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61"/>
  </p:notesMasterIdLst>
  <p:handoutMasterIdLst>
    <p:handoutMasterId r:id="rId62"/>
  </p:handoutMasterIdLst>
  <p:sldIdLst>
    <p:sldId id="847" r:id="rId4"/>
    <p:sldId id="849" r:id="rId5"/>
    <p:sldId id="850" r:id="rId6"/>
    <p:sldId id="851" r:id="rId7"/>
    <p:sldId id="852" r:id="rId8"/>
    <p:sldId id="934" r:id="rId9"/>
    <p:sldId id="859" r:id="rId10"/>
    <p:sldId id="861" r:id="rId11"/>
    <p:sldId id="862" r:id="rId12"/>
    <p:sldId id="863" r:id="rId13"/>
    <p:sldId id="865" r:id="rId14"/>
    <p:sldId id="866" r:id="rId15"/>
    <p:sldId id="868" r:id="rId16"/>
    <p:sldId id="871" r:id="rId17"/>
    <p:sldId id="870" r:id="rId18"/>
    <p:sldId id="872" r:id="rId19"/>
    <p:sldId id="873" r:id="rId20"/>
    <p:sldId id="875" r:id="rId21"/>
    <p:sldId id="877" r:id="rId22"/>
    <p:sldId id="935" r:id="rId23"/>
    <p:sldId id="936" r:id="rId24"/>
    <p:sldId id="937" r:id="rId25"/>
    <p:sldId id="938" r:id="rId26"/>
    <p:sldId id="939" r:id="rId27"/>
    <p:sldId id="940" r:id="rId28"/>
    <p:sldId id="941" r:id="rId29"/>
    <p:sldId id="942" r:id="rId30"/>
    <p:sldId id="943" r:id="rId31"/>
    <p:sldId id="944" r:id="rId32"/>
    <p:sldId id="945" r:id="rId33"/>
    <p:sldId id="946" r:id="rId34"/>
    <p:sldId id="947" r:id="rId35"/>
    <p:sldId id="948" r:id="rId36"/>
    <p:sldId id="949" r:id="rId37"/>
    <p:sldId id="950" r:id="rId38"/>
    <p:sldId id="951" r:id="rId39"/>
    <p:sldId id="987" r:id="rId40"/>
    <p:sldId id="988" r:id="rId41"/>
    <p:sldId id="957" r:id="rId42"/>
    <p:sldId id="952" r:id="rId43"/>
    <p:sldId id="953" r:id="rId44"/>
    <p:sldId id="955" r:id="rId45"/>
    <p:sldId id="956" r:id="rId46"/>
    <p:sldId id="962" r:id="rId47"/>
    <p:sldId id="963" r:id="rId48"/>
    <p:sldId id="909" r:id="rId49"/>
    <p:sldId id="910" r:id="rId50"/>
    <p:sldId id="911" r:id="rId51"/>
    <p:sldId id="912" r:id="rId52"/>
    <p:sldId id="913" r:id="rId53"/>
    <p:sldId id="914" r:id="rId54"/>
    <p:sldId id="915" r:id="rId55"/>
    <p:sldId id="916" r:id="rId56"/>
    <p:sldId id="917" r:id="rId57"/>
    <p:sldId id="918" r:id="rId58"/>
    <p:sldId id="919" r:id="rId59"/>
    <p:sldId id="920" r:id="rId6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CC3300"/>
    <a:srgbClr val="008000"/>
    <a:srgbClr val="FF3399"/>
    <a:srgbClr val="003399"/>
    <a:srgbClr val="FDF661"/>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167" autoAdjust="0"/>
  </p:normalViewPr>
  <p:slideViewPr>
    <p:cSldViewPr>
      <p:cViewPr varScale="1">
        <p:scale>
          <a:sx n="55" d="100"/>
          <a:sy n="55" d="100"/>
        </p:scale>
        <p:origin x="-1794"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99" d="100"/>
        <a:sy n="99" d="100"/>
      </p:scale>
      <p:origin x="0" y="105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3.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12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12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212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212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61BD481-630E-43DD-9802-704AA7F1066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4516"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127E8EC-A3A9-4478-B528-DDD9BCDD4E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smtClean="0">
                <a:latin typeface="Arial" pitchFamily="34" charset="0"/>
              </a:rPr>
              <a:t>Anencephaly showing absence of the brain and opening of the spinal canal. </a:t>
            </a:r>
          </a:p>
        </p:txBody>
      </p:sp>
      <p:sp>
        <p:nvSpPr>
          <p:cNvPr id="107524"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2617CDC0-2916-41CA-9D8B-FCE2F4287E47}" type="slidenum">
              <a:rPr lang="en-US" sz="1200"/>
              <a:pPr algn="r"/>
              <a:t>20</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US" smtClean="0">
                <a:latin typeface="Arial" pitchFamily="34" charset="0"/>
              </a:rPr>
              <a:t>Mechanism for the conversion of PrPc through protein-protein interactions. The initiating molecules of PrPsc may arise through inoculation (as in directly transmitted cases) or through an extremely low-rate spontaneous conformational change. The effect of the mutations in PrPc is to increase the rate of the conformational change once PrPsc is able to recruit and convert other molecules of PrPc into the abnormal form of the protein. Although the model is drawn with no other proteins involved, it is possible that other proteins play critical roles in the conversion of Prpc to PrPsc.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latin typeface="Arial" pitchFamily="34" charset="0"/>
              </a:rPr>
              <a:t>A, Schematic of epidural hematoma and subdural hematoma. B, Epidural hematoma. Note the blood is located on top of the dura (arrow). C, Subdural hematoma. The reflected dura shows the outer membrane of an organized venous clot covering the convexity of the brain. </a:t>
            </a:r>
          </a:p>
        </p:txBody>
      </p:sp>
      <p:sp>
        <p:nvSpPr>
          <p:cNvPr id="112644"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69A4B044-BD60-4C8F-B6E5-9AC30FF62103}" type="slidenum">
              <a:rPr lang="en-US" sz="1200"/>
              <a:pPr algn="r"/>
              <a:t>24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latin typeface="Arial" pitchFamily="34" charset="0"/>
              </a:rPr>
              <a:t>Red neurons. Note the brightly eosinophilic staining cells with the pyknotic nuclei within spaces representing apoptotic neurons. </a:t>
            </a:r>
          </a:p>
        </p:txBody>
      </p:sp>
      <p:sp>
        <p:nvSpPr>
          <p:cNvPr id="114692"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B4324263-5CAD-4AA4-A83E-526DA0AAB074}" type="slidenum">
              <a:rPr lang="en-US" sz="1200"/>
              <a:pPr algn="r"/>
              <a:t>25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smtClean="0">
                <a:latin typeface="Arial" pitchFamily="34" charset="0"/>
              </a:rPr>
              <a:t>Cholesterol embolus to retinal artery. Note the yellow embolus trapped at the bifurcation of the retinal artery (arrow). This produces a sudden, painless loss of vision ("curtain coming down") followed in a variable period of time by restoration of vision ("curtain coming up") as the embolus dislodges. This is called amaurosis fugax. </a:t>
            </a:r>
          </a:p>
        </p:txBody>
      </p:sp>
      <p:sp>
        <p:nvSpPr>
          <p:cNvPr id="118788"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D4E37122-294B-4240-8AF6-FCAAA2768DDD}" type="slidenum">
              <a:rPr lang="en-US" sz="1200"/>
              <a:pPr algn="r"/>
              <a:t>28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latin typeface="Arial" pitchFamily="34" charset="0"/>
              </a:rPr>
              <a:t>Embolic stroke showing a wedge-shaped hemorrhagic infarction (arrow) along the periphery of the cerebral cortex in the distribution of the middle cerebral artery. It is hemorrhagic because blood flow was reestablished when the embolus dislodged and converted a pale infarct to a hemorrhagic infarct. </a:t>
            </a:r>
          </a:p>
        </p:txBody>
      </p:sp>
      <p:sp>
        <p:nvSpPr>
          <p:cNvPr id="120836"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BBFB425B-2135-464A-B227-C2A85E832965}" type="slidenum">
              <a:rPr lang="en-US" sz="1200"/>
              <a:pPr algn="r"/>
              <a:t>29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mtClean="0">
                <a:latin typeface="Arial" pitchFamily="34" charset="0"/>
              </a:rPr>
              <a:t>Intracerebral hemorrhage, showing a large blood clot within the basal ganglia area of the brain. </a:t>
            </a:r>
          </a:p>
        </p:txBody>
      </p:sp>
      <p:sp>
        <p:nvSpPr>
          <p:cNvPr id="122884"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3361D8D1-40F7-4BD4-8421-F89C30FA912F}" type="slidenum">
              <a:rPr lang="en-US" sz="1200"/>
              <a:pPr algn="r"/>
              <a:t>30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smtClean="0">
                <a:latin typeface="Arial" pitchFamily="34" charset="0"/>
              </a:rPr>
              <a:t>Subarachnoid hemorrhage. Note the presence of blood covering the surface of the brain. </a:t>
            </a:r>
          </a:p>
        </p:txBody>
      </p:sp>
      <p:sp>
        <p:nvSpPr>
          <p:cNvPr id="125956"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A0153F62-A870-40E1-89D0-B0A8B991BAE3}" type="slidenum">
              <a:rPr lang="en-US" sz="1200"/>
              <a:pPr algn="r"/>
              <a:t>32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smtClean="0">
                <a:latin typeface="Arial" pitchFamily="34" charset="0"/>
              </a:rPr>
              <a:t>The arrows show multiple small cystic spaces (liquefactive necrosis) that are most prominent in the basal ganglia. Sections under these lesions showed hyaline arteriolosclerosis. </a:t>
            </a:r>
          </a:p>
        </p:txBody>
      </p:sp>
      <p:sp>
        <p:nvSpPr>
          <p:cNvPr id="128004"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CDD1EC49-6D45-4E36-825D-744AB54CD032}" type="slidenum">
              <a:rPr lang="en-US" sz="1200"/>
              <a:pPr algn="r"/>
              <a:t>33</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r>
              <a:rPr lang="en-US" smtClean="0">
                <a:latin typeface="Arial" pitchFamily="34" charset="0"/>
              </a:rPr>
              <a:t>Bacterial infections. A, Pyogenic meningitis. A thick layer of suppurative exudate covers the brain stem and cerebellum, and thickens the leptomeninges. B, Cerebral abscesses in the frontal white matter (arrows). (A, From Golden JA, Louis DN: Images in clinical medicine: acute bacterial meningitis.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9E6308-23F1-4135-8141-C224CA8FF1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7E955B-2460-4054-99FE-F0E56BA5A3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D3722-B242-4FC3-B742-B2229601AF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5CF47-FC2B-4A44-9A10-8E83B598F98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5EE3827-0A5A-4053-957E-4103E60EC83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F71DB-DAED-4E8F-AEE9-A53575EC4BF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A1BC16-8EDE-476B-9383-890F5E0C8BE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1DE91-0F17-48C2-90CA-6F2536AB175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43D2F6-2113-4D0F-AE03-2E815720325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649ED0-73C1-4038-8DF7-DFC86055D2F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FA1F99-C196-479F-A23A-190B29799C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D99B77-1040-49C4-8B38-414028DD7BC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37EE67-D165-4CD1-B859-2238C5D0FE6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403673-A84B-4B0F-BEC3-1CB7F107297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5AEB01-0BEA-441A-A5F6-4175370D1E6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E52C5A-8C92-485B-A8EA-7AE44C82EE3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DAF58-124E-4EF3-8E34-5222F8F4239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FE17AA-B7DA-4A2F-A82E-DA2CA94532F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D24B00-FA5D-4631-A49E-E0B86FB97A5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8D5B52-3803-441B-9760-F9180E24C6E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412501-5AAF-4E9E-8354-33D42E6F75E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6651D-F03B-4414-9133-1F71D6AD201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0F9FA-DDA2-49F1-8B11-E964BA02406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6CA8FD-565B-450B-841D-D40DC34A3D18}"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A723AA-0E6D-46C8-BB14-5B929492E19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41B428-41F8-4A77-BDC5-01C6A1F697E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706553-1B0C-44A6-9146-35268380D1A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65C734-7FCC-45D4-BEA4-30F57D2CA1D2}"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2BFED4-F6DD-4888-89A1-7D1B2FAD36B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8B192C-10D9-48D5-97CC-B6F72992AB7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ED82B-881B-4276-A2EC-757EA444F80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DDCE78-34D0-42F4-8C02-C5CFC32DB1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09B3CF-2BA4-4AD4-A281-8975845B6F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275ACB-D95F-4BD2-89C4-AE9E89730E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FB8652-70D3-469C-ADE1-2464E7ABED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364497-96B4-4DCB-BB17-15183A5C0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113DC5-1500-487D-B5DB-8DEFFAABD0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28D9AB-41B9-44CA-AD4D-0BAF9BF266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87A882D-8A1F-4929-81DC-26FF558646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Comic Sans MS" pitchFamily="66" charset="0"/>
        </a:defRPr>
      </a:lvl2pPr>
      <a:lvl3pPr algn="ctr" rtl="0" eaLnBrk="0" fontAlgn="base" hangingPunct="0">
        <a:spcBef>
          <a:spcPct val="0"/>
        </a:spcBef>
        <a:spcAft>
          <a:spcPct val="0"/>
        </a:spcAft>
        <a:defRPr sz="3200" b="1">
          <a:solidFill>
            <a:srgbClr val="FF3300"/>
          </a:solidFill>
          <a:latin typeface="Comic Sans MS" pitchFamily="66" charset="0"/>
        </a:defRPr>
      </a:lvl3pPr>
      <a:lvl4pPr algn="ctr" rtl="0" eaLnBrk="0" fontAlgn="base" hangingPunct="0">
        <a:spcBef>
          <a:spcPct val="0"/>
        </a:spcBef>
        <a:spcAft>
          <a:spcPct val="0"/>
        </a:spcAft>
        <a:defRPr sz="3200" b="1">
          <a:solidFill>
            <a:srgbClr val="FF3300"/>
          </a:solidFill>
          <a:latin typeface="Comic Sans MS" pitchFamily="66" charset="0"/>
        </a:defRPr>
      </a:lvl4pPr>
      <a:lvl5pPr algn="ctr" rtl="0" eaLnBrk="0" fontAlgn="base" hangingPunct="0">
        <a:spcBef>
          <a:spcPct val="0"/>
        </a:spcBef>
        <a:spcAft>
          <a:spcPct val="0"/>
        </a:spcAft>
        <a:defRPr sz="3200" b="1">
          <a:solidFill>
            <a:srgbClr val="FF3300"/>
          </a:solidFill>
          <a:latin typeface="Comic Sans MS" pitchFamily="66" charset="0"/>
        </a:defRPr>
      </a:lvl5pPr>
      <a:lvl6pPr marL="457200" algn="ctr" rtl="0" fontAlgn="base">
        <a:spcBef>
          <a:spcPct val="0"/>
        </a:spcBef>
        <a:spcAft>
          <a:spcPct val="0"/>
        </a:spcAft>
        <a:defRPr sz="3200" b="1">
          <a:solidFill>
            <a:srgbClr val="FF3300"/>
          </a:solidFill>
          <a:latin typeface="Comic Sans MS" pitchFamily="66" charset="0"/>
        </a:defRPr>
      </a:lvl6pPr>
      <a:lvl7pPr marL="914400" algn="ctr" rtl="0" fontAlgn="base">
        <a:spcBef>
          <a:spcPct val="0"/>
        </a:spcBef>
        <a:spcAft>
          <a:spcPct val="0"/>
        </a:spcAft>
        <a:defRPr sz="3200" b="1">
          <a:solidFill>
            <a:srgbClr val="FF3300"/>
          </a:solidFill>
          <a:latin typeface="Comic Sans MS" pitchFamily="66" charset="0"/>
        </a:defRPr>
      </a:lvl7pPr>
      <a:lvl8pPr marL="1371600" algn="ctr" rtl="0" fontAlgn="base">
        <a:spcBef>
          <a:spcPct val="0"/>
        </a:spcBef>
        <a:spcAft>
          <a:spcPct val="0"/>
        </a:spcAft>
        <a:defRPr sz="3200" b="1">
          <a:solidFill>
            <a:srgbClr val="FF3300"/>
          </a:solidFill>
          <a:latin typeface="Comic Sans MS" pitchFamily="66" charset="0"/>
        </a:defRPr>
      </a:lvl8pPr>
      <a:lvl9pPr marL="1828800" algn="ctr" rtl="0" fontAlgn="base">
        <a:spcBef>
          <a:spcPct val="0"/>
        </a:spcBef>
        <a:spcAft>
          <a:spcPct val="0"/>
        </a:spcAft>
        <a:defRPr sz="3200" b="1">
          <a:solidFill>
            <a:srgbClr val="FF3300"/>
          </a:solidFill>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800" b="1">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sz="2800" b="1">
          <a:solidFill>
            <a:schemeClr val="tx1"/>
          </a:solidFill>
          <a:latin typeface="+mn-lt"/>
        </a:defRPr>
      </a:lvl2pPr>
      <a:lvl3pPr marL="1143000" indent="-228600" algn="l" rtl="0" eaLnBrk="0" fontAlgn="base" hangingPunct="0">
        <a:spcBef>
          <a:spcPct val="20000"/>
        </a:spcBef>
        <a:spcAft>
          <a:spcPct val="0"/>
        </a:spcAft>
        <a:buBlip>
          <a:blip r:embed="rId16"/>
        </a:buBlip>
        <a:defRPr sz="2800" b="1">
          <a:solidFill>
            <a:schemeClr val="tx1"/>
          </a:solidFill>
          <a:latin typeface="+mn-lt"/>
        </a:defRPr>
      </a:lvl3pPr>
      <a:lvl4pPr marL="1600200" indent="-228600" algn="l" rtl="0" eaLnBrk="0" fontAlgn="base" hangingPunct="0">
        <a:spcBef>
          <a:spcPct val="20000"/>
        </a:spcBef>
        <a:spcAft>
          <a:spcPct val="0"/>
        </a:spcAft>
        <a:buBlip>
          <a:blip r:embed="rId16"/>
        </a:buBlip>
        <a:defRPr sz="2800" b="1">
          <a:solidFill>
            <a:schemeClr val="tx1"/>
          </a:solidFill>
          <a:latin typeface="+mn-lt"/>
        </a:defRPr>
      </a:lvl4pPr>
      <a:lvl5pPr marL="2057400" indent="-228600" algn="l" rtl="0" eaLnBrk="0" fontAlgn="base" hangingPunct="0">
        <a:spcBef>
          <a:spcPct val="20000"/>
        </a:spcBef>
        <a:spcAft>
          <a:spcPct val="0"/>
        </a:spcAft>
        <a:buBlip>
          <a:blip r:embed="rId16"/>
        </a:buBlip>
        <a:defRPr sz="2800" b="1">
          <a:solidFill>
            <a:schemeClr val="tx1"/>
          </a:solidFill>
          <a:latin typeface="+mn-lt"/>
        </a:defRPr>
      </a:lvl5pPr>
      <a:lvl6pPr marL="2514600" indent="-228600" algn="l" rtl="0" fontAlgn="base">
        <a:spcBef>
          <a:spcPct val="20000"/>
        </a:spcBef>
        <a:spcAft>
          <a:spcPct val="0"/>
        </a:spcAft>
        <a:buBlip>
          <a:blip r:embed="rId16"/>
        </a:buBlip>
        <a:defRPr sz="2800" b="1">
          <a:solidFill>
            <a:schemeClr val="tx1"/>
          </a:solidFill>
          <a:latin typeface="+mn-lt"/>
        </a:defRPr>
      </a:lvl6pPr>
      <a:lvl7pPr marL="2971800" indent="-228600" algn="l" rtl="0" fontAlgn="base">
        <a:spcBef>
          <a:spcPct val="20000"/>
        </a:spcBef>
        <a:spcAft>
          <a:spcPct val="0"/>
        </a:spcAft>
        <a:buBlip>
          <a:blip r:embed="rId16"/>
        </a:buBlip>
        <a:defRPr sz="2800" b="1">
          <a:solidFill>
            <a:schemeClr val="tx1"/>
          </a:solidFill>
          <a:latin typeface="+mn-lt"/>
        </a:defRPr>
      </a:lvl7pPr>
      <a:lvl8pPr marL="3429000" indent="-228600" algn="l" rtl="0" fontAlgn="base">
        <a:spcBef>
          <a:spcPct val="20000"/>
        </a:spcBef>
        <a:spcAft>
          <a:spcPct val="0"/>
        </a:spcAft>
        <a:buBlip>
          <a:blip r:embed="rId16"/>
        </a:buBlip>
        <a:defRPr sz="2800" b="1">
          <a:solidFill>
            <a:schemeClr val="tx1"/>
          </a:solidFill>
          <a:latin typeface="+mn-lt"/>
        </a:defRPr>
      </a:lvl8pPr>
      <a:lvl9pPr marL="3886200" indent="-228600" algn="l" rtl="0" fontAlgn="base">
        <a:spcBef>
          <a:spcPct val="20000"/>
        </a:spcBef>
        <a:spcAft>
          <a:spcPct val="0"/>
        </a:spcAft>
        <a:buBlip>
          <a:blip r:embed="rId16"/>
        </a:buBlip>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188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188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188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0A0BE76-1F5D-40AF-B004-BDB98ED4F7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Comic Sans MS" pitchFamily="66" charset="0"/>
        </a:defRPr>
      </a:lvl2pPr>
      <a:lvl3pPr algn="ctr" rtl="0" eaLnBrk="0" fontAlgn="base" hangingPunct="0">
        <a:spcBef>
          <a:spcPct val="0"/>
        </a:spcBef>
        <a:spcAft>
          <a:spcPct val="0"/>
        </a:spcAft>
        <a:defRPr sz="3200" b="1">
          <a:solidFill>
            <a:srgbClr val="FF3300"/>
          </a:solidFill>
          <a:latin typeface="Comic Sans MS" pitchFamily="66" charset="0"/>
        </a:defRPr>
      </a:lvl3pPr>
      <a:lvl4pPr algn="ctr" rtl="0" eaLnBrk="0" fontAlgn="base" hangingPunct="0">
        <a:spcBef>
          <a:spcPct val="0"/>
        </a:spcBef>
        <a:spcAft>
          <a:spcPct val="0"/>
        </a:spcAft>
        <a:defRPr sz="3200" b="1">
          <a:solidFill>
            <a:srgbClr val="FF3300"/>
          </a:solidFill>
          <a:latin typeface="Comic Sans MS" pitchFamily="66" charset="0"/>
        </a:defRPr>
      </a:lvl4pPr>
      <a:lvl5pPr algn="ctr" rtl="0" eaLnBrk="0" fontAlgn="base" hangingPunct="0">
        <a:spcBef>
          <a:spcPct val="0"/>
        </a:spcBef>
        <a:spcAft>
          <a:spcPct val="0"/>
        </a:spcAft>
        <a:defRPr sz="3200" b="1">
          <a:solidFill>
            <a:srgbClr val="FF3300"/>
          </a:solidFill>
          <a:latin typeface="Comic Sans MS" pitchFamily="66" charset="0"/>
        </a:defRPr>
      </a:lvl5pPr>
      <a:lvl6pPr marL="457200" algn="ctr" rtl="0" fontAlgn="base">
        <a:spcBef>
          <a:spcPct val="0"/>
        </a:spcBef>
        <a:spcAft>
          <a:spcPct val="0"/>
        </a:spcAft>
        <a:defRPr sz="3200" b="1">
          <a:solidFill>
            <a:srgbClr val="FF3300"/>
          </a:solidFill>
          <a:latin typeface="Comic Sans MS" pitchFamily="66" charset="0"/>
        </a:defRPr>
      </a:lvl6pPr>
      <a:lvl7pPr marL="914400" algn="ctr" rtl="0" fontAlgn="base">
        <a:spcBef>
          <a:spcPct val="0"/>
        </a:spcBef>
        <a:spcAft>
          <a:spcPct val="0"/>
        </a:spcAft>
        <a:defRPr sz="3200" b="1">
          <a:solidFill>
            <a:srgbClr val="FF3300"/>
          </a:solidFill>
          <a:latin typeface="Comic Sans MS" pitchFamily="66" charset="0"/>
        </a:defRPr>
      </a:lvl7pPr>
      <a:lvl8pPr marL="1371600" algn="ctr" rtl="0" fontAlgn="base">
        <a:spcBef>
          <a:spcPct val="0"/>
        </a:spcBef>
        <a:spcAft>
          <a:spcPct val="0"/>
        </a:spcAft>
        <a:defRPr sz="3200" b="1">
          <a:solidFill>
            <a:srgbClr val="FF3300"/>
          </a:solidFill>
          <a:latin typeface="Comic Sans MS" pitchFamily="66" charset="0"/>
        </a:defRPr>
      </a:lvl8pPr>
      <a:lvl9pPr marL="1828800" algn="ctr" rtl="0" fontAlgn="base">
        <a:spcBef>
          <a:spcPct val="0"/>
        </a:spcBef>
        <a:spcAft>
          <a:spcPct val="0"/>
        </a:spcAft>
        <a:defRPr sz="3200" b="1">
          <a:solidFill>
            <a:srgbClr val="FF3300"/>
          </a:solidFill>
          <a:latin typeface="Comic Sans MS" pitchFamily="66" charset="0"/>
        </a:defRPr>
      </a:lvl9pPr>
    </p:titleStyle>
    <p:bodyStyle>
      <a:lvl1pPr marL="342900" indent="-342900" algn="l" rtl="0" eaLnBrk="0" fontAlgn="base" hangingPunct="0">
        <a:spcBef>
          <a:spcPct val="20000"/>
        </a:spcBef>
        <a:spcAft>
          <a:spcPct val="0"/>
        </a:spcAft>
        <a:buSzPct val="75000"/>
        <a:buBlip>
          <a:blip r:embed="rId15"/>
        </a:buBlip>
        <a:defRPr sz="2800" b="1">
          <a:solidFill>
            <a:schemeClr val="tx1"/>
          </a:solidFill>
          <a:latin typeface="+mn-lt"/>
          <a:ea typeface="+mn-ea"/>
          <a:cs typeface="+mn-cs"/>
        </a:defRPr>
      </a:lvl1pPr>
      <a:lvl2pPr marL="742950" indent="-285750" algn="l" rtl="0" eaLnBrk="0" fontAlgn="base" hangingPunct="0">
        <a:spcBef>
          <a:spcPct val="20000"/>
        </a:spcBef>
        <a:spcAft>
          <a:spcPct val="0"/>
        </a:spcAft>
        <a:buSzPct val="60000"/>
        <a:buBlip>
          <a:blip r:embed="rId16"/>
        </a:buBlip>
        <a:defRPr sz="2800" b="1">
          <a:solidFill>
            <a:schemeClr val="tx1"/>
          </a:solidFill>
          <a:latin typeface="+mn-lt"/>
        </a:defRPr>
      </a:lvl2pPr>
      <a:lvl3pPr marL="1143000" indent="-228600" algn="l" rtl="0" eaLnBrk="0" fontAlgn="base" hangingPunct="0">
        <a:spcBef>
          <a:spcPct val="20000"/>
        </a:spcBef>
        <a:spcAft>
          <a:spcPct val="0"/>
        </a:spcAft>
        <a:buSzPct val="60000"/>
        <a:buBlip>
          <a:blip r:embed="rId16"/>
        </a:buBlip>
        <a:defRPr sz="2800" b="1">
          <a:solidFill>
            <a:schemeClr val="tx1"/>
          </a:solidFill>
          <a:latin typeface="+mn-lt"/>
        </a:defRPr>
      </a:lvl3pPr>
      <a:lvl4pPr marL="1600200" indent="-228600" algn="l" rtl="0" eaLnBrk="0" fontAlgn="base" hangingPunct="0">
        <a:spcBef>
          <a:spcPct val="20000"/>
        </a:spcBef>
        <a:spcAft>
          <a:spcPct val="0"/>
        </a:spcAft>
        <a:buSzPct val="60000"/>
        <a:buBlip>
          <a:blip r:embed="rId16"/>
        </a:buBlip>
        <a:defRPr sz="2800" b="1">
          <a:solidFill>
            <a:schemeClr val="tx1"/>
          </a:solidFill>
          <a:latin typeface="+mn-lt"/>
        </a:defRPr>
      </a:lvl4pPr>
      <a:lvl5pPr marL="2057400" indent="-228600" algn="l" rtl="0" eaLnBrk="0" fontAlgn="base" hangingPunct="0">
        <a:spcBef>
          <a:spcPct val="20000"/>
        </a:spcBef>
        <a:spcAft>
          <a:spcPct val="0"/>
        </a:spcAft>
        <a:buSzPct val="60000"/>
        <a:buBlip>
          <a:blip r:embed="rId16"/>
        </a:buBlip>
        <a:defRPr sz="2800" b="1">
          <a:solidFill>
            <a:schemeClr val="tx1"/>
          </a:solidFill>
          <a:latin typeface="+mn-lt"/>
        </a:defRPr>
      </a:lvl5pPr>
      <a:lvl6pPr marL="2514600" indent="-228600" algn="l" rtl="0" fontAlgn="base">
        <a:spcBef>
          <a:spcPct val="20000"/>
        </a:spcBef>
        <a:spcAft>
          <a:spcPct val="0"/>
        </a:spcAft>
        <a:buSzPct val="60000"/>
        <a:buBlip>
          <a:blip r:embed="rId16"/>
        </a:buBlip>
        <a:defRPr sz="2800" b="1">
          <a:solidFill>
            <a:schemeClr val="tx1"/>
          </a:solidFill>
          <a:latin typeface="+mn-lt"/>
        </a:defRPr>
      </a:lvl6pPr>
      <a:lvl7pPr marL="2971800" indent="-228600" algn="l" rtl="0" fontAlgn="base">
        <a:spcBef>
          <a:spcPct val="20000"/>
        </a:spcBef>
        <a:spcAft>
          <a:spcPct val="0"/>
        </a:spcAft>
        <a:buSzPct val="60000"/>
        <a:buBlip>
          <a:blip r:embed="rId16"/>
        </a:buBlip>
        <a:defRPr sz="2800" b="1">
          <a:solidFill>
            <a:schemeClr val="tx1"/>
          </a:solidFill>
          <a:latin typeface="+mn-lt"/>
        </a:defRPr>
      </a:lvl7pPr>
      <a:lvl8pPr marL="3429000" indent="-228600" algn="l" rtl="0" fontAlgn="base">
        <a:spcBef>
          <a:spcPct val="20000"/>
        </a:spcBef>
        <a:spcAft>
          <a:spcPct val="0"/>
        </a:spcAft>
        <a:buSzPct val="60000"/>
        <a:buBlip>
          <a:blip r:embed="rId16"/>
        </a:buBlip>
        <a:defRPr sz="2800" b="1">
          <a:solidFill>
            <a:schemeClr val="tx1"/>
          </a:solidFill>
          <a:latin typeface="+mn-lt"/>
        </a:defRPr>
      </a:lvl8pPr>
      <a:lvl9pPr marL="3886200" indent="-228600" algn="l" rtl="0" fontAlgn="base">
        <a:spcBef>
          <a:spcPct val="20000"/>
        </a:spcBef>
        <a:spcAft>
          <a:spcPct val="0"/>
        </a:spcAft>
        <a:buSzPct val="60000"/>
        <a:buBlip>
          <a:blip r:embed="rId16"/>
        </a:buBlip>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6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136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136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2462B5B-A536-4637-AD48-4763DB034C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Comic Sans MS" pitchFamily="66" charset="0"/>
        </a:defRPr>
      </a:lvl2pPr>
      <a:lvl3pPr algn="ctr" rtl="0" eaLnBrk="0" fontAlgn="base" hangingPunct="0">
        <a:spcBef>
          <a:spcPct val="0"/>
        </a:spcBef>
        <a:spcAft>
          <a:spcPct val="0"/>
        </a:spcAft>
        <a:defRPr sz="3200" b="1">
          <a:solidFill>
            <a:srgbClr val="FF3300"/>
          </a:solidFill>
          <a:latin typeface="Comic Sans MS" pitchFamily="66" charset="0"/>
        </a:defRPr>
      </a:lvl3pPr>
      <a:lvl4pPr algn="ctr" rtl="0" eaLnBrk="0" fontAlgn="base" hangingPunct="0">
        <a:spcBef>
          <a:spcPct val="0"/>
        </a:spcBef>
        <a:spcAft>
          <a:spcPct val="0"/>
        </a:spcAft>
        <a:defRPr sz="3200" b="1">
          <a:solidFill>
            <a:srgbClr val="FF3300"/>
          </a:solidFill>
          <a:latin typeface="Comic Sans MS" pitchFamily="66" charset="0"/>
        </a:defRPr>
      </a:lvl4pPr>
      <a:lvl5pPr algn="ctr" rtl="0" eaLnBrk="0" fontAlgn="base" hangingPunct="0">
        <a:spcBef>
          <a:spcPct val="0"/>
        </a:spcBef>
        <a:spcAft>
          <a:spcPct val="0"/>
        </a:spcAft>
        <a:defRPr sz="3200" b="1">
          <a:solidFill>
            <a:srgbClr val="FF3300"/>
          </a:solidFill>
          <a:latin typeface="Comic Sans MS" pitchFamily="66" charset="0"/>
        </a:defRPr>
      </a:lvl5pPr>
      <a:lvl6pPr marL="457200" algn="ctr" rtl="0" fontAlgn="base">
        <a:spcBef>
          <a:spcPct val="0"/>
        </a:spcBef>
        <a:spcAft>
          <a:spcPct val="0"/>
        </a:spcAft>
        <a:defRPr sz="3200" b="1">
          <a:solidFill>
            <a:srgbClr val="FF3300"/>
          </a:solidFill>
          <a:latin typeface="Comic Sans MS" pitchFamily="66" charset="0"/>
        </a:defRPr>
      </a:lvl6pPr>
      <a:lvl7pPr marL="914400" algn="ctr" rtl="0" fontAlgn="base">
        <a:spcBef>
          <a:spcPct val="0"/>
        </a:spcBef>
        <a:spcAft>
          <a:spcPct val="0"/>
        </a:spcAft>
        <a:defRPr sz="3200" b="1">
          <a:solidFill>
            <a:srgbClr val="FF3300"/>
          </a:solidFill>
          <a:latin typeface="Comic Sans MS" pitchFamily="66" charset="0"/>
        </a:defRPr>
      </a:lvl7pPr>
      <a:lvl8pPr marL="1371600" algn="ctr" rtl="0" fontAlgn="base">
        <a:spcBef>
          <a:spcPct val="0"/>
        </a:spcBef>
        <a:spcAft>
          <a:spcPct val="0"/>
        </a:spcAft>
        <a:defRPr sz="3200" b="1">
          <a:solidFill>
            <a:srgbClr val="FF3300"/>
          </a:solidFill>
          <a:latin typeface="Comic Sans MS" pitchFamily="66" charset="0"/>
        </a:defRPr>
      </a:lvl8pPr>
      <a:lvl9pPr marL="1828800" algn="ctr" rtl="0" fontAlgn="base">
        <a:spcBef>
          <a:spcPct val="0"/>
        </a:spcBef>
        <a:spcAft>
          <a:spcPct val="0"/>
        </a:spcAft>
        <a:defRPr sz="3200" b="1">
          <a:solidFill>
            <a:srgbClr val="FF3300"/>
          </a:solidFill>
          <a:latin typeface="Comic Sans MS" pitchFamily="66" charset="0"/>
        </a:defRPr>
      </a:lvl9pPr>
    </p:titleStyle>
    <p:bodyStyle>
      <a:lvl1pPr marL="342900" indent="-342900" algn="l" rtl="0" eaLnBrk="0" fontAlgn="base" hangingPunct="0">
        <a:spcBef>
          <a:spcPct val="20000"/>
        </a:spcBef>
        <a:spcAft>
          <a:spcPct val="0"/>
        </a:spcAft>
        <a:buBlip>
          <a:blip r:embed="rId14"/>
        </a:buBlip>
        <a:defRPr sz="2800" b="1">
          <a:solidFill>
            <a:schemeClr val="tx1"/>
          </a:solidFill>
          <a:latin typeface="+mn-lt"/>
          <a:ea typeface="+mn-ea"/>
          <a:cs typeface="+mn-cs"/>
        </a:defRPr>
      </a:lvl1pPr>
      <a:lvl2pPr marL="742950" indent="-285750" algn="l" rtl="0" eaLnBrk="0" fontAlgn="base" hangingPunct="0">
        <a:spcBef>
          <a:spcPct val="20000"/>
        </a:spcBef>
        <a:spcAft>
          <a:spcPct val="0"/>
        </a:spcAft>
        <a:buBlip>
          <a:blip r:embed="rId15"/>
        </a:buBlip>
        <a:defRPr sz="2800" b="1">
          <a:solidFill>
            <a:schemeClr val="tx1"/>
          </a:solidFill>
          <a:latin typeface="+mn-lt"/>
        </a:defRPr>
      </a:lvl2pPr>
      <a:lvl3pPr marL="1143000" indent="-228600" algn="l" rtl="0" eaLnBrk="0" fontAlgn="base" hangingPunct="0">
        <a:spcBef>
          <a:spcPct val="20000"/>
        </a:spcBef>
        <a:spcAft>
          <a:spcPct val="0"/>
        </a:spcAft>
        <a:buBlip>
          <a:blip r:embed="rId15"/>
        </a:buBlip>
        <a:defRPr sz="2800" b="1">
          <a:solidFill>
            <a:schemeClr val="tx1"/>
          </a:solidFill>
          <a:latin typeface="+mn-lt"/>
        </a:defRPr>
      </a:lvl3pPr>
      <a:lvl4pPr marL="1600200" indent="-228600" algn="l" rtl="0" eaLnBrk="0" fontAlgn="base" hangingPunct="0">
        <a:spcBef>
          <a:spcPct val="20000"/>
        </a:spcBef>
        <a:spcAft>
          <a:spcPct val="0"/>
        </a:spcAft>
        <a:buBlip>
          <a:blip r:embed="rId15"/>
        </a:buBlip>
        <a:defRPr sz="2800" b="1">
          <a:solidFill>
            <a:schemeClr val="tx1"/>
          </a:solidFill>
          <a:latin typeface="+mn-lt"/>
        </a:defRPr>
      </a:lvl4pPr>
      <a:lvl5pPr marL="2057400" indent="-228600" algn="l" rtl="0" eaLnBrk="0" fontAlgn="base" hangingPunct="0">
        <a:spcBef>
          <a:spcPct val="20000"/>
        </a:spcBef>
        <a:spcAft>
          <a:spcPct val="0"/>
        </a:spcAft>
        <a:buBlip>
          <a:blip r:embed="rId15"/>
        </a:buBlip>
        <a:defRPr sz="2800" b="1">
          <a:solidFill>
            <a:schemeClr val="tx1"/>
          </a:solidFill>
          <a:latin typeface="+mn-lt"/>
        </a:defRPr>
      </a:lvl5pPr>
      <a:lvl6pPr marL="2514600" indent="-228600" algn="l" rtl="0" fontAlgn="base">
        <a:spcBef>
          <a:spcPct val="20000"/>
        </a:spcBef>
        <a:spcAft>
          <a:spcPct val="0"/>
        </a:spcAft>
        <a:buBlip>
          <a:blip r:embed="rId15"/>
        </a:buBlip>
        <a:defRPr sz="2800" b="1">
          <a:solidFill>
            <a:schemeClr val="tx1"/>
          </a:solidFill>
          <a:latin typeface="+mn-lt"/>
        </a:defRPr>
      </a:lvl6pPr>
      <a:lvl7pPr marL="2971800" indent="-228600" algn="l" rtl="0" fontAlgn="base">
        <a:spcBef>
          <a:spcPct val="20000"/>
        </a:spcBef>
        <a:spcAft>
          <a:spcPct val="0"/>
        </a:spcAft>
        <a:buBlip>
          <a:blip r:embed="rId15"/>
        </a:buBlip>
        <a:defRPr sz="2800" b="1">
          <a:solidFill>
            <a:schemeClr val="tx1"/>
          </a:solidFill>
          <a:latin typeface="+mn-lt"/>
        </a:defRPr>
      </a:lvl7pPr>
      <a:lvl8pPr marL="3429000" indent="-228600" algn="l" rtl="0" fontAlgn="base">
        <a:spcBef>
          <a:spcPct val="20000"/>
        </a:spcBef>
        <a:spcAft>
          <a:spcPct val="0"/>
        </a:spcAft>
        <a:buBlip>
          <a:blip r:embed="rId15"/>
        </a:buBlip>
        <a:defRPr sz="2800" b="1">
          <a:solidFill>
            <a:schemeClr val="tx1"/>
          </a:solidFill>
          <a:latin typeface="+mn-lt"/>
        </a:defRPr>
      </a:lvl8pPr>
      <a:lvl9pPr marL="3886200" indent="-228600" algn="l" rtl="0" fontAlgn="base">
        <a:spcBef>
          <a:spcPct val="20000"/>
        </a:spcBef>
        <a:spcAft>
          <a:spcPct val="0"/>
        </a:spcAft>
        <a:buBlip>
          <a:blip r:embed="rId15"/>
        </a:buBlip>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kumc.edu/instruction/medicine/pathology/ed/ch_28/c28_s33.jpg" TargetMode="External"/><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077200" cy="331787"/>
          </a:xfrm>
        </p:spPr>
        <p:txBody>
          <a:bodyPr/>
          <a:lstStyle/>
          <a:p>
            <a:pPr eaLnBrk="1" hangingPunct="1"/>
            <a:r>
              <a:rPr lang="en-US" sz="3800" smtClean="0"/>
              <a:t>Edema</a:t>
            </a:r>
          </a:p>
        </p:txBody>
      </p:sp>
      <p:sp>
        <p:nvSpPr>
          <p:cNvPr id="16387" name="Rectangle 3"/>
          <p:cNvSpPr>
            <a:spLocks noGrp="1" noChangeArrowheads="1"/>
          </p:cNvSpPr>
          <p:nvPr>
            <p:ph type="body" idx="1"/>
          </p:nvPr>
        </p:nvSpPr>
        <p:spPr>
          <a:xfrm>
            <a:off x="457200" y="990600"/>
            <a:ext cx="8229600" cy="5140325"/>
          </a:xfrm>
        </p:spPr>
        <p:txBody>
          <a:bodyPr/>
          <a:lstStyle/>
          <a:p>
            <a:pPr algn="ctr" eaLnBrk="1" hangingPunct="1">
              <a:buFont typeface="Wingdings" pitchFamily="2" charset="2"/>
              <a:buNone/>
            </a:pPr>
            <a:r>
              <a:rPr lang="en-US" smtClean="0"/>
              <a:t>Increased water in brain parenchyma. </a:t>
            </a:r>
          </a:p>
        </p:txBody>
      </p:sp>
      <p:pic>
        <p:nvPicPr>
          <p:cNvPr id="16388" name="Picture 5" descr="cerebral"/>
          <p:cNvPicPr>
            <a:picLocks noChangeAspect="1" noChangeArrowheads="1"/>
          </p:cNvPicPr>
          <p:nvPr/>
        </p:nvPicPr>
        <p:blipFill>
          <a:blip r:embed="rId2" cstate="print"/>
          <a:srcRect/>
          <a:stretch>
            <a:fillRect/>
          </a:stretch>
        </p:blipFill>
        <p:spPr bwMode="auto">
          <a:xfrm>
            <a:off x="1219200" y="1828800"/>
            <a:ext cx="6477000" cy="4378325"/>
          </a:xfrm>
          <a:prstGeom prst="rect">
            <a:avLst/>
          </a:prstGeom>
          <a:noFill/>
          <a:ln w="9525">
            <a:noFill/>
            <a:miter lim="800000"/>
            <a:headEnd/>
            <a:tailEnd/>
          </a:ln>
        </p:spPr>
      </p:pic>
      <p:sp>
        <p:nvSpPr>
          <p:cNvPr id="16389" name="AutoShape 6"/>
          <p:cNvSpPr>
            <a:spLocks noChangeArrowheads="1"/>
          </p:cNvSpPr>
          <p:nvPr/>
        </p:nvSpPr>
        <p:spPr bwMode="auto">
          <a:xfrm>
            <a:off x="5410200" y="4495800"/>
            <a:ext cx="1295400" cy="533400"/>
          </a:xfrm>
          <a:prstGeom prst="leftArrow">
            <a:avLst>
              <a:gd name="adj1" fmla="val 50000"/>
              <a:gd name="adj2" fmla="val 60714"/>
            </a:avLst>
          </a:prstGeom>
          <a:noFill/>
          <a:ln w="76200">
            <a:solidFill>
              <a:srgbClr val="FF0000"/>
            </a:solidFill>
            <a:miter lim="800000"/>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solidFill>
                  <a:srgbClr val="FF0000"/>
                </a:solidFill>
              </a:rPr>
              <a:t>Duret hemorrhage : causes</a:t>
            </a:r>
          </a:p>
        </p:txBody>
      </p:sp>
      <p:sp>
        <p:nvSpPr>
          <p:cNvPr id="28675" name="Rectangle 3"/>
          <p:cNvSpPr>
            <a:spLocks noGrp="1" noChangeArrowheads="1"/>
          </p:cNvSpPr>
          <p:nvPr>
            <p:ph type="body" idx="1"/>
          </p:nvPr>
        </p:nvSpPr>
        <p:spPr/>
        <p:txBody>
          <a:bodyPr/>
          <a:lstStyle/>
          <a:p>
            <a:pPr marL="609600" indent="-609600" eaLnBrk="1" hangingPunct="1">
              <a:buSzPct val="105000"/>
              <a:buFont typeface="Wingdings" pitchFamily="2" charset="2"/>
              <a:buAutoNum type="arabicPeriod"/>
            </a:pPr>
            <a:r>
              <a:rPr lang="en-US" smtClean="0"/>
              <a:t>Tonsillar Herniation</a:t>
            </a:r>
          </a:p>
          <a:p>
            <a:pPr marL="609600" indent="-609600" eaLnBrk="1" hangingPunct="1">
              <a:buSzPct val="105000"/>
              <a:buFont typeface="Wingdings" pitchFamily="2" charset="2"/>
              <a:buAutoNum type="arabicPeriod"/>
            </a:pPr>
            <a:r>
              <a:rPr lang="en-US" smtClean="0"/>
              <a:t>Intracranial Neoplasm</a:t>
            </a:r>
          </a:p>
          <a:p>
            <a:pPr marL="609600" indent="-609600" eaLnBrk="1" hangingPunct="1">
              <a:buSzPct val="105000"/>
              <a:buFont typeface="Wingdings" pitchFamily="2" charset="2"/>
              <a:buAutoNum type="arabicPeriod"/>
            </a:pPr>
            <a:r>
              <a:rPr lang="en-US" smtClean="0"/>
              <a:t>Intracranial hemorrhage (basal ganglia )</a:t>
            </a:r>
          </a:p>
          <a:p>
            <a:pPr marL="609600" indent="-609600" eaLnBrk="1" hangingPunct="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752600"/>
          </a:xfrm>
        </p:spPr>
        <p:txBody>
          <a:bodyPr/>
          <a:lstStyle/>
          <a:p>
            <a:pPr eaLnBrk="1" hangingPunct="1"/>
            <a:r>
              <a:rPr lang="en-US" sz="4000" smtClean="0"/>
              <a:t>Hydrocephalus</a:t>
            </a:r>
            <a:r>
              <a:rPr lang="en-US" sz="3100" smtClean="0"/>
              <a:t/>
            </a:r>
            <a:br>
              <a:rPr lang="en-US" sz="3100" smtClean="0"/>
            </a:br>
            <a:r>
              <a:rPr lang="en-US" sz="3100" smtClean="0">
                <a:solidFill>
                  <a:schemeClr val="tx1"/>
                </a:solidFill>
              </a:rPr>
              <a:t>Accumulation of excessive CSF within the ventricular system &amp; enlargement</a:t>
            </a:r>
          </a:p>
        </p:txBody>
      </p:sp>
      <p:pic>
        <p:nvPicPr>
          <p:cNvPr id="30723" name="Picture 5" descr="hydrocephalus"/>
          <p:cNvPicPr>
            <a:picLocks noChangeAspect="1" noChangeArrowheads="1"/>
          </p:cNvPicPr>
          <p:nvPr/>
        </p:nvPicPr>
        <p:blipFill>
          <a:blip r:embed="rId2" cstate="print"/>
          <a:srcRect/>
          <a:stretch>
            <a:fillRect/>
          </a:stretch>
        </p:blipFill>
        <p:spPr bwMode="auto">
          <a:xfrm>
            <a:off x="762000" y="1905000"/>
            <a:ext cx="7696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800" smtClean="0"/>
              <a:t>CT scan of Hydrocephalous</a:t>
            </a:r>
          </a:p>
        </p:txBody>
      </p:sp>
      <p:pic>
        <p:nvPicPr>
          <p:cNvPr id="31747" name="Picture 5" descr="0259%20Hydrocephalus%206"/>
          <p:cNvPicPr>
            <a:picLocks noChangeAspect="1" noChangeArrowheads="1"/>
          </p:cNvPicPr>
          <p:nvPr/>
        </p:nvPicPr>
        <p:blipFill>
          <a:blip r:embed="rId2" cstate="print"/>
          <a:srcRect/>
          <a:stretch>
            <a:fillRect/>
          </a:stretch>
        </p:blipFill>
        <p:spPr bwMode="auto">
          <a:xfrm>
            <a:off x="1789113" y="1295400"/>
            <a:ext cx="5565775" cy="481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304800" y="1143000"/>
            <a:ext cx="4114800" cy="4835525"/>
          </a:xfrm>
        </p:spPr>
        <p:txBody>
          <a:bodyPr/>
          <a:lstStyle/>
          <a:p>
            <a:pPr eaLnBrk="1" hangingPunct="1"/>
            <a:r>
              <a:rPr lang="en-US" smtClean="0"/>
              <a:t>Overproduction of CSF (choroid plexus tumor)</a:t>
            </a:r>
          </a:p>
          <a:p>
            <a:pPr eaLnBrk="1" hangingPunct="1"/>
            <a:endParaRPr lang="en-US" smtClean="0"/>
          </a:p>
        </p:txBody>
      </p:sp>
      <p:pic>
        <p:nvPicPr>
          <p:cNvPr id="35843" name="Picture 5" descr="hydro"/>
          <p:cNvPicPr>
            <a:picLocks noChangeAspect="1" noChangeArrowheads="1"/>
          </p:cNvPicPr>
          <p:nvPr/>
        </p:nvPicPr>
        <p:blipFill>
          <a:blip r:embed="rId2" cstate="print"/>
          <a:srcRect/>
          <a:stretch>
            <a:fillRect/>
          </a:stretch>
        </p:blipFill>
        <p:spPr bwMode="auto">
          <a:xfrm>
            <a:off x="4572000" y="862013"/>
            <a:ext cx="4572000" cy="513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800" smtClean="0">
                <a:solidFill>
                  <a:srgbClr val="FF0000"/>
                </a:solidFill>
              </a:rPr>
              <a:t>Communicating Hydrocephalous</a:t>
            </a:r>
            <a:r>
              <a:rPr lang="en-US" sz="3800" smtClean="0">
                <a:solidFill>
                  <a:srgbClr val="FFFF00"/>
                </a:solidFill>
              </a:rPr>
              <a:t>.</a:t>
            </a:r>
          </a:p>
        </p:txBody>
      </p:sp>
      <p:sp>
        <p:nvSpPr>
          <p:cNvPr id="36867" name="Rectangle 3"/>
          <p:cNvSpPr>
            <a:spLocks noGrp="1" noChangeArrowheads="1"/>
          </p:cNvSpPr>
          <p:nvPr>
            <p:ph type="body" idx="1"/>
          </p:nvPr>
        </p:nvSpPr>
        <p:spPr>
          <a:xfrm>
            <a:off x="457200" y="1600200"/>
            <a:ext cx="8229600" cy="4953000"/>
          </a:xfrm>
        </p:spPr>
        <p:txBody>
          <a:bodyPr/>
          <a:lstStyle/>
          <a:p>
            <a:pPr marL="609600" indent="-609600" eaLnBrk="1" hangingPunct="1">
              <a:buFont typeface="Wingdings" pitchFamily="2" charset="2"/>
              <a:buAutoNum type="arabicPeriod"/>
            </a:pPr>
            <a:r>
              <a:rPr lang="en-US" smtClean="0"/>
              <a:t>Meningitis. </a:t>
            </a:r>
          </a:p>
          <a:p>
            <a:pPr marL="609600" indent="-609600" eaLnBrk="1" hangingPunct="1">
              <a:buFont typeface="Wingdings" pitchFamily="2" charset="2"/>
              <a:buAutoNum type="arabicPeriod"/>
            </a:pPr>
            <a:r>
              <a:rPr lang="en-US" smtClean="0"/>
              <a:t>Subarachnoid hemorrhage</a:t>
            </a:r>
          </a:p>
          <a:p>
            <a:pPr marL="609600" indent="-609600" eaLnBrk="1" hangingPunct="1">
              <a:buFont typeface="Wingdings" pitchFamily="2" charset="2"/>
              <a:buNone/>
            </a:pPr>
            <a:r>
              <a:rPr lang="en-US" smtClean="0">
                <a:solidFill>
                  <a:srgbClr val="FFFF00"/>
                </a:solidFill>
              </a:rPr>
              <a:t>   </a:t>
            </a:r>
            <a:r>
              <a:rPr lang="en-US" smtClean="0">
                <a:solidFill>
                  <a:srgbClr val="FF0000"/>
                </a:solidFill>
              </a:rPr>
              <a:t>Obstruction in subarachnoid space</a:t>
            </a:r>
          </a:p>
          <a:p>
            <a:pPr marL="609600" indent="-609600" eaLnBrk="1" hangingPunct="1">
              <a:buFontTx/>
              <a:buChar char="•"/>
            </a:pPr>
            <a:endParaRPr lang="en-US" smtClean="0"/>
          </a:p>
        </p:txBody>
      </p:sp>
      <p:pic>
        <p:nvPicPr>
          <p:cNvPr id="36868" name="Picture 5"/>
          <p:cNvPicPr>
            <a:picLocks noChangeAspect="1" noChangeArrowheads="1"/>
          </p:cNvPicPr>
          <p:nvPr/>
        </p:nvPicPr>
        <p:blipFill>
          <a:blip r:embed="rId2" cstate="print"/>
          <a:srcRect/>
          <a:stretch>
            <a:fillRect/>
          </a:stretch>
        </p:blipFill>
        <p:spPr bwMode="auto">
          <a:xfrm>
            <a:off x="4114800" y="3352800"/>
            <a:ext cx="300672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smtClean="0">
                <a:solidFill>
                  <a:srgbClr val="FF0000"/>
                </a:solidFill>
              </a:rPr>
              <a:t>Non communicating Hydrocephalous (Obstructive)</a:t>
            </a:r>
          </a:p>
        </p:txBody>
      </p:sp>
      <p:sp>
        <p:nvSpPr>
          <p:cNvPr id="38915" name="Rectangle 3"/>
          <p:cNvSpPr>
            <a:spLocks noGrp="1" noChangeArrowheads="1"/>
          </p:cNvSpPr>
          <p:nvPr>
            <p:ph type="body" idx="1"/>
          </p:nvPr>
        </p:nvSpPr>
        <p:spPr>
          <a:xfrm>
            <a:off x="457200" y="1600200"/>
            <a:ext cx="6705600" cy="4530725"/>
          </a:xfrm>
        </p:spPr>
        <p:txBody>
          <a:bodyPr/>
          <a:lstStyle/>
          <a:p>
            <a:pPr marL="609600" indent="-609600" eaLnBrk="1" hangingPunct="1">
              <a:buFont typeface="Wingdings" pitchFamily="2" charset="2"/>
              <a:buAutoNum type="arabicPeriod"/>
            </a:pPr>
            <a:r>
              <a:rPr lang="en-US" smtClean="0"/>
              <a:t>Medulloblastoma, </a:t>
            </a:r>
          </a:p>
          <a:p>
            <a:pPr marL="609600" indent="-609600" eaLnBrk="1" hangingPunct="1">
              <a:buFont typeface="Wingdings" pitchFamily="2" charset="2"/>
              <a:buAutoNum type="arabicPeriod"/>
            </a:pPr>
            <a:r>
              <a:rPr lang="en-US" smtClean="0"/>
              <a:t>Ependymoma </a:t>
            </a:r>
          </a:p>
          <a:p>
            <a:pPr marL="609600" indent="-609600" eaLnBrk="1" hangingPunct="1"/>
            <a:endParaRPr lang="en-US" smtClean="0"/>
          </a:p>
        </p:txBody>
      </p:sp>
      <p:pic>
        <p:nvPicPr>
          <p:cNvPr id="38916" name="Picture 4"/>
          <p:cNvPicPr>
            <a:picLocks noChangeAspect="1" noChangeArrowheads="1"/>
          </p:cNvPicPr>
          <p:nvPr/>
        </p:nvPicPr>
        <p:blipFill>
          <a:blip r:embed="rId2" cstate="print"/>
          <a:srcRect/>
          <a:stretch>
            <a:fillRect/>
          </a:stretch>
        </p:blipFill>
        <p:spPr bwMode="auto">
          <a:xfrm>
            <a:off x="4876800" y="1600200"/>
            <a:ext cx="3465513" cy="3657600"/>
          </a:xfrm>
          <a:prstGeom prst="rect">
            <a:avLst/>
          </a:prstGeom>
          <a:noFill/>
          <a:ln w="9525">
            <a:noFill/>
            <a:miter lim="800000"/>
            <a:headEnd/>
            <a:tailEnd/>
          </a:ln>
        </p:spPr>
      </p:pic>
      <p:sp>
        <p:nvSpPr>
          <p:cNvPr id="38917" name="Text Box 5"/>
          <p:cNvSpPr txBox="1">
            <a:spLocks noChangeArrowheads="1"/>
          </p:cNvSpPr>
          <p:nvPr/>
        </p:nvSpPr>
        <p:spPr bwMode="auto">
          <a:xfrm>
            <a:off x="457200" y="3505200"/>
            <a:ext cx="3886200" cy="1800225"/>
          </a:xfrm>
          <a:prstGeom prst="rect">
            <a:avLst/>
          </a:prstGeom>
          <a:noFill/>
          <a:ln w="9525">
            <a:noFill/>
            <a:miter lim="800000"/>
            <a:headEnd/>
            <a:tailEnd/>
          </a:ln>
        </p:spPr>
        <p:txBody>
          <a:bodyPr>
            <a:spAutoFit/>
          </a:bodyPr>
          <a:lstStyle/>
          <a:p>
            <a:pPr>
              <a:spcBef>
                <a:spcPct val="50000"/>
              </a:spcBef>
            </a:pPr>
            <a:r>
              <a:rPr lang="en-US" sz="2800" b="1"/>
              <a:t>No communication between ventricles and subarachonoid space.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7813"/>
            <a:ext cx="8077200" cy="1703387"/>
          </a:xfrm>
        </p:spPr>
        <p:txBody>
          <a:bodyPr/>
          <a:lstStyle/>
          <a:p>
            <a:pPr eaLnBrk="1" hangingPunct="1"/>
            <a:r>
              <a:rPr lang="en-US" sz="3800" smtClean="0"/>
              <a:t>Congenital hydrocephalous (present at birth)</a:t>
            </a:r>
            <a:br>
              <a:rPr lang="en-US" sz="3800" smtClean="0"/>
            </a:br>
            <a:endParaRPr lang="en-US" sz="3800" smtClean="0"/>
          </a:p>
        </p:txBody>
      </p:sp>
      <p:sp>
        <p:nvSpPr>
          <p:cNvPr id="45059" name="Rectangle 3"/>
          <p:cNvSpPr>
            <a:spLocks noGrp="1" noChangeArrowheads="1"/>
          </p:cNvSpPr>
          <p:nvPr>
            <p:ph type="body" idx="1"/>
          </p:nvPr>
        </p:nvSpPr>
        <p:spPr>
          <a:xfrm>
            <a:off x="457200" y="2057400"/>
            <a:ext cx="8229600" cy="4073525"/>
          </a:xfrm>
        </p:spPr>
        <p:txBody>
          <a:bodyPr/>
          <a:lstStyle/>
          <a:p>
            <a:pPr eaLnBrk="1" hangingPunct="1"/>
            <a:r>
              <a:rPr lang="en-US" smtClean="0"/>
              <a:t>Aqueductal stenosis (narrowing) is the most frequent cause. </a:t>
            </a:r>
          </a:p>
          <a:p>
            <a:pPr eaLnBrk="1" hangingPunct="1"/>
            <a:endParaRPr lang="en-US" smtClean="0"/>
          </a:p>
          <a:p>
            <a:pPr eaLnBrk="1" hangingPunct="1"/>
            <a:r>
              <a:rPr lang="en-US" smtClean="0"/>
              <a:t>Blockage of fourth ventricle outlet (Dandy Walker Syndrome) – due to congenital malformation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4724400"/>
            <a:ext cx="8686800" cy="1406525"/>
          </a:xfrm>
        </p:spPr>
        <p:txBody>
          <a:bodyPr/>
          <a:lstStyle/>
          <a:p>
            <a:pPr eaLnBrk="1" hangingPunct="1">
              <a:lnSpc>
                <a:spcPct val="80000"/>
              </a:lnSpc>
            </a:pPr>
            <a:r>
              <a:rPr lang="en-US" smtClean="0"/>
              <a:t>The gross shows hydrocephalus of the frontal horns of the lateral ventricles.</a:t>
            </a:r>
          </a:p>
          <a:p>
            <a:pPr eaLnBrk="1" hangingPunct="1">
              <a:lnSpc>
                <a:spcPct val="80000"/>
              </a:lnSpc>
              <a:buFont typeface="Wingdings" pitchFamily="2" charset="2"/>
              <a:buNone/>
            </a:pPr>
            <a:endParaRPr lang="en-US" smtClean="0"/>
          </a:p>
        </p:txBody>
      </p:sp>
      <p:pic>
        <p:nvPicPr>
          <p:cNvPr id="46083" name="Picture 5" descr="17739"/>
          <p:cNvPicPr>
            <a:picLocks noChangeAspect="1" noChangeArrowheads="1"/>
          </p:cNvPicPr>
          <p:nvPr/>
        </p:nvPicPr>
        <p:blipFill>
          <a:blip r:embed="rId2" cstate="print">
            <a:lum bright="28000"/>
          </a:blip>
          <a:srcRect/>
          <a:stretch>
            <a:fillRect/>
          </a:stretch>
        </p:blipFill>
        <p:spPr bwMode="auto">
          <a:xfrm>
            <a:off x="1036638" y="0"/>
            <a:ext cx="70707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600200"/>
          </a:xfrm>
        </p:spPr>
        <p:txBody>
          <a:bodyPr/>
          <a:lstStyle/>
          <a:p>
            <a:pPr eaLnBrk="1" hangingPunct="1"/>
            <a:r>
              <a:rPr lang="en-US" smtClean="0"/>
              <a:t>Hydrocephalous </a:t>
            </a:r>
            <a:r>
              <a:rPr lang="en-US" smtClean="0">
                <a:solidFill>
                  <a:srgbClr val="0033CC"/>
                </a:solidFill>
              </a:rPr>
              <a:t>before</a:t>
            </a:r>
            <a:r>
              <a:rPr lang="en-US" smtClean="0"/>
              <a:t> the fusion of the cranial Sutures </a:t>
            </a:r>
            <a:r>
              <a:rPr lang="en-US" smtClean="0">
                <a:solidFill>
                  <a:srgbClr val="0033CC"/>
                </a:solidFill>
              </a:rPr>
              <a:t>[Head circumference increase]</a:t>
            </a:r>
          </a:p>
        </p:txBody>
      </p:sp>
      <p:pic>
        <p:nvPicPr>
          <p:cNvPr id="48131" name="Picture 5" descr="hydrocephalus"/>
          <p:cNvPicPr>
            <a:picLocks noChangeAspect="1" noChangeArrowheads="1"/>
          </p:cNvPicPr>
          <p:nvPr/>
        </p:nvPicPr>
        <p:blipFill>
          <a:blip r:embed="rId2" cstate="print"/>
          <a:srcRect/>
          <a:stretch>
            <a:fillRect/>
          </a:stretch>
        </p:blipFill>
        <p:spPr bwMode="auto">
          <a:xfrm>
            <a:off x="2057400" y="1676400"/>
            <a:ext cx="4960938"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676400"/>
          </a:xfrm>
        </p:spPr>
        <p:txBody>
          <a:bodyPr/>
          <a:lstStyle/>
          <a:p>
            <a:pPr eaLnBrk="1" hangingPunct="1"/>
            <a:r>
              <a:rPr lang="en-US" sz="2900" smtClean="0"/>
              <a:t>Hydrocephalous </a:t>
            </a:r>
            <a:r>
              <a:rPr lang="en-US" sz="2900" smtClean="0">
                <a:solidFill>
                  <a:srgbClr val="0033CC"/>
                </a:solidFill>
              </a:rPr>
              <a:t>after the fusion of the Sutures,</a:t>
            </a:r>
            <a:r>
              <a:rPr lang="en-US" sz="2900" smtClean="0"/>
              <a:t> produce Ventricular expansion and Increased Intracranial Pressure</a:t>
            </a:r>
            <a:r>
              <a:rPr lang="en-US" sz="3800" smtClean="0"/>
              <a:t> </a:t>
            </a:r>
          </a:p>
        </p:txBody>
      </p:sp>
      <p:pic>
        <p:nvPicPr>
          <p:cNvPr id="50179" name="Picture 5" descr="Ct_1"/>
          <p:cNvPicPr>
            <a:picLocks noChangeAspect="1" noChangeArrowheads="1"/>
          </p:cNvPicPr>
          <p:nvPr/>
        </p:nvPicPr>
        <p:blipFill>
          <a:blip r:embed="rId2" cstate="print"/>
          <a:srcRect/>
          <a:stretch>
            <a:fillRect/>
          </a:stretch>
        </p:blipFill>
        <p:spPr bwMode="auto">
          <a:xfrm>
            <a:off x="457200" y="1828800"/>
            <a:ext cx="8229600" cy="49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Types of Herniations</a:t>
            </a:r>
          </a:p>
        </p:txBody>
      </p:sp>
      <p:sp>
        <p:nvSpPr>
          <p:cNvPr id="17411"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n-US" smtClean="0">
                <a:solidFill>
                  <a:srgbClr val="0033CC"/>
                </a:solidFill>
              </a:rPr>
              <a:t>Subfalcine herniation (cingulate gyrus)</a:t>
            </a:r>
          </a:p>
          <a:p>
            <a:pPr marL="609600" indent="-609600" eaLnBrk="1" hangingPunct="1">
              <a:buFont typeface="Wingdings" pitchFamily="2" charset="2"/>
              <a:buAutoNum type="arabicPeriod"/>
            </a:pPr>
            <a:endParaRPr lang="en-US" smtClean="0">
              <a:solidFill>
                <a:srgbClr val="0033CC"/>
              </a:solidFill>
            </a:endParaRPr>
          </a:p>
          <a:p>
            <a:pPr marL="609600" indent="-609600" eaLnBrk="1" hangingPunct="1">
              <a:buFont typeface="Wingdings" pitchFamily="2" charset="2"/>
              <a:buAutoNum type="arabicPeriod"/>
            </a:pPr>
            <a:r>
              <a:rPr lang="en-US" smtClean="0">
                <a:solidFill>
                  <a:srgbClr val="0033CC"/>
                </a:solidFill>
              </a:rPr>
              <a:t>Transtentorial Herniation (uncal gyral)</a:t>
            </a:r>
          </a:p>
          <a:p>
            <a:pPr marL="609600" indent="-609600" eaLnBrk="1" hangingPunct="1">
              <a:buFont typeface="Wingdings" pitchFamily="2" charset="2"/>
              <a:buAutoNum type="arabicPeriod"/>
            </a:pPr>
            <a:endParaRPr lang="en-US" smtClean="0">
              <a:solidFill>
                <a:srgbClr val="0033CC"/>
              </a:solidFill>
            </a:endParaRPr>
          </a:p>
          <a:p>
            <a:pPr marL="609600" indent="-609600" eaLnBrk="1" hangingPunct="1">
              <a:buFont typeface="Wingdings" pitchFamily="2" charset="2"/>
              <a:buAutoNum type="arabicPeriod"/>
            </a:pPr>
            <a:r>
              <a:rPr lang="en-US" smtClean="0">
                <a:solidFill>
                  <a:srgbClr val="0033CC"/>
                </a:solidFill>
              </a:rPr>
              <a:t>Tonsillar Herniation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4"/>
          <p:cNvSpPr>
            <a:spLocks noGrp="1"/>
          </p:cNvSpPr>
          <p:nvPr>
            <p:ph type="title" idx="4294967295"/>
          </p:nvPr>
        </p:nvSpPr>
        <p:spPr>
          <a:xfrm>
            <a:off x="457200" y="0"/>
            <a:ext cx="8229600" cy="1143000"/>
          </a:xfrm>
        </p:spPr>
        <p:txBody>
          <a:bodyPr/>
          <a:lstStyle/>
          <a:p>
            <a:r>
              <a:rPr lang="en-US" smtClean="0"/>
              <a:t>Anencephaly</a:t>
            </a:r>
          </a:p>
        </p:txBody>
      </p:sp>
      <p:sp>
        <p:nvSpPr>
          <p:cNvPr id="10649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035D070-9EC2-4DFB-85D8-989BBD6FC2B3}" type="slidenum">
              <a:rPr lang="en-US" sz="1400"/>
              <a:pPr algn="r"/>
              <a:t>20</a:t>
            </a:fld>
            <a:endParaRPr lang="en-US" sz="1400"/>
          </a:p>
        </p:txBody>
      </p:sp>
      <p:pic>
        <p:nvPicPr>
          <p:cNvPr id="106500" name="Picture 1" descr="d:\SCContent\9780323068628\graphics\fullsize\M9780323068628-025-f006.jpg"/>
          <p:cNvPicPr>
            <a:picLocks noChangeAspect="1" noChangeArrowheads="1"/>
          </p:cNvPicPr>
          <p:nvPr/>
        </p:nvPicPr>
        <p:blipFill>
          <a:blip r:embed="rId3" cstate="print"/>
          <a:srcRect/>
          <a:stretch>
            <a:fillRect/>
          </a:stretch>
        </p:blipFill>
        <p:spPr bwMode="auto">
          <a:xfrm>
            <a:off x="2743200" y="1295400"/>
            <a:ext cx="3810000" cy="5545138"/>
          </a:xfrm>
          <a:prstGeom prst="rect">
            <a:avLst/>
          </a:prstGeom>
          <a:noFill/>
          <a:ln w="9525">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457200" y="4267200"/>
            <a:ext cx="8229600" cy="1828800"/>
          </a:xfrm>
        </p:spPr>
        <p:txBody>
          <a:bodyPr/>
          <a:lstStyle/>
          <a:p>
            <a:pPr algn="l"/>
            <a:r>
              <a:rPr lang="en-US" smtClean="0">
                <a:solidFill>
                  <a:schemeClr val="tx1"/>
                </a:solidFill>
              </a:rPr>
              <a:t>Types of spina bifida: </a:t>
            </a:r>
            <a:br>
              <a:rPr lang="en-US" smtClean="0">
                <a:solidFill>
                  <a:schemeClr val="tx1"/>
                </a:solidFill>
              </a:rPr>
            </a:br>
            <a:r>
              <a:rPr lang="en-US" smtClean="0">
                <a:solidFill>
                  <a:schemeClr val="tx1"/>
                </a:solidFill>
              </a:rPr>
              <a:t>A: Spina bifida occulta</a:t>
            </a:r>
            <a:br>
              <a:rPr lang="en-US" smtClean="0">
                <a:solidFill>
                  <a:schemeClr val="tx1"/>
                </a:solidFill>
              </a:rPr>
            </a:br>
            <a:r>
              <a:rPr lang="en-US" smtClean="0">
                <a:solidFill>
                  <a:schemeClr val="tx1"/>
                </a:solidFill>
              </a:rPr>
              <a:t>B: Meningocele</a:t>
            </a:r>
            <a:br>
              <a:rPr lang="en-US" smtClean="0">
                <a:solidFill>
                  <a:schemeClr val="tx1"/>
                </a:solidFill>
              </a:rPr>
            </a:br>
            <a:r>
              <a:rPr lang="en-US" smtClean="0">
                <a:solidFill>
                  <a:schemeClr val="tx1"/>
                </a:solidFill>
              </a:rPr>
              <a:t>C: Meningomyelocele</a:t>
            </a:r>
          </a:p>
        </p:txBody>
      </p:sp>
      <p:sp>
        <p:nvSpPr>
          <p:cNvPr id="10854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F3A5B20-C234-4C25-BBD7-780D3BD404C8}" type="slidenum">
              <a:rPr lang="en-US" sz="1400"/>
              <a:pPr algn="r"/>
              <a:t>21</a:t>
            </a:fld>
            <a:endParaRPr lang="en-US" sz="1400"/>
          </a:p>
        </p:txBody>
      </p:sp>
      <p:pic>
        <p:nvPicPr>
          <p:cNvPr id="108548" name="Picture 277" descr="d:\SCContent\9780323068628\graphics\fullsize\M9780323068628-025-f007.jpg"/>
          <p:cNvPicPr>
            <a:picLocks noChangeAspect="1" noChangeArrowheads="1"/>
          </p:cNvPicPr>
          <p:nvPr/>
        </p:nvPicPr>
        <p:blipFill>
          <a:blip r:embed="rId2" cstate="print"/>
          <a:srcRect/>
          <a:stretch>
            <a:fillRect/>
          </a:stretch>
        </p:blipFill>
        <p:spPr bwMode="auto">
          <a:xfrm>
            <a:off x="228600" y="1295400"/>
            <a:ext cx="8599488" cy="2590800"/>
          </a:xfrm>
          <a:prstGeom prst="rect">
            <a:avLst/>
          </a:prstGeom>
          <a:noFill/>
          <a:ln w="9525">
            <a:solidFill>
              <a:schemeClr val="tx1"/>
            </a:solidFill>
            <a:miter lim="800000"/>
            <a:headEnd/>
            <a:tailEnd/>
          </a:ln>
        </p:spPr>
      </p:pic>
      <p:sp>
        <p:nvSpPr>
          <p:cNvPr id="6" name="Title 1"/>
          <p:cNvSpPr txBox="1">
            <a:spLocks/>
          </p:cNvSpPr>
          <p:nvPr/>
        </p:nvSpPr>
        <p:spPr bwMode="auto">
          <a:xfrm>
            <a:off x="457200" y="0"/>
            <a:ext cx="8229600" cy="1828800"/>
          </a:xfrm>
          <a:prstGeom prst="rect">
            <a:avLst/>
          </a:prstGeom>
          <a:noFill/>
          <a:ln w="9525">
            <a:noFill/>
            <a:miter lim="800000"/>
            <a:headEnd/>
            <a:tailEnd/>
          </a:ln>
        </p:spPr>
        <p:txBody>
          <a:bodyPr anchor="ctr"/>
          <a:lstStyle/>
          <a:p>
            <a:pPr algn="ctr" eaLnBrk="0" hangingPunct="0">
              <a:defRPr/>
            </a:pPr>
            <a:r>
              <a:rPr lang="en-US" sz="4800" b="1" kern="0" dirty="0">
                <a:solidFill>
                  <a:srgbClr val="FF0000"/>
                </a:solidFill>
                <a:latin typeface="+mj-lt"/>
                <a:ea typeface="+mj-ea"/>
                <a:cs typeface="+mj-cs"/>
              </a:rPr>
              <a:t>S</a:t>
            </a:r>
            <a:r>
              <a:rPr lang="en-US" sz="4800" b="1" kern="0" dirty="0" err="1">
                <a:solidFill>
                  <a:srgbClr val="FF0000"/>
                </a:solidFill>
                <a:latin typeface="+mj-lt"/>
                <a:ea typeface="+mj-ea"/>
                <a:cs typeface="+mj-cs"/>
              </a:rPr>
              <a:t>pina</a:t>
            </a:r>
            <a:r>
              <a:rPr lang="en-US" sz="4800" b="1" kern="0" dirty="0">
                <a:solidFill>
                  <a:srgbClr val="FF0000"/>
                </a:solidFill>
                <a:latin typeface="+mj-lt"/>
                <a:ea typeface="+mj-ea"/>
                <a:cs typeface="+mj-cs"/>
              </a:rPr>
              <a:t> bifida </a:t>
            </a:r>
            <a:r>
              <a:rPr lang="en-US" sz="3200" b="1" kern="0" dirty="0">
                <a:latin typeface="+mj-lt"/>
                <a:ea typeface="+mj-ea"/>
                <a:cs typeface="+mj-cs"/>
              </a:rPr>
              <a:t/>
            </a:r>
            <a:br>
              <a:rPr lang="en-US" sz="3200" b="1" kern="0" dirty="0">
                <a:latin typeface="+mj-lt"/>
                <a:ea typeface="+mj-ea"/>
                <a:cs typeface="+mj-cs"/>
              </a:rPr>
            </a:br>
            <a:endParaRPr lang="en-US" sz="3200" b="1" kern="0" dirty="0">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457200" y="0"/>
            <a:ext cx="8229600" cy="1143000"/>
          </a:xfrm>
        </p:spPr>
        <p:txBody>
          <a:bodyPr/>
          <a:lstStyle/>
          <a:p>
            <a:r>
              <a:rPr lang="en-US" smtClean="0"/>
              <a:t>Syringomyelia</a:t>
            </a:r>
          </a:p>
        </p:txBody>
      </p:sp>
      <p:sp>
        <p:nvSpPr>
          <p:cNvPr id="10957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4D4DBF8-8A6C-4C85-BA4D-CEE94A8639FC}" type="slidenum">
              <a:rPr lang="en-US" sz="1400"/>
              <a:pPr algn="r"/>
              <a:t>22</a:t>
            </a:fld>
            <a:endParaRPr lang="en-US" sz="1400"/>
          </a:p>
        </p:txBody>
      </p:sp>
      <p:pic>
        <p:nvPicPr>
          <p:cNvPr id="109572" name="Picture 1" descr="d:\SCContent\9780323068628\graphics\fullsize\M9780323068628-025-f008.jpg"/>
          <p:cNvPicPr>
            <a:picLocks noChangeAspect="1" noChangeArrowheads="1"/>
          </p:cNvPicPr>
          <p:nvPr/>
        </p:nvPicPr>
        <p:blipFill>
          <a:blip r:embed="rId2" cstate="print"/>
          <a:srcRect/>
          <a:stretch>
            <a:fillRect/>
          </a:stretch>
        </p:blipFill>
        <p:spPr bwMode="auto">
          <a:xfrm>
            <a:off x="228600" y="1143000"/>
            <a:ext cx="8569325" cy="4038600"/>
          </a:xfrm>
          <a:prstGeom prst="rect">
            <a:avLst/>
          </a:prstGeom>
          <a:noFill/>
          <a:ln w="9525">
            <a:solidFill>
              <a:schemeClr val="tx1"/>
            </a:solidFill>
            <a:miter lim="800000"/>
            <a:headEnd/>
            <a:tailEnd/>
          </a:ln>
        </p:spPr>
      </p:pic>
      <p:sp>
        <p:nvSpPr>
          <p:cNvPr id="6" name="Title 1"/>
          <p:cNvSpPr txBox="1">
            <a:spLocks/>
          </p:cNvSpPr>
          <p:nvPr/>
        </p:nvSpPr>
        <p:spPr bwMode="auto">
          <a:xfrm>
            <a:off x="457200" y="5410200"/>
            <a:ext cx="8229600" cy="1143000"/>
          </a:xfrm>
          <a:prstGeom prst="rect">
            <a:avLst/>
          </a:prstGeom>
          <a:noFill/>
          <a:ln w="9525">
            <a:noFill/>
            <a:miter lim="800000"/>
            <a:headEnd/>
            <a:tailEnd/>
          </a:ln>
        </p:spPr>
        <p:txBody>
          <a:bodyPr anchor="ctr"/>
          <a:lstStyle/>
          <a:p>
            <a:pPr eaLnBrk="0" hangingPunct="0">
              <a:defRPr/>
            </a:pPr>
            <a:r>
              <a:rPr lang="en-US" sz="2800" b="1" kern="0" dirty="0">
                <a:latin typeface="+mj-lt"/>
                <a:ea typeface="+mj-ea"/>
                <a:cs typeface="+mj-cs"/>
              </a:rPr>
              <a:t>Note the collapsed cystic cavity (</a:t>
            </a:r>
            <a:r>
              <a:rPr lang="en-US" sz="2800" b="1" kern="0" dirty="0" err="1">
                <a:latin typeface="+mj-lt"/>
                <a:ea typeface="+mj-ea"/>
                <a:cs typeface="+mj-cs"/>
              </a:rPr>
              <a:t>syrinx</a:t>
            </a:r>
            <a:r>
              <a:rPr lang="en-US" sz="2800" b="1" kern="0" dirty="0">
                <a:latin typeface="+mj-lt"/>
                <a:ea typeface="+mj-ea"/>
                <a:cs typeface="+mj-cs"/>
              </a:rPr>
              <a:t>) in the center of the cervical spinal cord</a:t>
            </a:r>
            <a:endParaRPr lang="en-US" sz="2800" b="1" kern="0" dirty="0">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457200" y="0"/>
            <a:ext cx="8229600" cy="914400"/>
          </a:xfrm>
        </p:spPr>
        <p:txBody>
          <a:bodyPr/>
          <a:lstStyle/>
          <a:p>
            <a:r>
              <a:rPr lang="en-US" smtClean="0"/>
              <a:t>Brain contusion</a:t>
            </a:r>
          </a:p>
        </p:txBody>
      </p:sp>
      <p:sp>
        <p:nvSpPr>
          <p:cNvPr id="11059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71E2231-4380-4191-91E4-B1DE786A69F9}" type="slidenum">
              <a:rPr lang="en-US" sz="1400"/>
              <a:pPr algn="r"/>
              <a:t>23</a:t>
            </a:fld>
            <a:endParaRPr lang="en-US" sz="1400"/>
          </a:p>
        </p:txBody>
      </p:sp>
      <p:pic>
        <p:nvPicPr>
          <p:cNvPr id="110596" name="Picture 1" descr="d:\SCContent\9780323068628\graphics\fullsize\M9780323068628-025-f012.jpg"/>
          <p:cNvPicPr>
            <a:picLocks noChangeAspect="1" noChangeArrowheads="1"/>
          </p:cNvPicPr>
          <p:nvPr/>
        </p:nvPicPr>
        <p:blipFill>
          <a:blip r:embed="rId2" cstate="print"/>
          <a:srcRect/>
          <a:stretch>
            <a:fillRect/>
          </a:stretch>
        </p:blipFill>
        <p:spPr bwMode="auto">
          <a:xfrm>
            <a:off x="1295400" y="914400"/>
            <a:ext cx="6350000" cy="4222750"/>
          </a:xfrm>
          <a:prstGeom prst="rect">
            <a:avLst/>
          </a:prstGeom>
          <a:noFill/>
          <a:ln w="9525">
            <a:solidFill>
              <a:schemeClr val="tx1"/>
            </a:solidFill>
            <a:miter lim="800000"/>
            <a:headEnd/>
            <a:tailEnd/>
          </a:ln>
        </p:spPr>
      </p:pic>
      <p:sp>
        <p:nvSpPr>
          <p:cNvPr id="6" name="Title 1"/>
          <p:cNvSpPr txBox="1">
            <a:spLocks/>
          </p:cNvSpPr>
          <p:nvPr/>
        </p:nvSpPr>
        <p:spPr bwMode="auto">
          <a:xfrm>
            <a:off x="533400" y="5181600"/>
            <a:ext cx="8077200" cy="1371600"/>
          </a:xfrm>
          <a:prstGeom prst="rect">
            <a:avLst/>
          </a:prstGeom>
          <a:noFill/>
          <a:ln w="9525">
            <a:noFill/>
            <a:miter lim="800000"/>
            <a:headEnd/>
            <a:tailEnd/>
          </a:ln>
        </p:spPr>
        <p:txBody>
          <a:bodyPr anchor="ctr"/>
          <a:lstStyle/>
          <a:p>
            <a:pPr eaLnBrk="0" hangingPunct="0">
              <a:defRPr/>
            </a:pPr>
            <a:r>
              <a:rPr lang="en-US" sz="2400" dirty="0">
                <a:latin typeface="Arial" charset="0"/>
              </a:rPr>
              <a:t>The </a:t>
            </a:r>
            <a:r>
              <a:rPr lang="en-US" sz="2400" dirty="0" err="1">
                <a:latin typeface="Arial" charset="0"/>
              </a:rPr>
              <a:t>contrecoup</a:t>
            </a:r>
            <a:r>
              <a:rPr lang="en-US" sz="2400" dirty="0">
                <a:latin typeface="Arial" charset="0"/>
              </a:rPr>
              <a:t> injury involves the frontal and temporal lobes (left arrows)</a:t>
            </a:r>
          </a:p>
          <a:p>
            <a:pPr eaLnBrk="0" hangingPunct="0">
              <a:defRPr/>
            </a:pPr>
            <a:r>
              <a:rPr lang="en-US" sz="2400" dirty="0">
                <a:latin typeface="Arial" charset="0"/>
              </a:rPr>
              <a:t>The coup lesion (site of impact) involves the cerebellum (right arrow).</a:t>
            </a:r>
            <a:endParaRPr lang="en-US" sz="2400" b="1" kern="0" dirty="0">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idx="4294967295"/>
          </p:nvPr>
        </p:nvSpPr>
        <p:spPr/>
        <p:txBody>
          <a:bodyPr/>
          <a:lstStyle/>
          <a:p>
            <a:r>
              <a:rPr lang="en-US" smtClean="0"/>
              <a:t>Epidural and Subdural Hematoma</a:t>
            </a:r>
          </a:p>
        </p:txBody>
      </p:sp>
      <p:sp>
        <p:nvSpPr>
          <p:cNvPr id="11161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432747C-C919-4AA4-8C75-8068B4A1F5DE}" type="slidenum">
              <a:rPr lang="en-US" sz="1400"/>
              <a:pPr algn="r"/>
              <a:t>24</a:t>
            </a:fld>
            <a:endParaRPr lang="en-US" sz="1400"/>
          </a:p>
        </p:txBody>
      </p:sp>
      <p:pic>
        <p:nvPicPr>
          <p:cNvPr id="111620" name="Picture 1" descr="d:\SCContent\9780323068628\graphics\fullsize\M9780323068628-025-f013.jpg"/>
          <p:cNvPicPr>
            <a:picLocks noChangeAspect="1" noChangeArrowheads="1"/>
          </p:cNvPicPr>
          <p:nvPr/>
        </p:nvPicPr>
        <p:blipFill>
          <a:blip r:embed="rId3" cstate="print"/>
          <a:srcRect/>
          <a:stretch>
            <a:fillRect/>
          </a:stretch>
        </p:blipFill>
        <p:spPr bwMode="auto">
          <a:xfrm>
            <a:off x="2057400" y="1447800"/>
            <a:ext cx="5340350" cy="5067300"/>
          </a:xfrm>
          <a:prstGeom prst="rect">
            <a:avLst/>
          </a:prstGeom>
          <a:noFill/>
          <a:ln w="9525">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a:xfrm>
            <a:off x="457200" y="0"/>
            <a:ext cx="8229600" cy="1066800"/>
          </a:xfrm>
        </p:spPr>
        <p:txBody>
          <a:bodyPr/>
          <a:lstStyle/>
          <a:p>
            <a:r>
              <a:rPr lang="en-US" smtClean="0"/>
              <a:t>Red Neuron</a:t>
            </a:r>
          </a:p>
        </p:txBody>
      </p:sp>
      <p:sp>
        <p:nvSpPr>
          <p:cNvPr id="11366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949AF0A-63CD-4EE0-B135-C324E72A61A5}" type="slidenum">
              <a:rPr lang="en-US" sz="1400"/>
              <a:pPr algn="r"/>
              <a:t>25</a:t>
            </a:fld>
            <a:endParaRPr lang="en-US" sz="1400"/>
          </a:p>
        </p:txBody>
      </p:sp>
      <p:pic>
        <p:nvPicPr>
          <p:cNvPr id="113668" name="Picture 1" descr="d:\SCContent\9780323068628\graphics\fullsize\M9780323068628-025-f014.jpg"/>
          <p:cNvPicPr>
            <a:picLocks noChangeAspect="1" noChangeArrowheads="1"/>
          </p:cNvPicPr>
          <p:nvPr/>
        </p:nvPicPr>
        <p:blipFill>
          <a:blip r:embed="rId3" cstate="print"/>
          <a:srcRect/>
          <a:stretch>
            <a:fillRect/>
          </a:stretch>
        </p:blipFill>
        <p:spPr bwMode="auto">
          <a:xfrm>
            <a:off x="1066800" y="1143000"/>
            <a:ext cx="7162800" cy="4978400"/>
          </a:xfrm>
          <a:prstGeom prst="rect">
            <a:avLst/>
          </a:prstGeom>
          <a:noFill/>
          <a:ln w="9525">
            <a:solidFill>
              <a:schemeClr val="tx1"/>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title" idx="4294967295"/>
          </p:nvPr>
        </p:nvSpPr>
        <p:spPr>
          <a:xfrm>
            <a:off x="457200" y="277813"/>
            <a:ext cx="8153400" cy="1017587"/>
          </a:xfrm>
        </p:spPr>
        <p:txBody>
          <a:bodyPr/>
          <a:lstStyle/>
          <a:p>
            <a:pPr eaLnBrk="1" hangingPunct="1"/>
            <a:r>
              <a:rPr lang="en-US" sz="3000" smtClean="0"/>
              <a:t>Border zone infarct: </a:t>
            </a:r>
            <a:r>
              <a:rPr lang="en-US" sz="3000" smtClean="0">
                <a:solidFill>
                  <a:schemeClr val="tx1"/>
                </a:solidFill>
              </a:rPr>
              <a:t>Watershed infarct : Follows a Hypotensive episode.</a:t>
            </a:r>
            <a:r>
              <a:rPr lang="en-US" sz="3800" smtClean="0"/>
              <a:t>  </a:t>
            </a:r>
          </a:p>
        </p:txBody>
      </p:sp>
      <p:pic>
        <p:nvPicPr>
          <p:cNvPr id="115715" name="Picture 5" descr="cns1130"/>
          <p:cNvPicPr>
            <a:picLocks noChangeAspect="1" noChangeArrowheads="1"/>
          </p:cNvPicPr>
          <p:nvPr/>
        </p:nvPicPr>
        <p:blipFill>
          <a:blip r:embed="rId2" cstate="print"/>
          <a:srcRect/>
          <a:stretch>
            <a:fillRect/>
          </a:stretch>
        </p:blipFill>
        <p:spPr bwMode="auto">
          <a:xfrm>
            <a:off x="1752600" y="1447800"/>
            <a:ext cx="5334000" cy="3810000"/>
          </a:xfrm>
          <a:prstGeom prst="rect">
            <a:avLst/>
          </a:prstGeom>
          <a:noFill/>
          <a:ln w="9525">
            <a:noFill/>
            <a:miter lim="800000"/>
            <a:headEnd/>
            <a:tailEnd/>
          </a:ln>
        </p:spPr>
      </p:pic>
      <p:sp>
        <p:nvSpPr>
          <p:cNvPr id="115716" name="Text Box 7"/>
          <p:cNvSpPr txBox="1">
            <a:spLocks noChangeArrowheads="1"/>
          </p:cNvSpPr>
          <p:nvPr/>
        </p:nvSpPr>
        <p:spPr bwMode="auto">
          <a:xfrm>
            <a:off x="838200" y="5334000"/>
            <a:ext cx="7772400" cy="1384300"/>
          </a:xfrm>
          <a:prstGeom prst="rect">
            <a:avLst/>
          </a:prstGeom>
          <a:noFill/>
          <a:ln w="9525">
            <a:noFill/>
            <a:miter lim="800000"/>
            <a:headEnd/>
            <a:tailEnd/>
          </a:ln>
        </p:spPr>
        <p:txBody>
          <a:bodyPr>
            <a:spAutoFit/>
          </a:bodyPr>
          <a:lstStyle/>
          <a:p>
            <a:pPr>
              <a:spcBef>
                <a:spcPct val="50000"/>
              </a:spcBef>
            </a:pPr>
            <a:r>
              <a:rPr lang="en-US" sz="2800" b="1"/>
              <a:t>Lesion lies at the boundary between the anterior and middle cerebral artery territories.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p:txBody>
          <a:bodyPr/>
          <a:lstStyle/>
          <a:p>
            <a:r>
              <a:rPr lang="en-US" smtClean="0"/>
              <a:t>Atherosclerotic (thrombotic) stroke</a:t>
            </a:r>
          </a:p>
        </p:txBody>
      </p:sp>
      <p:sp>
        <p:nvSpPr>
          <p:cNvPr id="11673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FD50F52-76CC-403C-9C30-E94419C0F589}" type="slidenum">
              <a:rPr lang="en-US" sz="1400"/>
              <a:pPr algn="r"/>
              <a:t>27</a:t>
            </a:fld>
            <a:endParaRPr lang="en-US" sz="1400"/>
          </a:p>
        </p:txBody>
      </p:sp>
      <p:pic>
        <p:nvPicPr>
          <p:cNvPr id="116740" name="Picture 1" descr="d:\SCContent\9780323068628\graphics\fullsize\M9780323068628-025-f015.jpg"/>
          <p:cNvPicPr>
            <a:picLocks noChangeAspect="1" noChangeArrowheads="1"/>
          </p:cNvPicPr>
          <p:nvPr/>
        </p:nvPicPr>
        <p:blipFill>
          <a:blip r:embed="rId2" cstate="print"/>
          <a:srcRect/>
          <a:stretch>
            <a:fillRect/>
          </a:stretch>
        </p:blipFill>
        <p:spPr bwMode="auto">
          <a:xfrm>
            <a:off x="3352800" y="1295400"/>
            <a:ext cx="2895600" cy="5449888"/>
          </a:xfrm>
          <a:prstGeom prst="rect">
            <a:avLst/>
          </a:prstGeom>
          <a:noFill/>
          <a:ln w="9525">
            <a:solidFill>
              <a:schemeClr val="tx1"/>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p:txBody>
          <a:bodyPr/>
          <a:lstStyle/>
          <a:p>
            <a:pPr marL="342900" indent="-342900"/>
            <a:r>
              <a:rPr lang="en-US" smtClean="0"/>
              <a:t>Amaurosis fugax</a:t>
            </a:r>
          </a:p>
        </p:txBody>
      </p:sp>
      <p:sp>
        <p:nvSpPr>
          <p:cNvPr id="11776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515BB8E-7E1A-427F-B5DE-317235F9F518}" type="slidenum">
              <a:rPr lang="en-US" sz="1400"/>
              <a:pPr algn="r"/>
              <a:t>28</a:t>
            </a:fld>
            <a:endParaRPr lang="en-US" sz="1400"/>
          </a:p>
        </p:txBody>
      </p:sp>
      <p:pic>
        <p:nvPicPr>
          <p:cNvPr id="117764" name="Picture 1" descr="d:\SCContent\9780323068628\graphics\fullsize\M9780323068628-025-f016.jpg"/>
          <p:cNvPicPr>
            <a:picLocks noChangeAspect="1" noChangeArrowheads="1"/>
          </p:cNvPicPr>
          <p:nvPr/>
        </p:nvPicPr>
        <p:blipFill>
          <a:blip r:embed="rId3" cstate="print"/>
          <a:srcRect/>
          <a:stretch>
            <a:fillRect/>
          </a:stretch>
        </p:blipFill>
        <p:spPr bwMode="auto">
          <a:xfrm>
            <a:off x="1371600" y="1676400"/>
            <a:ext cx="6350000" cy="4437063"/>
          </a:xfrm>
          <a:prstGeom prst="rect">
            <a:avLst/>
          </a:prstGeom>
          <a:noFill/>
          <a:ln w="9525">
            <a:solidFill>
              <a:schemeClr val="tx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p:txBody>
          <a:bodyPr/>
          <a:lstStyle/>
          <a:p>
            <a:r>
              <a:rPr lang="en-US" smtClean="0"/>
              <a:t>Embolic Stroke</a:t>
            </a:r>
          </a:p>
        </p:txBody>
      </p:sp>
      <p:sp>
        <p:nvSpPr>
          <p:cNvPr id="11981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456599C-6FB4-46C6-8835-BF34FCE52480}" type="slidenum">
              <a:rPr lang="en-US" sz="1400"/>
              <a:pPr algn="r"/>
              <a:t>29</a:t>
            </a:fld>
            <a:endParaRPr lang="en-US" sz="1400"/>
          </a:p>
        </p:txBody>
      </p:sp>
      <p:pic>
        <p:nvPicPr>
          <p:cNvPr id="119812" name="Picture 1" descr="d:\SCContent\9780323068628\graphics\fullsize\M9780323068628-025-f017.jpg"/>
          <p:cNvPicPr>
            <a:picLocks noChangeAspect="1" noChangeArrowheads="1"/>
          </p:cNvPicPr>
          <p:nvPr/>
        </p:nvPicPr>
        <p:blipFill>
          <a:blip r:embed="rId3" cstate="print"/>
          <a:srcRect/>
          <a:stretch>
            <a:fillRect/>
          </a:stretch>
        </p:blipFill>
        <p:spPr bwMode="auto">
          <a:xfrm>
            <a:off x="3429000" y="1600200"/>
            <a:ext cx="2438400" cy="5038725"/>
          </a:xfrm>
          <a:prstGeom prst="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p:cNvSpPr>
            <a:spLocks noChangeArrowheads="1"/>
          </p:cNvSpPr>
          <p:nvPr/>
        </p:nvSpPr>
        <p:spPr bwMode="auto">
          <a:xfrm>
            <a:off x="3962400" y="49530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wrap="none" anchor="ctr"/>
          <a:lstStyle/>
          <a:p>
            <a:endParaRPr lang="ar-SA"/>
          </a:p>
        </p:txBody>
      </p:sp>
      <p:sp>
        <p:nvSpPr>
          <p:cNvPr id="18435" name="Line 7"/>
          <p:cNvSpPr>
            <a:spLocks noChangeShapeType="1"/>
          </p:cNvSpPr>
          <p:nvPr/>
        </p:nvSpPr>
        <p:spPr bwMode="auto">
          <a:xfrm flipH="1">
            <a:off x="5105400" y="3429000"/>
            <a:ext cx="609600" cy="381000"/>
          </a:xfrm>
          <a:prstGeom prst="line">
            <a:avLst/>
          </a:prstGeom>
          <a:noFill/>
          <a:ln w="76200">
            <a:solidFill>
              <a:srgbClr val="FF0000"/>
            </a:solidFill>
            <a:round/>
            <a:headEnd/>
            <a:tailEnd type="triangle" w="lg" len="med"/>
          </a:ln>
        </p:spPr>
        <p:txBody>
          <a:bodyPr/>
          <a:lstStyle/>
          <a:p>
            <a:endParaRPr lang="ar-SA"/>
          </a:p>
        </p:txBody>
      </p:sp>
      <p:sp>
        <p:nvSpPr>
          <p:cNvPr id="18436" name="AutoShape 8"/>
          <p:cNvSpPr>
            <a:spLocks noChangeArrowheads="1"/>
          </p:cNvSpPr>
          <p:nvPr/>
        </p:nvSpPr>
        <p:spPr bwMode="auto">
          <a:xfrm>
            <a:off x="4267200" y="1752600"/>
            <a:ext cx="838200" cy="228600"/>
          </a:xfrm>
          <a:prstGeom prst="leftArrow">
            <a:avLst>
              <a:gd name="adj1" fmla="val 50000"/>
              <a:gd name="adj2" fmla="val 91667"/>
            </a:avLst>
          </a:prstGeom>
          <a:solidFill>
            <a:schemeClr val="accent1"/>
          </a:solidFill>
          <a:ln w="9525">
            <a:solidFill>
              <a:schemeClr val="tx1"/>
            </a:solidFill>
            <a:miter lim="800000"/>
            <a:headEnd/>
            <a:tailEnd/>
          </a:ln>
        </p:spPr>
        <p:txBody>
          <a:bodyPr wrap="none" anchor="ctr"/>
          <a:lstStyle/>
          <a:p>
            <a:endParaRPr lang="ar-SA"/>
          </a:p>
        </p:txBody>
      </p:sp>
      <p:sp>
        <p:nvSpPr>
          <p:cNvPr id="245769" name="Text Box 9"/>
          <p:cNvSpPr txBox="1">
            <a:spLocks noChangeArrowheads="1"/>
          </p:cNvSpPr>
          <p:nvPr/>
        </p:nvSpPr>
        <p:spPr bwMode="auto">
          <a:xfrm>
            <a:off x="5562600" y="1066800"/>
            <a:ext cx="3124200" cy="3540125"/>
          </a:xfrm>
          <a:prstGeom prst="rect">
            <a:avLst/>
          </a:prstGeom>
          <a:solidFill>
            <a:srgbClr val="336600"/>
          </a:solidFill>
          <a:ln w="9525">
            <a:noFill/>
            <a:miter lim="800000"/>
            <a:headEnd/>
            <a:tailEnd/>
          </a:ln>
          <a:effectLst/>
        </p:spPr>
        <p:txBody>
          <a:bodyPr>
            <a:spAutoFit/>
          </a:bodyPr>
          <a:lstStyle/>
          <a:p>
            <a:pPr marL="457200" indent="-457200">
              <a:spcBef>
                <a:spcPct val="50000"/>
              </a:spcBef>
              <a:defRPr/>
            </a:pPr>
            <a:r>
              <a:rPr lang="en-US" sz="3200" b="1" dirty="0">
                <a:solidFill>
                  <a:srgbClr val="FFFF00"/>
                </a:solidFill>
                <a:effectLst>
                  <a:outerShdw blurRad="38100" dist="38100" dir="2700000" algn="tl">
                    <a:srgbClr val="000000"/>
                  </a:outerShdw>
                </a:effectLst>
                <a:latin typeface="Arial" charset="0"/>
              </a:rPr>
              <a:t>Mass</a:t>
            </a:r>
          </a:p>
          <a:p>
            <a:pPr marL="457200" indent="-457200">
              <a:spcBef>
                <a:spcPct val="50000"/>
              </a:spcBef>
              <a:buFontTx/>
              <a:buAutoNum type="arabicPeriod"/>
              <a:defRPr/>
            </a:pPr>
            <a:r>
              <a:rPr lang="en-US" sz="3200" b="1" dirty="0">
                <a:solidFill>
                  <a:srgbClr val="FFFF00"/>
                </a:solidFill>
                <a:effectLst>
                  <a:outerShdw blurRad="38100" dist="38100" dir="2700000" algn="tl">
                    <a:srgbClr val="000000"/>
                  </a:outerShdw>
                </a:effectLst>
                <a:latin typeface="Arial" charset="0"/>
              </a:rPr>
              <a:t>Tumor</a:t>
            </a:r>
          </a:p>
          <a:p>
            <a:pPr marL="457200" indent="-457200">
              <a:spcBef>
                <a:spcPct val="50000"/>
              </a:spcBef>
              <a:buFontTx/>
              <a:buAutoNum type="arabicPeriod"/>
              <a:defRPr/>
            </a:pPr>
            <a:r>
              <a:rPr lang="en-US" sz="3200" b="1" dirty="0">
                <a:solidFill>
                  <a:srgbClr val="FFFF00"/>
                </a:solidFill>
                <a:effectLst>
                  <a:outerShdw blurRad="38100" dist="38100" dir="2700000" algn="tl">
                    <a:srgbClr val="000000"/>
                  </a:outerShdw>
                </a:effectLst>
                <a:latin typeface="Arial" charset="0"/>
              </a:rPr>
              <a:t>Blood clot</a:t>
            </a:r>
          </a:p>
          <a:p>
            <a:pPr marL="457200" indent="-457200">
              <a:spcBef>
                <a:spcPct val="50000"/>
              </a:spcBef>
              <a:buFontTx/>
              <a:buAutoNum type="arabicPeriod"/>
              <a:defRPr/>
            </a:pPr>
            <a:r>
              <a:rPr lang="en-US" sz="3200" b="1" dirty="0">
                <a:solidFill>
                  <a:srgbClr val="FFFF00"/>
                </a:solidFill>
                <a:effectLst>
                  <a:outerShdw blurRad="38100" dist="38100" dir="2700000" algn="tl">
                    <a:srgbClr val="000000"/>
                  </a:outerShdw>
                </a:effectLst>
                <a:latin typeface="Arial" charset="0"/>
              </a:rPr>
              <a:t>Abscess</a:t>
            </a:r>
          </a:p>
          <a:p>
            <a:pPr marL="457200" indent="-457200">
              <a:spcBef>
                <a:spcPct val="50000"/>
              </a:spcBef>
              <a:buFontTx/>
              <a:buAutoNum type="arabicPeriod"/>
              <a:defRPr/>
            </a:pPr>
            <a:r>
              <a:rPr lang="en-US" sz="3200" b="1" dirty="0">
                <a:solidFill>
                  <a:srgbClr val="FFFF00"/>
                </a:solidFill>
                <a:effectLst>
                  <a:outerShdw blurRad="38100" dist="38100" dir="2700000" algn="tl">
                    <a:srgbClr val="000000"/>
                  </a:outerShdw>
                </a:effectLst>
                <a:latin typeface="Arial" charset="0"/>
              </a:rPr>
              <a:t>Local edema</a:t>
            </a:r>
          </a:p>
        </p:txBody>
      </p:sp>
      <p:sp>
        <p:nvSpPr>
          <p:cNvPr id="245770" name="Text Box 10"/>
          <p:cNvSpPr txBox="1">
            <a:spLocks noChangeArrowheads="1"/>
          </p:cNvSpPr>
          <p:nvPr/>
        </p:nvSpPr>
        <p:spPr bwMode="auto">
          <a:xfrm>
            <a:off x="5181600" y="1447800"/>
            <a:ext cx="5334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FFFF00"/>
                </a:solidFill>
                <a:effectLst>
                  <a:outerShdw blurRad="38100" dist="38100" dir="2700000" algn="tl">
                    <a:srgbClr val="000000"/>
                  </a:outerShdw>
                </a:effectLst>
                <a:latin typeface="Arial" charset="0"/>
              </a:rPr>
              <a:t>S</a:t>
            </a:r>
          </a:p>
        </p:txBody>
      </p:sp>
      <p:sp>
        <p:nvSpPr>
          <p:cNvPr id="245771" name="Text Box 11"/>
          <p:cNvSpPr txBox="1">
            <a:spLocks noChangeArrowheads="1"/>
          </p:cNvSpPr>
          <p:nvPr/>
        </p:nvSpPr>
        <p:spPr bwMode="auto">
          <a:xfrm>
            <a:off x="3657600" y="4572000"/>
            <a:ext cx="533400" cy="701675"/>
          </a:xfrm>
          <a:prstGeom prst="rect">
            <a:avLst/>
          </a:prstGeom>
          <a:noFill/>
          <a:ln w="9525">
            <a:noFill/>
            <a:miter lim="800000"/>
            <a:headEnd/>
            <a:tailEnd/>
          </a:ln>
          <a:effectLst/>
        </p:spPr>
        <p:txBody>
          <a:bodyPr>
            <a:spAutoFit/>
          </a:bodyPr>
          <a:lstStyle/>
          <a:p>
            <a:pPr>
              <a:spcBef>
                <a:spcPct val="50000"/>
              </a:spcBef>
              <a:defRPr/>
            </a:pPr>
            <a:r>
              <a:rPr lang="en-US" sz="4000" b="1">
                <a:solidFill>
                  <a:srgbClr val="FFFF00"/>
                </a:solidFill>
                <a:effectLst>
                  <a:outerShdw blurRad="38100" dist="38100" dir="2700000" algn="tl">
                    <a:srgbClr val="000000"/>
                  </a:outerShdw>
                </a:effectLst>
                <a:latin typeface="Arial" charset="0"/>
              </a:rPr>
              <a:t>T</a:t>
            </a:r>
          </a:p>
        </p:txBody>
      </p:sp>
      <p:pic>
        <p:nvPicPr>
          <p:cNvPr id="18440" name="Picture 14"/>
          <p:cNvPicPr>
            <a:picLocks noChangeAspect="1" noChangeArrowheads="1"/>
          </p:cNvPicPr>
          <p:nvPr/>
        </p:nvPicPr>
        <p:blipFill>
          <a:blip r:embed="rId2" cstate="print"/>
          <a:srcRect/>
          <a:stretch>
            <a:fillRect/>
          </a:stretch>
        </p:blipFill>
        <p:spPr bwMode="auto">
          <a:xfrm>
            <a:off x="0" y="0"/>
            <a:ext cx="5626100" cy="6858000"/>
          </a:xfrm>
          <a:prstGeom prst="rect">
            <a:avLst/>
          </a:prstGeom>
          <a:noFill/>
          <a:ln w="9525">
            <a:noFill/>
            <a:miter lim="800000"/>
            <a:headEnd/>
            <a:tailEnd/>
          </a:ln>
        </p:spPr>
      </p:pic>
      <p:sp>
        <p:nvSpPr>
          <p:cNvPr id="245775" name="Oval 15"/>
          <p:cNvSpPr>
            <a:spLocks noChangeArrowheads="1"/>
          </p:cNvSpPr>
          <p:nvPr/>
        </p:nvSpPr>
        <p:spPr bwMode="auto">
          <a:xfrm>
            <a:off x="3276600" y="762000"/>
            <a:ext cx="990600" cy="914400"/>
          </a:xfrm>
          <a:prstGeom prst="ellipse">
            <a:avLst/>
          </a:prstGeom>
          <a:solidFill>
            <a:schemeClr val="accent1"/>
          </a:solidFill>
          <a:ln w="9525">
            <a:solidFill>
              <a:schemeClr val="tx1"/>
            </a:solidFill>
            <a:round/>
            <a:headEnd/>
            <a:tailEnd/>
          </a:ln>
        </p:spPr>
        <p:txBody>
          <a:bodyPr wrap="none" anchor="ctr"/>
          <a:lstStyle/>
          <a:p>
            <a:endParaRPr lang="ar-SA"/>
          </a:p>
        </p:txBody>
      </p:sp>
      <p:sp>
        <p:nvSpPr>
          <p:cNvPr id="245776" name="Oval 16"/>
          <p:cNvSpPr>
            <a:spLocks noChangeArrowheads="1"/>
          </p:cNvSpPr>
          <p:nvPr/>
        </p:nvSpPr>
        <p:spPr bwMode="auto">
          <a:xfrm>
            <a:off x="3810000" y="2743200"/>
            <a:ext cx="990600" cy="914400"/>
          </a:xfrm>
          <a:prstGeom prst="ellipse">
            <a:avLst/>
          </a:prstGeom>
          <a:solidFill>
            <a:schemeClr val="accent1"/>
          </a:solidFill>
          <a:ln w="9525">
            <a:solidFill>
              <a:schemeClr val="tx1"/>
            </a:solidFill>
            <a:round/>
            <a:headEnd/>
            <a:tailEnd/>
          </a:ln>
        </p:spPr>
        <p:txBody>
          <a:bodyPr wrap="none" anchor="ctr"/>
          <a:lstStyle/>
          <a:p>
            <a:endParaRPr lang="ar-SA"/>
          </a:p>
        </p:txBody>
      </p:sp>
      <p:sp>
        <p:nvSpPr>
          <p:cNvPr id="11" name="Oval 16"/>
          <p:cNvSpPr>
            <a:spLocks noChangeArrowheads="1"/>
          </p:cNvSpPr>
          <p:nvPr/>
        </p:nvSpPr>
        <p:spPr bwMode="auto">
          <a:xfrm>
            <a:off x="3581400" y="4038600"/>
            <a:ext cx="457200" cy="457200"/>
          </a:xfrm>
          <a:prstGeom prst="ellipse">
            <a:avLst/>
          </a:prstGeom>
          <a:solidFill>
            <a:schemeClr val="accent1"/>
          </a:solidFill>
          <a:ln w="9525">
            <a:solidFill>
              <a:schemeClr val="tx1"/>
            </a:solidFill>
            <a:round/>
            <a:headEnd/>
            <a:tailEnd/>
          </a:ln>
        </p:spPr>
        <p:txBody>
          <a:bodyPr wrap="none" anchor="ct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75"/>
                                        </p:tgtEl>
                                        <p:attrNameLst>
                                          <p:attrName>style.visibility</p:attrName>
                                        </p:attrNameLst>
                                      </p:cBhvr>
                                      <p:to>
                                        <p:strVal val="visible"/>
                                      </p:to>
                                    </p:set>
                                    <p:animEffect transition="in" filter="box(in)">
                                      <p:cBhvr>
                                        <p:cTn id="7" dur="2000"/>
                                        <p:tgtEl>
                                          <p:spTgt spid="2457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5776"/>
                                        </p:tgtEl>
                                        <p:attrNameLst>
                                          <p:attrName>style.visibility</p:attrName>
                                        </p:attrNameLst>
                                      </p:cBhvr>
                                      <p:to>
                                        <p:strVal val="visible"/>
                                      </p:to>
                                    </p:set>
                                    <p:animEffect transition="in" filter="circle(in)">
                                      <p:cBhvr>
                                        <p:cTn id="12" dur="2000"/>
                                        <p:tgtEl>
                                          <p:spTgt spid="24577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5" grpId="0" animBg="1"/>
      <p:bldP spid="245776"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p:txBody>
          <a:bodyPr/>
          <a:lstStyle/>
          <a:p>
            <a:r>
              <a:rPr lang="en-US" smtClean="0"/>
              <a:t>Intracerebral Hemorrhage</a:t>
            </a:r>
          </a:p>
        </p:txBody>
      </p:sp>
      <p:sp>
        <p:nvSpPr>
          <p:cNvPr id="12185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4BEC1AC-EC12-435D-8012-C7D77B79E2A3}" type="slidenum">
              <a:rPr lang="en-US" sz="1400"/>
              <a:pPr algn="r"/>
              <a:t>30</a:t>
            </a:fld>
            <a:endParaRPr lang="en-US" sz="1400"/>
          </a:p>
        </p:txBody>
      </p:sp>
      <p:pic>
        <p:nvPicPr>
          <p:cNvPr id="121860" name="Picture 1" descr="d:\SCContent\9780323068628\graphics\fullsize\M9780323068628-025-f018.jpg"/>
          <p:cNvPicPr>
            <a:picLocks noChangeAspect="1" noChangeArrowheads="1"/>
          </p:cNvPicPr>
          <p:nvPr/>
        </p:nvPicPr>
        <p:blipFill>
          <a:blip r:embed="rId3" cstate="print"/>
          <a:srcRect/>
          <a:stretch>
            <a:fillRect/>
          </a:stretch>
        </p:blipFill>
        <p:spPr bwMode="auto">
          <a:xfrm>
            <a:off x="804863" y="1447800"/>
            <a:ext cx="7373937" cy="4940300"/>
          </a:xfrm>
          <a:prstGeom prst="rect">
            <a:avLst/>
          </a:prstGeom>
          <a:noFill/>
          <a:ln w="9525">
            <a:solidFill>
              <a:schemeClr val="tx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idx="4294967295"/>
          </p:nvPr>
        </p:nvSpPr>
        <p:spPr/>
        <p:txBody>
          <a:bodyPr/>
          <a:lstStyle/>
          <a:p>
            <a:r>
              <a:rPr lang="en-US" smtClean="0"/>
              <a:t>Berry Aneurysms</a:t>
            </a:r>
          </a:p>
        </p:txBody>
      </p:sp>
      <p:sp>
        <p:nvSpPr>
          <p:cNvPr id="12390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73B6432-C063-4EE0-8BB9-5D10A72BCB8A}" type="slidenum">
              <a:rPr lang="en-US" sz="1400"/>
              <a:pPr algn="r"/>
              <a:t>31</a:t>
            </a:fld>
            <a:endParaRPr lang="en-US" sz="1400"/>
          </a:p>
        </p:txBody>
      </p:sp>
      <p:pic>
        <p:nvPicPr>
          <p:cNvPr id="123908" name="Picture 1" descr="d:\SCContent\9780323068628\graphics\fullsize\M9780323068628-025-f019.jpg"/>
          <p:cNvPicPr>
            <a:picLocks noGrp="1" noChangeAspect="1" noChangeArrowheads="1"/>
          </p:cNvPicPr>
          <p:nvPr>
            <p:ph idx="4294967295"/>
          </p:nvPr>
        </p:nvPicPr>
        <p:blipFill>
          <a:blip r:embed="rId2" cstate="print"/>
          <a:srcRect/>
          <a:stretch>
            <a:fillRect/>
          </a:stretch>
        </p:blipFill>
        <p:spPr>
          <a:xfrm>
            <a:off x="2063750" y="1600200"/>
            <a:ext cx="5016500" cy="4525963"/>
          </a:xfrm>
          <a:noFill/>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idx="4294967295"/>
          </p:nvPr>
        </p:nvSpPr>
        <p:spPr/>
        <p:txBody>
          <a:bodyPr/>
          <a:lstStyle/>
          <a:p>
            <a:r>
              <a:rPr lang="en-US" smtClean="0"/>
              <a:t>Subarachnoid Hemorrhage</a:t>
            </a:r>
          </a:p>
        </p:txBody>
      </p:sp>
      <p:sp>
        <p:nvSpPr>
          <p:cNvPr id="12493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E0F44DE-1D15-4383-B8A8-F162B2213033}" type="slidenum">
              <a:rPr lang="en-US" sz="1400"/>
              <a:pPr algn="r"/>
              <a:t>32</a:t>
            </a:fld>
            <a:endParaRPr lang="en-US" sz="1400"/>
          </a:p>
        </p:txBody>
      </p:sp>
      <p:pic>
        <p:nvPicPr>
          <p:cNvPr id="124932" name="Picture 1" descr="d:\SCContent\9780323068628\graphics\fullsize\M9780323068628-025-f020.jpg"/>
          <p:cNvPicPr>
            <a:picLocks noChangeAspect="1" noChangeArrowheads="1"/>
          </p:cNvPicPr>
          <p:nvPr/>
        </p:nvPicPr>
        <p:blipFill>
          <a:blip r:embed="rId3" cstate="print"/>
          <a:srcRect/>
          <a:stretch>
            <a:fillRect/>
          </a:stretch>
        </p:blipFill>
        <p:spPr bwMode="auto">
          <a:xfrm>
            <a:off x="1371600" y="1524000"/>
            <a:ext cx="6350000" cy="4318000"/>
          </a:xfrm>
          <a:prstGeom prst="rect">
            <a:avLst/>
          </a:prstGeom>
          <a:noFill/>
          <a:ln w="9525">
            <a:solidFill>
              <a:schemeClr val="tx1"/>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p:txBody>
          <a:bodyPr/>
          <a:lstStyle/>
          <a:p>
            <a:r>
              <a:rPr lang="en-US" smtClean="0"/>
              <a:t>Lacunar Infarcts</a:t>
            </a:r>
          </a:p>
        </p:txBody>
      </p:sp>
      <p:sp>
        <p:nvSpPr>
          <p:cNvPr id="12697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753CD02-2934-4599-B118-07CA1DCD5987}" type="slidenum">
              <a:rPr lang="en-US" sz="1400"/>
              <a:pPr algn="r"/>
              <a:t>33</a:t>
            </a:fld>
            <a:endParaRPr lang="en-US" sz="1400"/>
          </a:p>
        </p:txBody>
      </p:sp>
      <p:pic>
        <p:nvPicPr>
          <p:cNvPr id="126980" name="Picture 1" descr="d:\SCContent\9780323068628\graphics\fullsize\M9780323068628-025-f021.jpg"/>
          <p:cNvPicPr>
            <a:picLocks noChangeAspect="1" noChangeArrowheads="1"/>
          </p:cNvPicPr>
          <p:nvPr/>
        </p:nvPicPr>
        <p:blipFill>
          <a:blip r:embed="rId3" cstate="print"/>
          <a:srcRect/>
          <a:stretch>
            <a:fillRect/>
          </a:stretch>
        </p:blipFill>
        <p:spPr bwMode="auto">
          <a:xfrm>
            <a:off x="2743200" y="2133600"/>
            <a:ext cx="3409950" cy="2663825"/>
          </a:xfrm>
          <a:prstGeom prst="rect">
            <a:avLst/>
          </a:prstGeom>
          <a:noFill/>
          <a:ln w="9525">
            <a:solidFill>
              <a:schemeClr val="tx1"/>
            </a:solidFill>
            <a:miter lim="800000"/>
            <a:headEnd/>
            <a:tailEnd/>
          </a:ln>
        </p:spPr>
      </p:pic>
      <p:sp>
        <p:nvSpPr>
          <p:cNvPr id="6" name="Title 1"/>
          <p:cNvSpPr txBox="1">
            <a:spLocks/>
          </p:cNvSpPr>
          <p:nvPr/>
        </p:nvSpPr>
        <p:spPr bwMode="auto">
          <a:xfrm>
            <a:off x="685800" y="4953000"/>
            <a:ext cx="8229600" cy="1143000"/>
          </a:xfrm>
          <a:prstGeom prst="rect">
            <a:avLst/>
          </a:prstGeom>
          <a:noFill/>
          <a:ln w="9525">
            <a:noFill/>
            <a:miter lim="800000"/>
            <a:headEnd/>
            <a:tailEnd/>
          </a:ln>
        </p:spPr>
        <p:txBody>
          <a:bodyPr anchor="ctr"/>
          <a:lstStyle/>
          <a:p>
            <a:pPr eaLnBrk="0" hangingPunct="0">
              <a:defRPr/>
            </a:pPr>
            <a:r>
              <a:rPr lang="en-US" sz="2400" dirty="0">
                <a:latin typeface="Arial" charset="0"/>
              </a:rPr>
              <a:t>The arrows show multiple small cystic spaces (</a:t>
            </a:r>
            <a:r>
              <a:rPr lang="en-US" sz="2400" dirty="0" err="1">
                <a:latin typeface="Arial" charset="0"/>
              </a:rPr>
              <a:t>liquefactive</a:t>
            </a:r>
            <a:r>
              <a:rPr lang="en-US" sz="2400" dirty="0">
                <a:latin typeface="Arial" charset="0"/>
              </a:rPr>
              <a:t> necrosis) that are most prominent in the basal ganglia. </a:t>
            </a:r>
            <a:endParaRPr lang="en-US" sz="2400" b="1" kern="0" dirty="0">
              <a:solidFill>
                <a:srgbClr val="FF3300"/>
              </a:solidFill>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457200" y="277813"/>
            <a:ext cx="8153400" cy="712787"/>
          </a:xfrm>
        </p:spPr>
        <p:txBody>
          <a:bodyPr/>
          <a:lstStyle/>
          <a:p>
            <a:pPr eaLnBrk="1" hangingPunct="1"/>
            <a:r>
              <a:rPr lang="en-US" sz="3800" smtClean="0"/>
              <a:t>Lacunar infarcts</a:t>
            </a:r>
          </a:p>
        </p:txBody>
      </p:sp>
      <p:sp>
        <p:nvSpPr>
          <p:cNvPr id="129027" name="Rectangle 3"/>
          <p:cNvSpPr>
            <a:spLocks noGrp="1" noChangeArrowheads="1"/>
          </p:cNvSpPr>
          <p:nvPr>
            <p:ph type="body" idx="4294967295"/>
          </p:nvPr>
        </p:nvSpPr>
        <p:spPr>
          <a:xfrm>
            <a:off x="4572000" y="1219200"/>
            <a:ext cx="4114800" cy="4911725"/>
          </a:xfrm>
        </p:spPr>
        <p:txBody>
          <a:bodyPr/>
          <a:lstStyle/>
          <a:p>
            <a:pPr eaLnBrk="1" hangingPunct="1"/>
            <a:endParaRPr lang="en-US" smtClean="0"/>
          </a:p>
          <a:p>
            <a:pPr eaLnBrk="1" hangingPunct="1"/>
            <a:r>
              <a:rPr lang="en-US" smtClean="0"/>
              <a:t>Cause : Chronic hypertension </a:t>
            </a:r>
          </a:p>
          <a:p>
            <a:pPr eaLnBrk="1" hangingPunct="1"/>
            <a:r>
              <a:rPr lang="en-US" smtClean="0"/>
              <a:t>Site: The pons. </a:t>
            </a:r>
          </a:p>
        </p:txBody>
      </p:sp>
      <p:graphicFrame>
        <p:nvGraphicFramePr>
          <p:cNvPr id="129028" name="Object 6"/>
          <p:cNvGraphicFramePr>
            <a:graphicFrameLocks noChangeAspect="1"/>
          </p:cNvGraphicFramePr>
          <p:nvPr/>
        </p:nvGraphicFramePr>
        <p:xfrm>
          <a:off x="457200" y="1676400"/>
          <a:ext cx="4114800" cy="4103688"/>
        </p:xfrm>
        <a:graphic>
          <a:graphicData uri="http://schemas.openxmlformats.org/presentationml/2006/ole">
            <p:oleObj spid="_x0000_s129028" name="Bitmap Image" r:id="rId3" imgW="3704762" imgH="3696216" progId="Paint.Picture">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idx="4294967295"/>
          </p:nvPr>
        </p:nvSpPr>
        <p:spPr/>
        <p:txBody>
          <a:bodyPr/>
          <a:lstStyle/>
          <a:p>
            <a:pPr eaLnBrk="1" hangingPunct="1"/>
            <a:r>
              <a:rPr lang="en-US" smtClean="0">
                <a:effectLst>
                  <a:outerShdw blurRad="38100" dist="38100" dir="2700000" algn="tl">
                    <a:srgbClr val="C0C0C0"/>
                  </a:outerShdw>
                </a:effectLst>
              </a:rPr>
              <a:t>Pyogenic Meningitis</a:t>
            </a:r>
          </a:p>
        </p:txBody>
      </p:sp>
      <p:pic>
        <p:nvPicPr>
          <p:cNvPr id="130051" name="Picture 5"/>
          <p:cNvPicPr>
            <a:picLocks noChangeAspect="1" noChangeArrowheads="1"/>
          </p:cNvPicPr>
          <p:nvPr/>
        </p:nvPicPr>
        <p:blipFill>
          <a:blip r:embed="rId2" cstate="print">
            <a:lum bright="6000"/>
          </a:blip>
          <a:srcRect/>
          <a:stretch>
            <a:fillRect/>
          </a:stretch>
        </p:blipFill>
        <p:spPr bwMode="auto">
          <a:xfrm>
            <a:off x="1295400" y="1600200"/>
            <a:ext cx="6553200" cy="441483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sz="2000" b="0" smtClean="0">
                <a:effectLst>
                  <a:outerShdw blurRad="38100" dist="38100" dir="2700000" algn="tl">
                    <a:srgbClr val="C0C0C0"/>
                  </a:outerShdw>
                </a:effectLst>
              </a:rPr>
              <a:t>Microscopically, a neutrophilic exudate is seen involving the meninges</a:t>
            </a:r>
            <a:r>
              <a:rPr lang="en-US" sz="2800" smtClean="0">
                <a:effectLst>
                  <a:outerShdw blurRad="38100" dist="38100" dir="2700000" algn="tl">
                    <a:srgbClr val="C0C0C0"/>
                  </a:outerShdw>
                </a:effectLst>
              </a:rPr>
              <a:t> </a:t>
            </a:r>
          </a:p>
        </p:txBody>
      </p:sp>
      <p:sp>
        <p:nvSpPr>
          <p:cNvPr id="30723" name="Rectangle 3"/>
          <p:cNvSpPr>
            <a:spLocks noGrp="1" noChangeArrowheads="1"/>
          </p:cNvSpPr>
          <p:nvPr>
            <p:ph type="body" idx="4294967295"/>
          </p:nvPr>
        </p:nvSpPr>
        <p:spPr>
          <a:xfrm flipH="1">
            <a:off x="304800" y="5867400"/>
            <a:ext cx="152400" cy="263525"/>
          </a:xfrm>
        </p:spPr>
        <p:txBody>
          <a:bodyPr/>
          <a:lstStyle/>
          <a:p>
            <a:pPr eaLnBrk="1" hangingPunct="1">
              <a:lnSpc>
                <a:spcPct val="80000"/>
              </a:lnSpc>
            </a:pPr>
            <a:endParaRPr lang="ar-SA" sz="1200" smtClean="0">
              <a:effectLst>
                <a:outerShdw blurRad="38100" dist="38100" dir="2700000" algn="tl">
                  <a:srgbClr val="C0C0C0"/>
                </a:outerShdw>
              </a:effectLst>
            </a:endParaRPr>
          </a:p>
        </p:txBody>
      </p:sp>
      <p:pic>
        <p:nvPicPr>
          <p:cNvPr id="131076" name="Picture 5" descr="cns190"/>
          <p:cNvPicPr>
            <a:picLocks noChangeAspect="1" noChangeArrowheads="1"/>
          </p:cNvPicPr>
          <p:nvPr/>
        </p:nvPicPr>
        <p:blipFill>
          <a:blip r:embed="rId2" cstate="print">
            <a:lum bright="12000"/>
          </a:blip>
          <a:srcRect/>
          <a:stretch>
            <a:fillRect/>
          </a:stretch>
        </p:blipFill>
        <p:spPr bwMode="auto">
          <a:xfrm>
            <a:off x="800100" y="1600200"/>
            <a:ext cx="754380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S9781416029731-023-f016"/>
          <p:cNvPicPr>
            <a:picLocks noChangeAspect="1" noChangeArrowheads="1"/>
          </p:cNvPicPr>
          <p:nvPr/>
        </p:nvPicPr>
        <p:blipFill>
          <a:blip r:embed="rId3" cstate="print"/>
          <a:srcRect/>
          <a:stretch>
            <a:fillRect/>
          </a:stretch>
        </p:blipFill>
        <p:spPr bwMode="auto">
          <a:xfrm>
            <a:off x="2541588" y="228600"/>
            <a:ext cx="4021137" cy="6400800"/>
          </a:xfrm>
          <a:prstGeom prst="rect">
            <a:avLst/>
          </a:prstGeom>
          <a:noFill/>
          <a:ln w="9525">
            <a:solidFill>
              <a:schemeClr val="tx1"/>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S9781416029731-023-f020"/>
          <p:cNvPicPr>
            <a:picLocks noChangeAspect="1" noChangeArrowheads="1"/>
          </p:cNvPicPr>
          <p:nvPr/>
        </p:nvPicPr>
        <p:blipFill>
          <a:blip r:embed="rId3" cstate="print"/>
          <a:srcRect/>
          <a:stretch>
            <a:fillRect/>
          </a:stretch>
        </p:blipFill>
        <p:spPr bwMode="auto">
          <a:xfrm>
            <a:off x="1846263" y="228600"/>
            <a:ext cx="5513387" cy="6400800"/>
          </a:xfrm>
          <a:prstGeom prst="rect">
            <a:avLst/>
          </a:prstGeom>
          <a:noFill/>
          <a:ln w="9525">
            <a:solidFill>
              <a:schemeClr val="tx1"/>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en-US" sz="1800" b="0" smtClean="0">
                <a:effectLst>
                  <a:outerShdw blurRad="38100" dist="38100" dir="2700000" algn="tl">
                    <a:srgbClr val="C0C0C0"/>
                  </a:outerShdw>
                </a:effectLst>
              </a:rPr>
              <a:t>Spongiform encephalopathy of </a:t>
            </a:r>
            <a:r>
              <a:rPr lang="en-US" sz="2400" b="0" smtClean="0">
                <a:effectLst>
                  <a:outerShdw blurRad="38100" dist="38100" dir="2700000" algn="tl">
                    <a:srgbClr val="C0C0C0"/>
                  </a:outerShdw>
                </a:effectLst>
              </a:rPr>
              <a:t>gray matter </a:t>
            </a:r>
            <a:r>
              <a:rPr lang="en-US" sz="1800" b="0" smtClean="0">
                <a:effectLst>
                  <a:outerShdw blurRad="38100" dist="38100" dir="2700000" algn="tl">
                    <a:srgbClr val="C0C0C0"/>
                  </a:outerShdw>
                </a:effectLst>
              </a:rPr>
              <a:t>: brain lesion in CJD</a:t>
            </a:r>
            <a:r>
              <a:rPr lang="en-US" sz="2400" smtClean="0">
                <a:effectLst>
                  <a:outerShdw blurRad="38100" dist="38100" dir="2700000" algn="tl">
                    <a:srgbClr val="C0C0C0"/>
                  </a:outerShdw>
                </a:effectLst>
              </a:rPr>
              <a:t> </a:t>
            </a:r>
          </a:p>
        </p:txBody>
      </p:sp>
      <p:pic>
        <p:nvPicPr>
          <p:cNvPr id="137219" name="Picture 5" descr="cns087"/>
          <p:cNvPicPr>
            <a:picLocks noChangeAspect="1" noChangeArrowheads="1"/>
          </p:cNvPicPr>
          <p:nvPr/>
        </p:nvPicPr>
        <p:blipFill>
          <a:blip r:embed="rId2" cstate="print">
            <a:lum bright="14000"/>
          </a:blip>
          <a:srcRect/>
          <a:stretch>
            <a:fillRect/>
          </a:stretch>
        </p:blipFill>
        <p:spPr bwMode="auto">
          <a:xfrm>
            <a:off x="1066800" y="1852613"/>
            <a:ext cx="7124700" cy="466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609600" y="228600"/>
            <a:ext cx="8001000" cy="914400"/>
          </a:xfrm>
        </p:spPr>
        <p:txBody>
          <a:bodyPr/>
          <a:lstStyle/>
          <a:p>
            <a:pPr algn="ctr" eaLnBrk="1" hangingPunct="1">
              <a:lnSpc>
                <a:spcPct val="80000"/>
              </a:lnSpc>
              <a:buFont typeface="Wingdings" pitchFamily="2" charset="2"/>
              <a:buNone/>
            </a:pPr>
            <a:r>
              <a:rPr lang="en-US" sz="2400" u="sng" smtClean="0">
                <a:solidFill>
                  <a:srgbClr val="FF0000"/>
                </a:solidFill>
                <a:latin typeface="Lucida Sans" pitchFamily="34" charset="0"/>
              </a:rPr>
              <a:t>Transtentorial Herniation </a:t>
            </a:r>
          </a:p>
          <a:p>
            <a:pPr algn="ctr" eaLnBrk="1" hangingPunct="1">
              <a:lnSpc>
                <a:spcPct val="80000"/>
              </a:lnSpc>
              <a:buFont typeface="Wingdings" pitchFamily="2" charset="2"/>
              <a:buNone/>
            </a:pPr>
            <a:r>
              <a:rPr lang="en-US" sz="2400" u="sng" smtClean="0">
                <a:solidFill>
                  <a:srgbClr val="0033CC"/>
                </a:solidFill>
                <a:latin typeface="Lucida Sans" pitchFamily="34" charset="0"/>
              </a:rPr>
              <a:t>[involve Uncal gyral]</a:t>
            </a:r>
          </a:p>
        </p:txBody>
      </p:sp>
      <p:pic>
        <p:nvPicPr>
          <p:cNvPr id="23555" name="Picture 8"/>
          <p:cNvPicPr>
            <a:picLocks noChangeAspect="1" noChangeArrowheads="1"/>
          </p:cNvPicPr>
          <p:nvPr/>
        </p:nvPicPr>
        <p:blipFill>
          <a:blip r:embed="rId2" cstate="print"/>
          <a:srcRect/>
          <a:stretch>
            <a:fillRect/>
          </a:stretch>
        </p:blipFill>
        <p:spPr bwMode="auto">
          <a:xfrm>
            <a:off x="2008188" y="914400"/>
            <a:ext cx="5126037"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smtClean="0">
                <a:effectLst>
                  <a:outerShdw blurRad="38100" dist="38100" dir="2700000" algn="tl">
                    <a:srgbClr val="C0C0C0"/>
                  </a:outerShdw>
                </a:effectLst>
              </a:rPr>
              <a:t>Complications: sequel</a:t>
            </a:r>
          </a:p>
        </p:txBody>
      </p:sp>
      <p:sp>
        <p:nvSpPr>
          <p:cNvPr id="32771" name="Rectangle 3"/>
          <p:cNvSpPr>
            <a:spLocks noGrp="1" noChangeArrowheads="1"/>
          </p:cNvSpPr>
          <p:nvPr>
            <p:ph type="body" idx="4294967295"/>
          </p:nvPr>
        </p:nvSpPr>
        <p:spPr>
          <a:xfrm>
            <a:off x="457200" y="1447800"/>
            <a:ext cx="8229600" cy="4683125"/>
          </a:xfrm>
        </p:spPr>
        <p:txBody>
          <a:bodyPr/>
          <a:lstStyle/>
          <a:p>
            <a:pPr marL="609600" indent="-609600" eaLnBrk="1" hangingPunct="1">
              <a:buClr>
                <a:schemeClr val="tx1"/>
              </a:buClr>
              <a:buFont typeface="Wingdings" pitchFamily="2" charset="2"/>
              <a:buAutoNum type="arabicPeriod"/>
            </a:pPr>
            <a:r>
              <a:rPr lang="en-US" smtClean="0">
                <a:effectLst>
                  <a:outerShdw blurRad="38100" dist="38100" dir="2700000" algn="tl">
                    <a:srgbClr val="C0C0C0"/>
                  </a:outerShdw>
                </a:effectLst>
              </a:rPr>
              <a:t>Edema can lead to herniation and death.</a:t>
            </a:r>
          </a:p>
          <a:p>
            <a:pPr marL="609600" indent="-609600" eaLnBrk="1" hangingPunct="1">
              <a:buClr>
                <a:schemeClr val="tx1"/>
              </a:buClr>
              <a:buFont typeface="Wingdings" pitchFamily="2" charset="2"/>
              <a:buAutoNum type="arabicPeriod"/>
            </a:pPr>
            <a:r>
              <a:rPr lang="en-US" smtClean="0">
                <a:effectLst>
                  <a:outerShdw blurRad="38100" dist="38100" dir="2700000" algn="tl">
                    <a:srgbClr val="C0C0C0"/>
                  </a:outerShdw>
                </a:effectLst>
              </a:rPr>
              <a:t>Communicating hydrocephalous.</a:t>
            </a:r>
          </a:p>
        </p:txBody>
      </p:sp>
      <p:pic>
        <p:nvPicPr>
          <p:cNvPr id="132100" name="Picture 4" descr="cns072"/>
          <p:cNvPicPr>
            <a:picLocks noChangeAspect="1" noChangeArrowheads="1"/>
          </p:cNvPicPr>
          <p:nvPr/>
        </p:nvPicPr>
        <p:blipFill>
          <a:blip r:embed="rId2" cstate="print"/>
          <a:srcRect/>
          <a:stretch>
            <a:fillRect/>
          </a:stretch>
        </p:blipFill>
        <p:spPr bwMode="auto">
          <a:xfrm>
            <a:off x="2743200" y="3429000"/>
            <a:ext cx="3429000" cy="224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sz="3600" u="sng" smtClean="0">
                <a:effectLst>
                  <a:outerShdw blurRad="38100" dist="38100" dir="2700000" algn="tl">
                    <a:srgbClr val="C0C0C0"/>
                  </a:outerShdw>
                </a:effectLst>
              </a:rPr>
              <a:t>Meningeal Syphilis 1 of 2</a:t>
            </a:r>
          </a:p>
        </p:txBody>
      </p:sp>
      <p:sp>
        <p:nvSpPr>
          <p:cNvPr id="40963" name="Rectangle 3"/>
          <p:cNvSpPr>
            <a:spLocks noGrp="1" noChangeArrowheads="1"/>
          </p:cNvSpPr>
          <p:nvPr>
            <p:ph type="body" idx="4294967295"/>
          </p:nvPr>
        </p:nvSpPr>
        <p:spPr>
          <a:xfrm>
            <a:off x="457200" y="1447800"/>
            <a:ext cx="8229600" cy="2438400"/>
          </a:xfrm>
        </p:spPr>
        <p:txBody>
          <a:bodyPr/>
          <a:lstStyle/>
          <a:p>
            <a:pPr eaLnBrk="1" hangingPunct="1"/>
            <a:r>
              <a:rPr lang="en-CA" sz="2000" smtClean="0">
                <a:effectLst>
                  <a:outerShdw blurRad="38100" dist="38100" dir="2700000" algn="tl">
                    <a:srgbClr val="C0C0C0"/>
                  </a:outerShdw>
                </a:effectLst>
              </a:rPr>
              <a:t>Neurosyphilis is a tertiary stage of syphilis – only in 10% with untreated syphilis</a:t>
            </a:r>
            <a:endParaRPr lang="en-US" sz="2000" smtClean="0">
              <a:effectLst>
                <a:outerShdw blurRad="38100" dist="38100" dir="2700000" algn="tl">
                  <a:srgbClr val="C0C0C0"/>
                </a:outerShdw>
              </a:effectLst>
            </a:endParaRPr>
          </a:p>
          <a:p>
            <a:pPr eaLnBrk="1" hangingPunct="1"/>
            <a:r>
              <a:rPr lang="en-US" sz="2000" smtClean="0">
                <a:effectLst>
                  <a:outerShdw blurRad="38100" dist="38100" dir="2700000" algn="tl">
                    <a:srgbClr val="C0C0C0"/>
                  </a:outerShdw>
                </a:effectLst>
              </a:rPr>
              <a:t>May involve spinal Meninges: produce thickening.</a:t>
            </a:r>
          </a:p>
          <a:p>
            <a:pPr eaLnBrk="1" hangingPunct="1"/>
            <a:r>
              <a:rPr lang="en-US" sz="2000" smtClean="0">
                <a:effectLst>
                  <a:outerShdw blurRad="38100" dist="38100" dir="2700000" algn="tl">
                    <a:srgbClr val="C0C0C0"/>
                  </a:outerShdw>
                </a:effectLst>
              </a:rPr>
              <a:t>Produce meningeal fibrosis and secondary Hydrocephalous.</a:t>
            </a:r>
          </a:p>
        </p:txBody>
      </p:sp>
      <p:pic>
        <p:nvPicPr>
          <p:cNvPr id="133124" name="Picture 5" descr="SLIDE51"/>
          <p:cNvPicPr>
            <a:picLocks noChangeAspect="1" noChangeArrowheads="1"/>
          </p:cNvPicPr>
          <p:nvPr/>
        </p:nvPicPr>
        <p:blipFill>
          <a:blip r:embed="rId2" cstate="print"/>
          <a:srcRect/>
          <a:stretch>
            <a:fillRect/>
          </a:stretch>
        </p:blipFill>
        <p:spPr bwMode="auto">
          <a:xfrm>
            <a:off x="4876800" y="3962400"/>
            <a:ext cx="3467100" cy="2514600"/>
          </a:xfrm>
          <a:prstGeom prst="rect">
            <a:avLst/>
          </a:prstGeom>
          <a:noFill/>
          <a:ln w="9525">
            <a:noFill/>
            <a:miter lim="800000"/>
            <a:headEnd/>
            <a:tailEnd/>
          </a:ln>
        </p:spPr>
      </p:pic>
      <p:pic>
        <p:nvPicPr>
          <p:cNvPr id="133125" name="Picture 6" descr="c28_s33">
            <a:hlinkClick r:id="rId3"/>
          </p:cNvPr>
          <p:cNvPicPr>
            <a:picLocks noChangeAspect="1" noChangeArrowheads="1"/>
          </p:cNvPicPr>
          <p:nvPr/>
        </p:nvPicPr>
        <p:blipFill>
          <a:blip r:embed="rId4" cstate="print"/>
          <a:srcRect/>
          <a:stretch>
            <a:fillRect/>
          </a:stretch>
        </p:blipFill>
        <p:spPr bwMode="auto">
          <a:xfrm>
            <a:off x="914400" y="4114800"/>
            <a:ext cx="3543300" cy="2344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pPr eaLnBrk="1" hangingPunct="1"/>
            <a:r>
              <a:rPr lang="en-US" smtClean="0">
                <a:effectLst>
                  <a:outerShdw blurRad="38100" dist="38100" dir="2700000" algn="tl">
                    <a:srgbClr val="C0C0C0"/>
                  </a:outerShdw>
                </a:effectLst>
              </a:rPr>
              <a:t>Neutrophils in the abscess.</a:t>
            </a:r>
          </a:p>
        </p:txBody>
      </p:sp>
      <p:pic>
        <p:nvPicPr>
          <p:cNvPr id="135171" name="Picture 5" descr="5610b"/>
          <p:cNvPicPr>
            <a:picLocks noChangeAspect="1" noChangeArrowheads="1"/>
          </p:cNvPicPr>
          <p:nvPr/>
        </p:nvPicPr>
        <p:blipFill>
          <a:blip r:embed="rId2" cstate="print"/>
          <a:srcRect/>
          <a:stretch>
            <a:fillRect/>
          </a:stretch>
        </p:blipFill>
        <p:spPr bwMode="auto">
          <a:xfrm>
            <a:off x="1828800" y="1828800"/>
            <a:ext cx="56388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US" sz="1800" u="sng" smtClean="0">
                <a:effectLst>
                  <a:outerShdw blurRad="38100" dist="38100" dir="2700000" algn="tl">
                    <a:srgbClr val="C0C0C0"/>
                  </a:outerShdw>
                </a:effectLst>
              </a:rPr>
              <a:t>Abscess in the brain in a patient who had septicemia.</a:t>
            </a:r>
            <a:r>
              <a:rPr lang="en-US" sz="2800" smtClean="0">
                <a:effectLst>
                  <a:outerShdw blurRad="38100" dist="38100" dir="2700000" algn="tl">
                    <a:srgbClr val="C0C0C0"/>
                  </a:outerShdw>
                </a:effectLst>
              </a:rPr>
              <a:t> </a:t>
            </a:r>
          </a:p>
        </p:txBody>
      </p:sp>
      <p:sp>
        <p:nvSpPr>
          <p:cNvPr id="50179" name="Rectangle 3"/>
          <p:cNvSpPr>
            <a:spLocks noGrp="1" noChangeArrowheads="1"/>
          </p:cNvSpPr>
          <p:nvPr>
            <p:ph type="body" idx="4294967295"/>
          </p:nvPr>
        </p:nvSpPr>
        <p:spPr>
          <a:xfrm flipH="1">
            <a:off x="381000" y="3429000"/>
            <a:ext cx="76200" cy="2701925"/>
          </a:xfrm>
        </p:spPr>
        <p:txBody>
          <a:bodyPr/>
          <a:lstStyle/>
          <a:p>
            <a:pPr eaLnBrk="1" hangingPunct="1"/>
            <a:endParaRPr lang="ar-SA" smtClean="0">
              <a:effectLst>
                <a:outerShdw blurRad="38100" dist="38100" dir="2700000" algn="tl">
                  <a:srgbClr val="C0C0C0"/>
                </a:outerShdw>
              </a:effectLst>
            </a:endParaRPr>
          </a:p>
        </p:txBody>
      </p:sp>
      <p:pic>
        <p:nvPicPr>
          <p:cNvPr id="136196" name="Picture 5" descr="cns319"/>
          <p:cNvPicPr>
            <a:picLocks noChangeAspect="1" noChangeArrowheads="1"/>
          </p:cNvPicPr>
          <p:nvPr/>
        </p:nvPicPr>
        <p:blipFill>
          <a:blip r:embed="rId2" cstate="print"/>
          <a:srcRect/>
          <a:stretch>
            <a:fillRect/>
          </a:stretch>
        </p:blipFill>
        <p:spPr bwMode="auto">
          <a:xfrm>
            <a:off x="1333500" y="1565275"/>
            <a:ext cx="6057900" cy="501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algn="r" eaLnBrk="1" hangingPunct="1"/>
            <a:r>
              <a:rPr lang="en-US" smtClean="0">
                <a:effectLst>
                  <a:outerShdw blurRad="38100" dist="38100" dir="2700000" algn="tl">
                    <a:srgbClr val="C0C0C0"/>
                  </a:outerShdw>
                </a:effectLst>
              </a:rPr>
              <a:t>Atrophy</a:t>
            </a:r>
          </a:p>
        </p:txBody>
      </p:sp>
      <p:sp>
        <p:nvSpPr>
          <p:cNvPr id="40963" name="Rectangle 3"/>
          <p:cNvSpPr>
            <a:spLocks noGrp="1" noChangeArrowheads="1"/>
          </p:cNvSpPr>
          <p:nvPr>
            <p:ph type="body" idx="4294967295"/>
          </p:nvPr>
        </p:nvSpPr>
        <p:spPr>
          <a:xfrm>
            <a:off x="4572000" y="1447800"/>
            <a:ext cx="4114800" cy="4686300"/>
          </a:xfrm>
        </p:spPr>
        <p:txBody>
          <a:bodyPr/>
          <a:lstStyle/>
          <a:p>
            <a:pPr eaLnBrk="1" hangingPunct="1"/>
            <a:r>
              <a:rPr lang="en-US" b="0" smtClean="0">
                <a:effectLst>
                  <a:outerShdw blurRad="38100" dist="38100" dir="2700000" algn="tl">
                    <a:srgbClr val="C0C0C0"/>
                  </a:outerShdw>
                </a:effectLst>
              </a:rPr>
              <a:t>There is marked atrophy seen superiorly and laterally.</a:t>
            </a:r>
          </a:p>
        </p:txBody>
      </p:sp>
      <p:pic>
        <p:nvPicPr>
          <p:cNvPr id="142340" name="Picture 5" descr="cns178"/>
          <p:cNvPicPr>
            <a:picLocks noChangeAspect="1" noChangeArrowheads="1"/>
          </p:cNvPicPr>
          <p:nvPr/>
        </p:nvPicPr>
        <p:blipFill>
          <a:blip r:embed="rId2" cstate="print"/>
          <a:srcRect/>
          <a:stretch>
            <a:fillRect/>
          </a:stretch>
        </p:blipFill>
        <p:spPr bwMode="auto">
          <a:xfrm>
            <a:off x="457200" y="1147763"/>
            <a:ext cx="3778250" cy="571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tabLst>
                <a:tab pos="5715000" algn="l"/>
              </a:tabLst>
            </a:pPr>
            <a:r>
              <a:rPr lang="en-US" sz="1800" b="0" smtClean="0">
                <a:effectLst>
                  <a:outerShdw blurRad="38100" dist="38100" dir="2700000" algn="tl">
                    <a:srgbClr val="C0C0C0"/>
                  </a:outerShdw>
                </a:effectLst>
              </a:rPr>
              <a:t>The cortical atrophy leads to compensatory dilation of the cerebral ventricles [</a:t>
            </a:r>
            <a:r>
              <a:rPr lang="en-US" sz="1800" b="0" u="sng" smtClean="0">
                <a:solidFill>
                  <a:schemeClr val="tx1"/>
                </a:solidFill>
                <a:effectLst>
                  <a:outerShdw blurRad="38100" dist="38100" dir="2700000" algn="tl">
                    <a:srgbClr val="C0C0C0"/>
                  </a:outerShdw>
                </a:effectLst>
              </a:rPr>
              <a:t>hydrocephalus ex vacuo</a:t>
            </a:r>
            <a:r>
              <a:rPr lang="en-US" sz="1800" b="0" smtClean="0">
                <a:effectLst>
                  <a:outerShdw blurRad="38100" dist="38100" dir="2700000" algn="tl">
                    <a:srgbClr val="C0C0C0"/>
                  </a:outerShdw>
                </a:effectLst>
              </a:rPr>
              <a:t> ]</a:t>
            </a:r>
            <a:r>
              <a:rPr lang="en-US" sz="2800" smtClean="0">
                <a:effectLst>
                  <a:outerShdw blurRad="38100" dist="38100" dir="2700000" algn="tl">
                    <a:srgbClr val="C0C0C0"/>
                  </a:outerShdw>
                </a:effectLst>
              </a:rPr>
              <a:t> </a:t>
            </a:r>
          </a:p>
        </p:txBody>
      </p:sp>
      <p:sp>
        <p:nvSpPr>
          <p:cNvPr id="48131" name="Rectangle 3"/>
          <p:cNvSpPr>
            <a:spLocks noGrp="1" noChangeArrowheads="1"/>
          </p:cNvSpPr>
          <p:nvPr>
            <p:ph type="body" idx="4294967295"/>
          </p:nvPr>
        </p:nvSpPr>
        <p:spPr>
          <a:xfrm>
            <a:off x="457200" y="2894013"/>
            <a:ext cx="76200" cy="3232150"/>
          </a:xfrm>
        </p:spPr>
        <p:txBody>
          <a:bodyPr/>
          <a:lstStyle/>
          <a:p>
            <a:pPr eaLnBrk="1" hangingPunct="1"/>
            <a:endParaRPr lang="ar-SA" smtClean="0">
              <a:effectLst>
                <a:outerShdw blurRad="38100" dist="38100" dir="2700000" algn="tl">
                  <a:srgbClr val="C0C0C0"/>
                </a:outerShdw>
              </a:effectLst>
            </a:endParaRPr>
          </a:p>
        </p:txBody>
      </p:sp>
      <p:pic>
        <p:nvPicPr>
          <p:cNvPr id="143364" name="Picture 5" descr="cns089"/>
          <p:cNvPicPr>
            <a:picLocks noChangeAspect="1" noChangeArrowheads="1"/>
          </p:cNvPicPr>
          <p:nvPr/>
        </p:nvPicPr>
        <p:blipFill>
          <a:blip r:embed="rId2" cstate="print">
            <a:lum bright="20000"/>
          </a:blip>
          <a:srcRect/>
          <a:stretch>
            <a:fillRect/>
          </a:stretch>
        </p:blipFill>
        <p:spPr bwMode="auto">
          <a:xfrm>
            <a:off x="457200" y="1981200"/>
            <a:ext cx="5410200" cy="3543300"/>
          </a:xfrm>
          <a:prstGeom prst="rect">
            <a:avLst/>
          </a:prstGeom>
          <a:noFill/>
          <a:ln w="9525">
            <a:noFill/>
            <a:miter lim="800000"/>
            <a:headEnd/>
            <a:tailEnd/>
          </a:ln>
        </p:spPr>
      </p:pic>
      <p:pic>
        <p:nvPicPr>
          <p:cNvPr id="143365" name="Picture 8"/>
          <p:cNvPicPr>
            <a:picLocks noChangeAspect="1" noChangeArrowheads="1"/>
          </p:cNvPicPr>
          <p:nvPr/>
        </p:nvPicPr>
        <p:blipFill>
          <a:blip r:embed="rId3" cstate="print"/>
          <a:srcRect/>
          <a:stretch>
            <a:fillRect/>
          </a:stretch>
        </p:blipFill>
        <p:spPr bwMode="auto">
          <a:xfrm>
            <a:off x="5410200" y="1828800"/>
            <a:ext cx="3252788"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362200"/>
            <a:ext cx="8229600" cy="1139825"/>
          </a:xfrm>
        </p:spPr>
        <p:txBody>
          <a:bodyPr/>
          <a:lstStyle/>
          <a:p>
            <a:r>
              <a:rPr lang="en-US" sz="6600" smtClean="0"/>
              <a:t>Self Study</a:t>
            </a:r>
          </a:p>
        </p:txBody>
      </p:sp>
      <p:sp>
        <p:nvSpPr>
          <p:cNvPr id="52228" name="Title 1"/>
          <p:cNvSpPr>
            <a:spLocks/>
          </p:cNvSpPr>
          <p:nvPr/>
        </p:nvSpPr>
        <p:spPr bwMode="auto">
          <a:xfrm>
            <a:off x="457200" y="4267200"/>
            <a:ext cx="8229600" cy="1139825"/>
          </a:xfrm>
          <a:prstGeom prst="rect">
            <a:avLst/>
          </a:prstGeom>
          <a:noFill/>
          <a:ln w="9525">
            <a:noFill/>
            <a:miter lim="800000"/>
            <a:headEnd/>
            <a:tailEnd/>
          </a:ln>
        </p:spPr>
        <p:txBody>
          <a:bodyPr anchor="ctr"/>
          <a:lstStyle/>
          <a:p>
            <a:pPr algn="ctr" eaLnBrk="0" hangingPunct="0"/>
            <a:r>
              <a:rPr lang="en-US" sz="4000" b="1">
                <a:solidFill>
                  <a:srgbClr val="FF3300"/>
                </a:solidFill>
                <a:latin typeface="Comic Sans MS" pitchFamily="66" charset="0"/>
              </a:rPr>
              <a:t>For anatomy, not for exam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3" descr="Brain.jpg"/>
          <p:cNvPicPr>
            <a:picLocks noGrp="1" noChangeAspect="1"/>
          </p:cNvPicPr>
          <p:nvPr>
            <p:ph idx="1"/>
          </p:nvPr>
        </p:nvPicPr>
        <p:blipFill>
          <a:blip r:embed="rId2" cstate="print"/>
          <a:srcRect/>
          <a:stretch>
            <a:fillRect/>
          </a:stretch>
        </p:blipFill>
        <p:spPr>
          <a:xfrm>
            <a:off x="1739900" y="0"/>
            <a:ext cx="5651500" cy="6858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5" descr="Brain2.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descr="Brain3.jpg"/>
          <p:cNvPicPr>
            <a:picLocks noGrp="1" noChangeAspect="1"/>
          </p:cNvPicPr>
          <p:nvPr>
            <p:ph idx="1"/>
          </p:nvPr>
        </p:nvPicPr>
        <p:blipFill>
          <a:blip r:embed="rId2" cstate="print"/>
          <a:srcRect/>
          <a:stretch>
            <a:fillRect/>
          </a:stretch>
        </p:blipFill>
        <p:spPr>
          <a:xfrm>
            <a:off x="304800" y="-11113"/>
            <a:ext cx="8537575" cy="68691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228600"/>
            <a:ext cx="8229600" cy="1295400"/>
          </a:xfrm>
        </p:spPr>
        <p:txBody>
          <a:bodyPr/>
          <a:lstStyle/>
          <a:p>
            <a:pPr algn="ctr" eaLnBrk="1" hangingPunct="1">
              <a:buFont typeface="Wingdings" pitchFamily="2" charset="2"/>
              <a:buNone/>
            </a:pPr>
            <a:r>
              <a:rPr lang="en-US" sz="3600" u="sng" smtClean="0">
                <a:solidFill>
                  <a:srgbClr val="FF0000"/>
                </a:solidFill>
                <a:latin typeface="Souvenir Lt BT"/>
              </a:rPr>
              <a:t>Transtentorial Herniation </a:t>
            </a:r>
          </a:p>
          <a:p>
            <a:pPr algn="ctr" eaLnBrk="1" hangingPunct="1">
              <a:buFont typeface="Wingdings" pitchFamily="2" charset="2"/>
              <a:buNone/>
            </a:pPr>
            <a:r>
              <a:rPr lang="en-US" sz="3600" u="sng" smtClean="0">
                <a:solidFill>
                  <a:srgbClr val="0033CC"/>
                </a:solidFill>
                <a:latin typeface="Souvenir Lt BT"/>
              </a:rPr>
              <a:t>[Uncus]</a:t>
            </a:r>
          </a:p>
        </p:txBody>
      </p:sp>
      <p:pic>
        <p:nvPicPr>
          <p:cNvPr id="24579" name="Picture 7" descr="cns270"/>
          <p:cNvPicPr>
            <a:picLocks noChangeAspect="1" noChangeArrowheads="1"/>
          </p:cNvPicPr>
          <p:nvPr/>
        </p:nvPicPr>
        <p:blipFill>
          <a:blip r:embed="rId2" cstate="print">
            <a:lum bright="22000"/>
          </a:blip>
          <a:srcRect/>
          <a:stretch>
            <a:fillRect/>
          </a:stretch>
        </p:blipFill>
        <p:spPr bwMode="auto">
          <a:xfrm>
            <a:off x="2819400" y="1676400"/>
            <a:ext cx="3886200" cy="490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descr="Brain4.jpg"/>
          <p:cNvPicPr>
            <a:picLocks noGrp="1" noChangeAspect="1"/>
          </p:cNvPicPr>
          <p:nvPr>
            <p:ph idx="1"/>
          </p:nvPr>
        </p:nvPicPr>
        <p:blipFill>
          <a:blip r:embed="rId2" cstate="print"/>
          <a:srcRect/>
          <a:stretch>
            <a:fillRect/>
          </a:stretch>
        </p:blipFill>
        <p:spPr>
          <a:xfrm>
            <a:off x="0" y="-14288"/>
            <a:ext cx="9144000" cy="6872288"/>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descr="Brain10.bmp"/>
          <p:cNvPicPr>
            <a:picLocks noGrp="1" noChangeAspect="1"/>
          </p:cNvPicPr>
          <p:nvPr>
            <p:ph idx="1"/>
          </p:nvPr>
        </p:nvPicPr>
        <p:blipFill>
          <a:blip r:embed="rId2" cstate="print"/>
          <a:srcRect/>
          <a:stretch>
            <a:fillRect/>
          </a:stretch>
        </p:blipFill>
        <p:spPr>
          <a:xfrm>
            <a:off x="228600" y="228600"/>
            <a:ext cx="8624888" cy="63674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3" descr="CSF3.jpg"/>
          <p:cNvPicPr>
            <a:picLocks noGrp="1" noChangeAspect="1"/>
          </p:cNvPicPr>
          <p:nvPr>
            <p:ph idx="1"/>
          </p:nvPr>
        </p:nvPicPr>
        <p:blipFill>
          <a:blip r:embed="rId2" cstate="print"/>
          <a:srcRect/>
          <a:stretch>
            <a:fillRect/>
          </a:stretch>
        </p:blipFill>
        <p:spPr>
          <a:xfrm>
            <a:off x="685800" y="0"/>
            <a:ext cx="7772400" cy="68199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3" descr="CSF2.jpg"/>
          <p:cNvPicPr>
            <a:picLocks noGrp="1" noChangeAspect="1"/>
          </p:cNvPicPr>
          <p:nvPr>
            <p:ph idx="1"/>
          </p:nvPr>
        </p:nvPicPr>
        <p:blipFill>
          <a:blip r:embed="rId2" cstate="print"/>
          <a:srcRect/>
          <a:stretch>
            <a:fillRect/>
          </a:stretch>
        </p:blipFill>
        <p:spPr>
          <a:xfrm>
            <a:off x="0" y="263525"/>
            <a:ext cx="9144000" cy="6345238"/>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descr="Brain5.jpg"/>
          <p:cNvPicPr>
            <a:picLocks noGrp="1" noChangeAspect="1"/>
          </p:cNvPicPr>
          <p:nvPr>
            <p:ph idx="1"/>
          </p:nvPr>
        </p:nvPicPr>
        <p:blipFill>
          <a:blip r:embed="rId2" cstate="print"/>
          <a:srcRect/>
          <a:stretch>
            <a:fillRect/>
          </a:stretch>
        </p:blipFill>
        <p:spPr>
          <a:xfrm>
            <a:off x="990600" y="0"/>
            <a:ext cx="7008813" cy="68580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3" descr="Brain6.jpg"/>
          <p:cNvPicPr>
            <a:picLocks noGrp="1" noChangeAspect="1"/>
          </p:cNvPicPr>
          <p:nvPr>
            <p:ph idx="1"/>
          </p:nvPr>
        </p:nvPicPr>
        <p:blipFill>
          <a:blip r:embed="rId2" cstate="print"/>
          <a:srcRect/>
          <a:stretch>
            <a:fillRect/>
          </a:stretch>
        </p:blipFill>
        <p:spPr>
          <a:xfrm>
            <a:off x="0" y="228600"/>
            <a:ext cx="9175750" cy="6370638"/>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3" descr="Brain7.jpg"/>
          <p:cNvPicPr>
            <a:picLocks noGrp="1" noChangeAspect="1"/>
          </p:cNvPicPr>
          <p:nvPr>
            <p:ph idx="1"/>
          </p:nvPr>
        </p:nvPicPr>
        <p:blipFill>
          <a:blip r:embed="rId2" cstate="print"/>
          <a:srcRect/>
          <a:stretch>
            <a:fillRect/>
          </a:stretch>
        </p:blipFill>
        <p:spPr>
          <a:xfrm>
            <a:off x="914400" y="0"/>
            <a:ext cx="7296150" cy="68580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descr="Brain8.jpg"/>
          <p:cNvPicPr>
            <a:picLocks noGrp="1" noChangeAspect="1"/>
          </p:cNvPicPr>
          <p:nvPr>
            <p:ph idx="1"/>
          </p:nvPr>
        </p:nvPicPr>
        <p:blipFill>
          <a:blip r:embed="rId2" cstate="print"/>
          <a:srcRect/>
          <a:stretch>
            <a:fillRect/>
          </a:stretch>
        </p:blipFill>
        <p:spPr>
          <a:xfrm>
            <a:off x="1752600" y="0"/>
            <a:ext cx="5715000" cy="681513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74638"/>
            <a:ext cx="8534400" cy="1143000"/>
          </a:xfrm>
        </p:spPr>
        <p:txBody>
          <a:bodyPr/>
          <a:lstStyle/>
          <a:p>
            <a:r>
              <a:rPr lang="en-US" smtClean="0"/>
              <a:t>Cerebral Herniation</a:t>
            </a:r>
            <a:br>
              <a:rPr lang="en-US" smtClean="0"/>
            </a:br>
            <a:r>
              <a:rPr lang="en-US" smtClean="0"/>
              <a:t>Complication of Intracranial Hypertension</a:t>
            </a:r>
          </a:p>
        </p:txBody>
      </p:sp>
      <p:sp>
        <p:nvSpPr>
          <p:cNvPr id="25603" name="Content Placeholder 2"/>
          <p:cNvSpPr>
            <a:spLocks noGrp="1"/>
          </p:cNvSpPr>
          <p:nvPr>
            <p:ph idx="1"/>
          </p:nvPr>
        </p:nvSpPr>
        <p:spPr>
          <a:xfrm>
            <a:off x="533400" y="1600200"/>
            <a:ext cx="8153400" cy="4800600"/>
          </a:xfrm>
        </p:spPr>
        <p:txBody>
          <a:bodyPr/>
          <a:lstStyle/>
          <a:p>
            <a:r>
              <a:rPr lang="en-US" smtClean="0"/>
              <a:t>Tonsillar herniation</a:t>
            </a:r>
          </a:p>
          <a:p>
            <a:pPr lvl="1"/>
            <a:r>
              <a:rPr lang="en-US" smtClean="0"/>
              <a:t>Cerebellar tonsils herniate into the foramen magnum.</a:t>
            </a:r>
          </a:p>
          <a:p>
            <a:pPr lvl="1"/>
            <a:r>
              <a:rPr lang="en-US" smtClean="0"/>
              <a:t>Causes "coning" of the cerebellar tonsils</a:t>
            </a:r>
          </a:p>
          <a:p>
            <a:pPr lvl="1"/>
            <a:r>
              <a:rPr lang="en-US" smtClean="0"/>
              <a:t>Produces cardiorespiratory arrest</a:t>
            </a:r>
          </a:p>
          <a:p>
            <a:pPr lvl="1"/>
            <a:r>
              <a:rPr lang="en-US" smtClean="0"/>
              <a:t>Coma and Death</a:t>
            </a:r>
          </a:p>
          <a:p>
            <a:endParaRPr lang="en-US" smtClean="0"/>
          </a:p>
        </p:txBody>
      </p:sp>
      <p:sp>
        <p:nvSpPr>
          <p:cNvPr id="25604" name="Slide Number Placeholder 3"/>
          <p:cNvSpPr>
            <a:spLocks noGrp="1"/>
          </p:cNvSpPr>
          <p:nvPr>
            <p:ph type="sldNum" sz="quarter" idx="12"/>
          </p:nvPr>
        </p:nvSpPr>
        <p:spPr>
          <a:noFill/>
        </p:spPr>
        <p:txBody>
          <a:bodyPr/>
          <a:lstStyle/>
          <a:p>
            <a:fld id="{283BB738-BCF1-4D2F-82D2-BA27A9DDA2EF}" type="slidenum">
              <a:rPr lang="en-US" smtClean="0">
                <a:latin typeface="Arial" pitchFamily="34" charset="0"/>
              </a:rPr>
              <a:pPr/>
              <a:t>6</a:t>
            </a:fld>
            <a:endParaRPr lang="en-US" smtClean="0">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erniation_tonsillar_labelled_110202"/>
          <p:cNvPicPr>
            <a:picLocks noChangeAspect="1" noChangeArrowheads="1"/>
          </p:cNvPicPr>
          <p:nvPr>
            <p:ph type="body" idx="4294967295"/>
          </p:nvPr>
        </p:nvPicPr>
        <p:blipFill>
          <a:blip r:embed="rId2" cstate="print">
            <a:lum bright="16000"/>
          </a:blip>
          <a:srcRect/>
          <a:stretch>
            <a:fillRect/>
          </a:stretch>
        </p:blipFill>
        <p:spPr>
          <a:xfrm>
            <a:off x="533400" y="1066800"/>
            <a:ext cx="8077200" cy="5554663"/>
          </a:xfrm>
          <a:noFill/>
        </p:spPr>
      </p:pic>
      <p:sp>
        <p:nvSpPr>
          <p:cNvPr id="26627" name="Text Box 5"/>
          <p:cNvSpPr txBox="1">
            <a:spLocks noChangeArrowheads="1"/>
          </p:cNvSpPr>
          <p:nvPr/>
        </p:nvSpPr>
        <p:spPr bwMode="auto">
          <a:xfrm>
            <a:off x="533400" y="0"/>
            <a:ext cx="8077200" cy="12001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rPr>
              <a:t>It can occur as an complication of Lumber Puncture</a:t>
            </a:r>
            <a:endParaRPr lang="en-US" sz="3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219200"/>
          </a:xfrm>
        </p:spPr>
        <p:txBody>
          <a:bodyPr/>
          <a:lstStyle/>
          <a:p>
            <a:pPr eaLnBrk="1" hangingPunct="1"/>
            <a:r>
              <a:rPr lang="en-US" sz="3800" smtClean="0"/>
              <a:t>Complications of </a:t>
            </a:r>
            <a:br>
              <a:rPr lang="en-US" sz="3800" smtClean="0"/>
            </a:br>
            <a:r>
              <a:rPr lang="en-US" sz="3800" smtClean="0"/>
              <a:t>Tonsillar Herniation &amp; Increased ICP</a:t>
            </a:r>
          </a:p>
        </p:txBody>
      </p:sp>
      <p:sp>
        <p:nvSpPr>
          <p:cNvPr id="27651" name="Rectangle 3"/>
          <p:cNvSpPr>
            <a:spLocks noGrp="1" noChangeArrowheads="1"/>
          </p:cNvSpPr>
          <p:nvPr>
            <p:ph type="body" idx="1"/>
          </p:nvPr>
        </p:nvSpPr>
        <p:spPr>
          <a:xfrm>
            <a:off x="304800" y="1371600"/>
            <a:ext cx="8610600" cy="1676400"/>
          </a:xfrm>
        </p:spPr>
        <p:txBody>
          <a:bodyPr/>
          <a:lstStyle/>
          <a:p>
            <a:pPr eaLnBrk="1" hangingPunct="1"/>
            <a:r>
              <a:rPr lang="en-US" smtClean="0"/>
              <a:t>Hemorrhagic lesion of the mid Brain and Pons : Secondary Brain stem or </a:t>
            </a:r>
            <a:r>
              <a:rPr lang="en-US" smtClean="0">
                <a:solidFill>
                  <a:srgbClr val="0033CC"/>
                </a:solidFill>
              </a:rPr>
              <a:t>Duret hemorrhage</a:t>
            </a:r>
            <a:endParaRPr lang="en-US" smtClean="0">
              <a:solidFill>
                <a:srgbClr val="66FF33"/>
              </a:solidFill>
            </a:endParaRPr>
          </a:p>
          <a:p>
            <a:pPr eaLnBrk="1" hangingPunct="1"/>
            <a:r>
              <a:rPr lang="en-US" smtClean="0">
                <a:solidFill>
                  <a:srgbClr val="0033CC"/>
                </a:solidFill>
              </a:rPr>
              <a:t>Linear hemorrhage</a:t>
            </a:r>
            <a:endParaRPr lang="en-US" smtClean="0">
              <a:solidFill>
                <a:srgbClr val="66FF33"/>
              </a:solidFill>
            </a:endParaRPr>
          </a:p>
        </p:txBody>
      </p:sp>
      <p:pic>
        <p:nvPicPr>
          <p:cNvPr id="27652" name="Picture 5" descr="cns060"/>
          <p:cNvPicPr>
            <a:picLocks noChangeAspect="1" noChangeArrowheads="1"/>
          </p:cNvPicPr>
          <p:nvPr/>
        </p:nvPicPr>
        <p:blipFill>
          <a:blip r:embed="rId2" cstate="print">
            <a:lum bright="24000"/>
          </a:blip>
          <a:srcRect/>
          <a:stretch>
            <a:fillRect/>
          </a:stretch>
        </p:blipFill>
        <p:spPr bwMode="auto">
          <a:xfrm>
            <a:off x="2117725" y="3200400"/>
            <a:ext cx="5045075" cy="330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800" smtClean="0">
                <a:solidFill>
                  <a:srgbClr val="FF0000"/>
                </a:solidFill>
              </a:rPr>
              <a:t>Duret hemorrhage: pathogenesis</a:t>
            </a:r>
          </a:p>
        </p:txBody>
      </p:sp>
      <p:sp>
        <p:nvSpPr>
          <p:cNvPr id="1028" name="Rectangle 3"/>
          <p:cNvSpPr>
            <a:spLocks noGrp="1" noChangeArrowheads="1"/>
          </p:cNvSpPr>
          <p:nvPr>
            <p:ph type="body" idx="1"/>
          </p:nvPr>
        </p:nvSpPr>
        <p:spPr>
          <a:xfrm>
            <a:off x="457200" y="1371600"/>
            <a:ext cx="8229600" cy="4759325"/>
          </a:xfrm>
        </p:spPr>
        <p:txBody>
          <a:bodyPr/>
          <a:lstStyle/>
          <a:p>
            <a:pPr eaLnBrk="1" hangingPunct="1"/>
            <a:r>
              <a:rPr lang="en-US" smtClean="0"/>
              <a:t>Kinking of the penetrating median and paramedian </a:t>
            </a:r>
            <a:r>
              <a:rPr lang="en-US" smtClean="0">
                <a:solidFill>
                  <a:srgbClr val="0033CC"/>
                </a:solidFill>
              </a:rPr>
              <a:t>pontine arteries</a:t>
            </a:r>
            <a:r>
              <a:rPr lang="en-US" smtClean="0"/>
              <a:t> that </a:t>
            </a:r>
            <a:r>
              <a:rPr lang="en-US" smtClean="0">
                <a:solidFill>
                  <a:srgbClr val="0033CC"/>
                </a:solidFill>
              </a:rPr>
              <a:t>branch off the basilar artery.</a:t>
            </a:r>
          </a:p>
        </p:txBody>
      </p:sp>
      <p:graphicFrame>
        <p:nvGraphicFramePr>
          <p:cNvPr id="1026" name="Object 4"/>
          <p:cNvGraphicFramePr>
            <a:graphicFrameLocks noChangeAspect="1"/>
          </p:cNvGraphicFramePr>
          <p:nvPr/>
        </p:nvGraphicFramePr>
        <p:xfrm>
          <a:off x="2286000" y="3048000"/>
          <a:ext cx="4419600" cy="3513138"/>
        </p:xfrm>
        <a:graphic>
          <a:graphicData uri="http://schemas.openxmlformats.org/presentationml/2006/ole">
            <p:oleObj spid="_x0000_s1026" name="Bitmap Image" r:id="rId3" imgW="3371429" imgH="2838846" progId="Paint.Picture">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3903</TotalTime>
  <Words>937</Words>
  <Application>Microsoft Office PowerPoint</Application>
  <PresentationFormat>عرض على الشاشة (3:4)‏</PresentationFormat>
  <Paragraphs>126</Paragraphs>
  <Slides>57</Slides>
  <Notes>10</Notes>
  <HiddenSlides>0</HiddenSlides>
  <MMClips>0</MMClips>
  <ScaleCrop>false</ScaleCrop>
  <HeadingPairs>
    <vt:vector size="8" baseType="variant">
      <vt:variant>
        <vt:lpstr>الخطوط المستخدمة</vt:lpstr>
      </vt:variant>
      <vt:variant>
        <vt:i4>5</vt:i4>
      </vt:variant>
      <vt:variant>
        <vt:lpstr>سمة</vt:lpstr>
      </vt:variant>
      <vt:variant>
        <vt:i4>3</vt:i4>
      </vt:variant>
      <vt:variant>
        <vt:lpstr>خوادم OLE مضمنة</vt:lpstr>
      </vt:variant>
      <vt:variant>
        <vt:i4>1</vt:i4>
      </vt:variant>
      <vt:variant>
        <vt:lpstr>عناوين الشرائح</vt:lpstr>
      </vt:variant>
      <vt:variant>
        <vt:i4>57</vt:i4>
      </vt:variant>
    </vt:vector>
  </HeadingPairs>
  <TitlesOfParts>
    <vt:vector size="66" baseType="lpstr">
      <vt:lpstr>Arial</vt:lpstr>
      <vt:lpstr>Comic Sans MS</vt:lpstr>
      <vt:lpstr>Wingdings</vt:lpstr>
      <vt:lpstr>Lucida Sans</vt:lpstr>
      <vt:lpstr>Souvenir Lt BT</vt:lpstr>
      <vt:lpstr>Custom Design</vt:lpstr>
      <vt:lpstr>1_Custom Design</vt:lpstr>
      <vt:lpstr>2_Custom Design</vt:lpstr>
      <vt:lpstr>Bitmap Image</vt:lpstr>
      <vt:lpstr>Edema</vt:lpstr>
      <vt:lpstr>Types of Herniations</vt:lpstr>
      <vt:lpstr>الشريحة 3</vt:lpstr>
      <vt:lpstr>الشريحة 4</vt:lpstr>
      <vt:lpstr>الشريحة 5</vt:lpstr>
      <vt:lpstr>Cerebral Herniation Complication of Intracranial Hypertension</vt:lpstr>
      <vt:lpstr>الشريحة 7</vt:lpstr>
      <vt:lpstr>Complications of  Tonsillar Herniation &amp; Increased ICP</vt:lpstr>
      <vt:lpstr>Duret hemorrhage: pathogenesis</vt:lpstr>
      <vt:lpstr>Duret hemorrhage : causes</vt:lpstr>
      <vt:lpstr>Hydrocephalus Accumulation of excessive CSF within the ventricular system &amp; enlargement</vt:lpstr>
      <vt:lpstr>CT scan of Hydrocephalous</vt:lpstr>
      <vt:lpstr>الشريحة 13</vt:lpstr>
      <vt:lpstr>Communicating Hydrocephalous.</vt:lpstr>
      <vt:lpstr>Non communicating Hydrocephalous (Obstructive)</vt:lpstr>
      <vt:lpstr>Congenital hydrocephalous (present at birth) </vt:lpstr>
      <vt:lpstr>الشريحة 17</vt:lpstr>
      <vt:lpstr>Hydrocephalous before the fusion of the cranial Sutures [Head circumference increase]</vt:lpstr>
      <vt:lpstr>Hydrocephalous after the fusion of the Sutures, produce Ventricular expansion and Increased Intracranial Pressure </vt:lpstr>
      <vt:lpstr>Anencephaly</vt:lpstr>
      <vt:lpstr>Types of spina bifida:  A: Spina bifida occulta B: Meningocele C: Meningomyelocele</vt:lpstr>
      <vt:lpstr>Syringomyelia</vt:lpstr>
      <vt:lpstr>Brain contusion</vt:lpstr>
      <vt:lpstr>Epidural and Subdural Hematoma</vt:lpstr>
      <vt:lpstr>Red Neuron</vt:lpstr>
      <vt:lpstr>Border zone infarct: Watershed infarct : Follows a Hypotensive episode.  </vt:lpstr>
      <vt:lpstr>Atherosclerotic (thrombotic) stroke</vt:lpstr>
      <vt:lpstr>Amaurosis fugax</vt:lpstr>
      <vt:lpstr>Embolic Stroke</vt:lpstr>
      <vt:lpstr>Intracerebral Hemorrhage</vt:lpstr>
      <vt:lpstr>Berry Aneurysms</vt:lpstr>
      <vt:lpstr>Subarachnoid Hemorrhage</vt:lpstr>
      <vt:lpstr>Lacunar Infarcts</vt:lpstr>
      <vt:lpstr>Lacunar infarcts</vt:lpstr>
      <vt:lpstr>Pyogenic Meningitis</vt:lpstr>
      <vt:lpstr>Microscopically, a neutrophilic exudate is seen involving the meninges </vt:lpstr>
      <vt:lpstr>الشريحة 37</vt:lpstr>
      <vt:lpstr>الشريحة 38</vt:lpstr>
      <vt:lpstr>Spongiform encephalopathy of gray matter : brain lesion in CJD </vt:lpstr>
      <vt:lpstr>Complications: sequel</vt:lpstr>
      <vt:lpstr>Meningeal Syphilis 1 of 2</vt:lpstr>
      <vt:lpstr>Neutrophils in the abscess.</vt:lpstr>
      <vt:lpstr>Abscess in the brain in a patient who had septicemia. </vt:lpstr>
      <vt:lpstr>Atrophy</vt:lpstr>
      <vt:lpstr>The cortical atrophy leads to compensatory dilation of the cerebral ventricles [hydrocephalus ex vacuo ] </vt:lpstr>
      <vt:lpstr>Self Study</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vector>
  </TitlesOfParts>
  <Company>Home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a.mutairi</cp:lastModifiedBy>
  <cp:revision>247</cp:revision>
  <dcterms:created xsi:type="dcterms:W3CDTF">2004-11-01T07:17:45Z</dcterms:created>
  <dcterms:modified xsi:type="dcterms:W3CDTF">2013-05-01T07:50:56Z</dcterms:modified>
</cp:coreProperties>
</file>