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
  </p:notesMasterIdLst>
  <p:sldIdLst>
    <p:sldId id="271" r:id="rId2"/>
    <p:sldId id="256" r:id="rId3"/>
    <p:sldId id="257" r:id="rId4"/>
    <p:sldId id="258" r:id="rId5"/>
    <p:sldId id="259" r:id="rId6"/>
    <p:sldId id="260" r:id="rId7"/>
    <p:sldId id="261" r:id="rId8"/>
    <p:sldId id="262" r:id="rId9"/>
    <p:sldId id="263" r:id="rId10"/>
    <p:sldId id="264" r:id="rId11"/>
    <p:sldId id="265" r:id="rId12"/>
    <p:sldId id="270" r:id="rId1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5E224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4" d="100"/>
          <a:sy n="84" d="100"/>
        </p:scale>
        <p:origin x="-115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C157301-9A39-4DE1-A488-7A06477CCCFB}" type="datetimeFigureOut">
              <a:rPr lang="ar-SA" smtClean="0"/>
              <a:pPr/>
              <a:t>20/04/33</a:t>
            </a:fld>
            <a:endParaRPr lang="ar-SA"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A42DF92-FAD2-46DC-A238-C23CCE253913}" type="slidenum">
              <a:rPr lang="ar-SA" smtClean="0"/>
              <a:pPr/>
              <a:t>‹#›</a:t>
            </a:fld>
            <a:endParaRPr lang="ar-SA" dirty="0"/>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6A42DF92-FAD2-46DC-A238-C23CCE253913}" type="slidenum">
              <a:rPr lang="ar-SA" smtClean="0"/>
              <a:pPr/>
              <a:t>3</a:t>
            </a:fld>
            <a:endParaRPr lang="ar-S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2154847D-601B-4A5B-B2C0-C7F7FCC24729}" type="datetimeFigureOut">
              <a:rPr lang="ar-SA" smtClean="0"/>
              <a:pPr/>
              <a:t>20/04/33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9676368-4BC9-4005-90AC-14EE950D6403}" type="slidenum">
              <a:rPr lang="ar-SA" smtClean="0"/>
              <a:pPr/>
              <a:t>‹#›</a:t>
            </a:fld>
            <a:endParaRPr lang="ar-SA" dirty="0"/>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154847D-601B-4A5B-B2C0-C7F7FCC24729}" type="datetimeFigureOut">
              <a:rPr lang="ar-SA" smtClean="0"/>
              <a:pPr/>
              <a:t>20/04/33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9676368-4BC9-4005-90AC-14EE950D6403}" type="slidenum">
              <a:rPr lang="ar-SA" smtClean="0"/>
              <a:pPr/>
              <a:t>‹#›</a:t>
            </a:fld>
            <a:endParaRPr lang="ar-SA" dirty="0"/>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154847D-601B-4A5B-B2C0-C7F7FCC24729}" type="datetimeFigureOut">
              <a:rPr lang="ar-SA" smtClean="0"/>
              <a:pPr/>
              <a:t>20/04/33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9676368-4BC9-4005-90AC-14EE950D6403}" type="slidenum">
              <a:rPr lang="ar-SA" smtClean="0"/>
              <a:pPr/>
              <a:t>‹#›</a:t>
            </a:fld>
            <a:endParaRPr lang="ar-SA" dirty="0"/>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154847D-601B-4A5B-B2C0-C7F7FCC24729}" type="datetimeFigureOut">
              <a:rPr lang="ar-SA" smtClean="0"/>
              <a:pPr/>
              <a:t>20/04/33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9676368-4BC9-4005-90AC-14EE950D6403}" type="slidenum">
              <a:rPr lang="ar-SA" smtClean="0"/>
              <a:pPr/>
              <a:t>‹#›</a:t>
            </a:fld>
            <a:endParaRPr lang="ar-SA" dirty="0"/>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154847D-601B-4A5B-B2C0-C7F7FCC24729}" type="datetimeFigureOut">
              <a:rPr lang="ar-SA" smtClean="0"/>
              <a:pPr/>
              <a:t>20/04/33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9676368-4BC9-4005-90AC-14EE950D6403}" type="slidenum">
              <a:rPr lang="ar-SA" smtClean="0"/>
              <a:pPr/>
              <a:t>‹#›</a:t>
            </a:fld>
            <a:endParaRPr lang="ar-SA" dirty="0"/>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2154847D-601B-4A5B-B2C0-C7F7FCC24729}" type="datetimeFigureOut">
              <a:rPr lang="ar-SA" smtClean="0"/>
              <a:pPr/>
              <a:t>20/04/33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9676368-4BC9-4005-90AC-14EE950D6403}" type="slidenum">
              <a:rPr lang="ar-SA" smtClean="0"/>
              <a:pPr/>
              <a:t>‹#›</a:t>
            </a:fld>
            <a:endParaRPr lang="ar-SA" dirty="0"/>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2154847D-601B-4A5B-B2C0-C7F7FCC24729}" type="datetimeFigureOut">
              <a:rPr lang="ar-SA" smtClean="0"/>
              <a:pPr/>
              <a:t>20/04/33</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09676368-4BC9-4005-90AC-14EE950D6403}" type="slidenum">
              <a:rPr lang="ar-SA" smtClean="0"/>
              <a:pPr/>
              <a:t>‹#›</a:t>
            </a:fld>
            <a:endParaRPr lang="ar-SA" dirty="0"/>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2154847D-601B-4A5B-B2C0-C7F7FCC24729}" type="datetimeFigureOut">
              <a:rPr lang="ar-SA" smtClean="0"/>
              <a:pPr/>
              <a:t>20/04/33</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09676368-4BC9-4005-90AC-14EE950D6403}" type="slidenum">
              <a:rPr lang="ar-SA" smtClean="0"/>
              <a:pPr/>
              <a:t>‹#›</a:t>
            </a:fld>
            <a:endParaRPr lang="ar-SA" dirty="0"/>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154847D-601B-4A5B-B2C0-C7F7FCC24729}" type="datetimeFigureOut">
              <a:rPr lang="ar-SA" smtClean="0"/>
              <a:pPr/>
              <a:t>20/04/33</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09676368-4BC9-4005-90AC-14EE950D6403}" type="slidenum">
              <a:rPr lang="ar-SA" smtClean="0"/>
              <a:pPr/>
              <a:t>‹#›</a:t>
            </a:fld>
            <a:endParaRPr lang="ar-SA" dirty="0"/>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154847D-601B-4A5B-B2C0-C7F7FCC24729}" type="datetimeFigureOut">
              <a:rPr lang="ar-SA" smtClean="0"/>
              <a:pPr/>
              <a:t>20/04/33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9676368-4BC9-4005-90AC-14EE950D6403}" type="slidenum">
              <a:rPr lang="ar-SA" smtClean="0"/>
              <a:pPr/>
              <a:t>‹#›</a:t>
            </a:fld>
            <a:endParaRPr lang="ar-SA" dirty="0"/>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154847D-601B-4A5B-B2C0-C7F7FCC24729}" type="datetimeFigureOut">
              <a:rPr lang="ar-SA" smtClean="0"/>
              <a:pPr/>
              <a:t>20/04/33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9676368-4BC9-4005-90AC-14EE950D6403}" type="slidenum">
              <a:rPr lang="ar-SA" smtClean="0"/>
              <a:pPr/>
              <a:t>‹#›</a:t>
            </a:fld>
            <a:endParaRPr lang="ar-SA" dirty="0"/>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154847D-601B-4A5B-B2C0-C7F7FCC24729}" type="datetimeFigureOut">
              <a:rPr lang="ar-SA" smtClean="0"/>
              <a:pPr/>
              <a:t>20/04/33</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9676368-4BC9-4005-90AC-14EE950D6403}"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deell\My Documents\Downloads\mohammed_derrij.jpg"/>
          <p:cNvPicPr>
            <a:picLocks noChangeAspect="1" noChangeArrowheads="1"/>
          </p:cNvPicPr>
          <p:nvPr/>
        </p:nvPicPr>
        <p:blipFill>
          <a:blip r:embed="rId2" cstate="print"/>
          <a:srcRect/>
          <a:stretch>
            <a:fillRect/>
          </a:stretch>
        </p:blipFill>
        <p:spPr bwMode="auto">
          <a:xfrm>
            <a:off x="214282" y="0"/>
            <a:ext cx="8929718" cy="6858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deell\My Documents\Bluetooth Exchange Folder\tumblr_lz2le5V4iz1r4oyn8o1_500.png"/>
          <p:cNvPicPr>
            <a:picLocks noChangeAspect="1" noChangeArrowheads="1"/>
          </p:cNvPicPr>
          <p:nvPr/>
        </p:nvPicPr>
        <p:blipFill>
          <a:blip r:embed="rId2" cstate="print">
            <a:lum bright="55000" contrast="-73000"/>
          </a:blip>
          <a:srcRect/>
          <a:stretch>
            <a:fillRect/>
          </a:stretch>
        </p:blipFill>
        <p:spPr bwMode="auto">
          <a:xfrm>
            <a:off x="0" y="0"/>
            <a:ext cx="9144000" cy="6858000"/>
          </a:xfrm>
          <a:prstGeom prst="rect">
            <a:avLst/>
          </a:prstGeom>
          <a:noFill/>
        </p:spPr>
      </p:pic>
      <p:sp>
        <p:nvSpPr>
          <p:cNvPr id="4" name="مستطيل 3"/>
          <p:cNvSpPr/>
          <p:nvPr/>
        </p:nvSpPr>
        <p:spPr>
          <a:xfrm>
            <a:off x="357158" y="214290"/>
            <a:ext cx="8358166" cy="6124754"/>
          </a:xfrm>
          <a:prstGeom prst="rect">
            <a:avLst/>
          </a:prstGeom>
        </p:spPr>
        <p:txBody>
          <a:bodyPr wrap="square">
            <a:spAutoFit/>
          </a:bodyPr>
          <a:lstStyle/>
          <a:p>
            <a:pPr algn="ctr"/>
            <a:r>
              <a:rPr lang="ar-SA" sz="3200" b="1" dirty="0" smtClean="0">
                <a:solidFill>
                  <a:srgbClr val="CC0066"/>
                </a:solidFill>
                <a:cs typeface="PT Bold Heading" pitchFamily="2" charset="-78"/>
              </a:rPr>
              <a:t>ماذا تفعل بعد القراءة ؟ </a:t>
            </a:r>
          </a:p>
          <a:p>
            <a:pPr algn="ctr"/>
            <a:r>
              <a:rPr lang="ar-SA" sz="2400" b="1" dirty="0" smtClean="0">
                <a:cs typeface="Mudir MT" pitchFamily="2" charset="-78"/>
              </a:rPr>
              <a:t/>
            </a:r>
            <a:br>
              <a:rPr lang="ar-SA" sz="2400" b="1" dirty="0" smtClean="0">
                <a:cs typeface="Mudir MT" pitchFamily="2" charset="-78"/>
              </a:rPr>
            </a:br>
            <a:r>
              <a:rPr lang="ar-SA" sz="2400" b="1" dirty="0" smtClean="0">
                <a:cs typeface="Mudir MT" pitchFamily="2" charset="-78"/>
              </a:rPr>
              <a:t>- اكتب في نهاية الكتاب ما يشير إلى فراغك منه وستكون من ذكرياتك الجميلة . </a:t>
            </a:r>
            <a:br>
              <a:rPr lang="ar-SA" sz="2400" b="1" dirty="0" smtClean="0">
                <a:cs typeface="Mudir MT" pitchFamily="2" charset="-78"/>
              </a:rPr>
            </a:br>
            <a:r>
              <a:rPr lang="ar-SA" sz="2400" b="1" dirty="0" smtClean="0">
                <a:cs typeface="Mudir MT" pitchFamily="2" charset="-78"/>
              </a:rPr>
              <a:t>- راجع أفكار الكتاب الرئيسة وفوائده . </a:t>
            </a:r>
            <a:br>
              <a:rPr lang="ar-SA" sz="2400" b="1" dirty="0" smtClean="0">
                <a:cs typeface="Mudir MT" pitchFamily="2" charset="-78"/>
              </a:rPr>
            </a:br>
            <a:r>
              <a:rPr lang="ar-SA" sz="2400" b="1" dirty="0" smtClean="0">
                <a:cs typeface="Mudir MT" pitchFamily="2" charset="-78"/>
              </a:rPr>
              <a:t>- سل نفسك إن كانت تحتاج إعادة قراءة الكتاب . </a:t>
            </a:r>
          </a:p>
          <a:p>
            <a:pPr algn="ctr"/>
            <a:r>
              <a:rPr lang="ar-SA" sz="2400" b="1" dirty="0" smtClean="0">
                <a:cs typeface="Mudir MT" pitchFamily="2" charset="-78"/>
              </a:rPr>
              <a:t/>
            </a:r>
            <a:br>
              <a:rPr lang="ar-SA" sz="2400" b="1" dirty="0" smtClean="0">
                <a:cs typeface="Mudir MT" pitchFamily="2" charset="-78"/>
              </a:rPr>
            </a:br>
            <a:r>
              <a:rPr lang="ar-SA" sz="2400" b="1" dirty="0" smtClean="0">
                <a:cs typeface="Mudir MT" pitchFamily="2" charset="-78"/>
              </a:rPr>
              <a:t>- وسلها أيضاً إن كانت تحتاج لكتاب يعرض وجهة نظر أخرى . </a:t>
            </a:r>
            <a:br>
              <a:rPr lang="ar-SA" sz="2400" b="1" dirty="0" smtClean="0">
                <a:cs typeface="Mudir MT" pitchFamily="2" charset="-78"/>
              </a:rPr>
            </a:br>
            <a:r>
              <a:rPr lang="ar-SA" sz="2400" b="1" dirty="0" smtClean="0">
                <a:cs typeface="Mudir MT" pitchFamily="2" charset="-78"/>
              </a:rPr>
              <a:t>- تواصل مع المؤلف شاكراً أو ناقداً أو مستوضحاً. </a:t>
            </a:r>
            <a:br>
              <a:rPr lang="ar-SA" sz="2400" b="1" dirty="0" smtClean="0">
                <a:cs typeface="Mudir MT" pitchFamily="2" charset="-78"/>
              </a:rPr>
            </a:br>
            <a:r>
              <a:rPr lang="ar-SA" sz="2400" b="1" dirty="0" smtClean="0">
                <a:cs typeface="Mudir MT" pitchFamily="2" charset="-78"/>
              </a:rPr>
              <a:t>- ناقش الكتاب مع أصدقائك وأصحابك . </a:t>
            </a:r>
          </a:p>
          <a:p>
            <a:pPr algn="ctr"/>
            <a:r>
              <a:rPr lang="ar-SA" sz="2400" b="1" dirty="0" smtClean="0">
                <a:cs typeface="Mudir MT" pitchFamily="2" charset="-78"/>
              </a:rPr>
              <a:t/>
            </a:r>
            <a:br>
              <a:rPr lang="ar-SA" sz="2400" b="1" dirty="0" smtClean="0">
                <a:cs typeface="Mudir MT" pitchFamily="2" charset="-78"/>
              </a:rPr>
            </a:br>
            <a:r>
              <a:rPr lang="ar-SA" sz="2400" b="1" dirty="0" smtClean="0">
                <a:cs typeface="Mudir MT" pitchFamily="2" charset="-78"/>
              </a:rPr>
              <a:t>- انقل فوائد الكتاب لسجلك الخاص إن كنت تتبع هذه الطريقة . </a:t>
            </a:r>
            <a:br>
              <a:rPr lang="ar-SA" sz="2400" b="1" dirty="0" smtClean="0">
                <a:cs typeface="Mudir MT" pitchFamily="2" charset="-78"/>
              </a:rPr>
            </a:br>
            <a:r>
              <a:rPr lang="ar-SA" sz="2400" b="1" dirty="0" smtClean="0">
                <a:cs typeface="Mudir MT" pitchFamily="2" charset="-78"/>
              </a:rPr>
              <a:t>- أوص غيرك بقراءة الكتاب أو بتجنبه حسب تقييمك . </a:t>
            </a:r>
          </a:p>
          <a:p>
            <a:pPr algn="ctr"/>
            <a:r>
              <a:rPr lang="ar-SA" sz="2400" b="1" dirty="0" smtClean="0">
                <a:cs typeface="Mudir MT" pitchFamily="2" charset="-78"/>
              </a:rPr>
              <a:t/>
            </a:r>
            <a:br>
              <a:rPr lang="ar-SA" sz="2400" b="1" dirty="0" smtClean="0">
                <a:cs typeface="Mudir MT" pitchFamily="2" charset="-78"/>
              </a:rPr>
            </a:br>
            <a:r>
              <a:rPr lang="ar-SA" sz="2400" b="1" dirty="0" smtClean="0">
                <a:cs typeface="Mudir MT" pitchFamily="2" charset="-78"/>
              </a:rPr>
              <a:t>- إن حوى الكتاب انحرافات خطيرة فاحتسب بتبليغ الجهات المسؤولة والعلماء ولا تنس مراسلة الناشر والمؤلف والمكتبة لمناصحتهم برفق وأدب . </a:t>
            </a:r>
            <a:endParaRPr lang="ar-SA" sz="2400" b="1" dirty="0">
              <a:cs typeface="Mudir MT"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deell\My Documents\Bluetooth Exchange Folder\tumblr_lwadomgS9x1r4by1do1_50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مستطيل 2"/>
          <p:cNvSpPr/>
          <p:nvPr/>
        </p:nvSpPr>
        <p:spPr>
          <a:xfrm>
            <a:off x="1142976" y="642918"/>
            <a:ext cx="7215238" cy="5509200"/>
          </a:xfrm>
          <a:prstGeom prst="rect">
            <a:avLst/>
          </a:prstGeom>
        </p:spPr>
        <p:txBody>
          <a:bodyPr wrap="square">
            <a:spAutoFit/>
          </a:bodyPr>
          <a:lstStyle/>
          <a:p>
            <a:pPr algn="ctr"/>
            <a:r>
              <a:rPr lang="ar-SA" sz="2800" b="1" dirty="0" smtClean="0">
                <a:solidFill>
                  <a:srgbClr val="CC0066"/>
                </a:solidFill>
                <a:cs typeface="PT Bold Heading" pitchFamily="2" charset="-78"/>
              </a:rPr>
              <a:t> كيف تستفيد من قراءتك ؟ </a:t>
            </a:r>
          </a:p>
          <a:p>
            <a:pPr algn="ctr"/>
            <a:r>
              <a:rPr lang="ar-SA" sz="2400" b="1" dirty="0" smtClean="0">
                <a:cs typeface="Mudir MT" pitchFamily="2" charset="-78"/>
              </a:rPr>
              <a:t/>
            </a:r>
            <a:br>
              <a:rPr lang="ar-SA" sz="2400" b="1" dirty="0" smtClean="0">
                <a:cs typeface="Mudir MT" pitchFamily="2" charset="-78"/>
              </a:rPr>
            </a:br>
            <a:r>
              <a:rPr lang="ar-SA" sz="2400" b="1" dirty="0" smtClean="0">
                <a:cs typeface="Mudir MT" pitchFamily="2" charset="-78"/>
              </a:rPr>
              <a:t>- لا تقرأ إلا بتركيز وانتباه وحولك القلم . </a:t>
            </a:r>
          </a:p>
          <a:p>
            <a:pPr algn="ctr"/>
            <a:r>
              <a:rPr lang="ar-SA" sz="2400" b="1" dirty="0" smtClean="0">
                <a:cs typeface="Mudir MT" pitchFamily="2" charset="-78"/>
              </a:rPr>
              <a:t/>
            </a:r>
            <a:br>
              <a:rPr lang="ar-SA" sz="2400" b="1" dirty="0" smtClean="0">
                <a:cs typeface="Mudir MT" pitchFamily="2" charset="-78"/>
              </a:rPr>
            </a:br>
            <a:r>
              <a:rPr lang="ar-SA" sz="2400" b="1" dirty="0" smtClean="0">
                <a:cs typeface="Mudir MT" pitchFamily="2" charset="-78"/>
              </a:rPr>
              <a:t>- ضع عناوين داخلية لموضوعات الكتاب وأسئلة يجيبها خاصة إن خلا منها الكتاب . </a:t>
            </a:r>
          </a:p>
          <a:p>
            <a:pPr algn="ctr"/>
            <a:r>
              <a:rPr lang="ar-SA" sz="2400" b="1" dirty="0" smtClean="0">
                <a:cs typeface="Mudir MT" pitchFamily="2" charset="-78"/>
              </a:rPr>
              <a:t/>
            </a:r>
            <a:br>
              <a:rPr lang="ar-SA" sz="2400" b="1" dirty="0" smtClean="0">
                <a:cs typeface="Mudir MT" pitchFamily="2" charset="-78"/>
              </a:rPr>
            </a:br>
            <a:r>
              <a:rPr lang="ar-SA" sz="2400" b="1" dirty="0" smtClean="0">
                <a:cs typeface="Mudir MT" pitchFamily="2" charset="-78"/>
              </a:rPr>
              <a:t>- تعامل مع فوائد الكتب بفعالية كما سيأتي . </a:t>
            </a:r>
            <a:br>
              <a:rPr lang="ar-SA" sz="2400" b="1" dirty="0" smtClean="0">
                <a:cs typeface="Mudir MT" pitchFamily="2" charset="-78"/>
              </a:rPr>
            </a:br>
            <a:r>
              <a:rPr lang="ar-SA" sz="2400" b="1" dirty="0" smtClean="0">
                <a:cs typeface="Mudir MT" pitchFamily="2" charset="-78"/>
              </a:rPr>
              <a:t>- كرر قراءة بعض الكتب خاصة المهمة بالنسبة لك . </a:t>
            </a:r>
          </a:p>
          <a:p>
            <a:pPr algn="ctr"/>
            <a:r>
              <a:rPr lang="ar-SA" sz="2400" b="1" dirty="0" smtClean="0">
                <a:cs typeface="Mudir MT" pitchFamily="2" charset="-78"/>
              </a:rPr>
              <a:t/>
            </a:r>
            <a:br>
              <a:rPr lang="ar-SA" sz="2400" b="1" dirty="0" smtClean="0">
                <a:cs typeface="Mudir MT" pitchFamily="2" charset="-78"/>
              </a:rPr>
            </a:br>
            <a:r>
              <a:rPr lang="ar-SA" sz="2400" b="1" dirty="0" smtClean="0">
                <a:cs typeface="Mudir MT" pitchFamily="2" charset="-78"/>
              </a:rPr>
              <a:t>- من المناسب الاتفاق بين زملاء متقاربين في العمر والاهتمامات لقراءة كتاب معين أو القراءة حول موضوع ما دون تحديد عنوان ثم مناقشته.</a:t>
            </a:r>
            <a:br>
              <a:rPr lang="ar-SA" sz="2400" b="1" dirty="0" smtClean="0">
                <a:cs typeface="Mudir MT" pitchFamily="2" charset="-78"/>
              </a:rPr>
            </a:br>
            <a:r>
              <a:rPr lang="ar-SA" b="1" dirty="0" smtClean="0"/>
              <a:t/>
            </a:r>
            <a:br>
              <a:rPr lang="ar-SA" b="1" dirty="0" smtClean="0"/>
            </a:br>
            <a:endParaRPr lang="ar-SA" b="1"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deell\My Documents\Bluetooth Exchange Folder\39923_13186963417743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مستطيل 2"/>
          <p:cNvSpPr/>
          <p:nvPr/>
        </p:nvSpPr>
        <p:spPr>
          <a:xfrm>
            <a:off x="3419872" y="1916832"/>
            <a:ext cx="4793154" cy="4708981"/>
          </a:xfrm>
          <a:prstGeom prst="rect">
            <a:avLst/>
          </a:prstGeom>
        </p:spPr>
        <p:txBody>
          <a:bodyPr wrap="square">
            <a:spAutoFit/>
          </a:bodyPr>
          <a:lstStyle/>
          <a:p>
            <a:pPr algn="ctr"/>
            <a:r>
              <a:rPr lang="ar-SA" sz="3600" dirty="0" smtClean="0">
                <a:solidFill>
                  <a:srgbClr val="CC0066"/>
                </a:solidFill>
                <a:cs typeface="Mudir MT" pitchFamily="2" charset="-78"/>
              </a:rPr>
              <a:t>إعداد :</a:t>
            </a:r>
          </a:p>
          <a:p>
            <a:pPr algn="ctr"/>
            <a:r>
              <a:rPr lang="ar-SA" sz="2400" dirty="0" smtClean="0">
                <a:cs typeface="Mudir MT" pitchFamily="2" charset="-78"/>
              </a:rPr>
              <a:t>ملاك الطريــقي .  ثانــي لغة عربية .</a:t>
            </a:r>
          </a:p>
          <a:p>
            <a:pPr algn="ctr"/>
            <a:r>
              <a:rPr lang="ar-SA" sz="2400" dirty="0" smtClean="0">
                <a:cs typeface="Mudir MT" pitchFamily="2" charset="-78"/>
              </a:rPr>
              <a:t>نورة الطريــقي . رابـــع   لغة عربية .</a:t>
            </a:r>
          </a:p>
          <a:p>
            <a:pPr algn="ctr"/>
            <a:r>
              <a:rPr lang="ar-SA" sz="2400" dirty="0" smtClean="0">
                <a:cs typeface="Mudir MT" pitchFamily="2" charset="-78"/>
              </a:rPr>
              <a:t>نـــــورة العامــر .  رابــع لغـة عربيــة  </a:t>
            </a:r>
            <a:r>
              <a:rPr lang="ar-SA" sz="2400" dirty="0" smtClean="0">
                <a:cs typeface="Mudir MT" pitchFamily="2" charset="-78"/>
              </a:rPr>
              <a:t>.</a:t>
            </a:r>
          </a:p>
          <a:p>
            <a:pPr algn="ctr"/>
            <a:endParaRPr lang="ar-SA" sz="2400" dirty="0" smtClean="0">
              <a:cs typeface="Mudir MT" pitchFamily="2" charset="-78"/>
            </a:endParaRPr>
          </a:p>
          <a:p>
            <a:r>
              <a:rPr lang="ar-SA" sz="2800" dirty="0" smtClean="0">
                <a:cs typeface="Mudir MT" pitchFamily="2" charset="-78"/>
              </a:rPr>
              <a:t>إشراف </a:t>
            </a:r>
            <a:r>
              <a:rPr lang="ar-SA" sz="2800" smtClean="0">
                <a:cs typeface="Mudir MT" pitchFamily="2" charset="-78"/>
              </a:rPr>
              <a:t>د/ </a:t>
            </a:r>
            <a:r>
              <a:rPr lang="ar-SA" sz="2800" dirty="0" smtClean="0">
                <a:cs typeface="Mudir MT" pitchFamily="2" charset="-78"/>
              </a:rPr>
              <a:t>عبير عبد الصادق بدوي </a:t>
            </a:r>
          </a:p>
          <a:p>
            <a:r>
              <a:rPr lang="ar-SA" sz="2800" dirty="0" smtClean="0">
                <a:cs typeface="Mudir MT" pitchFamily="2" charset="-78"/>
              </a:rPr>
              <a:t> </a:t>
            </a:r>
            <a:r>
              <a:rPr lang="ar-SA" sz="2800" dirty="0" smtClean="0">
                <a:cs typeface="Mudir MT" pitchFamily="2" charset="-78"/>
              </a:rPr>
              <a:t>            د/ إيمان سعيد حسن </a:t>
            </a:r>
          </a:p>
          <a:p>
            <a:endParaRPr lang="ar-SA" sz="2800" dirty="0" smtClean="0">
              <a:cs typeface="Mudir MT" pitchFamily="2" charset="-78"/>
            </a:endParaRPr>
          </a:p>
          <a:p>
            <a:endParaRPr lang="ar-SA" sz="2800" dirty="0" smtClean="0">
              <a:cs typeface="Mudir MT" pitchFamily="2" charset="-78"/>
            </a:endParaRPr>
          </a:p>
          <a:p>
            <a:pPr algn="ctr"/>
            <a:r>
              <a:rPr lang="ar-SA" sz="2800" dirty="0" smtClean="0">
                <a:solidFill>
                  <a:srgbClr val="CC0066"/>
                </a:solidFill>
                <a:cs typeface="Mudir MT" pitchFamily="2" charset="-78"/>
              </a:rPr>
              <a:t>                                            رئيس القسم</a:t>
            </a:r>
            <a:endParaRPr lang="ar-SA" sz="2800" dirty="0" smtClean="0">
              <a:solidFill>
                <a:srgbClr val="CC0066"/>
              </a:solidFill>
              <a:cs typeface="Mudir MT" pitchFamily="2" charset="-78"/>
            </a:endParaRPr>
          </a:p>
          <a:p>
            <a:pPr algn="ctr"/>
            <a:r>
              <a:rPr lang="ar-SA" sz="2800" dirty="0" smtClean="0">
                <a:cs typeface="Mudir MT" pitchFamily="2" charset="-78"/>
              </a:rPr>
              <a:t>                                  د</a:t>
            </a:r>
            <a:r>
              <a:rPr lang="ar-SA" sz="2800" dirty="0" smtClean="0">
                <a:cs typeface="Mudir MT" pitchFamily="2" charset="-78"/>
              </a:rPr>
              <a:t>/ فهد الملحم .</a:t>
            </a:r>
            <a:endParaRPr lang="ar-SA" sz="2800" dirty="0">
              <a:cs typeface="Mudir MT"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مــلآآكـ ~\كتب.jpg"/>
          <p:cNvPicPr>
            <a:picLocks noChangeAspect="1" noChangeArrowheads="1"/>
          </p:cNvPicPr>
          <p:nvPr/>
        </p:nvPicPr>
        <p:blipFill>
          <a:blip r:embed="rId2" cstate="print">
            <a:lum bright="69000" contrast="-70000"/>
          </a:blip>
          <a:srcRect/>
          <a:stretch>
            <a:fillRect/>
          </a:stretch>
        </p:blipFill>
        <p:spPr bwMode="auto">
          <a:xfrm>
            <a:off x="0" y="0"/>
            <a:ext cx="9144000" cy="6858000"/>
          </a:xfrm>
          <a:prstGeom prst="rect">
            <a:avLst/>
          </a:prstGeom>
          <a:noFill/>
          <a:ln w="9525">
            <a:noFill/>
            <a:miter lim="800000"/>
            <a:headEnd/>
            <a:tailEnd/>
          </a:ln>
        </p:spPr>
      </p:pic>
      <p:sp>
        <p:nvSpPr>
          <p:cNvPr id="28674" name="Rectangle 2"/>
          <p:cNvSpPr>
            <a:spLocks noChangeArrowheads="1"/>
          </p:cNvSpPr>
          <p:nvPr/>
        </p:nvSpPr>
        <p:spPr bwMode="auto">
          <a:xfrm>
            <a:off x="1142976" y="571480"/>
            <a:ext cx="671517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000000"/>
                </a:solidFill>
                <a:effectLst/>
                <a:latin typeface="Arial" pitchFamily="34" charset="0"/>
                <a:ea typeface="Calibri" pitchFamily="34" charset="0"/>
                <a:cs typeface="Mudir MT" pitchFamily="2" charset="-78"/>
              </a:rPr>
              <a:t>القراءة</a:t>
            </a:r>
            <a:r>
              <a:rPr kumimoji="0" lang="en-US" sz="2800" b="1"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ar-SA" sz="2800" b="1" i="0" u="none" strike="noStrike" cap="none" normalizeH="0" baseline="0" dirty="0" smtClean="0">
                <a:ln>
                  <a:noFill/>
                </a:ln>
                <a:solidFill>
                  <a:srgbClr val="000000"/>
                </a:solidFill>
                <a:effectLst/>
                <a:latin typeface="Arial" pitchFamily="34" charset="0"/>
                <a:ea typeface="Calibri" pitchFamily="34" charset="0"/>
                <a:cs typeface="Mudir MT" pitchFamily="2" charset="-78"/>
              </a:rPr>
              <a:t>مفتاح المعرفة وطريق الرقي ؛  وما من أمة تقرأ إلا ملكت زمام القيادة وكانت في موضع الريادة وخير شاهد ما نعاصره من تفوق النصارى في الغرب والبوذيين في اليابان وتراجع المسلمين الذين نزل كتابهم العزيز المقدس .</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000000"/>
                </a:solidFill>
                <a:effectLst/>
                <a:latin typeface="Arial" pitchFamily="34" charset="0"/>
                <a:ea typeface="Calibri" pitchFamily="34" charset="0"/>
                <a:cs typeface="Mudir MT" pitchFamily="2" charset="-78"/>
              </a:rPr>
              <a:t> مبتدئاً بالأمر " اقرأ " ؛ والأمر ذاته يصدق في حق الأفراد من الناس.</a:t>
            </a:r>
          </a:p>
          <a:p>
            <a:pPr marL="0" marR="0" lvl="0" indent="0" algn="ctr" defTabSz="914400" rtl="1" eaLnBrk="0" fontAlgn="base" latinLnBrk="0" hangingPunct="0">
              <a:lnSpc>
                <a:spcPct val="100000"/>
              </a:lnSpc>
              <a:spcBef>
                <a:spcPct val="0"/>
              </a:spcBef>
              <a:spcAft>
                <a:spcPct val="0"/>
              </a:spcAft>
              <a:buClrTx/>
              <a:buSzTx/>
              <a:buFontTx/>
              <a:buNone/>
              <a:tabLst/>
            </a:pPr>
            <a:endParaRPr kumimoji="0" lang="ar-SA" sz="2800" b="1" i="0" u="none" strike="noStrike" cap="none" normalizeH="0" baseline="0" dirty="0" smtClean="0">
              <a:ln>
                <a:noFill/>
              </a:ln>
              <a:solidFill>
                <a:srgbClr val="000000"/>
              </a:solidFill>
              <a:effectLst/>
              <a:latin typeface="Arial" pitchFamily="34" charset="0"/>
              <a:ea typeface="Calibri" pitchFamily="34" charset="0"/>
              <a:cs typeface="Mudir MT"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000000"/>
                </a:solidFill>
                <a:effectLst/>
                <a:latin typeface="Arial" pitchFamily="34" charset="0"/>
                <a:ea typeface="Calibri" pitchFamily="34" charset="0"/>
                <a:cs typeface="Mudir MT" pitchFamily="2" charset="-78"/>
              </a:rPr>
              <a:t> والقراءة</a:t>
            </a:r>
            <a:r>
              <a:rPr kumimoji="0" lang="en-US" sz="2800" b="1" i="0" u="none" strike="noStrike" cap="none" normalizeH="0" baseline="0" dirty="0" smtClean="0">
                <a:ln>
                  <a:noFill/>
                </a:ln>
                <a:solidFill>
                  <a:srgbClr val="000000"/>
                </a:solidFill>
                <a:effectLst/>
                <a:latin typeface="Arial" pitchFamily="34" charset="0"/>
                <a:ea typeface="Calibri" pitchFamily="34" charset="0"/>
                <a:cs typeface="Mudir MT" pitchFamily="2" charset="-78"/>
              </a:rPr>
              <a:t> </a:t>
            </a:r>
            <a:r>
              <a:rPr kumimoji="0" lang="ar-SA" sz="2800" b="1" i="0" u="none" strike="noStrike" cap="none" normalizeH="0" baseline="0" dirty="0" smtClean="0">
                <a:ln>
                  <a:noFill/>
                </a:ln>
                <a:solidFill>
                  <a:srgbClr val="000000"/>
                </a:solidFill>
                <a:effectLst/>
                <a:latin typeface="Arial" pitchFamily="34" charset="0"/>
                <a:ea typeface="Calibri" pitchFamily="34" charset="0"/>
                <a:cs typeface="Mudir MT" pitchFamily="2" charset="-78"/>
              </a:rPr>
              <a:t>نزهة في عقول الرجال كما قال المأمون وتجربة ممتعة لا يكاد يهجرها من سحرته الكتب وهام بالمؤلفات وعشقها فهي سميرة وحديثه ورفيقه ومحور</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000000"/>
                </a:solidFill>
                <a:effectLst/>
                <a:latin typeface="Arial" pitchFamily="34" charset="0"/>
                <a:ea typeface="Calibri" pitchFamily="34" charset="0"/>
                <a:cs typeface="Mudir MT" pitchFamily="2" charset="-78"/>
              </a:rPr>
              <a:t>حديثه وموضع اهتمامه</a:t>
            </a:r>
            <a:r>
              <a:rPr kumimoji="0" lang="ar-SA" sz="2800" b="1" i="0" u="none" strike="noStrike" cap="none" normalizeH="0" dirty="0" smtClean="0">
                <a:ln>
                  <a:noFill/>
                </a:ln>
                <a:solidFill>
                  <a:srgbClr val="000000"/>
                </a:solidFill>
                <a:effectLst/>
                <a:latin typeface="Arial" pitchFamily="34" charset="0"/>
                <a:ea typeface="Calibri" pitchFamily="34" charset="0"/>
                <a:cs typeface="Mudir MT" pitchFamily="2" charset="-78"/>
              </a:rPr>
              <a:t> ..</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heel(4)">
                                      <p:cBhvr>
                                        <p:cTn id="7" dur="2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Documents and Settings\madar\My Documents\Bluetooth Exchange Folder\tumblr_lk9o0hLyi61qb9ydeo1_500.jpg"/>
          <p:cNvPicPr>
            <a:picLocks noChangeAspect="1" noChangeArrowheads="1"/>
          </p:cNvPicPr>
          <p:nvPr/>
        </p:nvPicPr>
        <p:blipFill>
          <a:blip r:embed="rId3" cstate="print">
            <a:lum bright="33000" contrast="-47000"/>
          </a:blip>
          <a:srcRect/>
          <a:stretch>
            <a:fillRect/>
          </a:stretch>
        </p:blipFill>
        <p:spPr bwMode="auto">
          <a:xfrm>
            <a:off x="0" y="0"/>
            <a:ext cx="9144000" cy="6858000"/>
          </a:xfrm>
          <a:prstGeom prst="rect">
            <a:avLst/>
          </a:prstGeom>
          <a:noFill/>
          <a:ln w="9525">
            <a:noFill/>
            <a:miter lim="800000"/>
            <a:headEnd/>
            <a:tailEnd/>
          </a:ln>
        </p:spPr>
      </p:pic>
      <p:sp>
        <p:nvSpPr>
          <p:cNvPr id="9" name="مستطيل 8"/>
          <p:cNvSpPr/>
          <p:nvPr/>
        </p:nvSpPr>
        <p:spPr>
          <a:xfrm>
            <a:off x="0" y="0"/>
            <a:ext cx="9144000" cy="6678751"/>
          </a:xfrm>
          <a:prstGeom prst="rect">
            <a:avLst/>
          </a:prstGeom>
        </p:spPr>
        <p:txBody>
          <a:bodyPr wrap="square">
            <a:spAutoFit/>
          </a:bodyPr>
          <a:lstStyle/>
          <a:p>
            <a:pPr algn="ctr"/>
            <a:r>
              <a:rPr lang="ar-SA" sz="2800" b="1" dirty="0" smtClean="0">
                <a:solidFill>
                  <a:srgbClr val="CC0066"/>
                </a:solidFill>
                <a:cs typeface="PT Bold Heading" pitchFamily="2" charset="-78"/>
              </a:rPr>
              <a:t>لمــــاذا نقــــــــــرأ </a:t>
            </a:r>
            <a:r>
              <a:rPr lang="ar-SA" sz="3600" b="1" dirty="0" smtClean="0">
                <a:solidFill>
                  <a:srgbClr val="CC0066"/>
                </a:solidFill>
                <a:cs typeface="PT Bold Heading" pitchFamily="2" charset="-78"/>
              </a:rPr>
              <a:t>؟ </a:t>
            </a:r>
          </a:p>
          <a:p>
            <a:r>
              <a:rPr lang="ar-SA" sz="2800" b="1" dirty="0" smtClean="0">
                <a:cs typeface="Mudir MT" pitchFamily="2" charset="-78"/>
              </a:rPr>
              <a:t/>
            </a:r>
            <a:br>
              <a:rPr lang="ar-SA" sz="2800" b="1" dirty="0" smtClean="0">
                <a:cs typeface="Mudir MT" pitchFamily="2" charset="-78"/>
              </a:rPr>
            </a:br>
            <a:r>
              <a:rPr lang="ar-SA" sz="2800" b="1" dirty="0" smtClean="0">
                <a:cs typeface="Mudir MT" pitchFamily="2" charset="-78"/>
              </a:rPr>
              <a:t>كل إنسان يعرف هدفه من القراءة ؛ وفي الغالب فأهداف القراء هي : </a:t>
            </a:r>
          </a:p>
          <a:p>
            <a:r>
              <a:rPr lang="ar-SA" sz="2800" b="1" dirty="0" smtClean="0">
                <a:cs typeface="Mudir MT" pitchFamily="2" charset="-78"/>
              </a:rPr>
              <a:t/>
            </a:r>
            <a:br>
              <a:rPr lang="ar-SA" sz="2800" b="1" dirty="0" smtClean="0">
                <a:cs typeface="Mudir MT" pitchFamily="2" charset="-78"/>
              </a:rPr>
            </a:br>
            <a:r>
              <a:rPr lang="ar-SA" sz="2800" b="1" dirty="0" smtClean="0">
                <a:solidFill>
                  <a:srgbClr val="CC0066"/>
                </a:solidFill>
                <a:cs typeface="Mudir MT" pitchFamily="2" charset="-78"/>
              </a:rPr>
              <a:t>- أهداف تعبدية </a:t>
            </a:r>
            <a:r>
              <a:rPr lang="ar-SA" sz="2800" b="1" dirty="0" smtClean="0">
                <a:cs typeface="Mudir MT" pitchFamily="2" charset="-78"/>
              </a:rPr>
              <a:t>: كقراءة القرآن وكتب العلم وهي أشرف أنواع القراءة وأجلها ولا ينبغي لمسلم العدول عنها ألبته . </a:t>
            </a:r>
          </a:p>
          <a:p>
            <a:r>
              <a:rPr lang="ar-SA" sz="2800" b="1" dirty="0" smtClean="0">
                <a:cs typeface="Mudir MT" pitchFamily="2" charset="-78"/>
              </a:rPr>
              <a:t/>
            </a:r>
            <a:br>
              <a:rPr lang="ar-SA" sz="2800" b="1" dirty="0" smtClean="0">
                <a:cs typeface="Mudir MT" pitchFamily="2" charset="-78"/>
              </a:rPr>
            </a:br>
            <a:r>
              <a:rPr lang="ar-SA" sz="2800" b="1" dirty="0" smtClean="0">
                <a:solidFill>
                  <a:srgbClr val="CC0066"/>
                </a:solidFill>
                <a:cs typeface="Mudir MT" pitchFamily="2" charset="-78"/>
              </a:rPr>
              <a:t>- أهداف وظيفية : </a:t>
            </a:r>
            <a:r>
              <a:rPr lang="ar-SA" sz="2800" b="1" dirty="0" smtClean="0">
                <a:cs typeface="Mudir MT" pitchFamily="2" charset="-78"/>
              </a:rPr>
              <a:t>كمن يقرأ في صلب تخصصه وطبيعة عمله . </a:t>
            </a:r>
            <a:br>
              <a:rPr lang="ar-SA" sz="2800" b="1" dirty="0" smtClean="0">
                <a:cs typeface="Mudir MT" pitchFamily="2" charset="-78"/>
              </a:rPr>
            </a:br>
            <a:r>
              <a:rPr lang="ar-SA" sz="2800" b="1" dirty="0" smtClean="0">
                <a:solidFill>
                  <a:srgbClr val="CC0066"/>
                </a:solidFill>
                <a:cs typeface="Mudir MT" pitchFamily="2" charset="-78"/>
              </a:rPr>
              <a:t>- أهداف تطويرية : </a:t>
            </a:r>
            <a:r>
              <a:rPr lang="ar-SA" sz="2800" b="1" dirty="0" smtClean="0">
                <a:cs typeface="Mudir MT" pitchFamily="2" charset="-78"/>
              </a:rPr>
              <a:t>وهي قراءة ما يصقل الشخصية ويعزز المواهب . </a:t>
            </a:r>
            <a:br>
              <a:rPr lang="ar-SA" sz="2800" b="1" dirty="0" smtClean="0">
                <a:cs typeface="Mudir MT" pitchFamily="2" charset="-78"/>
              </a:rPr>
            </a:br>
            <a:r>
              <a:rPr lang="ar-SA" sz="2800" b="1" dirty="0" smtClean="0">
                <a:solidFill>
                  <a:srgbClr val="CC0066"/>
                </a:solidFill>
                <a:cs typeface="Mudir MT" pitchFamily="2" charset="-78"/>
              </a:rPr>
              <a:t>- أهداف ثقافية ومعرفية : </a:t>
            </a:r>
            <a:r>
              <a:rPr lang="ar-SA" sz="2800" b="1" dirty="0" smtClean="0">
                <a:cs typeface="Mudir MT" pitchFamily="2" charset="-78"/>
              </a:rPr>
              <a:t>مثل القراءة العامة للمعرفة والإطلاع وزيادة المخزون الثقافي . </a:t>
            </a:r>
            <a:br>
              <a:rPr lang="ar-SA" sz="2800" b="1" dirty="0" smtClean="0">
                <a:cs typeface="Mudir MT" pitchFamily="2" charset="-78"/>
              </a:rPr>
            </a:br>
            <a:r>
              <a:rPr lang="ar-SA" sz="2800" b="1" dirty="0" smtClean="0">
                <a:solidFill>
                  <a:srgbClr val="CC0066"/>
                </a:solidFill>
                <a:cs typeface="Mudir MT" pitchFamily="2" charset="-78"/>
              </a:rPr>
              <a:t>- أهداف ترويحية : </a:t>
            </a:r>
            <a:r>
              <a:rPr lang="ar-SA" sz="2800" b="1" dirty="0" smtClean="0">
                <a:cs typeface="Mudir MT" pitchFamily="2" charset="-78"/>
              </a:rPr>
              <a:t>إذ القراءة بحد ذاتها إيناس للنفس فكيف إن كان المقروء من النوادر والملح والحكايات المستطرفة والأعاجيب؟ </a:t>
            </a:r>
            <a:br>
              <a:rPr lang="ar-SA" sz="2800" b="1" dirty="0" smtClean="0">
                <a:cs typeface="Mudir MT" pitchFamily="2" charset="-78"/>
              </a:rPr>
            </a:br>
            <a:r>
              <a:rPr lang="ar-SA" sz="2800" b="1" dirty="0" smtClean="0">
                <a:solidFill>
                  <a:srgbClr val="CC0066"/>
                </a:solidFill>
                <a:cs typeface="Mudir MT" pitchFamily="2" charset="-78"/>
              </a:rPr>
              <a:t>- أهداف واقعية : </a:t>
            </a:r>
            <a:r>
              <a:rPr lang="ar-SA" sz="2800" b="1" dirty="0" smtClean="0">
                <a:cs typeface="Mudir MT" pitchFamily="2" charset="-78"/>
              </a:rPr>
              <a:t>بالتفاعل مع الواقع كالعروس يقرأ قبل الزواج أو من يسمع عن منظمة التجارة الدولية فيقرأ عنها . </a:t>
            </a:r>
            <a:endParaRPr lang="ar-SA" sz="2800" b="1" dirty="0">
              <a:cs typeface="Mudir MT"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deell\My Documents\Bluetooth Exchange Folder\tumblr_lkrofgLaCp1qiakzno1_500.png"/>
          <p:cNvPicPr>
            <a:picLocks noChangeAspect="1" noChangeArrowheads="1"/>
          </p:cNvPicPr>
          <p:nvPr/>
        </p:nvPicPr>
        <p:blipFill>
          <a:blip r:embed="rId2" cstate="print">
            <a:lum bright="54000" contrast="-72000"/>
          </a:blip>
          <a:srcRect/>
          <a:stretch>
            <a:fillRect/>
          </a:stretch>
        </p:blipFill>
        <p:spPr bwMode="auto">
          <a:xfrm>
            <a:off x="0" y="0"/>
            <a:ext cx="9144000" cy="6858000"/>
          </a:xfrm>
          <a:prstGeom prst="rect">
            <a:avLst/>
          </a:prstGeom>
          <a:noFill/>
        </p:spPr>
      </p:pic>
      <p:sp>
        <p:nvSpPr>
          <p:cNvPr id="3" name="مستطيل 2"/>
          <p:cNvSpPr/>
          <p:nvPr/>
        </p:nvSpPr>
        <p:spPr>
          <a:xfrm>
            <a:off x="500034" y="285728"/>
            <a:ext cx="8215370" cy="6370975"/>
          </a:xfrm>
          <a:prstGeom prst="rect">
            <a:avLst/>
          </a:prstGeom>
        </p:spPr>
        <p:txBody>
          <a:bodyPr wrap="square">
            <a:spAutoFit/>
          </a:bodyPr>
          <a:lstStyle/>
          <a:p>
            <a:pPr algn="ctr"/>
            <a:r>
              <a:rPr lang="ar-SA" sz="2800" b="1" dirty="0" smtClean="0">
                <a:solidFill>
                  <a:srgbClr val="CC0066"/>
                </a:solidFill>
                <a:cs typeface="PT Bold Heading" pitchFamily="2" charset="-78"/>
              </a:rPr>
              <a:t>أسباب العزوف عن القراءة : </a:t>
            </a:r>
          </a:p>
          <a:p>
            <a:pPr algn="ctr"/>
            <a:r>
              <a:rPr lang="ar-SA" sz="2400" b="1" dirty="0" smtClean="0">
                <a:solidFill>
                  <a:srgbClr val="CC0066"/>
                </a:solidFill>
                <a:cs typeface="Mudir MT" pitchFamily="2" charset="-78"/>
              </a:rPr>
              <a:t/>
            </a:r>
            <a:br>
              <a:rPr lang="ar-SA" sz="2400" b="1" dirty="0" smtClean="0">
                <a:solidFill>
                  <a:srgbClr val="CC0066"/>
                </a:solidFill>
                <a:cs typeface="Mudir MT" pitchFamily="2" charset="-78"/>
              </a:rPr>
            </a:br>
            <a:r>
              <a:rPr lang="ar-SA" sz="2400" b="1" dirty="0" smtClean="0">
                <a:solidFill>
                  <a:srgbClr val="CC0066"/>
                </a:solidFill>
                <a:cs typeface="Mudir MT" pitchFamily="2" charset="-78"/>
              </a:rPr>
              <a:t>- أسباب تربوية </a:t>
            </a:r>
            <a:r>
              <a:rPr lang="ar-SA" sz="2400" b="1" dirty="0" smtClean="0">
                <a:cs typeface="Mudir MT" pitchFamily="2" charset="-78"/>
              </a:rPr>
              <a:t>: حيث تغيب ثقافة الكتاب عن بعض البيوت والمحاضن التربوية  .</a:t>
            </a:r>
          </a:p>
          <a:p>
            <a:pPr algn="ctr"/>
            <a:r>
              <a:rPr lang="ar-SA" sz="2400" b="1" dirty="0" smtClean="0">
                <a:cs typeface="Mudir MT" pitchFamily="2" charset="-78"/>
              </a:rPr>
              <a:t/>
            </a:r>
            <a:br>
              <a:rPr lang="ar-SA" sz="2400" b="1" dirty="0" smtClean="0">
                <a:cs typeface="Mudir MT" pitchFamily="2" charset="-78"/>
              </a:rPr>
            </a:br>
            <a:r>
              <a:rPr lang="ar-SA" sz="2400" b="1" dirty="0" smtClean="0">
                <a:solidFill>
                  <a:srgbClr val="CC0066"/>
                </a:solidFill>
                <a:cs typeface="Mudir MT" pitchFamily="2" charset="-78"/>
              </a:rPr>
              <a:t>- أسباب شخصية : </a:t>
            </a:r>
            <a:r>
              <a:rPr lang="ar-SA" sz="2400" b="1" dirty="0" smtClean="0">
                <a:cs typeface="Mudir MT" pitchFamily="2" charset="-78"/>
              </a:rPr>
              <a:t>كالجهل والغرور والنظرة القاصرة للنفس ويدخل ضمنها ضعف المستوى التعليمي . </a:t>
            </a:r>
            <a:br>
              <a:rPr lang="ar-SA" sz="2400" b="1" dirty="0" smtClean="0">
                <a:cs typeface="Mudir MT" pitchFamily="2" charset="-78"/>
              </a:rPr>
            </a:br>
            <a:r>
              <a:rPr lang="ar-SA" sz="2400" b="1" dirty="0" smtClean="0">
                <a:solidFill>
                  <a:srgbClr val="CC0066"/>
                </a:solidFill>
                <a:cs typeface="Mudir MT" pitchFamily="2" charset="-78"/>
              </a:rPr>
              <a:t>- أسباب اقتصادية</a:t>
            </a:r>
            <a:r>
              <a:rPr lang="ar-SA" sz="2400" b="1" dirty="0" smtClean="0">
                <a:cs typeface="Mudir MT" pitchFamily="2" charset="-78"/>
              </a:rPr>
              <a:t>: بسب غلاء أسعار الكتب أو فقر الإنسان أو قصور دخله عما هو أهم أو ما يظنه أهم إضافة إلى استغراق بعض الأعمال جل اليوم . </a:t>
            </a:r>
            <a:br>
              <a:rPr lang="ar-SA" sz="2400" b="1" dirty="0" smtClean="0">
                <a:cs typeface="Mudir MT" pitchFamily="2" charset="-78"/>
              </a:rPr>
            </a:br>
            <a:r>
              <a:rPr lang="ar-SA" sz="2400" b="1" dirty="0" smtClean="0">
                <a:solidFill>
                  <a:srgbClr val="CC0066"/>
                </a:solidFill>
                <a:cs typeface="Mudir MT" pitchFamily="2" charset="-78"/>
              </a:rPr>
              <a:t>- أسباب إدارية : </a:t>
            </a:r>
            <a:r>
              <a:rPr lang="ar-SA" sz="2400" b="1" dirty="0" smtClean="0">
                <a:cs typeface="Mudir MT" pitchFamily="2" charset="-78"/>
              </a:rPr>
              <a:t>وتبرز عند من لا يحسن تنظيم وقته ولا يعرف أولوياته ولا يرتب أدواره الحياتية . </a:t>
            </a:r>
          </a:p>
          <a:p>
            <a:pPr algn="ctr"/>
            <a:r>
              <a:rPr lang="ar-SA" sz="2400" b="1" dirty="0" smtClean="0">
                <a:cs typeface="Mudir MT" pitchFamily="2" charset="-78"/>
              </a:rPr>
              <a:t/>
            </a:r>
            <a:br>
              <a:rPr lang="ar-SA" sz="2400" b="1" dirty="0" smtClean="0">
                <a:cs typeface="Mudir MT" pitchFamily="2" charset="-78"/>
              </a:rPr>
            </a:br>
            <a:r>
              <a:rPr lang="ar-SA" sz="2400" b="1" dirty="0" smtClean="0">
                <a:solidFill>
                  <a:srgbClr val="CC0066"/>
                </a:solidFill>
                <a:cs typeface="Mudir MT" pitchFamily="2" charset="-78"/>
              </a:rPr>
              <a:t>- أسباب ترفيهية : </a:t>
            </a:r>
            <a:r>
              <a:rPr lang="ar-SA" sz="2400" b="1" dirty="0" smtClean="0">
                <a:cs typeface="Mudir MT" pitchFamily="2" charset="-78"/>
              </a:rPr>
              <a:t>فبعض الناس رفاهيته هي الأصل ولا مكان للجدية إلا في ركن قصي يضيق ولا يتسع . ولعل انتشار وسائل الإعلام والانترنت مما يدعم هذا الجانب . </a:t>
            </a:r>
            <a:br>
              <a:rPr lang="ar-SA" sz="2400" b="1" dirty="0" smtClean="0">
                <a:cs typeface="Mudir MT" pitchFamily="2" charset="-78"/>
              </a:rPr>
            </a:br>
            <a:r>
              <a:rPr lang="ar-SA" sz="2400" b="1" dirty="0" smtClean="0">
                <a:solidFill>
                  <a:srgbClr val="CC0066"/>
                </a:solidFill>
                <a:cs typeface="Mudir MT" pitchFamily="2" charset="-78"/>
              </a:rPr>
              <a:t>- أسباب منفعية </a:t>
            </a:r>
            <a:r>
              <a:rPr lang="ar-SA" sz="2400" b="1" dirty="0" smtClean="0">
                <a:cs typeface="Mudir MT" pitchFamily="2" charset="-78"/>
              </a:rPr>
              <a:t>: حيث يقول قائلهم : وأي شيء ناله القراء من كتبهم ؟! هل صاروا " نجوماً " كمن يحسن التحكم في قدمه أو حنجرته أو بعض جسده ؟ </a:t>
            </a:r>
            <a:endParaRPr lang="ar-SA" sz="2400" b="1" dirty="0">
              <a:cs typeface="Mudir MT"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eell\My Documents\Bluetooth Exchange Folder\tumblr_l10fh5mMTb1qawy70o1_400.jpg"/>
          <p:cNvPicPr>
            <a:picLocks noChangeAspect="1" noChangeArrowheads="1"/>
          </p:cNvPicPr>
          <p:nvPr/>
        </p:nvPicPr>
        <p:blipFill>
          <a:blip r:embed="rId2" cstate="print">
            <a:lum bright="65000" contrast="-73000"/>
          </a:blip>
          <a:srcRect/>
          <a:stretch>
            <a:fillRect/>
          </a:stretch>
        </p:blipFill>
        <p:spPr bwMode="auto">
          <a:xfrm>
            <a:off x="0" y="0"/>
            <a:ext cx="9144000" cy="6858000"/>
          </a:xfrm>
          <a:prstGeom prst="rect">
            <a:avLst/>
          </a:prstGeom>
          <a:noFill/>
        </p:spPr>
      </p:pic>
      <p:sp>
        <p:nvSpPr>
          <p:cNvPr id="3" name="مستطيل 2"/>
          <p:cNvSpPr/>
          <p:nvPr/>
        </p:nvSpPr>
        <p:spPr>
          <a:xfrm>
            <a:off x="571472" y="285728"/>
            <a:ext cx="8143932" cy="5816977"/>
          </a:xfrm>
          <a:prstGeom prst="rect">
            <a:avLst/>
          </a:prstGeom>
        </p:spPr>
        <p:txBody>
          <a:bodyPr wrap="square">
            <a:spAutoFit/>
          </a:bodyPr>
          <a:lstStyle/>
          <a:p>
            <a:pPr algn="ctr"/>
            <a:r>
              <a:rPr lang="ar-SA" sz="2800" b="1" dirty="0" smtClean="0">
                <a:solidFill>
                  <a:srgbClr val="CC0066"/>
                </a:solidFill>
                <a:cs typeface="PT Bold Heading" pitchFamily="2" charset="-78"/>
              </a:rPr>
              <a:t> كيف نتعود على القراءة ؟ </a:t>
            </a:r>
          </a:p>
          <a:p>
            <a:pPr algn="ctr"/>
            <a:r>
              <a:rPr lang="ar-SA" sz="2800" b="1" dirty="0" smtClean="0">
                <a:cs typeface="Mudir MT" pitchFamily="2" charset="-78"/>
              </a:rPr>
              <a:t/>
            </a:r>
            <a:br>
              <a:rPr lang="ar-SA" sz="2800" b="1" dirty="0" smtClean="0">
                <a:cs typeface="Mudir MT" pitchFamily="2" charset="-78"/>
              </a:rPr>
            </a:br>
            <a:r>
              <a:rPr lang="ar-SA" sz="2400" b="1" dirty="0" smtClean="0">
                <a:cs typeface="Mudir MT" pitchFamily="2" charset="-78"/>
              </a:rPr>
              <a:t>- لابد من وجود قيمة معنوية للكتاب في البيت والمسجد والمدرسة . </a:t>
            </a:r>
            <a:br>
              <a:rPr lang="ar-SA" sz="2400" b="1" dirty="0" smtClean="0">
                <a:cs typeface="Mudir MT" pitchFamily="2" charset="-78"/>
              </a:rPr>
            </a:br>
            <a:r>
              <a:rPr lang="ar-SA" sz="2400" b="1" dirty="0" smtClean="0">
                <a:cs typeface="Mudir MT" pitchFamily="2" charset="-78"/>
              </a:rPr>
              <a:t>- أهمية المكتبة المنزلية العامة ومكتبة المسجد أو الحي ومكتبة المدرسة .</a:t>
            </a:r>
          </a:p>
          <a:p>
            <a:pPr algn="ctr"/>
            <a:r>
              <a:rPr lang="ar-SA" sz="2400" b="1" dirty="0" smtClean="0">
                <a:cs typeface="Mudir MT" pitchFamily="2" charset="-78"/>
              </a:rPr>
              <a:t> </a:t>
            </a:r>
            <a:br>
              <a:rPr lang="ar-SA" sz="2400" b="1" dirty="0" smtClean="0">
                <a:cs typeface="Mudir MT" pitchFamily="2" charset="-78"/>
              </a:rPr>
            </a:br>
            <a:r>
              <a:rPr lang="ar-SA" sz="2400" b="1" dirty="0" smtClean="0">
                <a:cs typeface="Mudir MT" pitchFamily="2" charset="-78"/>
              </a:rPr>
              <a:t>- البحث عن القدوات والأمثلة الحية ؛ وكلما كانت القدوة قريبة كالأب والزوج والجار والمعلم وإمام المسجد كان أثرها أبين وأسرع . </a:t>
            </a:r>
          </a:p>
          <a:p>
            <a:pPr algn="ctr"/>
            <a:r>
              <a:rPr lang="ar-SA" sz="2400" b="1" dirty="0" smtClean="0">
                <a:cs typeface="Mudir MT" pitchFamily="2" charset="-78"/>
              </a:rPr>
              <a:t/>
            </a:r>
            <a:br>
              <a:rPr lang="ar-SA" sz="2400" b="1" dirty="0" smtClean="0">
                <a:cs typeface="Mudir MT" pitchFamily="2" charset="-78"/>
              </a:rPr>
            </a:br>
            <a:r>
              <a:rPr lang="ar-SA" sz="2400" b="1" dirty="0" smtClean="0">
                <a:cs typeface="Mudir MT" pitchFamily="2" charset="-78"/>
              </a:rPr>
              <a:t>- زيارة المكتبات العامة والتجارية ومكتبات العلماء والمثقفين الخاصة . </a:t>
            </a:r>
            <a:br>
              <a:rPr lang="ar-SA" sz="2400" b="1" dirty="0" smtClean="0">
                <a:cs typeface="Mudir MT" pitchFamily="2" charset="-78"/>
              </a:rPr>
            </a:br>
            <a:r>
              <a:rPr lang="ar-SA" sz="2400" b="1" dirty="0" smtClean="0">
                <a:cs typeface="Mudir MT" pitchFamily="2" charset="-78"/>
              </a:rPr>
              <a:t>- تحديد ساعات يومية للقراءة والالتزام بها . </a:t>
            </a:r>
          </a:p>
          <a:p>
            <a:pPr algn="ctr"/>
            <a:r>
              <a:rPr lang="ar-SA" sz="2400" b="1" dirty="0" smtClean="0">
                <a:cs typeface="Mudir MT" pitchFamily="2" charset="-78"/>
              </a:rPr>
              <a:t/>
            </a:r>
            <a:br>
              <a:rPr lang="ar-SA" sz="2400" b="1" dirty="0" smtClean="0">
                <a:cs typeface="Mudir MT" pitchFamily="2" charset="-78"/>
              </a:rPr>
            </a:br>
            <a:r>
              <a:rPr lang="ar-SA" sz="2400" b="1" dirty="0" smtClean="0">
                <a:cs typeface="Mudir MT" pitchFamily="2" charset="-78"/>
              </a:rPr>
              <a:t>- البدء بالكتب اللطيفة وذات الموضوعات المحببة للنفس . </a:t>
            </a:r>
            <a:br>
              <a:rPr lang="ar-SA" sz="2400" b="1" dirty="0" smtClean="0">
                <a:cs typeface="Mudir MT" pitchFamily="2" charset="-78"/>
              </a:rPr>
            </a:br>
            <a:r>
              <a:rPr lang="ar-SA" sz="2400" b="1" dirty="0" smtClean="0">
                <a:cs typeface="Mudir MT" pitchFamily="2" charset="-78"/>
              </a:rPr>
              <a:t>- اقرأ في المجالات التي تشعر بمسيس حاجتك لها لتعرف نفاسة القراءة فلا تفرط بها .</a:t>
            </a:r>
          </a:p>
          <a:p>
            <a:r>
              <a:rPr lang="ar-SA" sz="2800" b="1" dirty="0" smtClean="0">
                <a:cs typeface="Mudir MT" pitchFamily="2" charset="-78"/>
              </a:rPr>
              <a:t> </a:t>
            </a:r>
            <a:endParaRPr lang="ar-SA" sz="2800" b="1" dirty="0">
              <a:cs typeface="Mudir MT"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eell\My Documents\Downloads\Picture-1.png"/>
          <p:cNvPicPr>
            <a:picLocks noChangeAspect="1" noChangeArrowheads="1"/>
          </p:cNvPicPr>
          <p:nvPr/>
        </p:nvPicPr>
        <p:blipFill>
          <a:blip r:embed="rId2" cstate="print">
            <a:lum bright="47000" contrast="-66000"/>
          </a:blip>
          <a:srcRect/>
          <a:stretch>
            <a:fillRect/>
          </a:stretch>
        </p:blipFill>
        <p:spPr bwMode="auto">
          <a:xfrm>
            <a:off x="0" y="0"/>
            <a:ext cx="9144000" cy="6858000"/>
          </a:xfrm>
          <a:prstGeom prst="rect">
            <a:avLst/>
          </a:prstGeom>
          <a:noFill/>
        </p:spPr>
      </p:pic>
      <p:sp>
        <p:nvSpPr>
          <p:cNvPr id="3" name="مستطيل 2"/>
          <p:cNvSpPr/>
          <p:nvPr/>
        </p:nvSpPr>
        <p:spPr>
          <a:xfrm>
            <a:off x="785786" y="142852"/>
            <a:ext cx="7929618" cy="6494085"/>
          </a:xfrm>
          <a:prstGeom prst="rect">
            <a:avLst/>
          </a:prstGeom>
        </p:spPr>
        <p:txBody>
          <a:bodyPr wrap="square">
            <a:spAutoFit/>
          </a:bodyPr>
          <a:lstStyle/>
          <a:p>
            <a:pPr algn="ctr"/>
            <a:r>
              <a:rPr lang="ar-SA" sz="3200" b="1" dirty="0" smtClean="0">
                <a:solidFill>
                  <a:srgbClr val="CC0066"/>
                </a:solidFill>
                <a:cs typeface="PT Bold Heading" pitchFamily="2" charset="-78"/>
              </a:rPr>
              <a:t>كيف نقرأ ؟ </a:t>
            </a:r>
          </a:p>
          <a:p>
            <a:pPr algn="ctr"/>
            <a:r>
              <a:rPr lang="ar-SA" sz="2400" b="1" dirty="0" smtClean="0">
                <a:cs typeface="Mudir MT" pitchFamily="2" charset="-78"/>
              </a:rPr>
              <a:t/>
            </a:r>
            <a:br>
              <a:rPr lang="ar-SA" sz="2400" b="1" dirty="0" smtClean="0">
                <a:cs typeface="Mudir MT" pitchFamily="2" charset="-78"/>
              </a:rPr>
            </a:br>
            <a:r>
              <a:rPr lang="ar-SA" sz="2400" b="1" dirty="0" smtClean="0">
                <a:cs typeface="Mudir MT" pitchFamily="2" charset="-78"/>
              </a:rPr>
              <a:t>- حدد عدداً من الكتب لقراءتها خلال السنة ؛ بمعدل كتابين أو أكثر شهرياً . على أن تكون خطتك مرنة وقابلة للتكيف حسب المتغيرات . </a:t>
            </a:r>
          </a:p>
          <a:p>
            <a:pPr algn="ctr"/>
            <a:r>
              <a:rPr lang="ar-SA" sz="2400" b="1" dirty="0" smtClean="0">
                <a:cs typeface="Mudir MT" pitchFamily="2" charset="-78"/>
              </a:rPr>
              <a:t/>
            </a:r>
            <a:br>
              <a:rPr lang="ar-SA" sz="2400" b="1" dirty="0" smtClean="0">
                <a:cs typeface="Mudir MT" pitchFamily="2" charset="-78"/>
              </a:rPr>
            </a:br>
            <a:r>
              <a:rPr lang="ar-SA" sz="2400" b="1" dirty="0" smtClean="0">
                <a:cs typeface="Mudir MT" pitchFamily="2" charset="-78"/>
              </a:rPr>
              <a:t>- استخدم قلم الرصاص في التعليق ومحاورة المؤلف ؛ وقلم الرصاص أفضل من غيره للطف أثره وسهولة محوه وتغييره . ويمكن استخدام الأقلام الفسفورية للإشارة إلى أمر مهم وأفضلها القلم الأصفر لأنه لا يظهر في تصوير الأوراق . </a:t>
            </a:r>
            <a:br>
              <a:rPr lang="ar-SA" sz="2400" b="1" dirty="0" smtClean="0">
                <a:cs typeface="Mudir MT" pitchFamily="2" charset="-78"/>
              </a:rPr>
            </a:br>
            <a:r>
              <a:rPr lang="ar-SA" sz="2400" b="1" dirty="0" smtClean="0">
                <a:cs typeface="Mudir MT" pitchFamily="2" charset="-78"/>
              </a:rPr>
              <a:t>- اجعل مكان قراءتك مضاءً بالمريح المعين من الأنوار وليكن جيد التهوية مهيئاً بكل ما قد تحتاجه من أوراق وأقلام وملصقات وغيرها . </a:t>
            </a:r>
            <a:br>
              <a:rPr lang="ar-SA" sz="2400" b="1" dirty="0" smtClean="0">
                <a:cs typeface="Mudir MT" pitchFamily="2" charset="-78"/>
              </a:rPr>
            </a:br>
            <a:r>
              <a:rPr lang="ar-SA" sz="2400" b="1" dirty="0" smtClean="0">
                <a:cs typeface="Mudir MT" pitchFamily="2" charset="-78"/>
              </a:rPr>
              <a:t>- واحذر من وسائل الاتصال في أثناء خلوتك الثقافية . </a:t>
            </a:r>
            <a:br>
              <a:rPr lang="ar-SA" sz="2400" b="1" dirty="0" smtClean="0">
                <a:cs typeface="Mudir MT" pitchFamily="2" charset="-78"/>
              </a:rPr>
            </a:br>
            <a:r>
              <a:rPr lang="ar-SA" sz="2400" b="1" dirty="0" smtClean="0">
                <a:cs typeface="Mudir MT" pitchFamily="2" charset="-78"/>
              </a:rPr>
              <a:t>- قد تخلو بعض الكتب من عناوين جانبية فضعها على جوانب الصفحة لسهولة الوصول إليها مستقبلاً ولحملك على مزيد من التركيز في أثناء القراءة . </a:t>
            </a:r>
            <a:br>
              <a:rPr lang="ar-SA" sz="2400" b="1" dirty="0" smtClean="0">
                <a:cs typeface="Mudir MT" pitchFamily="2" charset="-78"/>
              </a:rPr>
            </a:br>
            <a:r>
              <a:rPr lang="ar-SA" sz="2400" b="1" dirty="0" smtClean="0">
                <a:cs typeface="Mudir MT" pitchFamily="2" charset="-78"/>
              </a:rPr>
              <a:t>- استخدم الملصقات اللطيفة لتحديد موضع التوقف ولا تثني ورق الكتاب أو تضع القلم داخله . </a:t>
            </a:r>
            <a:endParaRPr lang="ar-SA" sz="2400" b="1" dirty="0">
              <a:cs typeface="Mudir MT"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deell\My Documents\Downloads\book_blank.jpg"/>
          <p:cNvPicPr>
            <a:picLocks noChangeAspect="1" noChangeArrowheads="1"/>
          </p:cNvPicPr>
          <p:nvPr/>
        </p:nvPicPr>
        <p:blipFill>
          <a:blip r:embed="rId2" cstate="print">
            <a:lum bright="59000" contrast="-62000"/>
          </a:blip>
          <a:srcRect/>
          <a:stretch>
            <a:fillRect/>
          </a:stretch>
        </p:blipFill>
        <p:spPr bwMode="auto">
          <a:xfrm>
            <a:off x="0" y="0"/>
            <a:ext cx="9144000" cy="6858000"/>
          </a:xfrm>
          <a:prstGeom prst="rect">
            <a:avLst/>
          </a:prstGeom>
          <a:noFill/>
        </p:spPr>
      </p:pic>
      <p:sp>
        <p:nvSpPr>
          <p:cNvPr id="3" name="مستطيل 2"/>
          <p:cNvSpPr/>
          <p:nvPr/>
        </p:nvSpPr>
        <p:spPr>
          <a:xfrm>
            <a:off x="357158" y="285728"/>
            <a:ext cx="8643998" cy="5878532"/>
          </a:xfrm>
          <a:prstGeom prst="rect">
            <a:avLst/>
          </a:prstGeom>
        </p:spPr>
        <p:txBody>
          <a:bodyPr wrap="square">
            <a:spAutoFit/>
          </a:bodyPr>
          <a:lstStyle/>
          <a:p>
            <a:r>
              <a:rPr lang="ar-SA" sz="3600" b="1" dirty="0" smtClean="0">
                <a:solidFill>
                  <a:srgbClr val="CC0066"/>
                </a:solidFill>
                <a:cs typeface="PT Bold Heading" pitchFamily="2" charset="-78"/>
              </a:rPr>
              <a:t>                ماذا تقرأ ؟ </a:t>
            </a:r>
          </a:p>
          <a:p>
            <a:pPr algn="ctr"/>
            <a:r>
              <a:rPr lang="ar-SA" sz="2000" b="1" dirty="0" smtClean="0">
                <a:cs typeface="Mudir MT" pitchFamily="2" charset="-78"/>
              </a:rPr>
              <a:t/>
            </a:r>
            <a:br>
              <a:rPr lang="ar-SA" sz="2000" b="1" dirty="0" smtClean="0">
                <a:cs typeface="Mudir MT" pitchFamily="2" charset="-78"/>
              </a:rPr>
            </a:br>
            <a:r>
              <a:rPr lang="ar-SA" sz="2000" b="1" dirty="0" smtClean="0">
                <a:cs typeface="Mudir MT" pitchFamily="2" charset="-78"/>
              </a:rPr>
              <a:t>- لا بد من العناية بأركان الثقافة في خطة القراءة، وهذه الأركان مشتركة بين جميع الأمم والحضارات وإن اختلفت في الماهية، وهي : </a:t>
            </a:r>
          </a:p>
          <a:p>
            <a:pPr algn="ctr"/>
            <a:r>
              <a:rPr lang="ar-SA" sz="2000" b="1" dirty="0" smtClean="0">
                <a:cs typeface="Mudir MT" pitchFamily="2" charset="-78"/>
              </a:rPr>
              <a:t/>
            </a:r>
            <a:br>
              <a:rPr lang="ar-SA" sz="2000" b="1" dirty="0" smtClean="0">
                <a:cs typeface="Mudir MT" pitchFamily="2" charset="-78"/>
              </a:rPr>
            </a:br>
            <a:r>
              <a:rPr lang="ar-SA" sz="2000" b="1" dirty="0" smtClean="0">
                <a:cs typeface="Mudir MT" pitchFamily="2" charset="-78"/>
              </a:rPr>
              <a:t>· الدين : فلا مناص من إكثار القراءة في علوم الشريعة الغراء إلى درجة التضلع من بعضها فهي أشرف العلوم وأجلها وأسماها لارتباطها بالرب العظيم سبحانه . </a:t>
            </a:r>
            <a:br>
              <a:rPr lang="ar-SA" sz="2000" b="1" dirty="0" smtClean="0">
                <a:cs typeface="Mudir MT" pitchFamily="2" charset="-78"/>
              </a:rPr>
            </a:br>
            <a:r>
              <a:rPr lang="ar-SA" sz="2000" b="1" dirty="0" smtClean="0">
                <a:cs typeface="Mudir MT" pitchFamily="2" charset="-78"/>
              </a:rPr>
              <a:t>· اللغة : فليس مثقفاً من لا يعرف لغته ؛ ويجمع حشفاً وسوء كيلة إذا أحسن لغة أجنبية وهو أجهل بلغته من دابته التي يمتطيها . وقد يحوز السوء كله حين يترجم من لغة أجنبية إلى لغته التي لا يجيدها. </a:t>
            </a:r>
          </a:p>
          <a:p>
            <a:pPr algn="ctr"/>
            <a:r>
              <a:rPr lang="ar-SA" sz="2000" b="1" dirty="0" smtClean="0">
                <a:cs typeface="Mudir MT" pitchFamily="2" charset="-78"/>
              </a:rPr>
              <a:t/>
            </a:r>
            <a:br>
              <a:rPr lang="ar-SA" sz="2000" b="1" dirty="0" smtClean="0">
                <a:cs typeface="Mudir MT" pitchFamily="2" charset="-78"/>
              </a:rPr>
            </a:br>
            <a:r>
              <a:rPr lang="ar-SA" sz="2000" b="1" dirty="0" smtClean="0">
                <a:cs typeface="Mudir MT" pitchFamily="2" charset="-78"/>
              </a:rPr>
              <a:t>· التاريخ : فمن جهل ماضيه صعب عليه فهم حاضره وصنع مستقبله . </a:t>
            </a:r>
            <a:br>
              <a:rPr lang="ar-SA" sz="2000" b="1" dirty="0" smtClean="0">
                <a:cs typeface="Mudir MT" pitchFamily="2" charset="-78"/>
              </a:rPr>
            </a:br>
            <a:r>
              <a:rPr lang="ar-SA" sz="2000" b="1" dirty="0" smtClean="0">
                <a:cs typeface="Mudir MT" pitchFamily="2" charset="-78"/>
              </a:rPr>
              <a:t>- ويتبع ذلك بناء قاعدة معرفية أفقية واسعة بالقراءة في أساسات الفنون وتواريخ العلوم بحيث يتكون لديك إلمام عام بكثير من العلوم . </a:t>
            </a:r>
          </a:p>
          <a:p>
            <a:pPr algn="ctr"/>
            <a:r>
              <a:rPr lang="ar-SA" sz="2000" b="1" dirty="0" smtClean="0">
                <a:cs typeface="Mudir MT" pitchFamily="2" charset="-78"/>
              </a:rPr>
              <a:t/>
            </a:r>
            <a:br>
              <a:rPr lang="ar-SA" sz="2000" b="1" dirty="0" smtClean="0">
                <a:cs typeface="Mudir MT" pitchFamily="2" charset="-78"/>
              </a:rPr>
            </a:br>
            <a:r>
              <a:rPr lang="ar-SA" sz="2000" b="1" dirty="0" smtClean="0">
                <a:cs typeface="Mudir MT" pitchFamily="2" charset="-78"/>
              </a:rPr>
              <a:t>- ثم يتخصص القارئ في مجال يرى نفسه مقبلة عليه أو الحاجة إليه عظيمة . </a:t>
            </a:r>
            <a:br>
              <a:rPr lang="ar-SA" sz="2000" b="1" dirty="0" smtClean="0">
                <a:cs typeface="Mudir MT" pitchFamily="2" charset="-78"/>
              </a:rPr>
            </a:br>
            <a:r>
              <a:rPr lang="ar-SA" sz="2000" b="1" dirty="0" smtClean="0">
                <a:cs typeface="Mudir MT" pitchFamily="2" charset="-78"/>
              </a:rPr>
              <a:t>- ومن الحكمة أن يعتني القارئ بالنظر في القضايا المستجدة التي تطرأ بين الحين والآخر ويتأكد هذا الأمر في شان العلماء والدعاة والكتاب .</a:t>
            </a:r>
            <a:endParaRPr lang="ar-SA" sz="2000" dirty="0">
              <a:cs typeface="Mudir MT"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deell\My Documents\Downloads\كتب.jpg"/>
          <p:cNvPicPr>
            <a:picLocks noChangeAspect="1" noChangeArrowheads="1"/>
          </p:cNvPicPr>
          <p:nvPr/>
        </p:nvPicPr>
        <p:blipFill>
          <a:blip r:embed="rId2" cstate="print">
            <a:lum bright="67000" contrast="-65000"/>
          </a:blip>
          <a:srcRect/>
          <a:stretch>
            <a:fillRect/>
          </a:stretch>
        </p:blipFill>
        <p:spPr bwMode="auto">
          <a:xfrm>
            <a:off x="0" y="285728"/>
            <a:ext cx="9144000" cy="6286544"/>
          </a:xfrm>
          <a:prstGeom prst="rect">
            <a:avLst/>
          </a:prstGeom>
          <a:noFill/>
        </p:spPr>
      </p:pic>
      <p:sp>
        <p:nvSpPr>
          <p:cNvPr id="3" name="مستطيل 2"/>
          <p:cNvSpPr/>
          <p:nvPr/>
        </p:nvSpPr>
        <p:spPr>
          <a:xfrm>
            <a:off x="500034" y="500042"/>
            <a:ext cx="8286792" cy="6093976"/>
          </a:xfrm>
          <a:prstGeom prst="rect">
            <a:avLst/>
          </a:prstGeom>
        </p:spPr>
        <p:txBody>
          <a:bodyPr wrap="square">
            <a:spAutoFit/>
          </a:bodyPr>
          <a:lstStyle/>
          <a:p>
            <a:pPr algn="ctr"/>
            <a:r>
              <a:rPr lang="ar-SA" sz="3600" b="1" dirty="0" smtClean="0">
                <a:solidFill>
                  <a:srgbClr val="CC0066"/>
                </a:solidFill>
                <a:cs typeface="PT Bold Heading" pitchFamily="2" charset="-78"/>
              </a:rPr>
              <a:t>لمن تقرأ ؟ </a:t>
            </a:r>
          </a:p>
          <a:p>
            <a:pPr algn="ctr"/>
            <a:r>
              <a:rPr lang="ar-SA" b="1" dirty="0" smtClean="0"/>
              <a:t/>
            </a:r>
            <a:br>
              <a:rPr lang="ar-SA" b="1" dirty="0" smtClean="0"/>
            </a:br>
            <a:r>
              <a:rPr lang="ar-SA" b="1" dirty="0" smtClean="0"/>
              <a:t>- </a:t>
            </a:r>
            <a:r>
              <a:rPr lang="ar-SA" sz="2400" b="1" dirty="0" smtClean="0"/>
              <a:t>ابدأ بأكابر أهل الدين لتعرف الإسلام بدراية وعلم؛ وليكن لك حبل متين مع علماء السلف رضوان الله عليهم. </a:t>
            </a:r>
            <a:br>
              <a:rPr lang="ar-SA" sz="2400" b="1" dirty="0" smtClean="0"/>
            </a:br>
            <a:r>
              <a:rPr lang="ar-SA" sz="2400" b="1" dirty="0" smtClean="0"/>
              <a:t>- ثم اقرأ لفضلاء أهل العصر الذين يوثق بعلمهم وأمانتهم .</a:t>
            </a:r>
          </a:p>
          <a:p>
            <a:pPr algn="ctr"/>
            <a:r>
              <a:rPr lang="ar-SA" sz="2400" b="1" dirty="0" smtClean="0"/>
              <a:t> </a:t>
            </a:r>
            <a:br>
              <a:rPr lang="ar-SA" sz="2400" b="1" dirty="0" smtClean="0"/>
            </a:br>
            <a:r>
              <a:rPr lang="ar-SA" sz="2400" b="1" dirty="0" smtClean="0"/>
              <a:t>- اقرأ للأدباء والمفكرين والكتاب الذين لا يعرف عنهم سوء نية أو طوية باستقراء ما كتبوه . </a:t>
            </a:r>
            <a:br>
              <a:rPr lang="ar-SA" sz="2400" b="1" dirty="0" smtClean="0"/>
            </a:br>
            <a:r>
              <a:rPr lang="ar-SA" sz="2400" b="1" dirty="0" smtClean="0"/>
              <a:t>- اقرأ لأهل الحضارات والملل ما يفيدك ويزيدك . </a:t>
            </a:r>
          </a:p>
          <a:p>
            <a:pPr algn="ctr"/>
            <a:r>
              <a:rPr lang="ar-SA" sz="2400" b="1" dirty="0" smtClean="0"/>
              <a:t/>
            </a:r>
            <a:br>
              <a:rPr lang="ar-SA" sz="2400" b="1" dirty="0" smtClean="0"/>
            </a:br>
            <a:r>
              <a:rPr lang="ar-SA" sz="2400" b="1" dirty="0" smtClean="0"/>
              <a:t>- اقرأ للمخالفين حتى تعرف وجهة نظرهم (بشرط أن يكون لديكَ علم يدرأ الشبهات، واحذر مخالفي العقيدة إن لم يكن لديكَ مزيد علم بها، فشبههم تحتاج لعلم راسخ) . </a:t>
            </a:r>
            <a:br>
              <a:rPr lang="ar-SA" sz="2400" b="1" dirty="0" smtClean="0"/>
            </a:br>
            <a:r>
              <a:rPr lang="ar-SA" sz="2400" b="1" dirty="0" smtClean="0"/>
              <a:t>- اقرأ للأعداء حتى تأمن شرهم عليك وعلى أمتك . </a:t>
            </a:r>
          </a:p>
          <a:p>
            <a:pPr algn="ctr"/>
            <a:r>
              <a:rPr lang="ar-SA" sz="2400" b="1" dirty="0" smtClean="0"/>
              <a:t/>
            </a:r>
            <a:br>
              <a:rPr lang="ar-SA" sz="2400" b="1" dirty="0" smtClean="0"/>
            </a:br>
            <a:r>
              <a:rPr lang="ar-SA" sz="2400" b="1" dirty="0" smtClean="0"/>
              <a:t>وليكن واضحاً أن القراءة للصنفين الأخيرين مظنة الزلل فلا يقدم عليها القارئ إلا بعد مشورة وتمكن ودعاء دائم بالهداية للحق . </a:t>
            </a:r>
            <a:endParaRPr lang="ar-SA" sz="2400" b="1"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deell\My Documents\Bluetooth Exchange Folder\tumblr_ljm6j6jQ0C1qht459o1_r1_500.jpeg"/>
          <p:cNvPicPr>
            <a:picLocks noChangeAspect="1" noChangeArrowheads="1"/>
          </p:cNvPicPr>
          <p:nvPr/>
        </p:nvPicPr>
        <p:blipFill>
          <a:blip r:embed="rId2" cstate="print">
            <a:lum bright="55000" contrast="-47000"/>
          </a:blip>
          <a:srcRect/>
          <a:stretch>
            <a:fillRect/>
          </a:stretch>
        </p:blipFill>
        <p:spPr bwMode="auto">
          <a:xfrm>
            <a:off x="0" y="0"/>
            <a:ext cx="9144000" cy="6858000"/>
          </a:xfrm>
          <a:prstGeom prst="rect">
            <a:avLst/>
          </a:prstGeom>
          <a:noFill/>
        </p:spPr>
      </p:pic>
      <p:sp>
        <p:nvSpPr>
          <p:cNvPr id="3" name="مستطيل 2"/>
          <p:cNvSpPr/>
          <p:nvPr/>
        </p:nvSpPr>
        <p:spPr>
          <a:xfrm>
            <a:off x="785786" y="1500174"/>
            <a:ext cx="7858180" cy="4247317"/>
          </a:xfrm>
          <a:prstGeom prst="rect">
            <a:avLst/>
          </a:prstGeom>
        </p:spPr>
        <p:txBody>
          <a:bodyPr wrap="square">
            <a:spAutoFit/>
          </a:bodyPr>
          <a:lstStyle/>
          <a:p>
            <a:pPr algn="ctr"/>
            <a:r>
              <a:rPr lang="ar-SA" sz="3600" b="1" dirty="0" smtClean="0">
                <a:solidFill>
                  <a:srgbClr val="CC0066"/>
                </a:solidFill>
                <a:cs typeface="PT Bold Heading" pitchFamily="2" charset="-78"/>
              </a:rPr>
              <a:t> أين تقرأ ؟ </a:t>
            </a:r>
            <a:endParaRPr lang="ar-SA" sz="3600" b="1" dirty="0" smtClean="0">
              <a:cs typeface="PT Bold Heading" pitchFamily="2" charset="-78"/>
            </a:endParaRPr>
          </a:p>
          <a:p>
            <a:pPr algn="ctr"/>
            <a:r>
              <a:rPr lang="ar-SA" b="1" dirty="0" smtClean="0"/>
              <a:t/>
            </a:r>
            <a:br>
              <a:rPr lang="ar-SA" b="1" dirty="0" smtClean="0"/>
            </a:br>
            <a:r>
              <a:rPr lang="ar-SA" sz="2400" b="1" dirty="0" smtClean="0">
                <a:cs typeface="Mudir MT" pitchFamily="2" charset="-78"/>
              </a:rPr>
              <a:t>- اتخذ مكاناً في الدار للقراءة وليكن ملائماً من جميع النواحي . </a:t>
            </a:r>
          </a:p>
          <a:p>
            <a:pPr algn="ctr"/>
            <a:r>
              <a:rPr lang="ar-SA" sz="2400" b="1" dirty="0" smtClean="0">
                <a:cs typeface="Mudir MT" pitchFamily="2" charset="-78"/>
              </a:rPr>
              <a:t/>
            </a:r>
            <a:br>
              <a:rPr lang="ar-SA" sz="2400" b="1" dirty="0" smtClean="0">
                <a:cs typeface="Mudir MT" pitchFamily="2" charset="-78"/>
              </a:rPr>
            </a:br>
            <a:r>
              <a:rPr lang="ar-SA" sz="2400" b="1" dirty="0" smtClean="0">
                <a:cs typeface="Mudir MT" pitchFamily="2" charset="-78"/>
              </a:rPr>
              <a:t>- إذا كنت مسافراً أو في مكان انتظار فلا تنس كتابك . </a:t>
            </a:r>
          </a:p>
          <a:p>
            <a:pPr algn="ctr"/>
            <a:r>
              <a:rPr lang="ar-SA" sz="2400" b="1" dirty="0" smtClean="0">
                <a:cs typeface="Mudir MT" pitchFamily="2" charset="-78"/>
              </a:rPr>
              <a:t/>
            </a:r>
            <a:br>
              <a:rPr lang="ar-SA" sz="2400" b="1" dirty="0" smtClean="0">
                <a:cs typeface="Mudir MT" pitchFamily="2" charset="-78"/>
              </a:rPr>
            </a:br>
            <a:r>
              <a:rPr lang="ar-SA" sz="2400" b="1" dirty="0" smtClean="0">
                <a:cs typeface="Mudir MT" pitchFamily="2" charset="-78"/>
              </a:rPr>
              <a:t>- اجعل في سيارتك كتاباً مما لا يحتاج إلى متابعة القراءة لتنظر فيه إن اضطررت إلى الانتظار بسبب عطل أو مخالفة أو غير ذلك . </a:t>
            </a:r>
          </a:p>
          <a:p>
            <a:pPr algn="ctr"/>
            <a:r>
              <a:rPr lang="ar-SA" sz="2400" b="1" dirty="0" smtClean="0">
                <a:cs typeface="Mudir MT" pitchFamily="2" charset="-78"/>
              </a:rPr>
              <a:t/>
            </a:r>
            <a:br>
              <a:rPr lang="ar-SA" sz="2400" b="1" dirty="0" smtClean="0">
                <a:cs typeface="Mudir MT" pitchFamily="2" charset="-78"/>
              </a:rPr>
            </a:br>
            <a:r>
              <a:rPr lang="ar-SA" sz="2400" b="1" dirty="0" smtClean="0">
                <a:cs typeface="Mudir MT" pitchFamily="2" charset="-78"/>
              </a:rPr>
              <a:t>- مكان العمل مناسب للقراءة بعد الفراغ من كل مهمة توكل إليك على الوجه المطلوب ودون تفريط بأمانتك. </a:t>
            </a:r>
            <a:endParaRPr lang="ar-SA" sz="2400" b="1" dirty="0">
              <a:cs typeface="Mudir MT"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70</Words>
  <Application>Microsoft Office PowerPoint</Application>
  <PresentationFormat>عرض على الشاشة (3:4)‏</PresentationFormat>
  <Paragraphs>60</Paragraphs>
  <Slides>12</Slides>
  <Notes>1</Notes>
  <HiddenSlides>0</HiddenSlides>
  <MMClips>0</MMClips>
  <ScaleCrop>false</ScaleCrop>
  <HeadingPairs>
    <vt:vector size="4" baseType="variant">
      <vt:variant>
        <vt:lpstr>سمة</vt:lpstr>
      </vt:variant>
      <vt:variant>
        <vt:i4>1</vt:i4>
      </vt:variant>
      <vt:variant>
        <vt:lpstr>عناوين الشرائح</vt:lpstr>
      </vt:variant>
      <vt:variant>
        <vt:i4>12</vt:i4>
      </vt:variant>
    </vt:vector>
  </HeadingPairs>
  <TitlesOfParts>
    <vt:vector size="13"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vector>
  </TitlesOfParts>
  <Compan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dc:creator>
  <cp:lastModifiedBy>user</cp:lastModifiedBy>
  <cp:revision>15</cp:revision>
  <dcterms:created xsi:type="dcterms:W3CDTF">2012-02-11T19:42:38Z</dcterms:created>
  <dcterms:modified xsi:type="dcterms:W3CDTF">2012-03-14T06:31:33Z</dcterms:modified>
</cp:coreProperties>
</file>