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8" r:id="rId3"/>
    <p:sldId id="261" r:id="rId4"/>
    <p:sldId id="262" r:id="rId5"/>
    <p:sldId id="263" r:id="rId6"/>
    <p:sldId id="264" r:id="rId7"/>
    <p:sldId id="265" r:id="rId8"/>
    <p:sldId id="266" r:id="rId9"/>
    <p:sldId id="281" r:id="rId10"/>
    <p:sldId id="268" r:id="rId11"/>
    <p:sldId id="282" r:id="rId12"/>
    <p:sldId id="269" r:id="rId13"/>
    <p:sldId id="283" r:id="rId14"/>
    <p:sldId id="270" r:id="rId15"/>
    <p:sldId id="271" r:id="rId16"/>
    <p:sldId id="272" r:id="rId17"/>
    <p:sldId id="284" r:id="rId18"/>
    <p:sldId id="273" r:id="rId19"/>
    <p:sldId id="286" r:id="rId20"/>
    <p:sldId id="274" r:id="rId21"/>
    <p:sldId id="292" r:id="rId22"/>
    <p:sldId id="293" r:id="rId23"/>
    <p:sldId id="275" r:id="rId24"/>
    <p:sldId id="276" r:id="rId25"/>
    <p:sldId id="280" r:id="rId26"/>
    <p:sldId id="291" r:id="rId27"/>
    <p:sldId id="278" r:id="rId28"/>
    <p:sldId id="288" r:id="rId29"/>
    <p:sldId id="289" r:id="rId30"/>
    <p:sldId id="290" r:id="rId31"/>
    <p:sldId id="279" r:id="rId32"/>
    <p:sldId id="287" r:id="rId33"/>
    <p:sldId id="285" r:id="rId34"/>
  </p:sldIdLst>
  <p:sldSz cx="9144000" cy="6858000" type="screen4x3"/>
  <p:notesSz cx="6797675" cy="987425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7184F07C-650C-4D74-A528-5934834E8ED3}" type="datetimeFigureOut">
              <a:rPr lang="ar-SA" smtClean="0"/>
              <a:pPr/>
              <a:t>20/12/32</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2C3C70E9-7A01-4104-A4D7-216C6D8CB8B5}" type="slidenum">
              <a:rPr lang="ar-SA" smtClean="0"/>
              <a:pPr/>
              <a:t>‹#›</a:t>
            </a:fld>
            <a:endParaRPr lang="ar-SA"/>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184F07C-650C-4D74-A528-5934834E8ED3}" type="datetimeFigureOut">
              <a:rPr lang="ar-SA" smtClean="0"/>
              <a:pPr/>
              <a:t>20/12/32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C3C70E9-7A01-4104-A4D7-216C6D8CB8B5}"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184F07C-650C-4D74-A528-5934834E8ED3}" type="datetimeFigureOut">
              <a:rPr lang="ar-SA" smtClean="0"/>
              <a:pPr/>
              <a:t>20/12/32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C3C70E9-7A01-4104-A4D7-216C6D8CB8B5}"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7184F07C-650C-4D74-A528-5934834E8ED3}" type="datetimeFigureOut">
              <a:rPr lang="ar-SA" smtClean="0"/>
              <a:pPr/>
              <a:t>20/12/32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2C3C70E9-7A01-4104-A4D7-216C6D8CB8B5}" type="slidenum">
              <a:rPr lang="ar-SA" smtClean="0"/>
              <a:pPr/>
              <a:t>‹#›</a:t>
            </a:fld>
            <a:endParaRPr lang="ar-SA"/>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184F07C-650C-4D74-A528-5934834E8ED3}" type="datetimeFigureOut">
              <a:rPr lang="ar-SA" smtClean="0"/>
              <a:pPr/>
              <a:t>20/12/32</a:t>
            </a:fld>
            <a:endParaRPr lang="ar-SA"/>
          </a:p>
        </p:txBody>
      </p:sp>
      <p:sp>
        <p:nvSpPr>
          <p:cNvPr id="5" name="عنصر نائب للتذييل 4"/>
          <p:cNvSpPr>
            <a:spLocks noGrp="1"/>
          </p:cNvSpPr>
          <p:nvPr>
            <p:ph type="ftr" sz="quarter" idx="11"/>
          </p:nvPr>
        </p:nvSpPr>
        <p:spPr>
          <a:xfrm>
            <a:off x="800100" y="6172200"/>
            <a:ext cx="4000500" cy="457200"/>
          </a:xfrm>
        </p:spPr>
        <p:txBody>
          <a:bodyPr/>
          <a:lstStyle/>
          <a:p>
            <a:endParaRPr lang="ar-SA"/>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2C3C70E9-7A01-4104-A4D7-216C6D8CB8B5}"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7184F07C-650C-4D74-A528-5934834E8ED3}" type="datetimeFigureOut">
              <a:rPr lang="ar-SA" smtClean="0"/>
              <a:pPr/>
              <a:t>20/12/32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C3C70E9-7A01-4104-A4D7-216C6D8CB8B5}" type="slidenum">
              <a:rPr lang="ar-SA" smtClean="0"/>
              <a:pPr/>
              <a:t>‹#›</a:t>
            </a:fld>
            <a:endParaRPr lang="ar-SA"/>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7184F07C-650C-4D74-A528-5934834E8ED3}" type="datetimeFigureOut">
              <a:rPr lang="ar-SA" smtClean="0"/>
              <a:pPr/>
              <a:t>20/12/32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2C3C70E9-7A01-4104-A4D7-216C6D8CB8B5}" type="slidenum">
              <a:rPr lang="ar-SA" smtClean="0"/>
              <a:pPr/>
              <a:t>‹#›</a:t>
            </a:fld>
            <a:endParaRPr lang="ar-SA"/>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184F07C-650C-4D74-A528-5934834E8ED3}" type="datetimeFigureOut">
              <a:rPr lang="ar-SA" smtClean="0"/>
              <a:pPr/>
              <a:t>20/12/32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2C3C70E9-7A01-4104-A4D7-216C6D8CB8B5}"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184F07C-650C-4D74-A528-5934834E8ED3}" type="datetimeFigureOut">
              <a:rPr lang="ar-SA" smtClean="0"/>
              <a:pPr/>
              <a:t>20/12/32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2C3C70E9-7A01-4104-A4D7-216C6D8CB8B5}"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84F07C-650C-4D74-A528-5934834E8ED3}" type="datetimeFigureOut">
              <a:rPr lang="ar-SA" smtClean="0"/>
              <a:pPr/>
              <a:t>20/12/32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2C3C70E9-7A01-4104-A4D7-216C6D8CB8B5}" type="slidenum">
              <a:rPr lang="ar-SA" smtClean="0"/>
              <a:pPr/>
              <a:t>‹#›</a:t>
            </a:fld>
            <a:endParaRPr lang="ar-SA"/>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184F07C-650C-4D74-A528-5934834E8ED3}" type="datetimeFigureOut">
              <a:rPr lang="ar-SA" smtClean="0"/>
              <a:pPr/>
              <a:t>20/12/32</a:t>
            </a:fld>
            <a:endParaRPr lang="ar-SA"/>
          </a:p>
        </p:txBody>
      </p:sp>
      <p:sp>
        <p:nvSpPr>
          <p:cNvPr id="6" name="عنصر نائب للتذييل 5"/>
          <p:cNvSpPr>
            <a:spLocks noGrp="1"/>
          </p:cNvSpPr>
          <p:nvPr>
            <p:ph type="ftr" sz="quarter" idx="11"/>
          </p:nvPr>
        </p:nvSpPr>
        <p:spPr>
          <a:xfrm>
            <a:off x="914400" y="6172200"/>
            <a:ext cx="3886200" cy="457200"/>
          </a:xfrm>
        </p:spPr>
        <p:txBody>
          <a:bodyPr/>
          <a:lstStyle/>
          <a:p>
            <a:endParaRPr lang="ar-SA"/>
          </a:p>
        </p:txBody>
      </p:sp>
      <p:sp>
        <p:nvSpPr>
          <p:cNvPr id="7" name="عنصر نائب لرقم الشريحة 6"/>
          <p:cNvSpPr>
            <a:spLocks noGrp="1"/>
          </p:cNvSpPr>
          <p:nvPr>
            <p:ph type="sldNum" sz="quarter" idx="12"/>
          </p:nvPr>
        </p:nvSpPr>
        <p:spPr>
          <a:xfrm>
            <a:off x="146304" y="6208776"/>
            <a:ext cx="457200" cy="457200"/>
          </a:xfrm>
        </p:spPr>
        <p:txBody>
          <a:bodyPr/>
          <a:lstStyle/>
          <a:p>
            <a:fld id="{2C3C70E9-7A01-4104-A4D7-216C6D8CB8B5}" type="slidenum">
              <a:rPr lang="ar-SA" smtClean="0"/>
              <a:pPr/>
              <a:t>‹#›</a:t>
            </a:fld>
            <a:endParaRPr lang="ar-SA"/>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smtClean="0"/>
              <a:t>انقر فوق الرمز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184F07C-650C-4D74-A528-5934834E8ED3}" type="datetimeFigureOut">
              <a:rPr lang="ar-SA" smtClean="0"/>
              <a:pPr/>
              <a:t>20/12/32</a:t>
            </a:fld>
            <a:endParaRPr lang="ar-SA"/>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SA"/>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C3C70E9-7A01-4104-A4D7-216C6D8CB8B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normAutofit/>
          </a:bodyPr>
          <a:lstStyle/>
          <a:p>
            <a:r>
              <a:rPr lang="ar-SA" sz="4400" dirty="0" smtClean="0"/>
              <a:t>إعداد:</a:t>
            </a:r>
          </a:p>
          <a:p>
            <a:r>
              <a:rPr lang="ar-SA" sz="4400" dirty="0" smtClean="0"/>
              <a:t>ساره عبد الله الصبيح</a:t>
            </a:r>
            <a:endParaRPr lang="ar-SA" sz="4400" dirty="0"/>
          </a:p>
        </p:txBody>
      </p:sp>
      <p:sp>
        <p:nvSpPr>
          <p:cNvPr id="2" name="عنوان 1"/>
          <p:cNvSpPr>
            <a:spLocks noGrp="1"/>
          </p:cNvSpPr>
          <p:nvPr>
            <p:ph type="ctrTitle"/>
          </p:nvPr>
        </p:nvSpPr>
        <p:spPr/>
        <p:txBody>
          <a:bodyPr>
            <a:normAutofit/>
          </a:bodyPr>
          <a:lstStyle/>
          <a:p>
            <a:r>
              <a:rPr lang="ar-SA" sz="5400" dirty="0" smtClean="0"/>
              <a:t>داء السكري</a:t>
            </a:r>
            <a:endParaRPr lang="ar-SA"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سكر الحمل</a:t>
            </a:r>
            <a:endParaRPr lang="ar-SA" dirty="0"/>
          </a:p>
        </p:txBody>
      </p:sp>
      <p:sp>
        <p:nvSpPr>
          <p:cNvPr id="3" name="عنصر نائب للمحتوى 2"/>
          <p:cNvSpPr>
            <a:spLocks noGrp="1"/>
          </p:cNvSpPr>
          <p:nvPr>
            <p:ph sz="quarter" idx="1"/>
          </p:nvPr>
        </p:nvSpPr>
        <p:spPr/>
        <p:txBody>
          <a:bodyPr>
            <a:normAutofit fontScale="92500" lnSpcReduction="10000"/>
          </a:bodyPr>
          <a:lstStyle/>
          <a:p>
            <a:endParaRPr lang="ar-SA" sz="3500" dirty="0" smtClean="0"/>
          </a:p>
          <a:p>
            <a:endParaRPr lang="ar-SA" sz="3500" dirty="0" smtClean="0"/>
          </a:p>
          <a:p>
            <a:r>
              <a:rPr lang="ar-SA" sz="3600" dirty="0" smtClean="0"/>
              <a:t>هو ارتفاع مؤقت لنسبة السكر أثناء الحمل فقط ثم اختفاءه بعد الوضع ويحدث هذا لأن </a:t>
            </a:r>
            <a:r>
              <a:rPr lang="ar-SA" sz="3600" dirty="0" err="1" smtClean="0"/>
              <a:t>الهرمونات</a:t>
            </a:r>
            <a:r>
              <a:rPr lang="ar-SA" sz="3600" dirty="0" smtClean="0"/>
              <a:t> التي تتواجد أثناء الحمل بنسب عالية جدا تقلل من استجابة السكر للبنكرياس </a:t>
            </a:r>
            <a:r>
              <a:rPr lang="ar-SA" sz="3600" dirty="0" err="1" smtClean="0"/>
              <a:t>وهرموناته</a:t>
            </a:r>
            <a:r>
              <a:rPr lang="ar-SA" sz="3600" dirty="0" smtClean="0"/>
              <a:t> ، كما تساعد على إفراز نسب عالية من السكر من الكبد إلى الدم وإعاقة دخول السكر إلى خلايا الأنسجة وبالتالي بقائه في الدم .</a:t>
            </a:r>
            <a:r>
              <a:rPr lang="ar-SA" dirty="0" smtClean="0"/>
              <a:t/>
            </a:r>
            <a:br>
              <a:rPr lang="ar-SA" dirty="0" smtClean="0"/>
            </a:br>
            <a:endParaRPr lang="ar-SA" dirty="0" smtClean="0"/>
          </a:p>
          <a:p>
            <a:endParaRPr lang="ar-SA" dirty="0"/>
          </a:p>
        </p:txBody>
      </p:sp>
      <p:pic>
        <p:nvPicPr>
          <p:cNvPr id="5" name="صورة 4" descr="--300X~1.JPG"/>
          <p:cNvPicPr>
            <a:picLocks noChangeAspect="1"/>
          </p:cNvPicPr>
          <p:nvPr/>
        </p:nvPicPr>
        <p:blipFill>
          <a:blip r:embed="rId2" cstate="print"/>
          <a:srcRect l="24800"/>
          <a:stretch>
            <a:fillRect/>
          </a:stretch>
        </p:blipFill>
        <p:spPr>
          <a:xfrm>
            <a:off x="323528" y="188640"/>
            <a:ext cx="2148830" cy="23762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836712"/>
            <a:ext cx="8712968" cy="3970318"/>
          </a:xfrm>
          <a:prstGeom prst="rect">
            <a:avLst/>
          </a:prstGeom>
        </p:spPr>
        <p:txBody>
          <a:bodyPr wrap="square">
            <a:spAutoFit/>
          </a:bodyPr>
          <a:lstStyle/>
          <a:p>
            <a:r>
              <a:rPr lang="ar-SA" sz="3600" dirty="0" smtClean="0"/>
              <a:t>يشخص سكر الحمل ابتداء من منتصف الشهر الخامس أي الأسبوع السادس والعشرين وذلك بالقيام بتحليل للسكر لكل النساء الحوامل. وخاصة :</a:t>
            </a:r>
          </a:p>
          <a:p>
            <a:pPr>
              <a:buFont typeface="Arial" pitchFamily="34" charset="0"/>
              <a:buChar char="•"/>
            </a:pPr>
            <a:r>
              <a:rPr lang="ar-SA" sz="3600" dirty="0" smtClean="0"/>
              <a:t>من لها تاريخ سابق لارتفاع </a:t>
            </a:r>
            <a:r>
              <a:rPr lang="ar-SA" sz="3600" dirty="0" err="1" smtClean="0"/>
              <a:t>السكرأثناء</a:t>
            </a:r>
            <a:r>
              <a:rPr lang="ar-SA" sz="3600" dirty="0" smtClean="0"/>
              <a:t> الحمل .</a:t>
            </a:r>
          </a:p>
          <a:p>
            <a:pPr>
              <a:buFont typeface="Arial" pitchFamily="34" charset="0"/>
              <a:buChar char="•"/>
            </a:pPr>
            <a:r>
              <a:rPr lang="ar-SA" sz="3600" dirty="0" smtClean="0"/>
              <a:t>من لها أطفال ولدوا بأوزان فوق الأربعة كيلو جرامات .</a:t>
            </a:r>
          </a:p>
          <a:p>
            <a:pPr>
              <a:buFont typeface="Arial" pitchFamily="34" charset="0"/>
              <a:buChar char="•"/>
            </a:pPr>
            <a:r>
              <a:rPr lang="ar-SA" sz="3600" dirty="0" smtClean="0"/>
              <a:t>المريضة التي تعاني من السمنة وزيادة الوزن .</a:t>
            </a:r>
          </a:p>
          <a:p>
            <a:pPr>
              <a:buFont typeface="Arial" pitchFamily="34" charset="0"/>
              <a:buChar char="•"/>
            </a:pPr>
            <a:r>
              <a:rPr lang="ar-SA" sz="3600" dirty="0" smtClean="0"/>
              <a:t>وجود تاريخ عائلي لمرض السكر .</a:t>
            </a:r>
            <a:endParaRPr lang="ar-SA" sz="3600" dirty="0"/>
          </a:p>
        </p:txBody>
      </p:sp>
      <p:pic>
        <p:nvPicPr>
          <p:cNvPr id="3" name="صورة 2" descr="imagesCAKGVIDR.jpg"/>
          <p:cNvPicPr>
            <a:picLocks noChangeAspect="1"/>
          </p:cNvPicPr>
          <p:nvPr/>
        </p:nvPicPr>
        <p:blipFill>
          <a:blip r:embed="rId2" cstate="print"/>
          <a:stretch>
            <a:fillRect/>
          </a:stretch>
        </p:blipFill>
        <p:spPr>
          <a:xfrm>
            <a:off x="251520" y="4221088"/>
            <a:ext cx="3600400" cy="22322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pPr algn="r"/>
            <a:r>
              <a:rPr lang="ar-SA" dirty="0" smtClean="0"/>
              <a:t>وتكون الوقاية من سكر الحمل :</a:t>
            </a:r>
            <a:endParaRPr lang="ar-SA" dirty="0"/>
          </a:p>
        </p:txBody>
      </p:sp>
      <p:sp>
        <p:nvSpPr>
          <p:cNvPr id="3" name="عنصر نائب للمحتوى 2"/>
          <p:cNvSpPr>
            <a:spLocks noGrp="1"/>
          </p:cNvSpPr>
          <p:nvPr>
            <p:ph sz="quarter" idx="1"/>
          </p:nvPr>
        </p:nvSpPr>
        <p:spPr/>
        <p:txBody>
          <a:bodyPr>
            <a:normAutofit/>
          </a:bodyPr>
          <a:lstStyle/>
          <a:p>
            <a:r>
              <a:rPr lang="ar-SA" dirty="0" smtClean="0"/>
              <a:t> </a:t>
            </a:r>
            <a:r>
              <a:rPr lang="ar-SA" sz="4200" dirty="0" smtClean="0"/>
              <a:t>بتنظيم الغذاء .</a:t>
            </a:r>
          </a:p>
          <a:p>
            <a:r>
              <a:rPr lang="ar-SA" sz="4200" dirty="0" smtClean="0"/>
              <a:t>تقليل السكريات.</a:t>
            </a:r>
          </a:p>
        </p:txBody>
      </p:sp>
      <p:pic>
        <p:nvPicPr>
          <p:cNvPr id="5" name="صورة 4" descr="imagesCAIEI1BA.jpg"/>
          <p:cNvPicPr>
            <a:picLocks noChangeAspect="1"/>
          </p:cNvPicPr>
          <p:nvPr/>
        </p:nvPicPr>
        <p:blipFill>
          <a:blip r:embed="rId2" cstate="print"/>
          <a:stretch>
            <a:fillRect/>
          </a:stretch>
        </p:blipFill>
        <p:spPr>
          <a:xfrm>
            <a:off x="1763688" y="3068960"/>
            <a:ext cx="3951312" cy="27000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علاج سكر الحمل</a:t>
            </a:r>
            <a:endParaRPr lang="ar-SA" dirty="0"/>
          </a:p>
        </p:txBody>
      </p:sp>
      <p:sp>
        <p:nvSpPr>
          <p:cNvPr id="3" name="عنصر نائب للمحتوى 2"/>
          <p:cNvSpPr>
            <a:spLocks noGrp="1"/>
          </p:cNvSpPr>
          <p:nvPr>
            <p:ph sz="quarter" idx="1"/>
          </p:nvPr>
        </p:nvSpPr>
        <p:spPr/>
        <p:txBody>
          <a:bodyPr>
            <a:normAutofit/>
          </a:bodyPr>
          <a:lstStyle/>
          <a:p>
            <a:r>
              <a:rPr lang="ar-SA" dirty="0" smtClean="0"/>
              <a:t>إذا ثبت أنك تعانين من سكر الحمل فإتباع الحمية الغذائية التي        تحدد حسب وزنك هو مفتاح العلاج …</a:t>
            </a:r>
          </a:p>
          <a:p>
            <a:endParaRPr lang="ar-SA" dirty="0" smtClean="0"/>
          </a:p>
          <a:p>
            <a:r>
              <a:rPr lang="ar-SA" dirty="0" smtClean="0"/>
              <a:t> أما إذا لم تستجيبي للحمية أو لم تتبعيها كما يجب ،فسوف تضطر الطبيبة لإعطائك حقن الأنسولين والذي تحدد جرعته حسب نسبة السكر عندك .</a:t>
            </a:r>
          </a:p>
          <a:p>
            <a:r>
              <a:rPr lang="ar-SA" dirty="0" smtClean="0"/>
              <a:t>أما المريضة التي تعاني أصلا من السكر وتعالج بالحبوب        الخافضة للسكر فيجب أن تحول فوراً للأنسولين حين يكتشف       الحمل وذلك لخطورة حبوب خفض السكر على الجنين .</a:t>
            </a:r>
          </a:p>
        </p:txBody>
      </p:sp>
      <p:pic>
        <p:nvPicPr>
          <p:cNvPr id="4" name="صورة 3" descr="imagesCAFU4WDJ.jpg"/>
          <p:cNvPicPr>
            <a:picLocks noChangeAspect="1"/>
          </p:cNvPicPr>
          <p:nvPr/>
        </p:nvPicPr>
        <p:blipFill>
          <a:blip r:embed="rId2" cstate="print"/>
          <a:srcRect b="9439"/>
          <a:stretch>
            <a:fillRect/>
          </a:stretch>
        </p:blipFill>
        <p:spPr>
          <a:xfrm>
            <a:off x="323528" y="1124744"/>
            <a:ext cx="1409700" cy="1656184"/>
          </a:xfrm>
          <a:prstGeom prst="rect">
            <a:avLst/>
          </a:prstGeom>
        </p:spPr>
      </p:pic>
      <p:pic>
        <p:nvPicPr>
          <p:cNvPr id="5" name="صورة 4" descr="imagesCA7PXWVX.jpg"/>
          <p:cNvPicPr>
            <a:picLocks noChangeAspect="1"/>
          </p:cNvPicPr>
          <p:nvPr/>
        </p:nvPicPr>
        <p:blipFill>
          <a:blip r:embed="rId3" cstate="print"/>
          <a:stretch>
            <a:fillRect/>
          </a:stretch>
        </p:blipFill>
        <p:spPr>
          <a:xfrm>
            <a:off x="251520" y="3645024"/>
            <a:ext cx="1440160" cy="292568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الرياضة ومرض السكر </a:t>
            </a:r>
            <a:endParaRPr lang="ar-SA" dirty="0"/>
          </a:p>
        </p:txBody>
      </p:sp>
      <p:sp>
        <p:nvSpPr>
          <p:cNvPr id="3" name="عنصر نائب للمحتوى 2"/>
          <p:cNvSpPr>
            <a:spLocks noGrp="1"/>
          </p:cNvSpPr>
          <p:nvPr>
            <p:ph sz="quarter" idx="1"/>
          </p:nvPr>
        </p:nvSpPr>
        <p:spPr/>
        <p:txBody>
          <a:bodyPr>
            <a:normAutofit lnSpcReduction="10000"/>
          </a:bodyPr>
          <a:lstStyle/>
          <a:p>
            <a:r>
              <a:rPr lang="ar-SA" b="1" dirty="0" smtClean="0"/>
              <a:t>الرياضة</a:t>
            </a:r>
            <a:r>
              <a:rPr lang="ar-SA" dirty="0" smtClean="0"/>
              <a:t/>
            </a:r>
            <a:br>
              <a:rPr lang="ar-SA" dirty="0" smtClean="0"/>
            </a:br>
            <a:r>
              <a:rPr lang="ar-SA" dirty="0" smtClean="0"/>
              <a:t/>
            </a:r>
            <a:br>
              <a:rPr lang="ar-SA" dirty="0" smtClean="0"/>
            </a:br>
            <a:r>
              <a:rPr lang="ar-SA" dirty="0" smtClean="0"/>
              <a:t>1- الرياضة تساعد على احتراق السكر في الدم وبالتالي تخفيض نسبته وتقليل احتياجات الطفل من الأنسولين. وبالإضافة إلى تخفيض نسبة دهون الكولسترول في الدم وكل هذه الأشياء تساعد على تقليل مضاعفات السكر في المستقبل كأمراض القلب والسمنة وتسهل في عملية علاج السكري.</a:t>
            </a:r>
            <a:br>
              <a:rPr lang="ar-SA" dirty="0" smtClean="0"/>
            </a:br>
            <a:r>
              <a:rPr lang="ar-SA" dirty="0" smtClean="0"/>
              <a:t>2- يجب أن تكون الرياضة منتظمة ويحبذ أن تكون يومياً لفترة لا تقل عن نصف ساعة مثل ممارسة الألعاب الخليفة كركوب الدراجات والجري والسباحة مفيدة.</a:t>
            </a:r>
            <a:br>
              <a:rPr lang="ar-SA" dirty="0" smtClean="0"/>
            </a:br>
            <a:r>
              <a:rPr lang="ar-SA" dirty="0" smtClean="0"/>
              <a:t>3- يجب تناول وجبة خفيفة كقطعة فاكهة أو </a:t>
            </a:r>
            <a:r>
              <a:rPr lang="ar-SA" dirty="0" err="1" smtClean="0"/>
              <a:t>ساندوتش</a:t>
            </a:r>
            <a:r>
              <a:rPr lang="ar-SA" dirty="0" smtClean="0"/>
              <a:t> قبل ممارسة الرياضة لمنع أعراض هبوط السكر</a:t>
            </a:r>
            <a:endParaRPr lang="ar-SA" dirty="0"/>
          </a:p>
        </p:txBody>
      </p:sp>
      <p:pic>
        <p:nvPicPr>
          <p:cNvPr id="5" name="صورة 4" descr="imagesCAPW1BF0.jpg"/>
          <p:cNvPicPr>
            <a:picLocks noChangeAspect="1"/>
          </p:cNvPicPr>
          <p:nvPr/>
        </p:nvPicPr>
        <p:blipFill>
          <a:blip r:embed="rId2" cstate="print"/>
          <a:stretch>
            <a:fillRect/>
          </a:stretch>
        </p:blipFill>
        <p:spPr>
          <a:xfrm>
            <a:off x="323528" y="260649"/>
            <a:ext cx="2143125" cy="17281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147248" cy="796950"/>
          </a:xfrm>
        </p:spPr>
        <p:txBody>
          <a:bodyPr>
            <a:normAutofit fontScale="90000"/>
          </a:bodyPr>
          <a:lstStyle/>
          <a:p>
            <a:pPr algn="r"/>
            <a:r>
              <a:rPr lang="ar-SA" b="1" dirty="0" smtClean="0"/>
              <a:t>المضاعفات المزمنة من مرض السكر</a:t>
            </a:r>
            <a:endParaRPr lang="ar-SA" dirty="0"/>
          </a:p>
        </p:txBody>
      </p:sp>
      <p:sp>
        <p:nvSpPr>
          <p:cNvPr id="3" name="عنصر نائب للمحتوى 2"/>
          <p:cNvSpPr>
            <a:spLocks noGrp="1"/>
          </p:cNvSpPr>
          <p:nvPr>
            <p:ph sz="quarter" idx="1"/>
          </p:nvPr>
        </p:nvSpPr>
        <p:spPr>
          <a:xfrm>
            <a:off x="457200" y="1412776"/>
            <a:ext cx="8229600" cy="5112568"/>
          </a:xfrm>
        </p:spPr>
        <p:txBody>
          <a:bodyPr>
            <a:noAutofit/>
          </a:bodyPr>
          <a:lstStyle/>
          <a:p>
            <a:pPr marL="514350" indent="-514350">
              <a:buNone/>
            </a:pPr>
            <a:r>
              <a:rPr lang="ar-SA" sz="3200" dirty="0" smtClean="0"/>
              <a:t>إن العلاج المنتظم يخفف ويقلل من مضاعفات مرض السكر المزمنة. وكل هذه المضاعفات لا تحدث إلا بعد مرور 10-20 سنة ولا نراها إلا نادراً عند الأطفال قبل سنوات البلوغ ولكن الإهمال في العلاج وعدم الانتظام يكثر من نسبتها وهذه المضاعفات تصيب أعضاء الجسم التالية:</a:t>
            </a:r>
            <a:br>
              <a:rPr lang="ar-SA" sz="3200" dirty="0" smtClean="0"/>
            </a:br>
            <a:r>
              <a:rPr lang="ar-SA" sz="3200" dirty="0" smtClean="0"/>
              <a:t>العينين.الكلى.الأعصاب.الشرايين.-الجلد.</a:t>
            </a:r>
            <a:br>
              <a:rPr lang="ar-SA" sz="3200" dirty="0" smtClean="0"/>
            </a:br>
            <a:endParaRPr lang="ar-SA" sz="3200" dirty="0"/>
          </a:p>
        </p:txBody>
      </p:sp>
      <p:pic>
        <p:nvPicPr>
          <p:cNvPr id="4" name="صورة 3" descr="imagesCA3SLDNL.jpg"/>
          <p:cNvPicPr>
            <a:picLocks noChangeAspect="1"/>
          </p:cNvPicPr>
          <p:nvPr/>
        </p:nvPicPr>
        <p:blipFill>
          <a:blip r:embed="rId2" cstate="print"/>
          <a:stretch>
            <a:fillRect/>
          </a:stretch>
        </p:blipFill>
        <p:spPr>
          <a:xfrm>
            <a:off x="6876256" y="4581128"/>
            <a:ext cx="2043311" cy="1743075"/>
          </a:xfrm>
          <a:prstGeom prst="rect">
            <a:avLst/>
          </a:prstGeom>
        </p:spPr>
      </p:pic>
      <p:pic>
        <p:nvPicPr>
          <p:cNvPr id="5" name="صورة 4" descr="الكلى.png"/>
          <p:cNvPicPr>
            <a:picLocks noChangeAspect="1"/>
          </p:cNvPicPr>
          <p:nvPr/>
        </p:nvPicPr>
        <p:blipFill>
          <a:blip r:embed="rId3" cstate="print"/>
          <a:stretch>
            <a:fillRect/>
          </a:stretch>
        </p:blipFill>
        <p:spPr>
          <a:xfrm>
            <a:off x="5076056" y="4725144"/>
            <a:ext cx="1431032" cy="1512168"/>
          </a:xfrm>
          <a:prstGeom prst="rect">
            <a:avLst/>
          </a:prstGeom>
        </p:spPr>
      </p:pic>
      <p:pic>
        <p:nvPicPr>
          <p:cNvPr id="6" name="صورة 5" descr="imagesCAW5HRSY.jpg"/>
          <p:cNvPicPr>
            <a:picLocks noChangeAspect="1"/>
          </p:cNvPicPr>
          <p:nvPr/>
        </p:nvPicPr>
        <p:blipFill>
          <a:blip r:embed="rId4" cstate="print"/>
          <a:stretch>
            <a:fillRect/>
          </a:stretch>
        </p:blipFill>
        <p:spPr>
          <a:xfrm>
            <a:off x="179512" y="5373216"/>
            <a:ext cx="2914650" cy="1157436"/>
          </a:xfrm>
          <a:prstGeom prst="rect">
            <a:avLst/>
          </a:prstGeom>
        </p:spPr>
      </p:pic>
      <p:pic>
        <p:nvPicPr>
          <p:cNvPr id="7" name="صورة 6" descr="imagesCA2KGU01.jpg"/>
          <p:cNvPicPr>
            <a:picLocks noChangeAspect="1"/>
          </p:cNvPicPr>
          <p:nvPr/>
        </p:nvPicPr>
        <p:blipFill>
          <a:blip r:embed="rId5" cstate="print"/>
          <a:stretch>
            <a:fillRect/>
          </a:stretch>
        </p:blipFill>
        <p:spPr>
          <a:xfrm>
            <a:off x="179513" y="3933057"/>
            <a:ext cx="1872208" cy="1440160"/>
          </a:xfrm>
          <a:prstGeom prst="rect">
            <a:avLst/>
          </a:prstGeom>
        </p:spPr>
      </p:pic>
      <p:pic>
        <p:nvPicPr>
          <p:cNvPr id="8" name="صورة 7" descr="imagesCA3NRGW6.jpg"/>
          <p:cNvPicPr>
            <a:picLocks noChangeAspect="1"/>
          </p:cNvPicPr>
          <p:nvPr/>
        </p:nvPicPr>
        <p:blipFill>
          <a:blip r:embed="rId6" cstate="print"/>
          <a:srcRect l="16258" t="8400" r="24130"/>
          <a:stretch>
            <a:fillRect/>
          </a:stretch>
        </p:blipFill>
        <p:spPr>
          <a:xfrm>
            <a:off x="3131840" y="4653136"/>
            <a:ext cx="1584176" cy="157048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ارتفاع السكر </a:t>
            </a:r>
            <a:endParaRPr lang="ar-SA" dirty="0"/>
          </a:p>
        </p:txBody>
      </p:sp>
      <p:sp>
        <p:nvSpPr>
          <p:cNvPr id="3" name="عنصر نائب للمحتوى 2"/>
          <p:cNvSpPr>
            <a:spLocks noGrp="1"/>
          </p:cNvSpPr>
          <p:nvPr>
            <p:ph sz="quarter" idx="1"/>
          </p:nvPr>
        </p:nvSpPr>
        <p:spPr>
          <a:xfrm>
            <a:off x="2123728" y="1447800"/>
            <a:ext cx="6563072" cy="4572000"/>
          </a:xfrm>
        </p:spPr>
        <p:txBody>
          <a:bodyPr>
            <a:normAutofit/>
          </a:bodyPr>
          <a:lstStyle/>
          <a:p>
            <a:r>
              <a:rPr lang="ar-SA" b="1" dirty="0" smtClean="0"/>
              <a:t>الأسباب التي تؤدي إلى ارتفاع السكر</a:t>
            </a:r>
            <a:r>
              <a:rPr lang="ar-SA" dirty="0" smtClean="0"/>
              <a:t/>
            </a:r>
            <a:br>
              <a:rPr lang="ar-SA" dirty="0" smtClean="0"/>
            </a:br>
            <a:r>
              <a:rPr lang="ar-SA" dirty="0" smtClean="0"/>
              <a:t>1- عدم تناول جرعة الأنسولين.</a:t>
            </a:r>
            <a:br>
              <a:rPr lang="ar-SA" dirty="0" smtClean="0"/>
            </a:br>
            <a:r>
              <a:rPr lang="ar-SA" dirty="0" smtClean="0"/>
              <a:t>2- احتياج الجسم إلى جرعات أكبر من الأنسولين .</a:t>
            </a:r>
            <a:br>
              <a:rPr lang="ar-SA" dirty="0" smtClean="0"/>
            </a:br>
            <a:r>
              <a:rPr lang="ar-SA" dirty="0" smtClean="0"/>
              <a:t>إذا كان هنالك نقص في الأنسولين فإن الجسم لن يستطيع الاستفادة من السكريات الموجودة في الدم لاستعمالها كطاقة حيث لا تستطيع هذه السكريات الدخول إلى خلايا الجسم لذلك سيعتمد الجسم على مخزونه من الدهنيات لتوليد الطاقة وينتج حامض الأستون نتيجة لحرق هذه الدهون وتنتج الأعراض نتيجة ارتفاع حامض "الأستون" والسكر في الدم.</a:t>
            </a:r>
            <a:endParaRPr lang="ar-SA" dirty="0"/>
          </a:p>
        </p:txBody>
      </p:sp>
      <p:pic>
        <p:nvPicPr>
          <p:cNvPr id="4" name="صورة 3" descr="imagesCAHUBRJV.jpg"/>
          <p:cNvPicPr>
            <a:picLocks noChangeAspect="1"/>
          </p:cNvPicPr>
          <p:nvPr/>
        </p:nvPicPr>
        <p:blipFill>
          <a:blip r:embed="rId2" cstate="print"/>
          <a:stretch>
            <a:fillRect/>
          </a:stretch>
        </p:blipFill>
        <p:spPr>
          <a:xfrm>
            <a:off x="251520" y="1340768"/>
            <a:ext cx="1891605" cy="33843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مضاعفات ارتفاع السكري</a:t>
            </a:r>
            <a:endParaRPr lang="ar-SA" dirty="0"/>
          </a:p>
        </p:txBody>
      </p:sp>
      <p:sp>
        <p:nvSpPr>
          <p:cNvPr id="3" name="عنصر نائب للمحتوى 2"/>
          <p:cNvSpPr>
            <a:spLocks noGrp="1"/>
          </p:cNvSpPr>
          <p:nvPr>
            <p:ph sz="quarter" idx="1"/>
          </p:nvPr>
        </p:nvSpPr>
        <p:spPr/>
        <p:txBody>
          <a:bodyPr/>
          <a:lstStyle/>
          <a:p>
            <a:r>
              <a:rPr lang="ar-SA" sz="2800" dirty="0" smtClean="0"/>
              <a:t>هذه المضاعفات نادرة في الأطفال وأن العلاج المنتظم يؤخر ويقلل من نسبتها عند الكبر. </a:t>
            </a:r>
          </a:p>
          <a:p>
            <a:r>
              <a:rPr lang="ar-SA" sz="2800" dirty="0" smtClean="0"/>
              <a:t>يفضل الحرص على عرض الأطفال كل سنة خاصة بعد مضي خمس سنوات (وخاصة في عمر البلوغ) من بداية مرض السكر على أخصائي العيون والأسنان وأيضاً فحص البول والدم الوظائف الكلى للإطمئنان.</a:t>
            </a:r>
          </a:p>
          <a:p>
            <a:pPr>
              <a:buNone/>
            </a:pPr>
            <a:endParaRPr lang="ar-SA" dirty="0"/>
          </a:p>
        </p:txBody>
      </p:sp>
      <p:pic>
        <p:nvPicPr>
          <p:cNvPr id="4" name="صورة 3" descr="imagesCAIRR41D.jpg"/>
          <p:cNvPicPr>
            <a:picLocks noChangeAspect="1"/>
          </p:cNvPicPr>
          <p:nvPr/>
        </p:nvPicPr>
        <p:blipFill>
          <a:blip r:embed="rId2" cstate="print"/>
          <a:stretch>
            <a:fillRect/>
          </a:stretch>
        </p:blipFill>
        <p:spPr>
          <a:xfrm>
            <a:off x="2915816" y="4221088"/>
            <a:ext cx="3888432" cy="17811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t>أعراض ارتفاع السكر والأستون</a:t>
            </a:r>
            <a:endParaRPr lang="ar-SA" dirty="0"/>
          </a:p>
        </p:txBody>
      </p:sp>
      <p:sp>
        <p:nvSpPr>
          <p:cNvPr id="3" name="عنصر نائب للمحتوى 2"/>
          <p:cNvSpPr>
            <a:spLocks noGrp="1"/>
          </p:cNvSpPr>
          <p:nvPr>
            <p:ph sz="quarter" idx="1"/>
          </p:nvPr>
        </p:nvSpPr>
        <p:spPr>
          <a:xfrm>
            <a:off x="914400" y="1447800"/>
            <a:ext cx="7772400" cy="4861520"/>
          </a:xfrm>
        </p:spPr>
        <p:txBody>
          <a:bodyPr>
            <a:normAutofit/>
          </a:bodyPr>
          <a:lstStyle/>
          <a:p>
            <a:pPr>
              <a:buNone/>
            </a:pPr>
            <a:r>
              <a:rPr lang="ar-SA" dirty="0" smtClean="0"/>
              <a:t>(الأستون هو مادة حمضية تظهر بسبب نقص شديد في الأنسولين في الجسم :</a:t>
            </a:r>
          </a:p>
          <a:p>
            <a:r>
              <a:rPr lang="ar-SA" dirty="0" smtClean="0"/>
              <a:t>التبول بكميات كبيرة </a:t>
            </a:r>
          </a:p>
          <a:p>
            <a:endParaRPr lang="ar-SA" dirty="0" smtClean="0"/>
          </a:p>
          <a:p>
            <a:pPr>
              <a:buNone/>
            </a:pPr>
            <a:endParaRPr lang="ar-SA" dirty="0" smtClean="0"/>
          </a:p>
          <a:p>
            <a:pPr algn="l"/>
            <a:r>
              <a:rPr lang="ar-SA" dirty="0" smtClean="0"/>
              <a:t>الشعور بالعطش</a:t>
            </a:r>
          </a:p>
          <a:p>
            <a:r>
              <a:rPr lang="ar-SA" dirty="0" smtClean="0"/>
              <a:t>ألم بالبطن وقيء شديد.</a:t>
            </a:r>
          </a:p>
        </p:txBody>
      </p:sp>
      <p:pic>
        <p:nvPicPr>
          <p:cNvPr id="5" name="صورة 4" descr="التبول.jpg"/>
          <p:cNvPicPr>
            <a:picLocks noChangeAspect="1"/>
          </p:cNvPicPr>
          <p:nvPr/>
        </p:nvPicPr>
        <p:blipFill>
          <a:blip r:embed="rId2" cstate="print">
            <a:clrChange>
              <a:clrFrom>
                <a:srgbClr val="FFFFD4"/>
              </a:clrFrom>
              <a:clrTo>
                <a:srgbClr val="FFFFD4">
                  <a:alpha val="0"/>
                </a:srgbClr>
              </a:clrTo>
            </a:clrChange>
          </a:blip>
          <a:stretch>
            <a:fillRect/>
          </a:stretch>
        </p:blipFill>
        <p:spPr>
          <a:xfrm>
            <a:off x="4716016" y="2204864"/>
            <a:ext cx="1350640" cy="1800200"/>
          </a:xfrm>
          <a:prstGeom prst="rect">
            <a:avLst/>
          </a:prstGeom>
        </p:spPr>
      </p:pic>
      <p:pic>
        <p:nvPicPr>
          <p:cNvPr id="7" name="صورة 6" descr="عطش2.jpg"/>
          <p:cNvPicPr>
            <a:picLocks noChangeAspect="1"/>
          </p:cNvPicPr>
          <p:nvPr/>
        </p:nvPicPr>
        <p:blipFill>
          <a:blip r:embed="rId3" cstate="print"/>
          <a:stretch>
            <a:fillRect/>
          </a:stretch>
        </p:blipFill>
        <p:spPr>
          <a:xfrm>
            <a:off x="2411760" y="2852936"/>
            <a:ext cx="1562100" cy="962025"/>
          </a:xfrm>
          <a:prstGeom prst="rect">
            <a:avLst/>
          </a:prstGeom>
        </p:spPr>
      </p:pic>
      <p:pic>
        <p:nvPicPr>
          <p:cNvPr id="8" name="صورة 7" descr="الم.jpg"/>
          <p:cNvPicPr>
            <a:picLocks noChangeAspect="1"/>
          </p:cNvPicPr>
          <p:nvPr/>
        </p:nvPicPr>
        <p:blipFill>
          <a:blip r:embed="rId4" cstate="print"/>
          <a:stretch>
            <a:fillRect/>
          </a:stretch>
        </p:blipFill>
        <p:spPr>
          <a:xfrm>
            <a:off x="4355976" y="4509120"/>
            <a:ext cx="1445890" cy="15121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1196752"/>
            <a:ext cx="7704856" cy="5909310"/>
          </a:xfrm>
          <a:prstGeom prst="rect">
            <a:avLst/>
          </a:prstGeom>
        </p:spPr>
        <p:txBody>
          <a:bodyPr wrap="square">
            <a:spAutoFit/>
          </a:bodyPr>
          <a:lstStyle/>
          <a:p>
            <a:pPr>
              <a:buClr>
                <a:srgbClr val="FF0000"/>
              </a:buClr>
              <a:buFont typeface="Arial" pitchFamily="34" charset="0"/>
              <a:buChar char="•"/>
            </a:pPr>
            <a:r>
              <a:rPr lang="ar-SA" sz="4000" dirty="0" smtClean="0"/>
              <a:t>فقدان الشهية</a:t>
            </a:r>
          </a:p>
          <a:p>
            <a:pPr>
              <a:buClr>
                <a:srgbClr val="FF0000"/>
              </a:buClr>
              <a:buFont typeface="Arial" pitchFamily="34" charset="0"/>
              <a:buChar char="•"/>
            </a:pPr>
            <a:endParaRPr lang="ar-SA" sz="4000" dirty="0" smtClean="0"/>
          </a:p>
          <a:p>
            <a:pPr algn="ctr">
              <a:buClr>
                <a:srgbClr val="FF0000"/>
              </a:buClr>
              <a:buFont typeface="Arial" pitchFamily="34" charset="0"/>
              <a:buChar char="•"/>
            </a:pPr>
            <a:r>
              <a:rPr lang="ar-SA" sz="4000" dirty="0" smtClean="0"/>
              <a:t>القلق.</a:t>
            </a:r>
          </a:p>
          <a:p>
            <a:pPr>
              <a:buClr>
                <a:srgbClr val="FF0000"/>
              </a:buClr>
              <a:buFont typeface="Arial" pitchFamily="34" charset="0"/>
              <a:buChar char="•"/>
            </a:pPr>
            <a:r>
              <a:rPr lang="ar-SA" sz="4000" dirty="0" smtClean="0"/>
              <a:t>ظهور رائحة الأستون في فم المريض.</a:t>
            </a:r>
          </a:p>
          <a:p>
            <a:pPr algn="ctr">
              <a:buClr>
                <a:srgbClr val="FF0000"/>
              </a:buClr>
              <a:buFont typeface="Arial" pitchFamily="34" charset="0"/>
              <a:buChar char="•"/>
            </a:pPr>
            <a:r>
              <a:rPr lang="ar-SA" sz="4000" dirty="0" smtClean="0"/>
              <a:t>دوخة. </a:t>
            </a:r>
          </a:p>
          <a:p>
            <a:pPr>
              <a:buClr>
                <a:srgbClr val="FF0000"/>
              </a:buClr>
              <a:buFont typeface="Arial" pitchFamily="34" charset="0"/>
              <a:buChar char="•"/>
            </a:pPr>
            <a:r>
              <a:rPr lang="ar-SA" sz="4000" dirty="0" smtClean="0"/>
              <a:t>زيادة في معدل التنفس وضيق بالتنفس.</a:t>
            </a:r>
            <a:br>
              <a:rPr lang="ar-SA" sz="4000" dirty="0" smtClean="0"/>
            </a:br>
            <a:r>
              <a:rPr lang="ar-SA" sz="4000" dirty="0" smtClean="0"/>
              <a:t>وفي حالة عدم الإسعاف يمكن للمريض أن يدخل في حالة غيبوبة وهذه من أخطر مضاعفات مرض السكر.</a:t>
            </a:r>
            <a:r>
              <a:rPr lang="ar-SA" dirty="0" smtClean="0"/>
              <a:t/>
            </a:r>
            <a:br>
              <a:rPr lang="ar-SA" dirty="0" smtClean="0"/>
            </a:br>
            <a:endParaRPr lang="ar-SA" dirty="0"/>
          </a:p>
        </p:txBody>
      </p:sp>
      <p:pic>
        <p:nvPicPr>
          <p:cNvPr id="4" name="صورة 3" descr="فقدان2.jpg"/>
          <p:cNvPicPr>
            <a:picLocks noChangeAspect="1"/>
          </p:cNvPicPr>
          <p:nvPr/>
        </p:nvPicPr>
        <p:blipFill>
          <a:blip r:embed="rId2" cstate="print"/>
          <a:stretch>
            <a:fillRect/>
          </a:stretch>
        </p:blipFill>
        <p:spPr>
          <a:xfrm>
            <a:off x="4211960" y="476672"/>
            <a:ext cx="1962150" cy="1647825"/>
          </a:xfrm>
          <a:prstGeom prst="rect">
            <a:avLst/>
          </a:prstGeom>
        </p:spPr>
      </p:pic>
      <p:pic>
        <p:nvPicPr>
          <p:cNvPr id="5" name="صورة 4" descr="قلق.jpg"/>
          <p:cNvPicPr>
            <a:picLocks noChangeAspect="1"/>
          </p:cNvPicPr>
          <p:nvPr/>
        </p:nvPicPr>
        <p:blipFill>
          <a:blip r:embed="rId3" cstate="print"/>
          <a:stretch>
            <a:fillRect/>
          </a:stretch>
        </p:blipFill>
        <p:spPr>
          <a:xfrm>
            <a:off x="2051720" y="1268760"/>
            <a:ext cx="1847850" cy="1584176"/>
          </a:xfrm>
          <a:prstGeom prst="rect">
            <a:avLst/>
          </a:prstGeom>
        </p:spPr>
      </p:pic>
      <p:pic>
        <p:nvPicPr>
          <p:cNvPr id="6" name="صورة 5" descr="فم.jpg"/>
          <p:cNvPicPr>
            <a:picLocks noChangeAspect="1"/>
          </p:cNvPicPr>
          <p:nvPr/>
        </p:nvPicPr>
        <p:blipFill>
          <a:blip r:embed="rId4" cstate="print"/>
          <a:stretch>
            <a:fillRect/>
          </a:stretch>
        </p:blipFill>
        <p:spPr>
          <a:xfrm>
            <a:off x="179512" y="2708920"/>
            <a:ext cx="1143000" cy="1143000"/>
          </a:xfrm>
          <a:prstGeom prst="rect">
            <a:avLst/>
          </a:prstGeom>
        </p:spPr>
      </p:pic>
      <p:pic>
        <p:nvPicPr>
          <p:cNvPr id="7" name="صورة 6" descr="دوخة.jpg"/>
          <p:cNvPicPr>
            <a:picLocks noChangeAspect="1"/>
          </p:cNvPicPr>
          <p:nvPr/>
        </p:nvPicPr>
        <p:blipFill>
          <a:blip r:embed="rId5" cstate="print"/>
          <a:stretch>
            <a:fillRect/>
          </a:stretch>
        </p:blipFill>
        <p:spPr>
          <a:xfrm>
            <a:off x="971600" y="3645024"/>
            <a:ext cx="1314450" cy="1080120"/>
          </a:xfrm>
          <a:prstGeom prst="rect">
            <a:avLst/>
          </a:prstGeom>
        </p:spPr>
      </p:pic>
      <p:pic>
        <p:nvPicPr>
          <p:cNvPr id="8" name="صورة 7" descr="ضيق تنفس.png"/>
          <p:cNvPicPr>
            <a:picLocks noChangeAspect="1"/>
          </p:cNvPicPr>
          <p:nvPr/>
        </p:nvPicPr>
        <p:blipFill>
          <a:blip r:embed="rId6" cstate="print"/>
          <a:stretch>
            <a:fillRect/>
          </a:stretch>
        </p:blipFill>
        <p:spPr>
          <a:xfrm>
            <a:off x="251520" y="5157192"/>
            <a:ext cx="1296144" cy="126640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b="1" dirty="0" smtClean="0"/>
              <a:t>ما هو مرض السكر؟</a:t>
            </a:r>
            <a:endParaRPr lang="ar-SA" dirty="0"/>
          </a:p>
        </p:txBody>
      </p:sp>
      <p:pic>
        <p:nvPicPr>
          <p:cNvPr id="4" name="صورة 3" descr="imagesCA8OCUKT.jpg"/>
          <p:cNvPicPr>
            <a:picLocks noChangeAspect="1"/>
          </p:cNvPicPr>
          <p:nvPr/>
        </p:nvPicPr>
        <p:blipFill>
          <a:blip r:embed="rId2" cstate="print">
            <a:clrChange>
              <a:clrFrom>
                <a:srgbClr val="730705"/>
              </a:clrFrom>
              <a:clrTo>
                <a:srgbClr val="730705">
                  <a:alpha val="0"/>
                </a:srgbClr>
              </a:clrTo>
            </a:clrChange>
            <a:lum bright="40000"/>
          </a:blip>
          <a:stretch>
            <a:fillRect/>
          </a:stretch>
        </p:blipFill>
        <p:spPr>
          <a:xfrm>
            <a:off x="0" y="2492896"/>
            <a:ext cx="6480720" cy="4764360"/>
          </a:xfrm>
          <a:prstGeom prst="rect">
            <a:avLst/>
          </a:prstGeom>
        </p:spPr>
      </p:pic>
      <p:sp>
        <p:nvSpPr>
          <p:cNvPr id="3" name="عنصر نائب للمحتوى 2"/>
          <p:cNvSpPr>
            <a:spLocks noGrp="1"/>
          </p:cNvSpPr>
          <p:nvPr>
            <p:ph sz="quarter" idx="1"/>
          </p:nvPr>
        </p:nvSpPr>
        <p:spPr>
          <a:xfrm>
            <a:off x="323528" y="1600200"/>
            <a:ext cx="8363272" cy="4525963"/>
          </a:xfrm>
        </p:spPr>
        <p:txBody>
          <a:bodyPr>
            <a:noAutofit/>
          </a:bodyPr>
          <a:lstStyle/>
          <a:p>
            <a:pPr marL="87313" indent="-22225"/>
            <a:r>
              <a:rPr lang="ar-SA" sz="3600" dirty="0" smtClean="0"/>
              <a:t>هو ارتفاع نسبة السكر في الدم أكثر من المعدل الطبيعي وهذا يحدث لأسباب منها :</a:t>
            </a:r>
          </a:p>
          <a:p>
            <a:r>
              <a:rPr lang="ar-SA" sz="3600" dirty="0" smtClean="0"/>
              <a:t>عجز غده البنكرياس عن إفراز الأنسولين الكافي لحرق السكر الزائد .</a:t>
            </a:r>
          </a:p>
          <a:p>
            <a:r>
              <a:rPr lang="ar-SA" sz="3600" dirty="0" smtClean="0"/>
              <a:t>عدم قدرة الكبد وهي مسئولة عن تنظيم السكر في أداء عملها بشكل جيد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778098"/>
          </a:xfrm>
        </p:spPr>
        <p:txBody>
          <a:bodyPr/>
          <a:lstStyle/>
          <a:p>
            <a:pPr algn="r"/>
            <a:r>
              <a:rPr lang="ar-SA" b="1" dirty="0" smtClean="0"/>
              <a:t>أسباب الهبوط السكري </a:t>
            </a:r>
            <a:endParaRPr lang="ar-SA" dirty="0"/>
          </a:p>
        </p:txBody>
      </p:sp>
      <p:sp>
        <p:nvSpPr>
          <p:cNvPr id="3" name="عنصر نائب للمحتوى 2"/>
          <p:cNvSpPr>
            <a:spLocks noGrp="1"/>
          </p:cNvSpPr>
          <p:nvPr>
            <p:ph sz="quarter" idx="1"/>
          </p:nvPr>
        </p:nvSpPr>
        <p:spPr/>
        <p:txBody>
          <a:bodyPr>
            <a:normAutofit/>
          </a:bodyPr>
          <a:lstStyle/>
          <a:p>
            <a:pPr algn="ctr"/>
            <a:r>
              <a:rPr lang="ar-SA" sz="2800" dirty="0" smtClean="0"/>
              <a:t>قلة الغذاء أو تأخير الوجبات وعدم الانتظام فيها.</a:t>
            </a:r>
          </a:p>
          <a:p>
            <a:r>
              <a:rPr lang="ar-SA" sz="2800" dirty="0" smtClean="0"/>
              <a:t> الزيادة في جرعة الأنسولين.</a:t>
            </a:r>
          </a:p>
          <a:p>
            <a:endParaRPr lang="ar-SA" sz="2800" dirty="0" smtClean="0"/>
          </a:p>
          <a:p>
            <a:pPr>
              <a:buNone/>
            </a:pPr>
            <a:endParaRPr lang="ar-SA" sz="2800" dirty="0" smtClean="0"/>
          </a:p>
          <a:p>
            <a:r>
              <a:rPr lang="ar-SA" sz="2800" dirty="0" smtClean="0"/>
              <a:t>التمارين الرياضية الشاقة دون أخذ وجبات حتى ولو خفيفة.</a:t>
            </a:r>
          </a:p>
          <a:p>
            <a:pPr>
              <a:buNone/>
            </a:pPr>
            <a:r>
              <a:rPr lang="ar-SA" sz="2800" dirty="0" smtClean="0"/>
              <a:t/>
            </a:r>
            <a:br>
              <a:rPr lang="ar-SA" sz="2800" dirty="0" smtClean="0"/>
            </a:br>
            <a:endParaRPr lang="ar-SA" sz="2800" dirty="0"/>
          </a:p>
        </p:txBody>
      </p:sp>
      <p:pic>
        <p:nvPicPr>
          <p:cNvPr id="4" name="صورة 3" descr="imagesCAYATA34.jpg"/>
          <p:cNvPicPr>
            <a:picLocks noChangeAspect="1"/>
          </p:cNvPicPr>
          <p:nvPr/>
        </p:nvPicPr>
        <p:blipFill>
          <a:blip r:embed="rId2" cstate="print"/>
          <a:stretch>
            <a:fillRect/>
          </a:stretch>
        </p:blipFill>
        <p:spPr>
          <a:xfrm>
            <a:off x="323528" y="1052736"/>
            <a:ext cx="1429072" cy="1219200"/>
          </a:xfrm>
          <a:prstGeom prst="rect">
            <a:avLst/>
          </a:prstGeom>
        </p:spPr>
      </p:pic>
      <p:pic>
        <p:nvPicPr>
          <p:cNvPr id="5" name="صورة 4" descr="imagesCA5ZC0LK.jpg"/>
          <p:cNvPicPr>
            <a:picLocks noChangeAspect="1"/>
          </p:cNvPicPr>
          <p:nvPr/>
        </p:nvPicPr>
        <p:blipFill>
          <a:blip r:embed="rId3" cstate="print"/>
          <a:stretch>
            <a:fillRect/>
          </a:stretch>
        </p:blipFill>
        <p:spPr>
          <a:xfrm>
            <a:off x="3203848" y="2276872"/>
            <a:ext cx="1676400" cy="1104900"/>
          </a:xfrm>
          <a:prstGeom prst="rect">
            <a:avLst/>
          </a:prstGeom>
        </p:spPr>
      </p:pic>
      <p:pic>
        <p:nvPicPr>
          <p:cNvPr id="6" name="صورة 5" descr="imagesCAOLVM02.jpg"/>
          <p:cNvPicPr>
            <a:picLocks noChangeAspect="1"/>
          </p:cNvPicPr>
          <p:nvPr/>
        </p:nvPicPr>
        <p:blipFill>
          <a:blip r:embed="rId4" cstate="print"/>
          <a:stretch>
            <a:fillRect/>
          </a:stretch>
        </p:blipFill>
        <p:spPr>
          <a:xfrm>
            <a:off x="3347864" y="4149080"/>
            <a:ext cx="2447925" cy="18669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أعراض الهبوط السكري</a:t>
            </a:r>
            <a:endParaRPr lang="ar-SA" dirty="0"/>
          </a:p>
        </p:txBody>
      </p:sp>
      <p:sp>
        <p:nvSpPr>
          <p:cNvPr id="3" name="عنصر نائب للمحتوى 2"/>
          <p:cNvSpPr>
            <a:spLocks noGrp="1"/>
          </p:cNvSpPr>
          <p:nvPr>
            <p:ph sz="quarter" idx="1"/>
          </p:nvPr>
        </p:nvSpPr>
        <p:spPr/>
        <p:txBody>
          <a:bodyPr/>
          <a:lstStyle/>
          <a:p>
            <a:pPr algn="ctr"/>
            <a:r>
              <a:rPr lang="ar-SA" sz="2400" dirty="0" smtClean="0"/>
              <a:t> الشعور بالجوع</a:t>
            </a:r>
          </a:p>
          <a:p>
            <a:pPr algn="ctr"/>
            <a:endParaRPr lang="ar-SA" sz="2400" dirty="0" smtClean="0"/>
          </a:p>
          <a:p>
            <a:pPr algn="ctr"/>
            <a:endParaRPr lang="ar-SA" sz="2400" dirty="0" smtClean="0"/>
          </a:p>
          <a:p>
            <a:pPr algn="ctr"/>
            <a:endParaRPr lang="ar-SA" sz="2400" dirty="0" smtClean="0"/>
          </a:p>
          <a:p>
            <a:r>
              <a:rPr lang="ar-SA" sz="2400" dirty="0" smtClean="0"/>
              <a:t>الشعور بالتعب والإرهاق</a:t>
            </a:r>
          </a:p>
          <a:p>
            <a:endParaRPr lang="ar-SA" sz="2400" dirty="0" smtClean="0"/>
          </a:p>
          <a:p>
            <a:endParaRPr lang="ar-SA" sz="2400" dirty="0" smtClean="0"/>
          </a:p>
          <a:p>
            <a:pPr algn="ctr"/>
            <a:r>
              <a:rPr lang="ar-SA" sz="2800" dirty="0" smtClean="0"/>
              <a:t>دوخة</a:t>
            </a:r>
          </a:p>
          <a:p>
            <a:endParaRPr lang="ar-SA" dirty="0"/>
          </a:p>
        </p:txBody>
      </p:sp>
      <p:pic>
        <p:nvPicPr>
          <p:cNvPr id="5" name="صورة 4" descr="جوع.png"/>
          <p:cNvPicPr>
            <a:picLocks noChangeAspect="1"/>
          </p:cNvPicPr>
          <p:nvPr/>
        </p:nvPicPr>
        <p:blipFill>
          <a:blip r:embed="rId2" cstate="print"/>
          <a:stretch>
            <a:fillRect/>
          </a:stretch>
        </p:blipFill>
        <p:spPr>
          <a:xfrm>
            <a:off x="1259632" y="1196752"/>
            <a:ext cx="2028825" cy="2247900"/>
          </a:xfrm>
          <a:prstGeom prst="rect">
            <a:avLst/>
          </a:prstGeom>
        </p:spPr>
      </p:pic>
      <p:pic>
        <p:nvPicPr>
          <p:cNvPr id="6" name="صورة 5" descr="متعب.jpg"/>
          <p:cNvPicPr>
            <a:picLocks noChangeAspect="1"/>
          </p:cNvPicPr>
          <p:nvPr/>
        </p:nvPicPr>
        <p:blipFill>
          <a:blip r:embed="rId3" cstate="print"/>
          <a:stretch>
            <a:fillRect/>
          </a:stretch>
        </p:blipFill>
        <p:spPr>
          <a:xfrm>
            <a:off x="4644008" y="2636912"/>
            <a:ext cx="1418084" cy="1737207"/>
          </a:xfrm>
          <a:prstGeom prst="rect">
            <a:avLst/>
          </a:prstGeom>
        </p:spPr>
      </p:pic>
      <p:pic>
        <p:nvPicPr>
          <p:cNvPr id="7" name="صورة 6" descr="دوخان.png"/>
          <p:cNvPicPr>
            <a:picLocks noChangeAspect="1"/>
          </p:cNvPicPr>
          <p:nvPr/>
        </p:nvPicPr>
        <p:blipFill>
          <a:blip r:embed="rId4" cstate="print"/>
          <a:stretch>
            <a:fillRect/>
          </a:stretch>
        </p:blipFill>
        <p:spPr>
          <a:xfrm>
            <a:off x="1619672" y="4005064"/>
            <a:ext cx="1905000" cy="1905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9512" y="260648"/>
            <a:ext cx="4483928" cy="5759152"/>
          </a:xfrm>
        </p:spPr>
        <p:txBody>
          <a:bodyPr>
            <a:normAutofit/>
          </a:bodyPr>
          <a:lstStyle/>
          <a:p>
            <a:pPr algn="ctr">
              <a:tabLst>
                <a:tab pos="4310063" algn="l"/>
                <a:tab pos="4659313" algn="l"/>
                <a:tab pos="5021263" algn="l"/>
                <a:tab pos="5559425" algn="l"/>
              </a:tabLst>
            </a:pPr>
            <a:r>
              <a:rPr lang="ar-SA" sz="2800" dirty="0" smtClean="0"/>
              <a:t>رجفة </a:t>
            </a:r>
          </a:p>
          <a:p>
            <a:pPr>
              <a:buNone/>
            </a:pPr>
            <a:endParaRPr lang="ar-SA" sz="2800" dirty="0" smtClean="0"/>
          </a:p>
          <a:p>
            <a:pPr algn="ctr"/>
            <a:endParaRPr lang="ar-SA" sz="2800" dirty="0" smtClean="0"/>
          </a:p>
          <a:p>
            <a:pPr algn="ctr"/>
            <a:r>
              <a:rPr lang="ar-SA" sz="2800" dirty="0" smtClean="0"/>
              <a:t> قلق وتوتر وبكاء</a:t>
            </a:r>
          </a:p>
          <a:p>
            <a:pPr algn="ctr"/>
            <a:endParaRPr lang="ar-SA" sz="2800" dirty="0" smtClean="0"/>
          </a:p>
          <a:p>
            <a:pPr algn="ctr"/>
            <a:endParaRPr lang="ar-SA" sz="2800" dirty="0" smtClean="0"/>
          </a:p>
          <a:p>
            <a:pPr algn="ctr"/>
            <a:endParaRPr lang="ar-SA" sz="2800" dirty="0" smtClean="0"/>
          </a:p>
          <a:p>
            <a:pPr algn="ctr"/>
            <a:endParaRPr lang="ar-SA" sz="2800" dirty="0" smtClean="0"/>
          </a:p>
          <a:p>
            <a:r>
              <a:rPr lang="ar-SA" sz="2800" dirty="0" smtClean="0"/>
              <a:t>إغماء</a:t>
            </a:r>
          </a:p>
          <a:p>
            <a:endParaRPr lang="ar-SA" dirty="0"/>
          </a:p>
        </p:txBody>
      </p:sp>
      <p:sp>
        <p:nvSpPr>
          <p:cNvPr id="9" name="عنصر نائب للمحتوى 8"/>
          <p:cNvSpPr>
            <a:spLocks noGrp="1"/>
          </p:cNvSpPr>
          <p:nvPr>
            <p:ph sz="quarter" idx="2"/>
          </p:nvPr>
        </p:nvSpPr>
        <p:spPr>
          <a:xfrm>
            <a:off x="4933950" y="404664"/>
            <a:ext cx="3749040" cy="5615136"/>
          </a:xfrm>
        </p:spPr>
        <p:txBody>
          <a:bodyPr>
            <a:normAutofit/>
          </a:bodyPr>
          <a:lstStyle/>
          <a:p>
            <a:r>
              <a:rPr lang="ar-SA" sz="2400" dirty="0" smtClean="0"/>
              <a:t>عرق كثير</a:t>
            </a:r>
          </a:p>
          <a:p>
            <a:endParaRPr lang="ar-SA" sz="2400" dirty="0" smtClean="0"/>
          </a:p>
          <a:p>
            <a:endParaRPr lang="ar-SA" sz="2400" dirty="0" smtClean="0"/>
          </a:p>
          <a:p>
            <a:endParaRPr lang="ar-SA" sz="2400" dirty="0" smtClean="0"/>
          </a:p>
          <a:p>
            <a:r>
              <a:rPr lang="ar-SA" sz="2400" dirty="0" smtClean="0"/>
              <a:t>عدم التركيز</a:t>
            </a:r>
          </a:p>
          <a:p>
            <a:endParaRPr lang="ar-SA" sz="2400" dirty="0" smtClean="0"/>
          </a:p>
          <a:p>
            <a:endParaRPr lang="ar-SA" sz="2400" dirty="0" smtClean="0"/>
          </a:p>
          <a:p>
            <a:endParaRPr lang="ar-SA" sz="2400" dirty="0" smtClean="0"/>
          </a:p>
          <a:p>
            <a:endParaRPr lang="ar-SA" sz="2400" dirty="0" smtClean="0"/>
          </a:p>
          <a:p>
            <a:r>
              <a:rPr lang="ar-SA" sz="2800" dirty="0" smtClean="0"/>
              <a:t>تشنجات بدنية</a:t>
            </a:r>
            <a:endParaRPr lang="ar-SA" dirty="0" smtClean="0"/>
          </a:p>
          <a:p>
            <a:endParaRPr lang="ar-SA" dirty="0"/>
          </a:p>
        </p:txBody>
      </p:sp>
      <p:pic>
        <p:nvPicPr>
          <p:cNvPr id="4" name="صورة 3" descr="imagesCAA8YZBK.jpg"/>
          <p:cNvPicPr>
            <a:picLocks noChangeAspect="1"/>
          </p:cNvPicPr>
          <p:nvPr/>
        </p:nvPicPr>
        <p:blipFill>
          <a:blip r:embed="rId2" cstate="print"/>
          <a:stretch>
            <a:fillRect/>
          </a:stretch>
        </p:blipFill>
        <p:spPr>
          <a:xfrm>
            <a:off x="395536" y="188640"/>
            <a:ext cx="1543050" cy="1533525"/>
          </a:xfrm>
          <a:prstGeom prst="rect">
            <a:avLst/>
          </a:prstGeom>
        </p:spPr>
      </p:pic>
      <p:pic>
        <p:nvPicPr>
          <p:cNvPr id="5" name="صورة 4" descr="تعرق.png"/>
          <p:cNvPicPr>
            <a:picLocks noChangeAspect="1"/>
          </p:cNvPicPr>
          <p:nvPr/>
        </p:nvPicPr>
        <p:blipFill>
          <a:blip r:embed="rId3" cstate="print"/>
          <a:stretch>
            <a:fillRect/>
          </a:stretch>
        </p:blipFill>
        <p:spPr>
          <a:xfrm>
            <a:off x="5364088" y="260648"/>
            <a:ext cx="1567061" cy="1368153"/>
          </a:xfrm>
          <a:prstGeom prst="rect">
            <a:avLst/>
          </a:prstGeom>
        </p:spPr>
      </p:pic>
      <p:pic>
        <p:nvPicPr>
          <p:cNvPr id="6" name="صورة 5" descr="بكاء.jpg"/>
          <p:cNvPicPr>
            <a:picLocks noChangeAspect="1"/>
          </p:cNvPicPr>
          <p:nvPr/>
        </p:nvPicPr>
        <p:blipFill>
          <a:blip r:embed="rId4" cstate="print"/>
          <a:stretch>
            <a:fillRect/>
          </a:stretch>
        </p:blipFill>
        <p:spPr>
          <a:xfrm>
            <a:off x="251520" y="2420888"/>
            <a:ext cx="1214264" cy="1666875"/>
          </a:xfrm>
          <a:prstGeom prst="rect">
            <a:avLst/>
          </a:prstGeom>
        </p:spPr>
      </p:pic>
      <p:pic>
        <p:nvPicPr>
          <p:cNvPr id="7" name="صورة 6" descr="imagesCAX9DQHG.jpg"/>
          <p:cNvPicPr>
            <a:picLocks noChangeAspect="1"/>
          </p:cNvPicPr>
          <p:nvPr/>
        </p:nvPicPr>
        <p:blipFill>
          <a:blip r:embed="rId5" cstate="print"/>
          <a:stretch>
            <a:fillRect/>
          </a:stretch>
        </p:blipFill>
        <p:spPr>
          <a:xfrm>
            <a:off x="5292080" y="2132856"/>
            <a:ext cx="1728192" cy="2105025"/>
          </a:xfrm>
          <a:prstGeom prst="rect">
            <a:avLst/>
          </a:prstGeom>
        </p:spPr>
      </p:pic>
      <p:pic>
        <p:nvPicPr>
          <p:cNvPr id="10" name="صورة 9" descr="imagesCAF1JM2S.jpg"/>
          <p:cNvPicPr>
            <a:picLocks noChangeAspect="1"/>
          </p:cNvPicPr>
          <p:nvPr/>
        </p:nvPicPr>
        <p:blipFill>
          <a:blip r:embed="rId6" cstate="print"/>
          <a:stretch>
            <a:fillRect/>
          </a:stretch>
        </p:blipFill>
        <p:spPr>
          <a:xfrm>
            <a:off x="683568" y="4653136"/>
            <a:ext cx="2438400" cy="1485900"/>
          </a:xfrm>
          <a:prstGeom prst="rect">
            <a:avLst/>
          </a:prstGeom>
        </p:spPr>
      </p:pic>
      <p:pic>
        <p:nvPicPr>
          <p:cNvPr id="11" name="صورة 10" descr="imagesCAA07P7E.jpg"/>
          <p:cNvPicPr>
            <a:picLocks noChangeAspect="1"/>
          </p:cNvPicPr>
          <p:nvPr/>
        </p:nvPicPr>
        <p:blipFill>
          <a:blip r:embed="rId7" cstate="print">
            <a:clrChange>
              <a:clrFrom>
                <a:srgbClr val="FFFFFF"/>
              </a:clrFrom>
              <a:clrTo>
                <a:srgbClr val="FFFFFF">
                  <a:alpha val="0"/>
                </a:srgbClr>
              </a:clrTo>
            </a:clrChange>
          </a:blip>
          <a:srcRect b="3401"/>
          <a:stretch>
            <a:fillRect/>
          </a:stretch>
        </p:blipFill>
        <p:spPr>
          <a:xfrm>
            <a:off x="6156176" y="4941168"/>
            <a:ext cx="1981200" cy="165618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علاج الهبوط السكري </a:t>
            </a:r>
            <a:endParaRPr lang="ar-SA" dirty="0"/>
          </a:p>
        </p:txBody>
      </p:sp>
      <p:sp>
        <p:nvSpPr>
          <p:cNvPr id="3" name="عنصر نائب للمحتوى 2"/>
          <p:cNvSpPr>
            <a:spLocks noGrp="1"/>
          </p:cNvSpPr>
          <p:nvPr>
            <p:ph sz="quarter" idx="1"/>
          </p:nvPr>
        </p:nvSpPr>
        <p:spPr/>
        <p:txBody>
          <a:bodyPr/>
          <a:lstStyle/>
          <a:p>
            <a:pPr>
              <a:buNone/>
            </a:pPr>
            <a:r>
              <a:rPr lang="ar-SA" dirty="0" smtClean="0"/>
              <a:t/>
            </a:r>
            <a:br>
              <a:rPr lang="ar-SA" dirty="0" smtClean="0"/>
            </a:br>
            <a:r>
              <a:rPr lang="ar-SA" dirty="0" smtClean="0"/>
              <a:t>إعطاء السكر أو العصير بالفم، (مقدار 3 ملاعق من السكر) </a:t>
            </a:r>
          </a:p>
          <a:p>
            <a:pPr>
              <a:buNone/>
            </a:pPr>
            <a:endParaRPr lang="ar-SA" dirty="0" smtClean="0"/>
          </a:p>
          <a:p>
            <a:pPr>
              <a:buNone/>
            </a:pPr>
            <a:endParaRPr lang="ar-SA" dirty="0" smtClean="0"/>
          </a:p>
          <a:p>
            <a:pPr>
              <a:buNone/>
            </a:pPr>
            <a:r>
              <a:rPr lang="ar-SA" dirty="0" smtClean="0"/>
              <a:t> أو أكل حلوى </a:t>
            </a:r>
          </a:p>
          <a:p>
            <a:pPr>
              <a:buNone/>
            </a:pPr>
            <a:endParaRPr lang="ar-SA" dirty="0" smtClean="0"/>
          </a:p>
          <a:p>
            <a:pPr>
              <a:buNone/>
            </a:pPr>
            <a:r>
              <a:rPr lang="ar-SA" dirty="0" smtClean="0"/>
              <a:t>وفي الغالب يتحسن المريض سريعاً في حوالي 10 إلى 15 دقيقة وعندما تتحسن حالته يجب أن يعطي وجبة (سندوتش مثلاً).</a:t>
            </a:r>
            <a:br>
              <a:rPr lang="ar-SA" dirty="0" smtClean="0"/>
            </a:br>
            <a:r>
              <a:rPr lang="ar-SA" dirty="0" smtClean="0"/>
              <a:t>وإذا لم تذهب هذه الأعراض من 10-15 دقيقة فعلى المريض </a:t>
            </a:r>
            <a:r>
              <a:rPr lang="ar-SA" dirty="0" err="1" smtClean="0"/>
              <a:t>إعاده</a:t>
            </a:r>
            <a:r>
              <a:rPr lang="ar-SA" dirty="0" smtClean="0"/>
              <a:t> شرب الكمية نفسها لحين </a:t>
            </a:r>
            <a:r>
              <a:rPr lang="ar-SA" dirty="0" err="1" smtClean="0"/>
              <a:t>إنتهاء</a:t>
            </a:r>
            <a:r>
              <a:rPr lang="ar-SA" dirty="0" smtClean="0"/>
              <a:t> الأعراض. </a:t>
            </a:r>
            <a:endParaRPr lang="en-US" dirty="0" smtClean="0"/>
          </a:p>
          <a:p>
            <a:pPr>
              <a:buNone/>
            </a:pPr>
            <a:endParaRPr lang="ar-SA" dirty="0"/>
          </a:p>
        </p:txBody>
      </p:sp>
      <p:pic>
        <p:nvPicPr>
          <p:cNvPr id="4" name="صورة 3" descr="عصير.jpg"/>
          <p:cNvPicPr>
            <a:picLocks noChangeAspect="1"/>
          </p:cNvPicPr>
          <p:nvPr/>
        </p:nvPicPr>
        <p:blipFill>
          <a:blip r:embed="rId2" cstate="print"/>
          <a:stretch>
            <a:fillRect/>
          </a:stretch>
        </p:blipFill>
        <p:spPr>
          <a:xfrm>
            <a:off x="251520" y="2132856"/>
            <a:ext cx="1839416" cy="1800200"/>
          </a:xfrm>
          <a:prstGeom prst="rect">
            <a:avLst/>
          </a:prstGeom>
        </p:spPr>
      </p:pic>
      <p:pic>
        <p:nvPicPr>
          <p:cNvPr id="5" name="صورة 4" descr="قطعة حلوى.jpg"/>
          <p:cNvPicPr>
            <a:picLocks noChangeAspect="1"/>
          </p:cNvPicPr>
          <p:nvPr/>
        </p:nvPicPr>
        <p:blipFill>
          <a:blip r:embed="rId3" cstate="print"/>
          <a:stretch>
            <a:fillRect/>
          </a:stretch>
        </p:blipFill>
        <p:spPr>
          <a:xfrm>
            <a:off x="4788024" y="2564904"/>
            <a:ext cx="1754138" cy="16573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634082"/>
          </a:xfrm>
        </p:spPr>
        <p:txBody>
          <a:bodyPr>
            <a:normAutofit fontScale="90000"/>
          </a:bodyPr>
          <a:lstStyle/>
          <a:p>
            <a:pPr algn="r"/>
            <a:r>
              <a:rPr lang="ar-SA" b="1" dirty="0" smtClean="0"/>
              <a:t>الوقاية من الهبوط السكري</a:t>
            </a:r>
            <a:endParaRPr lang="ar-SA" dirty="0"/>
          </a:p>
        </p:txBody>
      </p:sp>
      <p:sp>
        <p:nvSpPr>
          <p:cNvPr id="3" name="عنصر نائب للمحتوى 2"/>
          <p:cNvSpPr>
            <a:spLocks noGrp="1"/>
          </p:cNvSpPr>
          <p:nvPr>
            <p:ph sz="quarter" idx="1"/>
          </p:nvPr>
        </p:nvSpPr>
        <p:spPr>
          <a:xfrm>
            <a:off x="251520" y="980728"/>
            <a:ext cx="8435280" cy="5688632"/>
          </a:xfrm>
        </p:spPr>
        <p:txBody>
          <a:bodyPr>
            <a:normAutofit/>
          </a:bodyPr>
          <a:lstStyle/>
          <a:p>
            <a:r>
              <a:rPr lang="ar-SA" dirty="0" smtClean="0"/>
              <a:t> الوجبات المنتظمة وأخذ الوجبة بعد حقنة الأنسولين.</a:t>
            </a:r>
          </a:p>
          <a:p>
            <a:pPr>
              <a:buNone/>
            </a:pPr>
            <a:endParaRPr lang="ar-SA" dirty="0" smtClean="0"/>
          </a:p>
          <a:p>
            <a:pPr>
              <a:buNone/>
            </a:pPr>
            <a:endParaRPr lang="ar-SA" dirty="0" smtClean="0"/>
          </a:p>
          <a:p>
            <a:pPr>
              <a:buNone/>
            </a:pPr>
            <a:endParaRPr lang="ar-SA" dirty="0" smtClean="0"/>
          </a:p>
          <a:p>
            <a:r>
              <a:rPr lang="ar-SA" dirty="0" smtClean="0"/>
              <a:t>عند الخروج من المنزل يجب على كل طفل أو أب أن يأخذ معه قطع من السكر أو الحلوى أو العصير المحلى. </a:t>
            </a:r>
          </a:p>
          <a:p>
            <a:r>
              <a:rPr lang="ar-SA" dirty="0" smtClean="0"/>
              <a:t>التأكد من الجرعة الصحيحة "للأنسولين" قبل القحنة.</a:t>
            </a:r>
          </a:p>
          <a:p>
            <a:endParaRPr lang="ar-SA" dirty="0" smtClean="0"/>
          </a:p>
          <a:p>
            <a:pPr>
              <a:buNone/>
            </a:pPr>
            <a:r>
              <a:rPr lang="ar-SA" dirty="0" smtClean="0"/>
              <a:t> </a:t>
            </a:r>
          </a:p>
          <a:p>
            <a:r>
              <a:rPr lang="ar-SA" dirty="0" smtClean="0"/>
              <a:t>أخذ وجبة صغيرة قبل وبعد التمارين الرياضية. </a:t>
            </a:r>
          </a:p>
          <a:p>
            <a:pPr>
              <a:buNone/>
            </a:pPr>
            <a:endParaRPr lang="ar-SA" dirty="0"/>
          </a:p>
        </p:txBody>
      </p:sp>
      <p:pic>
        <p:nvPicPr>
          <p:cNvPr id="4" name="صورة 3" descr="حقنة.jpg"/>
          <p:cNvPicPr>
            <a:picLocks noChangeAspect="1"/>
          </p:cNvPicPr>
          <p:nvPr/>
        </p:nvPicPr>
        <p:blipFill>
          <a:blip r:embed="rId2" cstate="print"/>
          <a:stretch>
            <a:fillRect/>
          </a:stretch>
        </p:blipFill>
        <p:spPr>
          <a:xfrm>
            <a:off x="5508104" y="1628800"/>
            <a:ext cx="1754138" cy="936104"/>
          </a:xfrm>
          <a:prstGeom prst="rect">
            <a:avLst/>
          </a:prstGeom>
        </p:spPr>
      </p:pic>
      <p:pic>
        <p:nvPicPr>
          <p:cNvPr id="5" name="صورة 4" descr="untitledف.png"/>
          <p:cNvPicPr>
            <a:picLocks noChangeAspect="1"/>
          </p:cNvPicPr>
          <p:nvPr/>
        </p:nvPicPr>
        <p:blipFill>
          <a:blip r:embed="rId3" cstate="print"/>
          <a:stretch>
            <a:fillRect/>
          </a:stretch>
        </p:blipFill>
        <p:spPr>
          <a:xfrm>
            <a:off x="1619672" y="1556792"/>
            <a:ext cx="2447925" cy="1152128"/>
          </a:xfrm>
          <a:prstGeom prst="rect">
            <a:avLst/>
          </a:prstGeom>
        </p:spPr>
      </p:pic>
      <p:cxnSp>
        <p:nvCxnSpPr>
          <p:cNvPr id="7" name="رابط كسهم مستقيم 6"/>
          <p:cNvCxnSpPr/>
          <p:nvPr/>
        </p:nvCxnSpPr>
        <p:spPr>
          <a:xfrm flipH="1">
            <a:off x="4139952" y="2132856"/>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صورة 8" descr="imagesCA7TJTEF.jpg"/>
          <p:cNvPicPr>
            <a:picLocks noChangeAspect="1"/>
          </p:cNvPicPr>
          <p:nvPr/>
        </p:nvPicPr>
        <p:blipFill>
          <a:blip r:embed="rId4" cstate="print"/>
          <a:stretch>
            <a:fillRect/>
          </a:stretch>
        </p:blipFill>
        <p:spPr>
          <a:xfrm>
            <a:off x="251520" y="3284984"/>
            <a:ext cx="1080120" cy="1103387"/>
          </a:xfrm>
          <a:prstGeom prst="rect">
            <a:avLst/>
          </a:prstGeom>
        </p:spPr>
      </p:pic>
      <p:pic>
        <p:nvPicPr>
          <p:cNvPr id="11" name="صورة 10" descr="imagesCAA461XR.jpg"/>
          <p:cNvPicPr>
            <a:picLocks noChangeAspect="1"/>
          </p:cNvPicPr>
          <p:nvPr/>
        </p:nvPicPr>
        <p:blipFill>
          <a:blip r:embed="rId5" cstate="print"/>
          <a:srcRect t="23077"/>
          <a:stretch>
            <a:fillRect/>
          </a:stretch>
        </p:blipFill>
        <p:spPr>
          <a:xfrm>
            <a:off x="1331640" y="3429000"/>
            <a:ext cx="647129" cy="720080"/>
          </a:xfrm>
          <a:prstGeom prst="rect">
            <a:avLst/>
          </a:prstGeom>
        </p:spPr>
      </p:pic>
      <p:pic>
        <p:nvPicPr>
          <p:cNvPr id="12" name="صورة 11" descr="imagesCA5ZC0LK.jpg"/>
          <p:cNvPicPr>
            <a:picLocks noChangeAspect="1"/>
          </p:cNvPicPr>
          <p:nvPr/>
        </p:nvPicPr>
        <p:blipFill>
          <a:blip r:embed="rId6" cstate="print"/>
          <a:stretch>
            <a:fillRect/>
          </a:stretch>
        </p:blipFill>
        <p:spPr>
          <a:xfrm>
            <a:off x="6084168" y="4149080"/>
            <a:ext cx="1420296" cy="936104"/>
          </a:xfrm>
          <a:prstGeom prst="rect">
            <a:avLst/>
          </a:prstGeom>
        </p:spPr>
      </p:pic>
      <p:pic>
        <p:nvPicPr>
          <p:cNvPr id="13" name="صورة 12" descr="حقنة.jpg"/>
          <p:cNvPicPr>
            <a:picLocks noChangeAspect="1"/>
          </p:cNvPicPr>
          <p:nvPr/>
        </p:nvPicPr>
        <p:blipFill>
          <a:blip r:embed="rId2" cstate="print"/>
          <a:stretch>
            <a:fillRect/>
          </a:stretch>
        </p:blipFill>
        <p:spPr>
          <a:xfrm>
            <a:off x="2267744" y="4149080"/>
            <a:ext cx="1754138" cy="936104"/>
          </a:xfrm>
          <a:prstGeom prst="rect">
            <a:avLst/>
          </a:prstGeom>
        </p:spPr>
      </p:pic>
      <p:cxnSp>
        <p:nvCxnSpPr>
          <p:cNvPr id="14" name="رابط كسهم مستقيم 13"/>
          <p:cNvCxnSpPr/>
          <p:nvPr/>
        </p:nvCxnSpPr>
        <p:spPr>
          <a:xfrm flipH="1">
            <a:off x="4499992" y="4725144"/>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5" name="صورة 14" descr="imagesCAVTFQQN.jpg"/>
          <p:cNvPicPr>
            <a:picLocks noChangeAspect="1"/>
          </p:cNvPicPr>
          <p:nvPr/>
        </p:nvPicPr>
        <p:blipFill>
          <a:blip r:embed="rId7" cstate="print"/>
          <a:srcRect l="28350" t="6457" r="8651" b="9354"/>
          <a:stretch>
            <a:fillRect/>
          </a:stretch>
        </p:blipFill>
        <p:spPr>
          <a:xfrm>
            <a:off x="1547664" y="5373216"/>
            <a:ext cx="1440160" cy="129614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تغذية مرضى السكري</a:t>
            </a:r>
            <a:endParaRPr lang="ar-SA" dirty="0"/>
          </a:p>
        </p:txBody>
      </p:sp>
      <p:sp>
        <p:nvSpPr>
          <p:cNvPr id="3" name="عنصر نائب للمحتوى 2"/>
          <p:cNvSpPr>
            <a:spLocks noGrp="1"/>
          </p:cNvSpPr>
          <p:nvPr>
            <p:ph sz="quarter" idx="1"/>
          </p:nvPr>
        </p:nvSpPr>
        <p:spPr/>
        <p:txBody>
          <a:bodyPr>
            <a:normAutofit/>
          </a:bodyPr>
          <a:lstStyle/>
          <a:p>
            <a:r>
              <a:rPr lang="ar-SA" b="1" dirty="0"/>
              <a:t>الهرم </a:t>
            </a:r>
            <a:r>
              <a:rPr lang="ar-SA" b="1" dirty="0" smtClean="0"/>
              <a:t>الغذائي </a:t>
            </a:r>
            <a:r>
              <a:rPr lang="ar-SA" b="1" dirty="0"/>
              <a:t>هو </a:t>
            </a:r>
            <a:r>
              <a:rPr lang="ar-SA" b="1" dirty="0" smtClean="0"/>
              <a:t>أداة </a:t>
            </a:r>
            <a:r>
              <a:rPr lang="ar-SA" b="1" dirty="0"/>
              <a:t>هامة ليساعد المريض على اختيار الكميات الملائمة من الأطعمة من كل مجموعة غذائية من مجموعاته الخمس:</a:t>
            </a:r>
            <a:br>
              <a:rPr lang="ar-SA" b="1" dirty="0"/>
            </a:br>
            <a:r>
              <a:rPr lang="ar-SA" b="1" dirty="0"/>
              <a:t/>
            </a:r>
            <a:br>
              <a:rPr lang="ar-SA" b="1" dirty="0"/>
            </a:br>
            <a:endParaRPr lang="ar-SA" dirty="0"/>
          </a:p>
        </p:txBody>
      </p:sp>
      <p:pic>
        <p:nvPicPr>
          <p:cNvPr id="6" name="صورة 5" descr="19916.jpg"/>
          <p:cNvPicPr>
            <a:picLocks noChangeAspect="1"/>
          </p:cNvPicPr>
          <p:nvPr/>
        </p:nvPicPr>
        <p:blipFill>
          <a:blip r:embed="rId2" cstate="print"/>
          <a:stretch>
            <a:fillRect/>
          </a:stretch>
        </p:blipFill>
        <p:spPr>
          <a:xfrm>
            <a:off x="467544" y="1988840"/>
            <a:ext cx="5505400" cy="440432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548680"/>
            <a:ext cx="7772400" cy="5904656"/>
          </a:xfrm>
        </p:spPr>
        <p:txBody>
          <a:bodyPr>
            <a:noAutofit/>
          </a:bodyPr>
          <a:lstStyle/>
          <a:p>
            <a:r>
              <a:rPr lang="ar-SA" sz="2800" b="1" dirty="0" smtClean="0"/>
              <a:t>تحتل الدهون، الزيوت والسكريات قمة الهرم والتي تتضمن أيضاً على رقائق البطاطس، الحلوى، </a:t>
            </a:r>
            <a:r>
              <a:rPr lang="ar-SA" sz="2800" b="1" dirty="0" err="1" smtClean="0"/>
              <a:t>الآيس</a:t>
            </a:r>
            <a:r>
              <a:rPr lang="ar-SA" sz="2800" b="1" dirty="0" smtClean="0"/>
              <a:t> كريم، والأطعمة المحمرة (المقلية). وينصح بتناول الأطعمة من هذه القائمة بكميات صغيرة لاحتوائها على الكثير من الدهون </a:t>
            </a:r>
            <a:r>
              <a:rPr lang="ar-SA" sz="2800" b="1" dirty="0" err="1" smtClean="0"/>
              <a:t>و</a:t>
            </a:r>
            <a:r>
              <a:rPr lang="ar-SA" sz="2800" b="1" dirty="0" smtClean="0"/>
              <a:t> السكريات وتفتقد إلى المواد الغذائية التي توجد في الخضراوات والحبوب، كما أن </a:t>
            </a:r>
            <a:r>
              <a:rPr lang="ar-SA" sz="2800" b="1" dirty="0" err="1" smtClean="0"/>
              <a:t>بها</a:t>
            </a:r>
            <a:r>
              <a:rPr lang="ar-SA" sz="2800" b="1" dirty="0" smtClean="0"/>
              <a:t> نسب عالية من </a:t>
            </a:r>
            <a:r>
              <a:rPr lang="ar-SA" sz="2800" b="1" dirty="0" err="1" smtClean="0"/>
              <a:t>الكربوهيدرات</a:t>
            </a:r>
            <a:r>
              <a:rPr lang="ar-SA" sz="2800" b="1" dirty="0" smtClean="0"/>
              <a:t>. </a:t>
            </a:r>
          </a:p>
          <a:p>
            <a:r>
              <a:rPr lang="ar-SA" sz="2800" b="1" dirty="0" smtClean="0"/>
              <a:t>و </a:t>
            </a:r>
            <a:r>
              <a:rPr lang="ar-SA" sz="2800" b="1" dirty="0" err="1" smtClean="0"/>
              <a:t>ينبغى</a:t>
            </a:r>
            <a:r>
              <a:rPr lang="ar-SA" sz="2800" b="1" dirty="0" smtClean="0"/>
              <a:t> أن يحتوى النظام الغذائي لمريض السكر بل للشخص العادي على أقل نسبة ممكنة من الدهون المشبعة والتي توجد في اللحوم والمنتجات الحيوانية مثل </a:t>
            </a:r>
            <a:r>
              <a:rPr lang="ar-SA" sz="2800" b="1" dirty="0" err="1" smtClean="0"/>
              <a:t>البرجر</a:t>
            </a:r>
            <a:r>
              <a:rPr lang="ar-SA" sz="2800" b="1" dirty="0" smtClean="0"/>
              <a:t> والجبن والزبد – تتجمد الدهون المشبعة فى درجة حرارة الغرفة .</a:t>
            </a:r>
          </a:p>
          <a:p>
            <a:r>
              <a:rPr lang="ar-SA" sz="2800" b="1" dirty="0" smtClean="0"/>
              <a:t>وعند تناول السكريات المتمثلة فى الحلوى لابد وأن تكون جزء من النظام الغذائى الصحى على ألا يكون هناك إفراط فى تناولها.</a:t>
            </a:r>
            <a:endParaRPr lang="ar-SA"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764704"/>
            <a:ext cx="7632848" cy="792088"/>
          </a:xfrm>
        </p:spPr>
        <p:txBody>
          <a:bodyPr>
            <a:normAutofit fontScale="90000"/>
          </a:bodyPr>
          <a:lstStyle/>
          <a:p>
            <a:r>
              <a:rPr lang="ar-SA" b="1" dirty="0" smtClean="0"/>
              <a:t/>
            </a:r>
            <a:br>
              <a:rPr lang="ar-SA" b="1" dirty="0" smtClean="0"/>
            </a:br>
            <a:r>
              <a:rPr lang="ar-SA" b="1" dirty="0" smtClean="0"/>
              <a:t>العناية بقدم المصاب بداء (السكري) </a:t>
            </a:r>
            <a:br>
              <a:rPr lang="ar-SA" b="1" dirty="0" smtClean="0"/>
            </a:br>
            <a:endParaRPr lang="ar-SA" dirty="0"/>
          </a:p>
        </p:txBody>
      </p:sp>
      <p:sp>
        <p:nvSpPr>
          <p:cNvPr id="3" name="عنصر نائب للمحتوى 2"/>
          <p:cNvSpPr>
            <a:spLocks noGrp="1"/>
          </p:cNvSpPr>
          <p:nvPr>
            <p:ph sz="quarter" idx="1"/>
          </p:nvPr>
        </p:nvSpPr>
        <p:spPr/>
        <p:txBody>
          <a:bodyPr>
            <a:normAutofit/>
          </a:bodyPr>
          <a:lstStyle/>
          <a:p>
            <a:r>
              <a:rPr lang="ar-SA" dirty="0" smtClean="0"/>
              <a:t>أن تأثير داء السكري على القدمين بضعف مقاومتها للجروح والقروح بسبب قصور الدورة الدموية في الأطراف ، وفي درجة الإحساس ،لذا تأتي أهمية العناية والاهتمام بالقدمين بالدرجة الأولى لمرضى السكر ، خاصة إذا تعرضت القدمين لجروح أو قروح أو انشطار بالأظافر أو حدث تصلب في بشرة أصابع القدم.</a:t>
            </a:r>
          </a:p>
          <a:p>
            <a:r>
              <a:rPr lang="ar-SA" dirty="0" smtClean="0"/>
              <a:t>ولكي تتغلب على المضاعفات التي قد تنشأ عن القصور في الدورة الدموية في درجة الإحساس على المصاب اتباع التعليمات التالية للمحافظة على صحة القدمين :</a:t>
            </a:r>
          </a:p>
          <a:p>
            <a:endParaRPr lang="ar-SA" dirty="0"/>
          </a:p>
        </p:txBody>
      </p:sp>
      <p:pic>
        <p:nvPicPr>
          <p:cNvPr id="4" name="صورة 3" descr="قدم.jpg"/>
          <p:cNvPicPr>
            <a:picLocks noChangeAspect="1"/>
          </p:cNvPicPr>
          <p:nvPr/>
        </p:nvPicPr>
        <p:blipFill>
          <a:blip r:embed="rId2" cstate="print"/>
          <a:stretch>
            <a:fillRect/>
          </a:stretch>
        </p:blipFill>
        <p:spPr>
          <a:xfrm>
            <a:off x="251520" y="260648"/>
            <a:ext cx="936104" cy="237626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23528" y="188640"/>
            <a:ext cx="8363272" cy="6336704"/>
          </a:xfrm>
        </p:spPr>
        <p:txBody>
          <a:bodyPr>
            <a:normAutofit lnSpcReduction="10000"/>
          </a:bodyPr>
          <a:lstStyle/>
          <a:p>
            <a:r>
              <a:rPr lang="ar-SA" sz="3800" dirty="0" smtClean="0"/>
              <a:t>الاهتمام بالقدمين وذلك بغسلها بالماء الدافئ </a:t>
            </a:r>
          </a:p>
          <a:p>
            <a:pPr>
              <a:buNone/>
            </a:pPr>
            <a:endParaRPr lang="ar-SA" sz="3800" dirty="0" smtClean="0"/>
          </a:p>
          <a:p>
            <a:r>
              <a:rPr lang="ar-SA" sz="3800" dirty="0" smtClean="0"/>
              <a:t>كذلك بعد الغسيل يجب تجفيفهما</a:t>
            </a:r>
          </a:p>
          <a:p>
            <a:pPr>
              <a:buNone/>
            </a:pPr>
            <a:r>
              <a:rPr lang="ar-SA" sz="3800" dirty="0" smtClean="0"/>
              <a:t>خاصة ما بين الأصابع</a:t>
            </a:r>
          </a:p>
          <a:p>
            <a:pPr>
              <a:buNone/>
            </a:pPr>
            <a:endParaRPr lang="ar-SA" sz="3800" dirty="0" smtClean="0"/>
          </a:p>
          <a:p>
            <a:r>
              <a:rPr lang="ar-SA" sz="3800" dirty="0" smtClean="0"/>
              <a:t>  فحص القدمين يومياً  </a:t>
            </a:r>
          </a:p>
          <a:p>
            <a:pPr>
              <a:buNone/>
            </a:pPr>
            <a:r>
              <a:rPr lang="ar-SA" sz="3800" dirty="0" smtClean="0"/>
              <a:t>وذلك للتأكد من عدم وجود جروح أو خدوش </a:t>
            </a:r>
          </a:p>
          <a:p>
            <a:endParaRPr lang="ar-SA" sz="3800" dirty="0" smtClean="0"/>
          </a:p>
          <a:p>
            <a:r>
              <a:rPr lang="ar-SA" sz="3800" dirty="0" smtClean="0"/>
              <a:t>قد يحتاج المريض إلى استعمال مرآة للكشف عن باطن القدم</a:t>
            </a:r>
          </a:p>
          <a:p>
            <a:endParaRPr lang="ar-SA" dirty="0"/>
          </a:p>
        </p:txBody>
      </p:sp>
      <p:pic>
        <p:nvPicPr>
          <p:cNvPr id="4" name="صورة 3" descr="القدمين.jpg"/>
          <p:cNvPicPr>
            <a:picLocks noChangeAspect="1"/>
          </p:cNvPicPr>
          <p:nvPr/>
        </p:nvPicPr>
        <p:blipFill>
          <a:blip r:embed="rId2" cstate="print"/>
          <a:stretch>
            <a:fillRect/>
          </a:stretch>
        </p:blipFill>
        <p:spPr>
          <a:xfrm>
            <a:off x="467544" y="404664"/>
            <a:ext cx="1418456" cy="914400"/>
          </a:xfrm>
          <a:prstGeom prst="rect">
            <a:avLst/>
          </a:prstGeom>
        </p:spPr>
      </p:pic>
      <p:pic>
        <p:nvPicPr>
          <p:cNvPr id="6" name="صورة 5" descr="فحص.jpg"/>
          <p:cNvPicPr>
            <a:picLocks noChangeAspect="1"/>
          </p:cNvPicPr>
          <p:nvPr/>
        </p:nvPicPr>
        <p:blipFill>
          <a:blip r:embed="rId3" cstate="print"/>
          <a:stretch>
            <a:fillRect/>
          </a:stretch>
        </p:blipFill>
        <p:spPr>
          <a:xfrm>
            <a:off x="539552" y="3356992"/>
            <a:ext cx="1440160" cy="1512168"/>
          </a:xfrm>
          <a:prstGeom prst="rect">
            <a:avLst/>
          </a:prstGeom>
        </p:spPr>
      </p:pic>
      <p:pic>
        <p:nvPicPr>
          <p:cNvPr id="7" name="صورة 6" descr="قدم فحص.png"/>
          <p:cNvPicPr>
            <a:picLocks noChangeAspect="1"/>
          </p:cNvPicPr>
          <p:nvPr/>
        </p:nvPicPr>
        <p:blipFill>
          <a:blip r:embed="rId4" cstate="print"/>
          <a:stretch>
            <a:fillRect/>
          </a:stretch>
        </p:blipFill>
        <p:spPr>
          <a:xfrm>
            <a:off x="2915816" y="5517232"/>
            <a:ext cx="1638300" cy="1028700"/>
          </a:xfrm>
          <a:prstGeom prst="rect">
            <a:avLst/>
          </a:prstGeom>
        </p:spPr>
      </p:pic>
      <p:pic>
        <p:nvPicPr>
          <p:cNvPr id="8" name="صورة 7" descr="imagesCA4VHVVG.jpg"/>
          <p:cNvPicPr>
            <a:picLocks noChangeAspect="1"/>
          </p:cNvPicPr>
          <p:nvPr/>
        </p:nvPicPr>
        <p:blipFill>
          <a:blip r:embed="rId5" cstate="print"/>
          <a:stretch>
            <a:fillRect/>
          </a:stretch>
        </p:blipFill>
        <p:spPr>
          <a:xfrm>
            <a:off x="3275856" y="2132856"/>
            <a:ext cx="1762125" cy="1224136"/>
          </a:xfrm>
          <a:prstGeom prst="rect">
            <a:avLst/>
          </a:prstGeom>
        </p:spPr>
      </p:pic>
      <p:pic>
        <p:nvPicPr>
          <p:cNvPr id="9" name="صورة 8" descr="تنشيف.jpg"/>
          <p:cNvPicPr>
            <a:picLocks noChangeAspect="1"/>
          </p:cNvPicPr>
          <p:nvPr/>
        </p:nvPicPr>
        <p:blipFill>
          <a:blip r:embed="rId6" cstate="print"/>
          <a:stretch>
            <a:fillRect/>
          </a:stretch>
        </p:blipFill>
        <p:spPr>
          <a:xfrm>
            <a:off x="539552" y="1484784"/>
            <a:ext cx="2447925" cy="151216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611560" y="548680"/>
            <a:ext cx="8075240" cy="5471120"/>
          </a:xfrm>
        </p:spPr>
        <p:txBody>
          <a:bodyPr>
            <a:normAutofit/>
          </a:bodyPr>
          <a:lstStyle/>
          <a:p>
            <a:r>
              <a:rPr lang="ar-SA" sz="2800" dirty="0" smtClean="0"/>
              <a:t>الاهتمام بما بين الأصابع من تشققات كما يجب </a:t>
            </a:r>
          </a:p>
          <a:p>
            <a:r>
              <a:rPr lang="ar-SA" sz="2800" dirty="0" smtClean="0"/>
              <a:t>إطلاع الطبيب عند ملاحظة أية تقرحات أو تنمل في الأطرف .</a:t>
            </a:r>
          </a:p>
          <a:p>
            <a:r>
              <a:rPr lang="ar-SA" sz="2800" dirty="0" smtClean="0"/>
              <a:t>العناية بالأظافر : </a:t>
            </a:r>
          </a:p>
          <a:p>
            <a:pPr>
              <a:buNone/>
            </a:pPr>
            <a:r>
              <a:rPr lang="ar-SA" sz="2800" dirty="0" smtClean="0"/>
              <a:t>يجب أن يكون القص مستقيماً وليس باستدارة الإصبع </a:t>
            </a:r>
          </a:p>
          <a:p>
            <a:pPr>
              <a:buNone/>
            </a:pPr>
            <a:r>
              <a:rPr lang="ar-SA" sz="2800" dirty="0" smtClean="0"/>
              <a:t>كما يجب أن لا تنزع الأظافر بعد قصها حتى لا تحتك </a:t>
            </a:r>
          </a:p>
          <a:p>
            <a:pPr>
              <a:buNone/>
            </a:pPr>
            <a:r>
              <a:rPr lang="ar-SA" sz="2800" dirty="0" smtClean="0"/>
              <a:t>بالأصابع المجاورة وتسبب الجروح .</a:t>
            </a:r>
          </a:p>
          <a:p>
            <a:pPr>
              <a:buNone/>
            </a:pPr>
            <a:endParaRPr lang="ar-SA" sz="2800" dirty="0" smtClean="0"/>
          </a:p>
          <a:p>
            <a:pPr>
              <a:buNone/>
            </a:pPr>
            <a:r>
              <a:rPr lang="ar-SA" sz="2800" dirty="0" smtClean="0"/>
              <a:t>لا تحاول تقليم الأظافر إذا كان نظرك ضعيف </a:t>
            </a:r>
          </a:p>
          <a:p>
            <a:pPr>
              <a:buNone/>
            </a:pPr>
            <a:r>
              <a:rPr lang="ar-SA" sz="2800" dirty="0" smtClean="0"/>
              <a:t>وأطلب المساعدة في تقليمها .</a:t>
            </a:r>
          </a:p>
          <a:p>
            <a:endParaRPr lang="ar-SA" dirty="0"/>
          </a:p>
        </p:txBody>
      </p:sp>
      <p:pic>
        <p:nvPicPr>
          <p:cNvPr id="4" name="صورة 3" descr="تقرح.png"/>
          <p:cNvPicPr>
            <a:picLocks noChangeAspect="1"/>
          </p:cNvPicPr>
          <p:nvPr/>
        </p:nvPicPr>
        <p:blipFill>
          <a:blip r:embed="rId2" cstate="print"/>
          <a:stretch>
            <a:fillRect/>
          </a:stretch>
        </p:blipFill>
        <p:spPr>
          <a:xfrm>
            <a:off x="323528" y="908720"/>
            <a:ext cx="1143000" cy="1371600"/>
          </a:xfrm>
          <a:prstGeom prst="rect">
            <a:avLst/>
          </a:prstGeom>
        </p:spPr>
      </p:pic>
      <p:pic>
        <p:nvPicPr>
          <p:cNvPr id="6" name="صورة 5" descr="2قص.jpg"/>
          <p:cNvPicPr>
            <a:picLocks noChangeAspect="1"/>
          </p:cNvPicPr>
          <p:nvPr/>
        </p:nvPicPr>
        <p:blipFill>
          <a:blip r:embed="rId3" cstate="print"/>
          <a:stretch>
            <a:fillRect/>
          </a:stretch>
        </p:blipFill>
        <p:spPr>
          <a:xfrm>
            <a:off x="971600" y="2924944"/>
            <a:ext cx="1666875" cy="13430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260648"/>
            <a:ext cx="7772400" cy="868958"/>
          </a:xfrm>
        </p:spPr>
        <p:txBody>
          <a:bodyPr/>
          <a:lstStyle/>
          <a:p>
            <a:pPr algn="r"/>
            <a:r>
              <a:rPr lang="ar-SA" b="1" dirty="0" smtClean="0"/>
              <a:t>ما هي غدة البنكرياس؟</a:t>
            </a:r>
            <a:endParaRPr lang="ar-SA" dirty="0"/>
          </a:p>
        </p:txBody>
      </p:sp>
      <p:sp>
        <p:nvSpPr>
          <p:cNvPr id="3" name="عنصر نائب للمحتوى 2"/>
          <p:cNvSpPr>
            <a:spLocks noGrp="1"/>
          </p:cNvSpPr>
          <p:nvPr>
            <p:ph sz="quarter" idx="1"/>
          </p:nvPr>
        </p:nvSpPr>
        <p:spPr>
          <a:xfrm>
            <a:off x="323528" y="1447800"/>
            <a:ext cx="8568952" cy="4572000"/>
          </a:xfrm>
        </p:spPr>
        <p:txBody>
          <a:bodyPr>
            <a:normAutofit/>
          </a:bodyPr>
          <a:lstStyle/>
          <a:p>
            <a:r>
              <a:rPr lang="ar-SA" sz="3600" dirty="0" smtClean="0"/>
              <a:t>هي غدة منشوريه الشكل توجد في أعلى البطن فوق قسم </a:t>
            </a:r>
            <a:r>
              <a:rPr lang="ar-SA" sz="3600" dirty="0" err="1" smtClean="0"/>
              <a:t>الأثني</a:t>
            </a:r>
            <a:r>
              <a:rPr lang="ar-SA" sz="3600" dirty="0" smtClean="0"/>
              <a:t> عشر من الأمعاء الدقيقة وراء المعدة .</a:t>
            </a:r>
            <a:br>
              <a:rPr lang="ar-SA" sz="3600" dirty="0" smtClean="0"/>
            </a:br>
            <a:r>
              <a:rPr lang="ar-SA" sz="3600" dirty="0" smtClean="0"/>
              <a:t>وغدة البنكرياس غدة مختلطة تفرز عصارة الهضم. وفي داخل أنسجة غدة البنكرياس جزر متعددة من نسيج خاص تسمى جزر(</a:t>
            </a:r>
            <a:r>
              <a:rPr lang="ar-SA" sz="3600" dirty="0" err="1" smtClean="0"/>
              <a:t>لانقرهانس</a:t>
            </a:r>
            <a:r>
              <a:rPr lang="ar-SA" sz="3600" dirty="0" smtClean="0"/>
              <a:t>) ,وهي من الغدد الصماء وهي التي تفرز هرمون الأنسولين الذي ينظم عملية استقلاب المواد السكرية في الجسم.</a:t>
            </a:r>
            <a:r>
              <a:rPr lang="ar-SA" dirty="0" smtClean="0"/>
              <a:t/>
            </a:r>
            <a:br>
              <a:rPr lang="ar-SA" dirty="0" smtClean="0"/>
            </a:br>
            <a:endParaRPr lang="ar-SA" dirty="0"/>
          </a:p>
        </p:txBody>
      </p:sp>
      <p:pic>
        <p:nvPicPr>
          <p:cNvPr id="4" name="صورة 3" descr="pancreas.gif"/>
          <p:cNvPicPr>
            <a:picLocks noChangeAspect="1"/>
          </p:cNvPicPr>
          <p:nvPr/>
        </p:nvPicPr>
        <p:blipFill>
          <a:blip r:embed="rId2" cstate="print">
            <a:clrChange>
              <a:clrFrom>
                <a:srgbClr val="FFFFFF"/>
              </a:clrFrom>
              <a:clrTo>
                <a:srgbClr val="FFFFFF">
                  <a:alpha val="0"/>
                </a:srgbClr>
              </a:clrTo>
            </a:clrChange>
          </a:blip>
          <a:srcRect l="1617" t="43314"/>
          <a:stretch>
            <a:fillRect/>
          </a:stretch>
        </p:blipFill>
        <p:spPr>
          <a:xfrm>
            <a:off x="323528" y="4653136"/>
            <a:ext cx="4685506" cy="220486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260648"/>
            <a:ext cx="7772400" cy="5759152"/>
          </a:xfrm>
        </p:spPr>
        <p:txBody>
          <a:bodyPr/>
          <a:lstStyle/>
          <a:p>
            <a:r>
              <a:rPr lang="ar-SA" sz="2400" dirty="0" smtClean="0"/>
              <a:t>العناية بالجلد : وذلك باستعمال أي نوع من الكريم المرطب </a:t>
            </a:r>
          </a:p>
          <a:p>
            <a:pPr>
              <a:buNone/>
            </a:pPr>
            <a:r>
              <a:rPr lang="ar-SA" sz="2400" dirty="0" smtClean="0"/>
              <a:t>خاصة لمن يعانون من شدة الجفاف .</a:t>
            </a:r>
          </a:p>
          <a:p>
            <a:endParaRPr lang="ar-SA" sz="2400" dirty="0" smtClean="0"/>
          </a:p>
          <a:p>
            <a:endParaRPr lang="ar-SA" sz="2400" dirty="0" smtClean="0"/>
          </a:p>
          <a:p>
            <a:endParaRPr lang="ar-SA" sz="2400" dirty="0" smtClean="0"/>
          </a:p>
          <a:p>
            <a:r>
              <a:rPr lang="ar-SA" sz="2400" dirty="0" smtClean="0"/>
              <a:t>العناية باختيار الحذاء :</a:t>
            </a:r>
          </a:p>
          <a:p>
            <a:pPr>
              <a:buNone/>
            </a:pPr>
            <a:r>
              <a:rPr lang="ar-SA" sz="2400" dirty="0" smtClean="0"/>
              <a:t>يجب اختيار الحذاء المريح </a:t>
            </a:r>
          </a:p>
          <a:p>
            <a:pPr>
              <a:buNone/>
            </a:pPr>
            <a:r>
              <a:rPr lang="ar-SA" sz="2400" dirty="0" smtClean="0"/>
              <a:t>وتجنب الأحذية الضيقة عموماً .</a:t>
            </a:r>
          </a:p>
          <a:p>
            <a:pPr>
              <a:buFont typeface="Arial" pitchFamily="34" charset="0"/>
              <a:buChar char="•"/>
            </a:pPr>
            <a:r>
              <a:rPr lang="ar-SA" sz="2400" dirty="0" smtClean="0"/>
              <a:t>فحص الحذاء من الداخل من المسامير البارزة أو الأجسام الصلبة كالحصى .</a:t>
            </a:r>
          </a:p>
          <a:p>
            <a:pPr>
              <a:buFont typeface="Arial" pitchFamily="34" charset="0"/>
              <a:buChar char="•"/>
            </a:pPr>
            <a:r>
              <a:rPr lang="ar-SA" sz="2400" dirty="0" smtClean="0"/>
              <a:t> ويفضل استعمال الجوارب القطنية قبل لبس الحذاء وتكون غير ضيقة حتى لا تعيق الدورة الدموية .</a:t>
            </a:r>
          </a:p>
          <a:p>
            <a:endParaRPr lang="ar-SA" dirty="0"/>
          </a:p>
        </p:txBody>
      </p:sp>
      <p:pic>
        <p:nvPicPr>
          <p:cNvPr id="4" name="صورة 3" descr="كريم.jpg"/>
          <p:cNvPicPr>
            <a:picLocks noChangeAspect="1"/>
          </p:cNvPicPr>
          <p:nvPr/>
        </p:nvPicPr>
        <p:blipFill>
          <a:blip r:embed="rId2" cstate="print"/>
          <a:stretch>
            <a:fillRect/>
          </a:stretch>
        </p:blipFill>
        <p:spPr>
          <a:xfrm>
            <a:off x="1115616" y="692696"/>
            <a:ext cx="2074540" cy="1659632"/>
          </a:xfrm>
          <a:prstGeom prst="rect">
            <a:avLst/>
          </a:prstGeom>
        </p:spPr>
      </p:pic>
      <p:pic>
        <p:nvPicPr>
          <p:cNvPr id="6" name="صورة 5" descr="حذاء.png"/>
          <p:cNvPicPr>
            <a:picLocks noChangeAspect="1"/>
          </p:cNvPicPr>
          <p:nvPr/>
        </p:nvPicPr>
        <p:blipFill>
          <a:blip r:embed="rId3" cstate="print"/>
          <a:stretch>
            <a:fillRect/>
          </a:stretch>
        </p:blipFill>
        <p:spPr>
          <a:xfrm>
            <a:off x="3491880" y="1988840"/>
            <a:ext cx="1752600" cy="1838325"/>
          </a:xfrm>
          <a:prstGeom prst="rect">
            <a:avLst/>
          </a:prstGeom>
        </p:spPr>
      </p:pic>
      <p:pic>
        <p:nvPicPr>
          <p:cNvPr id="7" name="صورة 6" descr="جوارب.png"/>
          <p:cNvPicPr>
            <a:picLocks noChangeAspect="1"/>
          </p:cNvPicPr>
          <p:nvPr/>
        </p:nvPicPr>
        <p:blipFill>
          <a:blip r:embed="rId4" cstate="print"/>
          <a:stretch>
            <a:fillRect/>
          </a:stretch>
        </p:blipFill>
        <p:spPr>
          <a:xfrm>
            <a:off x="2987824" y="4797152"/>
            <a:ext cx="1524000" cy="1524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706090"/>
          </a:xfrm>
        </p:spPr>
        <p:txBody>
          <a:bodyPr>
            <a:normAutofit fontScale="90000"/>
          </a:bodyPr>
          <a:lstStyle/>
          <a:p>
            <a:pPr algn="r"/>
            <a:r>
              <a:rPr lang="ar-SA" b="1" dirty="0" smtClean="0"/>
              <a:t>نصائح عامة للعناية بالقدم :</a:t>
            </a:r>
            <a:endParaRPr lang="ar-SA" dirty="0"/>
          </a:p>
        </p:txBody>
      </p:sp>
      <p:sp>
        <p:nvSpPr>
          <p:cNvPr id="3" name="عنصر نائب للمحتوى 2"/>
          <p:cNvSpPr>
            <a:spLocks noGrp="1"/>
          </p:cNvSpPr>
          <p:nvPr>
            <p:ph sz="quarter" idx="1"/>
          </p:nvPr>
        </p:nvSpPr>
        <p:spPr>
          <a:xfrm>
            <a:off x="395536" y="908720"/>
            <a:ext cx="8291264" cy="5688632"/>
          </a:xfrm>
        </p:spPr>
        <p:txBody>
          <a:bodyPr>
            <a:normAutofit/>
          </a:bodyPr>
          <a:lstStyle/>
          <a:p>
            <a:r>
              <a:rPr lang="ar-SA" dirty="0" smtClean="0"/>
              <a:t>لا تستخدم قربة الماء الساخن في تدفئة القدمين حتى لا تصاب بحروق ، استخدم الجوارب بدلاً منها .</a:t>
            </a:r>
          </a:p>
          <a:p>
            <a:endParaRPr lang="ar-SA" dirty="0" smtClean="0"/>
          </a:p>
          <a:p>
            <a:endParaRPr lang="ar-SA" dirty="0" smtClean="0"/>
          </a:p>
          <a:p>
            <a:endParaRPr lang="ar-SA" dirty="0" smtClean="0"/>
          </a:p>
          <a:p>
            <a:r>
              <a:rPr lang="ar-SA" dirty="0" smtClean="0"/>
              <a:t>لا تستخدم مطلقاً العلاجات الموضعية لإزالة الجلد المتصلب في بشرة القدم</a:t>
            </a:r>
          </a:p>
          <a:p>
            <a:pPr>
              <a:buNone/>
            </a:pPr>
            <a:endParaRPr lang="ar-SA" dirty="0" smtClean="0"/>
          </a:p>
          <a:p>
            <a:pPr>
              <a:buNone/>
            </a:pPr>
            <a:endParaRPr lang="ar-SA" dirty="0" smtClean="0"/>
          </a:p>
          <a:p>
            <a:r>
              <a:rPr lang="ar-SA" dirty="0" smtClean="0"/>
              <a:t>كما لا تستخدم الكي في علاج آلام القدمين .</a:t>
            </a:r>
          </a:p>
          <a:p>
            <a:endParaRPr lang="ar-SA" dirty="0" smtClean="0"/>
          </a:p>
          <a:p>
            <a:endParaRPr lang="ar-SA" dirty="0"/>
          </a:p>
        </p:txBody>
      </p:sp>
      <p:pic>
        <p:nvPicPr>
          <p:cNvPr id="4" name="صورة 3" descr="imagesCAAA7GG4.jpg"/>
          <p:cNvPicPr>
            <a:picLocks noChangeAspect="1"/>
          </p:cNvPicPr>
          <p:nvPr/>
        </p:nvPicPr>
        <p:blipFill>
          <a:blip r:embed="rId2" cstate="print"/>
          <a:stretch>
            <a:fillRect/>
          </a:stretch>
        </p:blipFill>
        <p:spPr>
          <a:xfrm>
            <a:off x="2339752" y="1628800"/>
            <a:ext cx="2771775" cy="1533525"/>
          </a:xfrm>
          <a:prstGeom prst="rect">
            <a:avLst/>
          </a:prstGeom>
        </p:spPr>
      </p:pic>
      <p:pic>
        <p:nvPicPr>
          <p:cNvPr id="5" name="صورة 4" descr="جلد.jpg"/>
          <p:cNvPicPr>
            <a:picLocks noChangeAspect="1"/>
          </p:cNvPicPr>
          <p:nvPr/>
        </p:nvPicPr>
        <p:blipFill>
          <a:blip r:embed="rId3" cstate="print"/>
          <a:stretch>
            <a:fillRect/>
          </a:stretch>
        </p:blipFill>
        <p:spPr>
          <a:xfrm>
            <a:off x="467544" y="3717032"/>
            <a:ext cx="1828800" cy="1285875"/>
          </a:xfrm>
          <a:prstGeom prst="rect">
            <a:avLst/>
          </a:prstGeom>
        </p:spPr>
      </p:pic>
      <p:pic>
        <p:nvPicPr>
          <p:cNvPr id="6" name="صورة 5" descr="كوي.jpg"/>
          <p:cNvPicPr>
            <a:picLocks noChangeAspect="1"/>
          </p:cNvPicPr>
          <p:nvPr/>
        </p:nvPicPr>
        <p:blipFill>
          <a:blip r:embed="rId4" cstate="print"/>
          <a:stretch>
            <a:fillRect/>
          </a:stretch>
        </p:blipFill>
        <p:spPr>
          <a:xfrm>
            <a:off x="4067944" y="5229200"/>
            <a:ext cx="1724025" cy="136207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04664"/>
            <a:ext cx="7848872" cy="5539978"/>
          </a:xfrm>
          <a:prstGeom prst="rect">
            <a:avLst/>
          </a:prstGeom>
        </p:spPr>
        <p:txBody>
          <a:bodyPr wrap="square">
            <a:spAutoFit/>
          </a:bodyPr>
          <a:lstStyle/>
          <a:p>
            <a:pPr>
              <a:buClr>
                <a:srgbClr val="FF0000"/>
              </a:buClr>
              <a:buFont typeface="Arial" pitchFamily="34" charset="0"/>
              <a:buChar char="•"/>
            </a:pPr>
            <a:r>
              <a:rPr lang="ar-SA" sz="2800" dirty="0" smtClean="0"/>
              <a:t>حاول أن لا تجلس واضعاً ساقاً على ساق فقد يؤدي ذلك إلى نقص في وصول الدم إل الأطراف التي هي أصلاً تعاني من عدم وصول الدم الكافي .</a:t>
            </a:r>
          </a:p>
          <a:p>
            <a:endParaRPr lang="ar-SA" sz="2800" dirty="0" smtClean="0"/>
          </a:p>
          <a:p>
            <a:endParaRPr lang="ar-SA" sz="2800" dirty="0" smtClean="0"/>
          </a:p>
          <a:p>
            <a:pPr>
              <a:buClr>
                <a:srgbClr val="FF0000"/>
              </a:buClr>
              <a:buFont typeface="Arial" pitchFamily="34" charset="0"/>
              <a:buChar char="•"/>
            </a:pPr>
            <a:r>
              <a:rPr lang="ar-SA" sz="2800" dirty="0" smtClean="0"/>
              <a:t>لا تمشي حافي القدمين مطلقاً . </a:t>
            </a:r>
          </a:p>
          <a:p>
            <a:pPr>
              <a:buClr>
                <a:srgbClr val="FF0000"/>
              </a:buClr>
              <a:buFont typeface="Arial" pitchFamily="34" charset="0"/>
              <a:buChar char="•"/>
            </a:pPr>
            <a:endParaRPr lang="ar-SA" sz="2800" dirty="0" smtClean="0"/>
          </a:p>
          <a:p>
            <a:pPr>
              <a:buClr>
                <a:srgbClr val="FF0000"/>
              </a:buClr>
              <a:buFont typeface="Arial" pitchFamily="34" charset="0"/>
              <a:buChar char="•"/>
            </a:pPr>
            <a:endParaRPr lang="ar-SA" sz="2800" dirty="0" smtClean="0"/>
          </a:p>
          <a:p>
            <a:pPr>
              <a:buClr>
                <a:srgbClr val="FF0000"/>
              </a:buClr>
              <a:buFont typeface="Arial" pitchFamily="34" charset="0"/>
              <a:buChar char="•"/>
            </a:pPr>
            <a:endParaRPr lang="ar-SA" sz="2800" dirty="0" smtClean="0"/>
          </a:p>
          <a:p>
            <a:pPr>
              <a:buClr>
                <a:srgbClr val="FF0000"/>
              </a:buClr>
              <a:buFont typeface="Arial" pitchFamily="34" charset="0"/>
              <a:buChar char="•"/>
            </a:pPr>
            <a:endParaRPr lang="ar-SA" sz="2800" dirty="0" smtClean="0"/>
          </a:p>
          <a:p>
            <a:r>
              <a:rPr lang="ar-SA" sz="2800" dirty="0" smtClean="0"/>
              <a:t>الاهتمام بالجروح البسيطة في القدم تحميك من المضاعفات .</a:t>
            </a:r>
          </a:p>
          <a:p>
            <a:r>
              <a:rPr lang="ar-SA" sz="2800" dirty="0" smtClean="0"/>
              <a:t>.</a:t>
            </a:r>
          </a:p>
          <a:p>
            <a:endParaRPr lang="ar-SA" dirty="0"/>
          </a:p>
        </p:txBody>
      </p:sp>
      <p:pic>
        <p:nvPicPr>
          <p:cNvPr id="4" name="صورة 3" descr="ساق.jpg"/>
          <p:cNvPicPr>
            <a:picLocks noChangeAspect="1"/>
          </p:cNvPicPr>
          <p:nvPr/>
        </p:nvPicPr>
        <p:blipFill>
          <a:blip r:embed="rId2" cstate="print"/>
          <a:stretch>
            <a:fillRect/>
          </a:stretch>
        </p:blipFill>
        <p:spPr>
          <a:xfrm>
            <a:off x="683568" y="1340768"/>
            <a:ext cx="1143000" cy="2160240"/>
          </a:xfrm>
          <a:prstGeom prst="rect">
            <a:avLst/>
          </a:prstGeom>
        </p:spPr>
      </p:pic>
      <p:pic>
        <p:nvPicPr>
          <p:cNvPr id="5" name="صورة 4" descr="حافي.png"/>
          <p:cNvPicPr>
            <a:picLocks noChangeAspect="1"/>
          </p:cNvPicPr>
          <p:nvPr/>
        </p:nvPicPr>
        <p:blipFill>
          <a:blip r:embed="rId3" cstate="print"/>
          <a:stretch>
            <a:fillRect/>
          </a:stretch>
        </p:blipFill>
        <p:spPr>
          <a:xfrm>
            <a:off x="3995936" y="3068960"/>
            <a:ext cx="1530871" cy="1487810"/>
          </a:xfrm>
          <a:prstGeom prst="rect">
            <a:avLst/>
          </a:prstGeom>
        </p:spPr>
      </p:pic>
      <p:pic>
        <p:nvPicPr>
          <p:cNvPr id="6" name="صورة 5" descr="جرح.jpg"/>
          <p:cNvPicPr>
            <a:picLocks noChangeAspect="1"/>
          </p:cNvPicPr>
          <p:nvPr/>
        </p:nvPicPr>
        <p:blipFill>
          <a:blip r:embed="rId4" cstate="print"/>
          <a:stretch>
            <a:fillRect/>
          </a:stretch>
        </p:blipFill>
        <p:spPr>
          <a:xfrm>
            <a:off x="611560" y="5157192"/>
            <a:ext cx="1838325" cy="12763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4638"/>
            <a:ext cx="7772400" cy="634082"/>
          </a:xfrm>
        </p:spPr>
        <p:txBody>
          <a:bodyPr>
            <a:normAutofit fontScale="90000"/>
          </a:bodyPr>
          <a:lstStyle/>
          <a:p>
            <a:pPr algn="r"/>
            <a:r>
              <a:rPr lang="ar-SA" dirty="0" smtClean="0"/>
              <a:t>وفي الختام</a:t>
            </a:r>
            <a:endParaRPr lang="ar-SA" dirty="0"/>
          </a:p>
        </p:txBody>
      </p:sp>
      <p:sp>
        <p:nvSpPr>
          <p:cNvPr id="3" name="عنصر نائب للمحتوى 2"/>
          <p:cNvSpPr>
            <a:spLocks noGrp="1"/>
          </p:cNvSpPr>
          <p:nvPr>
            <p:ph sz="quarter" idx="1"/>
          </p:nvPr>
        </p:nvSpPr>
        <p:spPr>
          <a:xfrm>
            <a:off x="323528" y="764704"/>
            <a:ext cx="8363272" cy="5472608"/>
          </a:xfrm>
        </p:spPr>
        <p:txBody>
          <a:bodyPr>
            <a:normAutofit/>
          </a:bodyPr>
          <a:lstStyle/>
          <a:p>
            <a:pPr>
              <a:buNone/>
            </a:pPr>
            <a:r>
              <a:rPr lang="ar-SA" sz="4700" dirty="0" smtClean="0"/>
              <a:t>أختي المريضة:</a:t>
            </a:r>
          </a:p>
          <a:p>
            <a:pPr>
              <a:buNone/>
            </a:pPr>
            <a:r>
              <a:rPr lang="ar-SA" sz="4700" dirty="0" smtClean="0"/>
              <a:t> عليك المحافظة على مستوى السكر في الدم ضمن المعدّل الطبيعي، وذلك عن طريق:</a:t>
            </a:r>
          </a:p>
          <a:p>
            <a:r>
              <a:rPr lang="ar-SA" sz="4700" dirty="0" smtClean="0"/>
              <a:t>الحمية الغذائية المناسبة.</a:t>
            </a:r>
          </a:p>
          <a:p>
            <a:r>
              <a:rPr lang="ar-SA" sz="4700" dirty="0" smtClean="0"/>
              <a:t>القيام بنشاطات وتمارين رياضية معينة</a:t>
            </a:r>
          </a:p>
          <a:p>
            <a:r>
              <a:rPr lang="ar-SA" sz="4700" dirty="0" smtClean="0"/>
              <a:t>أخذ مخفضات السكر، ودائماً بناءً على استشارة الطبيب المعالج.</a:t>
            </a:r>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79712" y="274638"/>
            <a:ext cx="6707088" cy="1143000"/>
          </a:xfrm>
        </p:spPr>
        <p:txBody>
          <a:bodyPr>
            <a:normAutofit fontScale="90000"/>
          </a:bodyPr>
          <a:lstStyle/>
          <a:p>
            <a:pPr algn="r"/>
            <a:r>
              <a:rPr lang="ar-SA" b="1" dirty="0" smtClean="0"/>
              <a:t>هل هناك فرق في سبب مرض السكر عند الأطفال والكبار؟</a:t>
            </a:r>
            <a:endParaRPr lang="ar-SA" dirty="0"/>
          </a:p>
        </p:txBody>
      </p:sp>
      <p:sp>
        <p:nvSpPr>
          <p:cNvPr id="3" name="عنصر نائب للمحتوى 2"/>
          <p:cNvSpPr>
            <a:spLocks noGrp="1"/>
          </p:cNvSpPr>
          <p:nvPr>
            <p:ph sz="quarter" idx="1"/>
          </p:nvPr>
        </p:nvSpPr>
        <p:spPr>
          <a:xfrm>
            <a:off x="395536" y="1628800"/>
            <a:ext cx="8291264" cy="4968552"/>
          </a:xfrm>
        </p:spPr>
        <p:txBody>
          <a:bodyPr>
            <a:normAutofit/>
          </a:bodyPr>
          <a:lstStyle/>
          <a:p>
            <a:pPr algn="ctr"/>
            <a:r>
              <a:rPr lang="ar-SA" sz="4000" dirty="0" smtClean="0"/>
              <a:t>نعم – مرض السكر عند الأطفال ينتج عن حدوث نقص في مورد الأنسولين أما عند الكبار فإن غدة البنكرياس تظل قادرة على إفراز الأنسولين ولكن يكون هناك نقص في درجة حساسية خلايا الجسم له وبالتالي يبطل مفعوله وهناك اختلاف كثيرة في الأسباب وعلاج الداء بين الكبار والصغار.</a:t>
            </a:r>
            <a:r>
              <a:rPr lang="ar-SA" dirty="0" smtClean="0"/>
              <a:t/>
            </a:r>
            <a:br>
              <a:rPr lang="ar-SA" dirty="0" smtClean="0"/>
            </a:br>
            <a:endParaRPr lang="ar-SA" dirty="0"/>
          </a:p>
        </p:txBody>
      </p:sp>
      <p:pic>
        <p:nvPicPr>
          <p:cNvPr id="4" name="صورة 3" descr="طفل.jpg"/>
          <p:cNvPicPr>
            <a:picLocks noChangeAspect="1"/>
          </p:cNvPicPr>
          <p:nvPr/>
        </p:nvPicPr>
        <p:blipFill>
          <a:blip r:embed="rId2" cstate="print"/>
          <a:stretch>
            <a:fillRect/>
          </a:stretch>
        </p:blipFill>
        <p:spPr>
          <a:xfrm>
            <a:off x="395536" y="260648"/>
            <a:ext cx="1733550" cy="1362075"/>
          </a:xfrm>
          <a:prstGeom prst="rect">
            <a:avLst/>
          </a:prstGeom>
        </p:spPr>
      </p:pic>
      <p:pic>
        <p:nvPicPr>
          <p:cNvPr id="5" name="صورة 4" descr="imagesCA2BN6X8.jpg"/>
          <p:cNvPicPr>
            <a:picLocks noChangeAspect="1"/>
          </p:cNvPicPr>
          <p:nvPr/>
        </p:nvPicPr>
        <p:blipFill>
          <a:blip r:embed="rId3" cstate="print"/>
          <a:stretch>
            <a:fillRect/>
          </a:stretch>
        </p:blipFill>
        <p:spPr>
          <a:xfrm>
            <a:off x="7020273" y="5301208"/>
            <a:ext cx="1800199" cy="13476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smtClean="0"/>
              <a:t>أسباب مرض السكر</a:t>
            </a:r>
            <a:endParaRPr lang="ar-SA" dirty="0"/>
          </a:p>
        </p:txBody>
      </p:sp>
      <p:sp>
        <p:nvSpPr>
          <p:cNvPr id="3" name="عنصر نائب للمحتوى 2"/>
          <p:cNvSpPr>
            <a:spLocks noGrp="1"/>
          </p:cNvSpPr>
          <p:nvPr>
            <p:ph sz="quarter" idx="1"/>
          </p:nvPr>
        </p:nvSpPr>
        <p:spPr>
          <a:xfrm>
            <a:off x="914400" y="1447800"/>
            <a:ext cx="7772400" cy="4645496"/>
          </a:xfrm>
        </p:spPr>
        <p:txBody>
          <a:bodyPr>
            <a:noAutofit/>
          </a:bodyPr>
          <a:lstStyle/>
          <a:p>
            <a:pPr>
              <a:buNone/>
            </a:pPr>
            <a:r>
              <a:rPr lang="ar-SA" sz="3600" dirty="0" smtClean="0"/>
              <a:t>مرض السكري ليس من الأمراض المعدية .ولا ينتج من تناول كميات كبيرة من السكريات والنشويات.</a:t>
            </a:r>
            <a:br>
              <a:rPr lang="ar-SA" sz="3600" dirty="0" smtClean="0"/>
            </a:br>
            <a:r>
              <a:rPr lang="ar-SA" sz="3600" dirty="0" smtClean="0"/>
              <a:t> ولا ينتج مرض السكري من الانفعالات النفسية كالقلق والخوف وغيرها</a:t>
            </a:r>
            <a:br>
              <a:rPr lang="ar-SA" sz="3600" dirty="0" smtClean="0"/>
            </a:br>
            <a:r>
              <a:rPr lang="ar-SA" sz="3600" dirty="0" smtClean="0"/>
              <a:t>لكن كثيراً من المصابين بمرض السكر يزعمون أن المرض عندهم ظهر عقب تعرضهم لازمة نفسية أما الواقع فإن الإصابة كانت كامنة عندهم قبل تعرضهم لهذه الأزمة النفسية ولكن هذه الأزمة تزيد من تفاقم الأعراض.</a:t>
            </a:r>
          </a:p>
        </p:txBody>
      </p:sp>
      <p:pic>
        <p:nvPicPr>
          <p:cNvPr id="4" name="صورة 3" descr="eda22.gif"/>
          <p:cNvPicPr>
            <a:picLocks noChangeAspect="1"/>
          </p:cNvPicPr>
          <p:nvPr/>
        </p:nvPicPr>
        <p:blipFill>
          <a:blip r:embed="rId2" cstate="print"/>
          <a:stretch>
            <a:fillRect/>
          </a:stretch>
        </p:blipFill>
        <p:spPr>
          <a:xfrm>
            <a:off x="971600" y="260648"/>
            <a:ext cx="2160240" cy="13681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b="1" dirty="0" smtClean="0"/>
              <a:t>دور الوراثة في مرض السكر</a:t>
            </a:r>
            <a:endParaRPr lang="ar-SA" dirty="0"/>
          </a:p>
        </p:txBody>
      </p:sp>
      <p:sp>
        <p:nvSpPr>
          <p:cNvPr id="3" name="عنصر نائب للمحتوى 2"/>
          <p:cNvSpPr>
            <a:spLocks noGrp="1"/>
          </p:cNvSpPr>
          <p:nvPr>
            <p:ph sz="quarter" idx="1"/>
          </p:nvPr>
        </p:nvSpPr>
        <p:spPr/>
        <p:txBody>
          <a:bodyPr>
            <a:normAutofit/>
          </a:bodyPr>
          <a:lstStyle/>
          <a:p>
            <a:r>
              <a:rPr lang="ar-SA" dirty="0" smtClean="0"/>
              <a:t>للوراثة دور في الإصابة بمرض السكر عند الأطفال , ويكثر الاحتمال إذا كان هنالك أفراد في الأسرة مصابين بمرض السكر وخاصة الأشقاء والأبوان.</a:t>
            </a:r>
            <a:br>
              <a:rPr lang="ar-SA" dirty="0" smtClean="0"/>
            </a:br>
            <a:r>
              <a:rPr lang="ar-SA" dirty="0" smtClean="0"/>
              <a:t>لكنها ليست العامل الوحيد حيث أن الأبحاث تشير انه عند الإصابة ببعض أمراض الفيروسات أو التعرض لبعض العوامل البيئية الأخرى، وفي حالة وجود استعداد وراثي عند الطفل فإن ذلك يؤدي إلى التهاب في غدة البنكرياس وبالتالي تليف في غدد </a:t>
            </a:r>
            <a:r>
              <a:rPr lang="ar-SA" dirty="0" err="1" smtClean="0"/>
              <a:t>اللانقرهانس</a:t>
            </a:r>
            <a:r>
              <a:rPr lang="ar-SA" dirty="0" smtClean="0"/>
              <a:t> ومن ثم تؤدي إلى نقص في مادة الأنسولين. </a:t>
            </a:r>
          </a:p>
          <a:p>
            <a:r>
              <a:rPr lang="ar-SA" dirty="0" smtClean="0"/>
              <a:t>وينتج ذلك عن إفراز الجسم لأجسام مضادة لخلايا البنكرياس تؤدي إلى التهاب ومن ثم تليف هذه الخلايا في البنكرياس. </a:t>
            </a:r>
            <a:br>
              <a:rPr lang="ar-SA" dirty="0" smtClean="0"/>
            </a:b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t>هل تؤدي السمنة إلى الإصابة بمرض السكر ؟</a:t>
            </a:r>
            <a:endParaRPr lang="ar-SA" dirty="0"/>
          </a:p>
        </p:txBody>
      </p:sp>
      <p:sp>
        <p:nvSpPr>
          <p:cNvPr id="3" name="عنصر نائب للمحتوى 2"/>
          <p:cNvSpPr>
            <a:spLocks noGrp="1"/>
          </p:cNvSpPr>
          <p:nvPr>
            <p:ph sz="quarter" idx="1"/>
          </p:nvPr>
        </p:nvSpPr>
        <p:spPr/>
        <p:txBody>
          <a:bodyPr/>
          <a:lstStyle/>
          <a:p>
            <a:r>
              <a:rPr lang="ar-SA" dirty="0" smtClean="0"/>
              <a:t>تلعب السمنة دوراً في الإصابة بمرض السكر عند الكبار أكثر منه في الأطفال.</a:t>
            </a:r>
          </a:p>
          <a:p>
            <a:r>
              <a:rPr lang="ar-SA" dirty="0" smtClean="0"/>
              <a:t>الوقاية من السمنة في فترة الطفولة تقلل من نسبة الإصابة بالسكر "النوع الثاني – الغير معتمد على الإنسلين". في سنوات ما بعد البلوغ.</a:t>
            </a:r>
          </a:p>
          <a:p>
            <a:endParaRPr lang="ar-SA" dirty="0"/>
          </a:p>
        </p:txBody>
      </p:sp>
      <p:pic>
        <p:nvPicPr>
          <p:cNvPr id="4" name="صورة 3" descr="imagesCAHZT7VS.jpg"/>
          <p:cNvPicPr>
            <a:picLocks noChangeAspect="1"/>
          </p:cNvPicPr>
          <p:nvPr/>
        </p:nvPicPr>
        <p:blipFill>
          <a:blip r:embed="rId2" cstate="print"/>
          <a:stretch>
            <a:fillRect/>
          </a:stretch>
        </p:blipFill>
        <p:spPr>
          <a:xfrm>
            <a:off x="1043608" y="3284984"/>
            <a:ext cx="3024336" cy="3024336"/>
          </a:xfrm>
          <a:prstGeom prst="rect">
            <a:avLst/>
          </a:prstGeom>
        </p:spPr>
      </p:pic>
      <p:pic>
        <p:nvPicPr>
          <p:cNvPr id="5" name="صورة 4" descr="imagesCATVGJJ7.jpg"/>
          <p:cNvPicPr>
            <a:picLocks noChangeAspect="1"/>
          </p:cNvPicPr>
          <p:nvPr/>
        </p:nvPicPr>
        <p:blipFill>
          <a:blip r:embed="rId3" cstate="print"/>
          <a:stretch>
            <a:fillRect/>
          </a:stretch>
        </p:blipFill>
        <p:spPr>
          <a:xfrm>
            <a:off x="5364088" y="3717032"/>
            <a:ext cx="2628900" cy="25202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أ</a:t>
            </a:r>
            <a:r>
              <a:rPr lang="ar-SA" b="1" dirty="0" smtClean="0"/>
              <a:t>عراض مرض السكر </a:t>
            </a:r>
            <a:endParaRPr lang="ar-SA" dirty="0"/>
          </a:p>
        </p:txBody>
      </p:sp>
      <p:sp>
        <p:nvSpPr>
          <p:cNvPr id="3" name="عنصر نائب للمحتوى 2"/>
          <p:cNvSpPr>
            <a:spLocks noGrp="1"/>
          </p:cNvSpPr>
          <p:nvPr>
            <p:ph sz="quarter" idx="1"/>
          </p:nvPr>
        </p:nvSpPr>
        <p:spPr/>
        <p:txBody>
          <a:bodyPr>
            <a:normAutofit/>
          </a:bodyPr>
          <a:lstStyle/>
          <a:p>
            <a:r>
              <a:rPr lang="ar-SA" dirty="0" smtClean="0"/>
              <a:t>كثرة التبول كمية وعدداً</a:t>
            </a:r>
          </a:p>
          <a:p>
            <a:endParaRPr lang="ar-SA" dirty="0" smtClean="0"/>
          </a:p>
          <a:p>
            <a:endParaRPr lang="ar-SA" dirty="0" smtClean="0"/>
          </a:p>
          <a:p>
            <a:endParaRPr lang="ar-SA" dirty="0" smtClean="0"/>
          </a:p>
          <a:p>
            <a:r>
              <a:rPr lang="ar-SA" dirty="0" smtClean="0"/>
              <a:t>العطش الشديد وشراب ماء بكميات كبيرة.</a:t>
            </a:r>
          </a:p>
        </p:txBody>
      </p:sp>
      <p:pic>
        <p:nvPicPr>
          <p:cNvPr id="5" name="صورة 4" descr="imagesCA77SZKK.jpg"/>
          <p:cNvPicPr>
            <a:picLocks noChangeAspect="1"/>
          </p:cNvPicPr>
          <p:nvPr/>
        </p:nvPicPr>
        <p:blipFill>
          <a:blip r:embed="rId2" cstate="print"/>
          <a:srcRect l="14160" t="24124" r="55496" b="50970"/>
          <a:stretch>
            <a:fillRect/>
          </a:stretch>
        </p:blipFill>
        <p:spPr>
          <a:xfrm>
            <a:off x="1115616" y="1268760"/>
            <a:ext cx="2664296" cy="1872208"/>
          </a:xfrm>
          <a:prstGeom prst="rect">
            <a:avLst/>
          </a:prstGeom>
        </p:spPr>
      </p:pic>
      <p:pic>
        <p:nvPicPr>
          <p:cNvPr id="6" name="صورة 5" descr="imagesCA77SZKK.jpg"/>
          <p:cNvPicPr>
            <a:picLocks noChangeAspect="1"/>
          </p:cNvPicPr>
          <p:nvPr/>
        </p:nvPicPr>
        <p:blipFill>
          <a:blip r:embed="rId2" cstate="print"/>
          <a:srcRect l="81883" t="76629" r="2588"/>
          <a:stretch>
            <a:fillRect/>
          </a:stretch>
        </p:blipFill>
        <p:spPr>
          <a:xfrm>
            <a:off x="1619672" y="3645024"/>
            <a:ext cx="1728192" cy="24482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620688"/>
            <a:ext cx="6984776" cy="2800767"/>
          </a:xfrm>
          <a:prstGeom prst="rect">
            <a:avLst/>
          </a:prstGeom>
        </p:spPr>
        <p:txBody>
          <a:bodyPr wrap="square">
            <a:spAutoFit/>
          </a:bodyPr>
          <a:lstStyle/>
          <a:p>
            <a:pPr>
              <a:buClr>
                <a:srgbClr val="FF0000"/>
              </a:buClr>
              <a:buFont typeface="Arial" pitchFamily="34" charset="0"/>
              <a:buChar char="•"/>
            </a:pPr>
            <a:r>
              <a:rPr lang="ar-SA" sz="4400" dirty="0"/>
              <a:t>الشعور</a:t>
            </a:r>
            <a:r>
              <a:rPr lang="ar-SA" sz="4400" dirty="0" smtClean="0"/>
              <a:t> بالتعب وقلة الحركة.</a:t>
            </a:r>
          </a:p>
          <a:p>
            <a:pPr>
              <a:buClr>
                <a:srgbClr val="FF0000"/>
              </a:buClr>
              <a:buFont typeface="Arial" pitchFamily="34" charset="0"/>
              <a:buChar char="•"/>
            </a:pPr>
            <a:endParaRPr lang="ar-SA" sz="4400" dirty="0"/>
          </a:p>
          <a:p>
            <a:pPr>
              <a:buClr>
                <a:srgbClr val="FF0000"/>
              </a:buClr>
              <a:buFont typeface="Arial" pitchFamily="34" charset="0"/>
              <a:buChar char="•"/>
            </a:pPr>
            <a:endParaRPr lang="ar-SA" sz="4400" dirty="0" smtClean="0"/>
          </a:p>
          <a:p>
            <a:pPr>
              <a:buClr>
                <a:schemeClr val="accent1"/>
              </a:buClr>
              <a:buFont typeface="Arial" pitchFamily="34" charset="0"/>
              <a:buChar char="•"/>
            </a:pPr>
            <a:r>
              <a:rPr lang="ar-SA" sz="4400" dirty="0" smtClean="0"/>
              <a:t>فقدان الوزن.</a:t>
            </a:r>
            <a:endParaRPr lang="ar-SA" sz="4400" dirty="0"/>
          </a:p>
        </p:txBody>
      </p:sp>
      <p:pic>
        <p:nvPicPr>
          <p:cNvPr id="1026" name="Picture 2" descr="http://t0.gstatic.com/images?q=tbn:ANd9GcRB7sHOdeLP7XlDZXqpzntFbdJRkAXLY9tFmURPPHpzbWgaVOr8"/>
          <p:cNvPicPr>
            <a:picLocks noChangeAspect="1" noChangeArrowheads="1"/>
          </p:cNvPicPr>
          <p:nvPr/>
        </p:nvPicPr>
        <p:blipFill>
          <a:blip r:embed="rId2" cstate="print"/>
          <a:srcRect/>
          <a:stretch>
            <a:fillRect/>
          </a:stretch>
        </p:blipFill>
        <p:spPr bwMode="auto">
          <a:xfrm>
            <a:off x="899592" y="620688"/>
            <a:ext cx="1695450" cy="2686051"/>
          </a:xfrm>
          <a:prstGeom prst="rect">
            <a:avLst/>
          </a:prstGeom>
          <a:noFill/>
        </p:spPr>
      </p:pic>
      <p:pic>
        <p:nvPicPr>
          <p:cNvPr id="6" name="صورة 5" descr="imagesCAE25TRQ.jpg"/>
          <p:cNvPicPr>
            <a:picLocks noChangeAspect="1"/>
          </p:cNvPicPr>
          <p:nvPr/>
        </p:nvPicPr>
        <p:blipFill>
          <a:blip r:embed="rId3" cstate="print"/>
          <a:stretch>
            <a:fillRect/>
          </a:stretch>
        </p:blipFill>
        <p:spPr>
          <a:xfrm>
            <a:off x="2699792" y="3140968"/>
            <a:ext cx="2758033" cy="318226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750</TotalTime>
  <Words>1218</Words>
  <Application>Microsoft Office PowerPoint</Application>
  <PresentationFormat>عرض على الشاشة (3:4)‏</PresentationFormat>
  <Paragraphs>181</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موازنة</vt:lpstr>
      <vt:lpstr>داء السكري</vt:lpstr>
      <vt:lpstr>ما هو مرض السكر؟</vt:lpstr>
      <vt:lpstr>ما هي غدة البنكرياس؟</vt:lpstr>
      <vt:lpstr>هل هناك فرق في سبب مرض السكر عند الأطفال والكبار؟</vt:lpstr>
      <vt:lpstr>أسباب مرض السكر</vt:lpstr>
      <vt:lpstr>دور الوراثة في مرض السكر</vt:lpstr>
      <vt:lpstr>هل تؤدي السمنة إلى الإصابة بمرض السكر ؟</vt:lpstr>
      <vt:lpstr>أعراض مرض السكر </vt:lpstr>
      <vt:lpstr>الشريحة 9</vt:lpstr>
      <vt:lpstr>سكر الحمل</vt:lpstr>
      <vt:lpstr>الشريحة 11</vt:lpstr>
      <vt:lpstr>وتكون الوقاية من سكر الحمل :</vt:lpstr>
      <vt:lpstr>علاج سكر الحمل</vt:lpstr>
      <vt:lpstr>الرياضة ومرض السكر </vt:lpstr>
      <vt:lpstr>المضاعفات المزمنة من مرض السكر</vt:lpstr>
      <vt:lpstr>ارتفاع السكر </vt:lpstr>
      <vt:lpstr>مضاعفات ارتفاع السكري</vt:lpstr>
      <vt:lpstr>أعراض ارتفاع السكر والأستون</vt:lpstr>
      <vt:lpstr>الشريحة 19</vt:lpstr>
      <vt:lpstr>أسباب الهبوط السكري </vt:lpstr>
      <vt:lpstr>أعراض الهبوط السكري</vt:lpstr>
      <vt:lpstr>الشريحة 22</vt:lpstr>
      <vt:lpstr>علاج الهبوط السكري </vt:lpstr>
      <vt:lpstr>الوقاية من الهبوط السكري</vt:lpstr>
      <vt:lpstr>تغذية مرضى السكري</vt:lpstr>
      <vt:lpstr>الشريحة 26</vt:lpstr>
      <vt:lpstr> العناية بقدم المصاب بداء (السكري)  </vt:lpstr>
      <vt:lpstr>الشريحة 28</vt:lpstr>
      <vt:lpstr>الشريحة 29</vt:lpstr>
      <vt:lpstr>الشريحة 30</vt:lpstr>
      <vt:lpstr>نصائح عامة للعناية بالقدم :</vt:lpstr>
      <vt:lpstr>الشريحة 32</vt:lpstr>
      <vt:lpstr>وفي الختام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السكري</dc:title>
  <dc:creator>dell</dc:creator>
  <cp:lastModifiedBy>النشاط الطلابي</cp:lastModifiedBy>
  <cp:revision>86</cp:revision>
  <dcterms:created xsi:type="dcterms:W3CDTF">2011-11-13T17:47:34Z</dcterms:created>
  <dcterms:modified xsi:type="dcterms:W3CDTF">2011-11-16T08:35:06Z</dcterms:modified>
</cp:coreProperties>
</file>