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965" r:id="rId2"/>
    <p:sldId id="994" r:id="rId3"/>
    <p:sldId id="996" r:id="rId4"/>
    <p:sldId id="1008" r:id="rId5"/>
    <p:sldId id="1007" r:id="rId6"/>
  </p:sldIdLst>
  <p:sldSz cx="9144000" cy="6858000" type="screen4x3"/>
  <p:notesSz cx="6858000" cy="9144000"/>
  <p:defaultTextStyle>
    <a:defPPr>
      <a:defRPr lang="ar-SA"/>
    </a:defPPr>
    <a:lvl1pPr algn="r" rtl="1" fontAlgn="base">
      <a:spcBef>
        <a:spcPct val="20000"/>
      </a:spcBef>
      <a:spcAft>
        <a:spcPct val="0"/>
      </a:spcAft>
      <a:buChar char="•"/>
      <a:defRPr sz="3200" kern="1200">
        <a:solidFill>
          <a:schemeClr val="tx1"/>
        </a:solidFill>
        <a:latin typeface="Arial" pitchFamily="34" charset="0"/>
        <a:ea typeface="+mn-ea"/>
        <a:cs typeface="Arial" pitchFamily="34" charset="0"/>
      </a:defRPr>
    </a:lvl1pPr>
    <a:lvl2pPr marL="457200" algn="r" rtl="1" fontAlgn="base">
      <a:spcBef>
        <a:spcPct val="20000"/>
      </a:spcBef>
      <a:spcAft>
        <a:spcPct val="0"/>
      </a:spcAft>
      <a:buChar char="•"/>
      <a:defRPr sz="3200" kern="1200">
        <a:solidFill>
          <a:schemeClr val="tx1"/>
        </a:solidFill>
        <a:latin typeface="Arial" pitchFamily="34" charset="0"/>
        <a:ea typeface="+mn-ea"/>
        <a:cs typeface="Arial" pitchFamily="34" charset="0"/>
      </a:defRPr>
    </a:lvl2pPr>
    <a:lvl3pPr marL="914400" algn="r" rtl="1" fontAlgn="base">
      <a:spcBef>
        <a:spcPct val="20000"/>
      </a:spcBef>
      <a:spcAft>
        <a:spcPct val="0"/>
      </a:spcAft>
      <a:buChar char="•"/>
      <a:defRPr sz="3200" kern="1200">
        <a:solidFill>
          <a:schemeClr val="tx1"/>
        </a:solidFill>
        <a:latin typeface="Arial" pitchFamily="34" charset="0"/>
        <a:ea typeface="+mn-ea"/>
        <a:cs typeface="Arial" pitchFamily="34" charset="0"/>
      </a:defRPr>
    </a:lvl3pPr>
    <a:lvl4pPr marL="1371600" algn="r" rtl="1" fontAlgn="base">
      <a:spcBef>
        <a:spcPct val="20000"/>
      </a:spcBef>
      <a:spcAft>
        <a:spcPct val="0"/>
      </a:spcAft>
      <a:buChar char="•"/>
      <a:defRPr sz="3200" kern="1200">
        <a:solidFill>
          <a:schemeClr val="tx1"/>
        </a:solidFill>
        <a:latin typeface="Arial" pitchFamily="34" charset="0"/>
        <a:ea typeface="+mn-ea"/>
        <a:cs typeface="Arial" pitchFamily="34" charset="0"/>
      </a:defRPr>
    </a:lvl4pPr>
    <a:lvl5pPr marL="1828800" algn="r" rtl="1" fontAlgn="base">
      <a:spcBef>
        <a:spcPct val="20000"/>
      </a:spcBef>
      <a:spcAft>
        <a:spcPct val="0"/>
      </a:spcAft>
      <a:buChar char="•"/>
      <a:defRPr sz="3200" kern="1200">
        <a:solidFill>
          <a:schemeClr val="tx1"/>
        </a:solidFill>
        <a:latin typeface="Arial" pitchFamily="34" charset="0"/>
        <a:ea typeface="+mn-ea"/>
        <a:cs typeface="Arial" pitchFamily="34" charset="0"/>
      </a:defRPr>
    </a:lvl5pPr>
    <a:lvl6pPr marL="2286000" algn="r" defTabSz="914400" rtl="1" eaLnBrk="1" latinLnBrk="0" hangingPunct="1">
      <a:defRPr sz="3200" kern="1200">
        <a:solidFill>
          <a:schemeClr val="tx1"/>
        </a:solidFill>
        <a:latin typeface="Arial" pitchFamily="34" charset="0"/>
        <a:ea typeface="+mn-ea"/>
        <a:cs typeface="Arial" pitchFamily="34" charset="0"/>
      </a:defRPr>
    </a:lvl6pPr>
    <a:lvl7pPr marL="2743200" algn="r" defTabSz="914400" rtl="1" eaLnBrk="1" latinLnBrk="0" hangingPunct="1">
      <a:defRPr sz="3200" kern="1200">
        <a:solidFill>
          <a:schemeClr val="tx1"/>
        </a:solidFill>
        <a:latin typeface="Arial" pitchFamily="34" charset="0"/>
        <a:ea typeface="+mn-ea"/>
        <a:cs typeface="Arial" pitchFamily="34" charset="0"/>
      </a:defRPr>
    </a:lvl7pPr>
    <a:lvl8pPr marL="3200400" algn="r" defTabSz="914400" rtl="1" eaLnBrk="1" latinLnBrk="0" hangingPunct="1">
      <a:defRPr sz="3200" kern="1200">
        <a:solidFill>
          <a:schemeClr val="tx1"/>
        </a:solidFill>
        <a:latin typeface="Arial" pitchFamily="34" charset="0"/>
        <a:ea typeface="+mn-ea"/>
        <a:cs typeface="Arial" pitchFamily="34" charset="0"/>
      </a:defRPr>
    </a:lvl8pPr>
    <a:lvl9pPr marL="3657600" algn="r" defTabSz="914400" rtl="1" eaLnBrk="1" latinLnBrk="0" hangingPunct="1">
      <a:defRPr sz="32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CC99FF"/>
    <a:srgbClr val="FF99CC"/>
    <a:srgbClr val="FFFF66"/>
    <a:srgbClr val="99FF33"/>
    <a:srgbClr val="CCFF99"/>
    <a:srgbClr val="FFCCCC"/>
    <a:srgbClr val="0066FF"/>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8414" autoAdjust="0"/>
    <p:restoredTop sz="99347" autoAdjust="0"/>
  </p:normalViewPr>
  <p:slideViewPr>
    <p:cSldViewPr>
      <p:cViewPr>
        <p:scale>
          <a:sx n="70" d="100"/>
          <a:sy n="70" d="100"/>
        </p:scale>
        <p:origin x="-1158" y="84"/>
      </p:cViewPr>
      <p:guideLst>
        <p:guide orient="horz" pos="2160"/>
        <p:guide pos="2880"/>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p>
        </p:txBody>
      </p:sp>
      <p:sp>
        <p:nvSpPr>
          <p:cNvPr id="5427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a:lvl1pPr>
          </a:lstStyle>
          <a:p>
            <a:pPr>
              <a:defRPr/>
            </a:pPr>
            <a:endParaRPr lang="en-US"/>
          </a:p>
        </p:txBody>
      </p:sp>
      <p:sp>
        <p:nvSpPr>
          <p:cNvPr id="71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smtClean="0"/>
              <a:t>انقر لتحرير أنماط النص الرئيسي</a:t>
            </a:r>
            <a:endParaRPr lang="en-US" noProof="0" smtClean="0"/>
          </a:p>
          <a:p>
            <a:pPr lvl="1"/>
            <a:r>
              <a:rPr lang="ar-SA" noProof="0" smtClean="0"/>
              <a:t>المستوى الثاني</a:t>
            </a:r>
            <a:endParaRPr lang="en-US" noProof="0" smtClean="0"/>
          </a:p>
          <a:p>
            <a:pPr lvl="2"/>
            <a:r>
              <a:rPr lang="ar-SA" noProof="0" smtClean="0"/>
              <a:t>المستوى الثالث</a:t>
            </a:r>
            <a:endParaRPr lang="en-US" noProof="0" smtClean="0"/>
          </a:p>
          <a:p>
            <a:pPr lvl="3"/>
            <a:r>
              <a:rPr lang="ar-SA" noProof="0" smtClean="0"/>
              <a:t>المستوى الرابع</a:t>
            </a:r>
            <a:endParaRPr lang="en-US" noProof="0" smtClean="0"/>
          </a:p>
          <a:p>
            <a:pPr lvl="4"/>
            <a:r>
              <a:rPr lang="ar-SA" noProof="0" smtClean="0"/>
              <a:t>المستوى الخامس</a:t>
            </a:r>
            <a:endParaRPr lang="en-US" noProof="0" smtClean="0"/>
          </a:p>
        </p:txBody>
      </p:sp>
      <p:sp>
        <p:nvSpPr>
          <p:cNvPr id="5427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p>
        </p:txBody>
      </p:sp>
      <p:sp>
        <p:nvSpPr>
          <p:cNvPr id="5427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FontTx/>
              <a:buNone/>
              <a:defRPr sz="1200"/>
            </a:lvl1pPr>
          </a:lstStyle>
          <a:p>
            <a:pPr>
              <a:defRPr/>
            </a:pPr>
            <a:fld id="{4E709567-0FB8-4D63-B03F-EB5F421EF144}"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عنصر نائب لصورة الشريحة 1"/>
          <p:cNvSpPr>
            <a:spLocks noGrp="1" noRot="1" noChangeAspect="1" noTextEdit="1"/>
          </p:cNvSpPr>
          <p:nvPr>
            <p:ph type="sldImg"/>
          </p:nvPr>
        </p:nvSpPr>
        <p:spPr>
          <a:ln/>
        </p:spPr>
      </p:sp>
      <p:sp>
        <p:nvSpPr>
          <p:cNvPr id="8195" name="عنصر نائب للملاحظات 2"/>
          <p:cNvSpPr>
            <a:spLocks noGrp="1"/>
          </p:cNvSpPr>
          <p:nvPr>
            <p:ph type="body" idx="1"/>
          </p:nvPr>
        </p:nvSpPr>
        <p:spPr>
          <a:noFill/>
          <a:ln/>
        </p:spPr>
        <p:txBody>
          <a:bodyPr/>
          <a:lstStyle/>
          <a:p>
            <a:endParaRPr lang="ar-SA" smtClean="0"/>
          </a:p>
        </p:txBody>
      </p:sp>
      <p:sp>
        <p:nvSpPr>
          <p:cNvPr id="8196" name="عنصر نائب لرقم الشريحة 3"/>
          <p:cNvSpPr>
            <a:spLocks noGrp="1"/>
          </p:cNvSpPr>
          <p:nvPr>
            <p:ph type="sldNum" sz="quarter" idx="5"/>
          </p:nvPr>
        </p:nvSpPr>
        <p:spPr>
          <a:noFill/>
        </p:spPr>
        <p:txBody>
          <a:bodyPr/>
          <a:lstStyle/>
          <a:p>
            <a:fld id="{49035BE2-313E-4487-9F72-8A1E165AD2B2}" type="slidenum">
              <a:rPr lang="ar-SA"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صر نائب لصورة الشريحة 1"/>
          <p:cNvSpPr>
            <a:spLocks noGrp="1" noRot="1" noChangeAspect="1" noTextEdit="1"/>
          </p:cNvSpPr>
          <p:nvPr>
            <p:ph type="sldImg"/>
          </p:nvPr>
        </p:nvSpPr>
        <p:spPr>
          <a:ln/>
        </p:spPr>
      </p:sp>
      <p:sp>
        <p:nvSpPr>
          <p:cNvPr id="9219" name="عنصر نائب للملاحظات 2"/>
          <p:cNvSpPr>
            <a:spLocks noGrp="1"/>
          </p:cNvSpPr>
          <p:nvPr>
            <p:ph type="body" idx="1"/>
          </p:nvPr>
        </p:nvSpPr>
        <p:spPr>
          <a:noFill/>
          <a:ln/>
        </p:spPr>
        <p:txBody>
          <a:bodyPr/>
          <a:lstStyle/>
          <a:p>
            <a:endParaRPr lang="ar-SA" smtClean="0"/>
          </a:p>
        </p:txBody>
      </p:sp>
      <p:sp>
        <p:nvSpPr>
          <p:cNvPr id="9220" name="عنصر نائب لرقم الشريحة 3"/>
          <p:cNvSpPr>
            <a:spLocks noGrp="1"/>
          </p:cNvSpPr>
          <p:nvPr>
            <p:ph type="sldNum" sz="quarter" idx="5"/>
          </p:nvPr>
        </p:nvSpPr>
        <p:spPr>
          <a:noFill/>
        </p:spPr>
        <p:txBody>
          <a:bodyPr/>
          <a:lstStyle/>
          <a:p>
            <a:fld id="{FA2C6127-E2D5-41EB-BFA9-C4D3E3C665FF}" type="slidenum">
              <a:rPr lang="ar-SA"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صر نائب لصورة الشريحة 1"/>
          <p:cNvSpPr>
            <a:spLocks noGrp="1" noRot="1" noChangeAspect="1" noTextEdit="1"/>
          </p:cNvSpPr>
          <p:nvPr>
            <p:ph type="sldImg"/>
          </p:nvPr>
        </p:nvSpPr>
        <p:spPr>
          <a:ln/>
        </p:spPr>
      </p:sp>
      <p:sp>
        <p:nvSpPr>
          <p:cNvPr id="10243" name="عنصر نائب للملاحظات 2"/>
          <p:cNvSpPr>
            <a:spLocks noGrp="1"/>
          </p:cNvSpPr>
          <p:nvPr>
            <p:ph type="body" idx="1"/>
          </p:nvPr>
        </p:nvSpPr>
        <p:spPr>
          <a:noFill/>
          <a:ln/>
        </p:spPr>
        <p:txBody>
          <a:bodyPr/>
          <a:lstStyle/>
          <a:p>
            <a:endParaRPr lang="ar-SA" smtClean="0"/>
          </a:p>
        </p:txBody>
      </p:sp>
      <p:sp>
        <p:nvSpPr>
          <p:cNvPr id="10244" name="عنصر نائب لرقم الشريحة 3"/>
          <p:cNvSpPr>
            <a:spLocks noGrp="1"/>
          </p:cNvSpPr>
          <p:nvPr>
            <p:ph type="sldNum" sz="quarter" idx="5"/>
          </p:nvPr>
        </p:nvSpPr>
        <p:spPr>
          <a:noFill/>
        </p:spPr>
        <p:txBody>
          <a:bodyPr/>
          <a:lstStyle/>
          <a:p>
            <a:fld id="{11E4526D-834F-4824-9426-B8DEFEE2B5CE}" type="slidenum">
              <a:rPr lang="ar-SA"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صر نائب لصورة الشريحة 1"/>
          <p:cNvSpPr>
            <a:spLocks noGrp="1" noRot="1" noChangeAspect="1" noTextEdit="1"/>
          </p:cNvSpPr>
          <p:nvPr>
            <p:ph type="sldImg"/>
          </p:nvPr>
        </p:nvSpPr>
        <p:spPr>
          <a:ln/>
        </p:spPr>
      </p:sp>
      <p:sp>
        <p:nvSpPr>
          <p:cNvPr id="11267" name="عنصر نائب للملاحظات 2"/>
          <p:cNvSpPr>
            <a:spLocks noGrp="1"/>
          </p:cNvSpPr>
          <p:nvPr>
            <p:ph type="body" idx="1"/>
          </p:nvPr>
        </p:nvSpPr>
        <p:spPr>
          <a:noFill/>
          <a:ln/>
        </p:spPr>
        <p:txBody>
          <a:bodyPr/>
          <a:lstStyle/>
          <a:p>
            <a:endParaRPr lang="ar-SA" smtClean="0"/>
          </a:p>
        </p:txBody>
      </p:sp>
      <p:sp>
        <p:nvSpPr>
          <p:cNvPr id="11268" name="عنصر نائب لرقم الشريحة 3"/>
          <p:cNvSpPr txBox="1">
            <a:spLocks noGrp="1"/>
          </p:cNvSpPr>
          <p:nvPr/>
        </p:nvSpPr>
        <p:spPr bwMode="auto">
          <a:xfrm>
            <a:off x="1588" y="8685213"/>
            <a:ext cx="2971800" cy="457200"/>
          </a:xfrm>
          <a:prstGeom prst="rect">
            <a:avLst/>
          </a:prstGeom>
          <a:noFill/>
          <a:ln w="9525">
            <a:noFill/>
            <a:miter lim="800000"/>
            <a:headEnd/>
            <a:tailEnd/>
          </a:ln>
        </p:spPr>
        <p:txBody>
          <a:bodyPr anchor="b"/>
          <a:lstStyle/>
          <a:p>
            <a:pPr algn="l">
              <a:spcBef>
                <a:spcPct val="0"/>
              </a:spcBef>
              <a:buFontTx/>
              <a:buNone/>
            </a:pPr>
            <a:fld id="{7A48B13A-4847-4C54-B148-0339ABFD7639}" type="slidenum">
              <a:rPr lang="ar-SA" sz="1200"/>
              <a:pPr algn="l">
                <a:spcBef>
                  <a:spcPct val="0"/>
                </a:spcBef>
                <a:buFontTx/>
                <a:buNone/>
              </a:pPr>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صر نائب لصورة الشريحة 1"/>
          <p:cNvSpPr>
            <a:spLocks noGrp="1" noRot="1" noChangeAspect="1" noTextEdit="1"/>
          </p:cNvSpPr>
          <p:nvPr>
            <p:ph type="sldImg"/>
          </p:nvPr>
        </p:nvSpPr>
        <p:spPr>
          <a:ln/>
        </p:spPr>
      </p:sp>
      <p:sp>
        <p:nvSpPr>
          <p:cNvPr id="12291" name="عنصر نائب للملاحظات 2"/>
          <p:cNvSpPr>
            <a:spLocks noGrp="1"/>
          </p:cNvSpPr>
          <p:nvPr>
            <p:ph type="body" idx="1"/>
          </p:nvPr>
        </p:nvSpPr>
        <p:spPr>
          <a:noFill/>
          <a:ln/>
        </p:spPr>
        <p:txBody>
          <a:bodyPr/>
          <a:lstStyle/>
          <a:p>
            <a:endParaRPr lang="ar-SA" smtClean="0"/>
          </a:p>
        </p:txBody>
      </p:sp>
      <p:sp>
        <p:nvSpPr>
          <p:cNvPr id="12292" name="عنصر نائب لرقم الشريحة 3"/>
          <p:cNvSpPr>
            <a:spLocks noGrp="1"/>
          </p:cNvSpPr>
          <p:nvPr>
            <p:ph type="sldNum" sz="quarter" idx="5"/>
          </p:nvPr>
        </p:nvSpPr>
        <p:spPr>
          <a:noFill/>
        </p:spPr>
        <p:txBody>
          <a:bodyPr/>
          <a:lstStyle/>
          <a:p>
            <a:fld id="{055146C7-BFE6-4808-8DE8-F806B49F545B}" type="slidenum">
              <a:rPr lang="ar-SA" smtClean="0"/>
              <a:pPr/>
              <a:t>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3.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4.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0.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192161-C767-44FF-9AC2-BDBB9D805825}" type="slidenum">
              <a:rPr lang="ar-SA"/>
              <a:pPr>
                <a:defRPr/>
              </a:pPr>
              <a:t>‹#›</a:t>
            </a:fld>
            <a:endParaRPr lang="en-US"/>
          </a:p>
        </p:txBody>
      </p:sp>
    </p:spTree>
  </p:cSld>
  <p:clrMapOvr>
    <a:masterClrMapping/>
  </p:clrMapOvr>
  <p:transition>
    <p:random/>
    <p:sndAc>
      <p:stSnd>
        <p:snd r:embed="rId1" name="camera.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39328B-A246-4689-AC98-C0A3A4523060}" type="slidenum">
              <a:rPr lang="ar-SA"/>
              <a:pPr>
                <a:defRPr/>
              </a:pPr>
              <a:t>‹#›</a:t>
            </a:fld>
            <a:endParaRPr lang="en-US"/>
          </a:p>
        </p:txBody>
      </p:sp>
    </p:spTree>
  </p:cSld>
  <p:clrMapOvr>
    <a:masterClrMapping/>
  </p:clrMapOvr>
  <p:transition>
    <p:random/>
    <p:sndAc>
      <p:stSnd>
        <p:snd r:embed="rId1" name="camera.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1C9EAC-11E5-442C-9A09-AFF75BF966AB}" type="slidenum">
              <a:rPr lang="ar-SA"/>
              <a:pPr>
                <a:defRPr/>
              </a:pPr>
              <a:t>‹#›</a:t>
            </a:fld>
            <a:endParaRPr lang="en-US"/>
          </a:p>
        </p:txBody>
      </p:sp>
    </p:spTree>
  </p:cSld>
  <p:clrMapOvr>
    <a:masterClrMapping/>
  </p:clrMapOvr>
  <p:transition>
    <p:random/>
    <p:sndAc>
      <p:stSnd>
        <p:snd r:embed="rId1" name="camera.wav" builtIn="1"/>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457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700104-2CC8-4937-86E4-CB2185734EAE}" type="slidenum">
              <a:rPr lang="ar-SA"/>
              <a:pPr>
                <a:defRPr/>
              </a:pPr>
              <a:t>‹#›</a:t>
            </a:fld>
            <a:endParaRPr lang="en-US"/>
          </a:p>
        </p:txBody>
      </p:sp>
    </p:spTree>
  </p:cSld>
  <p:clrMapOvr>
    <a:masterClrMapping/>
  </p:clrMapOvr>
  <p:transition>
    <p:random/>
    <p:sndAc>
      <p:stSnd>
        <p:snd r:embed="rId1" name="camera.wav" builtIn="1"/>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SA"/>
          </a:p>
        </p:txBody>
      </p:sp>
      <p:sp>
        <p:nvSpPr>
          <p:cNvPr id="3" name="عنصر نائب للجدول 2"/>
          <p:cNvSpPr>
            <a:spLocks noGrp="1"/>
          </p:cNvSpPr>
          <p:nvPr>
            <p:ph type="tbl" idx="1"/>
          </p:nvPr>
        </p:nvSpPr>
        <p:spPr>
          <a:xfrm>
            <a:off x="457200" y="1600200"/>
            <a:ext cx="8229600" cy="4525963"/>
          </a:xfrm>
        </p:spPr>
        <p:txBody>
          <a:bodyPr/>
          <a:lstStyle/>
          <a:p>
            <a:pPr lvl="0"/>
            <a:endParaRPr lang="ar-S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7B4EBB-A722-4420-8053-E2EC31535692}" type="slidenum">
              <a:rPr lang="ar-SA"/>
              <a:pPr>
                <a:defRPr/>
              </a:pPr>
              <a:t>‹#›</a:t>
            </a:fld>
            <a:endParaRPr lang="en-US"/>
          </a:p>
        </p:txBody>
      </p:sp>
    </p:spTree>
  </p:cSld>
  <p:clrMapOvr>
    <a:masterClrMapping/>
  </p:clrMapOvr>
  <p:transition>
    <p:random/>
    <p:sndAc>
      <p:stSnd>
        <p:snd r:embed="rId1" name="camera.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EA3AFF-4B05-4C91-91EE-8DB16561A4AC}" type="slidenum">
              <a:rPr lang="ar-SA"/>
              <a:pPr>
                <a:defRPr/>
              </a:pPr>
              <a:t>‹#›</a:t>
            </a:fld>
            <a:endParaRPr lang="en-US"/>
          </a:p>
        </p:txBody>
      </p:sp>
    </p:spTree>
  </p:cSld>
  <p:clrMapOvr>
    <a:masterClrMapping/>
  </p:clrMapOvr>
  <p:transition>
    <p:random/>
    <p:sndAc>
      <p:stSnd>
        <p:snd r:embed="rId1" name="camera.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A70E05-B97E-44B0-B13B-5CBEC12A9C0F}" type="slidenum">
              <a:rPr lang="ar-SA"/>
              <a:pPr>
                <a:defRPr/>
              </a:pPr>
              <a:t>‹#›</a:t>
            </a:fld>
            <a:endParaRPr lang="en-US"/>
          </a:p>
        </p:txBody>
      </p:sp>
    </p:spTree>
  </p:cSld>
  <p:clrMapOvr>
    <a:masterClrMapping/>
  </p:clrMapOvr>
  <p:transition>
    <p:random/>
    <p:sndAc>
      <p:stSnd>
        <p:snd r:embed="rId1" name="camera.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4E0AA3-89EF-446D-B091-FBE0D31A3631}" type="slidenum">
              <a:rPr lang="ar-SA"/>
              <a:pPr>
                <a:defRPr/>
              </a:pPr>
              <a:t>‹#›</a:t>
            </a:fld>
            <a:endParaRPr lang="en-US"/>
          </a:p>
        </p:txBody>
      </p:sp>
    </p:spTree>
  </p:cSld>
  <p:clrMapOvr>
    <a:masterClrMapping/>
  </p:clrMapOvr>
  <p:transition>
    <p:random/>
    <p:sndAc>
      <p:stSnd>
        <p:snd r:embed="rId1" name="camera.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0BC5F5E-1706-449F-B559-24418340E924}" type="slidenum">
              <a:rPr lang="ar-SA"/>
              <a:pPr>
                <a:defRPr/>
              </a:pPr>
              <a:t>‹#›</a:t>
            </a:fld>
            <a:endParaRPr lang="en-US"/>
          </a:p>
        </p:txBody>
      </p:sp>
    </p:spTree>
  </p:cSld>
  <p:clrMapOvr>
    <a:masterClrMapping/>
  </p:clrMapOvr>
  <p:transition>
    <p:random/>
    <p:sndAc>
      <p:stSnd>
        <p:snd r:embed="rId1" name="camera.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BE0288-1F5B-4FF2-9AAC-245D506410FE}" type="slidenum">
              <a:rPr lang="ar-SA"/>
              <a:pPr>
                <a:defRPr/>
              </a:pPr>
              <a:t>‹#›</a:t>
            </a:fld>
            <a:endParaRPr lang="en-US"/>
          </a:p>
        </p:txBody>
      </p:sp>
    </p:spTree>
  </p:cSld>
  <p:clrMapOvr>
    <a:masterClrMapping/>
  </p:clrMapOvr>
  <p:transition>
    <p:random/>
    <p:sndAc>
      <p:stSnd>
        <p:snd r:embed="rId1" name="camera.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63C53BA-69C6-4E87-B8F2-408928165C54}" type="slidenum">
              <a:rPr lang="ar-SA"/>
              <a:pPr>
                <a:defRPr/>
              </a:pPr>
              <a:t>‹#›</a:t>
            </a:fld>
            <a:endParaRPr lang="en-US"/>
          </a:p>
        </p:txBody>
      </p:sp>
    </p:spTree>
  </p:cSld>
  <p:clrMapOvr>
    <a:masterClrMapping/>
  </p:clrMapOvr>
  <p:transition>
    <p:random/>
    <p:sndAc>
      <p:stSnd>
        <p:snd r:embed="rId1" name="camera.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875550-E30F-4333-BF49-D4C3620112B2}" type="slidenum">
              <a:rPr lang="ar-SA"/>
              <a:pPr>
                <a:defRPr/>
              </a:pPr>
              <a:t>‹#›</a:t>
            </a:fld>
            <a:endParaRPr lang="en-US"/>
          </a:p>
        </p:txBody>
      </p:sp>
    </p:spTree>
  </p:cSld>
  <p:clrMapOvr>
    <a:masterClrMapping/>
  </p:clrMapOvr>
  <p:transition>
    <p:random/>
    <p:sndAc>
      <p:stSnd>
        <p:snd r:embed="rId1" name="camera.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CBAC36-DC99-4293-A128-F1AF68ED3312}" type="slidenum">
              <a:rPr lang="ar-SA"/>
              <a:pPr>
                <a:defRPr/>
              </a:pPr>
              <a:t>‹#›</a:t>
            </a:fld>
            <a:endParaRPr lang="en-US"/>
          </a:p>
        </p:txBody>
      </p:sp>
    </p:spTree>
  </p:cSld>
  <p:clrMapOvr>
    <a:masterClrMapping/>
  </p:clrMapOvr>
  <p:transition>
    <p:random/>
    <p:sndAc>
      <p:stSnd>
        <p:snd r:embed="rId1" name="camera.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audio" Target="../media/audio1.wav"/><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400"/>
            </a:lvl1pPr>
          </a:lstStyle>
          <a:p>
            <a:pPr>
              <a:defRPr/>
            </a:pPr>
            <a:fld id="{6055A9C4-B5DD-4B3D-B9A4-1FB7FE66B388}"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random/>
    <p:sndAc>
      <p:stSnd>
        <p:snd r:embed="rId15" name="camera.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768" decel="100000"/>
                                        <p:tgtEl>
                                          <p:spTgt spid="1026"/>
                                        </p:tgtEl>
                                      </p:cBhvr>
                                    </p:animEffect>
                                    <p:animScale>
                                      <p:cBhvr>
                                        <p:cTn id="8" dur="768" decel="100000"/>
                                        <p:tgtEl>
                                          <p:spTgt spid="1026"/>
                                        </p:tgtEl>
                                      </p:cBhvr>
                                      <p:from x="10000" y="10000"/>
                                      <p:to x="200000" y="450000"/>
                                    </p:animScale>
                                    <p:animScale>
                                      <p:cBhvr>
                                        <p:cTn id="9" dur="1230" accel="100000" fill="hold">
                                          <p:stCondLst>
                                            <p:cond delay="768"/>
                                          </p:stCondLst>
                                        </p:cTn>
                                        <p:tgtEl>
                                          <p:spTgt spid="1026"/>
                                        </p:tgtEl>
                                      </p:cBhvr>
                                      <p:from x="200000" y="450000"/>
                                      <p:to x="100000" y="100000"/>
                                    </p:animScale>
                                    <p:set>
                                      <p:cBhvr>
                                        <p:cTn id="10" dur="768" fill="hold"/>
                                        <p:tgtEl>
                                          <p:spTgt spid="1026"/>
                                        </p:tgtEl>
                                        <p:attrNameLst>
                                          <p:attrName>ppt_x</p:attrName>
                                        </p:attrNameLst>
                                      </p:cBhvr>
                                      <p:to>
                                        <p:strVal val="(0.5)"/>
                                      </p:to>
                                    </p:set>
                                    <p:anim from="(0.5)" to="(#ppt_x)" calcmode="lin" valueType="num">
                                      <p:cBhvr>
                                        <p:cTn id="11" dur="1230" accel="100000" fill="hold">
                                          <p:stCondLst>
                                            <p:cond delay="768"/>
                                          </p:stCondLst>
                                        </p:cTn>
                                        <p:tgtEl>
                                          <p:spTgt spid="1026"/>
                                        </p:tgtEl>
                                        <p:attrNameLst>
                                          <p:attrName>ppt_x</p:attrName>
                                        </p:attrNameLst>
                                      </p:cBhvr>
                                    </p:anim>
                                    <p:set>
                                      <p:cBhvr>
                                        <p:cTn id="12" dur="768" fill="hold"/>
                                        <p:tgtEl>
                                          <p:spTgt spid="1026"/>
                                        </p:tgtEl>
                                        <p:attrNameLst>
                                          <p:attrName>ppt_y</p:attrName>
                                        </p:attrNameLst>
                                      </p:cBhvr>
                                      <p:to>
                                        <p:strVal val="(#ppt_y+0.4)"/>
                                      </p:to>
                                    </p:set>
                                    <p:anim from="(#ppt_y+0.4)" to="(#ppt_y)" calcmode="lin" valueType="num">
                                      <p:cBhvr>
                                        <p:cTn id="13" dur="1230" accel="100000" fill="hold">
                                          <p:stCondLst>
                                            <p:cond delay="768"/>
                                          </p:stCondLst>
                                        </p:cTn>
                                        <p:tgtEl>
                                          <p:spTgt spid="102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027">
                                            <p:txEl>
                                              <p:pRg st="0" end="0"/>
                                            </p:txEl>
                                          </p:spTgt>
                                        </p:tgtEl>
                                        <p:attrNameLst>
                                          <p:attrName>style.visibility</p:attrName>
                                        </p:attrNameLst>
                                      </p:cBhvr>
                                      <p:to>
                                        <p:strVal val="visible"/>
                                      </p:to>
                                    </p:set>
                                    <p:anim calcmode="lin" valueType="num">
                                      <p:cBhvr>
                                        <p:cTn id="18" dur="500" fill="hold"/>
                                        <p:tgtEl>
                                          <p:spTgt spid="102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027">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027">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027">
                                            <p:txEl>
                                              <p:pRg st="1" end="1"/>
                                            </p:txEl>
                                          </p:spTgt>
                                        </p:tgtEl>
                                        <p:attrNameLst>
                                          <p:attrName>style.visibility</p:attrName>
                                        </p:attrNameLst>
                                      </p:cBhvr>
                                      <p:to>
                                        <p:strVal val="visible"/>
                                      </p:to>
                                    </p:set>
                                    <p:anim calcmode="lin" valueType="num">
                                      <p:cBhvr>
                                        <p:cTn id="23" dur="500" fill="hold"/>
                                        <p:tgtEl>
                                          <p:spTgt spid="1027">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027">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1027">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027">
                                            <p:txEl>
                                              <p:pRg st="2" end="2"/>
                                            </p:txEl>
                                          </p:spTgt>
                                        </p:tgtEl>
                                        <p:attrNameLst>
                                          <p:attrName>style.visibility</p:attrName>
                                        </p:attrNameLst>
                                      </p:cBhvr>
                                      <p:to>
                                        <p:strVal val="visible"/>
                                      </p:to>
                                    </p:set>
                                    <p:anim calcmode="lin" valueType="num">
                                      <p:cBhvr>
                                        <p:cTn id="28" dur="500" fill="hold"/>
                                        <p:tgtEl>
                                          <p:spTgt spid="1027">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027">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027">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027">
                                            <p:txEl>
                                              <p:pRg st="3" end="3"/>
                                            </p:txEl>
                                          </p:spTgt>
                                        </p:tgtEl>
                                        <p:attrNameLst>
                                          <p:attrName>style.visibility</p:attrName>
                                        </p:attrNameLst>
                                      </p:cBhvr>
                                      <p:to>
                                        <p:strVal val="visible"/>
                                      </p:to>
                                    </p:set>
                                    <p:anim calcmode="lin" valueType="num">
                                      <p:cBhvr>
                                        <p:cTn id="33" dur="500" fill="hold"/>
                                        <p:tgtEl>
                                          <p:spTgt spid="102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27">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1027">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027">
                                            <p:txEl>
                                              <p:pRg st="4" end="4"/>
                                            </p:txEl>
                                          </p:spTgt>
                                        </p:tgtEl>
                                        <p:attrNameLst>
                                          <p:attrName>style.visibility</p:attrName>
                                        </p:attrNameLst>
                                      </p:cBhvr>
                                      <p:to>
                                        <p:strVal val="visible"/>
                                      </p:to>
                                    </p:set>
                                    <p:anim calcmode="lin" valueType="num">
                                      <p:cBhvr>
                                        <p:cTn id="38" dur="500" fill="hold"/>
                                        <p:tgtEl>
                                          <p:spTgt spid="1027">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027">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53"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Effect transition="in" filter="fade">
                      <p:cBhvr>
                        <p:cTn dur="500"/>
                        <p:tgtEl>
                          <p:spTgt spid="1027"/>
                        </p:tgtEl>
                      </p:cBhvr>
                    </p:animEffect>
                  </p:childTnLst>
                </p:cTn>
              </p:par>
            </p:tnLst>
          </p:tmpl>
        </p:tmplLst>
      </p:bldP>
    </p:bldLst>
  </p:timing>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0"/>
            <a:ext cx="9144000" cy="3500438"/>
          </a:xfrm>
          <a:solidFill>
            <a:srgbClr val="92D050"/>
          </a:solidFill>
        </p:spPr>
        <p:txBody>
          <a:bodyPr/>
          <a:lstStyle/>
          <a:p>
            <a:pPr eaLnBrk="1" hangingPunct="1"/>
            <a:r>
              <a:rPr lang="ar-SA" sz="4000" b="1" smtClean="0">
                <a:solidFill>
                  <a:schemeClr val="tx1"/>
                </a:solidFill>
                <a:cs typeface="PT Bold Dusky" pitchFamily="2" charset="-78"/>
              </a:rPr>
              <a:t>عمادة البحث العلمي</a:t>
            </a:r>
            <a:br>
              <a:rPr lang="ar-SA" sz="4000" b="1" smtClean="0">
                <a:solidFill>
                  <a:schemeClr val="tx1"/>
                </a:solidFill>
                <a:cs typeface="PT Bold Dusky" pitchFamily="2" charset="-78"/>
              </a:rPr>
            </a:br>
            <a:r>
              <a:rPr lang="ar-SA" b="1" smtClean="0">
                <a:solidFill>
                  <a:srgbClr val="0000FF"/>
                </a:solidFill>
                <a:cs typeface="PT Bold Dusky" pitchFamily="2" charset="-78"/>
              </a:rPr>
              <a:t>آلية تقييم المشاريع البحثية المدعومة</a:t>
            </a:r>
            <a:br>
              <a:rPr lang="ar-SA" b="1" smtClean="0">
                <a:solidFill>
                  <a:srgbClr val="0000FF"/>
                </a:solidFill>
                <a:cs typeface="PT Bold Dusky" pitchFamily="2" charset="-78"/>
              </a:rPr>
            </a:br>
            <a:endParaRPr lang="en-US" sz="3500" b="1" smtClean="0">
              <a:solidFill>
                <a:schemeClr val="tx1"/>
              </a:solidFill>
              <a:cs typeface="PT Bold Dusky" pitchFamily="2" charset="-78"/>
            </a:endParaRPr>
          </a:p>
        </p:txBody>
      </p:sp>
      <p:sp>
        <p:nvSpPr>
          <p:cNvPr id="2051" name="Rectangle 3"/>
          <p:cNvSpPr>
            <a:spLocks noGrp="1" noChangeArrowheads="1"/>
          </p:cNvSpPr>
          <p:nvPr>
            <p:ph type="body" idx="1"/>
          </p:nvPr>
        </p:nvSpPr>
        <p:spPr>
          <a:xfrm>
            <a:off x="0" y="3500438"/>
            <a:ext cx="9144000" cy="3357562"/>
          </a:xfrm>
          <a:solidFill>
            <a:srgbClr val="FF99CC"/>
          </a:solidFill>
        </p:spPr>
        <p:txBody>
          <a:bodyPr/>
          <a:lstStyle/>
          <a:p>
            <a:pPr algn="justLow" eaLnBrk="1" hangingPunct="1">
              <a:lnSpc>
                <a:spcPct val="90000"/>
              </a:lnSpc>
            </a:pPr>
            <a:endParaRPr lang="ar-SA" sz="4000" b="1" smtClean="0">
              <a:solidFill>
                <a:srgbClr val="0000FF"/>
              </a:solidFill>
              <a:cs typeface="Arabic Transparent" pitchFamily="2" charset="0"/>
            </a:endParaRPr>
          </a:p>
          <a:p>
            <a:pPr algn="justLow" eaLnBrk="1" hangingPunct="1">
              <a:lnSpc>
                <a:spcPct val="90000"/>
              </a:lnSpc>
            </a:pPr>
            <a:r>
              <a:rPr lang="ar-SA" sz="4000" b="1" smtClean="0">
                <a:solidFill>
                  <a:srgbClr val="0000FF"/>
                </a:solidFill>
                <a:cs typeface="PT Bold Dusky" pitchFamily="2" charset="-78"/>
              </a:rPr>
              <a:t>كيف يتم قبول او رفض مشروعك البحثي؟</a:t>
            </a:r>
          </a:p>
        </p:txBody>
      </p:sp>
    </p:spTree>
  </p:cSld>
  <p:clrMapOvr>
    <a:masterClrMapping/>
  </p:clrMapOvr>
  <p:transition>
    <p:random/>
    <p:sndAc>
      <p:stSnd>
        <p:snd r:embed="rId3" name="camera.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66"/>
            </a:gs>
            <a:gs pos="50000">
              <a:srgbClr val="76762F"/>
            </a:gs>
            <a:gs pos="100000">
              <a:srgbClr val="FFFF66"/>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928688"/>
          </a:xfrm>
          <a:solidFill>
            <a:srgbClr val="FF99CC"/>
          </a:solidFill>
        </p:spPr>
        <p:txBody>
          <a:bodyPr/>
          <a:lstStyle/>
          <a:p>
            <a:pPr eaLnBrk="1" hangingPunct="1">
              <a:lnSpc>
                <a:spcPct val="90000"/>
              </a:lnSpc>
            </a:pPr>
            <a:r>
              <a:rPr lang="ar-SA" sz="3600" b="1" smtClean="0">
                <a:solidFill>
                  <a:srgbClr val="0000FF"/>
                </a:solidFill>
                <a:cs typeface="PT Bold Dusky" pitchFamily="2" charset="-78"/>
              </a:rPr>
              <a:t>يتم قبول مشروعك البحثي من خلال مرحلتين</a:t>
            </a:r>
          </a:p>
        </p:txBody>
      </p:sp>
      <p:sp>
        <p:nvSpPr>
          <p:cNvPr id="3075" name="Rectangle 3"/>
          <p:cNvSpPr>
            <a:spLocks noGrp="1" noChangeArrowheads="1"/>
          </p:cNvSpPr>
          <p:nvPr>
            <p:ph type="body" idx="1"/>
          </p:nvPr>
        </p:nvSpPr>
        <p:spPr>
          <a:xfrm>
            <a:off x="0" y="928688"/>
            <a:ext cx="9144000" cy="5929312"/>
          </a:xfrm>
        </p:spPr>
        <p:txBody>
          <a:bodyPr/>
          <a:lstStyle/>
          <a:p>
            <a:pPr algn="ctr" eaLnBrk="1" hangingPunct="1">
              <a:lnSpc>
                <a:spcPct val="80000"/>
              </a:lnSpc>
            </a:pPr>
            <a:r>
              <a:rPr lang="ar-SA" sz="5400" b="1" smtClean="0"/>
              <a:t>أولا: تقييم المركز البحثي</a:t>
            </a:r>
          </a:p>
          <a:p>
            <a:pPr algn="ctr" eaLnBrk="1" hangingPunct="1">
              <a:lnSpc>
                <a:spcPct val="80000"/>
              </a:lnSpc>
            </a:pPr>
            <a:endParaRPr lang="ar-SA" sz="2800" b="1" smtClean="0"/>
          </a:p>
          <a:p>
            <a:pPr eaLnBrk="1" hangingPunct="1">
              <a:lnSpc>
                <a:spcPct val="80000"/>
              </a:lnSpc>
            </a:pPr>
            <a:r>
              <a:rPr lang="ar-SA" sz="2800" b="1" smtClean="0"/>
              <a:t>الحصول على نسبة 60% فأكثر في نموذج التقييم</a:t>
            </a:r>
          </a:p>
          <a:p>
            <a:pPr eaLnBrk="1" hangingPunct="1">
              <a:lnSpc>
                <a:spcPct val="80000"/>
              </a:lnSpc>
            </a:pPr>
            <a:r>
              <a:rPr lang="ar-SA" sz="2800" b="1" smtClean="0"/>
              <a:t>أن لا يكون بحث تم انجازه في وقت سابق أو سبق نشره.</a:t>
            </a:r>
          </a:p>
          <a:p>
            <a:pPr eaLnBrk="1" hangingPunct="1">
              <a:lnSpc>
                <a:spcPct val="80000"/>
              </a:lnSpc>
            </a:pPr>
            <a:r>
              <a:rPr lang="ar-SA" sz="2800" b="1" smtClean="0"/>
              <a:t>أن يتصف بالأمانة العلمية</a:t>
            </a:r>
          </a:p>
          <a:p>
            <a:pPr eaLnBrk="1" hangingPunct="1">
              <a:lnSpc>
                <a:spcPct val="80000"/>
              </a:lnSpc>
            </a:pPr>
            <a:r>
              <a:rPr lang="ar-SA" sz="2800" b="1" smtClean="0"/>
              <a:t>أن يكون قابل للتطبيق</a:t>
            </a:r>
            <a:endParaRPr lang="en-US" sz="2800" b="1" smtClean="0"/>
          </a:p>
          <a:p>
            <a:pPr eaLnBrk="1" hangingPunct="1">
              <a:lnSpc>
                <a:spcPct val="80000"/>
              </a:lnSpc>
              <a:buFontTx/>
              <a:buNone/>
            </a:pPr>
            <a:endParaRPr lang="ar-SA" sz="2800" b="1" smtClean="0"/>
          </a:p>
          <a:p>
            <a:pPr algn="ctr" eaLnBrk="1" hangingPunct="1">
              <a:lnSpc>
                <a:spcPct val="80000"/>
              </a:lnSpc>
            </a:pPr>
            <a:r>
              <a:rPr lang="ar-SA" sz="5400" b="1" smtClean="0"/>
              <a:t>ثانيا: تقييم العمادة</a:t>
            </a:r>
          </a:p>
          <a:p>
            <a:pPr algn="ctr" eaLnBrk="1" hangingPunct="1">
              <a:lnSpc>
                <a:spcPct val="80000"/>
              </a:lnSpc>
            </a:pPr>
            <a:endParaRPr lang="ar-SA" sz="3600" b="1" smtClean="0"/>
          </a:p>
          <a:p>
            <a:pPr eaLnBrk="1" hangingPunct="1">
              <a:lnSpc>
                <a:spcPct val="80000"/>
              </a:lnSpc>
            </a:pPr>
            <a:r>
              <a:rPr lang="ar-SA" sz="2800" b="1" smtClean="0"/>
              <a:t>نظرا لان الميزانية محدودة, يتم اختيار الأفضل وذلك بناءا على تقييم المراكز البحثية ومجلس البحث العلمي</a:t>
            </a:r>
            <a:endParaRPr lang="en-US" sz="2800" b="1" smtClean="0"/>
          </a:p>
        </p:txBody>
      </p:sp>
    </p:spTree>
  </p:cSld>
  <p:clrMapOvr>
    <a:masterClrMapping/>
  </p:clrMapOvr>
  <p:transition>
    <p:random/>
    <p:sndAc>
      <p:stSnd>
        <p:snd r:embed="rId3" name="camera.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428625"/>
          </a:xfrm>
          <a:solidFill>
            <a:srgbClr val="FF99CC"/>
          </a:solidFill>
        </p:spPr>
        <p:txBody>
          <a:bodyPr/>
          <a:lstStyle/>
          <a:p>
            <a:pPr eaLnBrk="1" hangingPunct="1"/>
            <a:r>
              <a:rPr lang="ar-SA" sz="3200" b="1" smtClean="0"/>
              <a:t>استمارة تقييم المشروع البحثي من الناحية العلمية :</a:t>
            </a:r>
            <a:endParaRPr lang="en-US" sz="3200" b="1" smtClean="0"/>
          </a:p>
        </p:txBody>
      </p:sp>
      <p:sp>
        <p:nvSpPr>
          <p:cNvPr id="4099" name="Rectangle 3"/>
          <p:cNvSpPr>
            <a:spLocks noGrp="1" noChangeArrowheads="1"/>
          </p:cNvSpPr>
          <p:nvPr>
            <p:ph type="body" idx="1"/>
          </p:nvPr>
        </p:nvSpPr>
        <p:spPr>
          <a:xfrm>
            <a:off x="0" y="428625"/>
            <a:ext cx="9144000" cy="6429375"/>
          </a:xfrm>
        </p:spPr>
        <p:txBody>
          <a:bodyPr/>
          <a:lstStyle/>
          <a:p>
            <a:pPr eaLnBrk="1" hangingPunct="1">
              <a:buFontTx/>
              <a:buNone/>
            </a:pPr>
            <a:endParaRPr lang="en-US" smtClean="0"/>
          </a:p>
        </p:txBody>
      </p:sp>
      <p:graphicFrame>
        <p:nvGraphicFramePr>
          <p:cNvPr id="4" name="جدول 3"/>
          <p:cNvGraphicFramePr>
            <a:graphicFrameLocks noGrp="1"/>
          </p:cNvGraphicFramePr>
          <p:nvPr/>
        </p:nvGraphicFramePr>
        <p:xfrm>
          <a:off x="0" y="500063"/>
          <a:ext cx="9144000" cy="7202170"/>
        </p:xfrm>
        <a:graphic>
          <a:graphicData uri="http://schemas.openxmlformats.org/drawingml/2006/table">
            <a:tbl>
              <a:tblPr rtl="1"/>
              <a:tblGrid>
                <a:gridCol w="5249862"/>
                <a:gridCol w="2179638"/>
                <a:gridCol w="1714500"/>
              </a:tblGrid>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البند</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النسبة المخصصة</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chemeClr val="tx1"/>
                          </a:solidFill>
                          <a:effectLst/>
                          <a:latin typeface="Times New Roman" pitchFamily="18" charset="0"/>
                          <a:cs typeface="Times New Roman" pitchFamily="18" charset="0"/>
                        </a:rPr>
                        <a:t>تقدير المركز</a:t>
                      </a:r>
                      <a:endParaRPr kumimoji="0" lang="en-US" sz="24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000000"/>
                          </a:solidFill>
                          <a:effectLst/>
                          <a:latin typeface="Times New Roman" pitchFamily="18" charset="0"/>
                          <a:cs typeface="Times New Roman" pitchFamily="18" charset="0"/>
                        </a:rPr>
                        <a:t>مطابقة عنوان البحث مع مضمونه</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3</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1E13F9"/>
                          </a:solidFill>
                          <a:effectLst/>
                          <a:latin typeface="Times New Roman" pitchFamily="18" charset="0"/>
                          <a:cs typeface="Times New Roman" pitchFamily="18" charset="0"/>
                        </a:rPr>
                        <a:t>تحديد مشكلة (سؤال) البحث</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15</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1E13F9"/>
                          </a:solidFill>
                          <a:effectLst/>
                          <a:latin typeface="Times New Roman" pitchFamily="18" charset="0"/>
                          <a:cs typeface="Times New Roman" pitchFamily="18" charset="0"/>
                        </a:rPr>
                        <a:t>أهمية الموضوع للمجتمع</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15</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1E13F9"/>
                          </a:solidFill>
                          <a:effectLst/>
                          <a:latin typeface="Times New Roman" pitchFamily="18" charset="0"/>
                          <a:cs typeface="Times New Roman" pitchFamily="18" charset="0"/>
                        </a:rPr>
                        <a:t>الإضافة العلمية للبحث</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15</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1E13F9"/>
                          </a:solidFill>
                          <a:effectLst/>
                          <a:latin typeface="Times New Roman" pitchFamily="18" charset="0"/>
                          <a:cs typeface="Times New Roman" pitchFamily="18" charset="0"/>
                        </a:rPr>
                        <a:t>وضوح وتحديد الأهداف</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15</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000000"/>
                          </a:solidFill>
                          <a:effectLst/>
                          <a:latin typeface="Times New Roman" pitchFamily="18" charset="0"/>
                          <a:cs typeface="Times New Roman" pitchFamily="18" charset="0"/>
                        </a:rPr>
                        <a:t>ملائمة الدراسات السابقة للبحث المقترح</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5</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FF0000"/>
                          </a:solidFill>
                          <a:effectLst/>
                          <a:latin typeface="Times New Roman" pitchFamily="18" charset="0"/>
                          <a:cs typeface="Times New Roman" pitchFamily="18" charset="0"/>
                        </a:rPr>
                        <a:t>ملائمة فرضيات البحث</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3</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FF0000"/>
                          </a:solidFill>
                          <a:effectLst/>
                          <a:latin typeface="Times New Roman" pitchFamily="18" charset="0"/>
                          <a:cs typeface="Times New Roman" pitchFamily="18" charset="0"/>
                        </a:rPr>
                        <a:t>ملائمة مجتمع الدراسة</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3</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FF0000"/>
                          </a:solidFill>
                          <a:effectLst/>
                          <a:latin typeface="Times New Roman" pitchFamily="18" charset="0"/>
                          <a:cs typeface="Times New Roman" pitchFamily="18" charset="0"/>
                        </a:rPr>
                        <a:t>ملائمة وتحديد العينة</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3</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FF0000"/>
                          </a:solidFill>
                          <a:effectLst/>
                          <a:latin typeface="Times New Roman" pitchFamily="18" charset="0"/>
                          <a:cs typeface="Times New Roman" pitchFamily="18" charset="0"/>
                        </a:rPr>
                        <a:t>تحديد المتغيرات</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3</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FF0000"/>
                          </a:solidFill>
                          <a:effectLst/>
                          <a:latin typeface="Times New Roman" pitchFamily="18" charset="0"/>
                          <a:cs typeface="Times New Roman" pitchFamily="18" charset="0"/>
                        </a:rPr>
                        <a:t>ملائمة أسلوب جمع البيانات</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3</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FF0000"/>
                          </a:solidFill>
                          <a:effectLst/>
                          <a:latin typeface="Times New Roman" pitchFamily="18" charset="0"/>
                          <a:cs typeface="Times New Roman" pitchFamily="18" charset="0"/>
                        </a:rPr>
                        <a:t>ملائمة أسلوب التحليل الإحصائي</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3</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000000"/>
                          </a:solidFill>
                          <a:effectLst/>
                          <a:latin typeface="Times New Roman" pitchFamily="18" charset="0"/>
                          <a:cs typeface="Times New Roman" pitchFamily="18" charset="0"/>
                        </a:rPr>
                        <a:t>ملائمة مصادر ومراجع البحث نوعيا وزمنيا</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3</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1E13F9"/>
                          </a:solidFill>
                          <a:effectLst/>
                          <a:latin typeface="Times New Roman" pitchFamily="18" charset="0"/>
                          <a:cs typeface="Times New Roman" pitchFamily="18" charset="0"/>
                        </a:rPr>
                        <a:t>علاقة الباحثين بالتخصص</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8</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000000"/>
                          </a:solidFill>
                          <a:effectLst/>
                          <a:latin typeface="Times New Roman" pitchFamily="18" charset="0"/>
                          <a:cs typeface="Times New Roman" pitchFamily="18" charset="0"/>
                        </a:rPr>
                        <a:t>ملائمة المدة الزمنية</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3</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r h="37465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smtClean="0">
                          <a:ln>
                            <a:noFill/>
                          </a:ln>
                          <a:solidFill>
                            <a:srgbClr val="000000"/>
                          </a:solidFill>
                          <a:effectLst/>
                          <a:latin typeface="Times New Roman" pitchFamily="18" charset="0"/>
                          <a:cs typeface="Times New Roman" pitchFamily="18" charset="0"/>
                        </a:rPr>
                        <a:t>النسبة الاجمالية</a:t>
                      </a:r>
                      <a:endParaRPr kumimoji="0" lang="en-US" sz="24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smtClean="0">
                          <a:ln>
                            <a:noFill/>
                          </a:ln>
                          <a:solidFill>
                            <a:srgbClr val="000000"/>
                          </a:solidFill>
                          <a:effectLst/>
                          <a:latin typeface="Times New Roman" pitchFamily="18" charset="0"/>
                          <a:cs typeface="Times New Roman" pitchFamily="18" charset="0"/>
                        </a:rPr>
                        <a:t>100%</a:t>
                      </a:r>
                      <a:endParaRPr kumimoji="0" lang="en-US" sz="20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rotWithShape="1">
                      <a:gsLst>
                        <a:gs pos="0">
                          <a:srgbClr val="FFEFD1"/>
                        </a:gs>
                        <a:gs pos="64999">
                          <a:srgbClr val="F0EBD5"/>
                        </a:gs>
                        <a:gs pos="100000">
                          <a:srgbClr val="D1C39F"/>
                        </a:gs>
                      </a:gsLst>
                      <a:lin ang="5400000"/>
                    </a:gradFill>
                  </a:tcPr>
                </a:tc>
              </a:tr>
            </a:tbl>
          </a:graphicData>
        </a:graphic>
      </p:graphicFrame>
    </p:spTree>
  </p:cSld>
  <p:clrMapOvr>
    <a:masterClrMapping/>
  </p:clrMapOvr>
  <p:transition>
    <p:random/>
    <p:sndAc>
      <p:stSnd>
        <p:snd r:embed="rId3" name="camera.wav" builtIn="1"/>
      </p:stSnd>
    </p:sndAc>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CCFF99"/>
            </a:gs>
            <a:gs pos="100000">
              <a:srgbClr val="5E7647"/>
            </a:gs>
          </a:gsLst>
          <a:lin ang="54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0" y="-714375"/>
            <a:ext cx="9144000" cy="1500188"/>
          </a:xfrm>
          <a:solidFill>
            <a:srgbClr val="FF99CC"/>
          </a:solidFill>
        </p:spPr>
        <p:txBody>
          <a:bodyPr/>
          <a:lstStyle/>
          <a:p>
            <a:pPr eaLnBrk="1" hangingPunct="1"/>
            <a:r>
              <a:rPr lang="ar-SA" sz="5000" b="1" smtClean="0">
                <a:solidFill>
                  <a:srgbClr val="0000FF"/>
                </a:solidFill>
              </a:rPr>
              <a:t>ملاحظات هامة للتقديم ومعرفة وضع مشروعك البحثي</a:t>
            </a:r>
            <a:endParaRPr lang="en-US" sz="5000" b="1" smtClean="0">
              <a:solidFill>
                <a:srgbClr val="0000FF"/>
              </a:solidFill>
            </a:endParaRPr>
          </a:p>
        </p:txBody>
      </p:sp>
      <p:sp>
        <p:nvSpPr>
          <p:cNvPr id="14339" name="Rectangle 3"/>
          <p:cNvSpPr>
            <a:spLocks noGrp="1" noChangeArrowheads="1"/>
          </p:cNvSpPr>
          <p:nvPr>
            <p:ph type="body" idx="4294967295"/>
          </p:nvPr>
        </p:nvSpPr>
        <p:spPr>
          <a:xfrm>
            <a:off x="0" y="857250"/>
            <a:ext cx="9144000" cy="6000750"/>
          </a:xfrm>
        </p:spPr>
        <p:txBody>
          <a:bodyPr/>
          <a:lstStyle/>
          <a:p>
            <a:pPr algn="just" eaLnBrk="1" hangingPunct="1">
              <a:lnSpc>
                <a:spcPct val="80000"/>
              </a:lnSpc>
            </a:pPr>
            <a:r>
              <a:rPr lang="ar-SA" sz="2400" b="1" dirty="0" smtClean="0"/>
              <a:t>يحق لعضو هيئة التدريس التقدم بأكثر من مشروع بحثي لنفس الفترة لان المعيار هو ليس العدد ولكن جودة البحث, كما يجوز للعضو الاشتراك في البحث مع أعضاء هيئة تدريس آخرين على أن يتم تقديم البحث باسم الباحث الرئيسي ويرفق معه الباحثين المشاركين. </a:t>
            </a:r>
            <a:endParaRPr lang="ar-SA" sz="2400" b="1" dirty="0" smtClean="0"/>
          </a:p>
          <a:p>
            <a:pPr algn="just" eaLnBrk="1" hangingPunct="1">
              <a:lnSpc>
                <a:spcPct val="80000"/>
              </a:lnSpc>
            </a:pPr>
            <a:r>
              <a:rPr lang="ar-SA" sz="2400" b="1" dirty="0" smtClean="0"/>
              <a:t>يجب أن يكون الباحث الرئيسي والباحثين المشاركين من حملة </a:t>
            </a:r>
            <a:r>
              <a:rPr lang="ar-SA" sz="2400" b="1" dirty="0" err="1" smtClean="0"/>
              <a:t>الدكتوراة</a:t>
            </a:r>
            <a:r>
              <a:rPr lang="ar-SA" sz="2400" b="1" dirty="0" smtClean="0"/>
              <a:t> ويجوز للمحاضرين المشاركة في البحوث فقط كمساعدين. </a:t>
            </a:r>
            <a:endParaRPr lang="ar-SA" sz="2400" b="1" dirty="0" smtClean="0"/>
          </a:p>
          <a:p>
            <a:pPr algn="just" eaLnBrk="1" hangingPunct="1">
              <a:lnSpc>
                <a:spcPct val="80000"/>
              </a:lnSpc>
            </a:pPr>
            <a:r>
              <a:rPr lang="ar-SA" sz="2400" b="1" dirty="0" smtClean="0"/>
              <a:t>بمجرد تقديم مشروعك البحثي الكترونيا عبر موقع العمادة سوف تصلك رسالة عبر </a:t>
            </a:r>
            <a:r>
              <a:rPr lang="ar-SA" sz="2400" b="1" dirty="0" err="1" smtClean="0"/>
              <a:t>الايميل</a:t>
            </a:r>
            <a:r>
              <a:rPr lang="ar-SA" sz="2400" b="1" dirty="0" smtClean="0"/>
              <a:t> تفيد باستلام مشروعك وملاحظات في حالة وجود أي نواقص كما يمكن الدخول على حسابك لمعرفة وضع طلبك, وفي حالة وجود نواقص يجب استكمال النموذج </a:t>
            </a:r>
            <a:r>
              <a:rPr lang="ar-SA" sz="2400" b="1" dirty="0" err="1" smtClean="0"/>
              <a:t>واعادة</a:t>
            </a:r>
            <a:r>
              <a:rPr lang="ar-SA" sz="2400" b="1" dirty="0" smtClean="0"/>
              <a:t> إرساله مره أخرى خلال الفترة المحددة.</a:t>
            </a:r>
          </a:p>
          <a:p>
            <a:pPr algn="just" eaLnBrk="1" hangingPunct="1">
              <a:lnSpc>
                <a:spcPct val="80000"/>
              </a:lnSpc>
            </a:pPr>
            <a:r>
              <a:rPr lang="ar-SA" sz="2400" b="1" dirty="0" smtClean="0"/>
              <a:t>عند تقديم البحوث للتقديم سوف يتم إخفاء أسماء الباحثين لضمان الموضوعية في </a:t>
            </a:r>
            <a:r>
              <a:rPr lang="ar-SA" sz="2400" b="1" dirty="0" smtClean="0"/>
              <a:t>التقييم</a:t>
            </a:r>
            <a:endParaRPr lang="ar-SA" sz="2400" b="1" dirty="0" smtClean="0"/>
          </a:p>
          <a:p>
            <a:pPr algn="just" eaLnBrk="1" hangingPunct="1">
              <a:lnSpc>
                <a:spcPct val="80000"/>
              </a:lnSpc>
            </a:pPr>
            <a:r>
              <a:rPr lang="ar-SA" sz="2400" b="1" dirty="0" smtClean="0"/>
              <a:t>بعد تقييم البحوث من قبل المركز البحثي ومن قبل مجلس البحث العلمي سوف تصلك رسالة عبر </a:t>
            </a:r>
            <a:r>
              <a:rPr lang="ar-SA" sz="2400" b="1" dirty="0" err="1" smtClean="0"/>
              <a:t>الايميل</a:t>
            </a:r>
            <a:r>
              <a:rPr lang="ar-SA" sz="2400" b="1" dirty="0" smtClean="0"/>
              <a:t> أو من خلال حسابك في العمادة تفيد بقبول طلب دعم مشروعك البحثي أو رفض دعمه مع أسباب واضحة لعملية رفض دعمه.</a:t>
            </a:r>
          </a:p>
          <a:p>
            <a:pPr algn="just" eaLnBrk="1" hangingPunct="1">
              <a:lnSpc>
                <a:spcPct val="80000"/>
              </a:lnSpc>
            </a:pPr>
            <a:r>
              <a:rPr lang="ar-SA" sz="2400" b="1" dirty="0" smtClean="0"/>
              <a:t>يفضل أن تكون المدة المقترحة لتنفيذ البحث من 9 أشهر إلى سنة ويجوز الاستثناء في الحالات الخاصة حسب طبيعة البحث.</a:t>
            </a:r>
          </a:p>
          <a:p>
            <a:pPr algn="just" eaLnBrk="1" hangingPunct="1">
              <a:lnSpc>
                <a:spcPct val="80000"/>
              </a:lnSpc>
            </a:pPr>
            <a:r>
              <a:rPr lang="ar-SA" sz="2400" b="1" dirty="0" smtClean="0"/>
              <a:t>على الباحث مراجعة العمادة بمجرد قبول بحثه لاستكمال الإجراءات الضرورية بعد أعلى أسبوعين من تاريخ الموافقة على الدعم. </a:t>
            </a:r>
            <a:endParaRPr lang="en-US" sz="2400" b="1" dirty="0" smtClean="0"/>
          </a:p>
        </p:txBody>
      </p:sp>
    </p:spTree>
  </p:cSld>
  <p:clrMapOvr>
    <a:masterClrMapping/>
  </p:clrMapOvr>
  <p:transition>
    <p:random/>
    <p:sndAc>
      <p:stSnd>
        <p:snd r:embed="rId3" name="camera.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4338">
                                            <p:txEl>
                                              <p:charRg st="4294967295" end="4294967295"/>
                                            </p:txEl>
                                          </p:spTgt>
                                        </p:tgtEl>
                                        <p:attrNameLst>
                                          <p:attrName>style.visibility</p:attrName>
                                        </p:attrNameLst>
                                      </p:cBhvr>
                                      <p:to>
                                        <p:strVal val="visible"/>
                                      </p:to>
                                    </p:set>
                                    <p:animEffect transition="in" filter="fade">
                                      <p:cBhvr>
                                        <p:cTn id="7" dur="768" decel="100000"/>
                                        <p:tgtEl>
                                          <p:spTgt spid="14338">
                                            <p:txEl>
                                              <p:charRg st="4294967295" end="4294967295"/>
                                            </p:txEl>
                                          </p:spTgt>
                                        </p:tgtEl>
                                      </p:cBhvr>
                                    </p:animEffect>
                                    <p:animScale>
                                      <p:cBhvr>
                                        <p:cTn id="8" dur="768" decel="100000"/>
                                        <p:tgtEl>
                                          <p:spTgt spid="14338">
                                            <p:txEl>
                                              <p:charRg st="4294967295" end="4294967295"/>
                                            </p:txEl>
                                          </p:spTgt>
                                        </p:tgtEl>
                                      </p:cBhvr>
                                      <p:from x="10000" y="10000"/>
                                      <p:to x="200000" y="450000"/>
                                    </p:animScale>
                                    <p:animScale>
                                      <p:cBhvr>
                                        <p:cTn id="9" dur="1230" accel="100000" fill="hold">
                                          <p:stCondLst>
                                            <p:cond delay="768"/>
                                          </p:stCondLst>
                                        </p:cTn>
                                        <p:tgtEl>
                                          <p:spTgt spid="14338">
                                            <p:txEl>
                                              <p:charRg st="4294967295" end="4294967295"/>
                                            </p:txEl>
                                          </p:spTgt>
                                        </p:tgtEl>
                                      </p:cBhvr>
                                      <p:from x="200000" y="450000"/>
                                      <p:to x="100000" y="100000"/>
                                    </p:animScale>
                                    <p:set>
                                      <p:cBhvr>
                                        <p:cTn id="10" dur="768" fill="hold"/>
                                        <p:tgtEl>
                                          <p:spTgt spid="14338">
                                            <p:txEl>
                                              <p:charRg st="4294967295" end="4294967295"/>
                                            </p:txEl>
                                          </p:spTgt>
                                        </p:tgtEl>
                                        <p:attrNameLst>
                                          <p:attrName>ppt_x</p:attrName>
                                        </p:attrNameLst>
                                      </p:cBhvr>
                                      <p:to>
                                        <p:strVal val="(0.5)"/>
                                      </p:to>
                                    </p:set>
                                    <p:anim from="(0.5)" to="(#ppt_x)" calcmode="lin" valueType="num">
                                      <p:cBhvr>
                                        <p:cTn id="11" dur="1230" accel="100000" fill="hold">
                                          <p:stCondLst>
                                            <p:cond delay="768"/>
                                          </p:stCondLst>
                                        </p:cTn>
                                        <p:tgtEl>
                                          <p:spTgt spid="14338">
                                            <p:txEl>
                                              <p:charRg st="4294967295" end="4294967295"/>
                                            </p:txEl>
                                          </p:spTgt>
                                        </p:tgtEl>
                                        <p:attrNameLst>
                                          <p:attrName>ppt_x</p:attrName>
                                        </p:attrNameLst>
                                      </p:cBhvr>
                                    </p:anim>
                                    <p:set>
                                      <p:cBhvr>
                                        <p:cTn id="12" dur="768" fill="hold"/>
                                        <p:tgtEl>
                                          <p:spTgt spid="14338">
                                            <p:txEl>
                                              <p:charRg st="4294967295" end="4294967295"/>
                                            </p:txEl>
                                          </p:spTgt>
                                        </p:tgtEl>
                                        <p:attrNameLst>
                                          <p:attrName>ppt_y</p:attrName>
                                        </p:attrNameLst>
                                      </p:cBhvr>
                                      <p:to>
                                        <p:strVal val="(#ppt_y+0.4)"/>
                                      </p:to>
                                    </p:set>
                                    <p:anim from="(#ppt_y+0.4)" to="(#ppt_y)" calcmode="lin" valueType="num">
                                      <p:cBhvr>
                                        <p:cTn id="13" dur="1230" accel="100000" fill="hold">
                                          <p:stCondLst>
                                            <p:cond delay="768"/>
                                          </p:stCondLst>
                                        </p:cTn>
                                        <p:tgtEl>
                                          <p:spTgt spid="14338">
                                            <p:txEl>
                                              <p:charRg st="4294967295" end="4294967295"/>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4339">
                                            <p:txEl>
                                              <p:pRg st="0" end="0"/>
                                            </p:txEl>
                                          </p:spTgt>
                                        </p:tgtEl>
                                        <p:attrNameLst>
                                          <p:attrName>style.visibility</p:attrName>
                                        </p:attrNameLst>
                                      </p:cBhvr>
                                      <p:to>
                                        <p:strVal val="visible"/>
                                      </p:to>
                                    </p:set>
                                    <p:anim calcmode="lin" valueType="num">
                                      <p:cBhvr>
                                        <p:cTn id="18" dur="5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433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433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4339">
                                            <p:txEl>
                                              <p:pRg st="1" end="1"/>
                                            </p:txEl>
                                          </p:spTgt>
                                        </p:tgtEl>
                                        <p:attrNameLst>
                                          <p:attrName>style.visibility</p:attrName>
                                        </p:attrNameLst>
                                      </p:cBhvr>
                                      <p:to>
                                        <p:strVal val="visible"/>
                                      </p:to>
                                    </p:set>
                                    <p:anim calcmode="lin" valueType="num">
                                      <p:cBhvr>
                                        <p:cTn id="25" dur="5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4339">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433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4339">
                                            <p:txEl>
                                              <p:pRg st="2" end="2"/>
                                            </p:txEl>
                                          </p:spTgt>
                                        </p:tgtEl>
                                        <p:attrNameLst>
                                          <p:attrName>style.visibility</p:attrName>
                                        </p:attrNameLst>
                                      </p:cBhvr>
                                      <p:to>
                                        <p:strVal val="visible"/>
                                      </p:to>
                                    </p:set>
                                    <p:anim calcmode="lin" valueType="num">
                                      <p:cBhvr>
                                        <p:cTn id="32" dur="500" fill="hold"/>
                                        <p:tgtEl>
                                          <p:spTgt spid="14339">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4339">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14339">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14339">
                                            <p:txEl>
                                              <p:pRg st="3" end="3"/>
                                            </p:txEl>
                                          </p:spTgt>
                                        </p:tgtEl>
                                        <p:attrNameLst>
                                          <p:attrName>style.visibility</p:attrName>
                                        </p:attrNameLst>
                                      </p:cBhvr>
                                      <p:to>
                                        <p:strVal val="visible"/>
                                      </p:to>
                                    </p:set>
                                    <p:anim calcmode="lin" valueType="num">
                                      <p:cBhvr>
                                        <p:cTn id="39" dur="5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4339">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14339">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4339">
                                            <p:txEl>
                                              <p:pRg st="4" end="4"/>
                                            </p:txEl>
                                          </p:spTgt>
                                        </p:tgtEl>
                                        <p:attrNameLst>
                                          <p:attrName>style.visibility</p:attrName>
                                        </p:attrNameLst>
                                      </p:cBhvr>
                                      <p:to>
                                        <p:strVal val="visible"/>
                                      </p:to>
                                    </p:set>
                                    <p:anim calcmode="lin" valueType="num">
                                      <p:cBhvr>
                                        <p:cTn id="46" dur="500" fill="hold"/>
                                        <p:tgtEl>
                                          <p:spTgt spid="14339">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14339">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14339">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14339">
                                            <p:txEl>
                                              <p:pRg st="5" end="5"/>
                                            </p:txEl>
                                          </p:spTgt>
                                        </p:tgtEl>
                                        <p:attrNameLst>
                                          <p:attrName>style.visibility</p:attrName>
                                        </p:attrNameLst>
                                      </p:cBhvr>
                                      <p:to>
                                        <p:strVal val="visible"/>
                                      </p:to>
                                    </p:set>
                                    <p:anim calcmode="lin" valueType="num">
                                      <p:cBhvr>
                                        <p:cTn id="53" dur="500" fill="hold"/>
                                        <p:tgtEl>
                                          <p:spTgt spid="14339">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14339">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14339">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14339">
                                            <p:txEl>
                                              <p:pRg st="6" end="6"/>
                                            </p:txEl>
                                          </p:spTgt>
                                        </p:tgtEl>
                                        <p:attrNameLst>
                                          <p:attrName>style.visibility</p:attrName>
                                        </p:attrNameLst>
                                      </p:cBhvr>
                                      <p:to>
                                        <p:strVal val="visible"/>
                                      </p:to>
                                    </p:set>
                                    <p:anim calcmode="lin" valueType="num">
                                      <p:cBhvr>
                                        <p:cTn id="60" dur="500" fill="hold"/>
                                        <p:tgtEl>
                                          <p:spTgt spid="14339">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14339">
                                            <p:txEl>
                                              <p:pRg st="6" end="6"/>
                                            </p:txEl>
                                          </p:spTgt>
                                        </p:tgtEl>
                                        <p:attrNameLst>
                                          <p:attrName>ppt_h</p:attrName>
                                        </p:attrNameLst>
                                      </p:cBhvr>
                                      <p:tavLst>
                                        <p:tav tm="0">
                                          <p:val>
                                            <p:fltVal val="0"/>
                                          </p:val>
                                        </p:tav>
                                        <p:tav tm="100000">
                                          <p:val>
                                            <p:strVal val="#ppt_h"/>
                                          </p:val>
                                        </p:tav>
                                      </p:tavLst>
                                    </p:anim>
                                    <p:animEffect transition="in" filter="fade">
                                      <p:cBhvr>
                                        <p:cTn id="62"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357313"/>
          </a:xfrm>
          <a:solidFill>
            <a:srgbClr val="FF99CC"/>
          </a:solidFill>
        </p:spPr>
        <p:txBody>
          <a:bodyPr/>
          <a:lstStyle/>
          <a:p>
            <a:pPr eaLnBrk="1" hangingPunct="1"/>
            <a:r>
              <a:rPr lang="ar-SA" sz="8000" b="1" smtClean="0">
                <a:cs typeface="PT Bold Dusky" pitchFamily="2" charset="-78"/>
              </a:rPr>
              <a:t>في الختام</a:t>
            </a:r>
            <a:endParaRPr lang="en-US" sz="8000" b="1" smtClean="0">
              <a:cs typeface="PT Bold Dusky" pitchFamily="2" charset="-78"/>
            </a:endParaRPr>
          </a:p>
        </p:txBody>
      </p:sp>
      <p:sp>
        <p:nvSpPr>
          <p:cNvPr id="6147" name="Rectangle 3"/>
          <p:cNvSpPr>
            <a:spLocks noGrp="1" noChangeArrowheads="1"/>
          </p:cNvSpPr>
          <p:nvPr>
            <p:ph type="body" idx="1"/>
          </p:nvPr>
        </p:nvSpPr>
        <p:spPr>
          <a:xfrm>
            <a:off x="0" y="1357313"/>
            <a:ext cx="9144000" cy="5500687"/>
          </a:xfrm>
        </p:spPr>
        <p:txBody>
          <a:bodyPr/>
          <a:lstStyle/>
          <a:p>
            <a:pPr algn="ctr">
              <a:buFontTx/>
              <a:buNone/>
            </a:pPr>
            <a:r>
              <a:rPr lang="ar-SA" sz="4000" smtClean="0"/>
              <a:t>أرجو من الجميع التقيد بالتعليمات الواردة أعلاه والالتزام بالأمانة العلمية ونرجو من الله سبحانه وتعالى التوفيق للجميع وان نساهم جميعا في رفع اسم جامعة المجمعة كصرح بحثي متميز رغم حداثة الجامعة مع ضرورة التركيز على البحوث التي تخدم المجتمع وتساهم في التنمية المستدامة في المنطقة  </a:t>
            </a:r>
            <a:endParaRPr lang="en-US" sz="4000" smtClean="0"/>
          </a:p>
          <a:p>
            <a:pPr eaLnBrk="1" hangingPunct="1">
              <a:lnSpc>
                <a:spcPct val="80000"/>
              </a:lnSpc>
              <a:buFontTx/>
              <a:buNone/>
            </a:pPr>
            <a:endParaRPr lang="en-US" sz="3600" b="1" smtClean="0"/>
          </a:p>
        </p:txBody>
      </p:sp>
    </p:spTree>
  </p:cSld>
  <p:clrMapOvr>
    <a:masterClrMapping/>
  </p:clrMapOvr>
  <p:transition>
    <p:random/>
    <p:sndAc>
      <p:stSnd>
        <p:snd r:embed="rId3" name="camera.wav" builtIn="1"/>
      </p:stSnd>
    </p:sndAc>
  </p:transition>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r" defTabSz="914400" rtl="1" eaLnBrk="1" fontAlgn="base" latinLnBrk="0" hangingPunct="1">
          <a:lnSpc>
            <a:spcPct val="100000"/>
          </a:lnSpc>
          <a:spcBef>
            <a:spcPct val="20000"/>
          </a:spcBef>
          <a:spcAft>
            <a:spcPct val="0"/>
          </a:spcAft>
          <a:buClrTx/>
          <a:buSzTx/>
          <a:buFontTx/>
          <a:buChar char="•"/>
          <a:tabLst/>
          <a:defRPr kumimoji="0" lang="ar-SA" sz="32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rgbClr val="FFCCCC"/>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r" defTabSz="914400" rtl="1" eaLnBrk="1" fontAlgn="base" latinLnBrk="0" hangingPunct="1">
          <a:lnSpc>
            <a:spcPct val="100000"/>
          </a:lnSpc>
          <a:spcBef>
            <a:spcPct val="20000"/>
          </a:spcBef>
          <a:spcAft>
            <a:spcPct val="0"/>
          </a:spcAft>
          <a:buClrTx/>
          <a:buSzTx/>
          <a:buFontTx/>
          <a:buChar char="•"/>
          <a:tabLst/>
          <a:defRPr kumimoji="0" lang="ar-SA" sz="32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26607</TotalTime>
  <Words>421</Words>
  <Application>Microsoft Office PowerPoint</Application>
  <PresentationFormat>عرض على الشاشة (3:4)‏</PresentationFormat>
  <Paragraphs>65</Paragraphs>
  <Slides>5</Slides>
  <Notes>5</Notes>
  <HiddenSlides>0</HiddenSlides>
  <MMClips>0</MMClips>
  <ScaleCrop>false</ScaleCrop>
  <HeadingPairs>
    <vt:vector size="6" baseType="variant">
      <vt:variant>
        <vt:lpstr>الخطوط المستخدمة</vt:lpstr>
      </vt:variant>
      <vt:variant>
        <vt:i4>4</vt:i4>
      </vt:variant>
      <vt:variant>
        <vt:lpstr>سمة</vt:lpstr>
      </vt:variant>
      <vt:variant>
        <vt:i4>1</vt:i4>
      </vt:variant>
      <vt:variant>
        <vt:lpstr>عناوين الشرائح</vt:lpstr>
      </vt:variant>
      <vt:variant>
        <vt:i4>5</vt:i4>
      </vt:variant>
    </vt:vector>
  </HeadingPairs>
  <TitlesOfParts>
    <vt:vector size="10" baseType="lpstr">
      <vt:lpstr>Arial</vt:lpstr>
      <vt:lpstr>PT Bold Dusky</vt:lpstr>
      <vt:lpstr>Arabic Transparent</vt:lpstr>
      <vt:lpstr>Times New Roman</vt:lpstr>
      <vt:lpstr>تصميم افتراضي</vt:lpstr>
      <vt:lpstr>عمادة البحث العلمي آلية تقييم المشاريع البحثية المدعومة </vt:lpstr>
      <vt:lpstr>يتم قبول مشروعك البحثي من خلال مرحلتين</vt:lpstr>
      <vt:lpstr>استمارة تقييم المشروع البحثي من الناحية العلمية :</vt:lpstr>
      <vt:lpstr>ملاحظات هامة للتقديم ومعرفة وضع مشروعك البحثي</vt:lpstr>
      <vt:lpstr>في الختام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الدورة التدريبية عن مدلول التقارير المالية</dc:title>
  <dc:creator>Ali</dc:creator>
  <cp:lastModifiedBy>Ali</cp:lastModifiedBy>
  <cp:revision>704</cp:revision>
  <dcterms:created xsi:type="dcterms:W3CDTF">2007-11-16T13:23:53Z</dcterms:created>
  <dcterms:modified xsi:type="dcterms:W3CDTF">2011-01-01T05:23:11Z</dcterms:modified>
</cp:coreProperties>
</file>