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5A93BE-B2A5-45C3-8A65-B81A0411E8CF}"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19523-19DC-45A6-8744-0BC9C2E5A674}" type="slidenum">
              <a:rPr lang="en-US" smtClean="0"/>
              <a:t>‹#›</a:t>
            </a:fld>
            <a:endParaRPr lang="en-US"/>
          </a:p>
        </p:txBody>
      </p:sp>
    </p:spTree>
    <p:extLst>
      <p:ext uri="{BB962C8B-B14F-4D97-AF65-F5344CB8AC3E}">
        <p14:creationId xmlns:p14="http://schemas.microsoft.com/office/powerpoint/2010/main" val="663556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A93BE-B2A5-45C3-8A65-B81A0411E8CF}"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19523-19DC-45A6-8744-0BC9C2E5A674}" type="slidenum">
              <a:rPr lang="en-US" smtClean="0"/>
              <a:t>‹#›</a:t>
            </a:fld>
            <a:endParaRPr lang="en-US"/>
          </a:p>
        </p:txBody>
      </p:sp>
    </p:spTree>
    <p:extLst>
      <p:ext uri="{BB962C8B-B14F-4D97-AF65-F5344CB8AC3E}">
        <p14:creationId xmlns:p14="http://schemas.microsoft.com/office/powerpoint/2010/main" val="880437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A93BE-B2A5-45C3-8A65-B81A0411E8CF}"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19523-19DC-45A6-8744-0BC9C2E5A674}" type="slidenum">
              <a:rPr lang="en-US" smtClean="0"/>
              <a:t>‹#›</a:t>
            </a:fld>
            <a:endParaRPr lang="en-US"/>
          </a:p>
        </p:txBody>
      </p:sp>
    </p:spTree>
    <p:extLst>
      <p:ext uri="{BB962C8B-B14F-4D97-AF65-F5344CB8AC3E}">
        <p14:creationId xmlns:p14="http://schemas.microsoft.com/office/powerpoint/2010/main" val="4112196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A93BE-B2A5-45C3-8A65-B81A0411E8CF}"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19523-19DC-45A6-8744-0BC9C2E5A674}" type="slidenum">
              <a:rPr lang="en-US" smtClean="0"/>
              <a:t>‹#›</a:t>
            </a:fld>
            <a:endParaRPr lang="en-US"/>
          </a:p>
        </p:txBody>
      </p:sp>
    </p:spTree>
    <p:extLst>
      <p:ext uri="{BB962C8B-B14F-4D97-AF65-F5344CB8AC3E}">
        <p14:creationId xmlns:p14="http://schemas.microsoft.com/office/powerpoint/2010/main" val="936325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5A93BE-B2A5-45C3-8A65-B81A0411E8CF}"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19523-19DC-45A6-8744-0BC9C2E5A674}" type="slidenum">
              <a:rPr lang="en-US" smtClean="0"/>
              <a:t>‹#›</a:t>
            </a:fld>
            <a:endParaRPr lang="en-US"/>
          </a:p>
        </p:txBody>
      </p:sp>
    </p:spTree>
    <p:extLst>
      <p:ext uri="{BB962C8B-B14F-4D97-AF65-F5344CB8AC3E}">
        <p14:creationId xmlns:p14="http://schemas.microsoft.com/office/powerpoint/2010/main" val="1613086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5A93BE-B2A5-45C3-8A65-B81A0411E8CF}" type="datetimeFigureOut">
              <a:rPr lang="en-US" smtClean="0"/>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B19523-19DC-45A6-8744-0BC9C2E5A674}" type="slidenum">
              <a:rPr lang="en-US" smtClean="0"/>
              <a:t>‹#›</a:t>
            </a:fld>
            <a:endParaRPr lang="en-US"/>
          </a:p>
        </p:txBody>
      </p:sp>
    </p:spTree>
    <p:extLst>
      <p:ext uri="{BB962C8B-B14F-4D97-AF65-F5344CB8AC3E}">
        <p14:creationId xmlns:p14="http://schemas.microsoft.com/office/powerpoint/2010/main" val="3327033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5A93BE-B2A5-45C3-8A65-B81A0411E8CF}" type="datetimeFigureOut">
              <a:rPr lang="en-US" smtClean="0"/>
              <a:t>11/4/2014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B19523-19DC-45A6-8744-0BC9C2E5A674}" type="slidenum">
              <a:rPr lang="en-US" smtClean="0"/>
              <a:t>‹#›</a:t>
            </a:fld>
            <a:endParaRPr lang="en-US"/>
          </a:p>
        </p:txBody>
      </p:sp>
    </p:spTree>
    <p:extLst>
      <p:ext uri="{BB962C8B-B14F-4D97-AF65-F5344CB8AC3E}">
        <p14:creationId xmlns:p14="http://schemas.microsoft.com/office/powerpoint/2010/main" val="1217485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5A93BE-B2A5-45C3-8A65-B81A0411E8CF}" type="datetimeFigureOut">
              <a:rPr lang="en-US" smtClean="0"/>
              <a:t>11/4/2014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B19523-19DC-45A6-8744-0BC9C2E5A674}" type="slidenum">
              <a:rPr lang="en-US" smtClean="0"/>
              <a:t>‹#›</a:t>
            </a:fld>
            <a:endParaRPr lang="en-US"/>
          </a:p>
        </p:txBody>
      </p:sp>
    </p:spTree>
    <p:extLst>
      <p:ext uri="{BB962C8B-B14F-4D97-AF65-F5344CB8AC3E}">
        <p14:creationId xmlns:p14="http://schemas.microsoft.com/office/powerpoint/2010/main" val="2948132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A93BE-B2A5-45C3-8A65-B81A0411E8CF}" type="datetimeFigureOut">
              <a:rPr lang="en-US" smtClean="0"/>
              <a:t>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B19523-19DC-45A6-8744-0BC9C2E5A674}" type="slidenum">
              <a:rPr lang="en-US" smtClean="0"/>
              <a:t>‹#›</a:t>
            </a:fld>
            <a:endParaRPr lang="en-US"/>
          </a:p>
        </p:txBody>
      </p:sp>
    </p:spTree>
    <p:extLst>
      <p:ext uri="{BB962C8B-B14F-4D97-AF65-F5344CB8AC3E}">
        <p14:creationId xmlns:p14="http://schemas.microsoft.com/office/powerpoint/2010/main" val="3139617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5A93BE-B2A5-45C3-8A65-B81A0411E8CF}" type="datetimeFigureOut">
              <a:rPr lang="en-US" smtClean="0"/>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B19523-19DC-45A6-8744-0BC9C2E5A674}" type="slidenum">
              <a:rPr lang="en-US" smtClean="0"/>
              <a:t>‹#›</a:t>
            </a:fld>
            <a:endParaRPr lang="en-US"/>
          </a:p>
        </p:txBody>
      </p:sp>
    </p:spTree>
    <p:extLst>
      <p:ext uri="{BB962C8B-B14F-4D97-AF65-F5344CB8AC3E}">
        <p14:creationId xmlns:p14="http://schemas.microsoft.com/office/powerpoint/2010/main" val="1869238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5A93BE-B2A5-45C3-8A65-B81A0411E8CF}" type="datetimeFigureOut">
              <a:rPr lang="en-US" smtClean="0"/>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B19523-19DC-45A6-8744-0BC9C2E5A674}" type="slidenum">
              <a:rPr lang="en-US" smtClean="0"/>
              <a:t>‹#›</a:t>
            </a:fld>
            <a:endParaRPr lang="en-US"/>
          </a:p>
        </p:txBody>
      </p:sp>
    </p:spTree>
    <p:extLst>
      <p:ext uri="{BB962C8B-B14F-4D97-AF65-F5344CB8AC3E}">
        <p14:creationId xmlns:p14="http://schemas.microsoft.com/office/powerpoint/2010/main" val="309931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A93BE-B2A5-45C3-8A65-B81A0411E8CF}" type="datetimeFigureOut">
              <a:rPr lang="en-US" smtClean="0"/>
              <a:t>11/4/2014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19523-19DC-45A6-8744-0BC9C2E5A674}" type="slidenum">
              <a:rPr lang="en-US" smtClean="0"/>
              <a:t>‹#›</a:t>
            </a:fld>
            <a:endParaRPr lang="en-US"/>
          </a:p>
        </p:txBody>
      </p:sp>
    </p:spTree>
    <p:extLst>
      <p:ext uri="{BB962C8B-B14F-4D97-AF65-F5344CB8AC3E}">
        <p14:creationId xmlns:p14="http://schemas.microsoft.com/office/powerpoint/2010/main" val="1834591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Mission Formation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0796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p>
        </p:txBody>
      </p:sp>
      <p:sp>
        <p:nvSpPr>
          <p:cNvPr id="3" name="Content Placeholder 2"/>
          <p:cNvSpPr>
            <a:spLocks noGrp="1"/>
          </p:cNvSpPr>
          <p:nvPr>
            <p:ph idx="1"/>
          </p:nvPr>
        </p:nvSpPr>
        <p:spPr/>
        <p:txBody>
          <a:bodyPr/>
          <a:lstStyle/>
          <a:p>
            <a:r>
              <a:rPr lang="en-US" dirty="0" smtClean="0"/>
              <a:t>The Mission Statement should define the broad purposes the college is aiming to achieve, describe the community the program is designed to serve, and state the values and guiding principles which define its standards.</a:t>
            </a:r>
          </a:p>
          <a:p>
            <a:endParaRPr lang="en-US" dirty="0"/>
          </a:p>
        </p:txBody>
      </p:sp>
    </p:spTree>
    <p:extLst>
      <p:ext uri="{BB962C8B-B14F-4D97-AF65-F5344CB8AC3E}">
        <p14:creationId xmlns:p14="http://schemas.microsoft.com/office/powerpoint/2010/main" val="2505470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r>
              <a:rPr lang="en-US" dirty="0" smtClean="0"/>
              <a:t>Is a broad statement of </a:t>
            </a:r>
            <a:r>
              <a:rPr lang="en-US" i="1" dirty="0" smtClean="0"/>
              <a:t>what </a:t>
            </a:r>
            <a:r>
              <a:rPr lang="en-US" i="1" u="sng" dirty="0" smtClean="0"/>
              <a:t>the college </a:t>
            </a:r>
            <a:r>
              <a:rPr lang="en-US" i="1" dirty="0" smtClean="0"/>
              <a:t>is</a:t>
            </a:r>
            <a:r>
              <a:rPr lang="en-US" dirty="0" smtClean="0"/>
              <a:t>, </a:t>
            </a:r>
            <a:r>
              <a:rPr lang="en-US" i="1" u="sng" dirty="0" smtClean="0"/>
              <a:t>what it does</a:t>
            </a:r>
            <a:r>
              <a:rPr lang="en-US" dirty="0" smtClean="0"/>
              <a:t>, and </a:t>
            </a:r>
            <a:r>
              <a:rPr lang="en-US" i="1" u="sng" dirty="0" smtClean="0"/>
              <a:t>for whom it does </a:t>
            </a:r>
            <a:r>
              <a:rPr lang="en-US" u="sng" dirty="0" smtClean="0"/>
              <a:t>it </a:t>
            </a:r>
            <a:r>
              <a:rPr lang="en-US" dirty="0" smtClean="0"/>
              <a:t>and </a:t>
            </a:r>
            <a:r>
              <a:rPr lang="en-US" u="sng" dirty="0" smtClean="0"/>
              <a:t>how it does it</a:t>
            </a:r>
            <a:r>
              <a:rPr lang="en-US" dirty="0" smtClean="0"/>
              <a:t>.</a:t>
            </a:r>
            <a:endParaRPr lang="en-US" u="sng" dirty="0" smtClean="0"/>
          </a:p>
          <a:p>
            <a:pPr lvl="0"/>
            <a:r>
              <a:rPr lang="en-US" dirty="0" smtClean="0"/>
              <a:t>Is a clear description of the </a:t>
            </a:r>
            <a:r>
              <a:rPr lang="en-US" i="1" dirty="0" smtClean="0"/>
              <a:t>purpose </a:t>
            </a:r>
            <a:r>
              <a:rPr lang="en-US" dirty="0" smtClean="0"/>
              <a:t>of the program  and the learning environment</a:t>
            </a:r>
          </a:p>
          <a:p>
            <a:pPr lvl="0"/>
            <a:r>
              <a:rPr lang="en-US" dirty="0" smtClean="0"/>
              <a:t>Reflects how the college contributes to the education and careers of students graduating from the college or how the college supports its customers</a:t>
            </a:r>
          </a:p>
          <a:p>
            <a:pPr lvl="0"/>
            <a:r>
              <a:rPr lang="en-US" dirty="0" smtClean="0"/>
              <a:t>May reflect how the teaching and research efforts are used to enhance student learning.</a:t>
            </a:r>
          </a:p>
          <a:p>
            <a:pPr lvl="0"/>
            <a:r>
              <a:rPr lang="en-US" dirty="0" smtClean="0"/>
              <a:t>Is </a:t>
            </a:r>
            <a:r>
              <a:rPr lang="en-US" i="1" dirty="0" smtClean="0"/>
              <a:t>aligned </a:t>
            </a:r>
            <a:r>
              <a:rPr lang="en-US" dirty="0" smtClean="0"/>
              <a:t>university missions.</a:t>
            </a:r>
          </a:p>
          <a:p>
            <a:pPr lvl="0"/>
            <a:r>
              <a:rPr lang="en-US" dirty="0" smtClean="0"/>
              <a:t>Should be distinctive for the college.</a:t>
            </a:r>
          </a:p>
          <a:p>
            <a:endParaRPr lang="en-US" dirty="0"/>
          </a:p>
        </p:txBody>
      </p:sp>
    </p:spTree>
    <p:extLst>
      <p:ext uri="{BB962C8B-B14F-4D97-AF65-F5344CB8AC3E}">
        <p14:creationId xmlns:p14="http://schemas.microsoft.com/office/powerpoint/2010/main" val="3371620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sz="4000" u="sng" dirty="0" smtClean="0"/>
              <a:t>Structure of a Program Mission Statement</a:t>
            </a:r>
            <a:endParaRPr lang="ar-SA" dirty="0"/>
          </a:p>
        </p:txBody>
      </p:sp>
      <p:sp>
        <p:nvSpPr>
          <p:cNvPr id="3" name="Content Placeholder 2"/>
          <p:cNvSpPr>
            <a:spLocks noGrp="1"/>
          </p:cNvSpPr>
          <p:nvPr>
            <p:ph idx="1"/>
          </p:nvPr>
        </p:nvSpPr>
        <p:spPr/>
        <p:txBody>
          <a:bodyPr>
            <a:normAutofit/>
          </a:bodyPr>
          <a:lstStyle/>
          <a:p>
            <a:pPr marL="0" indent="0" algn="l" rtl="0">
              <a:buNone/>
            </a:pPr>
            <a:r>
              <a:rPr lang="en-US" dirty="0"/>
              <a:t> </a:t>
            </a:r>
            <a:r>
              <a:rPr lang="en-US" dirty="0" smtClean="0"/>
              <a:t>“</a:t>
            </a:r>
            <a:r>
              <a:rPr lang="en-US" dirty="0"/>
              <a:t>The mission of (</a:t>
            </a:r>
            <a:r>
              <a:rPr lang="en-US" b="1" dirty="0">
                <a:solidFill>
                  <a:srgbClr val="00B050"/>
                </a:solidFill>
              </a:rPr>
              <a:t>name of your program or unit</a:t>
            </a:r>
            <a:r>
              <a:rPr lang="en-US" dirty="0"/>
              <a:t>) is to (</a:t>
            </a:r>
            <a:r>
              <a:rPr lang="en-US" b="1" dirty="0">
                <a:solidFill>
                  <a:schemeClr val="accent6">
                    <a:lumMod val="75000"/>
                  </a:schemeClr>
                </a:solidFill>
              </a:rPr>
              <a:t>your primary purpose</a:t>
            </a:r>
            <a:r>
              <a:rPr lang="en-US" dirty="0"/>
              <a:t>) by providing (</a:t>
            </a:r>
            <a:r>
              <a:rPr lang="en-US" b="1" dirty="0">
                <a:solidFill>
                  <a:srgbClr val="FF3300"/>
                </a:solidFill>
              </a:rPr>
              <a:t>your primary functions or activities</a:t>
            </a:r>
            <a:r>
              <a:rPr lang="en-US" dirty="0"/>
              <a:t>) to (</a:t>
            </a:r>
            <a:r>
              <a:rPr lang="en-US" b="1" dirty="0">
                <a:solidFill>
                  <a:srgbClr val="0070C0"/>
                </a:solidFill>
              </a:rPr>
              <a:t>your stakeholders</a:t>
            </a:r>
            <a:r>
              <a:rPr lang="en-US" dirty="0"/>
              <a:t>).” (</a:t>
            </a:r>
            <a:r>
              <a:rPr lang="en-US" b="1" dirty="0">
                <a:solidFill>
                  <a:schemeClr val="accent4"/>
                </a:solidFill>
              </a:rPr>
              <a:t>Additional clarifying statements</a:t>
            </a:r>
            <a:r>
              <a:rPr lang="en-US" dirty="0"/>
              <a:t>)</a:t>
            </a:r>
          </a:p>
          <a:p>
            <a:pPr algn="l" rtl="0"/>
            <a:r>
              <a:rPr lang="en-US" dirty="0"/>
              <a:t> </a:t>
            </a:r>
            <a:r>
              <a:rPr lang="en-US" dirty="0" smtClean="0"/>
              <a:t>(</a:t>
            </a:r>
            <a:r>
              <a:rPr lang="en-US" b="1" dirty="0"/>
              <a:t>Note</a:t>
            </a:r>
            <a:r>
              <a:rPr lang="en-US" dirty="0"/>
              <a:t>: the order of the pieces of the mission statement may vary from the above structure.)</a:t>
            </a:r>
          </a:p>
          <a:p>
            <a:endParaRPr lang="ar-SA" dirty="0"/>
          </a:p>
        </p:txBody>
      </p:sp>
      <p:sp>
        <p:nvSpPr>
          <p:cNvPr id="4" name="Slide Number Placeholder 3"/>
          <p:cNvSpPr>
            <a:spLocks noGrp="1"/>
          </p:cNvSpPr>
          <p:nvPr>
            <p:ph type="sldNum" sz="quarter" idx="12"/>
          </p:nvPr>
        </p:nvSpPr>
        <p:spPr/>
        <p:txBody>
          <a:bodyPr/>
          <a:lstStyle/>
          <a:p>
            <a:fld id="{52E56D47-E7A9-458B-9B9A-D0D76F53A769}" type="slidenum">
              <a:rPr lang="ar-SA" smtClean="0"/>
              <a:t>4</a:t>
            </a:fld>
            <a:endParaRPr lang="ar-SA"/>
          </a:p>
        </p:txBody>
      </p:sp>
    </p:spTree>
    <p:extLst>
      <p:ext uri="{BB962C8B-B14F-4D97-AF65-F5344CB8AC3E}">
        <p14:creationId xmlns:p14="http://schemas.microsoft.com/office/powerpoint/2010/main" val="21268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642" y="116632"/>
            <a:ext cx="8229600" cy="1143000"/>
          </a:xfrm>
        </p:spPr>
        <p:txBody>
          <a:bodyPr>
            <a:noAutofit/>
          </a:bodyPr>
          <a:lstStyle/>
          <a:p>
            <a:r>
              <a:rPr lang="en-US" sz="4000" u="sng" dirty="0" smtClean="0"/>
              <a:t>Program Mission Statement Example</a:t>
            </a:r>
            <a:endParaRPr lang="ar-SA" sz="4000" dirty="0"/>
          </a:p>
        </p:txBody>
      </p:sp>
      <p:sp>
        <p:nvSpPr>
          <p:cNvPr id="4" name="Round Single Corner Rectangle 3"/>
          <p:cNvSpPr/>
          <p:nvPr/>
        </p:nvSpPr>
        <p:spPr>
          <a:xfrm>
            <a:off x="539552" y="2348880"/>
            <a:ext cx="8280920" cy="3456384"/>
          </a:xfrm>
          <a:prstGeom prst="round1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0"/>
            <a:r>
              <a:rPr lang="en-US" sz="2800" dirty="0" smtClean="0">
                <a:solidFill>
                  <a:schemeClr val="tx1"/>
                </a:solidFill>
              </a:rPr>
              <a:t>The Mission of the </a:t>
            </a:r>
            <a:r>
              <a:rPr lang="en-US" sz="2800" b="1" dirty="0" smtClean="0">
                <a:solidFill>
                  <a:schemeClr val="accent3">
                    <a:lumMod val="75000"/>
                  </a:schemeClr>
                </a:solidFill>
              </a:rPr>
              <a:t>Biology B.S. degree program </a:t>
            </a:r>
            <a:r>
              <a:rPr lang="en-US" sz="2800" dirty="0" smtClean="0">
                <a:solidFill>
                  <a:schemeClr val="tx1"/>
                </a:solidFill>
              </a:rPr>
              <a:t>is to </a:t>
            </a:r>
            <a:r>
              <a:rPr lang="en-US" sz="2800" b="1" dirty="0" smtClean="0">
                <a:solidFill>
                  <a:schemeClr val="accent6">
                    <a:lumMod val="75000"/>
                  </a:schemeClr>
                </a:solidFill>
              </a:rPr>
              <a:t>prepare </a:t>
            </a:r>
            <a:r>
              <a:rPr lang="en-US" sz="2800" b="1" dirty="0" smtClean="0">
                <a:solidFill>
                  <a:srgbClr val="0070C0"/>
                </a:solidFill>
              </a:rPr>
              <a:t>students</a:t>
            </a:r>
            <a:r>
              <a:rPr lang="en-US" sz="2800" b="1" dirty="0" smtClean="0">
                <a:solidFill>
                  <a:schemeClr val="accent6">
                    <a:lumMod val="75000"/>
                  </a:schemeClr>
                </a:solidFill>
              </a:rPr>
              <a:t> for employment in various biology-related areas and/or for the pursuit of advanced degrees in biology or health-related professional schools </a:t>
            </a:r>
            <a:r>
              <a:rPr lang="en-US" sz="2800" b="1" dirty="0" smtClean="0">
                <a:solidFill>
                  <a:srgbClr val="FF0000"/>
                </a:solidFill>
              </a:rPr>
              <a:t>by educating </a:t>
            </a:r>
            <a:r>
              <a:rPr lang="en-US" sz="2800" b="1" dirty="0" smtClean="0">
                <a:solidFill>
                  <a:srgbClr val="0070C0"/>
                </a:solidFill>
              </a:rPr>
              <a:t>them</a:t>
            </a:r>
            <a:r>
              <a:rPr lang="en-US" sz="2800" b="1" dirty="0" smtClean="0">
                <a:solidFill>
                  <a:srgbClr val="FF0000"/>
                </a:solidFill>
              </a:rPr>
              <a:t> in the fundamental concepts, knowledge, and laboratory/field techniques and skills of the life sciences</a:t>
            </a:r>
            <a:r>
              <a:rPr lang="en-US" sz="2800" dirty="0" smtClean="0">
                <a:solidFill>
                  <a:srgbClr val="FF0000"/>
                </a:solidFill>
              </a:rPr>
              <a:t>.</a:t>
            </a:r>
            <a:endParaRPr lang="en-US" sz="2800" dirty="0">
              <a:solidFill>
                <a:srgbClr val="FF0000"/>
              </a:solidFill>
            </a:endParaRPr>
          </a:p>
        </p:txBody>
      </p:sp>
      <p:grpSp>
        <p:nvGrpSpPr>
          <p:cNvPr id="27" name="Group 26"/>
          <p:cNvGrpSpPr/>
          <p:nvPr/>
        </p:nvGrpSpPr>
        <p:grpSpPr>
          <a:xfrm>
            <a:off x="1043608" y="1340768"/>
            <a:ext cx="3636404" cy="1152128"/>
            <a:chOff x="1475656" y="1556792"/>
            <a:chExt cx="2808312" cy="936104"/>
          </a:xfrm>
        </p:grpSpPr>
        <p:sp>
          <p:nvSpPr>
            <p:cNvPr id="6" name="Rectangle 5"/>
            <p:cNvSpPr/>
            <p:nvPr/>
          </p:nvSpPr>
          <p:spPr>
            <a:xfrm>
              <a:off x="1475656" y="1556792"/>
              <a:ext cx="2376264" cy="576064"/>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smtClean="0"/>
                <a:t>Program Name</a:t>
              </a:r>
              <a:endParaRPr lang="ar-SA" sz="2800" dirty="0"/>
            </a:p>
          </p:txBody>
        </p:sp>
        <p:cxnSp>
          <p:nvCxnSpPr>
            <p:cNvPr id="11" name="Elbow Connector 10"/>
            <p:cNvCxnSpPr>
              <a:stCxn id="6" idx="3"/>
            </p:cNvCxnSpPr>
            <p:nvPr/>
          </p:nvCxnSpPr>
          <p:spPr>
            <a:xfrm>
              <a:off x="3851920" y="1844824"/>
              <a:ext cx="432048" cy="648072"/>
            </a:xfrm>
            <a:prstGeom prst="bentConnector2">
              <a:avLst/>
            </a:prstGeom>
            <a:ln w="381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4961430" y="1456964"/>
            <a:ext cx="3744416" cy="1656184"/>
            <a:chOff x="5580112" y="1412776"/>
            <a:chExt cx="2991464" cy="1584176"/>
          </a:xfrm>
        </p:grpSpPr>
        <p:sp>
          <p:nvSpPr>
            <p:cNvPr id="7" name="Rectangle 6"/>
            <p:cNvSpPr/>
            <p:nvPr/>
          </p:nvSpPr>
          <p:spPr>
            <a:xfrm>
              <a:off x="5580112" y="1412776"/>
              <a:ext cx="2808312" cy="72008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rtl="0"/>
              <a:r>
                <a:rPr lang="en-US" sz="2800" b="1" dirty="0" smtClean="0"/>
                <a:t>Primary purpose</a:t>
              </a:r>
              <a:endParaRPr lang="ar-SA" sz="2800" b="1" dirty="0"/>
            </a:p>
          </p:txBody>
        </p:sp>
        <p:cxnSp>
          <p:nvCxnSpPr>
            <p:cNvPr id="13" name="Elbow Connector 12"/>
            <p:cNvCxnSpPr>
              <a:stCxn id="7" idx="3"/>
            </p:cNvCxnSpPr>
            <p:nvPr/>
          </p:nvCxnSpPr>
          <p:spPr>
            <a:xfrm>
              <a:off x="8388424" y="1772817"/>
              <a:ext cx="183152" cy="1224135"/>
            </a:xfrm>
            <a:prstGeom prst="bentConnector2">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a:off x="539552" y="3068960"/>
            <a:ext cx="3384376" cy="3528392"/>
            <a:chOff x="539552" y="3212976"/>
            <a:chExt cx="2520280" cy="3384376"/>
          </a:xfrm>
        </p:grpSpPr>
        <p:sp>
          <p:nvSpPr>
            <p:cNvPr id="8" name="Rectangle 7"/>
            <p:cNvSpPr/>
            <p:nvPr/>
          </p:nvSpPr>
          <p:spPr>
            <a:xfrm>
              <a:off x="539552" y="5949280"/>
              <a:ext cx="2520280" cy="648072"/>
            </a:xfrm>
            <a:prstGeom prst="rect">
              <a:avLst/>
            </a:prstGeom>
            <a:solidFill>
              <a:srgbClr val="423DA5"/>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800" b="1" dirty="0"/>
                <a:t>Stakeholders</a:t>
              </a:r>
              <a:endParaRPr lang="en-US" sz="2800" dirty="0"/>
            </a:p>
          </p:txBody>
        </p:sp>
        <p:cxnSp>
          <p:nvCxnSpPr>
            <p:cNvPr id="16" name="Elbow Connector 15"/>
            <p:cNvCxnSpPr>
              <a:stCxn id="8" idx="1"/>
            </p:cNvCxnSpPr>
            <p:nvPr/>
          </p:nvCxnSpPr>
          <p:spPr>
            <a:xfrm rot="10800000" flipH="1">
              <a:off x="539552" y="3212976"/>
              <a:ext cx="2520280" cy="3060340"/>
            </a:xfrm>
            <a:prstGeom prst="bentConnector4">
              <a:avLst>
                <a:gd name="adj1" fmla="val -9070"/>
                <a:gd name="adj2" fmla="val 93052"/>
              </a:avLst>
            </a:prstGeom>
            <a:ln w="38100">
              <a:tailEnd type="arrow"/>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a:off x="4860032" y="5301208"/>
            <a:ext cx="3744416" cy="1296144"/>
            <a:chOff x="4860032" y="5301208"/>
            <a:chExt cx="3744416" cy="1296144"/>
          </a:xfrm>
        </p:grpSpPr>
        <p:sp>
          <p:nvSpPr>
            <p:cNvPr id="9" name="Rectangle 8"/>
            <p:cNvSpPr/>
            <p:nvPr/>
          </p:nvSpPr>
          <p:spPr>
            <a:xfrm>
              <a:off x="4860032" y="5949280"/>
              <a:ext cx="3744416" cy="64807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b="1" dirty="0"/>
                <a:t>Primary functions</a:t>
              </a:r>
              <a:endParaRPr lang="ar-SA" sz="2800" dirty="0"/>
            </a:p>
          </p:txBody>
        </p:sp>
        <p:cxnSp>
          <p:nvCxnSpPr>
            <p:cNvPr id="18" name="Elbow Connector 17"/>
            <p:cNvCxnSpPr>
              <a:stCxn id="9" idx="0"/>
            </p:cNvCxnSpPr>
            <p:nvPr/>
          </p:nvCxnSpPr>
          <p:spPr>
            <a:xfrm rot="16200000" flipV="1">
              <a:off x="6084168" y="5301208"/>
              <a:ext cx="648072" cy="648072"/>
            </a:xfrm>
            <a:prstGeom prst="bentConnector3">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52E56D47-E7A9-458B-9B9A-D0D76F53A769}" type="slidenum">
              <a:rPr lang="ar-SA" smtClean="0"/>
              <a:t>5</a:t>
            </a:fld>
            <a:endParaRPr lang="ar-SA"/>
          </a:p>
        </p:txBody>
      </p:sp>
    </p:spTree>
    <p:extLst>
      <p:ext uri="{BB962C8B-B14F-4D97-AF65-F5344CB8AC3E}">
        <p14:creationId xmlns:p14="http://schemas.microsoft.com/office/powerpoint/2010/main" val="91920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barn(inVertical)">
                                      <p:cBhvr>
                                        <p:cTn id="13" dur="500"/>
                                        <p:tgtEl>
                                          <p:spTgt spid="2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barn(inVertical)">
                                      <p:cBhvr>
                                        <p:cTn id="18" dur="500"/>
                                        <p:tgtEl>
                                          <p:spTgt spid="28"/>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barn(inVertical)">
                                      <p:cBhvr>
                                        <p:cTn id="23" dur="500"/>
                                        <p:tgtEl>
                                          <p:spTgt spid="29"/>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barn(inVertical)">
                                      <p:cBhvr>
                                        <p:cTn id="2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smtClean="0"/>
              <a:t>Another similar simple format</a:t>
            </a:r>
            <a:endParaRPr lang="ar-SA" dirty="0"/>
          </a:p>
        </p:txBody>
      </p:sp>
      <p:sp>
        <p:nvSpPr>
          <p:cNvPr id="3" name="Content Placeholder 2"/>
          <p:cNvSpPr>
            <a:spLocks noGrp="1"/>
          </p:cNvSpPr>
          <p:nvPr>
            <p:ph idx="1"/>
          </p:nvPr>
        </p:nvSpPr>
        <p:spPr/>
        <p:txBody>
          <a:bodyPr>
            <a:normAutofit/>
          </a:bodyPr>
          <a:lstStyle/>
          <a:p>
            <a:pPr algn="l" rtl="0"/>
            <a:r>
              <a:rPr lang="en-US" b="1" i="1" dirty="0" smtClean="0"/>
              <a:t>The</a:t>
            </a:r>
            <a:r>
              <a:rPr lang="en-US" b="1" i="1" u="sng" dirty="0" smtClean="0"/>
              <a:t>                         </a:t>
            </a:r>
            <a:r>
              <a:rPr lang="en-US" b="1" i="1" dirty="0" smtClean="0"/>
              <a:t>(organization) will</a:t>
            </a:r>
            <a:r>
              <a:rPr lang="en-US" b="1" i="1" u="sng" dirty="0"/>
              <a:t>	</a:t>
            </a:r>
            <a:r>
              <a:rPr lang="en-US" b="1" i="1" u="sng" dirty="0" smtClean="0"/>
              <a:t>              </a:t>
            </a:r>
            <a:r>
              <a:rPr lang="en-US" b="1" i="1" dirty="0" smtClean="0"/>
              <a:t>for</a:t>
            </a:r>
            <a:r>
              <a:rPr lang="en-US" b="1" i="1" u="sng" dirty="0"/>
              <a:t>	</a:t>
            </a:r>
            <a:r>
              <a:rPr lang="en-US" b="1" i="1" u="sng" dirty="0" smtClean="0"/>
              <a:t>                                     </a:t>
            </a:r>
            <a:r>
              <a:rPr lang="en-US" b="1" i="1" dirty="0" smtClean="0"/>
              <a:t>by___________________.</a:t>
            </a:r>
            <a:endParaRPr lang="en-US" dirty="0"/>
          </a:p>
          <a:p>
            <a:pPr marL="0" indent="0" algn="l" rtl="0">
              <a:buNone/>
            </a:pPr>
            <a:r>
              <a:rPr lang="en-US" dirty="0"/>
              <a:t> </a:t>
            </a:r>
          </a:p>
          <a:p>
            <a:pPr algn="l" rtl="0"/>
            <a:r>
              <a:rPr lang="en-US" dirty="0"/>
              <a:t>This tells </a:t>
            </a:r>
            <a:r>
              <a:rPr lang="en-US" b="1" i="1" dirty="0">
                <a:solidFill>
                  <a:schemeClr val="accent3">
                    <a:lumMod val="75000"/>
                  </a:schemeClr>
                </a:solidFill>
              </a:rPr>
              <a:t>who </a:t>
            </a:r>
            <a:r>
              <a:rPr lang="en-US" b="1" dirty="0">
                <a:solidFill>
                  <a:schemeClr val="accent3">
                    <a:lumMod val="75000"/>
                  </a:schemeClr>
                </a:solidFill>
              </a:rPr>
              <a:t>the organization is</a:t>
            </a:r>
            <a:r>
              <a:rPr lang="en-US" dirty="0"/>
              <a:t>, </a:t>
            </a:r>
            <a:r>
              <a:rPr lang="en-US" b="1" i="1" dirty="0">
                <a:solidFill>
                  <a:schemeClr val="accent6">
                    <a:lumMod val="75000"/>
                  </a:schemeClr>
                </a:solidFill>
              </a:rPr>
              <a:t>what </a:t>
            </a:r>
            <a:r>
              <a:rPr lang="en-US" b="1" dirty="0">
                <a:solidFill>
                  <a:schemeClr val="accent6">
                    <a:lumMod val="75000"/>
                  </a:schemeClr>
                </a:solidFill>
              </a:rPr>
              <a:t>it intends to do</a:t>
            </a:r>
            <a:r>
              <a:rPr lang="en-US" dirty="0"/>
              <a:t>, </a:t>
            </a:r>
            <a:r>
              <a:rPr lang="en-US" i="1" dirty="0"/>
              <a:t>for </a:t>
            </a:r>
            <a:r>
              <a:rPr lang="en-US" b="1" i="1" dirty="0">
                <a:solidFill>
                  <a:srgbClr val="423DA5"/>
                </a:solidFill>
              </a:rPr>
              <a:t>whom</a:t>
            </a:r>
            <a:r>
              <a:rPr lang="en-US" i="1" dirty="0"/>
              <a:t> </a:t>
            </a:r>
            <a:r>
              <a:rPr lang="en-US" dirty="0"/>
              <a:t>it intends to do it, and </a:t>
            </a:r>
            <a:r>
              <a:rPr lang="en-US" i="1" dirty="0"/>
              <a:t>by </a:t>
            </a:r>
            <a:r>
              <a:rPr lang="en-US" b="1" i="1" dirty="0">
                <a:solidFill>
                  <a:srgbClr val="C00000"/>
                </a:solidFill>
              </a:rPr>
              <a:t>what means (</a:t>
            </a:r>
            <a:r>
              <a:rPr lang="en-US" b="1" i="1" dirty="0" smtClean="0">
                <a:solidFill>
                  <a:srgbClr val="C00000"/>
                </a:solidFill>
              </a:rPr>
              <a:t>how)</a:t>
            </a:r>
            <a:r>
              <a:rPr lang="en-US" i="1" dirty="0" smtClean="0"/>
              <a:t> </a:t>
            </a:r>
            <a:r>
              <a:rPr lang="en-US" dirty="0" smtClean="0"/>
              <a:t>it </a:t>
            </a:r>
            <a:r>
              <a:rPr lang="en-US" dirty="0"/>
              <a:t>intends to do it</a:t>
            </a:r>
            <a:r>
              <a:rPr lang="en-US" dirty="0" smtClean="0"/>
              <a:t>.</a:t>
            </a:r>
            <a:endParaRPr lang="en-US" dirty="0"/>
          </a:p>
        </p:txBody>
      </p:sp>
      <p:sp>
        <p:nvSpPr>
          <p:cNvPr id="4" name="Slide Number Placeholder 3"/>
          <p:cNvSpPr>
            <a:spLocks noGrp="1"/>
          </p:cNvSpPr>
          <p:nvPr>
            <p:ph type="sldNum" sz="quarter" idx="12"/>
          </p:nvPr>
        </p:nvSpPr>
        <p:spPr/>
        <p:txBody>
          <a:bodyPr/>
          <a:lstStyle/>
          <a:p>
            <a:fld id="{52E56D47-E7A9-458B-9B9A-D0D76F53A769}" type="slidenum">
              <a:rPr lang="ar-SA" smtClean="0"/>
              <a:t>6</a:t>
            </a:fld>
            <a:endParaRPr lang="ar-SA"/>
          </a:p>
        </p:txBody>
      </p:sp>
    </p:spTree>
    <p:extLst>
      <p:ext uri="{BB962C8B-B14F-4D97-AF65-F5344CB8AC3E}">
        <p14:creationId xmlns:p14="http://schemas.microsoft.com/office/powerpoint/2010/main" val="3127668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211</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Mission Formation </vt:lpstr>
      <vt:lpstr>m</vt:lpstr>
      <vt:lpstr>PowerPoint Presentation</vt:lpstr>
      <vt:lpstr>Structure of a Program Mission Statement</vt:lpstr>
      <vt:lpstr>Program Mission Statement Example</vt:lpstr>
      <vt:lpstr>Another similar simple format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صياغة الرسالة</dc:title>
  <dc:creator>math</dc:creator>
  <cp:lastModifiedBy>math</cp:lastModifiedBy>
  <cp:revision>2</cp:revision>
  <dcterms:created xsi:type="dcterms:W3CDTF">2014-11-04T08:40:30Z</dcterms:created>
  <dcterms:modified xsi:type="dcterms:W3CDTF">2014-11-04T08:49:04Z</dcterms:modified>
</cp:coreProperties>
</file>