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6"/>
  </p:notesMasterIdLst>
  <p:sldIdLst>
    <p:sldId id="256" r:id="rId6"/>
    <p:sldId id="696" r:id="rId7"/>
    <p:sldId id="716" r:id="rId8"/>
    <p:sldId id="699" r:id="rId9"/>
    <p:sldId id="717" r:id="rId10"/>
    <p:sldId id="718" r:id="rId11"/>
    <p:sldId id="719" r:id="rId12"/>
    <p:sldId id="720" r:id="rId13"/>
    <p:sldId id="703" r:id="rId14"/>
    <p:sldId id="671" r:id="rId15"/>
  </p:sldIdLst>
  <p:sldSz cx="9144000" cy="6858000" type="screen4x3"/>
  <p:notesSz cx="6797675" cy="9928225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L-Mohanad Bold"/>
      <p:regular r:id="rId21"/>
    </p:embeddedFont>
    <p:embeddedFont>
      <p:font typeface="AL-Mateen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984807"/>
    <a:srgbClr val="E7E7E7"/>
    <a:srgbClr val="948A54"/>
    <a:srgbClr val="F5A02C"/>
    <a:srgbClr val="FF580A"/>
    <a:srgbClr val="096FB9"/>
    <a:srgbClr val="259B48"/>
    <a:srgbClr val="2A7286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21" autoAdjust="0"/>
  </p:normalViewPr>
  <p:slideViewPr>
    <p:cSldViewPr>
      <p:cViewPr>
        <p:scale>
          <a:sx n="90" d="100"/>
          <a:sy n="90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9D230-28DF-4D25-9ECB-EB56BF5293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B695F6-16A7-451E-8CA1-969AB272E24E}">
      <dgm:prSet phldrT="[Text]"/>
      <dgm:spPr/>
      <dgm:t>
        <a:bodyPr/>
        <a:lstStyle/>
        <a:p>
          <a:r>
            <a:rPr lang="ar-SA" b="1" dirty="0" smtClean="0"/>
            <a:t>التعليم بالاعتماد على الحاسوب</a:t>
          </a:r>
        </a:p>
        <a:p>
          <a:pPr rtl="1"/>
          <a:r>
            <a:rPr lang="en-US" b="1" dirty="0" smtClean="0"/>
            <a:t>Computer Based Learning</a:t>
          </a:r>
          <a:endParaRPr lang="en-US" b="1" dirty="0"/>
        </a:p>
      </dgm:t>
    </dgm:pt>
    <dgm:pt modelId="{00706692-4A82-4EB8-8861-804937DC8901}" type="parTrans" cxnId="{101C3287-5ABA-4504-8D66-1B43983CA1E2}">
      <dgm:prSet/>
      <dgm:spPr/>
      <dgm:t>
        <a:bodyPr/>
        <a:lstStyle/>
        <a:p>
          <a:endParaRPr lang="en-US"/>
        </a:p>
      </dgm:t>
    </dgm:pt>
    <dgm:pt modelId="{5D5522CA-FC9A-422B-B08D-4EC5E582FDEC}" type="sibTrans" cxnId="{101C3287-5ABA-4504-8D66-1B43983CA1E2}">
      <dgm:prSet/>
      <dgm:spPr/>
      <dgm:t>
        <a:bodyPr/>
        <a:lstStyle/>
        <a:p>
          <a:endParaRPr lang="en-US"/>
        </a:p>
      </dgm:t>
    </dgm:pt>
    <dgm:pt modelId="{03E4E741-9771-4F37-B618-3F859054D5B7}">
      <dgm:prSet phldrT="[Text]"/>
      <dgm:spPr/>
      <dgm:t>
        <a:bodyPr/>
        <a:lstStyle/>
        <a:p>
          <a:r>
            <a:rPr lang="ar-SA" b="1" dirty="0" smtClean="0"/>
            <a:t>المناهج الإلكترونية</a:t>
          </a:r>
        </a:p>
        <a:p>
          <a:r>
            <a:rPr lang="en-US" b="1" dirty="0" smtClean="0"/>
            <a:t>E-Contents</a:t>
          </a:r>
          <a:endParaRPr lang="en-US" b="1" dirty="0"/>
        </a:p>
      </dgm:t>
    </dgm:pt>
    <dgm:pt modelId="{6664F063-F193-48B2-A3D8-53AB006CA0E9}" type="parTrans" cxnId="{FF5653EE-28DF-4B6C-A267-A095D311F98F}">
      <dgm:prSet/>
      <dgm:spPr/>
      <dgm:t>
        <a:bodyPr/>
        <a:lstStyle/>
        <a:p>
          <a:endParaRPr lang="en-US"/>
        </a:p>
      </dgm:t>
    </dgm:pt>
    <dgm:pt modelId="{B1203811-98D0-4EE2-A5FF-C9BDC3D7A74D}" type="sibTrans" cxnId="{FF5653EE-28DF-4B6C-A267-A095D311F98F}">
      <dgm:prSet/>
      <dgm:spPr/>
      <dgm:t>
        <a:bodyPr/>
        <a:lstStyle/>
        <a:p>
          <a:endParaRPr lang="en-US"/>
        </a:p>
      </dgm:t>
    </dgm:pt>
    <dgm:pt modelId="{ED0F160C-BE75-466D-BA89-CE42AFE96428}">
      <dgm:prSet phldrT="[Text]"/>
      <dgm:spPr/>
      <dgm:t>
        <a:bodyPr/>
        <a:lstStyle/>
        <a:p>
          <a:r>
            <a:rPr lang="ar-SA" b="1" dirty="0" smtClean="0"/>
            <a:t>مكونات موزعة على بنى تحتية متفرقة</a:t>
          </a:r>
        </a:p>
        <a:p>
          <a:r>
            <a:rPr lang="en-US" b="1" dirty="0" smtClean="0"/>
            <a:t>Hosted Repositories</a:t>
          </a:r>
          <a:endParaRPr lang="en-US" b="1" dirty="0"/>
        </a:p>
      </dgm:t>
    </dgm:pt>
    <dgm:pt modelId="{3B164001-CB1E-404A-A9BC-F30FDC48034B}" type="parTrans" cxnId="{D506F9C9-8FB5-454C-81FB-3B9A1B81BCFF}">
      <dgm:prSet/>
      <dgm:spPr/>
      <dgm:t>
        <a:bodyPr/>
        <a:lstStyle/>
        <a:p>
          <a:endParaRPr lang="en-US"/>
        </a:p>
      </dgm:t>
    </dgm:pt>
    <dgm:pt modelId="{1FEFAB87-0F90-4BBC-A424-4B294CAFC42D}" type="sibTrans" cxnId="{D506F9C9-8FB5-454C-81FB-3B9A1B81BCFF}">
      <dgm:prSet/>
      <dgm:spPr/>
      <dgm:t>
        <a:bodyPr/>
        <a:lstStyle/>
        <a:p>
          <a:endParaRPr lang="en-US"/>
        </a:p>
      </dgm:t>
    </dgm:pt>
    <dgm:pt modelId="{87F56614-8E80-40DB-BABD-A397BCAE7EF8}">
      <dgm:prSet phldrT="[Text]"/>
      <dgm:spPr/>
      <dgm:t>
        <a:bodyPr/>
        <a:lstStyle/>
        <a:p>
          <a:r>
            <a:rPr lang="ar-SA" b="1" dirty="0" smtClean="0"/>
            <a:t>توظيف البوابات والقنوات الإلكترونية في التعليم الإلكتروني</a:t>
          </a:r>
          <a:endParaRPr lang="en-US" b="1" dirty="0"/>
        </a:p>
      </dgm:t>
    </dgm:pt>
    <dgm:pt modelId="{20CA6EA0-FE72-420F-AA65-A9E8DCC96FCA}" type="parTrans" cxnId="{037171A0-1630-4120-9ABD-B9109138E786}">
      <dgm:prSet/>
      <dgm:spPr/>
      <dgm:t>
        <a:bodyPr/>
        <a:lstStyle/>
        <a:p>
          <a:endParaRPr lang="en-US"/>
        </a:p>
      </dgm:t>
    </dgm:pt>
    <dgm:pt modelId="{07C52D2D-9837-457F-9361-B348EA433E9B}" type="sibTrans" cxnId="{037171A0-1630-4120-9ABD-B9109138E786}">
      <dgm:prSet/>
      <dgm:spPr/>
      <dgm:t>
        <a:bodyPr/>
        <a:lstStyle/>
        <a:p>
          <a:endParaRPr lang="en-US"/>
        </a:p>
      </dgm:t>
    </dgm:pt>
    <dgm:pt modelId="{53681174-CBA6-4676-9299-29E9606E3E63}">
      <dgm:prSet phldrT="[Text]"/>
      <dgm:spPr/>
      <dgm:t>
        <a:bodyPr/>
        <a:lstStyle/>
        <a:p>
          <a:r>
            <a:rPr lang="ar-SA" b="1" dirty="0" smtClean="0"/>
            <a:t>توظيف الأجهزة المحمولة والذكية والشبكات الاجتماعية في التعليم الإلكتروني</a:t>
          </a:r>
        </a:p>
        <a:p>
          <a:r>
            <a:rPr lang="en-US" b="1" dirty="0" smtClean="0"/>
            <a:t>Micro Learning</a:t>
          </a:r>
          <a:endParaRPr lang="en-US" b="1" dirty="0"/>
        </a:p>
      </dgm:t>
    </dgm:pt>
    <dgm:pt modelId="{973ACE7D-9783-48A8-8D71-6A8206400FA2}" type="parTrans" cxnId="{49E0C831-CA07-4137-8B5E-1491B341C985}">
      <dgm:prSet/>
      <dgm:spPr/>
      <dgm:t>
        <a:bodyPr/>
        <a:lstStyle/>
        <a:p>
          <a:endParaRPr lang="en-US"/>
        </a:p>
      </dgm:t>
    </dgm:pt>
    <dgm:pt modelId="{BC567CF0-2D78-4C61-B8E6-3571AA2399C0}" type="sibTrans" cxnId="{49E0C831-CA07-4137-8B5E-1491B341C985}">
      <dgm:prSet/>
      <dgm:spPr/>
      <dgm:t>
        <a:bodyPr/>
        <a:lstStyle/>
        <a:p>
          <a:endParaRPr lang="en-US"/>
        </a:p>
      </dgm:t>
    </dgm:pt>
    <dgm:pt modelId="{B6059996-B26A-4251-A361-BE82200D8905}">
      <dgm:prSet phldrT="[Text]"/>
      <dgm:spPr/>
      <dgm:t>
        <a:bodyPr/>
        <a:lstStyle/>
        <a:p>
          <a:r>
            <a:rPr lang="ar-SA" b="1" dirty="0" smtClean="0"/>
            <a:t>المستودعات الإلكترونية</a:t>
          </a:r>
        </a:p>
        <a:p>
          <a:r>
            <a:rPr lang="en-US" b="1" dirty="0" smtClean="0"/>
            <a:t>Repositories</a:t>
          </a:r>
          <a:endParaRPr lang="en-US" b="1" dirty="0"/>
        </a:p>
      </dgm:t>
    </dgm:pt>
    <dgm:pt modelId="{BB97ABE0-96E8-4D15-B9F8-406448F11EA7}" type="parTrans" cxnId="{5B53715A-6445-4977-8746-FFDEC01E1070}">
      <dgm:prSet/>
      <dgm:spPr/>
      <dgm:t>
        <a:bodyPr/>
        <a:lstStyle/>
        <a:p>
          <a:endParaRPr lang="en-US"/>
        </a:p>
      </dgm:t>
    </dgm:pt>
    <dgm:pt modelId="{E6412F48-3DB1-48BC-892F-355E63CF72F6}" type="sibTrans" cxnId="{5B53715A-6445-4977-8746-FFDEC01E1070}">
      <dgm:prSet/>
      <dgm:spPr/>
      <dgm:t>
        <a:bodyPr/>
        <a:lstStyle/>
        <a:p>
          <a:endParaRPr lang="en-US"/>
        </a:p>
      </dgm:t>
    </dgm:pt>
    <dgm:pt modelId="{FE97E210-51B8-4E73-85F8-DF79BF69716C}">
      <dgm:prSet phldrT="[Text]"/>
      <dgm:spPr/>
      <dgm:t>
        <a:bodyPr/>
        <a:lstStyle/>
        <a:p>
          <a:r>
            <a:rPr lang="ar-SA" b="1" smtClean="0"/>
            <a:t>نظام </a:t>
          </a:r>
          <a:r>
            <a:rPr lang="ar-SA" b="1" dirty="0" smtClean="0"/>
            <a:t>إدارة التعليم ونظام إدارة محتوى التعليم</a:t>
          </a:r>
        </a:p>
        <a:p>
          <a:pPr rtl="1"/>
          <a:r>
            <a:rPr lang="en-US" b="1" dirty="0" smtClean="0"/>
            <a:t>LMS &amp; LCMS</a:t>
          </a:r>
          <a:endParaRPr lang="en-US"/>
        </a:p>
      </dgm:t>
    </dgm:pt>
    <dgm:pt modelId="{316C6FBB-E215-408D-9110-42A01C813B7D}" type="parTrans" cxnId="{EE054093-B5D2-464F-A790-61CDDEDF2363}">
      <dgm:prSet/>
      <dgm:spPr/>
      <dgm:t>
        <a:bodyPr/>
        <a:lstStyle/>
        <a:p>
          <a:endParaRPr lang="en-US"/>
        </a:p>
      </dgm:t>
    </dgm:pt>
    <dgm:pt modelId="{1866BB7A-A701-49C3-8390-D946A3B2DDDD}" type="sibTrans" cxnId="{EE054093-B5D2-464F-A790-61CDDEDF2363}">
      <dgm:prSet/>
      <dgm:spPr/>
      <dgm:t>
        <a:bodyPr/>
        <a:lstStyle/>
        <a:p>
          <a:endParaRPr lang="en-US"/>
        </a:p>
      </dgm:t>
    </dgm:pt>
    <dgm:pt modelId="{2A9FF793-9511-4B81-BE10-1E8FC3B44188}" type="pres">
      <dgm:prSet presAssocID="{5769D230-28DF-4D25-9ECB-EB56BF5293D0}" presName="CompostProcess" presStyleCnt="0">
        <dgm:presLayoutVars>
          <dgm:dir val="rev"/>
          <dgm:resizeHandles val="exact"/>
        </dgm:presLayoutVars>
      </dgm:prSet>
      <dgm:spPr/>
    </dgm:pt>
    <dgm:pt modelId="{5BB5E4E1-7DC3-435C-AB48-DEB3F5D49D78}" type="pres">
      <dgm:prSet presAssocID="{5769D230-28DF-4D25-9ECB-EB56BF5293D0}" presName="arrow" presStyleLbl="bgShp" presStyleIdx="0" presStyleCnt="1"/>
      <dgm:spPr/>
    </dgm:pt>
    <dgm:pt modelId="{4A22B092-E6F9-451B-964C-DBCAD0C09AED}" type="pres">
      <dgm:prSet presAssocID="{5769D230-28DF-4D25-9ECB-EB56BF5293D0}" presName="linearProcess" presStyleCnt="0"/>
      <dgm:spPr/>
    </dgm:pt>
    <dgm:pt modelId="{FA3B0E12-3D3D-4B51-B02E-22CA351A461F}" type="pres">
      <dgm:prSet presAssocID="{73B695F6-16A7-451E-8CA1-969AB272E24E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72D8-B884-4D07-AD47-F2D46DC2B1E2}" type="pres">
      <dgm:prSet presAssocID="{5D5522CA-FC9A-422B-B08D-4EC5E582FDEC}" presName="sibTrans" presStyleCnt="0"/>
      <dgm:spPr/>
    </dgm:pt>
    <dgm:pt modelId="{4BC80CCF-E5A2-4FC3-ADF5-E5C332828E77}" type="pres">
      <dgm:prSet presAssocID="{03E4E741-9771-4F37-B618-3F859054D5B7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47AE3-8187-411D-9AC8-0B53FED78022}" type="pres">
      <dgm:prSet presAssocID="{B1203811-98D0-4EE2-A5FF-C9BDC3D7A74D}" presName="sibTrans" presStyleCnt="0"/>
      <dgm:spPr/>
    </dgm:pt>
    <dgm:pt modelId="{69F94828-F445-4681-ACA9-14AA6ABBCCA8}" type="pres">
      <dgm:prSet presAssocID="{B6059996-B26A-4251-A361-BE82200D890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F6FB9-49AA-49B3-8030-D1AE8B297533}" type="pres">
      <dgm:prSet presAssocID="{E6412F48-3DB1-48BC-892F-355E63CF72F6}" presName="sibTrans" presStyleCnt="0"/>
      <dgm:spPr/>
    </dgm:pt>
    <dgm:pt modelId="{4159E03C-B646-421A-8047-B4C048373C1F}" type="pres">
      <dgm:prSet presAssocID="{FE97E210-51B8-4E73-85F8-DF79BF69716C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B3985-449D-4CFE-9C3E-CAA8193E782C}" type="pres">
      <dgm:prSet presAssocID="{1866BB7A-A701-49C3-8390-D946A3B2DDDD}" presName="sibTrans" presStyleCnt="0"/>
      <dgm:spPr/>
    </dgm:pt>
    <dgm:pt modelId="{2237969E-FF2E-43F7-8CD9-1F1BD53531D6}" type="pres">
      <dgm:prSet presAssocID="{ED0F160C-BE75-466D-BA89-CE42AFE96428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7707C-82CA-4314-9C6A-1A4571177705}" type="pres">
      <dgm:prSet presAssocID="{1FEFAB87-0F90-4BBC-A424-4B294CAFC42D}" presName="sibTrans" presStyleCnt="0"/>
      <dgm:spPr/>
    </dgm:pt>
    <dgm:pt modelId="{6F6864B6-5BD3-4F27-BAD8-C6A67DC5FDD3}" type="pres">
      <dgm:prSet presAssocID="{87F56614-8E80-40DB-BABD-A397BCAE7EF8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CD942-63E1-454E-B386-58981CEAB041}" type="pres">
      <dgm:prSet presAssocID="{07C52D2D-9837-457F-9361-B348EA433E9B}" presName="sibTrans" presStyleCnt="0"/>
      <dgm:spPr/>
    </dgm:pt>
    <dgm:pt modelId="{FFBCAC4A-973D-4A62-8318-183C9ABA4D44}" type="pres">
      <dgm:prSet presAssocID="{53681174-CBA6-4676-9299-29E9606E3E63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6F9C9-8FB5-454C-81FB-3B9A1B81BCFF}" srcId="{5769D230-28DF-4D25-9ECB-EB56BF5293D0}" destId="{ED0F160C-BE75-466D-BA89-CE42AFE96428}" srcOrd="4" destOrd="0" parTransId="{3B164001-CB1E-404A-A9BC-F30FDC48034B}" sibTransId="{1FEFAB87-0F90-4BBC-A424-4B294CAFC42D}"/>
    <dgm:cxn modelId="{49E0C831-CA07-4137-8B5E-1491B341C985}" srcId="{5769D230-28DF-4D25-9ECB-EB56BF5293D0}" destId="{53681174-CBA6-4676-9299-29E9606E3E63}" srcOrd="6" destOrd="0" parTransId="{973ACE7D-9783-48A8-8D71-6A8206400FA2}" sibTransId="{BC567CF0-2D78-4C61-B8E6-3571AA2399C0}"/>
    <dgm:cxn modelId="{1EE487F8-BADA-467D-9520-2F08DCDAE8C1}" type="presOf" srcId="{5769D230-28DF-4D25-9ECB-EB56BF5293D0}" destId="{2A9FF793-9511-4B81-BE10-1E8FC3B44188}" srcOrd="0" destOrd="0" presId="urn:microsoft.com/office/officeart/2005/8/layout/hProcess9"/>
    <dgm:cxn modelId="{7352705E-6790-41FA-83C1-B25F56954C89}" type="presOf" srcId="{B6059996-B26A-4251-A361-BE82200D8905}" destId="{69F94828-F445-4681-ACA9-14AA6ABBCCA8}" srcOrd="0" destOrd="0" presId="urn:microsoft.com/office/officeart/2005/8/layout/hProcess9"/>
    <dgm:cxn modelId="{FF5653EE-28DF-4B6C-A267-A095D311F98F}" srcId="{5769D230-28DF-4D25-9ECB-EB56BF5293D0}" destId="{03E4E741-9771-4F37-B618-3F859054D5B7}" srcOrd="1" destOrd="0" parTransId="{6664F063-F193-48B2-A3D8-53AB006CA0E9}" sibTransId="{B1203811-98D0-4EE2-A5FF-C9BDC3D7A74D}"/>
    <dgm:cxn modelId="{037171A0-1630-4120-9ABD-B9109138E786}" srcId="{5769D230-28DF-4D25-9ECB-EB56BF5293D0}" destId="{87F56614-8E80-40DB-BABD-A397BCAE7EF8}" srcOrd="5" destOrd="0" parTransId="{20CA6EA0-FE72-420F-AA65-A9E8DCC96FCA}" sibTransId="{07C52D2D-9837-457F-9361-B348EA433E9B}"/>
    <dgm:cxn modelId="{101C3287-5ABA-4504-8D66-1B43983CA1E2}" srcId="{5769D230-28DF-4D25-9ECB-EB56BF5293D0}" destId="{73B695F6-16A7-451E-8CA1-969AB272E24E}" srcOrd="0" destOrd="0" parTransId="{00706692-4A82-4EB8-8861-804937DC8901}" sibTransId="{5D5522CA-FC9A-422B-B08D-4EC5E582FDEC}"/>
    <dgm:cxn modelId="{1E4EECF7-B1D5-4729-8BE1-EF61F647B10D}" type="presOf" srcId="{03E4E741-9771-4F37-B618-3F859054D5B7}" destId="{4BC80CCF-E5A2-4FC3-ADF5-E5C332828E77}" srcOrd="0" destOrd="0" presId="urn:microsoft.com/office/officeart/2005/8/layout/hProcess9"/>
    <dgm:cxn modelId="{C119D04A-EBF0-4B4A-BD4C-4DAD7B11471D}" type="presOf" srcId="{73B695F6-16A7-451E-8CA1-969AB272E24E}" destId="{FA3B0E12-3D3D-4B51-B02E-22CA351A461F}" srcOrd="0" destOrd="0" presId="urn:microsoft.com/office/officeart/2005/8/layout/hProcess9"/>
    <dgm:cxn modelId="{EE054093-B5D2-464F-A790-61CDDEDF2363}" srcId="{5769D230-28DF-4D25-9ECB-EB56BF5293D0}" destId="{FE97E210-51B8-4E73-85F8-DF79BF69716C}" srcOrd="3" destOrd="0" parTransId="{316C6FBB-E215-408D-9110-42A01C813B7D}" sibTransId="{1866BB7A-A701-49C3-8390-D946A3B2DDDD}"/>
    <dgm:cxn modelId="{5B53715A-6445-4977-8746-FFDEC01E1070}" srcId="{5769D230-28DF-4D25-9ECB-EB56BF5293D0}" destId="{B6059996-B26A-4251-A361-BE82200D8905}" srcOrd="2" destOrd="0" parTransId="{BB97ABE0-96E8-4D15-B9F8-406448F11EA7}" sibTransId="{E6412F48-3DB1-48BC-892F-355E63CF72F6}"/>
    <dgm:cxn modelId="{C9431C08-5CE3-41B7-953B-0E20B1F5F1F1}" type="presOf" srcId="{ED0F160C-BE75-466D-BA89-CE42AFE96428}" destId="{2237969E-FF2E-43F7-8CD9-1F1BD53531D6}" srcOrd="0" destOrd="0" presId="urn:microsoft.com/office/officeart/2005/8/layout/hProcess9"/>
    <dgm:cxn modelId="{B95CB0CF-07BD-4F33-9E91-7BABDBF76364}" type="presOf" srcId="{87F56614-8E80-40DB-BABD-A397BCAE7EF8}" destId="{6F6864B6-5BD3-4F27-BAD8-C6A67DC5FDD3}" srcOrd="0" destOrd="0" presId="urn:microsoft.com/office/officeart/2005/8/layout/hProcess9"/>
    <dgm:cxn modelId="{EDC553C1-71B8-4D39-B994-111C3C3B4F21}" type="presOf" srcId="{FE97E210-51B8-4E73-85F8-DF79BF69716C}" destId="{4159E03C-B646-421A-8047-B4C048373C1F}" srcOrd="0" destOrd="0" presId="urn:microsoft.com/office/officeart/2005/8/layout/hProcess9"/>
    <dgm:cxn modelId="{27ACC7BD-8BA4-4DC8-9B85-D73567663360}" type="presOf" srcId="{53681174-CBA6-4676-9299-29E9606E3E63}" destId="{FFBCAC4A-973D-4A62-8318-183C9ABA4D44}" srcOrd="0" destOrd="0" presId="urn:microsoft.com/office/officeart/2005/8/layout/hProcess9"/>
    <dgm:cxn modelId="{A03F9C02-2D46-48AF-8E79-3161D2AA5478}" type="presParOf" srcId="{2A9FF793-9511-4B81-BE10-1E8FC3B44188}" destId="{5BB5E4E1-7DC3-435C-AB48-DEB3F5D49D78}" srcOrd="0" destOrd="0" presId="urn:microsoft.com/office/officeart/2005/8/layout/hProcess9"/>
    <dgm:cxn modelId="{A7960317-03FE-425C-8447-253387B7818F}" type="presParOf" srcId="{2A9FF793-9511-4B81-BE10-1E8FC3B44188}" destId="{4A22B092-E6F9-451B-964C-DBCAD0C09AED}" srcOrd="1" destOrd="0" presId="urn:microsoft.com/office/officeart/2005/8/layout/hProcess9"/>
    <dgm:cxn modelId="{238CABE6-588F-4488-A07F-F51D1C25EC51}" type="presParOf" srcId="{4A22B092-E6F9-451B-964C-DBCAD0C09AED}" destId="{FA3B0E12-3D3D-4B51-B02E-22CA351A461F}" srcOrd="0" destOrd="0" presId="urn:microsoft.com/office/officeart/2005/8/layout/hProcess9"/>
    <dgm:cxn modelId="{58710A3C-722C-4570-ADD5-90C825113545}" type="presParOf" srcId="{4A22B092-E6F9-451B-964C-DBCAD0C09AED}" destId="{403572D8-B884-4D07-AD47-F2D46DC2B1E2}" srcOrd="1" destOrd="0" presId="urn:microsoft.com/office/officeart/2005/8/layout/hProcess9"/>
    <dgm:cxn modelId="{862E7950-73A1-4D22-A3EE-7C09A2E0C860}" type="presParOf" srcId="{4A22B092-E6F9-451B-964C-DBCAD0C09AED}" destId="{4BC80CCF-E5A2-4FC3-ADF5-E5C332828E77}" srcOrd="2" destOrd="0" presId="urn:microsoft.com/office/officeart/2005/8/layout/hProcess9"/>
    <dgm:cxn modelId="{C87FE83D-D78E-4CB0-9F46-43F35B38E405}" type="presParOf" srcId="{4A22B092-E6F9-451B-964C-DBCAD0C09AED}" destId="{8F947AE3-8187-411D-9AC8-0B53FED78022}" srcOrd="3" destOrd="0" presId="urn:microsoft.com/office/officeart/2005/8/layout/hProcess9"/>
    <dgm:cxn modelId="{4173EF35-1E5B-4084-951B-387B4F1EA005}" type="presParOf" srcId="{4A22B092-E6F9-451B-964C-DBCAD0C09AED}" destId="{69F94828-F445-4681-ACA9-14AA6ABBCCA8}" srcOrd="4" destOrd="0" presId="urn:microsoft.com/office/officeart/2005/8/layout/hProcess9"/>
    <dgm:cxn modelId="{7F9B1161-A301-4105-BC3F-3607856696D2}" type="presParOf" srcId="{4A22B092-E6F9-451B-964C-DBCAD0C09AED}" destId="{BDBF6FB9-49AA-49B3-8030-D1AE8B297533}" srcOrd="5" destOrd="0" presId="urn:microsoft.com/office/officeart/2005/8/layout/hProcess9"/>
    <dgm:cxn modelId="{69A8063C-051D-4218-8528-EA969D61D107}" type="presParOf" srcId="{4A22B092-E6F9-451B-964C-DBCAD0C09AED}" destId="{4159E03C-B646-421A-8047-B4C048373C1F}" srcOrd="6" destOrd="0" presId="urn:microsoft.com/office/officeart/2005/8/layout/hProcess9"/>
    <dgm:cxn modelId="{80B70D4C-799C-47FC-9D7E-1930DE3299EC}" type="presParOf" srcId="{4A22B092-E6F9-451B-964C-DBCAD0C09AED}" destId="{EECB3985-449D-4CFE-9C3E-CAA8193E782C}" srcOrd="7" destOrd="0" presId="urn:microsoft.com/office/officeart/2005/8/layout/hProcess9"/>
    <dgm:cxn modelId="{01FE4C08-7862-421E-AEB9-6F8506C85FBB}" type="presParOf" srcId="{4A22B092-E6F9-451B-964C-DBCAD0C09AED}" destId="{2237969E-FF2E-43F7-8CD9-1F1BD53531D6}" srcOrd="8" destOrd="0" presId="urn:microsoft.com/office/officeart/2005/8/layout/hProcess9"/>
    <dgm:cxn modelId="{403EEFD3-016F-46E8-9F65-4C5F59DB914F}" type="presParOf" srcId="{4A22B092-E6F9-451B-964C-DBCAD0C09AED}" destId="{3EC7707C-82CA-4314-9C6A-1A4571177705}" srcOrd="9" destOrd="0" presId="urn:microsoft.com/office/officeart/2005/8/layout/hProcess9"/>
    <dgm:cxn modelId="{F9A5E26D-B250-45D1-A910-CEE4221ED410}" type="presParOf" srcId="{4A22B092-E6F9-451B-964C-DBCAD0C09AED}" destId="{6F6864B6-5BD3-4F27-BAD8-C6A67DC5FDD3}" srcOrd="10" destOrd="0" presId="urn:microsoft.com/office/officeart/2005/8/layout/hProcess9"/>
    <dgm:cxn modelId="{22A34B5C-E872-4F93-84D2-00B32DF91E8C}" type="presParOf" srcId="{4A22B092-E6F9-451B-964C-DBCAD0C09AED}" destId="{9D5CD942-63E1-454E-B386-58981CEAB041}" srcOrd="11" destOrd="0" presId="urn:microsoft.com/office/officeart/2005/8/layout/hProcess9"/>
    <dgm:cxn modelId="{EADFFEAD-B3A8-4599-84CD-254439A200BE}" type="presParOf" srcId="{4A22B092-E6F9-451B-964C-DBCAD0C09AED}" destId="{FFBCAC4A-973D-4A62-8318-183C9ABA4D4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B821D-6917-48F5-A2A6-84289BDA30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85578-4AC4-4CF8-8794-E6DF5942D02D}">
      <dgm:prSet phldrT="[Text]"/>
      <dgm:spPr/>
      <dgm:t>
        <a:bodyPr/>
        <a:lstStyle/>
        <a:p>
          <a:pPr algn="r" rtl="1"/>
          <a:r>
            <a:rPr lang="ar-SA" dirty="0" smtClean="0"/>
            <a:t>الاتصال</a:t>
          </a:r>
          <a:endParaRPr lang="en-US" dirty="0"/>
        </a:p>
      </dgm:t>
    </dgm:pt>
    <dgm:pt modelId="{6F2B68AA-591E-410B-BB2C-7FBF8BC09D84}" type="parTrans" cxnId="{C1E5B47E-E2F8-4C06-B944-A3B3EF9AEDC3}">
      <dgm:prSet/>
      <dgm:spPr/>
      <dgm:t>
        <a:bodyPr/>
        <a:lstStyle/>
        <a:p>
          <a:pPr algn="r" rtl="1"/>
          <a:endParaRPr lang="en-US"/>
        </a:p>
      </dgm:t>
    </dgm:pt>
    <dgm:pt modelId="{3DC689A1-7D35-4C0B-9422-1C32FC51B8F3}" type="sibTrans" cxnId="{C1E5B47E-E2F8-4C06-B944-A3B3EF9AEDC3}">
      <dgm:prSet/>
      <dgm:spPr/>
      <dgm:t>
        <a:bodyPr/>
        <a:lstStyle/>
        <a:p>
          <a:pPr algn="r" rtl="1"/>
          <a:endParaRPr lang="en-US"/>
        </a:p>
      </dgm:t>
    </dgm:pt>
    <dgm:pt modelId="{07C0FFE5-98C8-479F-9BED-4903D0F9B55F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نسبة مستخدمي الانترنت 52%* ونسبة مستخدمي النطاق العريض 36%*</a:t>
          </a:r>
          <a:r>
            <a:rPr lang="en-US" sz="1200" b="0" dirty="0" smtClean="0">
              <a:cs typeface="+mn-cs"/>
            </a:rPr>
            <a:t> </a:t>
          </a:r>
          <a:r>
            <a:rPr lang="ar-SA" sz="1200" b="0" dirty="0" smtClean="0">
              <a:cs typeface="+mn-cs"/>
            </a:rPr>
            <a:t>للشبكات الثابتة  و40% للاتصالات المتنقلة لعام 2012م</a:t>
          </a:r>
          <a:endParaRPr lang="en-US" sz="1200" b="0" dirty="0">
            <a:cs typeface="+mn-cs"/>
          </a:endParaRPr>
        </a:p>
      </dgm:t>
    </dgm:pt>
    <dgm:pt modelId="{6078A203-76FD-4B0F-8D84-CFD56392512A}" type="parTrans" cxnId="{51AB5E22-22DE-4A47-8EFC-AB7B917CEECE}">
      <dgm:prSet/>
      <dgm:spPr/>
      <dgm:t>
        <a:bodyPr/>
        <a:lstStyle/>
        <a:p>
          <a:pPr algn="r" rtl="1"/>
          <a:endParaRPr lang="en-US"/>
        </a:p>
      </dgm:t>
    </dgm:pt>
    <dgm:pt modelId="{780D081F-AE16-4F3A-9582-8A2488F717FC}" type="sibTrans" cxnId="{51AB5E22-22DE-4A47-8EFC-AB7B917CEECE}">
      <dgm:prSet/>
      <dgm:spPr/>
      <dgm:t>
        <a:bodyPr/>
        <a:lstStyle/>
        <a:p>
          <a:pPr algn="r" rtl="1"/>
          <a:endParaRPr lang="en-US"/>
        </a:p>
      </dgm:t>
    </dgm:pt>
    <dgm:pt modelId="{D83E13A2-C01A-41E7-BD74-FAED0F2E7140}">
      <dgm:prSet phldrT="[Text]"/>
      <dgm:spPr/>
      <dgm:t>
        <a:bodyPr/>
        <a:lstStyle/>
        <a:p>
          <a:pPr algn="r" rtl="1"/>
          <a:r>
            <a:rPr lang="ar-SA" dirty="0" smtClean="0"/>
            <a:t>الموردين</a:t>
          </a:r>
          <a:endParaRPr lang="en-US" dirty="0"/>
        </a:p>
      </dgm:t>
    </dgm:pt>
    <dgm:pt modelId="{59DD19C1-3998-4250-B43B-7E42C08BEE8F}" type="parTrans" cxnId="{AD0B19B2-6B1A-4BC0-8E66-47D8D99DC497}">
      <dgm:prSet/>
      <dgm:spPr/>
      <dgm:t>
        <a:bodyPr/>
        <a:lstStyle/>
        <a:p>
          <a:pPr algn="r" rtl="1"/>
          <a:endParaRPr lang="en-US"/>
        </a:p>
      </dgm:t>
    </dgm:pt>
    <dgm:pt modelId="{5886E71B-0DB4-4BF6-B906-A39625C395C4}" type="sibTrans" cxnId="{AD0B19B2-6B1A-4BC0-8E66-47D8D99DC497}">
      <dgm:prSet/>
      <dgm:spPr/>
      <dgm:t>
        <a:bodyPr/>
        <a:lstStyle/>
        <a:p>
          <a:pPr algn="r" rtl="1"/>
          <a:endParaRPr lang="en-US"/>
        </a:p>
      </dgm:t>
    </dgm:pt>
    <dgm:pt modelId="{DE4874CA-0C56-4BD5-B899-D1F7E7EBE615}">
      <dgm:prSet phldrT="[Text]"/>
      <dgm:spPr/>
      <dgm:t>
        <a:bodyPr/>
        <a:lstStyle/>
        <a:p>
          <a:pPr algn="r" rtl="1"/>
          <a:r>
            <a:rPr lang="ar-SA" dirty="0" smtClean="0"/>
            <a:t>المحتوى</a:t>
          </a:r>
          <a:endParaRPr lang="en-US" dirty="0"/>
        </a:p>
      </dgm:t>
    </dgm:pt>
    <dgm:pt modelId="{E563CA07-69F2-41C6-A941-2CC12B4BDC46}" type="parTrans" cxnId="{15EB3D9D-4EE7-4A7F-A841-42911749B0A6}">
      <dgm:prSet/>
      <dgm:spPr/>
      <dgm:t>
        <a:bodyPr/>
        <a:lstStyle/>
        <a:p>
          <a:pPr algn="r" rtl="1"/>
          <a:endParaRPr lang="en-US"/>
        </a:p>
      </dgm:t>
    </dgm:pt>
    <dgm:pt modelId="{DB170487-6367-4C86-BE82-BEE08F3BB849}" type="sibTrans" cxnId="{15EB3D9D-4EE7-4A7F-A841-42911749B0A6}">
      <dgm:prSet/>
      <dgm:spPr/>
      <dgm:t>
        <a:bodyPr/>
        <a:lstStyle/>
        <a:p>
          <a:pPr algn="r" rtl="1"/>
          <a:endParaRPr lang="en-US"/>
        </a:p>
      </dgm:t>
    </dgm:pt>
    <dgm:pt modelId="{EAADA425-F2F6-45FA-8114-09AC031C9C02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تطوير المحتويات الإلكترونية حسب المعايير العالمية من قبل اخصائيين في هذا المجال (ليس مجرد تحويل إلى صيغة إلكترونية)</a:t>
          </a:r>
          <a:endParaRPr lang="en-US" sz="1200" b="0" dirty="0">
            <a:cs typeface="+mn-cs"/>
          </a:endParaRPr>
        </a:p>
      </dgm:t>
    </dgm:pt>
    <dgm:pt modelId="{7AB3C192-9208-46C6-9E02-85CCBB49A96B}" type="parTrans" cxnId="{B46E999E-9A18-4841-A51F-E57409E36057}">
      <dgm:prSet/>
      <dgm:spPr/>
      <dgm:t>
        <a:bodyPr/>
        <a:lstStyle/>
        <a:p>
          <a:pPr algn="r" rtl="1"/>
          <a:endParaRPr lang="en-US"/>
        </a:p>
      </dgm:t>
    </dgm:pt>
    <dgm:pt modelId="{1A587DEB-0A85-4423-9E6F-A829C3F9A550}" type="sibTrans" cxnId="{B46E999E-9A18-4841-A51F-E57409E36057}">
      <dgm:prSet/>
      <dgm:spPr/>
      <dgm:t>
        <a:bodyPr/>
        <a:lstStyle/>
        <a:p>
          <a:pPr algn="r" rtl="1"/>
          <a:endParaRPr lang="en-US"/>
        </a:p>
      </dgm:t>
    </dgm:pt>
    <dgm:pt modelId="{AA977141-C92C-49F2-AC48-A515B76EB82C}">
      <dgm:prSet phldrT="[Text]"/>
      <dgm:spPr/>
      <dgm:t>
        <a:bodyPr/>
        <a:lstStyle/>
        <a:p>
          <a:pPr algn="r" rtl="1"/>
          <a:r>
            <a:rPr lang="ar-SA" dirty="0" smtClean="0"/>
            <a:t>الثقافة</a:t>
          </a:r>
          <a:endParaRPr lang="en-US" dirty="0"/>
        </a:p>
      </dgm:t>
    </dgm:pt>
    <dgm:pt modelId="{8CDC917F-1C64-4DE4-BDCA-6981A5BACC68}" type="parTrans" cxnId="{CC92EAEA-03E1-4811-AB0D-E23B289F6AED}">
      <dgm:prSet/>
      <dgm:spPr/>
      <dgm:t>
        <a:bodyPr/>
        <a:lstStyle/>
        <a:p>
          <a:endParaRPr lang="en-US"/>
        </a:p>
      </dgm:t>
    </dgm:pt>
    <dgm:pt modelId="{9076F031-0806-44ED-92DA-BF975F4462D0}" type="sibTrans" cxnId="{CC92EAEA-03E1-4811-AB0D-E23B289F6AED}">
      <dgm:prSet/>
      <dgm:spPr/>
      <dgm:t>
        <a:bodyPr/>
        <a:lstStyle/>
        <a:p>
          <a:endParaRPr lang="en-US"/>
        </a:p>
      </dgm:t>
    </dgm:pt>
    <dgm:pt modelId="{2FD5F33D-8840-4E23-850E-623A3AAA5C06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نشر الوعي والتثقيف لجميع منتسبي المؤسسات التعليمية (من طلاب وأعضاء هيئة تدريس)</a:t>
          </a:r>
          <a:endParaRPr lang="en-US" sz="1200" b="0" dirty="0">
            <a:cs typeface="+mn-cs"/>
          </a:endParaRPr>
        </a:p>
      </dgm:t>
    </dgm:pt>
    <dgm:pt modelId="{83AC86A0-359F-4A65-856C-E6C6E271A0B0}" type="parTrans" cxnId="{738B149B-6C81-482B-A18C-53183CB7BC75}">
      <dgm:prSet/>
      <dgm:spPr/>
      <dgm:t>
        <a:bodyPr/>
        <a:lstStyle/>
        <a:p>
          <a:endParaRPr lang="en-US"/>
        </a:p>
      </dgm:t>
    </dgm:pt>
    <dgm:pt modelId="{2C9AF248-B9B1-475C-8CD0-3A8197605AD0}" type="sibTrans" cxnId="{738B149B-6C81-482B-A18C-53183CB7BC75}">
      <dgm:prSet/>
      <dgm:spPr/>
      <dgm:t>
        <a:bodyPr/>
        <a:lstStyle/>
        <a:p>
          <a:endParaRPr lang="en-US"/>
        </a:p>
      </dgm:t>
    </dgm:pt>
    <dgm:pt modelId="{AFC48897-0D6B-40C3-98FF-512119B3610C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ضعف الشركات الموردة لحلول التعليم الإلكتروني واقتصار دورهم على استيراد المنتجات وتركيبها</a:t>
          </a:r>
          <a:endParaRPr lang="en-US" sz="1200" b="0" dirty="0">
            <a:cs typeface="+mn-cs"/>
          </a:endParaRPr>
        </a:p>
      </dgm:t>
    </dgm:pt>
    <dgm:pt modelId="{F44AE6B7-B98D-4006-AC8C-68D82EEB237D}" type="parTrans" cxnId="{18B64F08-845D-41DB-904E-945B81D32382}">
      <dgm:prSet/>
      <dgm:spPr/>
      <dgm:t>
        <a:bodyPr/>
        <a:lstStyle/>
        <a:p>
          <a:endParaRPr lang="en-US"/>
        </a:p>
      </dgm:t>
    </dgm:pt>
    <dgm:pt modelId="{C6370013-BAC3-479A-89F3-B0EE3059260C}" type="sibTrans" cxnId="{18B64F08-845D-41DB-904E-945B81D32382}">
      <dgm:prSet/>
      <dgm:spPr/>
      <dgm:t>
        <a:bodyPr/>
        <a:lstStyle/>
        <a:p>
          <a:endParaRPr lang="en-US"/>
        </a:p>
      </dgm:t>
    </dgm:pt>
    <dgm:pt modelId="{6AA29CD5-870B-47F9-AE51-814ADDC3A1E8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ضعف المحتوى الإلكتروني وجودته تؤثر سلبا على نجاح التعلم الإلكتروني والتعلم عن بعد</a:t>
          </a:r>
          <a:endParaRPr lang="en-US" sz="1200" b="0" dirty="0">
            <a:cs typeface="+mn-cs"/>
          </a:endParaRPr>
        </a:p>
      </dgm:t>
    </dgm:pt>
    <dgm:pt modelId="{69F9172D-C66A-426C-8613-E69D238A1DB8}" type="parTrans" cxnId="{1138FE21-1A9E-4B65-8150-575C607B4C94}">
      <dgm:prSet/>
      <dgm:spPr/>
      <dgm:t>
        <a:bodyPr/>
        <a:lstStyle/>
        <a:p>
          <a:endParaRPr lang="en-US"/>
        </a:p>
      </dgm:t>
    </dgm:pt>
    <dgm:pt modelId="{CD0A4E35-8F4A-41E5-B3E9-035644E23BED}" type="sibTrans" cxnId="{1138FE21-1A9E-4B65-8150-575C607B4C94}">
      <dgm:prSet/>
      <dgm:spPr/>
      <dgm:t>
        <a:bodyPr/>
        <a:lstStyle/>
        <a:p>
          <a:endParaRPr lang="en-US"/>
        </a:p>
      </dgm:t>
    </dgm:pt>
    <dgm:pt modelId="{A34F76AE-4003-47B9-8255-83F648989138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تعزيز مفهوم الالتزام الذاتي لدى الطلاب</a:t>
          </a:r>
          <a:endParaRPr lang="en-US" sz="1200" b="0" dirty="0">
            <a:cs typeface="+mn-cs"/>
          </a:endParaRPr>
        </a:p>
      </dgm:t>
    </dgm:pt>
    <dgm:pt modelId="{B0611FF7-9388-489F-80C7-DB41FC795383}" type="parTrans" cxnId="{85D6D9F7-FF03-4FED-A727-7A5BCB1795F4}">
      <dgm:prSet/>
      <dgm:spPr/>
      <dgm:t>
        <a:bodyPr/>
        <a:lstStyle/>
        <a:p>
          <a:endParaRPr lang="en-US"/>
        </a:p>
      </dgm:t>
    </dgm:pt>
    <dgm:pt modelId="{78D16DF7-9D19-49BA-BDC2-CBCB0A25252A}" type="sibTrans" cxnId="{85D6D9F7-FF03-4FED-A727-7A5BCB1795F4}">
      <dgm:prSet/>
      <dgm:spPr/>
      <dgm:t>
        <a:bodyPr/>
        <a:lstStyle/>
        <a:p>
          <a:endParaRPr lang="en-US"/>
        </a:p>
      </dgm:t>
    </dgm:pt>
    <dgm:pt modelId="{B2141F0C-4A8B-4A44-85E3-0AFBF6127A45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تغيير ثقافة الحصول على المراجع والمصادر التعليمية والانتقال من المكتبة الاعتيادية إلى العالم الرقمي</a:t>
          </a:r>
          <a:endParaRPr lang="en-US" sz="1200" b="0" dirty="0">
            <a:cs typeface="+mn-cs"/>
          </a:endParaRPr>
        </a:p>
      </dgm:t>
    </dgm:pt>
    <dgm:pt modelId="{414402E0-F7AC-4EAC-930B-647268F1133A}" type="parTrans" cxnId="{E2AA5B51-2D19-42AE-BB57-E4979CA5F2CE}">
      <dgm:prSet/>
      <dgm:spPr/>
      <dgm:t>
        <a:bodyPr/>
        <a:lstStyle/>
        <a:p>
          <a:endParaRPr lang="en-US"/>
        </a:p>
      </dgm:t>
    </dgm:pt>
    <dgm:pt modelId="{853FB22F-E9E8-457E-8025-3B9B95568018}" type="sibTrans" cxnId="{E2AA5B51-2D19-42AE-BB57-E4979CA5F2CE}">
      <dgm:prSet/>
      <dgm:spPr/>
      <dgm:t>
        <a:bodyPr/>
        <a:lstStyle/>
        <a:p>
          <a:endParaRPr lang="en-US"/>
        </a:p>
      </dgm:t>
    </dgm:pt>
    <dgm:pt modelId="{E4295183-0407-4BEC-B040-EC7F54D8AB02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جودة الاتصال قد تكون عائق أمام جودة التعلم الإلكتروني والتعليم عن بعد (</a:t>
          </a:r>
          <a:r>
            <a:rPr lang="en-US" sz="1200" b="0" dirty="0" smtClean="0">
              <a:cs typeface="+mn-cs"/>
            </a:rPr>
            <a:t>Video, Audio, synchronous interactive… </a:t>
          </a:r>
          <a:r>
            <a:rPr lang="ar-SA" sz="1200" b="0" dirty="0" smtClean="0">
              <a:cs typeface="+mn-cs"/>
            </a:rPr>
            <a:t>)</a:t>
          </a:r>
          <a:endParaRPr lang="en-US" sz="1200" b="0" dirty="0">
            <a:cs typeface="+mn-cs"/>
          </a:endParaRPr>
        </a:p>
      </dgm:t>
    </dgm:pt>
    <dgm:pt modelId="{BFCC3F48-E7B4-46A3-87B8-9E45148B8601}" type="sibTrans" cxnId="{3F129CCF-3042-4A0E-B165-5264AD8F7832}">
      <dgm:prSet/>
      <dgm:spPr/>
      <dgm:t>
        <a:bodyPr/>
        <a:lstStyle/>
        <a:p>
          <a:endParaRPr lang="en-US"/>
        </a:p>
      </dgm:t>
    </dgm:pt>
    <dgm:pt modelId="{489761EF-DF51-480E-8C26-8A3856E6548F}" type="parTrans" cxnId="{3F129CCF-3042-4A0E-B165-5264AD8F7832}">
      <dgm:prSet/>
      <dgm:spPr/>
      <dgm:t>
        <a:bodyPr/>
        <a:lstStyle/>
        <a:p>
          <a:endParaRPr lang="en-US"/>
        </a:p>
      </dgm:t>
    </dgm:pt>
    <dgm:pt modelId="{17778B7B-AA77-4799-ABDE-6E311F866C27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صعوبة توفر الانترنت والنطاق العريض في بعض المناطق ولبعض الشرائح من الطلاب</a:t>
          </a:r>
          <a:endParaRPr lang="en-US" sz="1200" b="0" dirty="0">
            <a:cs typeface="+mn-cs"/>
          </a:endParaRPr>
        </a:p>
      </dgm:t>
    </dgm:pt>
    <dgm:pt modelId="{5D4F7982-97AB-471B-A6A8-6F69AB027228}" type="sibTrans" cxnId="{A90D9BEA-8FFC-4E43-8910-6CCF41F76D4E}">
      <dgm:prSet/>
      <dgm:spPr/>
      <dgm:t>
        <a:bodyPr/>
        <a:lstStyle/>
        <a:p>
          <a:endParaRPr lang="en-US"/>
        </a:p>
      </dgm:t>
    </dgm:pt>
    <dgm:pt modelId="{832D277D-CF4D-41D7-9197-33EBF30F06AA}" type="parTrans" cxnId="{A90D9BEA-8FFC-4E43-8910-6CCF41F76D4E}">
      <dgm:prSet/>
      <dgm:spPr/>
      <dgm:t>
        <a:bodyPr/>
        <a:lstStyle/>
        <a:p>
          <a:endParaRPr lang="en-US"/>
        </a:p>
      </dgm:t>
    </dgm:pt>
    <dgm:pt modelId="{D86B0744-960A-4E38-AB10-511080AC6078}">
      <dgm:prSet phldrT="[Text]" custT="1"/>
      <dgm:spPr/>
      <dgm:t>
        <a:bodyPr/>
        <a:lstStyle/>
        <a:p>
          <a:pPr algn="r" rtl="1"/>
          <a:r>
            <a:rPr lang="ar-SA" sz="1200" b="0" dirty="0" smtClean="0">
              <a:cs typeface="+mn-cs"/>
            </a:rPr>
            <a:t>تركيز الموردين على الجانب التقني وإهمال جانب التطبيق الشامل والتشغيل الأمثل للحلول.</a:t>
          </a:r>
          <a:endParaRPr lang="en-US" sz="1200" b="0" dirty="0">
            <a:cs typeface="+mn-cs"/>
          </a:endParaRPr>
        </a:p>
      </dgm:t>
    </dgm:pt>
    <dgm:pt modelId="{A99A8E81-4199-4DE2-A092-447724B579D2}" type="parTrans" cxnId="{5B5C55C0-2FF7-4A0F-BA19-48B2F7B573EE}">
      <dgm:prSet/>
      <dgm:spPr/>
      <dgm:t>
        <a:bodyPr/>
        <a:lstStyle/>
        <a:p>
          <a:endParaRPr lang="en-US"/>
        </a:p>
      </dgm:t>
    </dgm:pt>
    <dgm:pt modelId="{8BD28C19-8BAA-413B-A703-F0C15236600A}" type="sibTrans" cxnId="{5B5C55C0-2FF7-4A0F-BA19-48B2F7B573EE}">
      <dgm:prSet/>
      <dgm:spPr/>
      <dgm:t>
        <a:bodyPr/>
        <a:lstStyle/>
        <a:p>
          <a:endParaRPr lang="en-US"/>
        </a:p>
      </dgm:t>
    </dgm:pt>
    <dgm:pt modelId="{8F0841A5-AF07-4C7C-A03B-E44D6E8F62E6}" type="pres">
      <dgm:prSet presAssocID="{906B821D-6917-48F5-A2A6-84289BDA305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CD0D6-7AF6-4049-A955-19F322D9F1CB}" type="pres">
      <dgm:prSet presAssocID="{49F85578-4AC4-4CF8-8794-E6DF5942D02D}" presName="linNode" presStyleCnt="0"/>
      <dgm:spPr/>
    </dgm:pt>
    <dgm:pt modelId="{B3D39B81-1599-4AE3-AF7E-E3B7FADBA0AE}" type="pres">
      <dgm:prSet presAssocID="{49F85578-4AC4-4CF8-8794-E6DF5942D02D}" presName="parentText" presStyleLbl="node1" presStyleIdx="0" presStyleCnt="4" custScaleX="63329" custLinFactNeighborX="11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C7DF2-A187-479E-B23A-63738838444C}" type="pres">
      <dgm:prSet presAssocID="{49F85578-4AC4-4CF8-8794-E6DF5942D02D}" presName="descendantText" presStyleLbl="alignAccFollowNode1" presStyleIdx="0" presStyleCnt="4" custScaleX="11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64906-DF4E-4696-BA28-8D092E0064DF}" type="pres">
      <dgm:prSet presAssocID="{3DC689A1-7D35-4C0B-9422-1C32FC51B8F3}" presName="sp" presStyleCnt="0"/>
      <dgm:spPr/>
    </dgm:pt>
    <dgm:pt modelId="{91F35D84-E665-42CA-9837-F2693F15303E}" type="pres">
      <dgm:prSet presAssocID="{D83E13A2-C01A-41E7-BD74-FAED0F2E7140}" presName="linNode" presStyleCnt="0"/>
      <dgm:spPr/>
    </dgm:pt>
    <dgm:pt modelId="{EC9E948D-90C9-4197-98B6-35AFC19F0711}" type="pres">
      <dgm:prSet presAssocID="{D83E13A2-C01A-41E7-BD74-FAED0F2E7140}" presName="parentText" presStyleLbl="node1" presStyleIdx="1" presStyleCnt="4" custScaleX="63329" custLinFactNeighborX="116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EB4DB-E289-4557-8EDD-8C4B07D9603B}" type="pres">
      <dgm:prSet presAssocID="{D83E13A2-C01A-41E7-BD74-FAED0F2E7140}" presName="descendantText" presStyleLbl="alignAccFollowNode1" presStyleIdx="1" presStyleCnt="4" custScaleX="11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DC419-0A62-41CD-9317-95139701AA57}" type="pres">
      <dgm:prSet presAssocID="{5886E71B-0DB4-4BF6-B906-A39625C395C4}" presName="sp" presStyleCnt="0"/>
      <dgm:spPr/>
    </dgm:pt>
    <dgm:pt modelId="{AF9F9E2F-C8F6-4A34-B155-B3AB008968ED}" type="pres">
      <dgm:prSet presAssocID="{DE4874CA-0C56-4BD5-B899-D1F7E7EBE615}" presName="linNode" presStyleCnt="0"/>
      <dgm:spPr/>
    </dgm:pt>
    <dgm:pt modelId="{8B733E7A-E0BA-4C3B-AF98-91EA6CB6F678}" type="pres">
      <dgm:prSet presAssocID="{DE4874CA-0C56-4BD5-B899-D1F7E7EBE615}" presName="parentText" presStyleLbl="node1" presStyleIdx="2" presStyleCnt="4" custScaleX="63329" custLinFactNeighborX="116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8D8D2-DA91-4DE9-8A4D-46EF281D14D2}" type="pres">
      <dgm:prSet presAssocID="{DE4874CA-0C56-4BD5-B899-D1F7E7EBE615}" presName="descendantText" presStyleLbl="alignAccFollowNode1" presStyleIdx="2" presStyleCnt="4" custScaleX="11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012FD-FD31-4A2C-9AF9-13128354AC2E}" type="pres">
      <dgm:prSet presAssocID="{DB170487-6367-4C86-BE82-BEE08F3BB849}" presName="sp" presStyleCnt="0"/>
      <dgm:spPr/>
    </dgm:pt>
    <dgm:pt modelId="{DC4A3002-1B07-4551-BA39-25B81612909F}" type="pres">
      <dgm:prSet presAssocID="{AA977141-C92C-49F2-AC48-A515B76EB82C}" presName="linNode" presStyleCnt="0"/>
      <dgm:spPr/>
    </dgm:pt>
    <dgm:pt modelId="{4BB715C1-C806-40ED-893F-0942E5EDE8CC}" type="pres">
      <dgm:prSet presAssocID="{AA977141-C92C-49F2-AC48-A515B76EB82C}" presName="parentText" presStyleLbl="node1" presStyleIdx="3" presStyleCnt="4" custScaleX="63329" custLinFactNeighborX="116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73041-C3EF-44F6-9D0D-2CC4C85C8D06}" type="pres">
      <dgm:prSet presAssocID="{AA977141-C92C-49F2-AC48-A515B76EB82C}" presName="descendantText" presStyleLbl="alignAccFollowNode1" presStyleIdx="3" presStyleCnt="4" custScaleX="11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A5B51-2D19-42AE-BB57-E4979CA5F2CE}" srcId="{AA977141-C92C-49F2-AC48-A515B76EB82C}" destId="{B2141F0C-4A8B-4A44-85E3-0AFBF6127A45}" srcOrd="2" destOrd="0" parTransId="{414402E0-F7AC-4EAC-930B-647268F1133A}" sibTransId="{853FB22F-E9E8-457E-8025-3B9B95568018}"/>
    <dgm:cxn modelId="{505CF8BC-C592-4D62-89C3-8AD8666AAD75}" type="presOf" srcId="{2FD5F33D-8840-4E23-850E-623A3AAA5C06}" destId="{80973041-C3EF-44F6-9D0D-2CC4C85C8D06}" srcOrd="0" destOrd="0" presId="urn:microsoft.com/office/officeart/2005/8/layout/vList5"/>
    <dgm:cxn modelId="{738B149B-6C81-482B-A18C-53183CB7BC75}" srcId="{AA977141-C92C-49F2-AC48-A515B76EB82C}" destId="{2FD5F33D-8840-4E23-850E-623A3AAA5C06}" srcOrd="0" destOrd="0" parTransId="{83AC86A0-359F-4A65-856C-E6C6E271A0B0}" sibTransId="{2C9AF248-B9B1-475C-8CD0-3A8197605AD0}"/>
    <dgm:cxn modelId="{C1E5B47E-E2F8-4C06-B944-A3B3EF9AEDC3}" srcId="{906B821D-6917-48F5-A2A6-84289BDA3055}" destId="{49F85578-4AC4-4CF8-8794-E6DF5942D02D}" srcOrd="0" destOrd="0" parTransId="{6F2B68AA-591E-410B-BB2C-7FBF8BC09D84}" sibTransId="{3DC689A1-7D35-4C0B-9422-1C32FC51B8F3}"/>
    <dgm:cxn modelId="{A86C3204-B80B-4725-B510-C60D852120CC}" type="presOf" srcId="{AA977141-C92C-49F2-AC48-A515B76EB82C}" destId="{4BB715C1-C806-40ED-893F-0942E5EDE8CC}" srcOrd="0" destOrd="0" presId="urn:microsoft.com/office/officeart/2005/8/layout/vList5"/>
    <dgm:cxn modelId="{9B7389C2-D511-41E8-A615-1404CBD041BA}" type="presOf" srcId="{E4295183-0407-4BEC-B040-EC7F54D8AB02}" destId="{874C7DF2-A187-479E-B23A-63738838444C}" srcOrd="0" destOrd="2" presId="urn:microsoft.com/office/officeart/2005/8/layout/vList5"/>
    <dgm:cxn modelId="{76BBA9B6-EFDC-4667-A65C-ADB0A3431B3E}" type="presOf" srcId="{07C0FFE5-98C8-479F-9BED-4903D0F9B55F}" destId="{874C7DF2-A187-479E-B23A-63738838444C}" srcOrd="0" destOrd="0" presId="urn:microsoft.com/office/officeart/2005/8/layout/vList5"/>
    <dgm:cxn modelId="{C5C290CD-D3FF-461F-A4E1-3DC43C5DFD19}" type="presOf" srcId="{6AA29CD5-870B-47F9-AE51-814ADDC3A1E8}" destId="{D278D8D2-DA91-4DE9-8A4D-46EF281D14D2}" srcOrd="0" destOrd="0" presId="urn:microsoft.com/office/officeart/2005/8/layout/vList5"/>
    <dgm:cxn modelId="{15EB3D9D-4EE7-4A7F-A841-42911749B0A6}" srcId="{906B821D-6917-48F5-A2A6-84289BDA3055}" destId="{DE4874CA-0C56-4BD5-B899-D1F7E7EBE615}" srcOrd="2" destOrd="0" parTransId="{E563CA07-69F2-41C6-A941-2CC12B4BDC46}" sibTransId="{DB170487-6367-4C86-BE82-BEE08F3BB849}"/>
    <dgm:cxn modelId="{18B64F08-845D-41DB-904E-945B81D32382}" srcId="{D83E13A2-C01A-41E7-BD74-FAED0F2E7140}" destId="{AFC48897-0D6B-40C3-98FF-512119B3610C}" srcOrd="0" destOrd="0" parTransId="{F44AE6B7-B98D-4006-AC8C-68D82EEB237D}" sibTransId="{C6370013-BAC3-479A-89F3-B0EE3059260C}"/>
    <dgm:cxn modelId="{78EEE832-62C4-4B05-813E-695C08E82319}" type="presOf" srcId="{A34F76AE-4003-47B9-8255-83F648989138}" destId="{80973041-C3EF-44F6-9D0D-2CC4C85C8D06}" srcOrd="0" destOrd="1" presId="urn:microsoft.com/office/officeart/2005/8/layout/vList5"/>
    <dgm:cxn modelId="{F891632D-E633-42E9-904F-B7100B25C317}" type="presOf" srcId="{906B821D-6917-48F5-A2A6-84289BDA3055}" destId="{8F0841A5-AF07-4C7C-A03B-E44D6E8F62E6}" srcOrd="0" destOrd="0" presId="urn:microsoft.com/office/officeart/2005/8/layout/vList5"/>
    <dgm:cxn modelId="{5B5C55C0-2FF7-4A0F-BA19-48B2F7B573EE}" srcId="{D83E13A2-C01A-41E7-BD74-FAED0F2E7140}" destId="{D86B0744-960A-4E38-AB10-511080AC6078}" srcOrd="1" destOrd="0" parTransId="{A99A8E81-4199-4DE2-A092-447724B579D2}" sibTransId="{8BD28C19-8BAA-413B-A703-F0C15236600A}"/>
    <dgm:cxn modelId="{AD0B19B2-6B1A-4BC0-8E66-47D8D99DC497}" srcId="{906B821D-6917-48F5-A2A6-84289BDA3055}" destId="{D83E13A2-C01A-41E7-BD74-FAED0F2E7140}" srcOrd="1" destOrd="0" parTransId="{59DD19C1-3998-4250-B43B-7E42C08BEE8F}" sibTransId="{5886E71B-0DB4-4BF6-B906-A39625C395C4}"/>
    <dgm:cxn modelId="{90E70B64-8C4B-451F-A483-C5D6AF0DED35}" type="presOf" srcId="{D83E13A2-C01A-41E7-BD74-FAED0F2E7140}" destId="{EC9E948D-90C9-4197-98B6-35AFC19F0711}" srcOrd="0" destOrd="0" presId="urn:microsoft.com/office/officeart/2005/8/layout/vList5"/>
    <dgm:cxn modelId="{A701C228-A3E3-4F3C-91E8-4E5EC4C18866}" type="presOf" srcId="{49F85578-4AC4-4CF8-8794-E6DF5942D02D}" destId="{B3D39B81-1599-4AE3-AF7E-E3B7FADBA0AE}" srcOrd="0" destOrd="0" presId="urn:microsoft.com/office/officeart/2005/8/layout/vList5"/>
    <dgm:cxn modelId="{A3D177F7-1D84-40E3-85EC-75CFE7C0FAD1}" type="presOf" srcId="{17778B7B-AA77-4799-ABDE-6E311F866C27}" destId="{874C7DF2-A187-479E-B23A-63738838444C}" srcOrd="0" destOrd="1" presId="urn:microsoft.com/office/officeart/2005/8/layout/vList5"/>
    <dgm:cxn modelId="{1138FE21-1A9E-4B65-8150-575C607B4C94}" srcId="{DE4874CA-0C56-4BD5-B899-D1F7E7EBE615}" destId="{6AA29CD5-870B-47F9-AE51-814ADDC3A1E8}" srcOrd="0" destOrd="0" parTransId="{69F9172D-C66A-426C-8613-E69D238A1DB8}" sibTransId="{CD0A4E35-8F4A-41E5-B3E9-035644E23BED}"/>
    <dgm:cxn modelId="{B46E999E-9A18-4841-A51F-E57409E36057}" srcId="{DE4874CA-0C56-4BD5-B899-D1F7E7EBE615}" destId="{EAADA425-F2F6-45FA-8114-09AC031C9C02}" srcOrd="1" destOrd="0" parTransId="{7AB3C192-9208-46C6-9E02-85CCBB49A96B}" sibTransId="{1A587DEB-0A85-4423-9E6F-A829C3F9A550}"/>
    <dgm:cxn modelId="{627E7A17-6A75-4D70-A0FF-2C12F8F30ED9}" type="presOf" srcId="{EAADA425-F2F6-45FA-8114-09AC031C9C02}" destId="{D278D8D2-DA91-4DE9-8A4D-46EF281D14D2}" srcOrd="0" destOrd="1" presId="urn:microsoft.com/office/officeart/2005/8/layout/vList5"/>
    <dgm:cxn modelId="{85D6D9F7-FF03-4FED-A727-7A5BCB1795F4}" srcId="{AA977141-C92C-49F2-AC48-A515B76EB82C}" destId="{A34F76AE-4003-47B9-8255-83F648989138}" srcOrd="1" destOrd="0" parTransId="{B0611FF7-9388-489F-80C7-DB41FC795383}" sibTransId="{78D16DF7-9D19-49BA-BDC2-CBCB0A25252A}"/>
    <dgm:cxn modelId="{3F129CCF-3042-4A0E-B165-5264AD8F7832}" srcId="{49F85578-4AC4-4CF8-8794-E6DF5942D02D}" destId="{E4295183-0407-4BEC-B040-EC7F54D8AB02}" srcOrd="2" destOrd="0" parTransId="{489761EF-DF51-480E-8C26-8A3856E6548F}" sibTransId="{BFCC3F48-E7B4-46A3-87B8-9E45148B8601}"/>
    <dgm:cxn modelId="{555B8F36-BA24-4228-B5DF-7320465E4DE1}" type="presOf" srcId="{DE4874CA-0C56-4BD5-B899-D1F7E7EBE615}" destId="{8B733E7A-E0BA-4C3B-AF98-91EA6CB6F678}" srcOrd="0" destOrd="0" presId="urn:microsoft.com/office/officeart/2005/8/layout/vList5"/>
    <dgm:cxn modelId="{A90D9BEA-8FFC-4E43-8910-6CCF41F76D4E}" srcId="{49F85578-4AC4-4CF8-8794-E6DF5942D02D}" destId="{17778B7B-AA77-4799-ABDE-6E311F866C27}" srcOrd="1" destOrd="0" parTransId="{832D277D-CF4D-41D7-9197-33EBF30F06AA}" sibTransId="{5D4F7982-97AB-471B-A6A8-6F69AB027228}"/>
    <dgm:cxn modelId="{F862CF30-DE53-4E44-9386-81B928281E7D}" type="presOf" srcId="{B2141F0C-4A8B-4A44-85E3-0AFBF6127A45}" destId="{80973041-C3EF-44F6-9D0D-2CC4C85C8D06}" srcOrd="0" destOrd="2" presId="urn:microsoft.com/office/officeart/2005/8/layout/vList5"/>
    <dgm:cxn modelId="{51AB5E22-22DE-4A47-8EFC-AB7B917CEECE}" srcId="{49F85578-4AC4-4CF8-8794-E6DF5942D02D}" destId="{07C0FFE5-98C8-479F-9BED-4903D0F9B55F}" srcOrd="0" destOrd="0" parTransId="{6078A203-76FD-4B0F-8D84-CFD56392512A}" sibTransId="{780D081F-AE16-4F3A-9582-8A2488F717FC}"/>
    <dgm:cxn modelId="{543691DC-79B3-48E8-BF1D-1C6338BAA33C}" type="presOf" srcId="{D86B0744-960A-4E38-AB10-511080AC6078}" destId="{19DEB4DB-E289-4557-8EDD-8C4B07D9603B}" srcOrd="0" destOrd="1" presId="urn:microsoft.com/office/officeart/2005/8/layout/vList5"/>
    <dgm:cxn modelId="{CC92EAEA-03E1-4811-AB0D-E23B289F6AED}" srcId="{906B821D-6917-48F5-A2A6-84289BDA3055}" destId="{AA977141-C92C-49F2-AC48-A515B76EB82C}" srcOrd="3" destOrd="0" parTransId="{8CDC917F-1C64-4DE4-BDCA-6981A5BACC68}" sibTransId="{9076F031-0806-44ED-92DA-BF975F4462D0}"/>
    <dgm:cxn modelId="{70301196-8283-4BFB-A838-0FA128AC6A1A}" type="presOf" srcId="{AFC48897-0D6B-40C3-98FF-512119B3610C}" destId="{19DEB4DB-E289-4557-8EDD-8C4B07D9603B}" srcOrd="0" destOrd="0" presId="urn:microsoft.com/office/officeart/2005/8/layout/vList5"/>
    <dgm:cxn modelId="{1A9376A0-0999-4804-AA47-F3C624C95159}" type="presParOf" srcId="{8F0841A5-AF07-4C7C-A03B-E44D6E8F62E6}" destId="{FD6CD0D6-7AF6-4049-A955-19F322D9F1CB}" srcOrd="0" destOrd="0" presId="urn:microsoft.com/office/officeart/2005/8/layout/vList5"/>
    <dgm:cxn modelId="{D700BF6C-8A8C-4E7E-9985-F64F42036A91}" type="presParOf" srcId="{FD6CD0D6-7AF6-4049-A955-19F322D9F1CB}" destId="{B3D39B81-1599-4AE3-AF7E-E3B7FADBA0AE}" srcOrd="0" destOrd="0" presId="urn:microsoft.com/office/officeart/2005/8/layout/vList5"/>
    <dgm:cxn modelId="{014B0909-FD81-445B-B44A-074CAC4D2F56}" type="presParOf" srcId="{FD6CD0D6-7AF6-4049-A955-19F322D9F1CB}" destId="{874C7DF2-A187-479E-B23A-63738838444C}" srcOrd="1" destOrd="0" presId="urn:microsoft.com/office/officeart/2005/8/layout/vList5"/>
    <dgm:cxn modelId="{4074E339-27DA-4959-9822-CA3AF33E03CB}" type="presParOf" srcId="{8F0841A5-AF07-4C7C-A03B-E44D6E8F62E6}" destId="{01364906-DF4E-4696-BA28-8D092E0064DF}" srcOrd="1" destOrd="0" presId="urn:microsoft.com/office/officeart/2005/8/layout/vList5"/>
    <dgm:cxn modelId="{55D87ED5-8C63-4ADF-9F15-1E310AD68ECC}" type="presParOf" srcId="{8F0841A5-AF07-4C7C-A03B-E44D6E8F62E6}" destId="{91F35D84-E665-42CA-9837-F2693F15303E}" srcOrd="2" destOrd="0" presId="urn:microsoft.com/office/officeart/2005/8/layout/vList5"/>
    <dgm:cxn modelId="{48FBFC93-3763-4A16-B1A7-62863110AB78}" type="presParOf" srcId="{91F35D84-E665-42CA-9837-F2693F15303E}" destId="{EC9E948D-90C9-4197-98B6-35AFC19F0711}" srcOrd="0" destOrd="0" presId="urn:microsoft.com/office/officeart/2005/8/layout/vList5"/>
    <dgm:cxn modelId="{59A268B6-4136-48E8-A070-3226ACAE6ED6}" type="presParOf" srcId="{91F35D84-E665-42CA-9837-F2693F15303E}" destId="{19DEB4DB-E289-4557-8EDD-8C4B07D9603B}" srcOrd="1" destOrd="0" presId="urn:microsoft.com/office/officeart/2005/8/layout/vList5"/>
    <dgm:cxn modelId="{187BE242-C901-448C-8191-70DD511BA913}" type="presParOf" srcId="{8F0841A5-AF07-4C7C-A03B-E44D6E8F62E6}" destId="{0B9DC419-0A62-41CD-9317-95139701AA57}" srcOrd="3" destOrd="0" presId="urn:microsoft.com/office/officeart/2005/8/layout/vList5"/>
    <dgm:cxn modelId="{157D0642-A3C7-4D94-A527-168A152432C8}" type="presParOf" srcId="{8F0841A5-AF07-4C7C-A03B-E44D6E8F62E6}" destId="{AF9F9E2F-C8F6-4A34-B155-B3AB008968ED}" srcOrd="4" destOrd="0" presId="urn:microsoft.com/office/officeart/2005/8/layout/vList5"/>
    <dgm:cxn modelId="{1929B303-0B1C-4E1E-A470-5C1AF49665BB}" type="presParOf" srcId="{AF9F9E2F-C8F6-4A34-B155-B3AB008968ED}" destId="{8B733E7A-E0BA-4C3B-AF98-91EA6CB6F678}" srcOrd="0" destOrd="0" presId="urn:microsoft.com/office/officeart/2005/8/layout/vList5"/>
    <dgm:cxn modelId="{FD69A433-F2A8-4527-B5B5-335D1F36A182}" type="presParOf" srcId="{AF9F9E2F-C8F6-4A34-B155-B3AB008968ED}" destId="{D278D8D2-DA91-4DE9-8A4D-46EF281D14D2}" srcOrd="1" destOrd="0" presId="urn:microsoft.com/office/officeart/2005/8/layout/vList5"/>
    <dgm:cxn modelId="{2752FD1F-E68E-430B-B711-4290D7A07593}" type="presParOf" srcId="{8F0841A5-AF07-4C7C-A03B-E44D6E8F62E6}" destId="{701012FD-FD31-4A2C-9AF9-13128354AC2E}" srcOrd="5" destOrd="0" presId="urn:microsoft.com/office/officeart/2005/8/layout/vList5"/>
    <dgm:cxn modelId="{36D3079C-5AEB-4361-9C2C-371BFB1F1AE1}" type="presParOf" srcId="{8F0841A5-AF07-4C7C-A03B-E44D6E8F62E6}" destId="{DC4A3002-1B07-4551-BA39-25B81612909F}" srcOrd="6" destOrd="0" presId="urn:microsoft.com/office/officeart/2005/8/layout/vList5"/>
    <dgm:cxn modelId="{A676DA0F-B7CF-4563-81B1-D0920E2161D9}" type="presParOf" srcId="{DC4A3002-1B07-4551-BA39-25B81612909F}" destId="{4BB715C1-C806-40ED-893F-0942E5EDE8CC}" srcOrd="0" destOrd="0" presId="urn:microsoft.com/office/officeart/2005/8/layout/vList5"/>
    <dgm:cxn modelId="{6AA12F87-A70C-48DC-A2A9-A9769C0A33D6}" type="presParOf" srcId="{DC4A3002-1B07-4551-BA39-25B81612909F}" destId="{80973041-C3EF-44F6-9D0D-2CC4C85C8D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5E4E1-7DC3-435C-AB48-DEB3F5D49D78}">
      <dsp:nvSpPr>
        <dsp:cNvPr id="0" name=""/>
        <dsp:cNvSpPr/>
      </dsp:nvSpPr>
      <dsp:spPr>
        <a:xfrm>
          <a:off x="668654" y="0"/>
          <a:ext cx="7578090" cy="4525963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B0E12-3D3D-4B51-B02E-22CA351A461F}">
      <dsp:nvSpPr>
        <dsp:cNvPr id="0" name=""/>
        <dsp:cNvSpPr/>
      </dsp:nvSpPr>
      <dsp:spPr>
        <a:xfrm>
          <a:off x="7693559" y="1357788"/>
          <a:ext cx="12210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التعليم بالاعتماد على الحاسوب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Computer Based Learning</a:t>
          </a:r>
          <a:endParaRPr lang="en-US" sz="1400" b="1" kern="1200" dirty="0"/>
        </a:p>
      </dsp:txBody>
      <dsp:txXfrm>
        <a:off x="7753167" y="1417396"/>
        <a:ext cx="1101862" cy="1691169"/>
      </dsp:txXfrm>
    </dsp:sp>
    <dsp:sp modelId="{4BC80CCF-E5A2-4FC3-ADF5-E5C332828E77}">
      <dsp:nvSpPr>
        <dsp:cNvPr id="0" name=""/>
        <dsp:cNvSpPr/>
      </dsp:nvSpPr>
      <dsp:spPr>
        <a:xfrm>
          <a:off x="6411426" y="1357788"/>
          <a:ext cx="12210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المناهج الإلكترونية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E-Contents</a:t>
          </a:r>
          <a:endParaRPr lang="en-US" sz="1400" b="1" kern="1200" dirty="0"/>
        </a:p>
      </dsp:txBody>
      <dsp:txXfrm>
        <a:off x="6471034" y="1417396"/>
        <a:ext cx="1101862" cy="1691169"/>
      </dsp:txXfrm>
    </dsp:sp>
    <dsp:sp modelId="{69F94828-F445-4681-ACA9-14AA6ABBCCA8}">
      <dsp:nvSpPr>
        <dsp:cNvPr id="0" name=""/>
        <dsp:cNvSpPr/>
      </dsp:nvSpPr>
      <dsp:spPr>
        <a:xfrm>
          <a:off x="5129293" y="1357788"/>
          <a:ext cx="12210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المستودعات الإلكترونية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Repositories</a:t>
          </a:r>
          <a:endParaRPr lang="en-US" sz="1400" b="1" kern="1200" dirty="0"/>
        </a:p>
      </dsp:txBody>
      <dsp:txXfrm>
        <a:off x="5188901" y="1417396"/>
        <a:ext cx="1101862" cy="1691169"/>
      </dsp:txXfrm>
    </dsp:sp>
    <dsp:sp modelId="{4159E03C-B646-421A-8047-B4C048373C1F}">
      <dsp:nvSpPr>
        <dsp:cNvPr id="0" name=""/>
        <dsp:cNvSpPr/>
      </dsp:nvSpPr>
      <dsp:spPr>
        <a:xfrm>
          <a:off x="3847160" y="1357788"/>
          <a:ext cx="12210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smtClean="0"/>
            <a:t>نظام </a:t>
          </a:r>
          <a:r>
            <a:rPr lang="ar-SA" sz="1400" b="1" kern="1200" dirty="0" smtClean="0"/>
            <a:t>إدارة التعليم ونظام إدارة محتوى التعليم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LMS &amp; LCMS</a:t>
          </a:r>
          <a:endParaRPr lang="en-US" sz="1400" kern="1200"/>
        </a:p>
      </dsp:txBody>
      <dsp:txXfrm>
        <a:off x="3906768" y="1417396"/>
        <a:ext cx="1101862" cy="1691169"/>
      </dsp:txXfrm>
    </dsp:sp>
    <dsp:sp modelId="{2237969E-FF2E-43F7-8CD9-1F1BD53531D6}">
      <dsp:nvSpPr>
        <dsp:cNvPr id="0" name=""/>
        <dsp:cNvSpPr/>
      </dsp:nvSpPr>
      <dsp:spPr>
        <a:xfrm>
          <a:off x="2565027" y="1357788"/>
          <a:ext cx="12210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مكونات موزعة على بنى تحتية متفرقة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Hosted Repositories</a:t>
          </a:r>
          <a:endParaRPr lang="en-US" sz="1400" b="1" kern="1200" dirty="0"/>
        </a:p>
      </dsp:txBody>
      <dsp:txXfrm>
        <a:off x="2624635" y="1417396"/>
        <a:ext cx="1101862" cy="1691169"/>
      </dsp:txXfrm>
    </dsp:sp>
    <dsp:sp modelId="{6F6864B6-5BD3-4F27-BAD8-C6A67DC5FDD3}">
      <dsp:nvSpPr>
        <dsp:cNvPr id="0" name=""/>
        <dsp:cNvSpPr/>
      </dsp:nvSpPr>
      <dsp:spPr>
        <a:xfrm>
          <a:off x="1282894" y="1357788"/>
          <a:ext cx="12210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توظيف البوابات والقنوات الإلكترونية في التعليم الإلكتروني</a:t>
          </a:r>
          <a:endParaRPr lang="en-US" sz="1400" b="1" kern="1200" dirty="0"/>
        </a:p>
      </dsp:txBody>
      <dsp:txXfrm>
        <a:off x="1342502" y="1417396"/>
        <a:ext cx="1101862" cy="1691169"/>
      </dsp:txXfrm>
    </dsp:sp>
    <dsp:sp modelId="{FFBCAC4A-973D-4A62-8318-183C9ABA4D44}">
      <dsp:nvSpPr>
        <dsp:cNvPr id="0" name=""/>
        <dsp:cNvSpPr/>
      </dsp:nvSpPr>
      <dsp:spPr>
        <a:xfrm>
          <a:off x="761" y="1357788"/>
          <a:ext cx="12210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توظيف الأجهزة المحمولة والذكية والشبكات الاجتماعية في التعليم الإلكتروني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Micro Learning</a:t>
          </a:r>
          <a:endParaRPr lang="en-US" sz="1400" b="1" kern="1200" dirty="0"/>
        </a:p>
      </dsp:txBody>
      <dsp:txXfrm>
        <a:off x="60369" y="1417396"/>
        <a:ext cx="1101862" cy="1691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C7DF2-A187-479E-B23A-63738838444C}">
      <dsp:nvSpPr>
        <dsp:cNvPr id="0" name=""/>
        <dsp:cNvSpPr/>
      </dsp:nvSpPr>
      <dsp:spPr>
        <a:xfrm rot="16200000">
          <a:off x="3018578" y="-2834014"/>
          <a:ext cx="963326" cy="68771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نسبة مستخدمي الانترنت 52%* ونسبة مستخدمي النطاق العريض 36%*</a:t>
          </a:r>
          <a:r>
            <a:rPr lang="en-US" sz="1200" b="0" kern="1200" dirty="0" smtClean="0">
              <a:cs typeface="+mn-cs"/>
            </a:rPr>
            <a:t> </a:t>
          </a:r>
          <a:r>
            <a:rPr lang="ar-SA" sz="1200" b="0" kern="1200" dirty="0" smtClean="0">
              <a:cs typeface="+mn-cs"/>
            </a:rPr>
            <a:t>للشبكات الثابتة  و40% للاتصالات المتنقلة لعام 2012م</a:t>
          </a:r>
          <a:endParaRPr lang="en-US" sz="1200" b="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صعوبة توفر الانترنت والنطاق العريض في بعض المناطق ولبعض الشرائح من الطلاب</a:t>
          </a:r>
          <a:endParaRPr lang="en-US" sz="1200" b="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جودة الاتصال قد تكون عائق أمام جودة التعلم الإلكتروني والتعليم عن بعد (</a:t>
          </a:r>
          <a:r>
            <a:rPr lang="en-US" sz="1200" b="0" kern="1200" dirty="0" smtClean="0">
              <a:cs typeface="+mn-cs"/>
            </a:rPr>
            <a:t>Video, Audio, synchronous interactive… </a:t>
          </a:r>
          <a:r>
            <a:rPr lang="ar-SA" sz="1200" b="0" kern="1200" dirty="0" smtClean="0">
              <a:cs typeface="+mn-cs"/>
            </a:rPr>
            <a:t>)</a:t>
          </a:r>
          <a:endParaRPr lang="en-US" sz="1200" b="0" kern="1200" dirty="0">
            <a:cs typeface="+mn-cs"/>
          </a:endParaRPr>
        </a:p>
      </dsp:txBody>
      <dsp:txXfrm rot="5400000">
        <a:off x="108671" y="169945"/>
        <a:ext cx="6830167" cy="869274"/>
      </dsp:txXfrm>
    </dsp:sp>
    <dsp:sp modelId="{B3D39B81-1599-4AE3-AF7E-E3B7FADBA0AE}">
      <dsp:nvSpPr>
        <dsp:cNvPr id="0" name=""/>
        <dsp:cNvSpPr/>
      </dsp:nvSpPr>
      <dsp:spPr>
        <a:xfrm>
          <a:off x="7000483" y="2503"/>
          <a:ext cx="2067316" cy="1204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الاتصال</a:t>
          </a:r>
          <a:endParaRPr lang="en-US" sz="4200" kern="1200" dirty="0"/>
        </a:p>
      </dsp:txBody>
      <dsp:txXfrm>
        <a:off x="7059265" y="61285"/>
        <a:ext cx="1949752" cy="1086593"/>
      </dsp:txXfrm>
    </dsp:sp>
    <dsp:sp modelId="{19DEB4DB-E289-4557-8EDD-8C4B07D9603B}">
      <dsp:nvSpPr>
        <dsp:cNvPr id="0" name=""/>
        <dsp:cNvSpPr/>
      </dsp:nvSpPr>
      <dsp:spPr>
        <a:xfrm rot="16200000">
          <a:off x="3018578" y="-1569648"/>
          <a:ext cx="963326" cy="68771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ضعف الشركات الموردة لحلول التعليم الإلكتروني واقتصار دورهم على استيراد المنتجات وتركيبها</a:t>
          </a:r>
          <a:endParaRPr lang="en-US" sz="1200" b="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تركيز الموردين على الجانب التقني وإهمال جانب التطبيق الشامل والتشغيل الأمثل للحلول.</a:t>
          </a:r>
          <a:endParaRPr lang="en-US" sz="1200" b="0" kern="1200" dirty="0">
            <a:cs typeface="+mn-cs"/>
          </a:endParaRPr>
        </a:p>
      </dsp:txBody>
      <dsp:txXfrm rot="5400000">
        <a:off x="108671" y="1434311"/>
        <a:ext cx="6830167" cy="869274"/>
      </dsp:txXfrm>
    </dsp:sp>
    <dsp:sp modelId="{EC9E948D-90C9-4197-98B6-35AFC19F0711}">
      <dsp:nvSpPr>
        <dsp:cNvPr id="0" name=""/>
        <dsp:cNvSpPr/>
      </dsp:nvSpPr>
      <dsp:spPr>
        <a:xfrm>
          <a:off x="7000483" y="1266869"/>
          <a:ext cx="2067316" cy="1204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الموردين</a:t>
          </a:r>
          <a:endParaRPr lang="en-US" sz="4200" kern="1200" dirty="0"/>
        </a:p>
      </dsp:txBody>
      <dsp:txXfrm>
        <a:off x="7059265" y="1325651"/>
        <a:ext cx="1949752" cy="1086593"/>
      </dsp:txXfrm>
    </dsp:sp>
    <dsp:sp modelId="{D278D8D2-DA91-4DE9-8A4D-46EF281D14D2}">
      <dsp:nvSpPr>
        <dsp:cNvPr id="0" name=""/>
        <dsp:cNvSpPr/>
      </dsp:nvSpPr>
      <dsp:spPr>
        <a:xfrm rot="16200000">
          <a:off x="3018578" y="-305282"/>
          <a:ext cx="963326" cy="68771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ضعف المحتوى الإلكتروني وجودته تؤثر سلبا على نجاح التعلم الإلكتروني والتعلم عن بعد</a:t>
          </a:r>
          <a:endParaRPr lang="en-US" sz="1200" b="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تطوير المحتويات الإلكترونية حسب المعايير العالمية من قبل اخصائيين في هذا المجال (ليس مجرد تحويل إلى صيغة إلكترونية)</a:t>
          </a:r>
          <a:endParaRPr lang="en-US" sz="1200" b="0" kern="1200" dirty="0">
            <a:cs typeface="+mn-cs"/>
          </a:endParaRPr>
        </a:p>
      </dsp:txBody>
      <dsp:txXfrm rot="5400000">
        <a:off x="108671" y="2698677"/>
        <a:ext cx="6830167" cy="869274"/>
      </dsp:txXfrm>
    </dsp:sp>
    <dsp:sp modelId="{8B733E7A-E0BA-4C3B-AF98-91EA6CB6F678}">
      <dsp:nvSpPr>
        <dsp:cNvPr id="0" name=""/>
        <dsp:cNvSpPr/>
      </dsp:nvSpPr>
      <dsp:spPr>
        <a:xfrm>
          <a:off x="7000483" y="2531234"/>
          <a:ext cx="2067316" cy="1204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المحتوى</a:t>
          </a:r>
          <a:endParaRPr lang="en-US" sz="4200" kern="1200" dirty="0"/>
        </a:p>
      </dsp:txBody>
      <dsp:txXfrm>
        <a:off x="7059265" y="2590016"/>
        <a:ext cx="1949752" cy="1086593"/>
      </dsp:txXfrm>
    </dsp:sp>
    <dsp:sp modelId="{80973041-C3EF-44F6-9D0D-2CC4C85C8D06}">
      <dsp:nvSpPr>
        <dsp:cNvPr id="0" name=""/>
        <dsp:cNvSpPr/>
      </dsp:nvSpPr>
      <dsp:spPr>
        <a:xfrm rot="16200000">
          <a:off x="3018578" y="959082"/>
          <a:ext cx="963326" cy="68771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نشر الوعي والتثقيف لجميع منتسبي المؤسسات التعليمية (من طلاب وأعضاء هيئة تدريس)</a:t>
          </a:r>
          <a:endParaRPr lang="en-US" sz="1200" b="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تعزيز مفهوم الالتزام الذاتي لدى الطلاب</a:t>
          </a:r>
          <a:endParaRPr lang="en-US" sz="1200" b="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b="0" kern="1200" dirty="0" smtClean="0">
              <a:cs typeface="+mn-cs"/>
            </a:rPr>
            <a:t>تغيير ثقافة الحصول على المراجع والمصادر التعليمية والانتقال من المكتبة الاعتيادية إلى العالم الرقمي</a:t>
          </a:r>
          <a:endParaRPr lang="en-US" sz="1200" b="0" kern="1200" dirty="0">
            <a:cs typeface="+mn-cs"/>
          </a:endParaRPr>
        </a:p>
      </dsp:txBody>
      <dsp:txXfrm rot="5400000">
        <a:off x="108671" y="3963041"/>
        <a:ext cx="6830167" cy="869274"/>
      </dsp:txXfrm>
    </dsp:sp>
    <dsp:sp modelId="{4BB715C1-C806-40ED-893F-0942E5EDE8CC}">
      <dsp:nvSpPr>
        <dsp:cNvPr id="0" name=""/>
        <dsp:cNvSpPr/>
      </dsp:nvSpPr>
      <dsp:spPr>
        <a:xfrm>
          <a:off x="7000483" y="3795600"/>
          <a:ext cx="2067316" cy="1204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الثقافة</a:t>
          </a:r>
          <a:endParaRPr lang="en-US" sz="4200" kern="1200" dirty="0"/>
        </a:p>
      </dsp:txBody>
      <dsp:txXfrm>
        <a:off x="7059265" y="3854382"/>
        <a:ext cx="1949752" cy="108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27C2-10ED-4A73-85CC-AF66BD52D159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8B03-F241-44F5-8AA4-33574D93F9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8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C5A1B-57B3-4D6B-A0A2-AAC276A8E231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DEE5FC-0B68-4AF3-8BCF-B902ECD814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AutoShape 4" descr="data:image/jpeg;base64,/9j/4AAQSkZJRgABAQAAAQABAAD/2wCEAAkGBhQSEBQUExQUFBUUFBQWFBUXFxcVFhcYFRUVFRgXFBcYHCceGBkjGhcUHy8gIycpLCwsFx4xNTAqNSYrLCkBCQoKDgwOGg8PGiwlHyQqLiwsLCkvKiowLCwsLS4sKSwvLCksLCwpLCwsKSksKSwpLCwpLCwsLCkpLC4sKSwpKf/AABEIAIoBQAMBIgACEQEDEQH/xAAbAAABBQEBAAAAAAAAAAAAAAAAAQQFBgcCA//EAEsQAAIBAgMDBggKCAQGAwAAAAECAwARBBIhBQYxBxMiQVFhMnGBkZOxsvAUFzNSU1Ryc6HRFSM0NUKSweEWdKLSJENis8LxJYSj/8QAGwEBAAIDAQEAAAAAAAAAAAAAAAECAwQFBgf/xAA4EQACAQIEAwMKBQQDAAAAAAAAAQIDEQQSITEFQVETYXEGFCIzNIGRobHBIzJScvAVNUJTYuHx/9oADAMBAAIRAxEAPwDcaKKKAKKKKAKKKKAKKKKAKKKKASqTv7teaGSIRSMgZXJtbWxW1XGWYggW41ROUv5SH7L+ta0eIScaDaZ0eFwjUxMYyV0QA3qxX07/AIflXY3uxf0zeZfyqHpa8wsVW/Uz2nmOH5wXwJn/ABhi/pj5l/KnuC5QMQh/WZZF6xYKfIR/WqxQKvHG14u6kykuHYaStkRsGw9vRYpMyGxHhKfCU9/51EcoG9L4OFOaAzyMQCwuFAFybdZ4CqbuttEw4uMg9FmCOO0Np+BtUryx+BhvtyezXpsDifOIZnujz8eHQp8QhRlrFlb+M7HfSJ6NaPjOx30iejWqrSE1utns5cMwMd6cS2fGdjvpE9GKPjOx30iejFVSipLf0nBf6o/A2nk/3qfGxPzoGeMgEgWDBhcG3UdCKld4t5YcFHnlOp0RB4TnsA/r1VTeR3hifHH6mqn7/bUafHzEm6xsY0HUAmh87Xro8OwSxdbK9krs+Y8dyYTEThTWl9CT2rysYqQnmskK9VhnbysRbzCos8oOP+sv/Kn+2q+KK9rDh2FgrKC955d1qj5lg+MDH/WX/lT/AG0n+P8AHfWX8yf7ar5NLV/MsN/rj8ER2s+rNV5L94sRiZZxPKZAqIVvbS7MDwHcK0aso5GflsT93H7TVqUcxJItXiOLU4wxUowVlp9DrYaV6abPaikvS1yzaCiiigCiiigCiiigCiiigCiiigCiiigCiiigCiiigCuJBcaG3fXdecwFtdBQHEha4tw66ovKX8pD9h/WtXiUajW3d21R+Uv5SH7D+ta0OJezs6fB/a4+/wChS71PbO3JxMyBwERTquckEg8DYA2Hjpnu3gRNi4UIuua7DtCgtbzgVom2duvFPFBDEJXkBY3bKFQG1yQDXIwODhVg51NtjvcT4hVo1FSpb2u2ZptPZUmHfJKtjxUjVWHap66aVoHKJjIuZWNtZrhktxUcCSeoEXHf5Kz+tXG0I0amWL0N7huJniKWaa1+o72SP+Ii+8T2hVh5YvAw325PZFV7ZP7RF94ntCrDyxeBhvtv7Irr8G9XLxMFb+50P51MxrYtnwL+ggbC/wADfWwv4DddY6a2bZ37hH+Tf2GrtczP5SaRpW/UYwvDzUtIvDzUtEepWyNM5HeGJ8cfqas+3h/bMR99L7ZrQeR3hifHH6mrPt4f2zEffy+2a9N5P+tn+37nx7yp9sn4/Yj6m9zNjJisbHFIegczML2LZRfKPH6r1C092Jhp3xCDDX56+ZCGCkFRcm504Xr0+JT7GVpW036Hl6f5loa/vNuRhHwkmWKOJkjZkdVClcoJ1I4rpresQVri/vwrQd522w+FcYhUSFReUoUBZf8AqsxNu4WvWf2rl8GhOFOWaalryd7Gxi2m1ZWNF5GvlsT93H7TVqMZa5vw/vWXcjXy2J+7j9pq0+IdI634+uvOcZ9rn7vob2G9Wj2jWw43ruvOG1tK9K5BthRRRQBRRRQBRRRQBRRRQBRSUUAtFJRQC0UlFALRSUUAtcSsANda6rmQm2nGgPGa1xe/uao/KX8pD9l/WtXiVtRpf/3VH5S/lIfsP61rQ4l7Ozp8H9rj7/oQO6mOEWMiZrZSShPZnFr+e1apjI2KMYsgkK2Ute3dmtrasVtVq2Tv/LEgR0EuUABs2VtPnaEHx6VzOHYyFOLpzdjtcW4dUrTVWkr8mhvvNuvLAgmkk51nciQ24Ejo27tCPNVdtVg2/vlLiV5vKscZtceEzW11JGg8VV8Vo42VKVS9I6PDoVoUrVlZ8h3sn9oi+8T2hVh5Y/Aw3239kVX9kftEX3ie0KsHLH4GG+2/siuvwb1cvEw1v7nQ/nUzE1s2zv3CP8m/sNWMmts2FhGl2LHGts0mFKrfQXZSBfz12uZm8pWlCl+4xJeHmpat45K8bbhF/P8A2qpSIVJB4gkHxg2PqotDv4bG0MRpSknbc0rkd4Ynxx+pqz7eH9rxH38vtmtB5HeGJ8cfqas+3h/bMR9/L7Zr03k/62f7fufKfKn2yfj9iPFWjk1/ecPik9g1V6s/Js3/AMnD4pPYNei4h7NU/azzNH1i8TVN/f3bivuj6xWCVvO/kgOzcVqPkj6xWC1yPJ71U/H7G1jvzI0Xka+WxP3cftNWnw2zG1+v11mHI18tifu4/aatPibpHS3H11xOMe1z930NnC+rR7RMCNBau64jJtrXVcg3BaKSigFopKKAWikooBaKSigFvRektRagFvRektRagFvRektRagFvRektRagFriQG2htXVq4lAtrwoDiTNcW8vnqub3bsSYp4yjKMgYHNfrIPUO6rFIlyNfJRk6d7+SqVaUascstjJRrToTzw3M++LfEfSRf6vyo+LfEfSRf6vyq/rHxN+N+uk5vo+FxPGtL+mYfob/8AV8V+r6FB+LfEfSRf6vyribk7xABIaNiOoEgnzi1aE8Z0F/7138I6VrVD4XQ6ErjOKT/N8jIcFhmjxUaOpVhLGCD9oVOcsfgYb7b+zU5vnswF8PMAAyzRqx7QWFvMahOWJDzeHPVzjjylb/0NWwNDsHOHedTDYvznG0Kj0ez+ZmFOotrTqoVZ5lUCwVZGAA7AAdKa0tdA95UpU6uk0n4jz9OYn6xP6V/zpkT26+/GloqbEU6FKl+SKXgaXyO8MT44/U1UPa2EeXHzpGpd2nlCqBcnpmr5yOr0cSerNGL94Un+o89SO4WxVGIxmJYXY4iWND2KGJa3jJHmrrcOxawqqVOdlbxufJ/KKHa46S7/ALFWwvJDimUFpIUJ/h6TEeMgWr3HI5iPp4vM4P4CtVE/StauEjOov/apfGcW/wDJfBHHWEpmWnkfxP1iL/8AQ0nxOYj6eHzP+VanzfR48DxoZD0Tfhbrqq4xiltJfBE+a0+jKpuHuRJgZJWkkRxIqAZQdMpJ1v46t0ea5vw6qTJ0r38lEaWY3Nc+vWnXm5zd2zPCCgrI9Ywbam9d15xKLaV3WAyi3ovSWotQC3ovSWotQC3ovSWotQC3ovSWotQBRSZqL0AtFJelvQBRRS0AlFFJegFpGW/Gi9LQCZBRlFLSXoACCkyDspb0XpcAVFJzYvewrqkJoBtjsAsoAcXAZWHVqpBFJtHZcc8ZjlRXQ8QfX3GndqKjncspNbMrA5N8B9XXzt+dL8W+A+rr/M351ZqKtmZn87r/AK38WVn4t8B9XX+Zvzo+LfAfV1/mb86s1FqZmPO6/wCt/FjTZ2y44EEcSKijqA/E9ppNnbMSFWCXszvIbm/Sc5j5L08tRS7NZvM7vc55sXvYUoUV1SE1AEyDsoKDhajNXlLigFJvewvYEXN+FtevgKEHrloyivKHEgqp4ZuANr37PGOzuNeiOCLg3FBoKq24UtFcq4Pk40JOqKL0jOBxNqAWikVweBvXVAJRXDSgcSBx6+zjS84NNePD+1AdUUXrgzAcSNLdfbwoCp7Vxs8OJW0xcuZCIsgEeRUYqAeLSZgNAbnup3FjpWnjVjazrdRG4uvNE5y1yMubSx7B10r7CxDyBZJUaFZedBIPPaHMqXvYAHS/GwqxAVllJWRgjGTbuVzaO3jBiZi2Zo0hhIRbXzPI6kj8Kabc3ncwyKscsUkbQk3K3yO+huCRrYrbiL1IbW3eeWV3DKAywAA3/wCVKXN/GOFee2d2nmeZlZRziwAXvoYpM5vbtHCrRcNLlWp6o6m3uVS36pykdhK90sp0zAC92y31I7KWTe8AOwikZEkEWYWOZiQAEF9dDf8ACm826rc65UYZkkfOTLGXkW5uwUjQjsvwvXuu7jhCuZdcWJxxsEDKcvjsLVH4ZP4h1/iwBXzRSLIjogi0LMZBdMpBsb6+KxpjtfedzHIixSxSoImNyugaS2hvYjS1++nmP3dkeWSRXVWLQvFcEgNEpBDjsNyNO2m8+7mIkMrSPFmkSJeiGCrzcufruSCOvtqVk3Il2juhcFvCVzrlmlkaeRVjOS65QpYAjQIt+J7actvctktFIXaRojHpmV1XNY62tbr4W1pud2pUkaWJ0EnPSuuYEoUlCgq9rG91BuK9MNu04kjlZ1ZxM8stgQCWj5sKg7Bpxp6G5K7TY7Xe0MoywyGUyPHzPRzApYsSb2CgEa94rxTb5mnhCh4wJ5I5FawJtCXsQO8jzUr7uSrI0sTxiTnpXXMGKFJVVSrW1v0QbilwO7kqyrI8iMRO8rWBFw0XN2AN7WP4U9AememOllnxLQRyGFI0VpHUAuS98qrfQCwJvXZxUmES0rtiC7hYVCgSMSL5TwU8Cb9QFd7R2TLz3P4d0VyoR1kBKOAbqTlsQRc699eEuxMRIqu8yc9HIJI7IRGvRKlSL5iCCdb3HVVdLIs73fUWTe5VRi0UiukkcbRdEteQ2VlsbMD3VH7W3hkkCxok0TidEkAZA9ipYBW1Go9Rp2+7cr9OR0MrTQO2UEIqQm+VAbm+rantr1n3edsQZcy2M0Mltb2jjZCPHc1ZZEVfaNAu96Zvk35rPzfO3S182W+W+bLfTNakTe8GMPzT9Nyka3W7sM2Yi50UZfCNN8Luk0bgBcM0QctmaImbKSTlve2nzvFpXTbqNzES3jaSF5GGdS0bByxKsOPAjXqIp+GPxD3bfBQovFJn51YjGCpYMyllIINmUgcR39lKu9gym8UglEvNczoWLWDaEG1spvevKPdp7RE8wjJiFlYRoUUqqsAo6yelxNLiN3JDLJKjor88JI7glbc0I2Vx326qj8Mn8Qcyby5I80kMiPnCLGct3Yi4yNfKRxueqxr32VtsTM6FSjpbMhIbRuDBlJBBsfNTHGbDmniAmaEyLIHQBG5rQEZXBN2BueynewtkmIMXWBWY8IUKAAdRJ1bW5qryW7yyz5u4lr0XoorGZRttHHCGJ5CCQiliBxNhfS9N8bzrlDGBYdLVyt20AVgAbrYsfGBTvF4VZEZG1V1KsO4i1RkewZAABi8RYCw+SP483VlYo73PXE48868NhYYcyXv2sy2t5Kht38MsjIrqGHwLBmxFxcNIQfIbU/bdhi5c4qfMUyE2i8G5Nvk+0muxuzlKmOeWMrEkXR5s3WO9r5lOup4VdOKW5jak3exG8+HXCMqLGPhjjKvDTngT5SL+WpHdiZUwKMxAVRISTwADuSTXGF3UCGP9dKyxyGRUPN2zHNe9kB/iPXTiTZGTBSQRkt+rlVb2uS4Y6204mknFqyEYyTuyUSQEAjUEXB7jVcfaJhmxRVc7PPAiLfKCzRIBmPUK8ZsZNIsKRrioWGRW6CBLdEMWZr8AGtbjTjG7FEcUhZsRKzyI+ZApkVkAVSoAAsAOsUSS3EpOWw8wW1JZYXZY051JHjy5zkOQ2PSy37eqmW0Np8/h0bKUZcVCjoeKssq3F+sdh7662LsqUwEGSaFmmkkvaPOVY6ZwVIB67Cu03T11nmYGUSsp5uzOCDc2S/UOBqfRTDzNHvu14E3+Zn9s1xJvERE7BLsuIMCLewZswUEnqGutP8LgxAj2zNd5JCNCbsSxCgW8lV2HYM8iGQM0ZbEc8sMlgoGe4z5QWDaXte1QsrbbJeaKSQ9bHCTDzyTRRloOeXLfMpsnSAJHAg2rwxm2mVwyRi0IhDkuVH68rZVUDpWBGpt2V6x7ryMkgkndeeLtIkYTJ0xYgZ1LcO/zUy27sstJkiGJDNzAZgE5lghUh2Y/xKB1dYFWWW5R5rEltXeF43cJGrLFzXOMzWN5WAAQAG+mutqj9ufK4j/6H/fevafdmdmlXnQyTGIu7j9aOb1soVQnZqafLuyDnLyyOXMJJbJf9S5dQMqgcSb1HorYlqUiY17qLnu9/JRJIFBJNgAST3CmWzduwYi/MyxyW45WBI8Y41iUW1dIzNpbj257vfyUXPdTTaW2YcOAZpUjBNhmIFz3dtLs/a8U6loZEkA4lSDbx9lTklbNbTqLq9rjrXu9/JRr3e/kptgNrxTFxFIrmNsrhTfKddD36GnZqGmnZk77HNz3e/koue738lQGAz4JJpMZiQyNLdGa4EatwTWp34QuXPcZbZs17C1r3v2Wq0oWemq6kJ3Ornu9/JRc93v5KZbO27BOzLDKkhW2bKb2ve1/MfNT81VxcXZolO+xzr3UXPd7+SonEb3YRHyNiIgwNiuYE3va2nXfqqSxeMSKNpJGCIouzHQAd9WcJK109diFJPmemY91Fz3e/kqo7/bcZdm8/hpSMzplkQ8QT1Gp3D7USPCxyzSKo5uMs7GwuyjiT1k1kdCSgp9W1bvX/pVTV7Ejc93v5KTMe6mOz9v4fEXEM0chAuQrAkDtt2VVtpYDEwQATbREbNiLrI2YXS3yQ9dIUW3llo+jTEp2V1qXfMe738lGY934/lVQ3u2nLHj9nokjKkkjCRQdGAKeF5zS7sbUlfaePjd2ZIyuRSdF16uyr+ay7PtL8r/OxXtVmy+4t9z3e/ko17qiZ978Ij5GxEQYGxGYXvwsbddTANa8oSjurGRST2Zzr3Ua91d0lVLHOY93v5KLnu9/JVe3bdufxebFLOBLpGL/AKkXfoH3/hp2d78JnyfCIs9wuUMCbk2A0671ldKV7RV/czGpq2pLXPd7+SjMe738lNcdteKFkWSRUMhyoGNix00HfqKre2dn4iNcXI2O5mOQpzRN7Q9IXF+/hSnTzPV2+OpMpWLdc93v5KMx7vP/AGqBxe8MeDwMcs0nO9BAHGplYre47L2J1qD2KMfj5OfkkfC4Y+BEmjuO8kXF/nebtrJHDNxc27RXN830RV1FdJbl6ue78fypCT3VBb8Yt4dnTvGzI6quVgdR01HHxV7bFxLNs+KRmJc4cMWPEnJe/jvVFRfZqpyvYnP6WX3j2HZ4VswLXu51dyOmQTodOrTs1p1r3VmuA2/iDsKeYzOZVkIEl+kBmTQHymn0m2Zvh2zE5x8ssCtIt9HJB1btNbLwU7tXWl/krmNVl0/jL7r3e/koue738ldVEYze3CROUkxESsOKlhceO3CtKMJS/KrmZtLclST3e/ko17vfyVT9/NrSRPguakZBJOobKbBlJXQ92tWXaO2YcOAZpUjDXAzMBcjU27ayOjJRjL9V/kVU0210Hdz3Ulz3VHjaCYqCT4NOhJVlDoQ2RiDYm3ZxqATDzRYjBxy48ZgGzxm4M+rEW8QsPJSNK903Z9LMOdi4XPd7+Si57qpzbUl/Toh5xua5jNzd+jfLxtXWwNqSvtfGxNIxjjC5EJ6K+BwHlNZPNpWv/wAc3uvYr2qvbvsWzFSIFOcqFOhzEAa6W1rMt5MFh8Fi8HNg2VC0oSRUe65bre4voCCR/wCq0LbmwosXFzUwJTMGsCV1HDUVXxyVYH5knpGrNg6tKlrOT13SWj+ZWtGcvypeJE8psKOsWJSSOTmSA0JZWVgzDWwOvUD3eLXy5OWi+EYnELkgheyRxlwOGpNier/yNTi8lOAH/Lf0jUNyVYG/yb+kattYrDqh2OaXjZbb7X+Zi7Kpnz2Qx5M2vPtA6a4i4t2XkqU2xvJLFtTC4ZcnNzKS9wS3FvBN7DgOqvLcOCBGxKQQyxBJArGRiwfLmAK36tPxFR+/cMkOOwuMWJ5UiBVwguR4RHnzce6sTyVcVJNbrS/XLoSrxpLx+4/5Vf3a/wBuP2qht/8AaQOzcOiSDKxiEoRgTlydYB4X9VNN5t7JNoQfBosJOru6EFgbdE3109dT+G5KsEFXMj5sozESNxtqfPWWmoYaEO30ak3ZWfJd5WWapJ5OhKbtYHAwgfBTFd1UXVwzOBci+tydTUhvDKVwmIZTYrDKQesEIxBqK2VyeYTDzLNGjB0vlJdjxBGoPHjUlvP+xYn7iX/ttXOqOEqycZN689zYSag7q3gZJJsuJNl4ScLaWTEgM9zmIDHTxdEGtG332jE2zsQBIhJjIADKSdRwF6pu6W5k2Mw8Jmm/4VWZliXwrgkHW2lzfXXTsr2xu7eBimnj+CYhvg8fOZg7Wfweinfr+Brs13TnVSlJtxk3p46LVo04ZlHbc52zi0O70KhlLDm+jcZvCbqvepbe3DJiNlRBJkDwxxyZM69PLHYqRfja5HeK9Nj8neBnhSXmZY863ytI2YakWNPPipwPzH9I1YJYmhGS1kmpOWy58t+4yKnNrZapIqe40kcmPSdFTDpFAFl6QUPIwIOUE8Dxt/01M8qmNRocOFdGtiFJysDYWOuhqUbkrwBPyb+kf86T4qsD8yT0jUlisM66rXlpyt97hUqig4aEfvhikfaWzMjK1pXvlINtU42prs12GM2yVvmEbFbcb2a1qsOB5NsHDKkiI4ZGDL02tcd3XT5tkRYU4nFIjM7qWkFyc2UE2VToDWHzmlGOSF3pbXT/ACuW7KV7vr9jJnwkA2bhpFy8+2JAkN7va5sCOoeD562vHzlIZGFrqjsL8LhSdfNWO4zBR4uaMYTAzQu0ql2a/Nhb3OhFl7fJWxY6AvC6DiyMo7LlSP61k4lJPs79W7PldrvehGHT9KxD7lbffE4FZ5iisS+YgZVAViBxJtUv+lofpY/51/Ost2Tt04bBNgcTg8Q+rq+XS4Y30NvVRujuRFi55XeCWLDZQI1csrZrjr4sLBvOKrUwUE5zm7RvpazuuVtSY127Rjqz3wE5Ee22Q65mIK9hMmoI7r1EHBwLDsxogvOvMOeIN2uHXRh1WrRotg4fZuHnkiidwVBePMXLhbiwBv1Maz7DbNTE4yD4Lg5oLSq8hYtkCqQdL6KBY6VuYetGblJXUVz01tG1nqYZwcbJ7/8AZauUhrYjZx4WxFyeFgGi4085Rtoxts6ULIhPQsAwJ8MdQNRG88L7Rx8WHEEixYeRhLKbhSDlvlPiFh46mByU4H5j+katSLpUo0nVbvHWys+d+pltOTllWjGmJ2VFjdm4SI4iOMokLE3UnSPKRYnTj+FRW0d35YIXlj2q7NGpZUz8covbwz6qsHxU4D5j+kaj4qcD8yT0jUhiqUNFN2vezinv7w6U3yV/Eitp7xDE7BdpGXnWQBhcAkrIBcL32vVh2Li0TZkIZlUnCi1yBfodV6Z/FVgfmSekajeDdvBn4LDKkjlQY4Qr2IUZczOWYXA6PfWOdTDytCF7ZnLbbTbcsozWrttYp+z51G706ZlzGQnLcXPSTq41KTfvHZH+WX2Wqc+KrA/Mk9I1TDbqwGWCXK2fDoEiOY2AAtqOvjWWpjKN24X1zP4qxWNGdte75EhtFysMhGhCOQe8KaxV9lx/oVcRl/XNiSC+ua1zoPHato2r8hL92/smsp3Q3PnxuFjDzhcKspbmwOkWU669V9dbnjwqOHTVOEpylZKSv376DEJuSSXImd+8ajfo6zocsyFrMDYdDU2OlHKdEjiHEpJHJzJytCSrKyswucoN+oA93iqXHJVgfmP6RqVeSrAA35t/SNUwxOHg4NSl6N+S1v7w6VR30Wv2ITk4aIT4rEqUghkISKIuB4JuSQT1f1Ne+9ONQ7YwDB0Ki9yGBA1PE30qUPJVgPo39I350fFVgfmP6RqPE4Z1XVvLVW27rddR2dTLlsiKbGx/4hD50y/B7Zswy3ynS97V77qyhttY8qQQVSxGo/g66ffFVgfmSekapPYG52HwbM0CspZQpuxbQG/A1jqYihkag3fKo6rvv1LRpzvr1uTtFLRXJNsSilooBKLUtFAJailooBKht7NkS4nDmKKTmizAO2uqa5l043FTVJVoTcJKS3RDV1ZkfsHZC4XDxwqSQi2ueJPEk+M3qQtRQKhycm5PcJJKwUtFFQSFJS0UAlFLRQCWpCK6pKAru0NmYxsRI8eICRNCyoltVkK2D8OF9akdg4aaOBFxEgklF8zjgdTbqHVapClrJKo5RyuxRRV7hRagUtYy4lqKWigEopaKASmuK2XFKQZI0cr4JZQxHXpfhwp3RUptbAQCiloqARG82zZZ8M8UMnNO9hn18G/SGnaLiut29hLhMOkKG4W5LH+Jibk92tSZpav2ssnZ8r3K5VfMFLRRVCwlFLRQCUUtFAf/2Q=="/>
          <p:cNvSpPr>
            <a:spLocks noChangeAspect="1" noChangeArrowheads="1"/>
          </p:cNvSpPr>
          <p:nvPr userDrawn="1"/>
        </p:nvSpPr>
        <p:spPr bwMode="auto">
          <a:xfrm>
            <a:off x="6985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" y="304800"/>
            <a:ext cx="17669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EE5FC-0B68-4AF3-8BCF-B902ECD8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r" rtl="1">
              <a:buFontTx/>
              <a:buBlip>
                <a:blip r:embed="rId2"/>
              </a:buBlip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CABD5-DD8D-4420-A96D-C15D2C5738EE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4titl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38800" y="533400"/>
            <a:ext cx="1666875" cy="7429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6324600" cy="43815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>
                <a:solidFill>
                  <a:srgbClr val="006CB7"/>
                </a:solidFill>
              </a:defRPr>
            </a:lvl1pPr>
          </a:lstStyle>
          <a:p>
            <a:pPr lvl="0"/>
            <a:r>
              <a:rPr lang="ar-SA" sz="2400" b="1" dirty="0" smtClean="0">
                <a:solidFill>
                  <a:srgbClr val="096FB9"/>
                </a:solidFill>
                <a:latin typeface="ae_Hor" pitchFamily="18" charset="-78"/>
              </a:rPr>
              <a:t>عنوان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DEE5FC-0B68-4AF3-8BCF-B902ECD8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r" rtl="1">
              <a:buFontTx/>
              <a:buBlip>
                <a:blip r:embed="rId2"/>
              </a:buBlip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r" rtl="1">
              <a:buFontTx/>
              <a:buBlip>
                <a:blip r:embed="rId2"/>
              </a:buBlip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485C5-EF15-4AA4-BF80-163B4BAD15AD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4titl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38800" y="533400"/>
            <a:ext cx="1666875" cy="7429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6324600" cy="43815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>
                <a:solidFill>
                  <a:srgbClr val="006CB7"/>
                </a:solidFill>
              </a:defRPr>
            </a:lvl1pPr>
          </a:lstStyle>
          <a:p>
            <a:pPr lvl="0"/>
            <a:r>
              <a:rPr lang="ar-SA" sz="2400" b="1" dirty="0" smtClean="0">
                <a:solidFill>
                  <a:srgbClr val="096FB9"/>
                </a:solidFill>
                <a:latin typeface="ae_Hor" pitchFamily="18" charset="-78"/>
              </a:rPr>
              <a:t>عنوان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DEE5FC-0B68-4AF3-8BCF-B902ECD8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0747D-AF4E-485B-9C08-79C5D39CB0B0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DEE5FC-0B68-4AF3-8BCF-B902ECD814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4titl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38800" y="533400"/>
            <a:ext cx="1666875" cy="74295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6324600" cy="43815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>
                <a:solidFill>
                  <a:srgbClr val="006CB7"/>
                </a:solidFill>
              </a:defRPr>
            </a:lvl1pPr>
          </a:lstStyle>
          <a:p>
            <a:pPr lvl="0"/>
            <a:r>
              <a:rPr lang="ar-SA" sz="2400" b="1" dirty="0" smtClean="0">
                <a:solidFill>
                  <a:srgbClr val="096FB9"/>
                </a:solidFill>
                <a:latin typeface="ae_Hor" pitchFamily="18" charset="-78"/>
              </a:rPr>
              <a:t>عنوان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" y="304800"/>
            <a:ext cx="17669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DEE5FC-0B68-4AF3-8BCF-B902ECD8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42" y="2211524"/>
            <a:ext cx="318788" cy="31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4tit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7694" y="1906716"/>
            <a:ext cx="3526106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438400"/>
            <a:ext cx="5527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000" b="1" dirty="0" smtClean="0">
                <a:latin typeface="ae_Hor" pitchFamily="18" charset="-78"/>
              </a:rPr>
              <a:t>دور البنى التحتية في دعم التعلم الإلكتروني</a:t>
            </a:r>
            <a:endParaRPr lang="ar-SA" sz="3000" b="1" dirty="0">
              <a:latin typeface="ae_Hor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9696" y="4191000"/>
            <a:ext cx="5527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 smtClean="0">
                <a:latin typeface="ae_Hor" pitchFamily="18" charset="-78"/>
              </a:rPr>
              <a:t>علي بن صالح آل صمع</a:t>
            </a:r>
          </a:p>
          <a:p>
            <a:pPr algn="r" rtl="1"/>
            <a:r>
              <a:rPr lang="ar-SA" b="1" dirty="0" smtClean="0">
                <a:latin typeface="ae_Hor" pitchFamily="18" charset="-78"/>
              </a:rPr>
              <a:t>مستشار وزير الاتصالات وتقنية المعلومات</a:t>
            </a:r>
          </a:p>
          <a:p>
            <a:pPr algn="r" rtl="1"/>
            <a:r>
              <a:rPr lang="ar-SA" b="1" dirty="0" smtClean="0">
                <a:latin typeface="ae_Hor" pitchFamily="18" charset="-78"/>
              </a:rPr>
              <a:t>المدير العام لبرنامج التعاملات الالكترونية الحكومية</a:t>
            </a:r>
          </a:p>
          <a:p>
            <a:pPr algn="r" rtl="1"/>
            <a:r>
              <a:rPr lang="ar-SA" sz="1200" b="1" dirty="0" smtClean="0">
                <a:latin typeface="ae_Hor" pitchFamily="18" charset="-78"/>
              </a:rPr>
              <a:t>6 فبراير 2013</a:t>
            </a:r>
          </a:p>
          <a:p>
            <a:pPr algn="r" rtl="1"/>
            <a:r>
              <a:rPr lang="en-US" sz="1200" b="1" dirty="0" err="1" smtClean="0">
                <a:latin typeface="ae_Hor" pitchFamily="18" charset="-78"/>
              </a:rPr>
              <a:t>asoma@yesser,gov.sa</a:t>
            </a:r>
            <a:endParaRPr lang="en-US" sz="1200" b="1" dirty="0" smtClean="0">
              <a:latin typeface="ae_Hor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9292" y="2962088"/>
            <a:ext cx="471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000" dirty="0" smtClean="0">
                <a:solidFill>
                  <a:srgbClr val="096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or" pitchFamily="18" charset="-78"/>
                <a:cs typeface="AL-Mateen" pitchFamily="2" charset="-78"/>
              </a:rPr>
              <a:t>شـكـراً لـكـم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3505200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096FB9"/>
                </a:solidFill>
                <a:cs typeface="AL-Mohanad Bold" pitchFamily="2" charset="-78"/>
              </a:rPr>
              <a:t>www.yesser.</a:t>
            </a:r>
            <a:r>
              <a:rPr lang="en-US" sz="2000" dirty="0" smtClean="0">
                <a:solidFill>
                  <a:srgbClr val="FF580A"/>
                </a:solidFill>
                <a:cs typeface="AL-Mohanad Bold" pitchFamily="2" charset="-78"/>
              </a:rPr>
              <a:t>gov</a:t>
            </a:r>
            <a:r>
              <a:rPr lang="en-US" sz="2000" dirty="0" smtClean="0">
                <a:solidFill>
                  <a:srgbClr val="096FB9"/>
                </a:solidFill>
                <a:cs typeface="AL-Mohanad Bold" pitchFamily="2" charset="-78"/>
              </a:rPr>
              <a:t>.sa</a:t>
            </a:r>
            <a:endParaRPr lang="ar-SA" sz="2000" dirty="0" smtClean="0">
              <a:solidFill>
                <a:srgbClr val="096FB9"/>
              </a:solidFill>
              <a:cs typeface="AL-Mohanad Bol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>
            <a:normAutofit fontScale="92500"/>
          </a:bodyPr>
          <a:lstStyle/>
          <a:p>
            <a:r>
              <a:rPr lang="ar-SA" sz="2400" dirty="0" smtClean="0"/>
              <a:t>مقدمة</a:t>
            </a:r>
          </a:p>
          <a:p>
            <a:r>
              <a:rPr lang="ar-SA" sz="2400" dirty="0" smtClean="0"/>
              <a:t>الهيكلية العامة</a:t>
            </a:r>
            <a:endParaRPr lang="ar-SA" sz="2400" dirty="0"/>
          </a:p>
          <a:p>
            <a:r>
              <a:rPr lang="ar-SA" sz="2400" dirty="0" smtClean="0"/>
              <a:t>البنية التحتية</a:t>
            </a:r>
            <a:endParaRPr lang="ar-SA" sz="2400" dirty="0"/>
          </a:p>
          <a:p>
            <a:r>
              <a:rPr lang="ar-SA" sz="2400" dirty="0" smtClean="0"/>
              <a:t>التحديات والمصاعب</a:t>
            </a:r>
          </a:p>
          <a:p>
            <a:r>
              <a:rPr lang="ar-SA" sz="2400" dirty="0" smtClean="0"/>
              <a:t>التوصيات</a:t>
            </a:r>
          </a:p>
          <a:p>
            <a:r>
              <a:rPr lang="ar-SA" sz="2400" dirty="0" smtClean="0"/>
              <a:t>تصور مبدئي مقترح للمنظومة الوطنية للتعلم الإلكتروني والتعليم عن بعد في المملكة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6324600" cy="438150"/>
          </a:xfrm>
        </p:spPr>
        <p:txBody>
          <a:bodyPr/>
          <a:lstStyle/>
          <a:p>
            <a:r>
              <a:rPr lang="ar-SA" sz="2400" dirty="0" smtClean="0"/>
              <a:t>أجندة العرض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00200" y="5943600"/>
            <a:ext cx="6172200" cy="5601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>
              <a:lnSpc>
                <a:spcPct val="80000"/>
              </a:lnSpc>
              <a:spcBef>
                <a:spcPct val="20000"/>
              </a:spcBef>
            </a:pPr>
            <a:r>
              <a:rPr lang="ar-SA" sz="1900" dirty="0"/>
              <a:t>هذا العرض يركز على التوجهات والجوانب التقنية ولا يشمل العوامل التربوية التي تؤثر بكل تأكيد على محتوى وأسلوب </a:t>
            </a:r>
            <a:r>
              <a:rPr lang="ar-SA" sz="1900" dirty="0" smtClean="0"/>
              <a:t>التعلم الإلكتروني والتعليم عن بعد.</a:t>
            </a:r>
            <a:endParaRPr lang="ar-SA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0525" y="6492875"/>
            <a:ext cx="457200" cy="365125"/>
          </a:xfrm>
          <a:prstGeom prst="rect">
            <a:avLst/>
          </a:prstGeom>
        </p:spPr>
        <p:txBody>
          <a:bodyPr/>
          <a:lstStyle/>
          <a:p>
            <a:fld id="{5BDEE5FC-0B68-4AF3-8BCF-B902ECD814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6324600" cy="438150"/>
          </a:xfrm>
        </p:spPr>
        <p:txBody>
          <a:bodyPr/>
          <a:lstStyle/>
          <a:p>
            <a:r>
              <a:rPr lang="ar-SA" sz="2400" dirty="0" smtClean="0"/>
              <a:t>التعلم الإلكتروني والتعليم عن بعد: مقدمة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0525" y="6492875"/>
            <a:ext cx="457200" cy="365125"/>
          </a:xfrm>
          <a:prstGeom prst="rect">
            <a:avLst/>
          </a:prstGeom>
        </p:spPr>
        <p:txBody>
          <a:bodyPr/>
          <a:lstStyle/>
          <a:p>
            <a:fld id="{5BDEE5FC-0B68-4AF3-8BCF-B902ECD8141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437741"/>
              </p:ext>
            </p:extLst>
          </p:nvPr>
        </p:nvGraphicFramePr>
        <p:xfrm>
          <a:off x="1524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sz="2400" dirty="0"/>
              <a:t>الهيكلية العامة لحلول التعلم الإلكتروني</a:t>
            </a:r>
          </a:p>
          <a:p>
            <a:r>
              <a:rPr lang="ar-SA" sz="2000" dirty="0" smtClean="0"/>
              <a:t>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" y="6248399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SCORM: </a:t>
            </a:r>
            <a:r>
              <a:rPr lang="en-US" sz="1400" dirty="0"/>
              <a:t>Sharable Content Object Reference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0525" y="6492875"/>
            <a:ext cx="457200" cy="365125"/>
          </a:xfrm>
          <a:prstGeom prst="rect">
            <a:avLst/>
          </a:prstGeom>
        </p:spPr>
        <p:txBody>
          <a:bodyPr/>
          <a:lstStyle/>
          <a:p>
            <a:fld id="{5BDEE5FC-0B68-4AF3-8BCF-B902ECD8141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92958" y="1524000"/>
            <a:ext cx="5186072" cy="4661313"/>
            <a:chOff x="0" y="449572"/>
            <a:chExt cx="9144000" cy="7627628"/>
          </a:xfrm>
        </p:grpSpPr>
        <p:sp>
          <p:nvSpPr>
            <p:cNvPr id="6" name="Rounded Rectangle 5"/>
            <p:cNvSpPr/>
            <p:nvPr/>
          </p:nvSpPr>
          <p:spPr>
            <a:xfrm>
              <a:off x="228599" y="4149299"/>
              <a:ext cx="2514601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القاعات الافتراضية</a:t>
              </a:r>
              <a:endParaRPr lang="en-US" sz="1200" b="1" dirty="0"/>
            </a:p>
            <a:p>
              <a:pPr algn="ctr"/>
              <a:r>
                <a:rPr lang="en-US" sz="1200" b="1" dirty="0" smtClean="0"/>
                <a:t>Virtual Classroom</a:t>
              </a:r>
              <a:endParaRPr lang="ar-SA" sz="1200" b="1" dirty="0" smtClean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00400" y="5490825"/>
              <a:ext cx="2514601" cy="12191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الاختبار والتقييم</a:t>
              </a:r>
              <a:endParaRPr lang="en-US" sz="1200" b="1" dirty="0" smtClean="0"/>
            </a:p>
            <a:p>
              <a:pPr algn="ctr"/>
              <a:r>
                <a:rPr lang="en-US" sz="1200" b="1" dirty="0" smtClean="0"/>
                <a:t>E-Testing</a:t>
              </a:r>
              <a:endParaRPr lang="en-US" sz="12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72199" y="4149299"/>
              <a:ext cx="2514601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المشاركة المجتمعية</a:t>
              </a:r>
            </a:p>
            <a:p>
              <a:pPr algn="ctr"/>
              <a:r>
                <a:rPr lang="en-US" sz="1200" b="1" dirty="0" smtClean="0"/>
                <a:t>Community Participation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0" y="6858000"/>
              <a:ext cx="91440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التكامل والتواؤم مع الأنظمة المؤسسية</a:t>
              </a:r>
            </a:p>
            <a:p>
              <a:pPr algn="ctr"/>
              <a:r>
                <a:rPr lang="en-US" sz="1200" b="1" dirty="0" smtClean="0"/>
                <a:t>Integration</a:t>
              </a:r>
            </a:p>
            <a:p>
              <a:pPr algn="ctr"/>
              <a:r>
                <a:rPr lang="en-US" sz="1200" b="1" dirty="0" smtClean="0"/>
                <a:t>SIS, email, e-Channels, …</a:t>
              </a:r>
            </a:p>
            <a:p>
              <a:pPr algn="ctr"/>
              <a:r>
                <a:rPr lang="en-US" sz="1200" b="1" dirty="0" smtClean="0"/>
                <a:t>(student info, Grades, Faculty Info…)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97350" y="2902389"/>
              <a:ext cx="2514601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نظام إدارة التعلم</a:t>
              </a:r>
            </a:p>
            <a:p>
              <a:pPr algn="ctr"/>
              <a:r>
                <a:rPr lang="en-US" sz="1200" b="1" dirty="0" smtClean="0"/>
                <a:t>Learning Management System (LMS)</a:t>
              </a:r>
              <a:endParaRPr lang="en-US" sz="12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00400" y="449572"/>
              <a:ext cx="2514601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أدوات إدارة المحتوى الإلكتروني</a:t>
              </a:r>
            </a:p>
            <a:p>
              <a:pPr algn="ctr"/>
              <a:r>
                <a:rPr lang="en-US" sz="1200" b="1" dirty="0" smtClean="0"/>
                <a:t>Content Authoring Tools</a:t>
              </a:r>
              <a:endParaRPr lang="en-US" sz="12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8599" y="1787098"/>
              <a:ext cx="2514601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المحتويات الإلكترونية</a:t>
              </a:r>
            </a:p>
            <a:p>
              <a:pPr algn="ctr"/>
              <a:r>
                <a:rPr lang="en-US" sz="1200" b="1" dirty="0" smtClean="0"/>
                <a:t>E-Contents</a:t>
              </a:r>
            </a:p>
            <a:p>
              <a:pPr algn="ctr"/>
              <a:r>
                <a:rPr lang="en-US" sz="1200" b="1" dirty="0" smtClean="0"/>
                <a:t>(SCORM*)</a:t>
              </a:r>
              <a:endParaRPr lang="en-US" sz="12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72199" y="1814809"/>
              <a:ext cx="2514601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200" b="1" dirty="0" smtClean="0"/>
                <a:t>المكتبات والمصادر الرقمية </a:t>
              </a:r>
            </a:p>
            <a:p>
              <a:pPr algn="ctr"/>
              <a:r>
                <a:rPr lang="en-US" sz="1200" b="1" dirty="0" smtClean="0"/>
                <a:t>Digital Resources Library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75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sz="2400" dirty="0" smtClean="0"/>
              <a:t>البنية التحتية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  <a:prstGeom prst="rect">
            <a:avLst/>
          </a:prstGeom>
        </p:spPr>
        <p:txBody>
          <a:bodyPr/>
          <a:lstStyle/>
          <a:p>
            <a:fld id="{5BDEE5FC-0B68-4AF3-8BCF-B902ECD8141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05000" y="1447800"/>
            <a:ext cx="5562600" cy="2971800"/>
            <a:chOff x="1219199" y="3048000"/>
            <a:chExt cx="6478434" cy="3810000"/>
          </a:xfrm>
        </p:grpSpPr>
        <p:sp>
          <p:nvSpPr>
            <p:cNvPr id="8" name="Rounded Rectangle 7"/>
            <p:cNvSpPr/>
            <p:nvPr/>
          </p:nvSpPr>
          <p:spPr>
            <a:xfrm>
              <a:off x="2019300" y="4572000"/>
              <a:ext cx="48768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Hardware</a:t>
              </a:r>
              <a:endParaRPr lang="en-US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19200" y="3809999"/>
              <a:ext cx="611033" cy="230702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Operation &amp; Support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19200" y="6248400"/>
              <a:ext cx="6478433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Hosting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16250" y="3810000"/>
              <a:ext cx="487985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Software</a:t>
              </a:r>
              <a:endParaRPr lang="en-US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19199" y="3048000"/>
              <a:ext cx="6413459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E-Channels</a:t>
              </a:r>
              <a:endParaRPr lang="en-US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16250" y="5353587"/>
              <a:ext cx="48768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Storage</a:t>
              </a:r>
              <a:endParaRPr lang="en-US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021626" y="3810000"/>
              <a:ext cx="611033" cy="227549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Connectivity</a:t>
              </a:r>
            </a:p>
          </p:txBody>
        </p:sp>
      </p:grpSp>
      <p:sp>
        <p:nvSpPr>
          <p:cNvPr id="17" name="Content Placeholder 4"/>
          <p:cNvSpPr>
            <a:spLocks noGrp="1"/>
          </p:cNvSpPr>
          <p:nvPr>
            <p:ph sz="half" idx="2"/>
          </p:nvPr>
        </p:nvSpPr>
        <p:spPr>
          <a:xfrm>
            <a:off x="381000" y="5181600"/>
            <a:ext cx="8077200" cy="1194016"/>
          </a:xfrm>
        </p:spPr>
        <p:txBody>
          <a:bodyPr numCol="2" rtlCol="1"/>
          <a:lstStyle/>
          <a:p>
            <a:r>
              <a:rPr lang="ar-SA" sz="1800" b="1" dirty="0" smtClean="0"/>
              <a:t>الاداء (</a:t>
            </a:r>
            <a:r>
              <a:rPr lang="en-US" sz="1800" b="1" dirty="0" smtClean="0"/>
              <a:t>Performance</a:t>
            </a:r>
            <a:r>
              <a:rPr lang="ar-SA" sz="1800" b="1" dirty="0" smtClean="0"/>
              <a:t>)</a:t>
            </a:r>
          </a:p>
          <a:p>
            <a:r>
              <a:rPr lang="ar-SA" sz="1800" b="1" dirty="0" smtClean="0"/>
              <a:t>الاعتمادية (</a:t>
            </a:r>
            <a:r>
              <a:rPr lang="en-US" sz="1800" b="1" dirty="0" smtClean="0"/>
              <a:t>Reliability</a:t>
            </a:r>
            <a:r>
              <a:rPr lang="ar-SA" sz="1800" b="1" dirty="0" smtClean="0"/>
              <a:t>)</a:t>
            </a:r>
          </a:p>
          <a:p>
            <a:r>
              <a:rPr lang="ar-SA" sz="1800" b="1" dirty="0" smtClean="0"/>
              <a:t>الإتاحة العالية (</a:t>
            </a:r>
            <a:r>
              <a:rPr lang="en-US" sz="1800" b="1" dirty="0" smtClean="0"/>
              <a:t>High Availability</a:t>
            </a:r>
            <a:r>
              <a:rPr lang="ar-SA" sz="1800" b="1" dirty="0" smtClean="0"/>
              <a:t>) </a:t>
            </a:r>
          </a:p>
          <a:p>
            <a:r>
              <a:rPr lang="ar-SA" sz="1800" b="1" dirty="0" smtClean="0"/>
              <a:t>التوسعية </a:t>
            </a:r>
            <a:r>
              <a:rPr lang="ar-SA" sz="1800" b="1" dirty="0"/>
              <a:t>(</a:t>
            </a:r>
            <a:r>
              <a:rPr lang="en-US" sz="1800" b="1" dirty="0"/>
              <a:t>Scalability</a:t>
            </a:r>
            <a:r>
              <a:rPr lang="ar-SA" sz="1800" b="1" dirty="0"/>
              <a:t>)</a:t>
            </a:r>
          </a:p>
          <a:p>
            <a:r>
              <a:rPr lang="ar-SA" sz="1800" b="1" dirty="0" smtClean="0"/>
              <a:t>الأمن والخصوصية (</a:t>
            </a:r>
            <a:r>
              <a:rPr lang="en-US" sz="1800" b="1" dirty="0" smtClean="0"/>
              <a:t>Security &amp; Privacy</a:t>
            </a:r>
            <a:r>
              <a:rPr lang="ar-SA" sz="1800" b="1" dirty="0" smtClean="0"/>
              <a:t>) </a:t>
            </a:r>
          </a:p>
          <a:p>
            <a:r>
              <a:rPr lang="ar-SA" sz="1800" b="1" dirty="0" smtClean="0"/>
              <a:t>التحقق من الهوية (</a:t>
            </a:r>
            <a:r>
              <a:rPr lang="en-US" sz="1800" b="1" dirty="0" smtClean="0"/>
              <a:t>Identity Management</a:t>
            </a:r>
            <a:r>
              <a:rPr lang="ar-SA" sz="1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05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sz="2400" dirty="0" smtClean="0"/>
              <a:t>التحديات العامة للبنى التحتية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  <a:prstGeom prst="rect">
            <a:avLst/>
          </a:prstGeom>
        </p:spPr>
        <p:txBody>
          <a:bodyPr/>
          <a:lstStyle/>
          <a:p>
            <a:fld id="{5BDEE5FC-0B68-4AF3-8BCF-B902ECD8141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1227902"/>
              </p:ext>
            </p:extLst>
          </p:nvPr>
        </p:nvGraphicFramePr>
        <p:xfrm>
          <a:off x="0" y="1295400"/>
          <a:ext cx="9067800" cy="500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297662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200" b="1" dirty="0" smtClean="0"/>
              <a:t>* وارة الاتصالات وتقنية المعلومات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854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399818"/>
            <a:ext cx="8458200" cy="5105400"/>
          </a:xfrm>
        </p:spPr>
        <p:txBody>
          <a:bodyPr/>
          <a:lstStyle/>
          <a:p>
            <a:r>
              <a:rPr lang="ar-SA" sz="1700" dirty="0" smtClean="0"/>
              <a:t>الاستفادة من التجارب الوطنية في تطبيق المنظومات الإلكترونية المشتركة الأخرى مثل نظم المعلومات الجغرافية ، ونظم تخطيط الموارد المالية والإدارية الحكومية (</a:t>
            </a:r>
            <a:r>
              <a:rPr lang="en-US" sz="1700" dirty="0" smtClean="0"/>
              <a:t>GRP</a:t>
            </a:r>
            <a:r>
              <a:rPr lang="ar-SA" sz="1700" dirty="0" smtClean="0"/>
              <a:t>)، ونظم إدارة</a:t>
            </a:r>
            <a:r>
              <a:rPr lang="en-US" sz="1700" dirty="0" smtClean="0"/>
              <a:t> </a:t>
            </a:r>
            <a:r>
              <a:rPr lang="ar-SA" sz="1700" dirty="0" smtClean="0"/>
              <a:t> المعلومات الصحية (</a:t>
            </a:r>
            <a:r>
              <a:rPr lang="en-US" sz="1700" dirty="0" smtClean="0"/>
              <a:t>HMIS</a:t>
            </a:r>
            <a:r>
              <a:rPr lang="ar-SA" sz="1700" dirty="0" smtClean="0"/>
              <a:t>)... وغيرها.   وعدم الوقوع في خطاء تكرار هذه النظم وتشتت الجهود وتكرار الاستثمار. </a:t>
            </a:r>
          </a:p>
          <a:p>
            <a:endParaRPr lang="ar-SA" sz="1700" dirty="0"/>
          </a:p>
          <a:p>
            <a:r>
              <a:rPr lang="ar-SA" sz="1700" dirty="0" smtClean="0"/>
              <a:t>تشارك المؤسسات التعليمية الحكومية في «سحابة مشتركة للتعليم الإلكتروني والتعلم عن بعد»  يشرف عليها وينسق لها المركز الوطني للتعليم الإلكتروني :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400" dirty="0"/>
              <a:t>إدارة المنتجات والمزودين وتصاميم الحلول التقنية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400" dirty="0" smtClean="0"/>
              <a:t>الاستضافة والتشغيل والصيانة والدعم الفني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400" dirty="0"/>
              <a:t>ضمان مستوى الجودة في الاتصال والاتاحة والموثوقية لأنظمة التعليم عن بعد</a:t>
            </a:r>
          </a:p>
          <a:p>
            <a:endParaRPr lang="ar-SA" sz="1700" dirty="0" smtClean="0"/>
          </a:p>
          <a:p>
            <a:r>
              <a:rPr lang="ar-SA" sz="1700" dirty="0"/>
              <a:t>استثمار وقت وجهود المؤسسات التعليمية في الجانب الأكاديمي: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400" dirty="0"/>
              <a:t>تصميم وتطوير المحتوى الإلكتروني للمناهج التعليمية</a:t>
            </a:r>
            <a:endParaRPr lang="en-US" sz="1400" dirty="0"/>
          </a:p>
          <a:p>
            <a:pPr lvl="1"/>
            <a:r>
              <a:rPr lang="ar-SA" sz="1300" dirty="0" smtClean="0"/>
              <a:t>تحفيز مشاركة واستخدام المعلمين</a:t>
            </a:r>
          </a:p>
          <a:p>
            <a:pPr lvl="1"/>
            <a:r>
              <a:rPr lang="ar-SA" sz="1300" dirty="0" smtClean="0"/>
              <a:t>تحفيز مشاركة واستخدام المتعلمين </a:t>
            </a:r>
          </a:p>
          <a:p>
            <a:pPr lvl="1"/>
            <a:r>
              <a:rPr lang="ar-SA" sz="1300" dirty="0" smtClean="0"/>
              <a:t>خلق ثقافة التعليم الإلكتروني وانتشارها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300" dirty="0"/>
              <a:t>إدارة </a:t>
            </a:r>
            <a:r>
              <a:rPr lang="ar-SA" sz="1300" dirty="0" smtClean="0"/>
              <a:t>و </a:t>
            </a:r>
            <a:r>
              <a:rPr lang="ar-SA" sz="1300" dirty="0" err="1" smtClean="0"/>
              <a:t>حوكمة</a:t>
            </a:r>
            <a:r>
              <a:rPr lang="ar-SA" sz="1300" dirty="0" smtClean="0"/>
              <a:t> </a:t>
            </a:r>
            <a:r>
              <a:rPr lang="ar-SA" sz="1300" dirty="0"/>
              <a:t>عملية التعلم الإلكتروني والتعليم عن بعد (الاجراءات والسياسات والصلاحيات...)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300" dirty="0"/>
              <a:t>الأخذ بعين الاعتبار امكانية دمج وتكامل المناهج الإلكترونية المشتركة</a:t>
            </a:r>
          </a:p>
          <a:p>
            <a:pPr marL="400050" lvl="2" indent="0">
              <a:buNone/>
            </a:pPr>
            <a:endParaRPr lang="ar-SA" sz="1300" dirty="0" smtClean="0"/>
          </a:p>
          <a:p>
            <a:pPr marL="342900" lvl="1" indent="-342900">
              <a:buBlip>
                <a:blip r:embed="rId2"/>
              </a:buBlip>
            </a:pPr>
            <a:endParaRPr lang="ar-SA" sz="3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sz="2400" dirty="0" smtClean="0"/>
              <a:t>التوصيات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E5FC-0B68-4AF3-8BCF-B902ECD814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1700" dirty="0"/>
              <a:t>توفير خدمة الاتصال مجاناً لطلاب التعليم الإلكتروني والتعلم عن بعد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400" dirty="0">
                <a:solidFill>
                  <a:srgbClr val="006CB7"/>
                </a:solidFill>
              </a:rPr>
              <a:t>المرافق الإلكترونية</a:t>
            </a:r>
            <a:r>
              <a:rPr lang="ar-SA" sz="1400" dirty="0"/>
              <a:t>: مثلما توفر المؤسسة التعليمية المرافق الاعتيادية للطلاب، </a:t>
            </a:r>
            <a:r>
              <a:rPr lang="ar-SA" sz="1400" dirty="0" smtClean="0"/>
              <a:t>يقترح أن </a:t>
            </a:r>
            <a:r>
              <a:rPr lang="ar-SA" sz="1400" dirty="0"/>
              <a:t>توفر </a:t>
            </a:r>
            <a:r>
              <a:rPr lang="ar-SA" sz="1400" dirty="0" smtClean="0"/>
              <a:t>المرافق الإلكترونية </a:t>
            </a:r>
            <a:r>
              <a:rPr lang="ar-SA" sz="1400" dirty="0"/>
              <a:t>لطلاب التعليم عن بعد وذلك بتوفير الاجهزة والبرمجيات والاتصال اللازمة للطالب </a:t>
            </a:r>
            <a:r>
              <a:rPr lang="ar-SA" sz="1400" dirty="0" smtClean="0"/>
              <a:t>مجاناً لتلقي </a:t>
            </a:r>
            <a:r>
              <a:rPr lang="ar-SA" sz="1400" dirty="0"/>
              <a:t>التعليم عن بعد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400" dirty="0" smtClean="0"/>
              <a:t>التفاوض مع شركات الاتصالات لضمان </a:t>
            </a:r>
            <a:r>
              <a:rPr lang="ar-SA" sz="1400" dirty="0"/>
              <a:t>توفر </a:t>
            </a:r>
            <a:r>
              <a:rPr lang="ar-SA" sz="1400" dirty="0" smtClean="0"/>
              <a:t>عروض خاصة لخدمات النطاق العريض والأنترنت  </a:t>
            </a:r>
            <a:r>
              <a:rPr lang="ar-SA" sz="1400" dirty="0"/>
              <a:t>في جميع </a:t>
            </a:r>
            <a:r>
              <a:rPr lang="ar-SA" sz="1400" dirty="0" smtClean="0"/>
              <a:t>مدن وهجر المملكة ولجميع </a:t>
            </a:r>
            <a:r>
              <a:rPr lang="ar-SA" sz="1400" dirty="0"/>
              <a:t>شرائح الطلاب.</a:t>
            </a:r>
          </a:p>
          <a:p>
            <a:pPr marL="742950" lvl="2" indent="-342900">
              <a:buBlip>
                <a:blip r:embed="rId2"/>
              </a:buBlip>
            </a:pPr>
            <a:r>
              <a:rPr lang="ar-SA" sz="1400" dirty="0"/>
              <a:t>الاستفادة من الانتشار العالي للأجهزة الذكية بين شريحة الطلاب في المملكة والتركيز عليها كقنوات تواصل أساسية في التعلم الإلكتروني والتعليم </a:t>
            </a:r>
            <a:r>
              <a:rPr lang="ar-SA" sz="1400" dirty="0" smtClean="0"/>
              <a:t>عن </a:t>
            </a:r>
            <a:r>
              <a:rPr lang="ar-SA" sz="1400" dirty="0"/>
              <a:t>بعد</a:t>
            </a:r>
            <a:r>
              <a:rPr lang="ar-SA" sz="1400" dirty="0" smtClean="0"/>
              <a:t>. (معدل انتشار الهاتف المتنقل في المملكة ؟؟؟ للعام ؟؟)</a:t>
            </a:r>
          </a:p>
          <a:p>
            <a:pPr marL="742950" lvl="2" indent="-342900">
              <a:buBlip>
                <a:blip r:embed="rId2"/>
              </a:buBlip>
            </a:pPr>
            <a:endParaRPr lang="ar-SA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E5FC-0B68-4AF3-8BCF-B902ECD814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sz="2400" dirty="0"/>
              <a:t>التوصيات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4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21165" y="5695950"/>
            <a:ext cx="18288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المؤسسات التعليمية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sz="2400" dirty="0" smtClean="0"/>
              <a:t>تصور مبدئي مقترح للمنظومة الوطنية للتعلم</a:t>
            </a:r>
          </a:p>
          <a:p>
            <a:r>
              <a:rPr lang="ar-SA" sz="2400" dirty="0" smtClean="0"/>
              <a:t> الإلكتروني والتعليم </a:t>
            </a:r>
            <a:r>
              <a:rPr lang="ar-SA" sz="2400" dirty="0"/>
              <a:t>عن </a:t>
            </a:r>
            <a:r>
              <a:rPr lang="ar-SA" sz="2400" dirty="0" smtClean="0"/>
              <a:t>بعد في المملكة</a:t>
            </a:r>
            <a:endParaRPr lang="en-US" sz="2400" dirty="0"/>
          </a:p>
        </p:txBody>
      </p:sp>
      <p:sp>
        <p:nvSpPr>
          <p:cNvPr id="2" name="Cloud 1"/>
          <p:cNvSpPr/>
          <p:nvPr/>
        </p:nvSpPr>
        <p:spPr>
          <a:xfrm>
            <a:off x="3712845" y="3547110"/>
            <a:ext cx="1905000" cy="10458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E-Learning</a:t>
            </a:r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en-US" dirty="0" smtClean="0"/>
              <a:t> Cloud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09601" y="3642360"/>
            <a:ext cx="2277904" cy="1047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E-Gov. </a:t>
            </a:r>
            <a:endParaRPr lang="ar-SA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G-Cloud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74019" y="5676900"/>
            <a:ext cx="1711716" cy="4953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/>
              <a:t>القنوات </a:t>
            </a:r>
            <a:r>
              <a:rPr lang="ar-SA" sz="1600" b="1" dirty="0" smtClean="0"/>
              <a:t>الإلكترونية للمؤسسات </a:t>
            </a:r>
            <a:r>
              <a:rPr lang="ar-SA" sz="1600" b="1" dirty="0"/>
              <a:t>التعليمية</a:t>
            </a:r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47" y="3547110"/>
            <a:ext cx="4476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p-Down Arrow 9"/>
          <p:cNvSpPr/>
          <p:nvPr/>
        </p:nvSpPr>
        <p:spPr>
          <a:xfrm>
            <a:off x="4505325" y="2556510"/>
            <a:ext cx="190500" cy="952500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5400000">
            <a:off x="3200161" y="3831672"/>
            <a:ext cx="189549" cy="572928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468501" y="3725228"/>
            <a:ext cx="1295400" cy="487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Internet</a:t>
            </a:r>
            <a:endParaRPr lang="en-US" sz="1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56210" y="5498305"/>
            <a:ext cx="1304925" cy="5019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/>
              <a:t>القطاعات الحكومية</a:t>
            </a:r>
            <a:endParaRPr lang="en-US" sz="1200" b="1" dirty="0"/>
          </a:p>
        </p:txBody>
      </p:sp>
      <p:sp>
        <p:nvSpPr>
          <p:cNvPr id="20" name="Up-Down Arrow 19"/>
          <p:cNvSpPr/>
          <p:nvPr/>
        </p:nvSpPr>
        <p:spPr>
          <a:xfrm rot="2700000">
            <a:off x="879967" y="4663515"/>
            <a:ext cx="261209" cy="872909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4522230" y="4592954"/>
            <a:ext cx="173595" cy="1030606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7116201" y="4212908"/>
            <a:ext cx="190500" cy="1440775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 rot="5400000">
            <a:off x="5677548" y="5734050"/>
            <a:ext cx="189546" cy="381000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5400000">
            <a:off x="7900512" y="3776187"/>
            <a:ext cx="189546" cy="381000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95285" y="2908846"/>
            <a:ext cx="106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/>
              <a:t>مستخدمي خدمات التعلم الإلكتروني والتعليم عن بعد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48237" y="4827300"/>
            <a:ext cx="1800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/>
              <a:t>تكامل مع الأنظمة الداخلية للمؤسسات التعليمية</a:t>
            </a:r>
            <a:endParaRPr lang="en-US" sz="1100" b="1" dirty="0"/>
          </a:p>
        </p:txBody>
      </p:sp>
      <p:cxnSp>
        <p:nvCxnSpPr>
          <p:cNvPr id="27" name="Straight Arrow Connector 26"/>
          <p:cNvCxnSpPr>
            <a:stCxn id="26" idx="1"/>
            <a:endCxn id="21" idx="6"/>
          </p:cNvCxnSpPr>
          <p:nvPr/>
        </p:nvCxnSpPr>
        <p:spPr>
          <a:xfrm flipH="1">
            <a:off x="4652426" y="5042744"/>
            <a:ext cx="295811" cy="65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9" idx="2"/>
            <a:endCxn id="13" idx="2"/>
          </p:cNvCxnSpPr>
          <p:nvPr/>
        </p:nvCxnSpPr>
        <p:spPr>
          <a:xfrm>
            <a:off x="2887504" y="3469244"/>
            <a:ext cx="407432" cy="6015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24025" y="3038357"/>
            <a:ext cx="2326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/>
              <a:t>خدمات إلكترونية من قطاعات حكومية أخرى</a:t>
            </a:r>
          </a:p>
          <a:p>
            <a:pPr algn="ctr"/>
            <a:r>
              <a:rPr lang="en-US" sz="1100" b="1" dirty="0" smtClean="0"/>
              <a:t>SSO(PKI), and other </a:t>
            </a:r>
            <a:r>
              <a:rPr lang="en-US" sz="1100" b="1" dirty="0" err="1" smtClean="0"/>
              <a:t>Gov</a:t>
            </a:r>
            <a:r>
              <a:rPr lang="en-US" sz="1100" b="1" dirty="0" smtClean="0"/>
              <a:t> Services</a:t>
            </a: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9165" y="6492875"/>
            <a:ext cx="584835" cy="365125"/>
          </a:xfrm>
          <a:prstGeom prst="rect">
            <a:avLst/>
          </a:prstGeom>
        </p:spPr>
        <p:txBody>
          <a:bodyPr/>
          <a:lstStyle/>
          <a:p>
            <a:fld id="{5BDEE5FC-0B68-4AF3-8BCF-B902ECD81419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Up-Down Arrow 32"/>
          <p:cNvSpPr/>
          <p:nvPr/>
        </p:nvSpPr>
        <p:spPr>
          <a:xfrm rot="8100000">
            <a:off x="3069289" y="4366787"/>
            <a:ext cx="262222" cy="1461986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581400" y="2061210"/>
            <a:ext cx="2035885" cy="4953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/>
              <a:t>القنوات </a:t>
            </a:r>
            <a:r>
              <a:rPr lang="ar-SA" sz="1600" b="1" dirty="0" smtClean="0"/>
              <a:t>الإلكترونية الوطنية المشتركة</a:t>
            </a:r>
            <a:endParaRPr lang="en-US" sz="1600" b="1" dirty="0"/>
          </a:p>
        </p:txBody>
      </p:sp>
      <p:sp>
        <p:nvSpPr>
          <p:cNvPr id="47" name="Up-Down Arrow 46"/>
          <p:cNvSpPr/>
          <p:nvPr/>
        </p:nvSpPr>
        <p:spPr>
          <a:xfrm rot="8100000">
            <a:off x="6336368" y="2009076"/>
            <a:ext cx="211623" cy="1964198"/>
          </a:xfrm>
          <a:prstGeom prst="up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AutoShape 2" descr="data:image/jpeg;base64,/9j/4AAQSkZJRgABAQAAAQABAAD/2wCEAAkGBhQSERUUExQUFRUVGB4UGRYYFh4ZFxgXGhgYFxgYFhwYHiYfHBomHBgYHy8gIycpLCwsHB4xNTAqNSYrLCkBCQoKDgwOGg8PGjYkHyQuLSosKSwqKiwsLCwsLywsKiwqKSwsLCwsLCwsLCwsLCwsKSwsKSwsLCwsLCksLCksKf/AABEIAMoAyAMBIgACEQEDEQH/xAAcAAACAwEBAQEAAAAAAAAAAAAABQEEBgcDAgj/xABJEAABAwIDBgIIAwQGBwkAAAABAgMRACEEEjEFBhMiQVFhcQcUIzJCUoGRM6GxJFNy8BZissHR4TQ1Q2Nz0/EVJTZFVYOSotL/xAAaAQACAwEBAAAAAAAAAAAAAAAAAgEDBQQG/8QAMREAAgECBQIEBAYDAQAAAAAAAAECAxEEEiExURNBBWFxoSIygZGxwdHh8PEjQsJS/9oADAMBAAIRAxEAPwDuNFFFABRRRQAUVBpYveJkOFvNzpmRB6JzH8qSdSMPmZDaW4zNfKjastt7aTWIaHDdywsSSFDUHtS5DPtWfbj3UW5ua5v9azq2OyyyxV/qI5pDzYm1n3HFpdRlSNDlIm8ddafzWFaYs97cHT5uXnH/AEtUrw4yM+3HxfNzc/8AIvXLSx8oK0lf6kRnoboGppfhtrtqXwwqVDpHar81tU6kaivFlpNFFRNWATRUTRNAE0VE0TQBNFFFABRRRQAUUUUAFFFFABRRUGgCaKW4/b7LKwhxYSpWg8zA/OrOKxgbQVrMJTcmq+rHXXbci6LBFYfF/wCmOexmyufmueGfpfStCd6MPkC+IMpJAN9RBI08aQYhZOKWRiAEkKITKrS2YtpbWszHVITjHK+5XNprQpNJ9gr9n+NPLz9jfvarTafaM+w+FF+e1zb6V8M5uCr9pnnTfMvsbfW1W2weI1+0A2RIlXNfy61kXvb9uRF/NjyaFnfYRp83Nzj/AK2r6UnkZ9h3+bl5/wCTevVqYd9uPurl5v8AC1qVY/eAoAQ2XXltmFhBiMxzCStSQbVMYSktPy5HfwrUdNLKX3FBqCAohXMZP6X8KabN2spSFKdAbg9bACBc5vOufvb1YlaUOJQ41xFJEFaVJyqIlKbi56GBF6q4t0u4g8RpxyGxDalJUE8yuYJKsomYkXNaOHVSjK7emrtePPqVurbb8Dc4/wBJGBZsX0rUPhbBWf8A6zWex3pmQJDOFcX2Lig2D+SlflWNa3ZfW5lQ1lzKJAVCY1N6bbN9HLz0w6yCNdTH2EV6mk8FZZppvi/6FfVqy2R6PelzGq91hhv6rWf7v0qm76TNonRTKf8A2v8AFVOFeiV8Cz7ZPbKazm3N3X8IoB1IhVkrTdJPbzrvpxwsnaJVOdaKuyyj0r7Qb94Mr80Efoaf7v8ApqQtQTi2gzNuIlWZsfxggFI+9c9xa4SZpIhkrUEJGZSzlSnuVGAPvTVcLStsWUqspK5+q0KkT3r6pbu5s9TGEYZUrMpppDZV3KUBJN/KmVYL0dkdqCiiigkKKKKACiiigAqDU1BoAwm+jiRimszRUcovmI+LSwr7x28y3Q+0pkFKQdCoEwqB0/StqpFc+K3M+I/aUxC4HEPLzflFY2Jpypybv81zmqJx1XcrLcR6u37A/iLtnXayZMxNMCtHrKvYmch5syv3WkRGkCq6i5wGz6yJ4iubOqDZMCfziqG1N5nEuksrU6IAzAktiRkVeRKgZ+oFcUKTnovLgrzpavyGLOIbDKpay84sXCOhvcdKq4zbaFNqWwgIW0nKFKUSMyQTYSJF9aTYxYdeSpxtbigggZhmMSm4k/zNeTDIWlxCWSpZKkp5RykiANba1dTw6STfl2X6iOs27IsLYdK2Sp/MpSiQQgAJJQq5AJm1r9698HgXVOuw4RJTzcIZVcguOltKaYXdVlSZUGsyBMDSTCee14n709CClDQS4kASICrEZrQAPpSyrpL4eOI/+mWRo5tWI9mbuKTCHlFfCGYBIypzIuL6kT5U0U2jhg8K+bKeYgxE3MTFMDm4jntBEKtmNrantFeClK4Y9sJzG+c9hXJUnOTbfn2XPqdUYJKx8kp9YT7MzA5sx+XtEV5bP2jwUuLQ0ZkC6idSe4tVs5uOPaiLcuY35Z0/Olz+NLbLil4lCQCnmK7C5tp9KKWe6yb3fFyHpuMHt6nAWoaHOATc25intWL9Je9CHlpYbIKWlZlKHVcEZR3iTNJt4t+nHQENrWlCRlUrMQpevToPzrPbK2W7i15WgAlIlTirIQmwkkePQflXs/DcPPDx62KlbhP+exzVJufwopYp4uLCEAqJMBKRJUewA1Ndb9G3o5OHjE4ke2IlCP3QIvPQruRIsNB1lluBuThsKjiIUH3TYukad0oHwprapFX18Z1dIbcltOnlQAVNFFcReFFFFABRRRQAUUUUAFFFFAEEVktsbussNvvc6ioGUlcAyoGxi1ajE4lLaStZCUpEknQAak1xjefek413MZThUGUJ+f8A3i+/gKWWFeIi7LZP+I5684xWu594nFrWoNohDSOa/OpSlSFXMQAALVSSlXClJATPu5byVazPe9eGHdQtROUqRAhITobySNaabA2KjEAgwnLJJJAJAlUJnXSD2rOdNUrKV1bLfRfqZaTk7EjCPFYOYEQRm4dhJFtbm35VqdnsNNraCUKleVZOfVSjcxHhUbPbcbw5Qh1tICxELGUCDI+9X2nHeI17ZBEIkZxe5mB1rJq1HKytx2XJoU4Janww6iHeRWgnn/rjwtevVTiMjPIrr8WnN5XqBi1pS7mfb0seIm3MNe1Kdo76ttJQOOHFCcwbOb4pFxbSlp4arU0hFv6eZfmit2PitHFd5T7qr5tbdoqliMW0hkFSSAFGSVxFh1IrG7T9JrylK4PIFTrzKv4C00sTsfH47nXmyzZT68gtflQbz9BPetan4M0s2Imoetriutd2irmi276QWW1zh0cRQA5yohAOWNIkx9J71hMRjX8U5ADjqp90DlE/kPqa2+yvRehLifWHUu9cgUEJuCdJzH7wa0uz8GWWShpTSEgpgJUkAXNvOr1jsHglbDwzS1+J8+QjhKfzGG2PuGAWlYvnzweEhWUCVRzqjm00EVrWGmWy8hDOVKUqEBUCyhpCbUzdW7LPtU6CedN+fp3tXwpx3O97ZGioHETbmET2tWRiMZWxLvUel9uBstthpucpJYOVJSM5sVZu3WBT4GsK6+8GUw+gHMq/FAB0i9aprazQhJdRmAEjMJ0k1pYPELIoPS3JbGXYYzU1Vwm0G3J4a0rjXKQYnTSrNaMZKWqHJoqptLajTCC484htAElSiAPzr3ZdCkhQMggEHuCJBptQPSiiigAooooAKg1NQaAObelTbhUpvBoNlDiPHrlmEI8iZJ8Egda5rtB/MoIGg18a029qlf8AaOKzdFJSJ+UITH5k1jQr2h869DhacYU4rkzJyzVH5D7Y8hRggCxV3In4ZMTWi2vvDh8HiSlLThIRoHEpTzoINsk960Hor2Uj1VbqkgqW4RcTASAAPvJ+tXMdsx/1pxeRPDymFEJ6IOXUdFV5jxBRWKlUqRzR2sh6dLLHNyc6VvepSFIZZMFQMklwyAQBypSOtejb+PdW2AkoMJCCcqLaJ8R9q2TLj4YVztznEQpuIhU6Wq0hx7iMjO3EIkZkdzJ7/as946lB/wCOil6q/wCZKin7GDY3SedK1OupGS51WTKosSQOs04w242FSG1OKfczTYqSlNlZdEpmPrWmZW9DsqRaI5kW5x/d3r0Lj2VnmR1nmRfm6fTtVFTxXFSVlJpeSS7lsaceDywGzcMy44lprKAlWkdPGJmvora4I5V++fiE+6PCreZziO8yYyqjmTrFv5NeKlu8IcyJzH4kRED6VmVJym25Xb17enmXdtvY9CpHrCbLmB1Ee55dqppU3w12X7yeqZ6+FMMznHTdOWBIlM+7fx1qolTvDXdE5h1Rpeq2v+u3kM2/xPF1TWZiy5gRzJ+c62715rU1nf5V6KnmHziY5e/erbinZZujQTzI+Y/3dq+FuPZ3uZuIVHMi3MInt9adLTVe3kVv+aeQsxK2uAiQ7GZUc6eyf6v6VbWpo4sjKvNB+IR+F2idKr7Q2g43h0qW60nmVJKkSbDTuddKze1vSQrjKOHhQ0BUm10gEgASb+NaOGwdas0oRfbW2n3KXJJ/Y2u5eKZbQ8qShIy5lLUIgA+Ailm8vpeablOETxl/OZDY8uqvpbxrnWIxOJxhAWpS76QAkHpIEDvc1rNgejdslJxWIQnMAoNIWJIOkqn9K9Rh8LRwkFGvPXghVJNZYmOx+Lxe0XxnK3l/ChKbJ/hAsPM13TcrBvtYJlvEABaE5YBnlFkz4xAo2QxgsMgpYLKANSFJntKjqb04w76VgFCgodwZH5VFbFQq/BBaIvpxtq2eoqagVNUFwUUUUAFQamoIoA5v6TtgqCk4lAJEZHIFxHuqPh0muWY5ghWYeZr9MOtBQIUAQRBB0I7VzzeH0XSVLwqgJ/2StB/AenkZrVwuLUY5J9tmcVWi1LNH6ib0Y76tsZmHlBKFqzJWdEqIAKVdgYkHuTXUNpLSWHDMpKFXT1GU6dK4LtTdxxlUOtrbPcix8j7pqxsrb+LwqSlpzkPwKGZP2NTicEq6cqb1YsMRlWVmwaLHq6vxozpmcszCo6RVttTPGw/4s5W492NSBNpnyrLN+kLEBJSttJJIMhAEQNIiPrVpn0knOgqQQE5QrkRJi5i1eVqeD4mL+W/p/ZCmn/RoGCzlxH4ugm6f3g0t+teq3GcjH4uqo935+v17Vnm/SOmHJJ5vdhtNuYHt286l30lJytwCSmc3InqqRH0rlfhmItbI/t5+pYpr+I1RW1xn/wAScq50iIvHX71WU41wB+JHEPVMzA8Iis256UudaktEhQIAISIJ0JgGaXvekjFqTlQ20m8yUZvy5RVq8ExM/wDW2+9v1G6kV/R0DO36yj380J7Zfc69dKWu47DoZcK1qSMyblSAdTp3rBYne3HPmC6AenDQEqsItlE1GE3HxTwz5DHzLWlP9o5q6l4FGCvWqpLX3Qrq32XJpsfvpgk8MoLzhQPhygWVNyrx7Vmdo73vOrWWwGkLkRqqCZIk/wBwp3hfRupJb4ik80EhKkyLxEk3teQKfbM3f9XU9w0t8qVZVKUhSvfESTpb6VYpeG4X5I53z9PsLLPLsc6b2G85C1JUQZAUrrEEgE3rV7K3RYbe4bxcWoCYTCUe5n/iNaV9/EcFEFqcyurekCIm1WVLf9aIlvLH9Sfw/vrVVbxetUWWHwrhfqQoa/sZ9hvDpw6gkOhPESI5Afcc8Iix+sVb9jxmPxfcbi6dPH/KrDb2I4Ju1PESNW4jKufDWPGvfPiOIz+HGVE/h/WP8qyb5tXrsQ0uy9hUyljhv/jfCPgn37Rbv3rb7ohPqqMuaL+9E6ntasyw5iMj12ptF2/n/wAO9ardnN6ujPE30iNT8tq7MEv8v0ZdR3GwqagVNbR1BRRRQAUUUUAFQRU0UAeTuHSsQpIIPQiRSLHbh4Rz/ZZT3QSn9LVoqKeM5Q+V2FlCMt0YTEeilr4HnB4KCVfoBWW2luiGsQGOICTlvkgcxI7z0rsZqq/s5tSs5QkqGhgTbSpq4rE2+CRRLDQa0ONN7uJIcMj2dzyzMqy27XvXsjdpkJbUpSocmIQJsrL1PetWhjFBLxU0BYZfZpgnOPvaodGI4bHIj4s3Ii3PaO1qy5eK4xf7exzKmu/5iRvdbDBxxBU+S2lRsEAHL9z+lfSdiYMNBWV0krKZOUmwB7xWgIf4z3InLlXlOVGsW86rKTieAPZpzZzbIjTKIt51yVMfiZ6Ob77fsPliu3syWMOwjFoCAtJhNglIF25vF6rI4JZcu77yfhTPxeN6ZpQ960nkTlhMnKifwxN9dartJxPCc9kicyYGRGl56x2rjknLV677liVtlz2Ky+Dmw93NBFk/vDrfvUKLPExN3JyrmyfnEx9auODESxLaIgZuRNuc/a17VGXEZ3/ZpiFZeVF+cR5270ZdPrx5CvV/t5CzFJZ9Xbu7GZfRPZM/z51eWGvXT+JMG0CPwvvpXy+nE8BENonMqRkR2THgKvnDYj1knhDJFlZE/u+/namjFsNb7cdhA2GfV1Xdjip6JmcjkdfOrISxxWLue43FkxHSasjC4vgH2AzZ0mOGnTIubDxgVqtk7MBabU62kOZRPKBBH6VbSw8qmlvuiIwcv6MnsDZbWILzaVOAkAyQnQLnueorbbG2ZwGg2CVRNzbUzXthtnNtklCEpJ1IEVZrUw+GVLV7nVCCigFFFFdhYFFFFABRRRQAUUUUAFFFFABURU0UAI97gn1RzMSBy3Ak+8OlYxxtnh4fnXqqOQfvOt7V0nE4VLiSlaQpJ6ESKye8mDU2tpLDCFIEz7PNlJUNO3esrGUXfP2/c56sX8wsLbXrGI5lTkctlEaXgzeqam2fVhzr/FPwDXIPHtemymn+M9+zpgpXCuF7xiwnrPaqymcRwB+zJnOeXg9MovH3E1wZXxzyUWdtuezJCGvXUHMrNCbZRH4Vrz2qg00zwXOdfvo+Aa80D3vzpwlp/wBaROHGWE8/CuPZ35vA2/KqbbT/AAnP2VIOZMDg6+9eOsW+9GV2+5LXlz2Z4LZZnDc67ARyD94dea351oTuRKnVcX8QEe6LZlZu96u7D2ShbDSnmUhwDQoiIUYgdO9PorQw+Ei43n39S+FJbsyD24WZtKOLEFRnL80dJtpWqw7OVITrAAnyr1oFdtOhCm7xRbGCjsGWiKmirxgooooAKKKKACiiigAooooAKKiamgAooqM1AE0VE1NAEVn94d21YlxCgvLlEREzee9aCiq501NWYsoqSsz5SjTwr6iijNTJJDEZKnLRmoJqbIAAqajNUZqAPqioBqakAooooAKKgmvnPQB90VANTQAUUUUAFQTRSHfTedOBwq3jBV7qEnQrOk+HU+AqUnJ2RDdldjwuXqFOgXMAVz7Ye5WKe4OJxmMf4mZL3CQrKixCghQBgp6Edqr+kBC8ZtLC4DiKQ0tBcXlMFV1E+dkQP4qtVNOVr+ojm0r2OiM45C5CFJURqAZjzjSkW0sPiDtBhSMUhDATz4cxmcPPcdeqf/jWV9F2zEYfHbQab91BSkE6kAq1qd6kj+keAMXDYv2/0inVO03FPtcXM3FM0m9e9y8HiMGyhoOetOBskqIKAVtpkAJM2WTqNK05dArnHpUxqWcXs51ZhLa1uK8kFtX6gD61GD3UxO0k+s4155pLl28O2cuRHwlXj1/Wl6cenGT0XJOZ5mjpWavF3GoT7ykp8yB+tc+3Fx72Hx2J2e64p5DaeI2pV1BMJsT9QfvSfdjdpvbD+LxGMzuIQ7kQjMUgAXEQZAiLUdFJvM9EHUvsdYZx7azCVpURcgKBMfQ1jd8NtvtbU2e024pLbpVnQIhUKSBMievSk+4myGsNtnGNMpyoQ2kC8mOU3JudTVrfz/XGy/Aq/tJp404xqW7Wb9iJSvG5e3c24+5trHMLcKmmgkoRAhMobJiBOpOta7bCVlh0NrDayhQSs6IVBhR8Ab1hN1f/ABDtH+BP9lutdvomdn4sf7hz+waSolnSXCJg7xdxJjNvO4DZReedTiXk8vEHuqUtwpRMdBInypNszZG2cS0h449LPESFhAbBABEjTSx0vUbo7spx2wGsPm4YLilSBMZH1K08xVhHopeSAE7RxAAEAAkAAaAAKsKtThG6vrfgSzdjZbvYR5phKMQ7xnROZyIzSTFulqvIxiCooCklQ1TIkeY161gdzNp4rD7Qc2dinS9DfGac65RlBBm98x69PGqu6qQN4toGL5f+VVTovVvsrj57JfY6dNRmrG+kbeh3CttNYaOPiF8NBNwkG2aPMgeFz0rO7YO0dlIRil4s4lsKCXmlJ+b5eusAaa1EaTkk777eY0p2OpOmxI7VynYu9WKXsnaDyn1FxpwpQuBKQEoMC0ak6iuoYfEhbSVjRaQoeREiuNbvf6k2p/xVf2EVZRimndd1+JXUeqtwzq+5+LW7gcO44oqWtsKUo6knranFIdxD/wB3YX/hJ/Sn1c81aTLY7IKKKKUYiua+lvAPvO4NLeHdfabUp1YQJBILYCT2lOcfWulmvkinhPJLMLKOZWMCN/8AGj/yrEff/Kluz14rFbZYxLmDdYQhtTZKhbRRBJ81VpNp7Dxy38QpvFZG1tZGk/u3Lc+nhTzYGEdbw7aH3OK6lIC1/Mrqau6kUrxS19SvK3oznGDxWLwW0Ma63gX30vLsUiBy9Qeuv5VVxuD2picUnaIwgQrD5UoYUoBS0gqKrKgn3z1GlprsMURUde2tvInpaWucX3sxGN2grDqXs99AZUSpIBOdJUglIMWskj61plb+44JhGyn7CBJMeHw10KomodZNJZdvUOn5mG3D3cxAdexuMSEP4iwbkciPGJg2AiTpSbCYbHbJxD4awqsTh318QFBuk3tAuCNIiNL11Ol+22nHMO6hhwNuqSQhyJCVH4o0tehVbt3WjBw00OS7H3nfTtPFPowTq3FgJWyDzN2F1WnpT7ZeycbtDaDWMxbJwzWH9xsnmUbme8EkSTHupAGprS7l7mjBJWtThefdMuOHrE2A6CST9a04FPUrK/wrta5EYNrUwO7WynUbcx7qmlpaWlOVwjlVytzlP0NaXfVUbPxdx+A5r/AackVkd9d1X8cpttGJ4WHvxkASpdxlg/42qpTzTTl2t7DPRWRi9xN58dhsIhDeAcxDBKlIcRrdSioGJ0VOtaX+n+N/9KxH5/8A5rY7L2a3hmUMtiENpCUg9h38TVrijuKeVWMpN5fxIjFpbnM93PWcRtv1t3CPMJ9XU1zjlkERfx/upMraOJY23jXcKwcQQcq0A/AQ3edZCh0nrXVtuMOrYcQw4GnVJhCyJyn5oOtKNytzk4ELUpwuvvHM44epuYTN4kk3J1NOqys212tYVwexznenbeMcxGHxmJwimGWHEpTN5JIUonQ3CbWA6TJinvpK3xw2IwQZw7qXnHloIS2cygAoLMgaG0R410rF4JDqChxKVpVYpUJB8waU7N3HwTDnEawzaVjQxJHlMx9KhVoaO22xLpy1V9zEYLb21mMOnCjZylLbQGkOg2ygZUqN8swBqoDyq4nc13DbExDOUuYh4FakouSowAkRrAAE10c2omkdbhW1uT0+WJ9ysOpvAYZC0lKktJBSRBBjQ+NO6hJqapbu7liVlYKKKKgkgmk+8G0lMhCkuIEKSFJVHMlSgk+IiSZpxFK9qOYYKHHDeYpUoZkycqIKo8ppob6iT20Eu0t5VpccAcaRkjhtkZi9I7g2k2tpqaZ4XbCnFvxlyoaQoReFkLKgSLWgVK2sGIlLNyABlGpEgRHavTDBhOcpUhKFJTKOVITM3gAGTIF+1WtxtsVJSvuK1bcLWRXL7TDqfIJ950BMBMm09hTTYeLU4jMtxDkgKGQRlBEwbml6dm4ZohTiy9lCW0JXlVkSpQCQAAJvHMZPjTZjDsoKkIDaFEXCQAY6GBSztbRExve7Yixm8a0vLPFQlDbyGeGQOZKsuZebURmOluWvnbG3QpD6S4iEPNBEETlltR63vmpngtnYVDYENmDwypQGZShYyTqajBbOw6BdTa7kAqCBltdIygeJNPeHAtpci3aO860rcyutJyRw2yMxensoHqbQNIk2rzxm0G8mKQkoSS0mAk8xWrMSJBuZOg704LGD+ViImcqcsSQL6TM2q01gcPmhKGsyeaAEyOs/51GaK7E5ZN7mewu0HE5m0KSglbqypQn3AjlAJ1kz5A02c24pGEadMFbgQACYGdcC56C8197SweHfRkKmwVE5TykhRsSmfioLuH4KmzCkMBKTIzAWEd5NEmpdgjFx7iza28DzeQBxpRAClqSLEF1DcDm5bLmSelfWL20Q+pLJb5lNNcT3gkkLUQq94AFp6irOzMNhggiULCoupCU9cuWwF8ySYI1qzw8KtrIOFkVJAgAcpIJg9iPyovFaWIs3rcWMbZKsiX1NlKi8CSAkEtOAIIv4TVLDNDEIacz4f3MvDXOUHMTIAUIOlNMDsXDNhMrS4EpVlCsuTmVmWoDvP2Aq8rA4YlMttErnKcoOaBJv5VLlFPRAotrV+4ic2mHSlcgfsjmYBUhJKkAA+d4mqeyn8y8NBmFMJJn4hh3JB8dDWlxOBYU2UNqbbCzBKAnmgyU17Nrw6UgJ4ducBMTMRmAHnUqaSskRkd9WKdsbfW265DiUJZCFZSAeJmJBE6ggDp11oxG1wjEvrQQshhBSnNqrMvS8dqu4XZ+FQCpRaWoLUVOKylWZSiYJ/L6V6u4LCJUGy21JlYTwxYdVG0AeJilTitLDZZcidvb3EJStxl5BaLmYDIELF0pMm89tbVOF2qgrw5LiB+yKJAVAB9naJ11trTVeDwQElGH0zCydBqR9q+xh8IQTlYgws2TedFH71LlHgjLLuz03Xn1NiZnhjXXSmlfLYtbSvqqG7u50JWVgoooqCSKXbU2G3iBC591SLGLKiY7HlFMaKE2tiGk9xL/RRuZzLNx1FozCNL+8a+U7otApushJBAJEAgpN7XnIKeVNP1JcidOPAib3RaGW64REAkfCUkXjTkFvOrathoLqnDcqEEECNAO0iw70yoqMz5JyR4Ezu7SFHVUZisCxHNqII0sKhvdZsZpKzmBBJImCnL21jrTqipzy5Dpx4Eo3WazFXNP0j4ukf1jUYHd7huKUFcuUpCet4kz9BTqpozyfchU4rsIkbptAQSs+JN9UHXvyC/nXsxu2hLa2wpULjtICYgC3h1ptRUOcuSenHgSjddsD3lzmCiqRJVmKiRblJki0Wr5O6bZyypcJCgBIgZs89OyyPtTypqc8uQ6ceBK9uw2qbqAVMiRrmzg6WhV4GvWa9xsNOVsSRw5iIE5gQZAEdelM6Khyb7hkiuwiTum3CRmXCenLfSJga2AnWK+zuq1IPNaOo6Iyduw+9Oqg1OeXIdOPBnsfuklSYbVlV3N7HPNu/Oau4rYKHDJKhKOGoCIUnUTboSTTSihzk+4KnFCUbqtRBk6dhMZx0A+czQ1uq2kzKjdJvEykpOoEwcokU6qaM8uQ6ceCEipoFFIOFFFFAH//2Q=="/>
          <p:cNvSpPr>
            <a:spLocks noChangeAspect="1" noChangeArrowheads="1"/>
          </p:cNvSpPr>
          <p:nvPr/>
        </p:nvSpPr>
        <p:spPr bwMode="auto">
          <a:xfrm>
            <a:off x="6985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871914"/>
            <a:ext cx="601002" cy="3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10" y="4042153"/>
            <a:ext cx="593883" cy="24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583EBB9C31045A01237487C7B5B40" ma:contentTypeVersion="2" ma:contentTypeDescription="Create a new document." ma:contentTypeScope="" ma:versionID="c1fcf4a1765052a70d2a9be244e518b3">
  <xsd:schema xmlns:xsd="http://www.w3.org/2001/XMLSchema" xmlns:xs="http://www.w3.org/2001/XMLSchema" xmlns:p="http://schemas.microsoft.com/office/2006/metadata/properties" xmlns:ns1="http://schemas.microsoft.com/sharepoint/v3" xmlns:ns2="59673bd5-6e29-4507-a107-a756f3e272f9" targetNamespace="http://schemas.microsoft.com/office/2006/metadata/properties" ma:root="true" ma:fieldsID="ab3a9a7a57684de4848010bb2915e30e" ns1:_="" ns2:_="">
    <xsd:import namespace="http://schemas.microsoft.com/sharepoint/v3"/>
    <xsd:import namespace="59673bd5-6e29-4507-a107-a756f3e272f9"/>
    <xsd:element name="properties">
      <xsd:complexType>
        <xsd:sequence>
          <xsd:element name="documentManagement">
            <xsd:complexType>
              <xsd:all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VirusStatus" minOccurs="0"/>
                <xsd:element ref="ns1:CheckedOutTitle" minOccurs="0"/>
                <xsd:element ref="ns1:owshiddenversion" minOccurs="0"/>
                <xsd:element ref="ns1:InstanceID" minOccurs="0"/>
                <xsd:element ref="ns1:Order" minOccurs="0"/>
                <xsd:element ref="ns1:_HasCopyDestinations" minOccurs="0"/>
                <xsd:element ref="ns1:_CopySource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_UIVersion" minOccurs="0"/>
                <xsd:element ref="ns1:_UIVersionString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0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4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5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6" nillable="true" ma:displayName="Source URL" ma:hidden="true" ma:internalName="_SourceUrl">
      <xsd:simpleType>
        <xsd:restriction base="dms:Text"/>
      </xsd:simpleType>
    </xsd:element>
    <xsd:element name="_SharedFileIndex" ma:index="7" nillable="true" ma:displayName="Shared File Index" ma:hidden="true" ma:internalName="_SharedFileIndex">
      <xsd:simpleType>
        <xsd:restriction base="dms:Text"/>
      </xsd:simpleType>
    </xsd:element>
    <xsd:element name="ContentTypeId" ma:index="9" nillable="true" ma:displayName="Content Type ID" ma:description="" ma:hidden="true" ma:internalName="ContentTypeId" ma:readOnly="true">
      <xsd:simpleType>
        <xsd:restriction base="dms:Unknown"/>
      </xsd:simpleType>
    </xsd:element>
    <xsd:element name="TemplateUrl" ma:index="10" nillable="true" ma:displayName="Template Link" ma:hidden="true" ma:internalName="TemplateUrl">
      <xsd:simpleType>
        <xsd:restriction base="dms:Text"/>
      </xsd:simpleType>
    </xsd:element>
    <xsd:element name="xd_ProgID" ma:index="11" nillable="true" ma:displayName="HTML File Link" ma:hidden="true" ma:internalName="xd_ProgID">
      <xsd:simpleType>
        <xsd:restriction base="dms:Text"/>
      </xsd:simpleType>
    </xsd:element>
    <xsd:element name="xd_Signature" ma:index="12" nillable="true" ma:displayName="Is Signed" ma:description="" ma:hidden="true" ma:internalName="xd_Signature" ma:readOnly="true">
      <xsd:simpleType>
        <xsd:restriction base="dms:Boolean"/>
      </xsd:simpleType>
    </xsd:element>
    <xsd:element name="ID" ma:index="13" nillable="true" ma:displayName="ID" ma:internalName="ID" ma:readOnly="true">
      <xsd:simpleType>
        <xsd:restriction base="dms:Unknown"/>
      </xsd:simpleType>
    </xsd:element>
    <xsd:element name="Author" ma:index="15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7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ationStatus" ma:index="18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19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0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1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2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3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24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25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VirusStatus" ma:index="26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7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owshiddenversion" ma:index="29" nillable="true" ma:displayName="owshiddenversion" ma:hidden="true" ma:internalName="owshiddenversion" ma:readOnly="true">
      <xsd:simpleType>
        <xsd:restriction base="dms:Unknown"/>
      </xsd:simpleType>
    </xsd:element>
    <xsd:element name="InstanceID" ma:index="39" nillable="true" ma:displayName="Instance ID" ma:hidden="true" ma:internalName="InstanceID" ma:readOnly="true">
      <xsd:simpleType>
        <xsd:restriction base="dms:Unknown"/>
      </xsd:simpleType>
    </xsd:element>
    <xsd:element name="Order" ma:index="40" nillable="true" ma:displayName="Order" ma:hidden="true" ma:internalName="Order">
      <xsd:simpleType>
        <xsd:restriction base="dms:Number"/>
      </xsd:simpleType>
    </xsd:element>
    <xsd:element name="_HasCopyDestinations" ma:index="42" nillable="true" ma:displayName="Has Copy Destinations" ma:description="" ma:hidden="true" ma:internalName="_HasCopyDestinations" ma:readOnly="true">
      <xsd:simpleType>
        <xsd:restriction base="dms:Boolean"/>
      </xsd:simpleType>
    </xsd:element>
    <xsd:element name="_CopySource" ma:index="43" nillable="true" ma:displayName="Copy Source" ma:description="" ma:internalName="_CopySource" ma:readOnly="true">
      <xsd:simpleType>
        <xsd:restriction base="dms:Text"/>
      </xsd:simpleType>
    </xsd:element>
    <xsd:element name="IsCheckedoutToLocal" ma:index="45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46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47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48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49" nillable="true" ma:displayName="ScopeId" ma:hidden="true" ma:list="Docs" ma:internalName="ScopeId" ma:readOnly="true" ma:showField="ScopeId">
      <xsd:simpleType>
        <xsd:restriction base="dms:Lookup"/>
      </xsd:simpleType>
    </xsd:element>
    <xsd:element name="_CheckinComment" ma:index="50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3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4" nillable="true" ma:displayName="Level" ma:hidden="true" ma:internalName="_Level" ma:readOnly="true">
      <xsd:simpleType>
        <xsd:restriction base="dms:Unknown"/>
      </xsd:simpleType>
    </xsd:element>
    <xsd:element name="_IsCurrentVersion" ma:index="55" nillable="true" ma:displayName="Is Current Version" ma:hidden="true" ma:internalName="_IsCurrentVersion" ma:readOnly="true">
      <xsd:simpleType>
        <xsd:restriction base="dms:Boolean"/>
      </xsd:simpleType>
    </xsd:element>
    <xsd:element name="_UIVersion" ma:index="56" nillable="true" ma:displayName="UI Version" ma:hidden="true" ma:internalName="_UIVersion" ma:readOnly="true">
      <xsd:simpleType>
        <xsd:restriction base="dms:Unknown"/>
      </xsd:simpleType>
    </xsd:element>
    <xsd:element name="_UIVersionString" ma:index="57" nillable="true" ma:displayName="Version" ma:internalName="_UIVersionString" ma:readOnly="true">
      <xsd:simpleType>
        <xsd:restriction base="dms:Text"/>
      </xsd:simpleType>
    </xsd:element>
    <xsd:element name="GUID" ma:index="58" nillable="true" ma:displayName="GUID" ma:hidden="true" ma:internalName="GUID" ma:readOnly="true">
      <xsd:simpleType>
        <xsd:restriction base="dms:Unknown"/>
      </xsd:simpleType>
    </xsd:element>
    <xsd:element name="WorkflowVersion" ma:index="59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0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1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2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73bd5-6e29-4507-a107-a756f3e272f9" elementFormDefault="qualified">
    <xsd:import namespace="http://schemas.microsoft.com/office/2006/documentManagement/types"/>
    <xsd:import namespace="http://schemas.microsoft.com/office/infopath/2007/PartnerControls"/>
    <xsd:element name="_dlc_DocId" ma:index="6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1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0x0101003B2583EBB9C31045A01237487C7B5B40</ContentTypeId>
    <TemplateUrl xmlns="http://schemas.microsoft.com/sharepoint/v3" xsi:nil="true"/>
    <_SourceUrl xmlns="http://schemas.microsoft.com/sharepoint/v3" xsi:nil="true"/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_dlc_DocId xmlns="59673bd5-6e29-4507-a107-a756f3e272f9">TX453SFYWA5R-53-5952</_dlc_DocId>
    <_dlc_DocIdUrl xmlns="59673bd5-6e29-4507-a107-a756f3e272f9">
      <Url>http://sp-t01/CmCrDep/_layouts/DocIdRedir.aspx?ID=TX453SFYWA5R-53-5952</Url>
      <Description>TX453SFYWA5R-53-5952</Description>
    </_dlc_DocIdUrl>
  </documentManagement>
</p:properties>
</file>

<file path=customXml/itemProps1.xml><?xml version="1.0" encoding="utf-8"?>
<ds:datastoreItem xmlns:ds="http://schemas.openxmlformats.org/officeDocument/2006/customXml" ds:itemID="{B2C9743D-9662-4580-8058-4A7F627B55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AC8E75-31A1-4473-8CBE-3330333E7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673bd5-6e29-4507-a107-a756f3e27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426F3B-7B94-4EAE-978B-C29D1BA9867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54EF4FF-8086-47DF-B50C-17351B79253F}">
  <ds:schemaRefs>
    <ds:schemaRef ds:uri="http://schemas.microsoft.com/sharepoint/v3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9673bd5-6e29-4507-a107-a756f3e272f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12235</TotalTime>
  <Words>711</Words>
  <Application>Microsoft Office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AL-Mohanad Bold</vt:lpstr>
      <vt:lpstr>ae_Hor</vt:lpstr>
      <vt:lpstr>AL-Mateen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fmuteri</dc:creator>
  <cp:lastModifiedBy>it</cp:lastModifiedBy>
  <cp:revision>1765</cp:revision>
  <cp:lastPrinted>2013-02-05T18:14:18Z</cp:lastPrinted>
  <dcterms:created xsi:type="dcterms:W3CDTF">2010-08-29T12:43:26Z</dcterms:created>
  <dcterms:modified xsi:type="dcterms:W3CDTF">2013-02-13T11:09:35Z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0b81a5f0-5b27-41a2-9e54-540684c96e33</vt:lpwstr>
  </property>
</Properties>
</file>