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7" r:id="rId2"/>
    <p:sldId id="303" r:id="rId3"/>
    <p:sldId id="259" r:id="rId4"/>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99" r:id="rId23"/>
    <p:sldId id="286" r:id="rId24"/>
    <p:sldId id="287" r:id="rId25"/>
    <p:sldId id="288" r:id="rId26"/>
    <p:sldId id="290" r:id="rId27"/>
    <p:sldId id="292" r:id="rId28"/>
    <p:sldId id="291" r:id="rId29"/>
    <p:sldId id="279" r:id="rId30"/>
    <p:sldId id="293" r:id="rId31"/>
    <p:sldId id="294" r:id="rId32"/>
    <p:sldId id="295" r:id="rId33"/>
    <p:sldId id="278" r:id="rId34"/>
    <p:sldId id="280" r:id="rId35"/>
    <p:sldId id="301" r:id="rId36"/>
    <p:sldId id="281" r:id="rId37"/>
    <p:sldId id="282" r:id="rId38"/>
    <p:sldId id="283" r:id="rId39"/>
    <p:sldId id="302" r:id="rId4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7" d="100"/>
          <a:sy n="67" d="100"/>
        </p:scale>
        <p:origin x="-147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Date Placeholder 3"/>
          <p:cNvSpPr>
            <a:spLocks noGrp="1"/>
          </p:cNvSpPr>
          <p:nvPr>
            <p:ph type="dt" sz="half" idx="10"/>
          </p:nvPr>
        </p:nvSpPr>
        <p:spPr/>
        <p:txBody>
          <a:bodyPr/>
          <a:lstStyle/>
          <a:p>
            <a:fld id="{EC726BEF-8DCC-428C-B870-B2014FA2AD92}" type="datetimeFigureOut">
              <a:rPr lang="ar-SA" smtClean="0"/>
              <a:t>12/06/1435</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E88664F0-1DBC-498B-B452-9B6A9F4AC787}" type="slidenum">
              <a:rPr lang="ar-SA" smtClean="0"/>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C726BEF-8DCC-428C-B870-B2014FA2AD92}" type="datetimeFigureOut">
              <a:rPr lang="ar-SA" smtClean="0"/>
              <a:t>12/06/1435</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E88664F0-1DBC-498B-B452-9B6A9F4AC787}" type="slidenum">
              <a:rPr lang="ar-SA" smtClean="0"/>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C726BEF-8DCC-428C-B870-B2014FA2AD92}" type="datetimeFigureOut">
              <a:rPr lang="ar-SA" smtClean="0"/>
              <a:t>12/06/1435</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E88664F0-1DBC-498B-B452-9B6A9F4AC787}" type="slidenum">
              <a:rPr lang="ar-SA" smtClean="0"/>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C726BEF-8DCC-428C-B870-B2014FA2AD92}" type="datetimeFigureOut">
              <a:rPr lang="ar-SA" smtClean="0"/>
              <a:t>12/06/1435</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E88664F0-1DBC-498B-B452-9B6A9F4AC787}" type="slidenum">
              <a:rPr lang="ar-SA" smtClean="0"/>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C726BEF-8DCC-428C-B870-B2014FA2AD92}" type="datetimeFigureOut">
              <a:rPr lang="ar-SA" smtClean="0"/>
              <a:t>12/06/1435</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E88664F0-1DBC-498B-B452-9B6A9F4AC787}" type="slidenum">
              <a:rPr lang="ar-SA" smtClean="0"/>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EC726BEF-8DCC-428C-B870-B2014FA2AD92}" type="datetimeFigureOut">
              <a:rPr lang="ar-SA" smtClean="0"/>
              <a:t>12/06/1435</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E88664F0-1DBC-498B-B452-9B6A9F4AC787}" type="slidenum">
              <a:rPr lang="ar-SA" smtClean="0"/>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EC726BEF-8DCC-428C-B870-B2014FA2AD92}" type="datetimeFigureOut">
              <a:rPr lang="ar-SA" smtClean="0"/>
              <a:t>12/06/1435</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E88664F0-1DBC-498B-B452-9B6A9F4AC787}" type="slidenum">
              <a:rPr lang="ar-SA" smtClean="0"/>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EC726BEF-8DCC-428C-B870-B2014FA2AD92}" type="datetimeFigureOut">
              <a:rPr lang="ar-SA" smtClean="0"/>
              <a:t>12/06/1435</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E88664F0-1DBC-498B-B452-9B6A9F4AC787}" type="slidenum">
              <a:rPr lang="ar-SA" smtClean="0"/>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26BEF-8DCC-428C-B870-B2014FA2AD92}" type="datetimeFigureOut">
              <a:rPr lang="ar-SA" smtClean="0"/>
              <a:t>12/06/1435</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E88664F0-1DBC-498B-B452-9B6A9F4AC787}" type="slidenum">
              <a:rPr lang="ar-SA" smtClean="0"/>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C726BEF-8DCC-428C-B870-B2014FA2AD92}" type="datetimeFigureOut">
              <a:rPr lang="ar-SA" smtClean="0"/>
              <a:t>12/06/1435</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E88664F0-1DBC-498B-B452-9B6A9F4AC787}" type="slidenum">
              <a:rPr lang="ar-SA" smtClean="0"/>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C726BEF-8DCC-428C-B870-B2014FA2AD92}" type="datetimeFigureOut">
              <a:rPr lang="ar-SA" smtClean="0"/>
              <a:t>12/06/1435</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E88664F0-1DBC-498B-B452-9B6A9F4AC787}" type="slidenum">
              <a:rPr lang="ar-SA" smtClean="0"/>
              <a:t>‹#›</a:t>
            </a:fld>
            <a:endParaRPr lang="ar-SA" dirty="0"/>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ar-SA" dirty="0" smtClean="0"/>
              <a:t>انقر فوق الأيقونة لإضافة صورة</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EC726BEF-8DCC-428C-B870-B2014FA2AD92}" type="datetimeFigureOut">
              <a:rPr lang="ar-SA" smtClean="0"/>
              <a:t>12/06/1435</a:t>
            </a:fld>
            <a:endParaRPr lang="ar-SA"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ar-SA"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E88664F0-1DBC-498B-B452-9B6A9F4AC787}" type="slidenum">
              <a:rPr lang="ar-SA" smtClean="0"/>
              <a:t>‹#›</a:t>
            </a:fld>
            <a:endParaRPr lang="ar-SA"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1" eaLnBrk="1" latinLnBrk="0" hangingPunct="1">
        <a:spcBef>
          <a:spcPct val="0"/>
        </a:spcBef>
        <a:buNone/>
        <a:defRPr sz="3200" kern="1200">
          <a:solidFill>
            <a:schemeClr val="tx1"/>
          </a:solidFill>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r" defTabSz="457200" rtl="1"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r" defTabSz="457200" rtl="1"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www.altibbi.com/%D9%85%D9%82%D8%A7%D9%84%D8%A7%D8%AA-%D8%B7%D8%A8%D9%8A%D8%A9/%D8%AA%D8%BA%D8%B0%D9%8A%D8%A9/%D8%A7%D8%BA%D8%B0%D9%8A%D8%A9-%D9%85%D9%81%D9%8A%D8%AF%D8%A9-%D9%84%D8%AA%D9%82%D9%88%D9%8A%D8%A9-%D9%85%D9%86%D8%A7%D8%B9%D8%A9-%D8%A7%D9%84%D8%AC%D8%B3%D9%85-549" TargetMode="External"/><Relationship Id="rId2" Type="http://schemas.openxmlformats.org/officeDocument/2006/relationships/hyperlink" Target="http://alafasyinshad.blogspot.com/2011/10/blog-post_7619.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683568" y="1988841"/>
            <a:ext cx="7125113" cy="1080119"/>
          </a:xfrm>
        </p:spPr>
        <p:txBody>
          <a:bodyPr/>
          <a:lstStyle/>
          <a:p>
            <a:pPr algn="ctr"/>
            <a:r>
              <a:rPr lang="ar-SA" sz="6000" b="1" dirty="0" smtClean="0">
                <a:solidFill>
                  <a:srgbClr val="FF0000"/>
                </a:solidFill>
              </a:rPr>
              <a:t>صحة الحاج والمعتمر</a:t>
            </a:r>
            <a:endParaRPr lang="ar-SA" sz="6000" b="1" dirty="0">
              <a:solidFill>
                <a:srgbClr val="FF0000"/>
              </a:solidFill>
            </a:endParaRPr>
          </a:p>
        </p:txBody>
      </p:sp>
      <p:sp>
        <p:nvSpPr>
          <p:cNvPr id="3" name="عنصر نائب للمحتوى 2"/>
          <p:cNvSpPr>
            <a:spLocks noGrp="1"/>
          </p:cNvSpPr>
          <p:nvPr>
            <p:ph idx="4294967295"/>
          </p:nvPr>
        </p:nvSpPr>
        <p:spPr>
          <a:xfrm>
            <a:off x="-11993" y="1916832"/>
            <a:ext cx="9144000" cy="4752528"/>
          </a:xfrm>
          <a:ln>
            <a:noFill/>
          </a:ln>
        </p:spPr>
        <p:txBody>
          <a:bodyPr>
            <a:normAutofit/>
          </a:bodyPr>
          <a:lstStyle/>
          <a:p>
            <a:pPr algn="ctr"/>
            <a:endParaRPr lang="ar-SA" sz="3200" b="1" dirty="0" smtClean="0"/>
          </a:p>
          <a:p>
            <a:pPr algn="ctr"/>
            <a:endParaRPr lang="ar-SA" sz="3200" b="1" dirty="0"/>
          </a:p>
          <a:p>
            <a:pPr algn="ctr"/>
            <a:endParaRPr lang="ar-SA" sz="3200" b="1" dirty="0" smtClean="0"/>
          </a:p>
          <a:p>
            <a:pPr algn="ctr"/>
            <a:endParaRPr lang="ar-SA" sz="3200" b="1" dirty="0"/>
          </a:p>
          <a:p>
            <a:pPr algn="ctr"/>
            <a:endParaRPr lang="ar-SA" sz="3200" b="1" dirty="0" smtClean="0"/>
          </a:p>
          <a:p>
            <a:pPr marL="0" indent="0" algn="ctr">
              <a:buNone/>
            </a:pPr>
            <a:r>
              <a:rPr lang="ar-SA" sz="3200" b="1" dirty="0" smtClean="0">
                <a:solidFill>
                  <a:srgbClr val="002060"/>
                </a:solidFill>
              </a:rPr>
              <a:t>اعداد  إ</a:t>
            </a:r>
            <a:r>
              <a:rPr lang="en-US" sz="3200" b="1" dirty="0" smtClean="0">
                <a:solidFill>
                  <a:srgbClr val="002060"/>
                </a:solidFill>
              </a:rPr>
              <a:t>/</a:t>
            </a:r>
            <a:r>
              <a:rPr lang="ar-SA" sz="3200" b="1" dirty="0" smtClean="0">
                <a:solidFill>
                  <a:srgbClr val="002060"/>
                </a:solidFill>
              </a:rPr>
              <a:t> إيمان محمد بسيوني</a:t>
            </a:r>
          </a:p>
          <a:p>
            <a:pPr marL="0" indent="0" algn="ctr">
              <a:buNone/>
            </a:pPr>
            <a:r>
              <a:rPr lang="ar-SA" sz="3200" b="1" dirty="0" smtClean="0">
                <a:solidFill>
                  <a:srgbClr val="002060"/>
                </a:solidFill>
              </a:rPr>
              <a:t>محاضر بقسم الاقتصاد المنزلي</a:t>
            </a:r>
            <a:endParaRPr lang="ar-SA" sz="3200" b="1" dirty="0">
              <a:solidFill>
                <a:srgbClr val="002060"/>
              </a:solidFill>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2" y="2996952"/>
            <a:ext cx="5414914" cy="2209947"/>
          </a:xfrm>
          <a:prstGeom prst="rect">
            <a:avLst/>
          </a:prstGeom>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48680"/>
            <a:ext cx="849694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511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800" b="1" dirty="0" smtClean="0">
                <a:solidFill>
                  <a:srgbClr val="FF0000"/>
                </a:solidFill>
              </a:rPr>
              <a:t>4- </a:t>
            </a:r>
            <a:r>
              <a:rPr lang="ar-SA" sz="4800" b="1" dirty="0">
                <a:solidFill>
                  <a:srgbClr val="FF0000"/>
                </a:solidFill>
              </a:rPr>
              <a:t>التطعيمُ ضدَّ الحمى الصفراء</a:t>
            </a:r>
          </a:p>
        </p:txBody>
      </p:sp>
      <p:sp>
        <p:nvSpPr>
          <p:cNvPr id="3" name="عنصر نائب للمحتوى 2"/>
          <p:cNvSpPr>
            <a:spLocks noGrp="1"/>
          </p:cNvSpPr>
          <p:nvPr>
            <p:ph idx="1"/>
          </p:nvPr>
        </p:nvSpPr>
        <p:spPr>
          <a:xfrm>
            <a:off x="539552" y="1807361"/>
            <a:ext cx="7920879" cy="4501959"/>
          </a:xfrm>
        </p:spPr>
        <p:txBody>
          <a:bodyPr>
            <a:noAutofit/>
          </a:bodyPr>
          <a:lstStyle/>
          <a:p>
            <a:r>
              <a:rPr lang="ar-SA" sz="2800" b="1" dirty="0"/>
              <a:t>هذا التطعيمُ مطلوبٌ من الحجَّاج القادمين من البلاد التي ينتشر فيها هذا المرض, </a:t>
            </a:r>
            <a:r>
              <a:rPr lang="ar-SA" sz="2800" b="1" dirty="0" smtClean="0"/>
              <a:t>مثل المناطق </a:t>
            </a:r>
            <a:r>
              <a:rPr lang="ar-SA" sz="2800" b="1" dirty="0"/>
              <a:t>شبه الصحراوية والأفريقية, وبعض الدول في أمريكا الجنوبية</a:t>
            </a:r>
            <a:r>
              <a:rPr lang="ar-SA" sz="2800" b="1" dirty="0" smtClean="0"/>
              <a:t>.</a:t>
            </a:r>
          </a:p>
          <a:p>
            <a:r>
              <a:rPr lang="ar-SA" sz="2800" b="1" dirty="0" smtClean="0"/>
              <a:t>هذا </a:t>
            </a:r>
            <a:r>
              <a:rPr lang="ar-SA" sz="2800" b="1" dirty="0"/>
              <a:t>وتقوم منظَّمةُ الصحَّة العالمية بتحديد هذه البلاد في تقاريرها الدورية.</a:t>
            </a:r>
          </a:p>
        </p:txBody>
      </p:sp>
    </p:spTree>
    <p:extLst>
      <p:ext uri="{BB962C8B-B14F-4D97-AF65-F5344CB8AC3E}">
        <p14:creationId xmlns:p14="http://schemas.microsoft.com/office/powerpoint/2010/main" val="65353250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476673"/>
            <a:ext cx="7125113" cy="1080120"/>
          </a:xfrm>
        </p:spPr>
        <p:txBody>
          <a:bodyPr/>
          <a:lstStyle/>
          <a:p>
            <a:pPr algn="ctr"/>
            <a:r>
              <a:rPr lang="ar-SA" sz="7200" dirty="0" smtClean="0">
                <a:solidFill>
                  <a:srgbClr val="FF0000"/>
                </a:solidFill>
              </a:rPr>
              <a:t>**الحقيبةُ </a:t>
            </a:r>
            <a:r>
              <a:rPr lang="ar-SA" sz="7200" dirty="0">
                <a:solidFill>
                  <a:srgbClr val="FF0000"/>
                </a:solidFill>
              </a:rPr>
              <a:t>الطبِّية</a:t>
            </a:r>
          </a:p>
        </p:txBody>
      </p:sp>
      <p:sp>
        <p:nvSpPr>
          <p:cNvPr id="3" name="عنصر نائب للمحتوى 2"/>
          <p:cNvSpPr>
            <a:spLocks noGrp="1"/>
          </p:cNvSpPr>
          <p:nvPr>
            <p:ph idx="1"/>
          </p:nvPr>
        </p:nvSpPr>
        <p:spPr>
          <a:xfrm>
            <a:off x="179512" y="1807361"/>
            <a:ext cx="7955043" cy="4717983"/>
          </a:xfrm>
        </p:spPr>
        <p:txBody>
          <a:bodyPr>
            <a:normAutofit fontScale="85000" lnSpcReduction="20000"/>
          </a:bodyPr>
          <a:lstStyle/>
          <a:p>
            <a:r>
              <a:rPr lang="ar-SA" sz="3800" dirty="0" smtClean="0">
                <a:solidFill>
                  <a:srgbClr val="002060"/>
                </a:solidFill>
              </a:rPr>
              <a:t>1-</a:t>
            </a:r>
            <a:r>
              <a:rPr lang="ar-SA" sz="3800" b="1" dirty="0" smtClean="0">
                <a:solidFill>
                  <a:srgbClr val="002060"/>
                </a:solidFill>
              </a:rPr>
              <a:t>الأدوية </a:t>
            </a:r>
            <a:r>
              <a:rPr lang="ar-SA" sz="3800" b="1" dirty="0">
                <a:solidFill>
                  <a:srgbClr val="002060"/>
                </a:solidFill>
              </a:rPr>
              <a:t>العامَّة</a:t>
            </a:r>
          </a:p>
          <a:p>
            <a:r>
              <a:rPr lang="ar-SA" sz="2800" b="1" dirty="0"/>
              <a:t>وهي أدويةٌ قد يحتاج إليها الحاجُ عندَ إصابته ببعض </a:t>
            </a:r>
            <a:endParaRPr lang="ar-SA" sz="2800" b="1" dirty="0" smtClean="0"/>
          </a:p>
          <a:p>
            <a:r>
              <a:rPr lang="ar-SA" sz="2800" b="1" dirty="0" smtClean="0"/>
              <a:t>الوعكات </a:t>
            </a:r>
            <a:r>
              <a:rPr lang="ar-SA" sz="2800" b="1" dirty="0"/>
              <a:t>الصحِّية, ومنها:</a:t>
            </a:r>
          </a:p>
          <a:p>
            <a:r>
              <a:rPr lang="ar-SA" sz="2800" b="1" dirty="0" smtClean="0"/>
              <a:t>•خافض </a:t>
            </a:r>
            <a:r>
              <a:rPr lang="ar-SA" sz="2800" b="1" dirty="0"/>
              <a:t>للحرارة ومسكِّن للألم، مثل الباراسيتامول (البنادول والفيفادول وغيرهما).</a:t>
            </a:r>
          </a:p>
          <a:p>
            <a:r>
              <a:rPr lang="ar-SA" sz="2800" b="1" dirty="0" smtClean="0"/>
              <a:t>•مضاد </a:t>
            </a:r>
            <a:r>
              <a:rPr lang="ar-SA" sz="2800" b="1" dirty="0"/>
              <a:t>للسُّعال وطارد للبلغم.</a:t>
            </a:r>
          </a:p>
          <a:p>
            <a:r>
              <a:rPr lang="ar-SA" sz="2800" b="1" dirty="0" smtClean="0"/>
              <a:t>•كريمات </a:t>
            </a:r>
            <a:r>
              <a:rPr lang="ar-SA" sz="2800" b="1" dirty="0"/>
              <a:t>وفازلين وبودرة لاستخدامها عندَ حدوث تسلُّخ أو تسميط في الجلد.</a:t>
            </a:r>
          </a:p>
          <a:p>
            <a:r>
              <a:rPr lang="ar-SA" sz="2800" b="1" dirty="0" smtClean="0"/>
              <a:t>•كريمات </a:t>
            </a:r>
            <a:r>
              <a:rPr lang="ar-SA" sz="2800" b="1" dirty="0"/>
              <a:t>ومراهم لإصابات العضلات.</a:t>
            </a:r>
          </a:p>
          <a:p>
            <a:r>
              <a:rPr lang="ar-SA" sz="2800" b="1" dirty="0" smtClean="0"/>
              <a:t>•كريمات </a:t>
            </a:r>
            <a:r>
              <a:rPr lang="ar-SA" sz="2800" b="1" dirty="0"/>
              <a:t>للجروح.</a:t>
            </a:r>
          </a:p>
          <a:p>
            <a:r>
              <a:rPr lang="ar-SA" sz="2800" b="1" dirty="0" smtClean="0"/>
              <a:t>•شراب </a:t>
            </a:r>
            <a:r>
              <a:rPr lang="ar-SA" sz="2800" b="1" dirty="0"/>
              <a:t>الحموضة.</a:t>
            </a:r>
          </a:p>
          <a:p>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1100"/>
            <a:ext cx="2447925" cy="1866900"/>
          </a:xfrm>
          <a:prstGeom prst="rect">
            <a:avLst/>
          </a:prstGeom>
        </p:spPr>
      </p:pic>
    </p:spTree>
    <p:extLst>
      <p:ext uri="{BB962C8B-B14F-4D97-AF65-F5344CB8AC3E}">
        <p14:creationId xmlns:p14="http://schemas.microsoft.com/office/powerpoint/2010/main" val="627409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0" y="-99392"/>
            <a:ext cx="8676456" cy="6480720"/>
          </a:xfrm>
        </p:spPr>
        <p:txBody>
          <a:bodyPr/>
          <a:lstStyle/>
          <a:p>
            <a:pPr algn="r"/>
            <a:r>
              <a:rPr lang="ar-SA" sz="4400" b="1" dirty="0">
                <a:solidFill>
                  <a:srgbClr val="002060"/>
                </a:solidFill>
              </a:rPr>
              <a:t>2. الأدوية الخاصَّة</a:t>
            </a:r>
            <a:r>
              <a:rPr lang="ar-SA" dirty="0"/>
              <a:t/>
            </a:r>
            <a:br>
              <a:rPr lang="ar-SA" dirty="0"/>
            </a:br>
            <a:r>
              <a:rPr lang="ar-SA" sz="3600" b="1" dirty="0"/>
              <a:t>وهي أدويةٌ خاصَّة ببعض الأمراض المزمنة, مثل: أدوية السكَّري، وارتفاع ضغط الدم، والربو، وأمراض القلب؛ فهذه لابدَّ أن يوفِّرَها </a:t>
            </a:r>
            <a:r>
              <a:rPr lang="ar-SA" sz="3600" b="1" dirty="0" smtClean="0"/>
              <a:t>الحاج بكمِّيات </a:t>
            </a:r>
            <a:r>
              <a:rPr lang="ar-SA" sz="3600" b="1" dirty="0"/>
              <a:t>تكفيه طوالَ مدَّة الحج, مع أخذ كمِّية إضافية لمدَّة 3 أيَّام احتياطاً.</a:t>
            </a:r>
            <a:br>
              <a:rPr lang="ar-SA" sz="3600" b="1" dirty="0"/>
            </a:br>
            <a:endParaRPr lang="ar-SA" sz="3600" b="1" dirty="0"/>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7112"/>
            <a:ext cx="6192168" cy="2060848"/>
          </a:xfrm>
          <a:prstGeom prst="rect">
            <a:avLst/>
          </a:prstGeom>
        </p:spPr>
      </p:pic>
    </p:spTree>
    <p:extLst>
      <p:ext uri="{BB962C8B-B14F-4D97-AF65-F5344CB8AC3E}">
        <p14:creationId xmlns:p14="http://schemas.microsoft.com/office/powerpoint/2010/main" val="10695254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xit" presetSubtype="32" fill="hold" grpId="0" nodeType="clickEffect">
                                  <p:stCondLst>
                                    <p:cond delay="0"/>
                                  </p:stCondLst>
                                  <p:childTnLst>
                                    <p:animEffect transition="out" filter="circle(out)">
                                      <p:cBhvr>
                                        <p:cTn id="10" dur="2000"/>
                                        <p:tgtEl>
                                          <p:spTgt spid="4"/>
                                        </p:tgtEl>
                                      </p:cBhvr>
                                    </p:animEffect>
                                    <p:set>
                                      <p:cBhvr>
                                        <p:cTn id="11"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16632"/>
            <a:ext cx="8568952" cy="6120680"/>
          </a:xfrm>
        </p:spPr>
        <p:txBody>
          <a:bodyPr/>
          <a:lstStyle/>
          <a:p>
            <a:pPr algn="r"/>
            <a:r>
              <a:rPr lang="ar-SA" sz="3600" b="1" dirty="0" smtClean="0">
                <a:solidFill>
                  <a:srgbClr val="002060"/>
                </a:solidFill>
              </a:rPr>
              <a:t>البطاقة </a:t>
            </a:r>
            <a:r>
              <a:rPr lang="ar-SA" sz="3600" b="1" dirty="0">
                <a:solidFill>
                  <a:srgbClr val="002060"/>
                </a:solidFill>
              </a:rPr>
              <a:t>الطبِّية</a:t>
            </a:r>
            <a:r>
              <a:rPr lang="ar-SA" dirty="0"/>
              <a:t/>
            </a:r>
            <a:br>
              <a:rPr lang="ar-SA" dirty="0"/>
            </a:br>
            <a:r>
              <a:rPr lang="ar-SA" b="1" dirty="0" smtClean="0"/>
              <a:t> يجب على </a:t>
            </a:r>
            <a:r>
              <a:rPr lang="ar-SA" b="1" dirty="0"/>
              <a:t>الحاج، الذي يعاني من مرضٍ ما، أن يحرصَ على حمل بطاقة طبِّية تحوي تفاصيل حالته المرضية, حتى تجري معالجتُه بسرعة لدى تعرُّضه لأيِّ طارئ صحي, ويُفضَّل أن تكونَ هذه البطاقةُ على هيئة سوار حولَ المعصم.</a:t>
            </a:r>
            <a:br>
              <a:rPr lang="ar-SA" b="1" dirty="0"/>
            </a:br>
            <a:r>
              <a:rPr lang="ar-SA" b="1" dirty="0" smtClean="0"/>
              <a:t>-يجب </a:t>
            </a:r>
            <a:r>
              <a:rPr lang="ar-SA" b="1" dirty="0"/>
              <a:t>على الحاج أن يدوِّنَ أسماء الأدوية التي يستخدمها </a:t>
            </a:r>
            <a:r>
              <a:rPr lang="ar-SA" b="1" dirty="0" smtClean="0"/>
              <a:t>وجرعاتها المخصصة </a:t>
            </a:r>
            <a:r>
              <a:rPr lang="ar-SA" b="1" dirty="0"/>
              <a:t>حتَّى يتسنَّى له إعادة صرفها عندَ فقدانها</a:t>
            </a:r>
            <a:r>
              <a:rPr lang="ar-SA" dirty="0" smtClean="0"/>
              <a:t>.</a:t>
            </a:r>
            <a:r>
              <a:rPr lang="ar-SA" dirty="0"/>
              <a:t/>
            </a:r>
            <a:br>
              <a:rPr lang="ar-SA" dirty="0"/>
            </a:br>
            <a:r>
              <a:rPr lang="ar-SA" sz="3600" b="1" dirty="0" smtClean="0">
                <a:solidFill>
                  <a:srgbClr val="002060"/>
                </a:solidFill>
              </a:rPr>
              <a:t>مواد </a:t>
            </a:r>
            <a:r>
              <a:rPr lang="ar-SA" sz="3600" b="1" dirty="0">
                <a:solidFill>
                  <a:srgbClr val="002060"/>
                </a:solidFill>
              </a:rPr>
              <a:t>التنظيف</a:t>
            </a:r>
            <a:r>
              <a:rPr lang="ar-SA" dirty="0"/>
              <a:t/>
            </a:r>
            <a:br>
              <a:rPr lang="ar-SA" dirty="0"/>
            </a:br>
            <a:r>
              <a:rPr lang="ar-SA" b="1" dirty="0"/>
              <a:t>يجب أن يحرصَ الحاج على توفير مواد التنظيف الخاصَّة به, مثل </a:t>
            </a:r>
            <a:r>
              <a:rPr lang="ar-SA" b="1" dirty="0" smtClean="0"/>
              <a:t>:الصابون </a:t>
            </a:r>
            <a:r>
              <a:rPr lang="ar-SA" b="1" dirty="0"/>
              <a:t>،</a:t>
            </a:r>
            <a:r>
              <a:rPr lang="ar-SA" b="1" dirty="0" smtClean="0"/>
              <a:t>والمناشف، </a:t>
            </a:r>
            <a:r>
              <a:rPr lang="ar-SA" b="1" dirty="0"/>
              <a:t>وفرشاة الأسنان </a:t>
            </a:r>
            <a:r>
              <a:rPr lang="ar-SA" b="1" dirty="0" smtClean="0"/>
              <a:t>،وآلات </a:t>
            </a:r>
            <a:r>
              <a:rPr lang="ar-SA" b="1" dirty="0"/>
              <a:t>الحلاقة</a:t>
            </a:r>
            <a:r>
              <a:rPr lang="ar-SA" dirty="0" smtClean="0"/>
              <a:t>.</a:t>
            </a:r>
            <a:endParaRPr lang="ar-SA" dirty="0"/>
          </a:p>
        </p:txBody>
      </p:sp>
    </p:spTree>
    <p:extLst>
      <p:ext uri="{BB962C8B-B14F-4D97-AF65-F5344CB8AC3E}">
        <p14:creationId xmlns:p14="http://schemas.microsoft.com/office/powerpoint/2010/main" val="709484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332656"/>
            <a:ext cx="8424936" cy="6264696"/>
          </a:xfrm>
        </p:spPr>
        <p:txBody>
          <a:bodyPr/>
          <a:lstStyle/>
          <a:p>
            <a:pPr algn="r"/>
            <a:r>
              <a:rPr lang="ar-SA" sz="3600" b="1" dirty="0" smtClean="0">
                <a:solidFill>
                  <a:srgbClr val="002060"/>
                </a:solidFill>
              </a:rPr>
              <a:t>المظلَّةُ </a:t>
            </a:r>
            <a:r>
              <a:rPr lang="ar-SA" sz="3600" b="1" dirty="0">
                <a:solidFill>
                  <a:srgbClr val="002060"/>
                </a:solidFill>
              </a:rPr>
              <a:t>الشمسية</a:t>
            </a:r>
            <a:br>
              <a:rPr lang="ar-SA" sz="3600" b="1" dirty="0">
                <a:solidFill>
                  <a:srgbClr val="002060"/>
                </a:solidFill>
              </a:rPr>
            </a:br>
            <a:r>
              <a:rPr lang="ar-SA" sz="3600" b="1" dirty="0" smtClean="0"/>
              <a:t>تعد المظلة</a:t>
            </a:r>
            <a:r>
              <a:rPr lang="ar-SA" b="1" dirty="0" smtClean="0"/>
              <a:t> </a:t>
            </a:r>
            <a:r>
              <a:rPr lang="ar-SA" b="1" dirty="0"/>
              <a:t>الشمسية </a:t>
            </a:r>
            <a:r>
              <a:rPr lang="ar-SA" b="1" dirty="0" smtClean="0"/>
              <a:t>من الأمور الأساسية التي على الحاج ان يقتنيها الذين يسيرون </a:t>
            </a:r>
            <a:r>
              <a:rPr lang="ar-SA" b="1" dirty="0"/>
              <a:t>مسافاتٍ طويلةً </a:t>
            </a:r>
            <a:r>
              <a:rPr lang="ar-SA" b="1" dirty="0" smtClean="0"/>
              <a:t>على أقدامهم؛ </a:t>
            </a:r>
            <a:r>
              <a:rPr lang="ar-SA" b="1" dirty="0"/>
              <a:t>فالتعرُّضُ لحرارة الشمس قد يكون مضراً, إذ يمكن أن يتسبَّبَ في حدوث الإصابات الحرارية، كضربة الشمس والإنهاك الحراري.</a:t>
            </a:r>
            <a:br>
              <a:rPr lang="ar-SA" b="1" dirty="0"/>
            </a:br>
            <a:r>
              <a:rPr lang="ar-SA" b="1" dirty="0" smtClean="0"/>
              <a:t>وعليه أن يحرص على النوعية </a:t>
            </a:r>
            <a:r>
              <a:rPr lang="ar-SA" b="1" dirty="0"/>
              <a:t>الجيِّدة </a:t>
            </a:r>
            <a:r>
              <a:rPr lang="ar-SA" b="1" dirty="0" smtClean="0"/>
              <a:t>منها لا سيما العاكسة للحرارة نحو الخارج وقادرةً </a:t>
            </a:r>
            <a:r>
              <a:rPr lang="ar-SA" b="1" dirty="0"/>
              <a:t>على حجب أشعَّة الشمس.</a:t>
            </a:r>
            <a:br>
              <a:rPr lang="ar-SA" b="1" dirty="0"/>
            </a:br>
            <a:r>
              <a:rPr lang="ar-SA" b="1" dirty="0"/>
              <a:t/>
            </a:r>
            <a:br>
              <a:rPr lang="ar-SA" b="1" dirty="0"/>
            </a:br>
            <a:r>
              <a:rPr lang="ar-SA" dirty="0"/>
              <a:t/>
            </a:r>
            <a:br>
              <a:rPr lang="ar-SA" dirty="0"/>
            </a:br>
            <a:endParaRPr lang="ar-SA"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25143"/>
            <a:ext cx="3707904" cy="2132857"/>
          </a:xfrm>
          <a:prstGeom prst="rect">
            <a:avLst/>
          </a:prstGeom>
        </p:spPr>
      </p:pic>
    </p:spTree>
    <p:extLst>
      <p:ext uri="{BB962C8B-B14F-4D97-AF65-F5344CB8AC3E}">
        <p14:creationId xmlns:p14="http://schemas.microsoft.com/office/powerpoint/2010/main" val="133897628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332656"/>
            <a:ext cx="8496944" cy="6336704"/>
          </a:xfrm>
        </p:spPr>
        <p:txBody>
          <a:bodyPr/>
          <a:lstStyle/>
          <a:p>
            <a:pPr algn="r"/>
            <a:r>
              <a:rPr lang="ar-SA" sz="3600" b="1" dirty="0" smtClean="0">
                <a:solidFill>
                  <a:srgbClr val="002060"/>
                </a:solidFill>
              </a:rPr>
              <a:t>اقتناءُ </a:t>
            </a:r>
            <a:r>
              <a:rPr lang="ar-SA" sz="3600" b="1" dirty="0">
                <a:solidFill>
                  <a:srgbClr val="002060"/>
                </a:solidFill>
              </a:rPr>
              <a:t>الملابس المناسبة</a:t>
            </a:r>
            <a:r>
              <a:rPr lang="ar-SA" dirty="0"/>
              <a:t/>
            </a:r>
            <a:br>
              <a:rPr lang="ar-SA" dirty="0"/>
            </a:br>
            <a:r>
              <a:rPr lang="ar-SA" b="1" dirty="0" smtClean="0"/>
              <a:t>ينبغي للحاج القادم من اماكن تختلف في مناخها عن منطقة مكة الحارة أن يصطحب معه ما يعينه على تحمل الحرارة.</a:t>
            </a:r>
            <a:r>
              <a:rPr lang="ar-SA" b="1" dirty="0"/>
              <a:t/>
            </a:r>
            <a:br>
              <a:rPr lang="ar-SA" b="1" dirty="0"/>
            </a:br>
            <a:r>
              <a:rPr lang="ar-SA" b="1" dirty="0" smtClean="0"/>
              <a:t>علما بأن الجو في مكة والمشاعر حارو مشمس عموما و أعلى </a:t>
            </a:r>
            <a:r>
              <a:rPr lang="ar-SA" b="1" dirty="0"/>
              <a:t>مستوى لدرجة الحرارة في مكَّة والمشاعر يكون في شهري حزيران/يونيو وتمُّوز/يُوليو, وقد تصل درجةُ الحرارة فيهما إلى 51 درجة مئوية.</a:t>
            </a:r>
            <a:br>
              <a:rPr lang="ar-SA" b="1" dirty="0"/>
            </a:br>
            <a:r>
              <a:rPr lang="ar-SA" b="1" dirty="0" smtClean="0"/>
              <a:t>بيماأقل </a:t>
            </a:r>
            <a:r>
              <a:rPr lang="ar-SA" b="1" dirty="0"/>
              <a:t>مستوى للحرارة يكون في شهري كانون الثاني/يناير وشباط/فبراير, </a:t>
            </a:r>
            <a:r>
              <a:rPr lang="ar-SA" b="1" dirty="0" smtClean="0"/>
              <a:t>ولكنها </a:t>
            </a:r>
            <a:r>
              <a:rPr lang="ar-SA" b="1" dirty="0"/>
              <a:t>لا تنخفض فيهما درجةُ الحرارة عن 10 درجات مئوية. </a:t>
            </a:r>
          </a:p>
        </p:txBody>
      </p:sp>
    </p:spTree>
    <p:extLst>
      <p:ext uri="{BB962C8B-B14F-4D97-AF65-F5344CB8AC3E}">
        <p14:creationId xmlns:p14="http://schemas.microsoft.com/office/powerpoint/2010/main" val="1167942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0" y="446087"/>
            <a:ext cx="4499992" cy="1185861"/>
          </a:xfrm>
        </p:spPr>
        <p:txBody>
          <a:bodyPr/>
          <a:lstStyle/>
          <a:p>
            <a:pPr algn="ctr"/>
            <a:r>
              <a:rPr lang="ar-SA" sz="6000" b="1" dirty="0" smtClean="0">
                <a:solidFill>
                  <a:srgbClr val="FF0000"/>
                </a:solidFill>
              </a:rPr>
              <a:t>***المرأة </a:t>
            </a:r>
            <a:r>
              <a:rPr lang="ar-SA" sz="6000" b="1" dirty="0">
                <a:solidFill>
                  <a:srgbClr val="FF0000"/>
                </a:solidFill>
              </a:rPr>
              <a:t>والحج</a:t>
            </a:r>
          </a:p>
        </p:txBody>
      </p:sp>
      <p:pic>
        <p:nvPicPr>
          <p:cNvPr id="8" name="عنصر نائب للمحتوى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548680"/>
            <a:ext cx="3888431" cy="5616624"/>
          </a:xfrm>
        </p:spPr>
      </p:pic>
      <p:sp>
        <p:nvSpPr>
          <p:cNvPr id="5" name="عنصر نائب للنص 4"/>
          <p:cNvSpPr>
            <a:spLocks noGrp="1"/>
          </p:cNvSpPr>
          <p:nvPr>
            <p:ph type="body" sz="half" idx="2"/>
          </p:nvPr>
        </p:nvSpPr>
        <p:spPr>
          <a:xfrm>
            <a:off x="0" y="1631949"/>
            <a:ext cx="4499992" cy="4533355"/>
          </a:xfrm>
        </p:spPr>
        <p:txBody>
          <a:bodyPr/>
          <a:lstStyle/>
          <a:p>
            <a:r>
              <a:rPr lang="ar-SA" sz="2400" b="1" dirty="0">
                <a:solidFill>
                  <a:srgbClr val="002060"/>
                </a:solidFill>
              </a:rPr>
              <a:t>الدورة الشهرية</a:t>
            </a:r>
          </a:p>
          <a:p>
            <a:r>
              <a:rPr lang="ar-SA" sz="1800" b="1" dirty="0"/>
              <a:t>تفضِّل كثيرٌ من النساء المُقبِلات على الحج استخدامَ حبوب </a:t>
            </a:r>
            <a:r>
              <a:rPr lang="ar-SA" sz="1800" b="1" dirty="0" smtClean="0"/>
              <a:t>تأخير </a:t>
            </a:r>
            <a:r>
              <a:rPr lang="ar-SA" sz="1800" b="1" dirty="0"/>
              <a:t>الدورة الشهرية, حتَّى يَتمَكنَّ من تأدية المناسك مع الأقارب </a:t>
            </a:r>
            <a:r>
              <a:rPr lang="ar-SA" sz="1800" b="1" dirty="0" smtClean="0"/>
              <a:t>والرفيقات.</a:t>
            </a:r>
          </a:p>
          <a:p>
            <a:r>
              <a:rPr lang="ar-SA" sz="2800" b="1" dirty="0" smtClean="0">
                <a:solidFill>
                  <a:srgbClr val="002060"/>
                </a:solidFill>
              </a:rPr>
              <a:t>وحبوبُ تأخير </a:t>
            </a:r>
            <a:r>
              <a:rPr lang="ar-SA" sz="2800" b="1" dirty="0">
                <a:solidFill>
                  <a:srgbClr val="002060"/>
                </a:solidFill>
              </a:rPr>
              <a:t>الدورة أنواع:</a:t>
            </a:r>
          </a:p>
          <a:p>
            <a:r>
              <a:rPr lang="ar-SA" sz="1800" b="1" dirty="0"/>
              <a:t>1. حبوب منع الحمل: </a:t>
            </a:r>
            <a:r>
              <a:rPr lang="ar-SA" sz="1800" b="1" dirty="0" smtClean="0"/>
              <a:t>نوع يحتوي </a:t>
            </a:r>
            <a:r>
              <a:rPr lang="ar-SA" sz="1800" b="1" dirty="0"/>
              <a:t>على هرمونين </a:t>
            </a:r>
            <a:r>
              <a:rPr lang="ar-SA" sz="1800" b="1" dirty="0" smtClean="0"/>
              <a:t>وهما  البروجسترون </a:t>
            </a:r>
            <a:r>
              <a:rPr lang="ar-SA" sz="1800" b="1" dirty="0"/>
              <a:t>والأستروجين, </a:t>
            </a:r>
            <a:r>
              <a:rPr lang="ar-SA" sz="1800" b="1" dirty="0" smtClean="0"/>
              <a:t>نوع يحتوي </a:t>
            </a:r>
            <a:r>
              <a:rPr lang="ar-SA" sz="1800" b="1" dirty="0"/>
              <a:t>على هرمونٍ واحد وهو  </a:t>
            </a:r>
            <a:r>
              <a:rPr lang="ar-SA" sz="1800" b="1" dirty="0" smtClean="0"/>
              <a:t>البروجسترون</a:t>
            </a:r>
            <a:r>
              <a:rPr lang="ar-SA" sz="1800" b="1" dirty="0"/>
              <a:t>.</a:t>
            </a:r>
          </a:p>
          <a:p>
            <a:r>
              <a:rPr lang="ar-SA" sz="1800" b="1" dirty="0"/>
              <a:t>2. هرمونات منظِّمة للدورة: وهي لا تُستخدَم لمنع الحمل.</a:t>
            </a:r>
          </a:p>
          <a:p>
            <a:endParaRPr lang="ar-SA" sz="1800" b="1" dirty="0"/>
          </a:p>
          <a:p>
            <a:endParaRPr lang="ar-SA" dirty="0"/>
          </a:p>
        </p:txBody>
      </p:sp>
    </p:spTree>
    <p:extLst>
      <p:ext uri="{BB962C8B-B14F-4D97-AF65-F5344CB8AC3E}">
        <p14:creationId xmlns:p14="http://schemas.microsoft.com/office/powerpoint/2010/main" val="2688796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476672"/>
            <a:ext cx="4608512" cy="1185861"/>
          </a:xfrm>
        </p:spPr>
        <p:txBody>
          <a:bodyPr/>
          <a:lstStyle/>
          <a:p>
            <a:pPr algn="ctr"/>
            <a:r>
              <a:rPr lang="ar-SA" sz="6000" b="1" dirty="0" smtClean="0">
                <a:solidFill>
                  <a:srgbClr val="FF0000"/>
                </a:solidFill>
              </a:rPr>
              <a:t>تابع</a:t>
            </a:r>
            <a:endParaRPr lang="ar-SA" sz="6000" b="1" dirty="0">
              <a:solidFill>
                <a:srgbClr val="FF0000"/>
              </a:solidFill>
            </a:endParaRPr>
          </a:p>
        </p:txBody>
      </p:sp>
      <p:sp>
        <p:nvSpPr>
          <p:cNvPr id="4" name="عنصر نائب للنص 3"/>
          <p:cNvSpPr>
            <a:spLocks noGrp="1"/>
          </p:cNvSpPr>
          <p:nvPr>
            <p:ph type="body" sz="half" idx="2"/>
          </p:nvPr>
        </p:nvSpPr>
        <p:spPr>
          <a:xfrm>
            <a:off x="0" y="1631949"/>
            <a:ext cx="4860032" cy="4677371"/>
          </a:xfrm>
        </p:spPr>
        <p:txBody>
          <a:bodyPr>
            <a:normAutofit/>
          </a:bodyPr>
          <a:lstStyle/>
          <a:p>
            <a:r>
              <a:rPr lang="ar-SA" sz="2800" b="1" dirty="0">
                <a:solidFill>
                  <a:srgbClr val="002060"/>
                </a:solidFill>
              </a:rPr>
              <a:t>كيفية الاستعمال</a:t>
            </a:r>
          </a:p>
          <a:p>
            <a:r>
              <a:rPr lang="ar-SA" sz="1800" b="1" dirty="0"/>
              <a:t>- </a:t>
            </a:r>
            <a:r>
              <a:rPr lang="ar-SA" sz="2000" b="1" dirty="0"/>
              <a:t>لابدَّ من استشارة الطبيبَة قبلَ الذهاب للحج بوقتٍ كاف (كحد أدنى 7 أيَّام) للتأكُّد من كيفية استعمال الحبوب.</a:t>
            </a:r>
          </a:p>
          <a:p>
            <a:r>
              <a:rPr lang="ar-SA" sz="2000" b="1" dirty="0"/>
              <a:t>- إنَّ الهدفَ من هذه الأدوية هو منع نزول الدم, ولهذا يجب أن تُؤخَذ يومياً, في الوقت </a:t>
            </a:r>
            <a:r>
              <a:rPr lang="ar-SA" sz="2000" b="1" dirty="0" smtClean="0"/>
              <a:t>ذاته </a:t>
            </a:r>
            <a:r>
              <a:rPr lang="ar-SA" sz="2000" b="1" dirty="0"/>
              <a:t>وبالجرعة المحدَّدة نفسها, </a:t>
            </a:r>
            <a:r>
              <a:rPr lang="ar-SA" sz="2000" b="1" dirty="0" smtClean="0"/>
              <a:t>الى نهاية المناسك.</a:t>
            </a:r>
            <a:endParaRPr lang="ar-SA" sz="2000" b="1" dirty="0"/>
          </a:p>
          <a:p>
            <a:r>
              <a:rPr lang="ar-SA" sz="2000" b="1" dirty="0"/>
              <a:t>- في حالة حدوث تقيُّؤ أو إسهال </a:t>
            </a:r>
            <a:r>
              <a:rPr lang="ar-SA" sz="2000" b="1" dirty="0" smtClean="0"/>
              <a:t>بعدَ تناول الدواء بثلاث أو </a:t>
            </a:r>
            <a:r>
              <a:rPr lang="ar-SA" sz="2000" b="1" dirty="0"/>
              <a:t>أقلَّ </a:t>
            </a:r>
            <a:r>
              <a:rPr lang="ar-SA" sz="2000" b="1" dirty="0" smtClean="0"/>
              <a:t>فعليها أخذُ </a:t>
            </a:r>
            <a:r>
              <a:rPr lang="ar-SA" sz="2000" b="1" dirty="0"/>
              <a:t>قرص آخر.</a:t>
            </a:r>
          </a:p>
          <a:p>
            <a:endParaRPr lang="ar-SA" sz="2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32040" y="2060848"/>
            <a:ext cx="388843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سهم إلى اليسار 2"/>
          <p:cNvSpPr/>
          <p:nvPr/>
        </p:nvSpPr>
        <p:spPr>
          <a:xfrm>
            <a:off x="539552" y="1628800"/>
            <a:ext cx="3168352"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extLst>
      <p:ext uri="{BB962C8B-B14F-4D97-AF65-F5344CB8AC3E}">
        <p14:creationId xmlns:p14="http://schemas.microsoft.com/office/powerpoint/2010/main" val="18213214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323528" y="675724"/>
            <a:ext cx="8568952" cy="924475"/>
          </a:xfrm>
        </p:spPr>
        <p:txBody>
          <a:bodyPr/>
          <a:lstStyle/>
          <a:p>
            <a:pPr algn="ctr"/>
            <a:r>
              <a:rPr lang="ar-SA" sz="3600" b="1" dirty="0">
                <a:solidFill>
                  <a:srgbClr val="002060"/>
                </a:solidFill>
              </a:rPr>
              <a:t>يُمنَع استعمالُ </a:t>
            </a:r>
            <a:r>
              <a:rPr lang="ar-SA" sz="3600" b="1" dirty="0" smtClean="0">
                <a:solidFill>
                  <a:srgbClr val="002060"/>
                </a:solidFill>
              </a:rPr>
              <a:t>حبوب تأخير الدورة في </a:t>
            </a:r>
            <a:r>
              <a:rPr lang="ar-SA" sz="3600" b="1" dirty="0">
                <a:solidFill>
                  <a:srgbClr val="002060"/>
                </a:solidFill>
              </a:rPr>
              <a:t>الحالات التالية:</a:t>
            </a:r>
          </a:p>
        </p:txBody>
      </p:sp>
      <p:sp>
        <p:nvSpPr>
          <p:cNvPr id="6" name="عنصر نائب للمحتوى 5"/>
          <p:cNvSpPr>
            <a:spLocks noGrp="1"/>
          </p:cNvSpPr>
          <p:nvPr>
            <p:ph idx="1"/>
          </p:nvPr>
        </p:nvSpPr>
        <p:spPr>
          <a:xfrm>
            <a:off x="179512" y="1807361"/>
            <a:ext cx="7955043" cy="4861999"/>
          </a:xfrm>
        </p:spPr>
        <p:txBody>
          <a:bodyPr>
            <a:noAutofit/>
          </a:bodyPr>
          <a:lstStyle/>
          <a:p>
            <a:pPr marL="0" indent="0">
              <a:buNone/>
            </a:pPr>
            <a:r>
              <a:rPr lang="ar-SA" sz="2400" dirty="0"/>
              <a:t>- </a:t>
            </a:r>
            <a:r>
              <a:rPr lang="ar-SA" sz="2400" b="1" dirty="0"/>
              <a:t>إذا كانت المرأةُ حاملاً.</a:t>
            </a:r>
          </a:p>
          <a:p>
            <a:pPr marL="0" indent="0">
              <a:buNone/>
            </a:pPr>
            <a:r>
              <a:rPr lang="ar-SA" sz="2400" b="1" dirty="0"/>
              <a:t>- في حالة وجود نزف </a:t>
            </a:r>
            <a:r>
              <a:rPr lang="ar-SA" sz="2400" b="1" dirty="0" smtClean="0"/>
              <a:t>مجهول الأسباب.</a:t>
            </a:r>
            <a:endParaRPr lang="ar-SA" sz="2400" b="1" dirty="0"/>
          </a:p>
          <a:p>
            <a:pPr marL="0" indent="0">
              <a:buNone/>
            </a:pPr>
            <a:r>
              <a:rPr lang="ar-SA" sz="2400" b="1" dirty="0" smtClean="0"/>
              <a:t>-إذا </a:t>
            </a:r>
            <a:r>
              <a:rPr lang="ar-SA" sz="2400" b="1" dirty="0"/>
              <a:t>كانت المرأةُ مصابةً أو قد أُصيبَت في السابق بأحد الأمراض </a:t>
            </a:r>
            <a:r>
              <a:rPr lang="ar-SA" sz="2400" b="1" dirty="0" smtClean="0"/>
              <a:t>التالية:</a:t>
            </a:r>
          </a:p>
          <a:p>
            <a:pPr marL="0" indent="0">
              <a:buNone/>
            </a:pPr>
            <a:r>
              <a:rPr lang="ar-SA" sz="2400" b="1" dirty="0" smtClean="0"/>
              <a:t>جلطات </a:t>
            </a:r>
            <a:r>
              <a:rPr lang="ar-SA" sz="2400" b="1" dirty="0"/>
              <a:t>الأوردة </a:t>
            </a:r>
            <a:r>
              <a:rPr lang="ar-SA" sz="2400" b="1" dirty="0" smtClean="0"/>
              <a:t>والشرايين </a:t>
            </a:r>
            <a:r>
              <a:rPr lang="ar-SA" sz="2400" b="1" dirty="0"/>
              <a:t>احتشاء عضلة القلب, </a:t>
            </a:r>
            <a:r>
              <a:rPr lang="ar-SA" sz="2400" b="1" dirty="0" smtClean="0"/>
              <a:t>والسَّكتة الدماغية,و </a:t>
            </a:r>
            <a:r>
              <a:rPr lang="ar-SA" sz="2400" b="1" dirty="0"/>
              <a:t>أورام </a:t>
            </a:r>
            <a:r>
              <a:rPr lang="ar-SA" sz="2400" b="1" dirty="0" smtClean="0"/>
              <a:t>الثدي </a:t>
            </a:r>
            <a:r>
              <a:rPr lang="ar-SA" sz="2400" b="1" dirty="0"/>
              <a:t>أورام الغدَّة </a:t>
            </a:r>
            <a:r>
              <a:rPr lang="ar-SA" sz="2400" b="1" dirty="0" smtClean="0"/>
              <a:t>النخامية </a:t>
            </a:r>
            <a:r>
              <a:rPr lang="ar-SA" sz="2400" b="1" dirty="0"/>
              <a:t>سوء الامتصاص </a:t>
            </a:r>
            <a:r>
              <a:rPr lang="ar-SA" sz="2400" b="1" dirty="0" smtClean="0"/>
              <a:t>المعوي </a:t>
            </a:r>
            <a:r>
              <a:rPr lang="ar-SA" sz="2400" b="1" dirty="0"/>
              <a:t>السكَّري المصحوب بأمراض في الأوعية الدموية أو </a:t>
            </a:r>
            <a:r>
              <a:rPr lang="ar-SA" sz="2400" b="1" dirty="0" smtClean="0"/>
              <a:t>ارتفاع </a:t>
            </a:r>
            <a:r>
              <a:rPr lang="ar-SA" sz="2400" b="1" dirty="0"/>
              <a:t>ضغط الدم أو هبوط وظائف القلب.</a:t>
            </a:r>
          </a:p>
          <a:p>
            <a:pPr marL="0" indent="0">
              <a:buNone/>
            </a:pPr>
            <a:r>
              <a:rPr lang="ar-SA" sz="2400" b="1" dirty="0" smtClean="0"/>
              <a:t>و </a:t>
            </a:r>
            <a:r>
              <a:rPr lang="ar-SA" sz="2400" b="1" dirty="0"/>
              <a:t>استخدام بعض العقاقير مثل </a:t>
            </a:r>
            <a:r>
              <a:rPr lang="ar-SA" sz="2400" b="1" dirty="0" smtClean="0"/>
              <a:t>:الرِّيفامبيسين</a:t>
            </a:r>
            <a:r>
              <a:rPr lang="ar-SA" sz="2400" b="1" dirty="0"/>
              <a:t>.</a:t>
            </a:r>
          </a:p>
          <a:p>
            <a:endParaRPr lang="ar-SA" sz="2400" b="1" dirty="0"/>
          </a:p>
        </p:txBody>
      </p:sp>
    </p:spTree>
    <p:extLst>
      <p:ext uri="{BB962C8B-B14F-4D97-AF65-F5344CB8AC3E}">
        <p14:creationId xmlns:p14="http://schemas.microsoft.com/office/powerpoint/2010/main" val="100738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60648"/>
            <a:ext cx="8640960" cy="2232248"/>
          </a:xfrm>
        </p:spPr>
        <p:txBody>
          <a:bodyPr/>
          <a:lstStyle/>
          <a:p>
            <a:pPr algn="ctr"/>
            <a:r>
              <a:rPr lang="ar-SA" b="1" dirty="0" smtClean="0">
                <a:solidFill>
                  <a:srgbClr val="002060"/>
                </a:solidFill>
              </a:rPr>
              <a:t>مشكلاتٌ </a:t>
            </a:r>
            <a:r>
              <a:rPr lang="ar-SA" b="1" dirty="0">
                <a:solidFill>
                  <a:srgbClr val="002060"/>
                </a:solidFill>
              </a:rPr>
              <a:t>صحِّية </a:t>
            </a:r>
            <a:r>
              <a:rPr lang="ar-SA" b="1" dirty="0" smtClean="0">
                <a:solidFill>
                  <a:srgbClr val="002060"/>
                </a:solidFill>
              </a:rPr>
              <a:t>التي </a:t>
            </a:r>
            <a:r>
              <a:rPr lang="ar-SA" b="1" dirty="0">
                <a:solidFill>
                  <a:srgbClr val="002060"/>
                </a:solidFill>
              </a:rPr>
              <a:t>تمنع من استعمال حبوب </a:t>
            </a:r>
            <a:r>
              <a:rPr lang="ar-SA" b="1" dirty="0" smtClean="0">
                <a:solidFill>
                  <a:srgbClr val="002060"/>
                </a:solidFill>
              </a:rPr>
              <a:t>تأخير </a:t>
            </a:r>
            <a:r>
              <a:rPr lang="ar-SA" b="1" dirty="0">
                <a:solidFill>
                  <a:srgbClr val="002060"/>
                </a:solidFill>
              </a:rPr>
              <a:t>الدورة, </a:t>
            </a:r>
            <a:r>
              <a:rPr lang="ar-SA" b="1" dirty="0" smtClean="0">
                <a:solidFill>
                  <a:srgbClr val="002060"/>
                </a:solidFill>
              </a:rPr>
              <a:t>و </a:t>
            </a:r>
            <a:r>
              <a:rPr lang="ar-SA" b="1" dirty="0">
                <a:solidFill>
                  <a:srgbClr val="002060"/>
                </a:solidFill>
              </a:rPr>
              <a:t>تحتاج المرأة معها إلى مزيد من الاحتياط والحذر, </a:t>
            </a:r>
            <a:r>
              <a:rPr lang="ar-SA" b="1" dirty="0" smtClean="0">
                <a:solidFill>
                  <a:srgbClr val="002060"/>
                </a:solidFill>
              </a:rPr>
              <a:t>هي</a:t>
            </a:r>
            <a:r>
              <a:rPr lang="ar-SA" b="1" dirty="0">
                <a:solidFill>
                  <a:srgbClr val="002060"/>
                </a:solidFill>
              </a:rPr>
              <a:t>:</a:t>
            </a:r>
          </a:p>
        </p:txBody>
      </p:sp>
      <p:sp>
        <p:nvSpPr>
          <p:cNvPr id="3" name="عنصر نائب للمحتوى 2"/>
          <p:cNvSpPr>
            <a:spLocks noGrp="1"/>
          </p:cNvSpPr>
          <p:nvPr>
            <p:ph idx="1"/>
          </p:nvPr>
        </p:nvSpPr>
        <p:spPr/>
        <p:txBody>
          <a:bodyPr>
            <a:normAutofit/>
          </a:bodyPr>
          <a:lstStyle/>
          <a:p>
            <a:r>
              <a:rPr lang="ar-SA" sz="3200" b="1" dirty="0"/>
              <a:t>- الصُّداع النصفي (الشقيقة).</a:t>
            </a:r>
          </a:p>
          <a:p>
            <a:r>
              <a:rPr lang="ar-SA" sz="3200" b="1" dirty="0"/>
              <a:t>- قلَّة </a:t>
            </a:r>
            <a:r>
              <a:rPr lang="ar-SA" sz="3200" b="1" dirty="0" smtClean="0"/>
              <a:t>كمية الدورة </a:t>
            </a:r>
            <a:r>
              <a:rPr lang="ar-SA" sz="3200" b="1" dirty="0"/>
              <a:t>الشهرية.</a:t>
            </a:r>
          </a:p>
          <a:p>
            <a:r>
              <a:rPr lang="ar-SA" sz="3200" b="1" dirty="0"/>
              <a:t>- الاكتئاب النفسي</a:t>
            </a:r>
          </a:p>
        </p:txBody>
      </p:sp>
    </p:spTree>
    <p:extLst>
      <p:ext uri="{BB962C8B-B14F-4D97-AF65-F5344CB8AC3E}">
        <p14:creationId xmlns:p14="http://schemas.microsoft.com/office/powerpoint/2010/main" val="1616065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pPr algn="ctr"/>
            <a:r>
              <a:rPr lang="ar-SA" sz="4400" b="1" dirty="0" smtClean="0"/>
              <a:t>المحتوى</a:t>
            </a:r>
            <a:endParaRPr lang="ar-SA" sz="4400" b="1" dirty="0"/>
          </a:p>
        </p:txBody>
      </p:sp>
      <p:sp>
        <p:nvSpPr>
          <p:cNvPr id="5" name="عنصر نائب للمحتوى 4"/>
          <p:cNvSpPr>
            <a:spLocks noGrp="1"/>
          </p:cNvSpPr>
          <p:nvPr>
            <p:ph idx="1"/>
          </p:nvPr>
        </p:nvSpPr>
        <p:spPr/>
        <p:txBody>
          <a:bodyPr/>
          <a:lstStyle/>
          <a:p>
            <a:pPr marL="0" indent="0">
              <a:buNone/>
            </a:pPr>
            <a:r>
              <a:rPr lang="ar-SA" sz="2400" b="1" dirty="0" smtClean="0"/>
              <a:t>- اجراءات صحية ووقائية تعين الحاج على أداء مناسكه</a:t>
            </a:r>
          </a:p>
          <a:p>
            <a:pPr marL="0" indent="0">
              <a:buNone/>
            </a:pPr>
            <a:r>
              <a:rPr lang="ar-SA" sz="2400" b="1" dirty="0" smtClean="0"/>
              <a:t>- المرأة والحج</a:t>
            </a:r>
          </a:p>
          <a:p>
            <a:pPr marL="0" indent="0">
              <a:buNone/>
            </a:pPr>
            <a:r>
              <a:rPr lang="ar-SA" sz="2400" b="1" dirty="0" smtClean="0"/>
              <a:t>- نصائح عامة يجب مراعاتها أثناء الحج</a:t>
            </a:r>
          </a:p>
          <a:p>
            <a:pPr marL="0" indent="0">
              <a:buNone/>
            </a:pPr>
            <a:r>
              <a:rPr lang="ar-SA" sz="2400" b="1" dirty="0" smtClean="0"/>
              <a:t>- بعض الأطعمة التي تقوى جهاز المناعة</a:t>
            </a:r>
          </a:p>
          <a:p>
            <a:pPr marL="0" indent="0">
              <a:buNone/>
            </a:pPr>
            <a:r>
              <a:rPr lang="ar-SA" sz="2400" b="1" dirty="0" smtClean="0"/>
              <a:t>- ممارسات وسلوكيات تقوى جهاز المناعة</a:t>
            </a:r>
          </a:p>
          <a:p>
            <a:pPr marL="0" indent="0">
              <a:buNone/>
            </a:pPr>
            <a:r>
              <a:rPr lang="ar-SA" sz="2400" b="1" dirty="0" smtClean="0"/>
              <a:t>- نصائح الأمن والسلامة</a:t>
            </a:r>
          </a:p>
          <a:p>
            <a:pPr marL="0" indent="0">
              <a:buNone/>
            </a:pPr>
            <a:r>
              <a:rPr lang="ar-SA" sz="2400" b="1" smtClean="0"/>
              <a:t>- المراجع</a:t>
            </a:r>
            <a:endParaRPr lang="ar-SA" sz="2400" b="1" dirty="0" smtClean="0"/>
          </a:p>
          <a:p>
            <a:pPr>
              <a:buFontTx/>
              <a:buChar char="-"/>
            </a:pPr>
            <a:endParaRPr lang="ar-SA" dirty="0"/>
          </a:p>
        </p:txBody>
      </p:sp>
    </p:spTree>
    <p:extLst>
      <p:ext uri="{BB962C8B-B14F-4D97-AF65-F5344CB8AC3E}">
        <p14:creationId xmlns:p14="http://schemas.microsoft.com/office/powerpoint/2010/main" val="35656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000" b="1" dirty="0">
                <a:solidFill>
                  <a:srgbClr val="002060"/>
                </a:solidFill>
              </a:rPr>
              <a:t>هل لهذه الحبوب تأثيراتٌ جانبية؟</a:t>
            </a:r>
          </a:p>
        </p:txBody>
      </p:sp>
      <p:sp>
        <p:nvSpPr>
          <p:cNvPr id="3" name="عنصر نائب للمحتوى 2"/>
          <p:cNvSpPr>
            <a:spLocks noGrp="1"/>
          </p:cNvSpPr>
          <p:nvPr>
            <p:ph idx="1"/>
          </p:nvPr>
        </p:nvSpPr>
        <p:spPr>
          <a:xfrm>
            <a:off x="323528" y="1556792"/>
            <a:ext cx="8424935" cy="4968551"/>
          </a:xfrm>
        </p:spPr>
        <p:txBody>
          <a:bodyPr>
            <a:noAutofit/>
          </a:bodyPr>
          <a:lstStyle/>
          <a:p>
            <a:r>
              <a:rPr lang="ar-SA" sz="2400" b="1" dirty="0"/>
              <a:t>تختلف التأثيراتُ الجانبية باختلاف مدَّة </a:t>
            </a:r>
            <a:r>
              <a:rPr lang="ar-SA" sz="2400" b="1" dirty="0" smtClean="0"/>
              <a:t>الاستعمال, ولكنَّ </a:t>
            </a:r>
            <a:r>
              <a:rPr lang="ar-SA" sz="2400" b="1" dirty="0"/>
              <a:t>أهمَّ التأثيرات التي قد تحدث في </a:t>
            </a:r>
            <a:r>
              <a:rPr lang="ar-SA" sz="2400" b="1" dirty="0" smtClean="0"/>
              <a:t>مدة </a:t>
            </a:r>
            <a:r>
              <a:rPr lang="ar-SA" sz="2400" b="1" dirty="0"/>
              <a:t>الحج:</a:t>
            </a:r>
          </a:p>
          <a:p>
            <a:r>
              <a:rPr lang="ar-SA" sz="2400" b="1" dirty="0"/>
              <a:t>- الغثيان والقيء.</a:t>
            </a:r>
          </a:p>
          <a:p>
            <a:r>
              <a:rPr lang="ar-SA" sz="2400" b="1" dirty="0"/>
              <a:t>- الصُّداع.</a:t>
            </a:r>
          </a:p>
          <a:p>
            <a:r>
              <a:rPr lang="ar-SA" sz="2400" b="1" dirty="0"/>
              <a:t>- نزول الدم بشكل متقطِّع.</a:t>
            </a:r>
          </a:p>
          <a:p>
            <a:r>
              <a:rPr lang="ar-SA" sz="2400" b="1" dirty="0"/>
              <a:t>- آلام مُصاحبة للدورة.</a:t>
            </a:r>
          </a:p>
          <a:p>
            <a:r>
              <a:rPr lang="ar-SA" sz="2400" b="1" dirty="0"/>
              <a:t>- آلام في الثدي.</a:t>
            </a:r>
          </a:p>
          <a:p>
            <a:r>
              <a:rPr lang="ar-SA" sz="2400" b="1" dirty="0"/>
              <a:t>تغيُّرات في المزاج والعصبيَّة.</a:t>
            </a:r>
          </a:p>
        </p:txBody>
      </p:sp>
    </p:spTree>
    <p:extLst>
      <p:ext uri="{BB962C8B-B14F-4D97-AF65-F5344CB8AC3E}">
        <p14:creationId xmlns:p14="http://schemas.microsoft.com/office/powerpoint/2010/main" val="619167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3600" b="1" dirty="0" smtClean="0">
                <a:solidFill>
                  <a:srgbClr val="FF0000"/>
                </a:solidFill>
              </a:rPr>
              <a:t>نصائح عامة يجب مراعاتها أثناء الحج</a:t>
            </a:r>
            <a:endParaRPr lang="ar-SA" sz="3600" b="1" dirty="0">
              <a:solidFill>
                <a:srgbClr val="FF0000"/>
              </a:solidFill>
            </a:endParaRPr>
          </a:p>
        </p:txBody>
      </p:sp>
      <p:sp>
        <p:nvSpPr>
          <p:cNvPr id="3" name="عنصر نائب للمحتوى 2"/>
          <p:cNvSpPr>
            <a:spLocks noGrp="1"/>
          </p:cNvSpPr>
          <p:nvPr>
            <p:ph idx="1"/>
          </p:nvPr>
        </p:nvSpPr>
        <p:spPr>
          <a:xfrm>
            <a:off x="107505" y="1556792"/>
            <a:ext cx="8424936" cy="5112567"/>
          </a:xfrm>
        </p:spPr>
        <p:txBody>
          <a:bodyPr>
            <a:normAutofit/>
          </a:bodyPr>
          <a:lstStyle/>
          <a:p>
            <a:endParaRPr lang="ar-SA" dirty="0"/>
          </a:p>
          <a:p>
            <a:r>
              <a:rPr lang="ar-SA" sz="2600" b="1" dirty="0">
                <a:solidFill>
                  <a:srgbClr val="002060"/>
                </a:solidFill>
              </a:rPr>
              <a:t>الانتباه للطعام الذي يأكله الحاج</a:t>
            </a:r>
          </a:p>
          <a:p>
            <a:pPr marL="0" indent="0">
              <a:buNone/>
            </a:pPr>
            <a:r>
              <a:rPr lang="ar-SA" sz="2300" b="1" dirty="0"/>
              <a:t>يقوم بعضُ الحجَّاج بإعداد الطعام بطريقةٍ غير صحيحة, ولهذا فإنَّ بعضَ الأمراض </a:t>
            </a:r>
            <a:r>
              <a:rPr lang="ar-SA" sz="2300" b="1" dirty="0" smtClean="0"/>
              <a:t>المُعدِية </a:t>
            </a:r>
            <a:r>
              <a:rPr lang="ar-SA" sz="2300" b="1" dirty="0"/>
              <a:t>المرتبطة بالطعام قد تزداد في الحج, مثل الإسهال والقيء وآلام البطن </a:t>
            </a:r>
            <a:r>
              <a:rPr lang="ar-SA" sz="2300" b="1" dirty="0" smtClean="0"/>
              <a:t>والنَّزلات </a:t>
            </a:r>
            <a:r>
              <a:rPr lang="ar-SA" sz="2300" b="1" dirty="0" smtClean="0"/>
              <a:t>المعوية.</a:t>
            </a:r>
          </a:p>
          <a:p>
            <a:endParaRPr lang="ar-SA" sz="2300" b="1" dirty="0" smtClean="0"/>
          </a:p>
          <a:p>
            <a:pPr lvl="1"/>
            <a:r>
              <a:rPr lang="ar-SA" sz="2600" b="1" dirty="0" smtClean="0"/>
              <a:t>بعض الإجراءات الوقائية السهلة الضرورية لتفادي المشاكل الصحية:</a:t>
            </a:r>
          </a:p>
          <a:p>
            <a:endParaRPr lang="ar-SA" sz="2300" b="1" dirty="0" smtClean="0"/>
          </a:p>
          <a:p>
            <a:pPr marL="0" indent="0">
              <a:buNone/>
            </a:pPr>
            <a:r>
              <a:rPr lang="ar-SA" sz="2300" b="1" dirty="0"/>
              <a:t>1</a:t>
            </a:r>
            <a:r>
              <a:rPr lang="ar-SA" sz="2300" b="1" dirty="0" smtClean="0"/>
              <a:t>- الحرص </a:t>
            </a:r>
            <a:r>
              <a:rPr lang="ar-SA" sz="2300" b="1" dirty="0"/>
              <a:t>الشديد على النظافة, </a:t>
            </a:r>
            <a:r>
              <a:rPr lang="ar-SA" sz="2300" b="1" dirty="0" smtClean="0"/>
              <a:t>لاسيما </a:t>
            </a:r>
            <a:r>
              <a:rPr lang="ar-SA" sz="2300" b="1" dirty="0"/>
              <a:t>غسل اليدين بالماء والصابون, قبلَ تناول الطعام وبعده, وكذلك بعدَ قضاء الحاجة</a:t>
            </a:r>
            <a:r>
              <a:rPr lang="ar-SA" sz="2300" b="1" dirty="0" smtClean="0"/>
              <a:t>.</a:t>
            </a:r>
            <a:endParaRPr lang="ar-SA" sz="2300" b="1" dirty="0"/>
          </a:p>
        </p:txBody>
      </p:sp>
    </p:spTree>
    <p:extLst>
      <p:ext uri="{BB962C8B-B14F-4D97-AF65-F5344CB8AC3E}">
        <p14:creationId xmlns:p14="http://schemas.microsoft.com/office/powerpoint/2010/main" val="163923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4" end="4"/>
                                            </p:txEl>
                                          </p:spTgt>
                                        </p:tgtEl>
                                        <p:attrNameLst>
                                          <p:attrName>ppt_x</p:attrName>
                                          <p:attrName>ppt_y</p:attrName>
                                        </p:attrNameLst>
                                      </p:cBhvr>
                                    </p:animMotion>
                                    <p:animRot by="1500000">
                                      <p:cBhvr>
                                        <p:cTn id="7" dur="125" fill="hold">
                                          <p:stCondLst>
                                            <p:cond delay="0"/>
                                          </p:stCondLst>
                                        </p:cTn>
                                        <p:tgtEl>
                                          <p:spTgt spid="3">
                                            <p:txEl>
                                              <p:pRg st="4" end="4"/>
                                            </p:txEl>
                                          </p:spTgt>
                                        </p:tgtEl>
                                        <p:attrNameLst>
                                          <p:attrName>r</p:attrName>
                                        </p:attrNameLst>
                                      </p:cBhvr>
                                    </p:animRot>
                                    <p:animRot by="-1500000">
                                      <p:cBhvr>
                                        <p:cTn id="8" dur="125" fill="hold">
                                          <p:stCondLst>
                                            <p:cond delay="125"/>
                                          </p:stCondLst>
                                        </p:cTn>
                                        <p:tgtEl>
                                          <p:spTgt spid="3">
                                            <p:txEl>
                                              <p:pRg st="4" end="4"/>
                                            </p:txEl>
                                          </p:spTgt>
                                        </p:tgtEl>
                                        <p:attrNameLst>
                                          <p:attrName>r</p:attrName>
                                        </p:attrNameLst>
                                      </p:cBhvr>
                                    </p:animRot>
                                    <p:animRot by="-1500000">
                                      <p:cBhvr>
                                        <p:cTn id="9" dur="125" fill="hold">
                                          <p:stCondLst>
                                            <p:cond delay="250"/>
                                          </p:stCondLst>
                                        </p:cTn>
                                        <p:tgtEl>
                                          <p:spTgt spid="3">
                                            <p:txEl>
                                              <p:pRg st="4" end="4"/>
                                            </p:txEl>
                                          </p:spTgt>
                                        </p:tgtEl>
                                        <p:attrNameLst>
                                          <p:attrName>r</p:attrName>
                                        </p:attrNameLst>
                                      </p:cBhvr>
                                    </p:animRot>
                                    <p:animRot by="1500000">
                                      <p:cBhvr>
                                        <p:cTn id="10" dur="125" fill="hold">
                                          <p:stCondLst>
                                            <p:cond delay="375"/>
                                          </p:stCondLst>
                                        </p:cTn>
                                        <p:tgtEl>
                                          <p:spTgt spid="3">
                                            <p:txEl>
                                              <p:pRg st="4" end="4"/>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ppt_w</p:attrName>
                                        </p:attrNameLst>
                                      </p:cBhvr>
                                      <p:tavLst>
                                        <p:tav tm="0" fmla="#ppt_w*sin(2.5*pi*$)">
                                          <p:val>
                                            <p:fltVal val="0"/>
                                          </p:val>
                                        </p:tav>
                                        <p:tav tm="100000">
                                          <p:val>
                                            <p:fltVal val="1"/>
                                          </p:val>
                                        </p:tav>
                                      </p:tavLst>
                                    </p:anim>
                                    <p:anim calcmode="lin" valueType="num">
                                      <p:cBhvr>
                                        <p:cTn id="17"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675724"/>
            <a:ext cx="9144000" cy="924475"/>
          </a:xfrm>
        </p:spPr>
        <p:txBody>
          <a:bodyPr/>
          <a:lstStyle/>
          <a:p>
            <a:pPr algn="ctr"/>
            <a:r>
              <a:rPr lang="ar-SA" sz="4400" b="1" dirty="0" smtClean="0">
                <a:solidFill>
                  <a:srgbClr val="FF0000"/>
                </a:solidFill>
              </a:rPr>
              <a:t>تابع نصائح </a:t>
            </a:r>
            <a:r>
              <a:rPr lang="ar-SA" sz="4400" b="1" dirty="0">
                <a:solidFill>
                  <a:srgbClr val="FF0000"/>
                </a:solidFill>
              </a:rPr>
              <a:t>عامة يجب مراعاتها أثناء الحج</a:t>
            </a:r>
          </a:p>
        </p:txBody>
      </p:sp>
      <p:sp>
        <p:nvSpPr>
          <p:cNvPr id="3" name="عنصر نائب للمحتوى 2"/>
          <p:cNvSpPr>
            <a:spLocks noGrp="1"/>
          </p:cNvSpPr>
          <p:nvPr>
            <p:ph idx="1"/>
          </p:nvPr>
        </p:nvSpPr>
        <p:spPr>
          <a:xfrm>
            <a:off x="107504" y="1807361"/>
            <a:ext cx="8027051" cy="4861999"/>
          </a:xfrm>
        </p:spPr>
        <p:txBody>
          <a:bodyPr/>
          <a:lstStyle/>
          <a:p>
            <a:pPr marL="0" indent="0">
              <a:buNone/>
            </a:pPr>
            <a:r>
              <a:rPr lang="ar-SA" b="1" dirty="0" smtClean="0"/>
              <a:t>1</a:t>
            </a:r>
            <a:r>
              <a:rPr lang="ar-SA" sz="2400" b="1" dirty="0" smtClean="0"/>
              <a:t>-الحرص </a:t>
            </a:r>
            <a:r>
              <a:rPr lang="ar-SA" sz="2400" b="1" dirty="0"/>
              <a:t>على نظافة الأواني المستعمَلة لإعداد الطعام </a:t>
            </a:r>
            <a:r>
              <a:rPr lang="ar-SA" sz="2400" b="1" dirty="0" smtClean="0"/>
              <a:t>وتناوله                                                                          2-الحرص </a:t>
            </a:r>
            <a:r>
              <a:rPr lang="ar-SA" sz="2400" b="1" dirty="0"/>
              <a:t>على غسل الفواكه والخضروات قبلَ </a:t>
            </a:r>
            <a:r>
              <a:rPr lang="ar-SA" sz="2400" b="1" dirty="0" smtClean="0"/>
              <a:t>تناولها.</a:t>
            </a:r>
            <a:endParaRPr lang="ar-SA" sz="2400" b="1" dirty="0"/>
          </a:p>
          <a:p>
            <a:pPr marL="0" indent="0">
              <a:buNone/>
            </a:pPr>
            <a:r>
              <a:rPr lang="ar-SA" sz="2400" b="1" dirty="0"/>
              <a:t>3</a:t>
            </a:r>
            <a:r>
              <a:rPr lang="ar-SA" sz="2400" b="1" dirty="0" smtClean="0"/>
              <a:t>- </a:t>
            </a:r>
            <a:r>
              <a:rPr lang="ar-SA" sz="2400" b="1" dirty="0" smtClean="0"/>
              <a:t>الابتعاد عن </a:t>
            </a:r>
            <a:r>
              <a:rPr lang="ar-SA" sz="2400" b="1" dirty="0" smtClean="0"/>
              <a:t>عدم </a:t>
            </a:r>
            <a:r>
              <a:rPr lang="ar-SA" sz="2400" b="1" dirty="0"/>
              <a:t>ترك الطعام مكشوفاً في الهواء الطلق, </a:t>
            </a:r>
            <a:r>
              <a:rPr lang="ar-SA" sz="2400" b="1" dirty="0" smtClean="0"/>
              <a:t>لا نه </a:t>
            </a:r>
            <a:r>
              <a:rPr lang="ar-SA" sz="2400" b="1" dirty="0"/>
              <a:t>يكون عرضةً للغبار </a:t>
            </a:r>
            <a:r>
              <a:rPr lang="ar-SA" sz="2400" b="1" dirty="0" smtClean="0"/>
              <a:t>والذباب.</a:t>
            </a:r>
            <a:endParaRPr lang="ar-SA" sz="2400" b="1" dirty="0"/>
          </a:p>
          <a:p>
            <a:pPr marL="0" indent="0">
              <a:buNone/>
            </a:pPr>
            <a:r>
              <a:rPr lang="ar-SA" sz="2400" b="1" dirty="0"/>
              <a:t>4</a:t>
            </a:r>
            <a:r>
              <a:rPr lang="ar-SA" sz="2400" b="1" dirty="0" smtClean="0"/>
              <a:t>- </a:t>
            </a:r>
            <a:r>
              <a:rPr lang="ar-SA" sz="2400" b="1" dirty="0" smtClean="0"/>
              <a:t>تناول المياه المعلَّبة المعدة للشرب,او استبدلها بالمياه المعالجة بالترشيح والتنقية أو المعالجة بالغليان.</a:t>
            </a:r>
            <a:endParaRPr lang="ar-SA" sz="2400" b="1" dirty="0"/>
          </a:p>
          <a:p>
            <a:pPr marL="0" indent="0">
              <a:buNone/>
            </a:pPr>
            <a:r>
              <a:rPr lang="ar-SA" sz="2400" b="1" dirty="0"/>
              <a:t>5</a:t>
            </a:r>
            <a:r>
              <a:rPr lang="ar-SA" sz="2400" b="1" dirty="0" smtClean="0"/>
              <a:t>- </a:t>
            </a:r>
            <a:r>
              <a:rPr lang="ar-SA" sz="2400" b="1" dirty="0" smtClean="0"/>
              <a:t>الابتعاد من </a:t>
            </a:r>
            <a:r>
              <a:rPr lang="ar-SA" sz="2400" b="1" dirty="0" smtClean="0"/>
              <a:t>عدم </a:t>
            </a:r>
            <a:r>
              <a:rPr lang="ar-SA" sz="2400" b="1" dirty="0"/>
              <a:t>شراء السَّلَطات والأطعمة </a:t>
            </a:r>
            <a:r>
              <a:rPr lang="ar-SA" sz="2400" b="1" dirty="0" smtClean="0"/>
              <a:t> التي </a:t>
            </a:r>
            <a:r>
              <a:rPr lang="ar-SA" sz="2400" b="1" dirty="0"/>
              <a:t>تُباع في الطرقات, من الباعة المتجوِّلين.</a:t>
            </a:r>
          </a:p>
          <a:p>
            <a:endParaRPr lang="ar-SA" dirty="0"/>
          </a:p>
        </p:txBody>
      </p:sp>
    </p:spTree>
    <p:extLst>
      <p:ext uri="{BB962C8B-B14F-4D97-AF65-F5344CB8AC3E}">
        <p14:creationId xmlns:p14="http://schemas.microsoft.com/office/powerpoint/2010/main" val="87311463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332656"/>
            <a:ext cx="8784976" cy="1284515"/>
          </a:xfrm>
        </p:spPr>
        <p:txBody>
          <a:bodyPr/>
          <a:lstStyle/>
          <a:p>
            <a:pPr algn="ctr"/>
            <a:r>
              <a:rPr lang="ar-SA" sz="4000" b="1" dirty="0" smtClean="0">
                <a:solidFill>
                  <a:srgbClr val="FF0000"/>
                </a:solidFill>
              </a:rPr>
              <a:t>إليك بعض الأطعمة التي تقوى جهاز المناعة:</a:t>
            </a:r>
            <a:endParaRPr lang="ar-SA" sz="4000" b="1" dirty="0">
              <a:solidFill>
                <a:srgbClr val="FF0000"/>
              </a:solidFill>
            </a:endParaRPr>
          </a:p>
        </p:txBody>
      </p:sp>
      <p:sp>
        <p:nvSpPr>
          <p:cNvPr id="3" name="عنصر نائب للمحتوى 2"/>
          <p:cNvSpPr>
            <a:spLocks noGrp="1"/>
          </p:cNvSpPr>
          <p:nvPr>
            <p:ph idx="1"/>
          </p:nvPr>
        </p:nvSpPr>
        <p:spPr>
          <a:xfrm>
            <a:off x="0" y="1412777"/>
            <a:ext cx="8134555" cy="5184576"/>
          </a:xfrm>
        </p:spPr>
        <p:txBody>
          <a:bodyPr>
            <a:noAutofit/>
          </a:bodyPr>
          <a:lstStyle/>
          <a:p>
            <a:pPr marL="0" indent="0">
              <a:buNone/>
            </a:pPr>
            <a:r>
              <a:rPr lang="ar-SA" sz="2400" b="1" dirty="0"/>
              <a:t>ب</a:t>
            </a:r>
            <a:r>
              <a:rPr lang="ar-SA" sz="2400" b="1" dirty="0" smtClean="0"/>
              <a:t>دأت </a:t>
            </a:r>
            <a:r>
              <a:rPr lang="ar-SA" sz="2400" b="1" dirty="0"/>
              <a:t>الألوان الحيوية </a:t>
            </a:r>
            <a:r>
              <a:rPr lang="ar-SA" sz="2400" b="1" dirty="0" smtClean="0"/>
              <a:t>للطبيعة للأطعمة </a:t>
            </a:r>
            <a:r>
              <a:rPr lang="ar-SA" sz="2400" b="1" dirty="0"/>
              <a:t>بالاختفاء نتيجة لحلول فصل الشتاء، وهذا يعني زيادة </a:t>
            </a:r>
            <a:r>
              <a:rPr lang="ar-SA" sz="2400" b="1" dirty="0" smtClean="0"/>
              <a:t>الأمراض مما يهدد </a:t>
            </a:r>
            <a:r>
              <a:rPr lang="ar-SA" sz="2400" b="1" dirty="0"/>
              <a:t>أخر لنظام المناعة المصمم للدفاع عن جسمك ضد ملايين البكتيريا، الجراثيم، الفيروسات، السموم، والطفيليات </a:t>
            </a:r>
            <a:r>
              <a:rPr lang="ar-SA" sz="2400" b="1" dirty="0" smtClean="0"/>
              <a:t>الغازية</a:t>
            </a:r>
          </a:p>
          <a:p>
            <a:r>
              <a:rPr lang="ar-SA" sz="2400" b="1" dirty="0" smtClean="0"/>
              <a:t>لحماية </a:t>
            </a:r>
            <a:r>
              <a:rPr lang="ar-SA" sz="2400" b="1" dirty="0"/>
              <a:t>نفسك وعائلتك من هذه الأمراض نقدم لكم </a:t>
            </a:r>
            <a:r>
              <a:rPr lang="ar-SA" sz="2400" b="1" dirty="0" smtClean="0"/>
              <a:t>بعض الأطعمة التي </a:t>
            </a:r>
            <a:r>
              <a:rPr lang="ar-SA" sz="2400" b="1" dirty="0"/>
              <a:t>ترفع مناعة الجسم</a:t>
            </a:r>
            <a:r>
              <a:rPr lang="ar-SA" sz="2400" b="1" dirty="0" smtClean="0"/>
              <a:t>:</a:t>
            </a:r>
          </a:p>
          <a:p>
            <a:pPr marL="0" indent="0">
              <a:buNone/>
            </a:pPr>
            <a:r>
              <a:rPr lang="ar-SA" sz="2400" b="1" dirty="0" smtClean="0"/>
              <a:t> </a:t>
            </a:r>
            <a:r>
              <a:rPr lang="ar-SA" sz="2400" b="1" dirty="0">
                <a:solidFill>
                  <a:srgbClr val="002060"/>
                </a:solidFill>
              </a:rPr>
              <a:t>اللبن</a:t>
            </a:r>
            <a:r>
              <a:rPr lang="ar-SA" sz="2400" b="1" dirty="0"/>
              <a:t> : يحتوي اللبن على </a:t>
            </a:r>
            <a:r>
              <a:rPr lang="ar-SA" sz="2400" b="1" dirty="0" smtClean="0"/>
              <a:t>معظم العناصر الغذائية الضرورية لجسم الانسان، كما يساعد في انتاج الملايين </a:t>
            </a:r>
            <a:r>
              <a:rPr lang="ar-SA" sz="2400" b="1" dirty="0"/>
              <a:t>من البكتيريا الضرورية للهضم </a:t>
            </a:r>
            <a:r>
              <a:rPr lang="ar-SA" sz="2400" b="1" dirty="0" smtClean="0"/>
              <a:t>،التي </a:t>
            </a:r>
            <a:r>
              <a:rPr lang="ar-SA" sz="2400" b="1" dirty="0"/>
              <a:t>تعيق نمو البكتيريا الضارة في الجهاز الهضمي </a:t>
            </a:r>
            <a:r>
              <a:rPr lang="ar-SA" sz="2400" b="1" dirty="0" smtClean="0"/>
              <a:t>،هي </a:t>
            </a:r>
            <a:r>
              <a:rPr lang="ar-SA" sz="2400" b="1" dirty="0"/>
              <a:t>تشكل جزءاً هاماً من نظام المناعة لحماية الجسم .</a:t>
            </a:r>
          </a:p>
        </p:txBody>
      </p:sp>
    </p:spTree>
    <p:extLst>
      <p:ext uri="{BB962C8B-B14F-4D97-AF65-F5344CB8AC3E}">
        <p14:creationId xmlns:p14="http://schemas.microsoft.com/office/powerpoint/2010/main" val="3971963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51520" y="260648"/>
            <a:ext cx="7883035" cy="6480720"/>
          </a:xfrm>
        </p:spPr>
        <p:txBody>
          <a:bodyPr/>
          <a:lstStyle/>
          <a:p>
            <a:pPr algn="r"/>
            <a:r>
              <a:rPr lang="ar-SA" dirty="0"/>
              <a:t> </a:t>
            </a:r>
            <a:r>
              <a:rPr lang="ar-SA" sz="4000" b="1" dirty="0">
                <a:solidFill>
                  <a:srgbClr val="002060"/>
                </a:solidFill>
              </a:rPr>
              <a:t>- الثوم </a:t>
            </a:r>
            <a:r>
              <a:rPr lang="ar-SA" sz="4000" b="1" dirty="0" smtClean="0">
                <a:solidFill>
                  <a:srgbClr val="002060"/>
                </a:solidFill>
              </a:rPr>
              <a:t>:وهو </a:t>
            </a:r>
            <a:r>
              <a:rPr lang="ar-SA" b="1" dirty="0"/>
              <a:t>مفيد جداً </a:t>
            </a:r>
            <a:r>
              <a:rPr lang="ar-SA" b="1" dirty="0" smtClean="0"/>
              <a:t>لا نه غني </a:t>
            </a:r>
            <a:r>
              <a:rPr lang="ar-SA" b="1" dirty="0"/>
              <a:t>بمركبات الكبريت </a:t>
            </a:r>
            <a:r>
              <a:rPr lang="ar-SA" b="1" dirty="0" smtClean="0"/>
              <a:t>ومركبات </a:t>
            </a:r>
            <a:r>
              <a:rPr lang="ar-SA" b="1" dirty="0"/>
              <a:t>مضادة للتأكسد ومعدن السيلينيوم </a:t>
            </a:r>
            <a:r>
              <a:rPr lang="ar-SA" b="1" dirty="0" smtClean="0"/>
              <a:t>و </a:t>
            </a:r>
            <a:r>
              <a:rPr lang="ar-SA" b="1" dirty="0"/>
              <a:t>ما يجعله منشطاً لجهاز المناعة </a:t>
            </a:r>
            <a:r>
              <a:rPr lang="ar-SA" b="1" dirty="0" smtClean="0"/>
              <a:t>.</a:t>
            </a:r>
            <a:br>
              <a:rPr lang="ar-SA" b="1" dirty="0" smtClean="0"/>
            </a:br>
            <a:r>
              <a:rPr lang="ar-SA" b="1" dirty="0"/>
              <a:t/>
            </a:r>
            <a:br>
              <a:rPr lang="ar-SA" b="1" dirty="0"/>
            </a:br>
            <a:r>
              <a:rPr lang="ar-SA" b="1" dirty="0" smtClean="0"/>
              <a:t/>
            </a:r>
            <a:br>
              <a:rPr lang="ar-SA" b="1" dirty="0" smtClean="0"/>
            </a:br>
            <a:r>
              <a:rPr lang="ar-SA" b="1" dirty="0" smtClean="0"/>
              <a:t/>
            </a:r>
            <a:br>
              <a:rPr lang="ar-SA" b="1" dirty="0" smtClean="0"/>
            </a:br>
            <a:r>
              <a:rPr lang="ar-SA" b="1" dirty="0"/>
              <a:t/>
            </a:r>
            <a:br>
              <a:rPr lang="ar-SA" b="1" dirty="0"/>
            </a:br>
            <a:r>
              <a:rPr lang="ar-SA" sz="4000" b="1" dirty="0">
                <a:solidFill>
                  <a:srgbClr val="002060"/>
                </a:solidFill>
              </a:rPr>
              <a:t>- السمك وزيت السمك :  </a:t>
            </a:r>
            <a:r>
              <a:rPr lang="ar-SA" b="1" dirty="0"/>
              <a:t>يحتوي السمك على نوع مميز من الأحماض الدهنية يسمى</a:t>
            </a:r>
            <a:r>
              <a:rPr lang="en-US" b="1" dirty="0"/>
              <a:t>Omega-3 </a:t>
            </a:r>
            <a:r>
              <a:rPr lang="ar-SA" b="1" dirty="0"/>
              <a:t>المفيدة لتقوية الكريات البيضاء التي تقوي جهاز المناعة </a:t>
            </a:r>
            <a:r>
              <a:rPr lang="ar-SA" b="1" dirty="0" smtClean="0"/>
              <a:t>ويعد </a:t>
            </a:r>
            <a:r>
              <a:rPr lang="ar-SA" b="1" dirty="0"/>
              <a:t>السردين والسلمون والماكريل من أغنى أنواع السمك بـ  </a:t>
            </a:r>
            <a:r>
              <a:rPr lang="en-US" b="1" dirty="0"/>
              <a:t>Omega-3 .</a:t>
            </a:r>
            <a:br>
              <a:rPr lang="en-US" b="1" dirty="0"/>
            </a:br>
            <a:endParaRPr lang="ar-SA"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4657576"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2456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88640"/>
            <a:ext cx="7955043" cy="6336704"/>
          </a:xfrm>
        </p:spPr>
        <p:txBody>
          <a:bodyPr/>
          <a:lstStyle/>
          <a:p>
            <a:pPr algn="r"/>
            <a:r>
              <a:rPr lang="ar-SA" sz="4000" b="1" dirty="0">
                <a:solidFill>
                  <a:srgbClr val="002060"/>
                </a:solidFill>
              </a:rPr>
              <a:t>- الخضروات من الفصيلة الصليبية </a:t>
            </a:r>
            <a:r>
              <a:rPr lang="ar-SA" b="1" dirty="0"/>
              <a:t>مثل الملفوف والزهرة والبروكلي واللفت </a:t>
            </a:r>
            <a:r>
              <a:rPr lang="ar-SA" b="1" dirty="0" smtClean="0"/>
              <a:t>،و </a:t>
            </a:r>
            <a:r>
              <a:rPr lang="ar-SA" b="1" dirty="0"/>
              <a:t>تتميز هذه الفصيلة </a:t>
            </a:r>
            <a:r>
              <a:rPr lang="ar-SA" b="1" dirty="0" smtClean="0"/>
              <a:t>باحتوائها مواد </a:t>
            </a:r>
            <a:r>
              <a:rPr lang="ar-SA" b="1" dirty="0"/>
              <a:t>منشطة ومقوية لجهاز المناعة </a:t>
            </a:r>
            <a:r>
              <a:rPr lang="ar-SA" b="1" dirty="0" smtClean="0"/>
              <a:t>على </a:t>
            </a:r>
            <a:r>
              <a:rPr lang="ar-SA" b="1" dirty="0"/>
              <a:t>مضادات للأكسدة </a:t>
            </a:r>
            <a:r>
              <a:rPr lang="ar-SA" b="1" dirty="0" smtClean="0"/>
              <a:t>وهيً كذلك </a:t>
            </a:r>
            <a:r>
              <a:rPr lang="ar-SA" b="1" dirty="0"/>
              <a:t>غنية بالفيتامينات والمعادن والألياف </a:t>
            </a:r>
            <a:r>
              <a:rPr lang="ar-SA" dirty="0" smtClean="0"/>
              <a:t>.</a:t>
            </a:r>
            <a:br>
              <a:rPr lang="ar-SA" dirty="0" smtClean="0"/>
            </a:br>
            <a:r>
              <a:rPr lang="ar-SA" dirty="0"/>
              <a:t/>
            </a:r>
            <a:br>
              <a:rPr lang="ar-SA" dirty="0"/>
            </a:br>
            <a:r>
              <a:rPr lang="ar-SA" dirty="0" smtClean="0"/>
              <a:t/>
            </a:r>
            <a:br>
              <a:rPr lang="ar-SA" dirty="0" smtClean="0"/>
            </a:br>
            <a:r>
              <a:rPr lang="ar-SA" dirty="0"/>
              <a:t/>
            </a:r>
            <a:br>
              <a:rPr lang="ar-SA" dirty="0"/>
            </a:br>
            <a:r>
              <a:rPr lang="ar-SA" b="1" dirty="0" smtClean="0">
                <a:solidFill>
                  <a:srgbClr val="FF0000"/>
                </a:solidFill>
              </a:rPr>
              <a:t>البروكلي</a:t>
            </a:r>
            <a:r>
              <a:rPr lang="ar-SA" dirty="0" smtClean="0"/>
              <a:t/>
            </a:r>
            <a:br>
              <a:rPr lang="ar-SA" dirty="0" smtClean="0"/>
            </a:br>
            <a:r>
              <a:rPr lang="ar-SA" dirty="0"/>
              <a:t/>
            </a:r>
            <a:br>
              <a:rPr lang="ar-SA" dirty="0"/>
            </a:br>
            <a:endParaRPr lang="ar-SA"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996952"/>
            <a:ext cx="4824536" cy="3744416"/>
          </a:xfrm>
          <a:prstGeom prst="rect">
            <a:avLst/>
          </a:prstGeom>
        </p:spPr>
      </p:pic>
    </p:spTree>
    <p:extLst>
      <p:ext uri="{BB962C8B-B14F-4D97-AF65-F5344CB8AC3E}">
        <p14:creationId xmlns:p14="http://schemas.microsoft.com/office/powerpoint/2010/main" val="3851727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60648"/>
            <a:ext cx="7883035" cy="6264696"/>
          </a:xfrm>
        </p:spPr>
        <p:txBody>
          <a:bodyPr/>
          <a:lstStyle/>
          <a:p>
            <a:pPr algn="r"/>
            <a:r>
              <a:rPr lang="ar-SA" sz="4000" b="1" dirty="0">
                <a:solidFill>
                  <a:srgbClr val="002060"/>
                </a:solidFill>
              </a:rPr>
              <a:t>- الحمضيات </a:t>
            </a:r>
            <a:r>
              <a:rPr lang="ar-SA" b="1" dirty="0"/>
              <a:t>: تحتوي على نسبة جيدة من </a:t>
            </a:r>
            <a:r>
              <a:rPr lang="en-US" b="1" dirty="0"/>
              <a:t>Vit.C </a:t>
            </a:r>
            <a:r>
              <a:rPr lang="ar-SA" b="1" dirty="0"/>
              <a:t>المضاد للتأكسد والمنشط لجهاز المناعة </a:t>
            </a:r>
            <a:r>
              <a:rPr lang="ar-SA" b="1" dirty="0" smtClean="0"/>
              <a:t>والضروري </a:t>
            </a:r>
            <a:r>
              <a:rPr lang="ar-SA" b="1" dirty="0"/>
              <a:t>لمحاربة الخلايا السرطانية .</a:t>
            </a:r>
            <a:br>
              <a:rPr lang="ar-SA" b="1" dirty="0"/>
            </a:br>
            <a:r>
              <a:rPr lang="ar-SA" sz="4000" b="1" dirty="0">
                <a:solidFill>
                  <a:srgbClr val="002060"/>
                </a:solidFill>
              </a:rPr>
              <a:t>- البندورة </a:t>
            </a:r>
            <a:r>
              <a:rPr lang="ar-SA" b="1" dirty="0"/>
              <a:t>: تحتوي على البيتاكاروتين وفيتامين </a:t>
            </a:r>
            <a:r>
              <a:rPr lang="en-US" b="1" dirty="0"/>
              <a:t>C </a:t>
            </a:r>
            <a:r>
              <a:rPr lang="ar-SA" b="1" dirty="0"/>
              <a:t>ومادة لايكوبين ومركب يدعى بليكوسين وهذه المواد تقوي جهاز المناعة وتحارب التأثيرات المؤدية لـ </a:t>
            </a:r>
            <a:r>
              <a:rPr lang="en-US" b="1" dirty="0"/>
              <a:t>Free radical </a:t>
            </a:r>
            <a:r>
              <a:rPr lang="ar-SA" b="1" dirty="0" smtClean="0"/>
              <a:t>التي </a:t>
            </a:r>
            <a:r>
              <a:rPr lang="ar-SA" b="1" dirty="0"/>
              <a:t>تسبب الأمراض السرطانية .</a:t>
            </a:r>
            <a:r>
              <a:rPr lang="ar-SA" dirty="0"/>
              <a:t/>
            </a:r>
            <a:br>
              <a:rPr lang="ar-SA" dirty="0"/>
            </a:br>
            <a:endParaRPr lang="ar-SA" b="1" dirty="0"/>
          </a:p>
        </p:txBody>
      </p:sp>
    </p:spTree>
    <p:extLst>
      <p:ext uri="{BB962C8B-B14F-4D97-AF65-F5344CB8AC3E}">
        <p14:creationId xmlns:p14="http://schemas.microsoft.com/office/powerpoint/2010/main" val="2558118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332656"/>
            <a:ext cx="8027051" cy="6336704"/>
          </a:xfrm>
        </p:spPr>
        <p:txBody>
          <a:bodyPr/>
          <a:lstStyle/>
          <a:p>
            <a:pPr algn="r"/>
            <a:r>
              <a:rPr lang="ar-SA" sz="4000" b="1" dirty="0" smtClean="0">
                <a:solidFill>
                  <a:srgbClr val="002060"/>
                </a:solidFill>
              </a:rPr>
              <a:t>- </a:t>
            </a:r>
            <a:r>
              <a:rPr lang="ar-SA" sz="4000" b="1" dirty="0">
                <a:solidFill>
                  <a:srgbClr val="002060"/>
                </a:solidFill>
              </a:rPr>
              <a:t>الكيوي </a:t>
            </a:r>
            <a:r>
              <a:rPr lang="ar-SA" dirty="0"/>
              <a:t>: </a:t>
            </a:r>
            <a:r>
              <a:rPr lang="ar-SA" b="1" dirty="0"/>
              <a:t>يعتبر من أكثر أنواع </a:t>
            </a:r>
            <a:r>
              <a:rPr lang="ar-SA" b="1" dirty="0" smtClean="0"/>
              <a:t>الفاكهة </a:t>
            </a:r>
            <a:r>
              <a:rPr lang="ar-SA" b="1" dirty="0"/>
              <a:t>الغنية بفيتامين </a:t>
            </a:r>
            <a:r>
              <a:rPr lang="en-US" b="1" dirty="0"/>
              <a:t>C </a:t>
            </a:r>
            <a:r>
              <a:rPr lang="ar-SA" b="1" dirty="0" smtClean="0"/>
              <a:t>وً تحتوي </a:t>
            </a:r>
            <a:r>
              <a:rPr lang="ar-SA" b="1" dirty="0"/>
              <a:t>على البوتاسيوم ومضادات الأكسدة ومادة الكلوروفيل التي تساعد في مقاومة </a:t>
            </a:r>
            <a:r>
              <a:rPr lang="ar-SA" b="1" dirty="0" smtClean="0"/>
              <a:t>السرطان</a:t>
            </a:r>
            <a:r>
              <a:rPr lang="ar-SA" dirty="0"/>
              <a:t/>
            </a:r>
            <a:br>
              <a:rPr lang="ar-SA" dirty="0"/>
            </a:br>
            <a:r>
              <a:rPr lang="ar-SA" sz="4000" b="1" dirty="0">
                <a:solidFill>
                  <a:srgbClr val="002060"/>
                </a:solidFill>
              </a:rPr>
              <a:t>- الشاي الأخضر</a:t>
            </a:r>
            <a:r>
              <a:rPr lang="ar-SA" dirty="0"/>
              <a:t>: </a:t>
            </a:r>
            <a:r>
              <a:rPr lang="ar-SA" b="1" dirty="0"/>
              <a:t>يحتوي على مضادات الأكسدة مما يقلل من </a:t>
            </a:r>
            <a:r>
              <a:rPr lang="ar-SA" b="1" dirty="0" smtClean="0"/>
              <a:t>خطر الإصابة </a:t>
            </a:r>
            <a:r>
              <a:rPr lang="ar-SA" b="1" dirty="0"/>
              <a:t>بالعديد من الأمراض </a:t>
            </a:r>
            <a:br>
              <a:rPr lang="ar-SA" b="1" dirty="0"/>
            </a:br>
            <a:r>
              <a:rPr lang="ar-SA" dirty="0" smtClean="0"/>
              <a:t/>
            </a:r>
            <a:br>
              <a:rPr lang="ar-SA" dirty="0" smtClean="0"/>
            </a:br>
            <a:r>
              <a:rPr lang="ar-SA" dirty="0"/>
              <a:t/>
            </a:r>
            <a:br>
              <a:rPr lang="ar-SA" dirty="0"/>
            </a:br>
            <a:r>
              <a:rPr lang="ar-SA" b="1" dirty="0" smtClean="0"/>
              <a:t/>
            </a:r>
            <a:br>
              <a:rPr lang="ar-SA" b="1" dirty="0" smtClean="0"/>
            </a:br>
            <a:r>
              <a:rPr lang="ar-SA" b="1" dirty="0" smtClean="0"/>
              <a:t> </a:t>
            </a:r>
            <a:endParaRPr lang="ar-SA" b="1"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6" y="3861048"/>
            <a:ext cx="5004048" cy="2852936"/>
          </a:xfrm>
          <a:prstGeom prst="rect">
            <a:avLst/>
          </a:prstGeom>
        </p:spPr>
      </p:pic>
    </p:spTree>
    <p:extLst>
      <p:ext uri="{BB962C8B-B14F-4D97-AF65-F5344CB8AC3E}">
        <p14:creationId xmlns:p14="http://schemas.microsoft.com/office/powerpoint/2010/main" val="111385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692696"/>
            <a:ext cx="8133225" cy="5832648"/>
          </a:xfrm>
        </p:spPr>
        <p:txBody>
          <a:bodyPr/>
          <a:lstStyle/>
          <a:p>
            <a:pPr algn="r"/>
            <a:r>
              <a:rPr lang="ar-SA" b="1" dirty="0">
                <a:solidFill>
                  <a:srgbClr val="002060"/>
                </a:solidFill>
              </a:rPr>
              <a:t>- العسل </a:t>
            </a:r>
            <a:r>
              <a:rPr lang="ar-SA" dirty="0"/>
              <a:t>: </a:t>
            </a:r>
            <a:r>
              <a:rPr lang="ar-SA" b="1" dirty="0"/>
              <a:t>مصدر هام للطاقة ويستخدم كمضاد </a:t>
            </a:r>
            <a:r>
              <a:rPr lang="ar-SA" b="1" dirty="0" smtClean="0"/>
              <a:t>للالتهابات </a:t>
            </a:r>
            <a:r>
              <a:rPr lang="ar-SA" b="1" dirty="0"/>
              <a:t>ومقاوم للفيروسات ونزلات البرد ومفيد لتقوية الجهاز المناعي للجسم .</a:t>
            </a:r>
            <a:br>
              <a:rPr lang="ar-SA" b="1" dirty="0"/>
            </a:br>
            <a:r>
              <a:rPr lang="ar-SA" b="1" dirty="0">
                <a:solidFill>
                  <a:srgbClr val="002060"/>
                </a:solidFill>
              </a:rPr>
              <a:t>- المشمش </a:t>
            </a:r>
            <a:r>
              <a:rPr lang="ar-SA" b="1" dirty="0"/>
              <a:t>: يحتوي على البيتاكاروتين وفيتامين </a:t>
            </a:r>
            <a:r>
              <a:rPr lang="en-US" b="1" dirty="0"/>
              <a:t>C </a:t>
            </a:r>
            <a:r>
              <a:rPr lang="ar-SA" b="1" dirty="0"/>
              <a:t>والحديد </a:t>
            </a:r>
            <a:r>
              <a:rPr lang="ar-SA" b="1" dirty="0" smtClean="0"/>
              <a:t>المفيدان </a:t>
            </a:r>
            <a:r>
              <a:rPr lang="ar-SA" b="1" dirty="0"/>
              <a:t>لجهاز المناعة .</a:t>
            </a:r>
            <a:br>
              <a:rPr lang="ar-SA" b="1" dirty="0"/>
            </a:br>
            <a:r>
              <a:rPr lang="ar-SA" b="1" dirty="0">
                <a:solidFill>
                  <a:srgbClr val="002060"/>
                </a:solidFill>
              </a:rPr>
              <a:t>- </a:t>
            </a:r>
            <a:r>
              <a:rPr lang="ar-SA" b="1" dirty="0" smtClean="0">
                <a:solidFill>
                  <a:srgbClr val="002060"/>
                </a:solidFill>
              </a:rPr>
              <a:t>الجوز واللوز: </a:t>
            </a:r>
            <a:r>
              <a:rPr lang="ar-SA" b="1" dirty="0"/>
              <a:t>من أغنى الأطعمة بمادة السلينيوم المفيدة جداً لجهاز المناعة.</a:t>
            </a:r>
            <a:br>
              <a:rPr lang="ar-SA" b="1" dirty="0"/>
            </a:br>
            <a:r>
              <a:rPr lang="ar-SA" dirty="0" smtClean="0"/>
              <a:t>.</a:t>
            </a:r>
            <a:endParaRPr lang="ar-SA" dirty="0"/>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33" y="6237312"/>
            <a:ext cx="4392488" cy="620688"/>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 y="4581128"/>
            <a:ext cx="4546848"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91109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395536" y="620688"/>
            <a:ext cx="7701177" cy="5993636"/>
          </a:xfrm>
        </p:spPr>
        <p:txBody>
          <a:bodyPr/>
          <a:lstStyle/>
          <a:p>
            <a:pPr algn="r"/>
            <a:r>
              <a:rPr lang="ar-SA" sz="4000" b="1" dirty="0">
                <a:solidFill>
                  <a:srgbClr val="002060"/>
                </a:solidFill>
              </a:rPr>
              <a:t>الإكثارُ من شرب المياه </a:t>
            </a:r>
            <a:r>
              <a:rPr lang="ar-SA" sz="4000" b="1">
                <a:solidFill>
                  <a:srgbClr val="002060"/>
                </a:solidFill>
              </a:rPr>
              <a:t>والسوائل </a:t>
            </a:r>
            <a:r>
              <a:rPr lang="ar-SA" sz="4000" b="1" smtClean="0">
                <a:solidFill>
                  <a:srgbClr val="002060"/>
                </a:solidFill>
              </a:rPr>
              <a:t>المختلفة:</a:t>
            </a:r>
            <a:r>
              <a:rPr lang="ar-SA" dirty="0"/>
              <a:t/>
            </a:r>
            <a:br>
              <a:rPr lang="ar-SA" dirty="0"/>
            </a:br>
            <a:r>
              <a:rPr lang="ar-SA" b="1" dirty="0"/>
              <a:t>يفقد الحاجُ في موسم الحج كمِّياتٍ كبيرةً من السوائل عن طريق التعرُّق, ولهذا يُنصَح الحجَّاجُ دوماً بشرب كمِّيات كافية من السوائل لتعويض ذلك النقص.</a:t>
            </a:r>
            <a:br>
              <a:rPr lang="ar-SA" b="1" dirty="0"/>
            </a:br>
            <a:r>
              <a:rPr lang="ar-SA" b="1" dirty="0"/>
              <a:t/>
            </a:r>
            <a:br>
              <a:rPr lang="ar-SA" b="1" dirty="0"/>
            </a:br>
            <a:endParaRPr lang="ar-SA" b="1" dirty="0"/>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8" y="4382839"/>
            <a:ext cx="3752850" cy="2448272"/>
          </a:xfrm>
          <a:prstGeom prst="rect">
            <a:avLst/>
          </a:prstGeom>
        </p:spPr>
      </p:pic>
    </p:spTree>
    <p:extLst>
      <p:ext uri="{BB962C8B-B14F-4D97-AF65-F5344CB8AC3E}">
        <p14:creationId xmlns:p14="http://schemas.microsoft.com/office/powerpoint/2010/main" val="1584292257"/>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5400" b="1" dirty="0" smtClean="0"/>
              <a:t>الركن الخامس في الإسلام</a:t>
            </a:r>
            <a:endParaRPr lang="ar-SA" sz="5400" b="1" dirty="0"/>
          </a:p>
        </p:txBody>
      </p:sp>
      <p:sp>
        <p:nvSpPr>
          <p:cNvPr id="3" name="عنصر نائب للمحتوى 2"/>
          <p:cNvSpPr>
            <a:spLocks noGrp="1"/>
          </p:cNvSpPr>
          <p:nvPr>
            <p:ph idx="1"/>
          </p:nvPr>
        </p:nvSpPr>
        <p:spPr/>
        <p:txBody>
          <a:bodyPr>
            <a:normAutofit/>
          </a:bodyPr>
          <a:lstStyle/>
          <a:p>
            <a:r>
              <a:rPr lang="ar-SA" sz="4400" b="1" dirty="0" smtClean="0"/>
              <a:t>حج البيت من استطاع إليه سبيلا</a:t>
            </a:r>
            <a:endParaRPr lang="ar-SA" sz="4400" b="1"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68960"/>
            <a:ext cx="9087445" cy="3600400"/>
          </a:xfrm>
          <a:prstGeom prst="rect">
            <a:avLst/>
          </a:prstGeom>
        </p:spPr>
      </p:pic>
    </p:spTree>
    <p:extLst>
      <p:ext uri="{BB962C8B-B14F-4D97-AF65-F5344CB8AC3E}">
        <p14:creationId xmlns:p14="http://schemas.microsoft.com/office/powerpoint/2010/main" val="28121135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algn="ctr"/>
            <a:r>
              <a:rPr lang="ar-SA" sz="3600" b="1" dirty="0">
                <a:solidFill>
                  <a:srgbClr val="FF0000"/>
                </a:solidFill>
              </a:rPr>
              <a:t>وأيضاً لتقوية جهاز المناعة يفضل مراعاة </a:t>
            </a:r>
            <a:r>
              <a:rPr lang="ar-SA" sz="3600" b="1" dirty="0" smtClean="0">
                <a:solidFill>
                  <a:srgbClr val="FF0000"/>
                </a:solidFill>
              </a:rPr>
              <a:t>عدد </a:t>
            </a:r>
            <a:r>
              <a:rPr lang="ar-SA" sz="3600" b="1" dirty="0">
                <a:solidFill>
                  <a:srgbClr val="FF0000"/>
                </a:solidFill>
              </a:rPr>
              <a:t>من الممارسات والسلوكيات أهمها :-</a:t>
            </a:r>
          </a:p>
        </p:txBody>
      </p:sp>
      <p:sp>
        <p:nvSpPr>
          <p:cNvPr id="4" name="عنصر نائب للمحتوى 3"/>
          <p:cNvSpPr>
            <a:spLocks noGrp="1"/>
          </p:cNvSpPr>
          <p:nvPr>
            <p:ph idx="1"/>
          </p:nvPr>
        </p:nvSpPr>
        <p:spPr>
          <a:xfrm>
            <a:off x="251520" y="1807361"/>
            <a:ext cx="8568951" cy="4051437"/>
          </a:xfrm>
        </p:spPr>
        <p:txBody>
          <a:bodyPr/>
          <a:lstStyle/>
          <a:p>
            <a:pPr marL="0" indent="0">
              <a:buNone/>
            </a:pPr>
            <a:r>
              <a:rPr lang="ar-SA" sz="2800" b="1" dirty="0" smtClean="0">
                <a:solidFill>
                  <a:srgbClr val="002060"/>
                </a:solidFill>
              </a:rPr>
              <a:t>1- </a:t>
            </a:r>
            <a:r>
              <a:rPr lang="ar-SA" sz="2800" b="1" dirty="0">
                <a:solidFill>
                  <a:srgbClr val="002060"/>
                </a:solidFill>
              </a:rPr>
              <a:t>النوم المريح </a:t>
            </a:r>
            <a:r>
              <a:rPr lang="ar-SA" sz="2000" b="1" dirty="0" smtClean="0"/>
              <a:t>بما يعادل </a:t>
            </a:r>
            <a:r>
              <a:rPr lang="ar-SA" sz="2000" b="1" dirty="0"/>
              <a:t>8 ساعات يومياً </a:t>
            </a:r>
            <a:r>
              <a:rPr lang="ar-SA" sz="2000" b="1" dirty="0" smtClean="0"/>
              <a:t>ضروريا لتقوية </a:t>
            </a:r>
            <a:r>
              <a:rPr lang="ar-SA" sz="2000" b="1" dirty="0"/>
              <a:t>جهاز المناعة </a:t>
            </a:r>
            <a:r>
              <a:rPr lang="ar-SA" sz="2000" b="1" dirty="0" smtClean="0"/>
              <a:t>،وتشير </a:t>
            </a:r>
            <a:r>
              <a:rPr lang="ar-SA" sz="2000" b="1" dirty="0"/>
              <a:t>العديد من الدراسات أن الأشخاص الذين لا يحصلون على قسط كاف من النوم </a:t>
            </a:r>
            <a:r>
              <a:rPr lang="ar-SA" sz="2000" b="1" dirty="0" smtClean="0"/>
              <a:t>يكونون عرضة </a:t>
            </a:r>
            <a:r>
              <a:rPr lang="ar-SA" sz="2000" b="1" dirty="0"/>
              <a:t>للإصابة بالأمراض </a:t>
            </a:r>
            <a:r>
              <a:rPr lang="ar-SA" sz="2000" b="1" dirty="0" smtClean="0"/>
              <a:t>،ونزلات البرد ،و فضلا عن أن قلة النوم تسبب انحفاض في عدد خلايا الدم البيضاء التي ترفع من مقاومة الجسم</a:t>
            </a:r>
            <a:endParaRPr lang="ar-SA" sz="2000" b="1" dirty="0"/>
          </a:p>
          <a:p>
            <a:pPr marL="0" indent="0">
              <a:buNone/>
            </a:pPr>
            <a:r>
              <a:rPr lang="ar-SA" sz="2400" b="1" dirty="0" smtClean="0">
                <a:solidFill>
                  <a:srgbClr val="002060"/>
                </a:solidFill>
              </a:rPr>
              <a:t>2- </a:t>
            </a:r>
            <a:r>
              <a:rPr lang="ar-SA" sz="2400" b="1" dirty="0" smtClean="0">
                <a:solidFill>
                  <a:srgbClr val="002060"/>
                </a:solidFill>
              </a:rPr>
              <a:t>الإجهاد </a:t>
            </a:r>
            <a:r>
              <a:rPr lang="ar-SA" sz="2000" b="1" dirty="0" smtClean="0">
                <a:solidFill>
                  <a:srgbClr val="002060"/>
                </a:solidFill>
              </a:rPr>
              <a:t>: </a:t>
            </a:r>
            <a:r>
              <a:rPr lang="ar-SA" sz="2000" b="1" dirty="0" smtClean="0"/>
              <a:t>الإجهاد المزمن والعصبية يرفع من مستويات الكورتيزول في الجسم ،مما يقلل من انتاج البروستاجلاندين المدعمة لوظيفة المناعة ،والمساعدة علي تمدد الأوعية الدموية . والإجهاد المزمن يجعل الانسان أكثر عرضة لنزلات البرد والإنفلونزا .</a:t>
            </a:r>
          </a:p>
          <a:p>
            <a:endParaRPr lang="ar-SA" dirty="0"/>
          </a:p>
        </p:txBody>
      </p:sp>
    </p:spTree>
    <p:extLst>
      <p:ext uri="{BB962C8B-B14F-4D97-AF65-F5344CB8AC3E}">
        <p14:creationId xmlns:p14="http://schemas.microsoft.com/office/powerpoint/2010/main" val="237913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07504" y="332656"/>
            <a:ext cx="8027051" cy="6336704"/>
          </a:xfrm>
        </p:spPr>
        <p:txBody>
          <a:bodyPr/>
          <a:lstStyle/>
          <a:p>
            <a:pPr algn="r"/>
            <a:r>
              <a:rPr lang="ar-SA" sz="3600" b="1" dirty="0" smtClean="0">
                <a:solidFill>
                  <a:srgbClr val="002060"/>
                </a:solidFill>
              </a:rPr>
              <a:t>3- </a:t>
            </a:r>
            <a:r>
              <a:rPr lang="ar-SA" sz="3600" b="1" dirty="0">
                <a:solidFill>
                  <a:srgbClr val="002060"/>
                </a:solidFill>
              </a:rPr>
              <a:t>سوء التغذية </a:t>
            </a:r>
            <a:r>
              <a:rPr lang="ar-SA" b="1" dirty="0" smtClean="0"/>
              <a:t>:يعد </a:t>
            </a:r>
            <a:r>
              <a:rPr lang="ar-SA" b="1" dirty="0"/>
              <a:t>الإفراط في استهلاك السكريات </a:t>
            </a:r>
            <a:r>
              <a:rPr lang="ar-SA" b="1" dirty="0" smtClean="0"/>
              <a:t>/والأغذية </a:t>
            </a:r>
            <a:r>
              <a:rPr lang="ar-SA" b="1" dirty="0"/>
              <a:t>الغنية بالدهون والأطعمة الغنية بالمواد المضافة والمواد </a:t>
            </a:r>
            <a:r>
              <a:rPr lang="ar-SA" b="1" dirty="0" smtClean="0"/>
              <a:t>الحافظة عامل يساعد </a:t>
            </a:r>
            <a:r>
              <a:rPr lang="ar-SA" b="1" dirty="0"/>
              <a:t>يضعف جهاز المناعة </a:t>
            </a:r>
            <a:r>
              <a:rPr lang="ar-SA" b="1" dirty="0" smtClean="0"/>
              <a:t>ويجعل الجسم </a:t>
            </a:r>
            <a:r>
              <a:rPr lang="ar-SA" b="1" dirty="0"/>
              <a:t>عرضه للإصابة بالعديد من الأمراض </a:t>
            </a:r>
            <a:r>
              <a:rPr lang="ar-SA" dirty="0"/>
              <a:t>.</a:t>
            </a:r>
            <a:br>
              <a:rPr lang="ar-SA" dirty="0"/>
            </a:br>
            <a:r>
              <a:rPr lang="ar-SA" b="1" dirty="0">
                <a:solidFill>
                  <a:srgbClr val="002060"/>
                </a:solidFill>
              </a:rPr>
              <a:t>- السمنة:  </a:t>
            </a:r>
            <a:r>
              <a:rPr lang="ar-SA" b="1" dirty="0" smtClean="0"/>
              <a:t>تؤدي السمنة </a:t>
            </a:r>
            <a:r>
              <a:rPr lang="ar-SA" b="1" dirty="0"/>
              <a:t>إلى إضعاف جهاز المناعة </a:t>
            </a:r>
            <a:r>
              <a:rPr lang="ar-SA" b="1" dirty="0" smtClean="0"/>
              <a:t>/ فهي تؤثر </a:t>
            </a:r>
            <a:r>
              <a:rPr lang="ar-SA" b="1" dirty="0"/>
              <a:t>على قدرة خلايا الدم </a:t>
            </a:r>
            <a:r>
              <a:rPr lang="ar-SA" b="1" dirty="0" smtClean="0"/>
              <a:t>البيضاء علي التكاثرأوانتاجها للأجسام المضادة</a:t>
            </a:r>
            <a:r>
              <a:rPr lang="ar-SA" dirty="0" smtClean="0"/>
              <a:t>.</a:t>
            </a:r>
            <a:r>
              <a:rPr lang="ar-SA" dirty="0"/>
              <a:t/>
            </a:r>
            <a:br>
              <a:rPr lang="ar-SA" dirty="0"/>
            </a:br>
            <a:r>
              <a:rPr lang="ar-SA" dirty="0" smtClean="0"/>
              <a:t>4</a:t>
            </a:r>
            <a:r>
              <a:rPr lang="ar-SA" b="1" dirty="0" smtClean="0">
                <a:solidFill>
                  <a:srgbClr val="002060"/>
                </a:solidFill>
              </a:rPr>
              <a:t>- </a:t>
            </a:r>
            <a:r>
              <a:rPr lang="ar-SA" b="1" dirty="0">
                <a:solidFill>
                  <a:srgbClr val="002060"/>
                </a:solidFill>
              </a:rPr>
              <a:t>ممارسة الرياضة</a:t>
            </a:r>
            <a:r>
              <a:rPr lang="ar-SA" dirty="0"/>
              <a:t>: </a:t>
            </a:r>
            <a:r>
              <a:rPr lang="ar-SA" b="1" dirty="0" smtClean="0"/>
              <a:t>تحسن الرياضة </a:t>
            </a:r>
            <a:r>
              <a:rPr lang="ar-SA" b="1" dirty="0"/>
              <a:t>من الدورة الدموية وتعزز </a:t>
            </a:r>
            <a:r>
              <a:rPr lang="ar-SA" b="1" dirty="0" smtClean="0"/>
              <a:t>كذلك من انتاج </a:t>
            </a:r>
            <a:r>
              <a:rPr lang="ar-SA" b="1" dirty="0"/>
              <a:t>الأجسام المضادة وخلايا الدم البيضاء </a:t>
            </a:r>
            <a:r>
              <a:rPr lang="ar-SA" b="1" dirty="0" smtClean="0"/>
              <a:t>الضرورية لمكافحة الالتهابات وتقوية الجهاز المناعي في الجسم</a:t>
            </a:r>
            <a:r>
              <a:rPr lang="ar-SA" b="1" dirty="0"/>
              <a:t/>
            </a:r>
            <a:br>
              <a:rPr lang="ar-SA" b="1" dirty="0"/>
            </a:br>
            <a:endParaRPr lang="ar-SA" b="1" dirty="0"/>
          </a:p>
        </p:txBody>
      </p:sp>
    </p:spTree>
    <p:extLst>
      <p:ext uri="{BB962C8B-B14F-4D97-AF65-F5344CB8AC3E}">
        <p14:creationId xmlns:p14="http://schemas.microsoft.com/office/powerpoint/2010/main" val="1178162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332656"/>
            <a:ext cx="7811027" cy="6264696"/>
          </a:xfrm>
        </p:spPr>
        <p:txBody>
          <a:bodyPr/>
          <a:lstStyle/>
          <a:p>
            <a:pPr algn="r"/>
            <a:r>
              <a:rPr lang="ar-SA" sz="3600" b="1" dirty="0" smtClean="0"/>
              <a:t>5</a:t>
            </a:r>
            <a:r>
              <a:rPr lang="ar-SA" sz="3600" b="1" dirty="0" smtClean="0">
                <a:solidFill>
                  <a:srgbClr val="002060"/>
                </a:solidFill>
              </a:rPr>
              <a:t>- </a:t>
            </a:r>
            <a:r>
              <a:rPr lang="ar-SA" sz="3600" b="1" dirty="0">
                <a:solidFill>
                  <a:srgbClr val="002060"/>
                </a:solidFill>
              </a:rPr>
              <a:t>الأدوية </a:t>
            </a:r>
            <a:r>
              <a:rPr lang="ar-SA" sz="3600" b="1" dirty="0" smtClean="0">
                <a:solidFill>
                  <a:srgbClr val="002060"/>
                </a:solidFill>
              </a:rPr>
              <a:t>:</a:t>
            </a:r>
            <a:r>
              <a:rPr lang="ar-SA" sz="3600" b="1" dirty="0" smtClean="0"/>
              <a:t>يعد</a:t>
            </a:r>
            <a:r>
              <a:rPr lang="ar-SA" sz="3600" b="1" dirty="0" smtClean="0">
                <a:solidFill>
                  <a:srgbClr val="002060"/>
                </a:solidFill>
              </a:rPr>
              <a:t> </a:t>
            </a:r>
            <a:r>
              <a:rPr lang="ar-SA" b="1" dirty="0"/>
              <a:t>الإفراط في </a:t>
            </a:r>
            <a:r>
              <a:rPr lang="ar-SA" b="1" dirty="0" smtClean="0"/>
              <a:t>تناول المضادات </a:t>
            </a:r>
            <a:r>
              <a:rPr lang="ar-SA" b="1" dirty="0"/>
              <a:t>الحيوية وأدوية البرد </a:t>
            </a:r>
            <a:r>
              <a:rPr lang="ar-SA" b="1" dirty="0" smtClean="0"/>
              <a:t>اضعاف للجهاز المناعي </a:t>
            </a:r>
            <a:r>
              <a:rPr lang="ar-SA" dirty="0"/>
              <a:t>.</a:t>
            </a:r>
            <a:br>
              <a:rPr lang="ar-SA" dirty="0"/>
            </a:br>
            <a:r>
              <a:rPr lang="ar-SA" dirty="0" smtClean="0"/>
              <a:t>6</a:t>
            </a:r>
            <a:r>
              <a:rPr lang="ar-SA" sz="3600" b="1" dirty="0" smtClean="0">
                <a:solidFill>
                  <a:srgbClr val="002060"/>
                </a:solidFill>
              </a:rPr>
              <a:t>- </a:t>
            </a:r>
            <a:r>
              <a:rPr lang="ar-SA" sz="3600" b="1" dirty="0" smtClean="0">
                <a:solidFill>
                  <a:srgbClr val="002060"/>
                </a:solidFill>
              </a:rPr>
              <a:t>انعدام </a:t>
            </a:r>
            <a:r>
              <a:rPr lang="ar-SA" sz="3600" b="1" dirty="0">
                <a:solidFill>
                  <a:srgbClr val="002060"/>
                </a:solidFill>
              </a:rPr>
              <a:t>النظافة : </a:t>
            </a:r>
            <a:r>
              <a:rPr lang="ar-SA" b="1" dirty="0" smtClean="0"/>
              <a:t>الابتعاد عن قواعد النظافة يعرض </a:t>
            </a:r>
            <a:r>
              <a:rPr lang="ar-SA" b="1" dirty="0"/>
              <a:t>الجسم لمزيد من </a:t>
            </a:r>
            <a:r>
              <a:rPr lang="ar-SA" b="1" dirty="0" smtClean="0"/>
              <a:t>الجراثيم /مما </a:t>
            </a:r>
            <a:r>
              <a:rPr lang="ar-SA" b="1" dirty="0"/>
              <a:t>يؤدي إلى ضعف الجهاز المناعي </a:t>
            </a:r>
            <a:r>
              <a:rPr lang="ar-SA" dirty="0"/>
              <a:t>.</a:t>
            </a:r>
            <a:br>
              <a:rPr lang="ar-SA" dirty="0"/>
            </a:br>
            <a:r>
              <a:rPr lang="ar-SA" dirty="0" smtClean="0"/>
              <a:t>7</a:t>
            </a:r>
            <a:r>
              <a:rPr lang="ar-SA" b="1" dirty="0" smtClean="0">
                <a:solidFill>
                  <a:srgbClr val="002060"/>
                </a:solidFill>
              </a:rPr>
              <a:t>- </a:t>
            </a:r>
            <a:r>
              <a:rPr lang="ar-SA" b="1" dirty="0">
                <a:solidFill>
                  <a:srgbClr val="002060"/>
                </a:solidFill>
              </a:rPr>
              <a:t>الغضب : </a:t>
            </a:r>
            <a:r>
              <a:rPr lang="ar-SA" b="1" dirty="0"/>
              <a:t>لقد أثبتت البحوث الطبية أن جهاز المناعة </a:t>
            </a:r>
            <a:r>
              <a:rPr lang="ar-SA" b="1" dirty="0" smtClean="0"/>
              <a:t>في الجسم </a:t>
            </a:r>
            <a:r>
              <a:rPr lang="ar-SA" b="1" dirty="0"/>
              <a:t>يضعف أثناء حالات الغضب الشديدة </a:t>
            </a:r>
            <a:r>
              <a:rPr lang="ar-SA" b="1" dirty="0" smtClean="0"/>
              <a:t>/ </a:t>
            </a:r>
            <a:r>
              <a:rPr lang="ar-SA" b="1" dirty="0" smtClean="0"/>
              <a:t>مما يجعل </a:t>
            </a:r>
            <a:r>
              <a:rPr lang="ar-SA" b="1" dirty="0" smtClean="0"/>
              <a:t>الجسم عرضه </a:t>
            </a:r>
            <a:r>
              <a:rPr lang="ar-SA" b="1" dirty="0"/>
              <a:t>للإصابة </a:t>
            </a:r>
            <a:r>
              <a:rPr lang="ar-SA" b="1" dirty="0" smtClean="0"/>
              <a:t>بعدد </a:t>
            </a:r>
            <a:r>
              <a:rPr lang="ar-SA" b="1" dirty="0"/>
              <a:t>من الأمراض </a:t>
            </a:r>
            <a:r>
              <a:rPr lang="ar-SA" dirty="0"/>
              <a:t>.</a:t>
            </a:r>
            <a:br>
              <a:rPr lang="ar-SA" dirty="0"/>
            </a:br>
            <a:endParaRPr lang="ar-SA" dirty="0"/>
          </a:p>
        </p:txBody>
      </p:sp>
    </p:spTree>
    <p:extLst>
      <p:ext uri="{BB962C8B-B14F-4D97-AF65-F5344CB8AC3E}">
        <p14:creationId xmlns:p14="http://schemas.microsoft.com/office/powerpoint/2010/main" val="2221164860"/>
      </p:ext>
    </p:extLst>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000" b="1" dirty="0" smtClean="0">
                <a:solidFill>
                  <a:srgbClr val="FF0000"/>
                </a:solidFill>
              </a:rPr>
              <a:t>نصائح </a:t>
            </a:r>
            <a:r>
              <a:rPr lang="ar-SA" sz="4000" b="1" dirty="0">
                <a:solidFill>
                  <a:srgbClr val="FF0000"/>
                </a:solidFill>
              </a:rPr>
              <a:t>في الأمن والسلامة</a:t>
            </a:r>
          </a:p>
        </p:txBody>
      </p:sp>
      <p:sp>
        <p:nvSpPr>
          <p:cNvPr id="3" name="عنصر نائب للمحتوى 2"/>
          <p:cNvSpPr>
            <a:spLocks noGrp="1"/>
          </p:cNvSpPr>
          <p:nvPr>
            <p:ph idx="1"/>
          </p:nvPr>
        </p:nvSpPr>
        <p:spPr>
          <a:xfrm>
            <a:off x="107504" y="1484784"/>
            <a:ext cx="8712967" cy="5373215"/>
          </a:xfrm>
        </p:spPr>
        <p:txBody>
          <a:bodyPr>
            <a:normAutofit/>
          </a:bodyPr>
          <a:lstStyle/>
          <a:p>
            <a:pPr marL="0" indent="0">
              <a:buNone/>
            </a:pPr>
            <a:r>
              <a:rPr lang="ar-SA" sz="2200" dirty="0" smtClean="0"/>
              <a:t>من أهمُّ الحوادث التي يكون الحاج عرضة لها هي :</a:t>
            </a:r>
            <a:endParaRPr lang="ar-SA" sz="2200" dirty="0"/>
          </a:p>
          <a:p>
            <a:pPr marL="0" indent="0">
              <a:buNone/>
            </a:pPr>
            <a:r>
              <a:rPr lang="ar-SA" sz="3000" b="1" dirty="0">
                <a:solidFill>
                  <a:srgbClr val="002060"/>
                </a:solidFill>
              </a:rPr>
              <a:t>1</a:t>
            </a:r>
            <a:r>
              <a:rPr lang="ar-SA" sz="3000" b="1" dirty="0" smtClean="0">
                <a:solidFill>
                  <a:srgbClr val="002060"/>
                </a:solidFill>
              </a:rPr>
              <a:t>. </a:t>
            </a:r>
            <a:r>
              <a:rPr lang="ar-SA" sz="3000" b="1" dirty="0">
                <a:solidFill>
                  <a:srgbClr val="002060"/>
                </a:solidFill>
              </a:rPr>
              <a:t>الحرائق</a:t>
            </a:r>
          </a:p>
          <a:p>
            <a:pPr marL="0" indent="0">
              <a:buNone/>
            </a:pPr>
            <a:r>
              <a:rPr lang="ar-SA" sz="2000" b="1" dirty="0" smtClean="0"/>
              <a:t>تعد حرائقُ موسم </a:t>
            </a:r>
            <a:r>
              <a:rPr lang="ar-SA" sz="2000" b="1" dirty="0"/>
              <a:t>الحج مأساةٌ كبيرة, ونرجو </a:t>
            </a:r>
            <a:r>
              <a:rPr lang="ar-SA" sz="2000" b="1" dirty="0" smtClean="0"/>
              <a:t>لها التوقَّفَ والاسراع </a:t>
            </a:r>
            <a:r>
              <a:rPr lang="ar-SA" sz="2000" b="1" dirty="0" err="1" smtClean="0"/>
              <a:t>فى</a:t>
            </a:r>
            <a:r>
              <a:rPr lang="ar-SA" sz="2000" b="1" dirty="0" smtClean="0"/>
              <a:t> استخدام أنواع جيدة من الخيام المضادة للحريق كما نرجو اتباع النصائح الآتية:</a:t>
            </a:r>
          </a:p>
          <a:p>
            <a:pPr marL="0" indent="0">
              <a:buNone/>
            </a:pPr>
            <a:r>
              <a:rPr lang="ar-SA" sz="2000" b="1" dirty="0" smtClean="0"/>
              <a:t>• </a:t>
            </a:r>
            <a:r>
              <a:rPr lang="ar-SA" sz="2000" b="1" dirty="0"/>
              <a:t>تجنُّبُ إشعال النار داخل الخيمة, والالتزامُ باستخدام الأماكن المخصَّصة للطهي وإعداد الطعام.</a:t>
            </a:r>
          </a:p>
          <a:p>
            <a:pPr marL="0" indent="0">
              <a:buNone/>
            </a:pPr>
            <a:r>
              <a:rPr lang="ar-SA" sz="2000" b="1" dirty="0" smtClean="0"/>
              <a:t>•لا </a:t>
            </a:r>
            <a:r>
              <a:rPr lang="ar-SA" sz="2000" b="1" dirty="0"/>
              <a:t>يجوز إلقاءُ أعقاب السجائر في غير الأماكن المخصَّصة </a:t>
            </a:r>
            <a:r>
              <a:rPr lang="ar-SA" sz="2000" b="1" dirty="0" smtClean="0"/>
              <a:t>لها.</a:t>
            </a:r>
            <a:endParaRPr lang="ar-SA" sz="2000" b="1" dirty="0"/>
          </a:p>
          <a:p>
            <a:pPr marL="0" indent="0">
              <a:buNone/>
            </a:pPr>
            <a:r>
              <a:rPr lang="ar-SA" sz="2000" b="1" dirty="0" smtClean="0"/>
              <a:t>•ينبغي التعرُّف </a:t>
            </a:r>
            <a:r>
              <a:rPr lang="ar-SA" sz="2000" b="1" dirty="0"/>
              <a:t>إلى مخارج الطوارئ لاستخدامها وقتَ الضرورة.</a:t>
            </a:r>
          </a:p>
          <a:p>
            <a:pPr marL="0" indent="0">
              <a:buNone/>
            </a:pPr>
            <a:r>
              <a:rPr lang="ar-SA" sz="2000" b="1" dirty="0" smtClean="0"/>
              <a:t>•تجنُّبُ </a:t>
            </a:r>
            <a:r>
              <a:rPr lang="ar-SA" sz="2000" b="1" dirty="0"/>
              <a:t>تخزين المواد القابلة للاشتعال والانفجار.</a:t>
            </a:r>
          </a:p>
          <a:p>
            <a:pPr marL="0" indent="0">
              <a:buNone/>
            </a:pPr>
            <a:r>
              <a:rPr lang="ar-SA" sz="2000" b="1" dirty="0" smtClean="0"/>
              <a:t>•يُستحسَن </a:t>
            </a:r>
            <a:r>
              <a:rPr lang="ar-SA" sz="2000" b="1" dirty="0"/>
              <a:t>فصلُ التيَّارُ الكهربائي عندَ مغادرة مكان السَّكَن، والتقليل من كثرة التوصيلات الكهربائيَّة ومن تحميلها فوقَ طاقتها</a:t>
            </a:r>
          </a:p>
        </p:txBody>
      </p:sp>
    </p:spTree>
    <p:extLst>
      <p:ext uri="{BB962C8B-B14F-4D97-AF65-F5344CB8AC3E}">
        <p14:creationId xmlns:p14="http://schemas.microsoft.com/office/powerpoint/2010/main" val="266391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 </a:t>
            </a:r>
            <a:r>
              <a:rPr lang="ar-SA" sz="4000" b="1" dirty="0">
                <a:solidFill>
                  <a:srgbClr val="002060"/>
                </a:solidFill>
              </a:rPr>
              <a:t>الإصابات والكسور</a:t>
            </a:r>
          </a:p>
        </p:txBody>
      </p:sp>
      <p:sp>
        <p:nvSpPr>
          <p:cNvPr id="3" name="عنصر نائب للمحتوى 2"/>
          <p:cNvSpPr>
            <a:spLocks noGrp="1"/>
          </p:cNvSpPr>
          <p:nvPr>
            <p:ph idx="1"/>
          </p:nvPr>
        </p:nvSpPr>
        <p:spPr>
          <a:xfrm>
            <a:off x="179512" y="1807361"/>
            <a:ext cx="8712967" cy="4934007"/>
          </a:xfrm>
        </p:spPr>
        <p:txBody>
          <a:bodyPr>
            <a:normAutofit/>
          </a:bodyPr>
          <a:lstStyle/>
          <a:p>
            <a:endParaRPr lang="ar-SA" dirty="0"/>
          </a:p>
          <a:p>
            <a:pPr marL="0" indent="0">
              <a:buNone/>
            </a:pPr>
            <a:r>
              <a:rPr lang="ar-SA" sz="2400" dirty="0" smtClean="0"/>
              <a:t>•</a:t>
            </a:r>
            <a:r>
              <a:rPr lang="ar-SA" sz="2400" b="1" dirty="0" smtClean="0"/>
              <a:t>تَجنَّب </a:t>
            </a:r>
            <a:r>
              <a:rPr lang="ar-SA" sz="2400" b="1" dirty="0"/>
              <a:t>النومَ في الأماكن الوعرة, </a:t>
            </a:r>
            <a:r>
              <a:rPr lang="ar-SA" sz="2400" b="1" dirty="0" smtClean="0"/>
              <a:t>تجنبا لدغات </a:t>
            </a:r>
            <a:r>
              <a:rPr lang="ar-SA" sz="2400" b="1" dirty="0"/>
              <a:t>الثعابين أو لسعات الحشرات.</a:t>
            </a:r>
          </a:p>
          <a:p>
            <a:pPr marL="0" indent="0">
              <a:buNone/>
            </a:pPr>
            <a:r>
              <a:rPr lang="ar-SA" sz="2400" b="1" dirty="0" smtClean="0"/>
              <a:t>•تَجنَّب </a:t>
            </a:r>
            <a:r>
              <a:rPr lang="ar-SA" sz="2400" b="1" dirty="0"/>
              <a:t>السيرَ في مجموعات كبيرة، فهو يسبِّب الارتباكَ لبقية الحجَّاج ويؤذيهم.</a:t>
            </a:r>
          </a:p>
          <a:p>
            <a:pPr marL="0" indent="0">
              <a:buNone/>
            </a:pPr>
            <a:r>
              <a:rPr lang="ar-SA" sz="2400" b="1" dirty="0" smtClean="0"/>
              <a:t>•تَجنَّب </a:t>
            </a:r>
            <a:r>
              <a:rPr lang="ar-SA" sz="2400" b="1" dirty="0"/>
              <a:t>الزحامَ والتدافع, فهما من أكثر أسباب الإصابات في الحج، وتَخيَّر الأوقاتِ المناسبةَ لتحرُّكاتك, </a:t>
            </a:r>
            <a:r>
              <a:rPr lang="ar-SA" sz="2400" b="1" dirty="0" smtClean="0"/>
              <a:t>واتبع </a:t>
            </a:r>
            <a:r>
              <a:rPr lang="ar-SA" sz="2400" b="1" dirty="0"/>
              <a:t>من الرخص الشرعية الموثَّقة في هذا المجال.</a:t>
            </a:r>
          </a:p>
          <a:p>
            <a:pPr marL="0" indent="0">
              <a:buNone/>
            </a:pPr>
            <a:endParaRPr lang="ar-SA" sz="2400" b="1" dirty="0"/>
          </a:p>
          <a:p>
            <a:pPr marL="0" indent="0">
              <a:buNone/>
            </a:pPr>
            <a:r>
              <a:rPr lang="ar-SA" sz="2400" b="1" dirty="0"/>
              <a:t>	</a:t>
            </a:r>
          </a:p>
        </p:txBody>
      </p:sp>
    </p:spTree>
    <p:extLst>
      <p:ext uri="{BB962C8B-B14F-4D97-AF65-F5344CB8AC3E}">
        <p14:creationId xmlns:p14="http://schemas.microsoft.com/office/powerpoint/2010/main" val="376831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5400" b="1" dirty="0" smtClean="0">
                <a:solidFill>
                  <a:schemeClr val="tx2">
                    <a:lumMod val="10000"/>
                  </a:schemeClr>
                </a:solidFill>
              </a:rPr>
              <a:t>.تابع </a:t>
            </a:r>
            <a:r>
              <a:rPr lang="ar-SA" sz="5400" b="1" dirty="0">
                <a:solidFill>
                  <a:schemeClr val="tx2">
                    <a:lumMod val="10000"/>
                  </a:schemeClr>
                </a:solidFill>
              </a:rPr>
              <a:t>الإصابات والكسور</a:t>
            </a:r>
          </a:p>
        </p:txBody>
      </p:sp>
      <p:sp>
        <p:nvSpPr>
          <p:cNvPr id="3" name="عنصر نائب للمحتوى 2"/>
          <p:cNvSpPr>
            <a:spLocks noGrp="1"/>
          </p:cNvSpPr>
          <p:nvPr>
            <p:ph idx="1"/>
          </p:nvPr>
        </p:nvSpPr>
        <p:spPr/>
        <p:txBody>
          <a:bodyPr>
            <a:normAutofit/>
          </a:bodyPr>
          <a:lstStyle/>
          <a:p>
            <a:pPr>
              <a:buFont typeface="Arial" pitchFamily="34" charset="0"/>
              <a:buChar char="•"/>
            </a:pPr>
            <a:r>
              <a:rPr lang="ar-SA" sz="3200" b="1" dirty="0"/>
              <a:t>ارفعَ </a:t>
            </a:r>
            <a:r>
              <a:rPr lang="ar-SA" sz="3200" b="1" dirty="0" smtClean="0"/>
              <a:t>مظلَّتك </a:t>
            </a:r>
            <a:r>
              <a:rPr lang="ar-SA" sz="3200" b="1" dirty="0"/>
              <a:t>في أماكن الزحام, حتَّى لا تؤذي الآخرين.</a:t>
            </a:r>
          </a:p>
          <a:p>
            <a:pPr>
              <a:buFont typeface="Arial" pitchFamily="34" charset="0"/>
              <a:buChar char="•"/>
            </a:pPr>
            <a:r>
              <a:rPr lang="ar-SA" sz="3200" b="1" dirty="0" smtClean="0"/>
              <a:t>كن رفيقا </a:t>
            </a:r>
            <a:r>
              <a:rPr lang="ar-SA" sz="3200" b="1" dirty="0"/>
              <a:t>بالضعفاء من المرضى وكبار السنِّ والنساء</a:t>
            </a:r>
            <a:r>
              <a:rPr lang="ar-SA" sz="3200" b="1" dirty="0" smtClean="0"/>
              <a:t>.</a:t>
            </a:r>
          </a:p>
          <a:p>
            <a:pPr>
              <a:buFont typeface="Arial" pitchFamily="34" charset="0"/>
              <a:buChar char="•"/>
            </a:pPr>
            <a:r>
              <a:rPr lang="ar-SA" sz="3200" b="1" dirty="0" smtClean="0"/>
              <a:t>ابتعد </a:t>
            </a:r>
            <a:r>
              <a:rPr lang="ar-SA" sz="3200" b="1" dirty="0" smtClean="0"/>
              <a:t>عن افتراش ،الأرصفة </a:t>
            </a:r>
            <a:r>
              <a:rPr lang="ar-SA" sz="3200" b="1" dirty="0"/>
              <a:t>والطرقات </a:t>
            </a:r>
            <a:r>
              <a:rPr lang="ar-SA" sz="3200" b="1" dirty="0" smtClean="0"/>
              <a:t>،والنوم تحتَ السيَّارات</a:t>
            </a:r>
            <a:r>
              <a:rPr lang="ar-SA" sz="3200" b="1" dirty="0"/>
              <a:t>.</a:t>
            </a:r>
          </a:p>
        </p:txBody>
      </p:sp>
    </p:spTree>
    <p:extLst>
      <p:ext uri="{BB962C8B-B14F-4D97-AF65-F5344CB8AC3E}">
        <p14:creationId xmlns:p14="http://schemas.microsoft.com/office/powerpoint/2010/main" val="2879226530"/>
      </p:ext>
    </p:extLst>
  </p:cSld>
  <p:clrMapOvr>
    <a:masterClrMapping/>
  </p:clrMapOvr>
  <p:transition spd="slow">
    <p:wheel spokes="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solidFill>
                  <a:srgbClr val="FF0000"/>
                </a:solidFill>
              </a:rPr>
              <a:t>المحافظةُ على النظافة الشخصيَّة ونظافة الآخرين</a:t>
            </a:r>
          </a:p>
        </p:txBody>
      </p:sp>
      <p:sp>
        <p:nvSpPr>
          <p:cNvPr id="3" name="عنصر نائب للمحتوى 2"/>
          <p:cNvSpPr>
            <a:spLocks noGrp="1"/>
          </p:cNvSpPr>
          <p:nvPr>
            <p:ph idx="1"/>
          </p:nvPr>
        </p:nvSpPr>
        <p:spPr>
          <a:xfrm>
            <a:off x="0" y="1807361"/>
            <a:ext cx="9143999" cy="5050639"/>
          </a:xfrm>
        </p:spPr>
        <p:txBody>
          <a:bodyPr>
            <a:normAutofit/>
          </a:bodyPr>
          <a:lstStyle/>
          <a:p>
            <a:r>
              <a:rPr lang="ar-SA" sz="2000" b="1" dirty="0"/>
              <a:t>لو أنَّ كلَّ حاج التزم بآداب الإسلام في النظافة, وألقى المخلَّفات في الأماكن المخصَّصة, لما حصلت بعضُ المشاهد المؤذية في الحج من تراكم القمامة, واتساخ الشوارع, برغم الجهود الجبَّارة التي تبذلها البلديَّات.</a:t>
            </a:r>
          </a:p>
          <a:p>
            <a:r>
              <a:rPr lang="ar-SA" sz="2000" b="1" dirty="0" smtClean="0"/>
              <a:t>واليك عرضٌ </a:t>
            </a:r>
            <a:r>
              <a:rPr lang="ar-SA" sz="2000" b="1" dirty="0"/>
              <a:t>مختصر لأهمِّ آداب النظافة الواجب اتِّباعها:</a:t>
            </a:r>
          </a:p>
          <a:p>
            <a:r>
              <a:rPr lang="ar-SA" sz="2000" b="1" dirty="0" smtClean="0"/>
              <a:t>لا </a:t>
            </a:r>
            <a:r>
              <a:rPr lang="ar-SA" sz="2000" b="1" dirty="0"/>
              <a:t>يليق بالحاج أبداً أن يبصقَ على الأرض, فهذا </a:t>
            </a:r>
            <a:r>
              <a:rPr lang="ar-SA" sz="2000" b="1" dirty="0" smtClean="0"/>
              <a:t>منظرٌ </a:t>
            </a:r>
            <a:r>
              <a:rPr lang="ar-SA" sz="2000" b="1" dirty="0"/>
              <a:t>غير لائق, </a:t>
            </a:r>
            <a:r>
              <a:rPr lang="ar-SA" sz="2000" b="1" dirty="0" smtClean="0"/>
              <a:t>ووسيلةٌ </a:t>
            </a:r>
            <a:r>
              <a:rPr lang="ar-SA" sz="2000" b="1" dirty="0"/>
              <a:t>خطرة لنقل الأمراض وانتشار العدوى.</a:t>
            </a:r>
          </a:p>
          <a:p>
            <a:r>
              <a:rPr lang="ar-SA" sz="2000" b="1" dirty="0" smtClean="0"/>
              <a:t>ومن </a:t>
            </a:r>
            <a:r>
              <a:rPr lang="ar-SA" sz="2000" b="1" dirty="0"/>
              <a:t>السلوكيَّات الخاطئة تساهلُ بعض الحجاج برمي مخلَّفات القمامة, وبقايا الأكل في الشارع.</a:t>
            </a:r>
          </a:p>
          <a:p>
            <a:r>
              <a:rPr lang="ar-SA" sz="2000" b="1" dirty="0" smtClean="0"/>
              <a:t>وعليه قضاءُ </a:t>
            </a:r>
            <a:r>
              <a:rPr lang="ar-SA" sz="2000" b="1" dirty="0"/>
              <a:t>الحاجة في دورات المياه </a:t>
            </a:r>
            <a:r>
              <a:rPr lang="ar-SA" sz="2000" b="1" dirty="0" smtClean="0"/>
              <a:t>المخصصة لذلك! </a:t>
            </a:r>
            <a:r>
              <a:rPr lang="ar-SA" sz="2000" b="1" dirty="0"/>
              <a:t>حتَّى لا تنتشرَ الأوبئة المعدية.</a:t>
            </a:r>
          </a:p>
          <a:p>
            <a:endParaRPr lang="ar-SA" sz="2000" b="1" dirty="0"/>
          </a:p>
        </p:txBody>
      </p:sp>
    </p:spTree>
    <p:extLst>
      <p:ext uri="{BB962C8B-B14F-4D97-AF65-F5344CB8AC3E}">
        <p14:creationId xmlns:p14="http://schemas.microsoft.com/office/powerpoint/2010/main" val="233984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4" dur="2000" fill="hold"/>
                                        <p:tgtEl>
                                          <p:spTgt spid="3">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800" b="1" dirty="0">
                <a:solidFill>
                  <a:srgbClr val="FF0000"/>
                </a:solidFill>
              </a:rPr>
              <a:t>عدمُ إجهاد النفس</a:t>
            </a:r>
          </a:p>
        </p:txBody>
      </p:sp>
      <p:sp>
        <p:nvSpPr>
          <p:cNvPr id="3" name="عنصر نائب للمحتوى 2"/>
          <p:cNvSpPr>
            <a:spLocks noGrp="1"/>
          </p:cNvSpPr>
          <p:nvPr>
            <p:ph idx="1"/>
          </p:nvPr>
        </p:nvSpPr>
        <p:spPr>
          <a:xfrm>
            <a:off x="0" y="1807361"/>
            <a:ext cx="8532441" cy="4934007"/>
          </a:xfrm>
        </p:spPr>
        <p:txBody>
          <a:bodyPr>
            <a:normAutofit/>
          </a:bodyPr>
          <a:lstStyle/>
          <a:p>
            <a:r>
              <a:rPr lang="ar-SA" sz="2400" b="1" dirty="0"/>
              <a:t>الله تبارك وتعالى غنيٌّ عن تعذيب الإنسان لنفسه, وبعض الحجاج يرهقون أنفسَهم ويتعبونها في أشياء قد لا يترتَّب عليها أجرٌ أو فضيلة, </a:t>
            </a:r>
            <a:r>
              <a:rPr lang="ar-SA" sz="2400" b="1" dirty="0" smtClean="0"/>
              <a:t>منهاً</a:t>
            </a:r>
            <a:r>
              <a:rPr lang="ar-SA" sz="2400" b="1" dirty="0"/>
              <a:t>:</a:t>
            </a:r>
          </a:p>
          <a:p>
            <a:r>
              <a:rPr lang="ar-SA" sz="2400" b="1" dirty="0" smtClean="0"/>
              <a:t>بعض </a:t>
            </a:r>
            <a:r>
              <a:rPr lang="ar-SA" sz="2400" b="1" dirty="0"/>
              <a:t>الحجاج يؤدِّي المناسك ,كالطواف والسعي ورمي الجمار، في أوقات الزحام الشديد والحرِّ, فيرهق نفسَه ويرهق من معه, وربَّما فقد لذَّةَ العبادة وحلاوتها. ولو أدَّى تلك المناسك في غير أوقات الذروة </a:t>
            </a:r>
            <a:r>
              <a:rPr lang="ar-SA" sz="2400" b="1" dirty="0" smtClean="0"/>
              <a:t>،وعند </a:t>
            </a:r>
            <a:r>
              <a:rPr lang="ar-SA" sz="2400" b="1" dirty="0"/>
              <a:t>اعتدال الحرارة, لكان أرفقَ به وأخشع لقلبه.</a:t>
            </a:r>
          </a:p>
          <a:p>
            <a:r>
              <a:rPr lang="ar-SA" sz="2400" b="1" dirty="0" smtClean="0"/>
              <a:t>بعض </a:t>
            </a:r>
            <a:r>
              <a:rPr lang="ar-SA" sz="2400" b="1" dirty="0"/>
              <a:t>الحجاج لا يهتمُّون بأخذ قسطٍ كافٍ من الراحة, وربَّما سهر إلى وقت متأخِّر من الليل فيختلُّ نظام </a:t>
            </a:r>
            <a:r>
              <a:rPr lang="ar-SA" sz="2400" b="1" dirty="0" smtClean="0"/>
              <a:t>نومه, </a:t>
            </a:r>
            <a:r>
              <a:rPr lang="ar-SA" sz="2400" b="1" dirty="0"/>
              <a:t>ومثلُ هذه التصرُّفات تعرِّض الجسمَ للإجهاد والإنهاك.</a:t>
            </a:r>
          </a:p>
        </p:txBody>
      </p:sp>
    </p:spTree>
    <p:extLst>
      <p:ext uri="{BB962C8B-B14F-4D97-AF65-F5344CB8AC3E}">
        <p14:creationId xmlns:p14="http://schemas.microsoft.com/office/powerpoint/2010/main" val="15114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p:cNvSpPr>
            <a:spLocks noGrp="1"/>
          </p:cNvSpPr>
          <p:nvPr>
            <p:ph type="title"/>
          </p:nvPr>
        </p:nvSpPr>
        <p:spPr>
          <a:xfrm>
            <a:off x="0" y="188640"/>
            <a:ext cx="9144000" cy="6669360"/>
          </a:xfrm>
        </p:spPr>
        <p:txBody>
          <a:bodyPr/>
          <a:lstStyle/>
          <a:p>
            <a:pPr algn="r"/>
            <a:r>
              <a:rPr lang="ar-SA" sz="3600" b="1" dirty="0">
                <a:solidFill>
                  <a:srgbClr val="002060"/>
                </a:solidFill>
              </a:rPr>
              <a:t>حفظُ الأدوية بطريقةٍ سليمة</a:t>
            </a:r>
            <a:r>
              <a:rPr lang="ar-SA" dirty="0"/>
              <a:t/>
            </a:r>
            <a:br>
              <a:rPr lang="ar-SA" dirty="0"/>
            </a:br>
            <a:r>
              <a:rPr lang="ar-SA" dirty="0" smtClean="0"/>
              <a:t>و</a:t>
            </a:r>
            <a:r>
              <a:rPr lang="ar-SA" b="1" dirty="0" smtClean="0"/>
              <a:t>يجب </a:t>
            </a:r>
            <a:r>
              <a:rPr lang="ar-SA" b="1" dirty="0"/>
              <a:t>على الحاج العناية بكيفية حفظ الأدوية, خاصَّة في الجوِّ الحارِّ للمَشاعر. وتوجد في الأسواق حافظاتٌ صغيرة (ترامس) يمكن حفظُ الأدوية فيها</a:t>
            </a:r>
            <a:r>
              <a:rPr lang="ar-SA" b="1" dirty="0" smtClean="0"/>
              <a:t>.</a:t>
            </a:r>
            <a:r>
              <a:rPr lang="ar-SA" b="1" dirty="0"/>
              <a:t/>
            </a:r>
            <a:br>
              <a:rPr lang="ar-SA" b="1" dirty="0"/>
            </a:br>
            <a:r>
              <a:rPr lang="ar-SA" b="1" dirty="0" smtClean="0"/>
              <a:t>- </a:t>
            </a:r>
            <a:r>
              <a:rPr lang="ar-SA" sz="3600" b="1" dirty="0" smtClean="0">
                <a:solidFill>
                  <a:srgbClr val="002060"/>
                </a:solidFill>
              </a:rPr>
              <a:t>كمَّاماتُ </a:t>
            </a:r>
            <a:r>
              <a:rPr lang="ar-SA" sz="3600" b="1" dirty="0">
                <a:solidFill>
                  <a:srgbClr val="002060"/>
                </a:solidFill>
              </a:rPr>
              <a:t>الأنف والفم هل هي مفيدة؟</a:t>
            </a:r>
            <a:br>
              <a:rPr lang="ar-SA" sz="3600" b="1" dirty="0">
                <a:solidFill>
                  <a:srgbClr val="002060"/>
                </a:solidFill>
              </a:rPr>
            </a:br>
            <a:r>
              <a:rPr lang="ar-SA" b="1" dirty="0"/>
              <a:t>اعتادَ بعضُ الحجَّاج لبسَ كمَّامات الأنف والفم, وذلك حتَّى تقيهم من الغبار والأتربة, وبعضُهم يعتقد أنَّها تمنع انتقالَ العدوى. والحقيقةُ أنَّه ليس معروفاً على وجه الدقَّة </a:t>
            </a:r>
            <a:r>
              <a:rPr lang="ar-SA" b="1" dirty="0" smtClean="0"/>
              <a:t>أمفيدة </a:t>
            </a:r>
            <a:r>
              <a:rPr lang="ar-SA" b="1" dirty="0" err="1" smtClean="0"/>
              <a:t>هى</a:t>
            </a:r>
            <a:r>
              <a:rPr lang="ar-SA" b="1" dirty="0" smtClean="0"/>
              <a:t> أم </a:t>
            </a:r>
            <a:r>
              <a:rPr lang="ar-SA" b="1" dirty="0"/>
              <a:t>لا؟ بل هناك بعض الدراسات الأوَّلية التي لم تتأكَّد بَعدُ تشير إلى أنها ربَّما كانت مضرَّة، </a:t>
            </a:r>
            <a:r>
              <a:rPr lang="ar-SA" b="1" dirty="0" smtClean="0"/>
              <a:t>لا نه </a:t>
            </a:r>
            <a:r>
              <a:rPr lang="ar-SA" b="1" dirty="0"/>
              <a:t>يتجمَّع فيها كمِّيةٌ مركَّزة من الغبار والعوالِق. وعلى كلِّ حال، فمن أراد استخدامَها، فلابدَّ من تغييرها بصورةٍ مستمرة.</a:t>
            </a:r>
            <a:br>
              <a:rPr lang="ar-SA" b="1" dirty="0"/>
            </a:br>
            <a:r>
              <a:rPr lang="ar-SA" b="1" dirty="0"/>
              <a:t/>
            </a:r>
            <a:br>
              <a:rPr lang="ar-SA" b="1" dirty="0"/>
            </a:br>
            <a:endParaRPr lang="ar-SA" b="1" dirty="0"/>
          </a:p>
        </p:txBody>
      </p:sp>
    </p:spTree>
    <p:extLst>
      <p:ext uri="{BB962C8B-B14F-4D97-AF65-F5344CB8AC3E}">
        <p14:creationId xmlns:p14="http://schemas.microsoft.com/office/powerpoint/2010/main" val="3415462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6600" b="1" dirty="0" smtClean="0">
                <a:solidFill>
                  <a:srgbClr val="FF0000"/>
                </a:solidFill>
              </a:rPr>
              <a:t>المراجع</a:t>
            </a:r>
            <a:endParaRPr lang="ar-SA" sz="6600" b="1" dirty="0">
              <a:solidFill>
                <a:srgbClr val="FF0000"/>
              </a:solidFill>
            </a:endParaRPr>
          </a:p>
        </p:txBody>
      </p:sp>
      <p:sp>
        <p:nvSpPr>
          <p:cNvPr id="3" name="عنصر نائب للمحتوى 2"/>
          <p:cNvSpPr>
            <a:spLocks noGrp="1"/>
          </p:cNvSpPr>
          <p:nvPr>
            <p:ph idx="1"/>
          </p:nvPr>
        </p:nvSpPr>
        <p:spPr>
          <a:xfrm>
            <a:off x="395536" y="1772816"/>
            <a:ext cx="7595003" cy="4051437"/>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nSpc>
                <a:spcPct val="115000"/>
              </a:lnSpc>
              <a:spcAft>
                <a:spcPts val="1000"/>
              </a:spcAft>
            </a:pPr>
            <a:r>
              <a:rPr lang="en-US" sz="2800" u="sng" dirty="0">
                <a:solidFill>
                  <a:sysClr val="windowText" lastClr="000000"/>
                </a:solidFill>
                <a:latin typeface="Calibri"/>
                <a:ea typeface="Times New Roman"/>
                <a:cs typeface="Arial"/>
                <a:hlinkClick r:id="rId2"/>
              </a:rPr>
              <a:t>http://</a:t>
            </a:r>
            <a:r>
              <a:rPr lang="en-US" sz="2800" u="sng" dirty="0" smtClean="0">
                <a:solidFill>
                  <a:sysClr val="windowText" lastClr="000000"/>
                </a:solidFill>
                <a:latin typeface="Calibri"/>
                <a:ea typeface="Times New Roman"/>
                <a:cs typeface="Arial"/>
                <a:hlinkClick r:id="rId2"/>
              </a:rPr>
              <a:t>alafasyinshad.blogspot.com/2011/10/blog-post_7619.html</a:t>
            </a:r>
            <a:endParaRPr lang="en-US" sz="2800" u="sng" dirty="0" smtClean="0">
              <a:solidFill>
                <a:sysClr val="windowText" lastClr="000000"/>
              </a:solidFill>
              <a:latin typeface="Calibri"/>
              <a:ea typeface="Times New Roman"/>
              <a:cs typeface="Arial"/>
            </a:endParaRPr>
          </a:p>
          <a:p>
            <a:pPr marL="0" indent="0">
              <a:lnSpc>
                <a:spcPct val="115000"/>
              </a:lnSpc>
              <a:spcAft>
                <a:spcPts val="1000"/>
              </a:spcAft>
              <a:buNone/>
            </a:pPr>
            <a:r>
              <a:rPr lang="ar-SA" sz="2800" u="sng" dirty="0" smtClean="0">
                <a:solidFill>
                  <a:schemeClr val="bg2"/>
                </a:solidFill>
                <a:latin typeface="Calibri"/>
                <a:ea typeface="Times New Roman"/>
                <a:cs typeface="Arial"/>
              </a:rPr>
              <a:t>      خالد الجابر-صحة الحاج</a:t>
            </a:r>
          </a:p>
          <a:p>
            <a:pPr>
              <a:lnSpc>
                <a:spcPct val="115000"/>
              </a:lnSpc>
              <a:spcAft>
                <a:spcPts val="1000"/>
              </a:spcAft>
            </a:pPr>
            <a:r>
              <a:rPr lang="en-US" sz="2800" u="sng" dirty="0" smtClean="0">
                <a:latin typeface="Calibri"/>
                <a:ea typeface="Times New Roman"/>
                <a:cs typeface="Arial"/>
                <a:hlinkClick r:id="rId3"/>
              </a:rPr>
              <a:t>http</a:t>
            </a:r>
            <a:r>
              <a:rPr lang="en-US" sz="2800" u="sng" dirty="0">
                <a:latin typeface="Calibri"/>
                <a:ea typeface="Times New Roman"/>
                <a:cs typeface="Arial"/>
                <a:hlinkClick r:id="rId3"/>
              </a:rPr>
              <a:t>://www.altibbi.com/%D9%85%D9%82%D8%A7%D9%84%D8%A7%D8%AA-%D8%B7%D8%A8%D9%8A%D8%A9/%D8%AA%D8%BA%D8%B0%D9%8A%D8%A9/%D8%A7%D8%BA%D8%B0%D9%8A%D8%A9-%D9%85%D9%81%D9%8A%D8%AF%D8%A9-%D9%84%D8%AA%D9%82%D9%88%D9%8A%D8%A9-%D9%85%D9%86%D8%A7%D8%B9%D8%A9-%D8%A7%D9%84%D8%AC%D8%B3%D9%85-549</a:t>
            </a:r>
            <a:endParaRPr lang="en-US" sz="2800" dirty="0">
              <a:latin typeface="Calibri"/>
              <a:ea typeface="Times New Roman"/>
              <a:cs typeface="Arial"/>
            </a:endParaRPr>
          </a:p>
          <a:p>
            <a:pPr>
              <a:lnSpc>
                <a:spcPct val="115000"/>
              </a:lnSpc>
              <a:spcAft>
                <a:spcPts val="1000"/>
              </a:spcAft>
            </a:pPr>
            <a:endParaRPr lang="en-US" sz="2800" dirty="0">
              <a:effectLst/>
              <a:latin typeface="Calibri"/>
              <a:ea typeface="Times New Roman"/>
              <a:cs typeface="Arial"/>
            </a:endParaRPr>
          </a:p>
        </p:txBody>
      </p:sp>
    </p:spTree>
    <p:extLst>
      <p:ext uri="{BB962C8B-B14F-4D97-AF65-F5344CB8AC3E}">
        <p14:creationId xmlns:p14="http://schemas.microsoft.com/office/powerpoint/2010/main" val="3956894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0" y="332656"/>
            <a:ext cx="9144000" cy="3168352"/>
          </a:xfrm>
        </p:spPr>
        <p:txBody>
          <a:bodyPr>
            <a:noAutofit/>
          </a:bodyPr>
          <a:lstStyle/>
          <a:p>
            <a:pPr algn="r">
              <a:lnSpc>
                <a:spcPct val="115000"/>
              </a:lnSpc>
              <a:spcAft>
                <a:spcPts val="1000"/>
              </a:spcAft>
            </a:pPr>
            <a:r>
              <a:rPr lang="en-US" sz="4400" b="1" dirty="0" smtClean="0">
                <a:latin typeface="Arial"/>
                <a:ea typeface="Times New Roman"/>
                <a:cs typeface="Arial"/>
              </a:rPr>
              <a:t>) </a:t>
            </a:r>
            <a:r>
              <a:rPr lang="ar-SA" sz="4400" b="1" dirty="0">
                <a:latin typeface="Calibri"/>
                <a:ea typeface="Times New Roman"/>
                <a:cs typeface="Arial"/>
              </a:rPr>
              <a:t>إِنَّ الصَّفَا وَالْمَرْوَةَ مِنْ شَعَائِرِ اللَّهِ فَمَنْ حَجَّ الْبَيْتَ أَوِ اعْتَمَرَ فَلَا جُنَاحَ عَلَيْهِ</a:t>
            </a:r>
            <a:r>
              <a:rPr lang="en-US" sz="4400" b="1" dirty="0">
                <a:latin typeface="Arial"/>
                <a:ea typeface="Times New Roman"/>
                <a:cs typeface="Arial"/>
              </a:rPr>
              <a:t/>
            </a:r>
            <a:br>
              <a:rPr lang="en-US" sz="4400" b="1" dirty="0">
                <a:latin typeface="Arial"/>
                <a:ea typeface="Times New Roman"/>
                <a:cs typeface="Arial"/>
              </a:rPr>
            </a:br>
            <a:r>
              <a:rPr lang="ar-SA" sz="4400" b="1" dirty="0">
                <a:latin typeface="Calibri"/>
                <a:ea typeface="Times New Roman"/>
                <a:cs typeface="Arial"/>
              </a:rPr>
              <a:t>أَنْ يَطَّوَّفَ بِهِمَا وَمَنْ تَطَوَّعَ خَيْرًا فَإِنَّ اللَّهَ شَاكِرٌ عَلِيمٌ</a:t>
            </a:r>
            <a:r>
              <a:rPr lang="en-US" sz="4400" b="1" dirty="0">
                <a:latin typeface="Arial"/>
                <a:ea typeface="Times New Roman"/>
                <a:cs typeface="Arial"/>
              </a:rPr>
              <a:t> </a:t>
            </a:r>
            <a:r>
              <a:rPr lang="en-US" sz="4400" b="1" dirty="0" smtClean="0">
                <a:latin typeface="Arial"/>
                <a:ea typeface="Times New Roman"/>
                <a:cs typeface="Arial"/>
              </a:rPr>
              <a:t>(</a:t>
            </a:r>
            <a:r>
              <a:rPr lang="ar-SA" b="1" dirty="0"/>
              <a:t>الآية</a:t>
            </a:r>
            <a:r>
              <a:rPr lang="en-US" b="1" dirty="0"/>
              <a:t> 158 </a:t>
            </a:r>
            <a:r>
              <a:rPr lang="ar-SA" b="1" dirty="0"/>
              <a:t>من سورة البقرة</a:t>
            </a:r>
            <a:endParaRPr lang="en-US" sz="3200" dirty="0">
              <a:effectLst/>
              <a:latin typeface="Calibri"/>
              <a:ea typeface="Times New Roman"/>
              <a:cs typeface="Arial"/>
            </a:endParaRPr>
          </a:p>
        </p:txBody>
      </p:sp>
      <p:pic>
        <p:nvPicPr>
          <p:cNvPr id="7" name="عنصر نائب للصورة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429000"/>
            <a:ext cx="9144000" cy="331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643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09442" y="171450"/>
            <a:ext cx="7125113" cy="1428749"/>
          </a:xfrm>
        </p:spPr>
        <p:txBody>
          <a:bodyPr/>
          <a:lstStyle/>
          <a:p>
            <a:pPr algn="ctr"/>
            <a:r>
              <a:rPr lang="ar-SA" sz="3600" b="1" dirty="0" smtClean="0">
                <a:solidFill>
                  <a:srgbClr val="FF0000"/>
                </a:solidFill>
              </a:rPr>
              <a:t>بعض </a:t>
            </a:r>
            <a:r>
              <a:rPr lang="ar-SA" sz="3600" b="1" dirty="0">
                <a:solidFill>
                  <a:srgbClr val="FF0000"/>
                </a:solidFill>
              </a:rPr>
              <a:t>الإجراءات الصحِّية والوقائية, التي </a:t>
            </a:r>
            <a:r>
              <a:rPr lang="ar-SA" sz="3600" b="1" dirty="0" smtClean="0">
                <a:solidFill>
                  <a:srgbClr val="FF0000"/>
                </a:solidFill>
              </a:rPr>
              <a:t>تعين الحاج- </a:t>
            </a:r>
            <a:r>
              <a:rPr lang="ar-SA" sz="3600" b="1" dirty="0">
                <a:solidFill>
                  <a:srgbClr val="FF0000"/>
                </a:solidFill>
              </a:rPr>
              <a:t>بإذن الله تعالى - على تأدية المناسك دون التعرُّض لمشاكل صحِّية.</a:t>
            </a:r>
          </a:p>
        </p:txBody>
      </p:sp>
      <p:sp>
        <p:nvSpPr>
          <p:cNvPr id="5" name="عنصر نائب للمحتوى 4"/>
          <p:cNvSpPr>
            <a:spLocks noGrp="1"/>
          </p:cNvSpPr>
          <p:nvPr>
            <p:ph idx="1"/>
          </p:nvPr>
        </p:nvSpPr>
        <p:spPr>
          <a:xfrm>
            <a:off x="107505" y="1807361"/>
            <a:ext cx="8208912" cy="4861999"/>
          </a:xfrm>
        </p:spPr>
        <p:txBody>
          <a:bodyPr>
            <a:normAutofit fontScale="85000" lnSpcReduction="20000"/>
          </a:bodyPr>
          <a:lstStyle/>
          <a:p>
            <a:pPr marL="0" indent="0">
              <a:buNone/>
            </a:pPr>
            <a:r>
              <a:rPr lang="ar-SA" sz="3600" b="1" dirty="0" smtClean="0">
                <a:solidFill>
                  <a:srgbClr val="002060"/>
                </a:solidFill>
              </a:rPr>
              <a:t>1-مراجعة </a:t>
            </a:r>
            <a:r>
              <a:rPr lang="ar-SA" sz="3600" b="1" dirty="0">
                <a:solidFill>
                  <a:srgbClr val="002060"/>
                </a:solidFill>
              </a:rPr>
              <a:t>الطبيب قبل السفر</a:t>
            </a:r>
          </a:p>
          <a:p>
            <a:pPr marL="0" indent="0">
              <a:buNone/>
            </a:pPr>
            <a:r>
              <a:rPr lang="ar-SA" sz="3600" b="1" dirty="0"/>
              <a:t>نقترح على كلِّ حاج قبلَ أن يسافرَ إلى الأراضي المقدَّسة أن يراجعَ الطبيب, وذلك لمعرفة ما استجدَّ من إجراءات وقائية وتطعيمات</a:t>
            </a:r>
            <a:r>
              <a:rPr lang="ar-SA" sz="3600" b="1" dirty="0" smtClean="0"/>
              <a:t>.</a:t>
            </a:r>
          </a:p>
          <a:p>
            <a:pPr marL="0" indent="0">
              <a:buNone/>
            </a:pPr>
            <a:endParaRPr lang="ar-SA" sz="3600" b="1" dirty="0"/>
          </a:p>
          <a:p>
            <a:pPr marL="0" indent="0">
              <a:buNone/>
            </a:pPr>
            <a:r>
              <a:rPr lang="ar-SA" sz="3600" b="1" dirty="0"/>
              <a:t>أمَّا إذا كان الحاجُ مُصاباً بمرض </a:t>
            </a:r>
            <a:r>
              <a:rPr lang="ar-SA" sz="3600" b="1" dirty="0" smtClean="0"/>
              <a:t>ما، </a:t>
            </a:r>
            <a:r>
              <a:rPr lang="ar-SA" sz="3600" b="1" dirty="0"/>
              <a:t>فعليه أن يسألَ طبيبَه عن النصائح الخاصَّة بحالته الصحِّية, وعن مدى تَحمُّل جسمه للحج. ويُستحسَن أن يحضرَ معه </a:t>
            </a:r>
            <a:r>
              <a:rPr lang="ar-SA" sz="3600" b="1" dirty="0">
                <a:solidFill>
                  <a:schemeClr val="tx2">
                    <a:lumMod val="10000"/>
                  </a:schemeClr>
                </a:solidFill>
              </a:rPr>
              <a:t>تقريراً طبِّياً </a:t>
            </a:r>
            <a:r>
              <a:rPr lang="ar-SA" sz="3600" b="1" dirty="0"/>
              <a:t>عن حالته الصحِّية</a:t>
            </a:r>
            <a:r>
              <a:rPr lang="ar-SA" sz="2800" b="1" dirty="0"/>
              <a:t>.</a:t>
            </a:r>
          </a:p>
        </p:txBody>
      </p:sp>
    </p:spTree>
    <p:extLst>
      <p:ext uri="{BB962C8B-B14F-4D97-AF65-F5344CB8AC3E}">
        <p14:creationId xmlns:p14="http://schemas.microsoft.com/office/powerpoint/2010/main" val="226624721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16632"/>
            <a:ext cx="9144000" cy="1483567"/>
          </a:xfrm>
        </p:spPr>
        <p:txBody>
          <a:bodyPr/>
          <a:lstStyle/>
          <a:p>
            <a:pPr algn="ctr"/>
            <a:r>
              <a:rPr lang="ar-SA" sz="4400" b="1" dirty="0" smtClean="0">
                <a:solidFill>
                  <a:srgbClr val="FF0000"/>
                </a:solidFill>
              </a:rPr>
              <a:t>*اللقاحات </a:t>
            </a:r>
            <a:r>
              <a:rPr lang="ar-SA" sz="4400" b="1" dirty="0">
                <a:solidFill>
                  <a:srgbClr val="FF0000"/>
                </a:solidFill>
              </a:rPr>
              <a:t>الخاصة بالحج أصبحت شرطاً أساسياً</a:t>
            </a:r>
          </a:p>
        </p:txBody>
      </p:sp>
      <p:sp>
        <p:nvSpPr>
          <p:cNvPr id="3" name="عنصر نائب للمحتوى 2"/>
          <p:cNvSpPr>
            <a:spLocks noGrp="1"/>
          </p:cNvSpPr>
          <p:nvPr>
            <p:ph idx="1"/>
          </p:nvPr>
        </p:nvSpPr>
        <p:spPr>
          <a:xfrm>
            <a:off x="179512" y="1807361"/>
            <a:ext cx="7955043" cy="4934007"/>
          </a:xfrm>
        </p:spPr>
        <p:txBody>
          <a:bodyPr>
            <a:normAutofit/>
          </a:bodyPr>
          <a:lstStyle/>
          <a:p>
            <a:r>
              <a:rPr lang="ar-SA" b="1" dirty="0" smtClean="0">
                <a:solidFill>
                  <a:srgbClr val="FF0000"/>
                </a:solidFill>
              </a:rPr>
              <a:t>1- </a:t>
            </a:r>
            <a:r>
              <a:rPr lang="ar-SA" sz="2400" b="1" dirty="0">
                <a:solidFill>
                  <a:srgbClr val="FF0000"/>
                </a:solidFill>
              </a:rPr>
              <a:t>التطعيم ضدَّ الحمَّى الشوكية (التهاب السحايا)</a:t>
            </a:r>
          </a:p>
          <a:p>
            <a:r>
              <a:rPr lang="ar-SA" sz="2800" b="1" dirty="0"/>
              <a:t>يعدُّ التطعيمُ ضدَّ مرض الحمَّى الشوكية أهمَّ اللقاحات التي تشترط الحكومةُ السعودية أخذَها قبلَ السفر </a:t>
            </a:r>
            <a:r>
              <a:rPr lang="ar-SA" sz="2800" b="1" dirty="0" smtClean="0"/>
              <a:t>إلى </a:t>
            </a:r>
            <a:r>
              <a:rPr lang="ar-SA" sz="2800" b="1" dirty="0"/>
              <a:t>الحج, وذلك لأنَّ الحمَّى الشوكية من الأمراض المعدية الخطيرة. وإذا لم تُعالَج، فإنَّها تؤدِّي إلى الوفاة غالباً - لا قدَّر الله - وفي حالة تأخُّر العلاج قد تؤدِّي </a:t>
            </a:r>
            <a:r>
              <a:rPr lang="ar-SA" sz="2800" b="1" dirty="0" smtClean="0"/>
              <a:t>إلى </a:t>
            </a:r>
            <a:r>
              <a:rPr lang="ar-SA" sz="2800" b="1" dirty="0"/>
              <a:t>إعاقات عصبية.</a:t>
            </a:r>
          </a:p>
          <a:p>
            <a:r>
              <a:rPr lang="ar-SA" sz="2800" b="1" dirty="0" smtClean="0"/>
              <a:t>ولقاحُه جرعةٌ </a:t>
            </a:r>
            <a:r>
              <a:rPr lang="ar-SA" sz="2800" b="1" dirty="0"/>
              <a:t>واحدة (نصف ميليلتر), تُحقَن تحت الجلد. </a:t>
            </a:r>
          </a:p>
        </p:txBody>
      </p:sp>
    </p:spTree>
    <p:extLst>
      <p:ext uri="{BB962C8B-B14F-4D97-AF65-F5344CB8AC3E}">
        <p14:creationId xmlns:p14="http://schemas.microsoft.com/office/powerpoint/2010/main" val="12147483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009442" y="116633"/>
            <a:ext cx="7125113" cy="1080120"/>
          </a:xfrm>
        </p:spPr>
        <p:txBody>
          <a:bodyPr/>
          <a:lstStyle/>
          <a:p>
            <a:pPr algn="ctr"/>
            <a:r>
              <a:rPr lang="ar-SA" sz="4000" b="1" dirty="0">
                <a:solidFill>
                  <a:srgbClr val="FF0000"/>
                </a:solidFill>
              </a:rPr>
              <a:t>وفيما يلي نقاط مهمَّة متعلِّقة بهذا اللقاح</a:t>
            </a:r>
            <a:r>
              <a:rPr lang="ar-SA" dirty="0"/>
              <a:t>:</a:t>
            </a:r>
          </a:p>
        </p:txBody>
      </p:sp>
      <p:sp>
        <p:nvSpPr>
          <p:cNvPr id="5" name="عنصر نائب للمحتوى 4"/>
          <p:cNvSpPr>
            <a:spLocks noGrp="1"/>
          </p:cNvSpPr>
          <p:nvPr>
            <p:ph idx="1"/>
          </p:nvPr>
        </p:nvSpPr>
        <p:spPr>
          <a:xfrm>
            <a:off x="107504" y="1124744"/>
            <a:ext cx="8136904" cy="5400601"/>
          </a:xfrm>
        </p:spPr>
        <p:txBody>
          <a:bodyPr>
            <a:noAutofit/>
          </a:bodyPr>
          <a:lstStyle/>
          <a:p>
            <a:r>
              <a:rPr lang="ar-SA" sz="1600" b="1" dirty="0" smtClean="0"/>
              <a:t>•</a:t>
            </a:r>
            <a:r>
              <a:rPr lang="ar-SA" sz="2000" b="1" dirty="0" smtClean="0"/>
              <a:t>التطعيم </a:t>
            </a:r>
            <a:r>
              <a:rPr lang="ar-SA" sz="2000" b="1" dirty="0"/>
              <a:t>المستخدَم هو ضدَّ جرثومة تُسمَّى المكوَّرة السحائيَّة </a:t>
            </a:r>
            <a:r>
              <a:rPr lang="ar-SA" sz="2000" b="1" dirty="0" smtClean="0"/>
              <a:t>،وهي </a:t>
            </a:r>
            <a:r>
              <a:rPr lang="ar-SA" sz="2000" b="1" dirty="0"/>
              <a:t>أشهرُ أسباب الحمَّى الشوكية وأخطرها.</a:t>
            </a:r>
          </a:p>
          <a:p>
            <a:r>
              <a:rPr lang="ar-SA" sz="2000" b="1" dirty="0" smtClean="0"/>
              <a:t>•يجب </a:t>
            </a:r>
            <a:r>
              <a:rPr lang="ar-SA" sz="2000" b="1" dirty="0"/>
              <a:t>أن يجري التطعيمُ باللقاح قبلَ 10 أيَّام من السفر, لأنَّ مفعولَ اللقاح لا يبدأ إلاَّ بعدَ هذه المدَّة.</a:t>
            </a:r>
          </a:p>
          <a:p>
            <a:r>
              <a:rPr lang="ar-SA" sz="2000" b="1" dirty="0" smtClean="0"/>
              <a:t>•يبقى </a:t>
            </a:r>
            <a:r>
              <a:rPr lang="ar-SA" sz="2000" b="1" dirty="0"/>
              <a:t>أثرُ التطعيم ثلاث سنوات على الأقل, ولابدَّ بعدَها من أخذ التطعيم مرَّةً أخرى.</a:t>
            </a:r>
          </a:p>
          <a:p>
            <a:r>
              <a:rPr lang="ar-SA" sz="2000" b="1" dirty="0" smtClean="0"/>
              <a:t>•يقترح </a:t>
            </a:r>
            <a:r>
              <a:rPr lang="ar-SA" sz="2000" b="1" dirty="0"/>
              <a:t>بعضُ الأطباء أن يأخذَ الحاج، بعدَ انتهاء موسم الحج </a:t>
            </a:r>
            <a:r>
              <a:rPr lang="ar-SA" sz="2000" b="1" dirty="0" smtClean="0"/>
              <a:t>وقبيلَ </a:t>
            </a:r>
            <a:r>
              <a:rPr lang="ar-SA" sz="2000" b="1" dirty="0"/>
              <a:t>عودته إلى بلده, مضاداً حيوياً عن طريق الفم, يساعد كثيراً في منع انتشار العدوى إلى غير </a:t>
            </a:r>
            <a:r>
              <a:rPr lang="ar-SA" sz="2000" b="1" dirty="0" smtClean="0"/>
              <a:t>هم من زوار البيت الحرام.</a:t>
            </a:r>
          </a:p>
          <a:p>
            <a:r>
              <a:rPr lang="ar-SA" sz="2000" b="1" dirty="0" smtClean="0"/>
              <a:t>•إذا </a:t>
            </a:r>
            <a:r>
              <a:rPr lang="ar-SA" sz="2000" b="1" dirty="0"/>
              <a:t>لم يتَّخذ الشخصُ قرار الحج إلاَّ قبل يومين, فيأخذ التطعيم إضافةً إلى </a:t>
            </a:r>
            <a:r>
              <a:rPr lang="ar-SA" sz="2000" b="1" dirty="0" smtClean="0"/>
              <a:t>جرعة وقائية </a:t>
            </a:r>
            <a:r>
              <a:rPr lang="ar-SA" sz="2000" b="1" dirty="0"/>
              <a:t>من المضادَّات الحيوية </a:t>
            </a:r>
            <a:endParaRPr lang="ar-SA" sz="2000" b="1" dirty="0" smtClean="0"/>
          </a:p>
          <a:p>
            <a:r>
              <a:rPr lang="ar-SA" sz="2000" b="1" dirty="0" smtClean="0"/>
              <a:t>على </a:t>
            </a:r>
            <a:r>
              <a:rPr lang="ar-SA" sz="2000" b="1" dirty="0"/>
              <a:t>الحاج أن يتأكَّدَ من أنَّ تطعيم الحمَّى الشوكية من النوع الرباعي </a:t>
            </a:r>
            <a:r>
              <a:rPr lang="en-US" sz="2000" b="1" dirty="0" smtClean="0"/>
              <a:t>(ACYW</a:t>
            </a:r>
            <a:r>
              <a:rPr lang="en-US" sz="2000" b="1" dirty="0"/>
              <a:t>).</a:t>
            </a:r>
          </a:p>
          <a:p>
            <a:r>
              <a:rPr lang="ar-SA" sz="2000" b="1" dirty="0"/>
              <a:t>لا يُعطى لقاحُ الحمَّى الشوكية للأطفال الذين تقلُّ أعمارُهم عن 6 أشهر. لكن يمكن إعطاؤه للمرأة الحامل، </a:t>
            </a:r>
            <a:r>
              <a:rPr lang="ar-SA" sz="2000" b="1" dirty="0" smtClean="0"/>
              <a:t>وذلك أفضل لها.</a:t>
            </a:r>
            <a:endParaRPr lang="ar-SA" sz="2000" b="1" dirty="0"/>
          </a:p>
        </p:txBody>
      </p:sp>
    </p:spTree>
    <p:extLst>
      <p:ext uri="{BB962C8B-B14F-4D97-AF65-F5344CB8AC3E}">
        <p14:creationId xmlns:p14="http://schemas.microsoft.com/office/powerpoint/2010/main" val="13807816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7667011" cy="1097235"/>
          </a:xfrm>
        </p:spPr>
        <p:txBody>
          <a:bodyPr/>
          <a:lstStyle/>
          <a:p>
            <a:pPr algn="ctr"/>
            <a:r>
              <a:rPr lang="ar-SA" sz="6000" b="1" dirty="0">
                <a:solidFill>
                  <a:srgbClr val="FF0000"/>
                </a:solidFill>
              </a:rPr>
              <a:t>.</a:t>
            </a:r>
            <a:r>
              <a:rPr lang="ar-SA" sz="6000" b="1" dirty="0" smtClean="0">
                <a:solidFill>
                  <a:srgbClr val="FF0000"/>
                </a:solidFill>
              </a:rPr>
              <a:t>2</a:t>
            </a:r>
            <a:r>
              <a:rPr lang="ar-SA" dirty="0" smtClean="0">
                <a:solidFill>
                  <a:srgbClr val="FF0000"/>
                </a:solidFill>
              </a:rPr>
              <a:t>ــ </a:t>
            </a:r>
            <a:r>
              <a:rPr lang="ar-SA" sz="6000" b="1" dirty="0">
                <a:solidFill>
                  <a:srgbClr val="FF0000"/>
                </a:solidFill>
              </a:rPr>
              <a:t>التطعيمُ ضدَّ </a:t>
            </a:r>
            <a:r>
              <a:rPr lang="ar-SA" sz="6000" b="1" dirty="0" smtClean="0">
                <a:solidFill>
                  <a:srgbClr val="FF0000"/>
                </a:solidFill>
              </a:rPr>
              <a:t>الإنفلونزا</a:t>
            </a:r>
            <a:endParaRPr lang="ar-SA" sz="6000" b="1" dirty="0">
              <a:solidFill>
                <a:srgbClr val="FF0000"/>
              </a:solidFill>
            </a:endParaRPr>
          </a:p>
        </p:txBody>
      </p:sp>
      <p:sp>
        <p:nvSpPr>
          <p:cNvPr id="3" name="عنصر نائب للمحتوى 2"/>
          <p:cNvSpPr>
            <a:spLocks noGrp="1"/>
          </p:cNvSpPr>
          <p:nvPr>
            <p:ph idx="1"/>
          </p:nvPr>
        </p:nvSpPr>
        <p:spPr>
          <a:xfrm>
            <a:off x="179512" y="1807361"/>
            <a:ext cx="7955043" cy="4717983"/>
          </a:xfrm>
        </p:spPr>
        <p:txBody>
          <a:bodyPr>
            <a:noAutofit/>
          </a:bodyPr>
          <a:lstStyle/>
          <a:p>
            <a:r>
              <a:rPr lang="ar-SA" sz="2400" b="1" dirty="0"/>
              <a:t>تُصيب </a:t>
            </a:r>
            <a:r>
              <a:rPr lang="ar-SA" sz="2400" b="1" dirty="0" smtClean="0"/>
              <a:t>الأنفلونزا </a:t>
            </a:r>
            <a:r>
              <a:rPr lang="ar-SA" sz="2400" b="1" dirty="0"/>
              <a:t>نسبةً كبيرة من الحُجَّاج, وتؤثِّر في أدائهم للمناسك، وتُصيبهم بالتعب والإرهاق العام, وقد تستمرُّ معهم حتَّى بعد إكمالهم لمناسك الحج. ولهذا، تنصح الجهاتُ الصحِّية بأخذ التطعيم ضدَّ </a:t>
            </a:r>
            <a:r>
              <a:rPr lang="ar-SA" sz="2400" b="1" dirty="0" smtClean="0"/>
              <a:t>الإنفلونزا</a:t>
            </a:r>
            <a:r>
              <a:rPr lang="ar-SA" sz="2400" b="1" dirty="0"/>
              <a:t>, </a:t>
            </a:r>
            <a:r>
              <a:rPr lang="ar-SA" sz="2400" b="1" dirty="0" smtClean="0"/>
              <a:t>معَّ أنَّه اختياري</a:t>
            </a:r>
            <a:r>
              <a:rPr lang="ar-SA" sz="2400" b="1" dirty="0"/>
              <a:t>.</a:t>
            </a:r>
          </a:p>
          <a:p>
            <a:r>
              <a:rPr lang="ar-SA" sz="2400" b="1" dirty="0"/>
              <a:t>وعلى الحاج </a:t>
            </a:r>
            <a:r>
              <a:rPr lang="ar-SA" sz="2400" b="1" dirty="0" smtClean="0"/>
              <a:t>الراغب في التطعيم أن يتأكد </a:t>
            </a:r>
            <a:r>
              <a:rPr lang="ar-SA" sz="2400" b="1" dirty="0"/>
              <a:t>من أنَّه مطابقٌ لتوصيات الجهات </a:t>
            </a:r>
            <a:r>
              <a:rPr lang="ar-SA" sz="2400" b="1" dirty="0" smtClean="0"/>
              <a:t>المختصة في المملكة</a:t>
            </a:r>
            <a:endParaRPr lang="ar-SA" sz="2400" b="1" dirty="0"/>
          </a:p>
          <a:p>
            <a:r>
              <a:rPr lang="ar-SA" sz="2400" b="1" dirty="0"/>
              <a:t>يعدُّ فيروسُ الأنفلونزا من الفيروسات المعقَّدة، وله أنواع متعدِّدة تختلف من عام لآخر، بمعنى أنَّ الشخصَ قد تكون لديه مناعةٌ جزئية ضدَّ </a:t>
            </a:r>
            <a:r>
              <a:rPr lang="ar-SA" sz="2400" b="1" dirty="0" smtClean="0"/>
              <a:t>بعض الفيروسات </a:t>
            </a:r>
            <a:r>
              <a:rPr lang="ar-SA" sz="2400" b="1" dirty="0"/>
              <a:t>الموجود في بلاده، بينما </a:t>
            </a:r>
            <a:r>
              <a:rPr lang="ar-SA" sz="2400" b="1" dirty="0" smtClean="0"/>
              <a:t>تقل </a:t>
            </a:r>
            <a:r>
              <a:rPr lang="ar-SA" sz="2400" b="1" dirty="0"/>
              <a:t>مناعتُه ضدَّ فيروسات البلدان الأخرى.</a:t>
            </a:r>
          </a:p>
          <a:p>
            <a:endParaRPr lang="ar-SA" sz="2400" dirty="0"/>
          </a:p>
        </p:txBody>
      </p:sp>
    </p:spTree>
    <p:extLst>
      <p:ext uri="{BB962C8B-B14F-4D97-AF65-F5344CB8AC3E}">
        <p14:creationId xmlns:p14="http://schemas.microsoft.com/office/powerpoint/2010/main" val="22119447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800" b="1" dirty="0" smtClean="0">
                <a:solidFill>
                  <a:srgbClr val="FF0000"/>
                </a:solidFill>
              </a:rPr>
              <a:t>.3- </a:t>
            </a:r>
            <a:r>
              <a:rPr lang="ar-SA" sz="4800" b="1" dirty="0">
                <a:solidFill>
                  <a:srgbClr val="FF0000"/>
                </a:solidFill>
              </a:rPr>
              <a:t>التطعيمُ ضدَّ </a:t>
            </a:r>
            <a:r>
              <a:rPr lang="ar-SA" sz="4800" b="1" dirty="0" smtClean="0">
                <a:solidFill>
                  <a:srgbClr val="FF0000"/>
                </a:solidFill>
              </a:rPr>
              <a:t>الالتهابات </a:t>
            </a:r>
            <a:r>
              <a:rPr lang="ar-SA" sz="4800" b="1" dirty="0">
                <a:solidFill>
                  <a:srgbClr val="FF0000"/>
                </a:solidFill>
              </a:rPr>
              <a:t>الرئوية</a:t>
            </a:r>
          </a:p>
        </p:txBody>
      </p:sp>
      <p:sp>
        <p:nvSpPr>
          <p:cNvPr id="3" name="عنصر نائب للمحتوى 2"/>
          <p:cNvSpPr>
            <a:spLocks noGrp="1"/>
          </p:cNvSpPr>
          <p:nvPr>
            <p:ph idx="1"/>
          </p:nvPr>
        </p:nvSpPr>
        <p:spPr>
          <a:xfrm>
            <a:off x="467544" y="1807361"/>
            <a:ext cx="8280919" cy="4861999"/>
          </a:xfrm>
        </p:spPr>
        <p:txBody>
          <a:bodyPr>
            <a:noAutofit/>
          </a:bodyPr>
          <a:lstStyle/>
          <a:p>
            <a:r>
              <a:rPr lang="ar-SA" sz="2800" b="1" dirty="0"/>
              <a:t>يُسمَّى لقاح المكوَّرة الرئوية </a:t>
            </a:r>
            <a:r>
              <a:rPr lang="ar-SA" sz="2800" b="1" dirty="0" smtClean="0"/>
              <a:t>وهو </a:t>
            </a:r>
            <a:r>
              <a:rPr lang="ar-SA" sz="2800" b="1" dirty="0"/>
              <a:t>لقاحٌ خاص لا يُعطى لكلِّ الحجَّاج, وإنَّما يُعطى للمرضى المصابين بفقر الدَّم أو الأنيميا المنجلية, أو الفشل الكلوي, أو نقص المناعة, أو المرضى الذين جرى استئصالُ الطحال لديهم. كما يمكن إعطاؤُه للحجَّاج </a:t>
            </a:r>
            <a:r>
              <a:rPr lang="ar-SA" sz="2800" b="1" dirty="0" smtClean="0"/>
              <a:t>من الفئات الآتية: كبار </a:t>
            </a:r>
            <a:r>
              <a:rPr lang="ar-SA" sz="2800" b="1" dirty="0"/>
              <a:t>السن, </a:t>
            </a:r>
            <a:r>
              <a:rPr lang="ar-SA" sz="2800" b="1" dirty="0" smtClean="0"/>
              <a:t>و </a:t>
            </a:r>
            <a:r>
              <a:rPr lang="ar-SA" sz="2800" b="1" dirty="0"/>
              <a:t>الذين يُعانون من أمراض مزمنة في </a:t>
            </a:r>
            <a:r>
              <a:rPr lang="ar-SA" sz="2800" b="1" dirty="0" smtClean="0"/>
              <a:t>المناطق التالية :الكبد </a:t>
            </a:r>
            <a:r>
              <a:rPr lang="ar-SA" sz="2800" b="1" dirty="0"/>
              <a:t>أو القلب أو الرئة.</a:t>
            </a:r>
          </a:p>
        </p:txBody>
      </p:sp>
    </p:spTree>
    <p:extLst>
      <p:ext uri="{BB962C8B-B14F-4D97-AF65-F5344CB8AC3E}">
        <p14:creationId xmlns:p14="http://schemas.microsoft.com/office/powerpoint/2010/main" val="28544139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TC102455519[[fn=الشتاء]]</Template>
  <TotalTime>1294</TotalTime>
  <Words>1941</Words>
  <Application>Microsoft Office PowerPoint</Application>
  <PresentationFormat>عرض على الشاشة (3:4)‏</PresentationFormat>
  <Paragraphs>151</Paragraphs>
  <Slides>39</Slides>
  <Notes>0</Notes>
  <HiddenSlides>0</HiddenSlides>
  <MMClips>0</MMClips>
  <ScaleCrop>false</ScaleCrop>
  <HeadingPairs>
    <vt:vector size="4" baseType="variant">
      <vt:variant>
        <vt:lpstr>نسق</vt:lpstr>
      </vt:variant>
      <vt:variant>
        <vt:i4>1</vt:i4>
      </vt:variant>
      <vt:variant>
        <vt:lpstr>عناوين الشرائح</vt:lpstr>
      </vt:variant>
      <vt:variant>
        <vt:i4>39</vt:i4>
      </vt:variant>
    </vt:vector>
  </HeadingPairs>
  <TitlesOfParts>
    <vt:vector size="40" baseType="lpstr">
      <vt:lpstr>Winter</vt:lpstr>
      <vt:lpstr>صحة الحاج والمعتمر</vt:lpstr>
      <vt:lpstr>المحتوى</vt:lpstr>
      <vt:lpstr>الركن الخامس في الإسلام</vt:lpstr>
      <vt:lpstr>) إِنَّ الصَّفَا وَالْمَرْوَةَ مِنْ شَعَائِرِ اللَّهِ فَمَنْ حَجَّ الْبَيْتَ أَوِ اعْتَمَرَ فَلَا جُنَاحَ عَلَيْهِ أَنْ يَطَّوَّفَ بِهِمَا وَمَنْ تَطَوَّعَ خَيْرًا فَإِنَّ اللَّهَ شَاكِرٌ عَلِيمٌ (الآية 158 من سورة البقرة</vt:lpstr>
      <vt:lpstr>بعض الإجراءات الصحِّية والوقائية, التي تعين الحاج- بإذن الله تعالى - على تأدية المناسك دون التعرُّض لمشاكل صحِّية.</vt:lpstr>
      <vt:lpstr>*اللقاحات الخاصة بالحج أصبحت شرطاً أساسياً</vt:lpstr>
      <vt:lpstr>وفيما يلي نقاط مهمَّة متعلِّقة بهذا اللقاح:</vt:lpstr>
      <vt:lpstr>.2ــ التطعيمُ ضدَّ الإنفلونزا</vt:lpstr>
      <vt:lpstr>.3- التطعيمُ ضدَّ الالتهابات الرئوية</vt:lpstr>
      <vt:lpstr>4- التطعيمُ ضدَّ الحمى الصفراء</vt:lpstr>
      <vt:lpstr>**الحقيبةُ الطبِّية</vt:lpstr>
      <vt:lpstr>2. الأدوية الخاصَّة وهي أدويةٌ خاصَّة ببعض الأمراض المزمنة, مثل: أدوية السكَّري، وارتفاع ضغط الدم، والربو، وأمراض القلب؛ فهذه لابدَّ أن يوفِّرَها الحاج بكمِّيات تكفيه طوالَ مدَّة الحج, مع أخذ كمِّية إضافية لمدَّة 3 أيَّام احتياطاً. </vt:lpstr>
      <vt:lpstr>البطاقة الطبِّية  يجب على الحاج، الذي يعاني من مرضٍ ما، أن يحرصَ على حمل بطاقة طبِّية تحوي تفاصيل حالته المرضية, حتى تجري معالجتُه بسرعة لدى تعرُّضه لأيِّ طارئ صحي, ويُفضَّل أن تكونَ هذه البطاقةُ على هيئة سوار حولَ المعصم. -يجب على الحاج أن يدوِّنَ أسماء الأدوية التي يستخدمها وجرعاتها المخصصة حتَّى يتسنَّى له إعادة صرفها عندَ فقدانها. مواد التنظيف يجب أن يحرصَ الحاج على توفير مواد التنظيف الخاصَّة به, مثل :الصابون ،والمناشف، وفرشاة الأسنان ،وآلات الحلاقة.</vt:lpstr>
      <vt:lpstr>المظلَّةُ الشمسية تعد المظلة الشمسية من الأمور الأساسية التي على الحاج ان يقتنيها الذين يسيرون مسافاتٍ طويلةً على أقدامهم؛ فالتعرُّضُ لحرارة الشمس قد يكون مضراً, إذ يمكن أن يتسبَّبَ في حدوث الإصابات الحرارية، كضربة الشمس والإنهاك الحراري. وعليه أن يحرص على النوعية الجيِّدة منها لا سيما العاكسة للحرارة نحو الخارج وقادرةً على حجب أشعَّة الشمس.   </vt:lpstr>
      <vt:lpstr>اقتناءُ الملابس المناسبة ينبغي للحاج القادم من اماكن تختلف في مناخها عن منطقة مكة الحارة أن يصطحب معه ما يعينه على تحمل الحرارة. علما بأن الجو في مكة والمشاعر حارو مشمس عموما و أعلى مستوى لدرجة الحرارة في مكَّة والمشاعر يكون في شهري حزيران/يونيو وتمُّوز/يُوليو, وقد تصل درجةُ الحرارة فيهما إلى 51 درجة مئوية. بيماأقل مستوى للحرارة يكون في شهري كانون الثاني/يناير وشباط/فبراير, ولكنها لا تنخفض فيهما درجةُ الحرارة عن 10 درجات مئوية. </vt:lpstr>
      <vt:lpstr>***المرأة والحج</vt:lpstr>
      <vt:lpstr>تابع</vt:lpstr>
      <vt:lpstr>يُمنَع استعمالُ حبوب تأخير الدورة في الحالات التالية:</vt:lpstr>
      <vt:lpstr>مشكلاتٌ صحِّية التي تمنع من استعمال حبوب تأخير الدورة, و تحتاج المرأة معها إلى مزيد من الاحتياط والحذر, هي:</vt:lpstr>
      <vt:lpstr>هل لهذه الحبوب تأثيراتٌ جانبية؟</vt:lpstr>
      <vt:lpstr>نصائح عامة يجب مراعاتها أثناء الحج</vt:lpstr>
      <vt:lpstr>تابع نصائح عامة يجب مراعاتها أثناء الحج</vt:lpstr>
      <vt:lpstr>إليك بعض الأطعمة التي تقوى جهاز المناعة:</vt:lpstr>
      <vt:lpstr> - الثوم :وهو مفيد جداً لا نه غني بمركبات الكبريت ومركبات مضادة للتأكسد ومعدن السيلينيوم و ما يجعله منشطاً لجهاز المناعة .     - السمك وزيت السمك :  يحتوي السمك على نوع مميز من الأحماض الدهنية يسمىOmega-3 المفيدة لتقوية الكريات البيضاء التي تقوي جهاز المناعة ويعد السردين والسلمون والماكريل من أغنى أنواع السمك بـ  Omega-3 . </vt:lpstr>
      <vt:lpstr>- الخضروات من الفصيلة الصليبية مثل الملفوف والزهرة والبروكلي واللفت ،و تتميز هذه الفصيلة باحتوائها مواد منشطة ومقوية لجهاز المناعة على مضادات للأكسدة وهيً كذلك غنية بالفيتامينات والمعادن والألياف .    البروكلي  </vt:lpstr>
      <vt:lpstr>- الحمضيات : تحتوي على نسبة جيدة من Vit.C المضاد للتأكسد والمنشط لجهاز المناعة والضروري لمحاربة الخلايا السرطانية . - البندورة : تحتوي على البيتاكاروتين وفيتامين C ومادة لايكوبين ومركب يدعى بليكوسين وهذه المواد تقوي جهاز المناعة وتحارب التأثيرات المؤدية لـ Free radical التي تسبب الأمراض السرطانية . </vt:lpstr>
      <vt:lpstr>- الكيوي : يعتبر من أكثر أنواع الفاكهة الغنية بفيتامين C وً تحتوي على البوتاسيوم ومضادات الأكسدة ومادة الكلوروفيل التي تساعد في مقاومة السرطان - الشاي الأخضر: يحتوي على مضادات الأكسدة مما يقلل من خطر الإصابة بالعديد من الأمراض      </vt:lpstr>
      <vt:lpstr>- العسل : مصدر هام للطاقة ويستخدم كمضاد للالتهابات ومقاوم للفيروسات ونزلات البرد ومفيد لتقوية الجهاز المناعي للجسم . - المشمش : يحتوي على البيتاكاروتين وفيتامين C والحديد المفيدان لجهاز المناعة . - الجوز واللوز: من أغنى الأطعمة بمادة السلينيوم المفيدة جداً لجهاز المناعة. .</vt:lpstr>
      <vt:lpstr>الإكثارُ من شرب المياه والسوائل المختلفة: يفقد الحاجُ في موسم الحج كمِّياتٍ كبيرةً من السوائل عن طريق التعرُّق, ولهذا يُنصَح الحجَّاجُ دوماً بشرب كمِّيات كافية من السوائل لتعويض ذلك النقص.  </vt:lpstr>
      <vt:lpstr>وأيضاً لتقوية جهاز المناعة يفضل مراعاة عدد من الممارسات والسلوكيات أهمها :-</vt:lpstr>
      <vt:lpstr>3- سوء التغذية :يعد الإفراط في استهلاك السكريات /والأغذية الغنية بالدهون والأطعمة الغنية بالمواد المضافة والمواد الحافظة عامل يساعد يضعف جهاز المناعة ويجعل الجسم عرضه للإصابة بالعديد من الأمراض . - السمنة:  تؤدي السمنة إلى إضعاف جهاز المناعة / فهي تؤثر على قدرة خلايا الدم البيضاء علي التكاثرأوانتاجها للأجسام المضادة. 4- ممارسة الرياضة: تحسن الرياضة من الدورة الدموية وتعزز كذلك من انتاج الأجسام المضادة وخلايا الدم البيضاء الضرورية لمكافحة الالتهابات وتقوية الجهاز المناعي في الجسم </vt:lpstr>
      <vt:lpstr>5- الأدوية :يعد الإفراط في تناول المضادات الحيوية وأدوية البرد اضعاف للجهاز المناعي . 6- انعدام النظافة : الابتعاد عن قواعد النظافة يعرض الجسم لمزيد من الجراثيم /مما يؤدي إلى ضعف الجهاز المناعي . 7- الغضب : لقد أثبتت البحوث الطبية أن جهاز المناعة في الجسم يضعف أثناء حالات الغضب الشديدة / مما يجعل الجسم عرضه للإصابة بعدد من الأمراض . </vt:lpstr>
      <vt:lpstr>نصائح في الأمن والسلامة</vt:lpstr>
      <vt:lpstr>. الإصابات والكسور</vt:lpstr>
      <vt:lpstr>.تابع الإصابات والكسور</vt:lpstr>
      <vt:lpstr>المحافظةُ على النظافة الشخصيَّة ونظافة الآخرين</vt:lpstr>
      <vt:lpstr>عدمُ إجهاد النفس</vt:lpstr>
      <vt:lpstr>حفظُ الأدوية بطريقةٍ سليمة ويجب على الحاج العناية بكيفية حفظ الأدوية, خاصَّة في الجوِّ الحارِّ للمَشاعر. وتوجد في الأسواق حافظاتٌ صغيرة (ترامس) يمكن حفظُ الأدوية فيها. - كمَّاماتُ الأنف والفم هل هي مفيدة؟ اعتادَ بعضُ الحجَّاج لبسَ كمَّامات الأنف والفم, وذلك حتَّى تقيهم من الغبار والأتربة, وبعضُهم يعتقد أنَّها تمنع انتقالَ العدوى. والحقيقةُ أنَّه ليس معروفاً على وجه الدقَّة أمفيدة هى أم لا؟ بل هناك بعض الدراسات الأوَّلية التي لم تتأكَّد بَعدُ تشير إلى أنها ربَّما كانت مضرَّة، لا نه يتجمَّع فيها كمِّيةٌ مركَّزة من الغبار والعوالِق. وعلى كلِّ حال، فمن أراد استخدامَها، فلابدَّ من تغييرها بصورةٍ مستمرة.  </vt:lpstr>
      <vt:lpstr>المراجع</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MAx</dc:creator>
  <cp:lastModifiedBy>MAx</cp:lastModifiedBy>
  <cp:revision>203</cp:revision>
  <dcterms:created xsi:type="dcterms:W3CDTF">2013-09-21T13:25:39Z</dcterms:created>
  <dcterms:modified xsi:type="dcterms:W3CDTF">2014-04-12T06:50:14Z</dcterms:modified>
</cp:coreProperties>
</file>