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58"/>
  </p:notesMasterIdLst>
  <p:handoutMasterIdLst>
    <p:handoutMasterId r:id="rId59"/>
  </p:handoutMasterIdLst>
  <p:sldIdLst>
    <p:sldId id="328" r:id="rId2"/>
    <p:sldId id="387" r:id="rId3"/>
    <p:sldId id="384" r:id="rId4"/>
    <p:sldId id="331" r:id="rId5"/>
    <p:sldId id="340" r:id="rId6"/>
    <p:sldId id="341" r:id="rId7"/>
    <p:sldId id="333" r:id="rId8"/>
    <p:sldId id="334" r:id="rId9"/>
    <p:sldId id="343" r:id="rId10"/>
    <p:sldId id="344" r:id="rId11"/>
    <p:sldId id="345" r:id="rId12"/>
    <p:sldId id="346" r:id="rId13"/>
    <p:sldId id="329" r:id="rId14"/>
    <p:sldId id="295" r:id="rId15"/>
    <p:sldId id="267" r:id="rId16"/>
    <p:sldId id="385" r:id="rId17"/>
    <p:sldId id="347" r:id="rId18"/>
    <p:sldId id="268" r:id="rId19"/>
    <p:sldId id="297" r:id="rId20"/>
    <p:sldId id="386" r:id="rId21"/>
    <p:sldId id="298" r:id="rId22"/>
    <p:sldId id="257" r:id="rId23"/>
    <p:sldId id="296" r:id="rId24"/>
    <p:sldId id="299" r:id="rId25"/>
    <p:sldId id="303" r:id="rId26"/>
    <p:sldId id="304" r:id="rId27"/>
    <p:sldId id="305" r:id="rId28"/>
    <p:sldId id="300" r:id="rId29"/>
    <p:sldId id="306" r:id="rId30"/>
    <p:sldId id="307" r:id="rId31"/>
    <p:sldId id="308" r:id="rId32"/>
    <p:sldId id="309" r:id="rId33"/>
    <p:sldId id="301" r:id="rId34"/>
    <p:sldId id="310" r:id="rId35"/>
    <p:sldId id="311" r:id="rId36"/>
    <p:sldId id="312" r:id="rId37"/>
    <p:sldId id="313" r:id="rId38"/>
    <p:sldId id="284" r:id="rId39"/>
    <p:sldId id="285" r:id="rId40"/>
    <p:sldId id="286" r:id="rId41"/>
    <p:sldId id="292" r:id="rId42"/>
    <p:sldId id="348" r:id="rId43"/>
    <p:sldId id="349" r:id="rId44"/>
    <p:sldId id="351" r:id="rId45"/>
    <p:sldId id="353" r:id="rId46"/>
    <p:sldId id="355" r:id="rId47"/>
    <p:sldId id="356" r:id="rId48"/>
    <p:sldId id="357" r:id="rId49"/>
    <p:sldId id="380" r:id="rId50"/>
    <p:sldId id="363" r:id="rId51"/>
    <p:sldId id="365" r:id="rId52"/>
    <p:sldId id="366" r:id="rId53"/>
    <p:sldId id="381" r:id="rId54"/>
    <p:sldId id="375" r:id="rId55"/>
    <p:sldId id="382" r:id="rId56"/>
    <p:sldId id="378" r:id="rId5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1206"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2/27/2015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1593419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2/27/2015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18016881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914730" y="4345781"/>
            <a:ext cx="5028543" cy="3853161"/>
          </a:xfrm>
          <a:ln/>
        </p:spPr>
        <p:txBody>
          <a:bodyPr lIns="89166" tIns="43801" rIns="89166" bIns="43801"/>
          <a:lstStyle/>
          <a:p>
            <a:endParaRPr lang="en-US"/>
          </a:p>
        </p:txBody>
      </p:sp>
      <p:sp>
        <p:nvSpPr>
          <p:cNvPr id="65539" name="Rectangle 3"/>
          <p:cNvSpPr>
            <a:spLocks noGrp="1" noRot="1" noChangeAspect="1" noChangeArrowheads="1" noTextEdit="1"/>
          </p:cNvSpPr>
          <p:nvPr>
            <p:ph type="sldImg"/>
          </p:nvPr>
        </p:nvSpPr>
        <p:spPr>
          <a:xfrm>
            <a:off x="1295400" y="798513"/>
            <a:ext cx="4267200" cy="32004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914730" y="4345781"/>
            <a:ext cx="5028543" cy="3853161"/>
          </a:xfrm>
          <a:ln/>
        </p:spPr>
        <p:txBody>
          <a:bodyPr lIns="89166" tIns="43801" rIns="89166" bIns="43801"/>
          <a:lstStyle/>
          <a:p>
            <a:endParaRPr lang="en-US"/>
          </a:p>
        </p:txBody>
      </p:sp>
      <p:sp>
        <p:nvSpPr>
          <p:cNvPr id="65539" name="Rectangle 3"/>
          <p:cNvSpPr>
            <a:spLocks noGrp="1" noRot="1" noChangeAspect="1" noChangeArrowheads="1" noTextEdit="1"/>
          </p:cNvSpPr>
          <p:nvPr>
            <p:ph type="sldImg"/>
          </p:nvPr>
        </p:nvSpPr>
        <p:spPr>
          <a:xfrm>
            <a:off x="1295400" y="798513"/>
            <a:ext cx="4267200" cy="32004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914730" y="4345781"/>
            <a:ext cx="5028543" cy="3853161"/>
          </a:xfrm>
          <a:ln/>
        </p:spPr>
        <p:txBody>
          <a:bodyPr lIns="89166" tIns="43801" rIns="89166" bIns="43801"/>
          <a:lstStyle/>
          <a:p>
            <a:endParaRPr lang="en-US"/>
          </a:p>
        </p:txBody>
      </p:sp>
      <p:sp>
        <p:nvSpPr>
          <p:cNvPr id="65539" name="Rectangle 3"/>
          <p:cNvSpPr>
            <a:spLocks noGrp="1" noRot="1" noChangeAspect="1" noChangeArrowheads="1" noTextEdit="1"/>
          </p:cNvSpPr>
          <p:nvPr>
            <p:ph type="sldImg"/>
          </p:nvPr>
        </p:nvSpPr>
        <p:spPr>
          <a:xfrm>
            <a:off x="1295400" y="798513"/>
            <a:ext cx="4267200" cy="32004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Grp="1" noChangeArrowheads="1"/>
          </p:cNvSpPr>
          <p:nvPr>
            <p:ph type="body" idx="1"/>
          </p:nvPr>
        </p:nvSpPr>
        <p:spPr>
          <a:xfrm>
            <a:off x="914730" y="4345781"/>
            <a:ext cx="5028543" cy="3853161"/>
          </a:xfrm>
          <a:ln/>
        </p:spPr>
        <p:txBody>
          <a:bodyPr lIns="89166" tIns="43801" rIns="89166" bIns="43801"/>
          <a:lstStyle/>
          <a:p>
            <a:endParaRPr lang="en-US"/>
          </a:p>
        </p:txBody>
      </p:sp>
      <p:sp>
        <p:nvSpPr>
          <p:cNvPr id="67587" name="Rectangle 1027"/>
          <p:cNvSpPr>
            <a:spLocks noGrp="1" noRot="1" noChangeAspect="1" noChangeArrowheads="1" noTextEdit="1"/>
          </p:cNvSpPr>
          <p:nvPr>
            <p:ph type="sldImg"/>
          </p:nvPr>
        </p:nvSpPr>
        <p:spPr>
          <a:xfrm>
            <a:off x="1295400" y="798513"/>
            <a:ext cx="4267200" cy="32004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143D9B1-5E46-40B4-9DDD-A8F9FB76CE16}" type="datetime1">
              <a:rPr lang="en-US" smtClean="0"/>
              <a:pPr>
                <a:defRPr/>
              </a:pPr>
              <a:t>2/27/2015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6" name="Slide Number Placeholder 5"/>
          <p:cNvSpPr>
            <a:spLocks noGrp="1"/>
          </p:cNvSpPr>
          <p:nvPr>
            <p:ph type="sldNum" sz="quarter" idx="12"/>
          </p:nvPr>
        </p:nvSpPr>
        <p:spPr/>
        <p:txBody>
          <a:bodyPr/>
          <a:lstStyle>
            <a:lvl1pPr>
              <a:defRPr/>
            </a:lvl1pPr>
          </a:lstStyle>
          <a:p>
            <a:pPr>
              <a:defRPr/>
            </a:pPr>
            <a:fld id="{8A6632A1-E96B-D240-A8CB-6EE7FCFAC9F9}"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9D6443-6712-4B3A-9BD7-1AE6AE557000}" type="datetime1">
              <a:rPr lang="en-US" smtClean="0"/>
              <a:pPr>
                <a:defRPr/>
              </a:pPr>
              <a:t>2/27/2015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6" name="Slide Number Placeholder 5"/>
          <p:cNvSpPr>
            <a:spLocks noGrp="1"/>
          </p:cNvSpPr>
          <p:nvPr>
            <p:ph type="sldNum" sz="quarter" idx="12"/>
          </p:nvPr>
        </p:nvSpPr>
        <p:spPr/>
        <p:txBody>
          <a:bodyPr/>
          <a:lstStyle>
            <a:lvl1pPr>
              <a:defRPr/>
            </a:lvl1pPr>
          </a:lstStyle>
          <a:p>
            <a:pPr>
              <a:defRPr/>
            </a:pPr>
            <a:fld id="{3463E0A2-0798-9745-87DA-7E77F2F38D9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CEF8A2-C82B-43CF-844F-A1208F7404F1}" type="datetime1">
              <a:rPr lang="en-US" smtClean="0"/>
              <a:pPr>
                <a:defRPr/>
              </a:pPr>
              <a:t>2/27/2015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6" name="Slide Number Placeholder 5"/>
          <p:cNvSpPr>
            <a:spLocks noGrp="1"/>
          </p:cNvSpPr>
          <p:nvPr>
            <p:ph type="sldNum" sz="quarter" idx="12"/>
          </p:nvPr>
        </p:nvSpPr>
        <p:spPr/>
        <p:txBody>
          <a:bodyPr/>
          <a:lstStyle>
            <a:lvl1pPr>
              <a:defRPr/>
            </a:lvl1pPr>
          </a:lstStyle>
          <a:p>
            <a:pPr>
              <a:defRPr/>
            </a:pPr>
            <a:fld id="{5B7A154E-9DB1-494A-8AF2-8A9764AB271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848B70F-F1FD-4FFA-85E8-6808F5561B46}" type="datetime1">
              <a:rPr lang="en-US" smtClean="0"/>
              <a:pPr>
                <a:defRPr/>
              </a:pPr>
              <a:t>2/27/2015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6" name="Slide Number Placeholder 5"/>
          <p:cNvSpPr>
            <a:spLocks noGrp="1"/>
          </p:cNvSpPr>
          <p:nvPr>
            <p:ph type="sldNum" sz="quarter" idx="12"/>
          </p:nvPr>
        </p:nvSpPr>
        <p:spPr/>
        <p:txBody>
          <a:bodyPr/>
          <a:lstStyle>
            <a:lvl1pPr>
              <a:defRPr/>
            </a:lvl1pPr>
          </a:lstStyle>
          <a:p>
            <a:pPr>
              <a:defRPr/>
            </a:pPr>
            <a:fld id="{6A4D3DC4-9E7F-1C47-B729-896D53019E3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805E7A-498B-4970-A850-B74CE05B251D}" type="datetime1">
              <a:rPr lang="en-US" smtClean="0"/>
              <a:pPr>
                <a:defRPr/>
              </a:pPr>
              <a:t>2/27/2015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6" name="Slide Number Placeholder 5"/>
          <p:cNvSpPr>
            <a:spLocks noGrp="1"/>
          </p:cNvSpPr>
          <p:nvPr>
            <p:ph type="sldNum" sz="quarter" idx="12"/>
          </p:nvPr>
        </p:nvSpPr>
        <p:spPr/>
        <p:txBody>
          <a:bodyPr/>
          <a:lstStyle>
            <a:lvl1pPr>
              <a:defRPr/>
            </a:lvl1pPr>
          </a:lstStyle>
          <a:p>
            <a:pPr>
              <a:defRPr/>
            </a:pPr>
            <a:fld id="{D7DFF1E1-6940-BA49-963A-85FADE0EAFB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3C00277-B452-43C9-82F7-1BAB38EC2568}" type="datetime1">
              <a:rPr lang="en-US" smtClean="0"/>
              <a:pPr>
                <a:defRPr/>
              </a:pPr>
              <a:t>2/27/2015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7" name="Slide Number Placeholder 5"/>
          <p:cNvSpPr>
            <a:spLocks noGrp="1"/>
          </p:cNvSpPr>
          <p:nvPr>
            <p:ph type="sldNum" sz="quarter" idx="12"/>
          </p:nvPr>
        </p:nvSpPr>
        <p:spPr/>
        <p:txBody>
          <a:bodyPr/>
          <a:lstStyle>
            <a:lvl1pPr>
              <a:defRPr/>
            </a:lvl1pPr>
          </a:lstStyle>
          <a:p>
            <a:pPr>
              <a:defRPr/>
            </a:pPr>
            <a:fld id="{C2FAEA27-515E-094A-842B-7E18C3B58789}"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F3D18F0-6760-4F67-AA78-300E054CD522}" type="datetime1">
              <a:rPr lang="en-US" smtClean="0"/>
              <a:pPr>
                <a:defRPr/>
              </a:pPr>
              <a:t>2/27/2015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9" name="Slide Number Placeholder 5"/>
          <p:cNvSpPr>
            <a:spLocks noGrp="1"/>
          </p:cNvSpPr>
          <p:nvPr>
            <p:ph type="sldNum" sz="quarter" idx="12"/>
          </p:nvPr>
        </p:nvSpPr>
        <p:spPr/>
        <p:txBody>
          <a:bodyPr/>
          <a:lstStyle>
            <a:lvl1pPr>
              <a:defRPr/>
            </a:lvl1pPr>
          </a:lstStyle>
          <a:p>
            <a:pPr>
              <a:defRPr/>
            </a:pPr>
            <a:fld id="{1CB38100-995D-D845-AEB2-0A3B47AC4C3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AC5B38-23F9-4F84-B7E9-CF2A2F084EF5}" type="datetime1">
              <a:rPr lang="en-US" smtClean="0"/>
              <a:pPr>
                <a:defRPr/>
              </a:pPr>
              <a:t>2/27/2015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5" name="Slide Number Placeholder 5"/>
          <p:cNvSpPr>
            <a:spLocks noGrp="1"/>
          </p:cNvSpPr>
          <p:nvPr>
            <p:ph type="sldNum" sz="quarter" idx="12"/>
          </p:nvPr>
        </p:nvSpPr>
        <p:spPr/>
        <p:txBody>
          <a:bodyPr/>
          <a:lstStyle>
            <a:lvl1pPr>
              <a:defRPr/>
            </a:lvl1pPr>
          </a:lstStyle>
          <a:p>
            <a:pPr>
              <a:defRPr/>
            </a:pPr>
            <a:fld id="{5323AA34-E435-CB43-B1EC-D16A672B404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365A01-0D7A-4A68-866C-70F6DF2B0935}" type="datetime1">
              <a:rPr lang="en-US" smtClean="0"/>
              <a:pPr>
                <a:defRPr/>
              </a:pPr>
              <a:t>2/27/2015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4" name="Slide Number Placeholder 5"/>
          <p:cNvSpPr>
            <a:spLocks noGrp="1"/>
          </p:cNvSpPr>
          <p:nvPr>
            <p:ph type="sldNum" sz="quarter" idx="12"/>
          </p:nvPr>
        </p:nvSpPr>
        <p:spPr/>
        <p:txBody>
          <a:bodyPr/>
          <a:lstStyle>
            <a:lvl1pPr>
              <a:defRPr/>
            </a:lvl1pPr>
          </a:lstStyle>
          <a:p>
            <a:pPr>
              <a:defRPr/>
            </a:pPr>
            <a:fld id="{483CC7AD-8559-7E43-A1EB-295EC20609A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F1FD04-463C-4CB9-AE10-12DE352512D1}" type="datetime1">
              <a:rPr lang="en-US" smtClean="0"/>
              <a:pPr>
                <a:defRPr/>
              </a:pPr>
              <a:t>2/27/2015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7" name="Slide Number Placeholder 5"/>
          <p:cNvSpPr>
            <a:spLocks noGrp="1"/>
          </p:cNvSpPr>
          <p:nvPr>
            <p:ph type="sldNum" sz="quarter" idx="12"/>
          </p:nvPr>
        </p:nvSpPr>
        <p:spPr/>
        <p:txBody>
          <a:bodyPr/>
          <a:lstStyle>
            <a:lvl1pPr>
              <a:defRPr/>
            </a:lvl1pPr>
          </a:lstStyle>
          <a:p>
            <a:pPr>
              <a:defRPr/>
            </a:pPr>
            <a:fld id="{9CCF4E67-007C-EC49-A171-0CCACA5728AA}"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BFED51-2AF2-4EA4-BD25-8C6814D44B54}" type="datetime1">
              <a:rPr lang="en-US" smtClean="0"/>
              <a:pPr>
                <a:defRPr/>
              </a:pPr>
              <a:t>2/27/2015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1  Introduction</a:t>
            </a:r>
            <a:endParaRPr lang="en-US"/>
          </a:p>
        </p:txBody>
      </p:sp>
      <p:sp>
        <p:nvSpPr>
          <p:cNvPr id="7" name="Slide Number Placeholder 5"/>
          <p:cNvSpPr>
            <a:spLocks noGrp="1"/>
          </p:cNvSpPr>
          <p:nvPr>
            <p:ph type="sldNum" sz="quarter" idx="12"/>
          </p:nvPr>
        </p:nvSpPr>
        <p:spPr/>
        <p:txBody>
          <a:bodyPr/>
          <a:lstStyle>
            <a:lvl1pPr>
              <a:defRPr/>
            </a:lvl1pPr>
          </a:lstStyle>
          <a:p>
            <a:pPr>
              <a:defRPr/>
            </a:pPr>
            <a:fld id="{6F498F28-1EFD-694F-A2AA-842B8894902D}"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26F44224-0D30-46B8-A48F-3BB773868ED7}" type="datetime1">
              <a:rPr lang="en-US" smtClean="0"/>
              <a:pPr>
                <a:defRPr/>
              </a:pPr>
              <a:t>2/27/2015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smtClean="0"/>
              <a:t>Chapter 1  Introduction</a:t>
            </a:r>
            <a:endParaRPr lang="en-US" dirty="0"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FC0CE10A-1ABB-4B47-8A20-2A1E99C99C63}" type="slidenum">
              <a:rPr lang="en-US" smtClean="0"/>
              <a:pPr>
                <a:defRPr/>
              </a:pPr>
              <a:t>‹#›</a:t>
            </a:fld>
            <a:endParaRPr lang="en-US" dirty="0"/>
          </a:p>
        </p:txBody>
      </p:sp>
      <p:pic>
        <p:nvPicPr>
          <p:cNvPr id="7" name="Picture 6" descr="Cover.jpg"/>
          <p:cNvPicPr>
            <a:picLocks noChangeAspect="1"/>
          </p:cNvPicPr>
          <p:nvPr/>
        </p:nvPicPr>
        <p:blipFill>
          <a:blip r:embed="rId13"/>
          <a:stretch>
            <a:fillRect/>
          </a:stretch>
        </p:blipFill>
        <p:spPr>
          <a:xfrm>
            <a:off x="7750432" y="287213"/>
            <a:ext cx="923795" cy="1143000"/>
          </a:xfrm>
          <a:prstGeom prst="rect">
            <a:avLst/>
          </a:prstGeom>
        </p:spPr>
      </p:pic>
      <p:cxnSp>
        <p:nvCxnSpPr>
          <p:cNvPr id="9" name="Straight Connector 8"/>
          <p:cNvCxnSpPr/>
          <p:nvPr/>
        </p:nvCxnSpPr>
        <p:spPr>
          <a:xfrm>
            <a:off x="457200" y="1419226"/>
            <a:ext cx="7305805"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pic>
        <p:nvPicPr>
          <p:cNvPr id="8" name="Picture 7" descr="Cover.jpg"/>
          <p:cNvPicPr>
            <a:picLocks noChangeAspect="1"/>
          </p:cNvPicPr>
          <p:nvPr userDrawn="1"/>
        </p:nvPicPr>
        <p:blipFill>
          <a:blip r:embed="rId13"/>
          <a:stretch>
            <a:fillRect/>
          </a:stretch>
        </p:blipFill>
        <p:spPr>
          <a:xfrm>
            <a:off x="7750432" y="287213"/>
            <a:ext cx="923795" cy="1143000"/>
          </a:xfrm>
          <a:prstGeom prst="rect">
            <a:avLst/>
          </a:prstGeom>
        </p:spPr>
      </p:pic>
      <p:cxnSp>
        <p:nvCxnSpPr>
          <p:cNvPr id="10" name="Straight Connector 9"/>
          <p:cNvCxnSpPr/>
          <p:nvPr userDrawn="1"/>
        </p:nvCxnSpPr>
        <p:spPr>
          <a:xfrm>
            <a:off x="457200" y="1419226"/>
            <a:ext cx="7305805"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hHvypTnvF5E" TargetMode="External"/><Relationship Id="rId2" Type="http://schemas.openxmlformats.org/officeDocument/2006/relationships/hyperlink" Target="https://www.youtube.com/watch?v=Z6f9ckEElsU" TargetMode="External"/><Relationship Id="rId1" Type="http://schemas.openxmlformats.org/officeDocument/2006/relationships/slideLayout" Target="../slideLayouts/slideLayout2.xml"/><Relationship Id="rId5" Type="http://schemas.openxmlformats.org/officeDocument/2006/relationships/hyperlink" Target="https://www.youtube.com/watch?v=Mrwzo5Fq97s" TargetMode="External"/><Relationship Id="rId4" Type="http://schemas.openxmlformats.org/officeDocument/2006/relationships/hyperlink" Target="https://www.youtube.com/watch?v=D99uxTiPxp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Software  Engineering </a:t>
            </a:r>
            <a:r>
              <a:rPr lang="en-GB" sz="3600" spc="200" dirty="0" smtClean="0">
                <a:solidFill>
                  <a:schemeClr val="tx1"/>
                </a:solidFill>
                <a:latin typeface="Times New Roman" pitchFamily="18" charset="0"/>
                <a:cs typeface="Times New Roman" pitchFamily="18" charset="0"/>
              </a:rPr>
              <a:t>I</a:t>
            </a:r>
            <a:endParaRPr lang="en-US" sz="3600" dirty="0">
              <a:solidFill>
                <a:schemeClr val="tx1"/>
              </a:solidFill>
            </a:endParaRPr>
          </a:p>
        </p:txBody>
      </p:sp>
      <p:sp>
        <p:nvSpPr>
          <p:cNvPr id="3" name="Content Placeholder 2"/>
          <p:cNvSpPr>
            <a:spLocks noGrp="1"/>
          </p:cNvSpPr>
          <p:nvPr>
            <p:ph idx="1"/>
          </p:nvPr>
        </p:nvSpPr>
        <p:spPr>
          <a:xfrm>
            <a:off x="457200" y="1859280"/>
            <a:ext cx="8229600" cy="4266883"/>
          </a:xfrm>
        </p:spPr>
        <p:txBody>
          <a:bodyPr/>
          <a:lstStyle/>
          <a:p>
            <a:pPr algn="ctr">
              <a:lnSpc>
                <a:spcPct val="140000"/>
              </a:lnSpc>
              <a:buNone/>
            </a:pPr>
            <a:endParaRPr lang="ar-SA" sz="2000" b="1" dirty="0" smtClean="0">
              <a:solidFill>
                <a:schemeClr val="tx1"/>
              </a:solidFill>
              <a:latin typeface="Arial" pitchFamily="34" charset="0"/>
              <a:cs typeface="Arial" pitchFamily="34" charset="0"/>
            </a:endParaRPr>
          </a:p>
          <a:p>
            <a:pPr algn="ctr">
              <a:lnSpc>
                <a:spcPct val="140000"/>
              </a:lnSpc>
              <a:buNone/>
            </a:pPr>
            <a:r>
              <a:rPr lang="en-US" sz="4800" b="1" spc="200" dirty="0" smtClean="0">
                <a:solidFill>
                  <a:schemeClr val="tx1"/>
                </a:solidFill>
              </a:rPr>
              <a:t>Software</a:t>
            </a:r>
          </a:p>
          <a:p>
            <a:pPr algn="ctr">
              <a:lnSpc>
                <a:spcPct val="140000"/>
              </a:lnSpc>
              <a:buNone/>
            </a:pPr>
            <a:r>
              <a:rPr lang="en-US" sz="4800" b="1" spc="200" dirty="0" smtClean="0">
                <a:solidFill>
                  <a:schemeClr val="tx1"/>
                </a:solidFill>
              </a:rPr>
              <a:t>Engineering</a:t>
            </a:r>
            <a:r>
              <a:rPr lang="en-GB" sz="4800" b="1" spc="200" dirty="0" smtClean="0">
                <a:solidFill>
                  <a:schemeClr val="tx1"/>
                </a:solidFill>
              </a:rPr>
              <a:t>  </a:t>
            </a:r>
            <a:r>
              <a:rPr lang="en-GB" sz="4800" b="1" spc="200" dirty="0" smtClean="0">
                <a:solidFill>
                  <a:schemeClr val="tx1"/>
                </a:solidFill>
                <a:latin typeface="Times New Roman" pitchFamily="18" charset="0"/>
                <a:cs typeface="Times New Roman" pitchFamily="18" charset="0"/>
              </a:rPr>
              <a:t>I</a:t>
            </a:r>
            <a:endParaRPr lang="en-US" sz="4800" b="1" spc="200" dirty="0" smtClean="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endParaRPr lang="en-US" dirty="0"/>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613093"/>
            <a:ext cx="7620000" cy="712787"/>
          </a:xfrm>
        </p:spPr>
        <p:txBody>
          <a:bodyPr/>
          <a:lstStyle/>
          <a:p>
            <a:pPr eaLnBrk="1" fontAlgn="auto" hangingPunct="1">
              <a:spcAft>
                <a:spcPts val="0"/>
              </a:spcAft>
              <a:defRPr/>
            </a:pPr>
            <a:r>
              <a:rPr lang="en-US" sz="2800" dirty="0" smtClean="0">
                <a:solidFill>
                  <a:schemeClr val="tx1"/>
                </a:solidFill>
                <a:latin typeface="+mn-lt"/>
              </a:rPr>
              <a:t>COURSE OBJECTIVES  </a:t>
            </a:r>
            <a:r>
              <a:rPr lang="en-US" sz="2800" i="1" dirty="0" smtClean="0">
                <a:solidFill>
                  <a:schemeClr val="tx1"/>
                </a:solidFill>
                <a:latin typeface="+mn-lt"/>
              </a:rPr>
              <a:t>Cont.</a:t>
            </a:r>
          </a:p>
        </p:txBody>
      </p:sp>
      <p:sp>
        <p:nvSpPr>
          <p:cNvPr id="27651" name="Rectangle 3"/>
          <p:cNvSpPr>
            <a:spLocks noGrp="1" noChangeArrowheads="1"/>
          </p:cNvSpPr>
          <p:nvPr>
            <p:ph idx="1"/>
          </p:nvPr>
        </p:nvSpPr>
        <p:spPr>
          <a:xfrm>
            <a:off x="457200" y="1371600"/>
            <a:ext cx="7696200" cy="4648200"/>
          </a:xfrm>
        </p:spPr>
        <p:txBody>
          <a:bodyPr/>
          <a:lstStyle/>
          <a:p>
            <a:pPr eaLnBrk="1" hangingPunct="1">
              <a:buFont typeface="Wingdings 2" pitchFamily="18" charset="2"/>
              <a:buNone/>
            </a:pPr>
            <a:r>
              <a:rPr lang="en-US" altLang="ko-KR" dirty="0" smtClean="0">
                <a:ea typeface="굴림" pitchFamily="34" charset="-127"/>
                <a:cs typeface="Tahoma" pitchFamily="34" charset="0"/>
              </a:rPr>
              <a:t>	</a:t>
            </a:r>
            <a:endParaRPr lang="en-US" altLang="ko-KR" sz="3600" dirty="0" smtClean="0">
              <a:ea typeface="굴림" pitchFamily="34" charset="-127"/>
              <a:cs typeface="Tahoma" pitchFamily="34" charset="0"/>
            </a:endParaRPr>
          </a:p>
          <a:p>
            <a:pPr eaLnBrk="1" hangingPunct="1">
              <a:lnSpc>
                <a:spcPct val="200000"/>
              </a:lnSpc>
            </a:pPr>
            <a:r>
              <a:rPr lang="en-US" dirty="0" smtClean="0">
                <a:solidFill>
                  <a:schemeClr val="tx1"/>
                </a:solidFill>
                <a:latin typeface="Arial" pitchFamily="34" charset="0"/>
                <a:cs typeface="Arial" pitchFamily="34" charset="0"/>
              </a:rPr>
              <a:t>Select and apply appropriate tools, and</a:t>
            </a:r>
          </a:p>
          <a:p>
            <a:pPr eaLnBrk="1" hangingPunct="1">
              <a:lnSpc>
                <a:spcPct val="200000"/>
              </a:lnSpc>
            </a:pPr>
            <a:r>
              <a:rPr lang="en-US" dirty="0" smtClean="0">
                <a:solidFill>
                  <a:schemeClr val="tx1"/>
                </a:solidFill>
                <a:latin typeface="Arial" pitchFamily="34" charset="0"/>
                <a:cs typeface="Arial" pitchFamily="34" charset="0"/>
              </a:rPr>
              <a:t>Have experience of working as a member of a team on a software engineering project.</a:t>
            </a:r>
          </a:p>
        </p:txBody>
      </p:sp>
      <p:sp>
        <p:nvSpPr>
          <p:cNvPr id="2765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2A91E4B-1272-498E-A91F-B8CEBD3C6B2E}" type="slidenum">
              <a:rPr lang="ar-SA" altLang="en-US" smtClean="0"/>
              <a:pPr/>
              <a:t>10</a:t>
            </a:fld>
            <a:endParaRPr lang="en-GB" altLang="en-US" smtClean="0"/>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563880"/>
            <a:ext cx="7696200" cy="685800"/>
          </a:xfrm>
        </p:spPr>
        <p:txBody>
          <a:bodyPr>
            <a:noAutofit/>
          </a:bodyPr>
          <a:lstStyle/>
          <a:p>
            <a:pPr eaLnBrk="1" fontAlgn="auto" hangingPunct="1">
              <a:spcAft>
                <a:spcPts val="0"/>
              </a:spcAft>
              <a:defRPr/>
            </a:pPr>
            <a:r>
              <a:rPr lang="en-US" sz="2800" dirty="0" smtClean="0">
                <a:solidFill>
                  <a:schemeClr val="tx1"/>
                </a:solidFill>
                <a:latin typeface="+mn-lt"/>
              </a:rPr>
              <a:t>COURSE Contents</a:t>
            </a:r>
          </a:p>
        </p:txBody>
      </p:sp>
      <p:sp>
        <p:nvSpPr>
          <p:cNvPr id="28675" name="AutoShape 3"/>
          <p:cNvSpPr>
            <a:spLocks noGrp="1" noChangeAspect="1" noChangeArrowheads="1"/>
          </p:cNvSpPr>
          <p:nvPr>
            <p:ph idx="1"/>
          </p:nvPr>
        </p:nvSpPr>
        <p:spPr>
          <a:xfrm>
            <a:off x="457200" y="1874520"/>
            <a:ext cx="8229600" cy="4297680"/>
          </a:xfrm>
        </p:spPr>
        <p:txBody>
          <a:bodyPr/>
          <a:lstStyle/>
          <a:p>
            <a:pPr eaLnBrk="1" hangingPunct="1">
              <a:lnSpc>
                <a:spcPct val="150000"/>
              </a:lnSpc>
            </a:pPr>
            <a:r>
              <a:rPr lang="en-US" sz="2800" dirty="0" smtClean="0">
                <a:solidFill>
                  <a:schemeClr val="tx1"/>
                </a:solidFill>
                <a:latin typeface="Arial" pitchFamily="34" charset="0"/>
                <a:cs typeface="Arial" pitchFamily="34" charset="0"/>
              </a:rPr>
              <a:t>Introduction </a:t>
            </a:r>
          </a:p>
          <a:p>
            <a:pPr eaLnBrk="1" hangingPunct="1">
              <a:lnSpc>
                <a:spcPct val="150000"/>
              </a:lnSpc>
            </a:pPr>
            <a:r>
              <a:rPr lang="en-US" sz="2800" dirty="0" smtClean="0">
                <a:solidFill>
                  <a:schemeClr val="tx1"/>
                </a:solidFill>
                <a:latin typeface="Arial" pitchFamily="34" charset="0"/>
                <a:cs typeface="Arial" pitchFamily="34" charset="0"/>
              </a:rPr>
              <a:t>Development Process Models</a:t>
            </a:r>
          </a:p>
          <a:p>
            <a:pPr eaLnBrk="1" hangingPunct="1">
              <a:lnSpc>
                <a:spcPct val="150000"/>
              </a:lnSpc>
            </a:pPr>
            <a:r>
              <a:rPr lang="en-US" sz="2800" dirty="0" smtClean="0">
                <a:solidFill>
                  <a:schemeClr val="tx1"/>
                </a:solidFill>
                <a:latin typeface="Arial" pitchFamily="34" charset="0"/>
                <a:cs typeface="Arial" pitchFamily="34" charset="0"/>
              </a:rPr>
              <a:t>Requirements Engineering</a:t>
            </a:r>
          </a:p>
          <a:p>
            <a:pPr>
              <a:lnSpc>
                <a:spcPct val="150000"/>
              </a:lnSpc>
            </a:pPr>
            <a:r>
              <a:rPr lang="en-US" sz="2800" dirty="0" smtClean="0">
                <a:solidFill>
                  <a:schemeClr val="tx1"/>
                </a:solidFill>
              </a:rPr>
              <a:t>System Modeling</a:t>
            </a:r>
          </a:p>
          <a:p>
            <a:pPr>
              <a:lnSpc>
                <a:spcPct val="150000"/>
              </a:lnSpc>
            </a:pPr>
            <a:r>
              <a:rPr lang="en-US" sz="2800" dirty="0" smtClean="0">
                <a:solidFill>
                  <a:schemeClr val="tx1"/>
                </a:solidFill>
                <a:latin typeface="Arial" pitchFamily="34" charset="0"/>
                <a:cs typeface="Arial" pitchFamily="34" charset="0"/>
              </a:rPr>
              <a:t>Project Management</a:t>
            </a:r>
            <a:r>
              <a:rPr lang="en-GB" sz="2800" dirty="0" smtClean="0">
                <a:solidFill>
                  <a:schemeClr val="tx1"/>
                </a:solidFill>
                <a:latin typeface="Arial" pitchFamily="34" charset="0"/>
                <a:cs typeface="Arial" pitchFamily="34" charset="0"/>
              </a:rPr>
              <a:t>: MS Project  Tool</a:t>
            </a:r>
            <a:endParaRPr lang="en-US" sz="2800" dirty="0" smtClean="0">
              <a:solidFill>
                <a:schemeClr val="tx1"/>
              </a:solidFill>
              <a:latin typeface="Arial" pitchFamily="34" charset="0"/>
              <a:cs typeface="Arial" pitchFamily="34" charset="0"/>
            </a:endParaRPr>
          </a:p>
        </p:txBody>
      </p:sp>
      <p:sp>
        <p:nvSpPr>
          <p:cNvPr id="2867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44361AD-C3DC-47F9-AB1F-512FE2783EE8}" type="slidenum">
              <a:rPr lang="ar-SA" altLang="en-US" smtClean="0"/>
              <a:pPr/>
              <a:t>11</a:t>
            </a:fld>
            <a:endParaRPr lang="en-GB" altLang="en-US" smtClean="0"/>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Grp="1" noChangeAspect="1" noChangeArrowheads="1"/>
          </p:cNvPicPr>
          <p:nvPr>
            <p:ph idx="1"/>
          </p:nvPr>
        </p:nvPicPr>
        <p:blipFill>
          <a:blip r:embed="rId2"/>
          <a:srcRect/>
          <a:stretch>
            <a:fillRect/>
          </a:stretch>
        </p:blipFill>
        <p:spPr>
          <a:xfrm>
            <a:off x="167640" y="200025"/>
            <a:ext cx="8832850" cy="6477000"/>
          </a:xfrm>
        </p:spPr>
      </p:pic>
      <p:sp>
        <p:nvSpPr>
          <p:cNvPr id="2969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393BE5A-8BBF-4B3F-AA0B-DE2520E54958}" type="slidenum">
              <a:rPr lang="ar-SA" altLang="en-US" smtClean="0"/>
              <a:pPr/>
              <a:t>12</a:t>
            </a:fld>
            <a:endParaRPr lang="en-GB" altLang="en-US" smtClean="0"/>
          </a:p>
        </p:txBody>
      </p:sp>
      <p:sp>
        <p:nvSpPr>
          <p:cNvPr id="5" name="Footer Placeholder 4"/>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r>
              <a:rPr lang="en-US" sz="2800" dirty="0" smtClean="0">
                <a:solidFill>
                  <a:schemeClr val="tx1"/>
                </a:solidFill>
              </a:rPr>
              <a:t>Chapter 1- Introduction</a:t>
            </a:r>
          </a:p>
        </p:txBody>
      </p:sp>
      <p:sp>
        <p:nvSpPr>
          <p:cNvPr id="3" name="Subtitle 2"/>
          <p:cNvSpPr>
            <a:spLocks noGrp="1"/>
          </p:cNvSpPr>
          <p:nvPr>
            <p:ph type="subTitle" idx="1"/>
          </p:nvPr>
        </p:nvSpPr>
        <p:spPr>
          <a:xfrm>
            <a:off x="1371600" y="4328160"/>
            <a:ext cx="6400800" cy="1310640"/>
          </a:xfrm>
        </p:spPr>
        <p:txBody>
          <a:bodyPr/>
          <a:lstStyle/>
          <a:p>
            <a:pPr eaLnBrk="1" fontAlgn="auto" hangingPunct="1">
              <a:spcAft>
                <a:spcPts val="0"/>
              </a:spcAft>
              <a:buFont typeface="Arial"/>
              <a:buNone/>
              <a:defRPr/>
            </a:pPr>
            <a:r>
              <a:rPr lang="en-US" b="1" dirty="0" smtClean="0">
                <a:ea typeface="+mn-ea"/>
                <a:cs typeface="+mn-cs"/>
              </a:rPr>
              <a:t>Lecture 1</a:t>
            </a:r>
            <a:endParaRPr lang="en-US" b="1" dirty="0">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Topics covered</a:t>
            </a:r>
            <a:endParaRPr lang="en-US" dirty="0">
              <a:solidFill>
                <a:schemeClr val="tx1"/>
              </a:solidFill>
            </a:endParaRPr>
          </a:p>
        </p:txBody>
      </p:sp>
      <p:sp>
        <p:nvSpPr>
          <p:cNvPr id="3" name="Content Placeholder 2"/>
          <p:cNvSpPr>
            <a:spLocks noGrp="1"/>
          </p:cNvSpPr>
          <p:nvPr>
            <p:ph idx="1"/>
          </p:nvPr>
        </p:nvSpPr>
        <p:spPr>
          <a:xfrm>
            <a:off x="457200" y="1874521"/>
            <a:ext cx="8229600" cy="4236720"/>
          </a:xfrm>
        </p:spPr>
        <p:txBody>
          <a:bodyPr/>
          <a:lstStyle/>
          <a:p>
            <a:pPr>
              <a:lnSpc>
                <a:spcPct val="200000"/>
              </a:lnSpc>
            </a:pPr>
            <a:r>
              <a:rPr lang="en-US" dirty="0" smtClean="0">
                <a:solidFill>
                  <a:schemeClr val="tx1"/>
                </a:solidFill>
              </a:rPr>
              <a:t>Professional software development</a:t>
            </a:r>
          </a:p>
          <a:p>
            <a:pPr lvl="1">
              <a:lnSpc>
                <a:spcPct val="200000"/>
              </a:lnSpc>
            </a:pPr>
            <a:r>
              <a:rPr lang="en-US" dirty="0" smtClean="0">
                <a:solidFill>
                  <a:schemeClr val="tx1"/>
                </a:solidFill>
              </a:rPr>
              <a:t>What is meant by software engineering.</a:t>
            </a:r>
          </a:p>
          <a:p>
            <a:pPr>
              <a:lnSpc>
                <a:spcPct val="200000"/>
              </a:lnSpc>
            </a:pPr>
            <a:r>
              <a:rPr lang="en-US" dirty="0" smtClean="0">
                <a:solidFill>
                  <a:schemeClr val="tx1"/>
                </a:solidFill>
              </a:rPr>
              <a:t>Software engineering ethics</a:t>
            </a:r>
          </a:p>
          <a:p>
            <a:pPr lvl="1">
              <a:lnSpc>
                <a:spcPct val="200000"/>
              </a:lnSpc>
            </a:pPr>
            <a:r>
              <a:rPr lang="en-US" dirty="0" smtClean="0">
                <a:solidFill>
                  <a:schemeClr val="tx1"/>
                </a:solidFill>
              </a:rPr>
              <a:t>A brief introduction to ethical issues that affect software engineering.</a:t>
            </a:r>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14</a:t>
            </a:fld>
            <a:endParaRPr lang="en-US"/>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p:txBody>
          <a:bodyPr/>
          <a:lstStyle/>
          <a:p>
            <a:r>
              <a:rPr lang="en-GB" dirty="0" smtClean="0">
                <a:solidFill>
                  <a:schemeClr val="tx1"/>
                </a:solidFill>
              </a:rPr>
              <a:t>Software engineering</a:t>
            </a:r>
            <a:endParaRPr lang="en-GB" dirty="0">
              <a:solidFill>
                <a:schemeClr val="tx1"/>
              </a:solidFill>
            </a:endParaRPr>
          </a:p>
        </p:txBody>
      </p:sp>
      <p:sp>
        <p:nvSpPr>
          <p:cNvPr id="64517" name="Rectangle 5"/>
          <p:cNvSpPr>
            <a:spLocks noGrp="1" noChangeArrowheads="1"/>
          </p:cNvSpPr>
          <p:nvPr>
            <p:ph idx="1"/>
          </p:nvPr>
        </p:nvSpPr>
        <p:spPr>
          <a:xfrm>
            <a:off x="457200" y="1691640"/>
            <a:ext cx="8229600" cy="4525963"/>
          </a:xfrm>
        </p:spPr>
        <p:txBody>
          <a:bodyPr/>
          <a:lstStyle/>
          <a:p>
            <a:pPr>
              <a:lnSpc>
                <a:spcPct val="200000"/>
              </a:lnSpc>
            </a:pPr>
            <a:r>
              <a:rPr lang="en-GB" dirty="0" smtClean="0">
                <a:solidFill>
                  <a:schemeClr val="tx1"/>
                </a:solidFill>
              </a:rPr>
              <a:t>The economies of all developed nations are </a:t>
            </a:r>
            <a:br>
              <a:rPr lang="en-GB" dirty="0" smtClean="0">
                <a:solidFill>
                  <a:schemeClr val="tx1"/>
                </a:solidFill>
              </a:rPr>
            </a:br>
            <a:r>
              <a:rPr lang="en-GB" dirty="0" smtClean="0">
                <a:solidFill>
                  <a:schemeClr val="tx1"/>
                </a:solidFill>
              </a:rPr>
              <a:t>dependent on software.</a:t>
            </a:r>
          </a:p>
          <a:p>
            <a:pPr>
              <a:lnSpc>
                <a:spcPct val="200000"/>
              </a:lnSpc>
            </a:pPr>
            <a:r>
              <a:rPr lang="en-GB" dirty="0" smtClean="0">
                <a:solidFill>
                  <a:schemeClr val="tx1"/>
                </a:solidFill>
              </a:rPr>
              <a:t>More and more systems are software controlled.</a:t>
            </a:r>
          </a:p>
          <a:p>
            <a:pPr>
              <a:lnSpc>
                <a:spcPct val="200000"/>
              </a:lnSpc>
            </a:pPr>
            <a:r>
              <a:rPr lang="en-GB" dirty="0" smtClean="0">
                <a:solidFill>
                  <a:schemeClr val="tx1"/>
                </a:solidFill>
              </a:rPr>
              <a:t>Expenditure on software represents a </a:t>
            </a:r>
            <a:br>
              <a:rPr lang="en-GB" dirty="0" smtClean="0">
                <a:solidFill>
                  <a:schemeClr val="tx1"/>
                </a:solidFill>
              </a:rPr>
            </a:br>
            <a:r>
              <a:rPr lang="en-GB" dirty="0" smtClean="0">
                <a:solidFill>
                  <a:schemeClr val="tx1"/>
                </a:solidFill>
              </a:rPr>
              <a:t>significant fraction of GNP in all developed countries.</a:t>
            </a:r>
            <a:endParaRPr lang="en-GB" dirty="0">
              <a:solidFill>
                <a:schemeClr val="tx1"/>
              </a:solidFill>
            </a:endParaRPr>
          </a:p>
        </p:txBody>
      </p:sp>
      <p:sp>
        <p:nvSpPr>
          <p:cNvPr id="4" name="Slide Number Placeholder 3"/>
          <p:cNvSpPr>
            <a:spLocks noGrp="1"/>
          </p:cNvSpPr>
          <p:nvPr>
            <p:ph type="sldNum" sz="quarter" idx="12"/>
          </p:nvPr>
        </p:nvSpPr>
        <p:spPr/>
        <p:txBody>
          <a:bodyPr/>
          <a:lstStyle/>
          <a:p>
            <a:pPr>
              <a:defRPr/>
            </a:pPr>
            <a:fld id="{6A4D3DC4-9E7F-1C47-B729-896D53019E3D}" type="slidenum">
              <a:rPr lang="en-US" smtClean="0"/>
              <a:pPr>
                <a:defRPr/>
              </a:pPr>
              <a:t>15</a:t>
            </a:fld>
            <a:endParaRPr lang="en-US"/>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p:txBody>
          <a:bodyPr/>
          <a:lstStyle/>
          <a:p>
            <a:r>
              <a:rPr lang="en-GB" dirty="0" smtClean="0">
                <a:solidFill>
                  <a:schemeClr val="tx1"/>
                </a:solidFill>
              </a:rPr>
              <a:t>Software engineering</a:t>
            </a:r>
            <a:endParaRPr lang="en-GB" dirty="0">
              <a:solidFill>
                <a:schemeClr val="tx1"/>
              </a:solidFill>
            </a:endParaRPr>
          </a:p>
        </p:txBody>
      </p:sp>
      <p:sp>
        <p:nvSpPr>
          <p:cNvPr id="64517" name="Rectangle 5"/>
          <p:cNvSpPr>
            <a:spLocks noGrp="1" noChangeArrowheads="1"/>
          </p:cNvSpPr>
          <p:nvPr>
            <p:ph idx="1"/>
          </p:nvPr>
        </p:nvSpPr>
        <p:spPr>
          <a:xfrm>
            <a:off x="457200" y="1584960"/>
            <a:ext cx="7940040" cy="4525963"/>
          </a:xfrm>
        </p:spPr>
        <p:txBody>
          <a:bodyPr/>
          <a:lstStyle/>
          <a:p>
            <a:pPr>
              <a:lnSpc>
                <a:spcPct val="200000"/>
              </a:lnSpc>
            </a:pPr>
            <a:r>
              <a:rPr lang="en-GB" dirty="0" smtClean="0">
                <a:solidFill>
                  <a:schemeClr val="tx1"/>
                </a:solidFill>
                <a:latin typeface="Arial" pitchFamily="34" charset="0"/>
                <a:cs typeface="Arial" pitchFamily="34" charset="0"/>
              </a:rPr>
              <a:t>Software engineering is an engineering discipline which is concerned with all aspects of software production</a:t>
            </a:r>
            <a:r>
              <a:rPr lang="en-US" dirty="0" smtClean="0">
                <a:solidFill>
                  <a:schemeClr val="tx1"/>
                </a:solidFill>
                <a:latin typeface="Arial" pitchFamily="34" charset="0"/>
                <a:cs typeface="Arial" pitchFamily="34" charset="0"/>
              </a:rPr>
              <a:t>.</a:t>
            </a:r>
          </a:p>
          <a:p>
            <a:pPr>
              <a:lnSpc>
                <a:spcPct val="200000"/>
              </a:lnSpc>
            </a:pPr>
            <a:r>
              <a:rPr lang="en-GB" dirty="0" smtClean="0">
                <a:solidFill>
                  <a:schemeClr val="tx1"/>
                </a:solidFill>
              </a:rPr>
              <a:t>Software engineering is concerned with theories, methods and tools for professional software development.</a:t>
            </a:r>
          </a:p>
        </p:txBody>
      </p:sp>
      <p:sp>
        <p:nvSpPr>
          <p:cNvPr id="4" name="Slide Number Placeholder 3"/>
          <p:cNvSpPr>
            <a:spLocks noGrp="1"/>
          </p:cNvSpPr>
          <p:nvPr>
            <p:ph type="sldNum" sz="quarter" idx="12"/>
          </p:nvPr>
        </p:nvSpPr>
        <p:spPr/>
        <p:txBody>
          <a:bodyPr/>
          <a:lstStyle/>
          <a:p>
            <a:pPr>
              <a:defRPr/>
            </a:pPr>
            <a:fld id="{6A4D3DC4-9E7F-1C47-B729-896D53019E3D}"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p:txBody>
          <a:bodyPr/>
          <a:lstStyle/>
          <a:p>
            <a:r>
              <a:rPr lang="en-GB" dirty="0" smtClean="0">
                <a:solidFill>
                  <a:schemeClr val="tx1"/>
                </a:solidFill>
              </a:rPr>
              <a:t>Software crises</a:t>
            </a:r>
            <a:endParaRPr lang="en-GB" dirty="0">
              <a:solidFill>
                <a:schemeClr val="tx1"/>
              </a:solidFill>
            </a:endParaRPr>
          </a:p>
        </p:txBody>
      </p:sp>
      <p:sp>
        <p:nvSpPr>
          <p:cNvPr id="64517" name="Rectangle 5"/>
          <p:cNvSpPr>
            <a:spLocks noGrp="1" noChangeArrowheads="1"/>
          </p:cNvSpPr>
          <p:nvPr>
            <p:ph idx="1"/>
          </p:nvPr>
        </p:nvSpPr>
        <p:spPr>
          <a:xfrm>
            <a:off x="457200" y="1676400"/>
            <a:ext cx="8229600" cy="4525963"/>
          </a:xfrm>
        </p:spPr>
        <p:txBody>
          <a:bodyPr/>
          <a:lstStyle/>
          <a:p>
            <a:pPr>
              <a:lnSpc>
                <a:spcPct val="200000"/>
              </a:lnSpc>
            </a:pPr>
            <a:r>
              <a:rPr lang="en-GB" sz="2600" dirty="0" smtClean="0">
                <a:solidFill>
                  <a:schemeClr val="tx1"/>
                </a:solidFill>
                <a:latin typeface="Rockwell" pitchFamily="18" charset="0"/>
                <a:cs typeface="+mn-cs"/>
              </a:rPr>
              <a:t>31% of the projects get cancelled before they are completed.</a:t>
            </a:r>
            <a:endParaRPr lang="ar-SA" sz="2600" dirty="0" smtClean="0">
              <a:solidFill>
                <a:schemeClr val="tx1"/>
              </a:solidFill>
              <a:latin typeface="Rockwell" pitchFamily="18" charset="0"/>
              <a:cs typeface="+mn-cs"/>
            </a:endParaRPr>
          </a:p>
          <a:p>
            <a:pPr>
              <a:lnSpc>
                <a:spcPct val="200000"/>
              </a:lnSpc>
            </a:pPr>
            <a:r>
              <a:rPr lang="en-GB" sz="2600" dirty="0" smtClean="0">
                <a:solidFill>
                  <a:schemeClr val="tx1"/>
                </a:solidFill>
                <a:latin typeface="Rockwell" pitchFamily="18" charset="0"/>
                <a:cs typeface="+mn-cs"/>
              </a:rPr>
              <a:t>53% over-run their cost-estimates by an average of 189% .</a:t>
            </a:r>
            <a:endParaRPr lang="ar-SA" sz="2600" dirty="0" smtClean="0">
              <a:solidFill>
                <a:schemeClr val="tx1"/>
              </a:solidFill>
              <a:latin typeface="Rockwell" pitchFamily="18" charset="0"/>
              <a:cs typeface="+mn-cs"/>
            </a:endParaRPr>
          </a:p>
          <a:p>
            <a:pPr>
              <a:lnSpc>
                <a:spcPct val="200000"/>
              </a:lnSpc>
            </a:pPr>
            <a:r>
              <a:rPr lang="en-GB" sz="2600" dirty="0" smtClean="0">
                <a:solidFill>
                  <a:schemeClr val="tx1"/>
                </a:solidFill>
                <a:latin typeface="Rockwell" pitchFamily="18" charset="0"/>
                <a:cs typeface="+mn-cs"/>
              </a:rPr>
              <a:t>For every 100 projects, there are 94 restarts.</a:t>
            </a:r>
            <a:endParaRPr lang="en-US" sz="2600" dirty="0" smtClean="0">
              <a:solidFill>
                <a:schemeClr val="tx1"/>
              </a:solidFill>
              <a:latin typeface="Rockwell" pitchFamily="18" charset="0"/>
              <a:cs typeface="+mn-cs"/>
            </a:endParaRPr>
          </a:p>
          <a:p>
            <a:endParaRPr lang="en-GB" dirty="0">
              <a:solidFill>
                <a:schemeClr val="tx1"/>
              </a:solidFill>
            </a:endParaRPr>
          </a:p>
        </p:txBody>
      </p:sp>
      <p:sp>
        <p:nvSpPr>
          <p:cNvPr id="4" name="Slide Number Placeholder 3"/>
          <p:cNvSpPr>
            <a:spLocks noGrp="1"/>
          </p:cNvSpPr>
          <p:nvPr>
            <p:ph type="sldNum" sz="quarter" idx="12"/>
          </p:nvPr>
        </p:nvSpPr>
        <p:spPr/>
        <p:txBody>
          <a:bodyPr/>
          <a:lstStyle/>
          <a:p>
            <a:pPr>
              <a:defRPr/>
            </a:pPr>
            <a:fld id="{6A4D3DC4-9E7F-1C47-B729-896D53019E3D}" type="slidenum">
              <a:rPr lang="en-US" smtClean="0"/>
              <a:pPr>
                <a:defRPr/>
              </a:pPr>
              <a:t>17</a:t>
            </a:fld>
            <a:endParaRPr lang="en-US"/>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p:txBody>
          <a:bodyPr/>
          <a:lstStyle/>
          <a:p>
            <a:r>
              <a:rPr lang="en-GB" dirty="0">
                <a:solidFill>
                  <a:schemeClr val="tx1"/>
                </a:solidFill>
              </a:rPr>
              <a:t>Software costs</a:t>
            </a:r>
          </a:p>
        </p:txBody>
      </p:sp>
      <p:sp>
        <p:nvSpPr>
          <p:cNvPr id="66565" name="Rectangle 5"/>
          <p:cNvSpPr>
            <a:spLocks noGrp="1" noChangeArrowheads="1"/>
          </p:cNvSpPr>
          <p:nvPr>
            <p:ph idx="1"/>
          </p:nvPr>
        </p:nvSpPr>
        <p:spPr>
          <a:xfrm>
            <a:off x="457200" y="1783080"/>
            <a:ext cx="8229600" cy="4389120"/>
          </a:xfrm>
        </p:spPr>
        <p:txBody>
          <a:bodyPr/>
          <a:lstStyle/>
          <a:p>
            <a:pPr>
              <a:lnSpc>
                <a:spcPct val="150000"/>
              </a:lnSpc>
            </a:pPr>
            <a:r>
              <a:rPr lang="en-GB" dirty="0">
                <a:solidFill>
                  <a:schemeClr val="tx1"/>
                </a:solidFill>
              </a:rPr>
              <a:t>Software costs often dominate computer system costs. The costs of software on a PC are often greater than the hardware cost.</a:t>
            </a:r>
          </a:p>
          <a:p>
            <a:pPr>
              <a:lnSpc>
                <a:spcPct val="150000"/>
              </a:lnSpc>
            </a:pPr>
            <a:r>
              <a:rPr lang="en-GB" dirty="0" smtClean="0">
                <a:solidFill>
                  <a:schemeClr val="tx1"/>
                </a:solidFill>
              </a:rPr>
              <a:t>For </a:t>
            </a:r>
            <a:r>
              <a:rPr lang="en-GB" dirty="0">
                <a:solidFill>
                  <a:schemeClr val="tx1"/>
                </a:solidFill>
              </a:rPr>
              <a:t>systems with a long life, maintenance costs may be several times development costs.</a:t>
            </a:r>
          </a:p>
          <a:p>
            <a:pPr>
              <a:lnSpc>
                <a:spcPct val="150000"/>
              </a:lnSpc>
            </a:pPr>
            <a:r>
              <a:rPr lang="en-GB" dirty="0">
                <a:solidFill>
                  <a:schemeClr val="tx1"/>
                </a:solidFill>
              </a:rPr>
              <a:t>Software engineering is concerned with cost-effective software development.</a:t>
            </a:r>
          </a:p>
        </p:txBody>
      </p:sp>
      <p:sp>
        <p:nvSpPr>
          <p:cNvPr id="4" name="Slide Number Placeholder 3"/>
          <p:cNvSpPr>
            <a:spLocks noGrp="1"/>
          </p:cNvSpPr>
          <p:nvPr>
            <p:ph type="sldNum" sz="quarter" idx="12"/>
          </p:nvPr>
        </p:nvSpPr>
        <p:spPr/>
        <p:txBody>
          <a:bodyPr/>
          <a:lstStyle/>
          <a:p>
            <a:pPr>
              <a:defRPr/>
            </a:pPr>
            <a:fld id="{6A4D3DC4-9E7F-1C47-B729-896D53019E3D}"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Software product classes</a:t>
            </a:r>
            <a:endParaRPr lang="en-US" dirty="0">
              <a:solidFill>
                <a:schemeClr val="tx1"/>
              </a:solidFill>
            </a:endParaRPr>
          </a:p>
        </p:txBody>
      </p:sp>
      <p:sp>
        <p:nvSpPr>
          <p:cNvPr id="3" name="Content Placeholder 2"/>
          <p:cNvSpPr>
            <a:spLocks noGrp="1"/>
          </p:cNvSpPr>
          <p:nvPr>
            <p:ph idx="1"/>
          </p:nvPr>
        </p:nvSpPr>
        <p:spPr>
          <a:xfrm>
            <a:off x="457200" y="1767841"/>
            <a:ext cx="8229600" cy="4191000"/>
          </a:xfrm>
        </p:spPr>
        <p:txBody>
          <a:bodyPr/>
          <a:lstStyle/>
          <a:p>
            <a:pPr>
              <a:lnSpc>
                <a:spcPct val="150000"/>
              </a:lnSpc>
            </a:pPr>
            <a:r>
              <a:rPr lang="en-US" b="1" dirty="0" smtClean="0">
                <a:solidFill>
                  <a:schemeClr val="tx1"/>
                </a:solidFill>
              </a:rPr>
              <a:t>Generic products</a:t>
            </a:r>
          </a:p>
          <a:p>
            <a:pPr lvl="1">
              <a:lnSpc>
                <a:spcPct val="150000"/>
              </a:lnSpc>
            </a:pPr>
            <a:r>
              <a:rPr lang="en-GB" sz="2400" dirty="0" smtClean="0">
                <a:solidFill>
                  <a:schemeClr val="tx1"/>
                </a:solidFill>
                <a:latin typeface="Arial" pitchFamily="34" charset="0"/>
                <a:cs typeface="Arial" pitchFamily="34" charset="0"/>
              </a:rPr>
              <a:t>Designed for a broad customer market whose requirements are very common, fairly stable, and well-understood by the software engineer</a:t>
            </a:r>
            <a:r>
              <a:rPr lang="en-US" sz="2400" dirty="0" smtClean="0">
                <a:solidFill>
                  <a:schemeClr val="tx1"/>
                </a:solidFill>
              </a:rPr>
              <a:t> and sold to any customer who wishes to buy them.</a:t>
            </a:r>
            <a:endParaRPr lang="en-US" sz="2400" dirty="0" smtClean="0">
              <a:solidFill>
                <a:schemeClr val="tx1"/>
              </a:solidFill>
              <a:latin typeface="Arial" pitchFamily="34" charset="0"/>
              <a:cs typeface="Arial" pitchFamily="34" charset="0"/>
            </a:endParaRPr>
          </a:p>
          <a:p>
            <a:pPr lvl="1">
              <a:lnSpc>
                <a:spcPct val="150000"/>
              </a:lnSpc>
            </a:pPr>
            <a:r>
              <a:rPr lang="en-US" sz="2400" dirty="0" smtClean="0">
                <a:solidFill>
                  <a:schemeClr val="tx1"/>
                </a:solidFill>
              </a:rPr>
              <a:t>Examples –  graphics programs, project management tools; CAD software.</a:t>
            </a:r>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19</a:t>
            </a:fld>
            <a:endParaRPr lang="en-US"/>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chemeClr val="tx1"/>
                </a:solidFill>
              </a:rPr>
              <a:t>Video Tutorials</a:t>
            </a:r>
            <a:endParaRPr lang="en-US" sz="3600" dirty="0">
              <a:solidFill>
                <a:schemeClr val="tx1"/>
              </a:solidFill>
            </a:endParaRPr>
          </a:p>
        </p:txBody>
      </p:sp>
      <p:sp>
        <p:nvSpPr>
          <p:cNvPr id="3" name="Content Placeholder 2"/>
          <p:cNvSpPr>
            <a:spLocks noGrp="1"/>
          </p:cNvSpPr>
          <p:nvPr>
            <p:ph idx="1"/>
          </p:nvPr>
        </p:nvSpPr>
        <p:spPr>
          <a:xfrm>
            <a:off x="655320" y="1981201"/>
            <a:ext cx="7696200" cy="3931920"/>
          </a:xfrm>
        </p:spPr>
        <p:txBody>
          <a:bodyPr/>
          <a:lstStyle/>
          <a:p>
            <a:pPr>
              <a:lnSpc>
                <a:spcPct val="200000"/>
              </a:lnSpc>
              <a:buNone/>
            </a:pPr>
            <a:r>
              <a:rPr lang="en-GB" sz="2800" b="1" u="sng" dirty="0" smtClean="0">
                <a:hlinkClick r:id="rId2"/>
              </a:rPr>
              <a:t>Introduction to Software Engineering</a:t>
            </a:r>
            <a:endParaRPr lang="en-GB" sz="2800" b="1" u="sng" dirty="0" smtClean="0"/>
          </a:p>
          <a:p>
            <a:pPr>
              <a:lnSpc>
                <a:spcPct val="200000"/>
              </a:lnSpc>
              <a:buNone/>
            </a:pPr>
            <a:r>
              <a:rPr lang="en-GB" sz="2800" b="1" u="sng" dirty="0" smtClean="0">
                <a:hlinkClick r:id="rId3"/>
              </a:rPr>
              <a:t>CASE Tools</a:t>
            </a:r>
            <a:endParaRPr lang="en-GB" sz="2800" dirty="0" smtClean="0"/>
          </a:p>
          <a:p>
            <a:pPr>
              <a:lnSpc>
                <a:spcPct val="200000"/>
              </a:lnSpc>
              <a:buNone/>
            </a:pPr>
            <a:r>
              <a:rPr lang="en-GB" sz="2800" b="1" u="sng" dirty="0" smtClean="0">
                <a:hlinkClick r:id="rId4"/>
              </a:rPr>
              <a:t>Software Types</a:t>
            </a:r>
            <a:endParaRPr lang="en-GB" sz="2800" b="1" u="sng" dirty="0" smtClean="0"/>
          </a:p>
          <a:p>
            <a:pPr>
              <a:lnSpc>
                <a:spcPct val="200000"/>
              </a:lnSpc>
              <a:buNone/>
            </a:pPr>
            <a:r>
              <a:rPr lang="en-GB" sz="2800" b="1" u="sng" dirty="0" smtClean="0">
                <a:hlinkClick r:id="rId5"/>
              </a:rPr>
              <a:t>Software Ethics</a:t>
            </a:r>
            <a:endParaRPr lang="en-GB" sz="2800" dirty="0" smtClean="0"/>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2</a:t>
            </a:fld>
            <a:endParaRPr lang="en-US"/>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Software product classes</a:t>
            </a:r>
            <a:endParaRPr lang="en-US" dirty="0">
              <a:solidFill>
                <a:schemeClr val="tx1"/>
              </a:solidFill>
            </a:endParaRPr>
          </a:p>
        </p:txBody>
      </p:sp>
      <p:sp>
        <p:nvSpPr>
          <p:cNvPr id="3" name="Content Placeholder 2"/>
          <p:cNvSpPr>
            <a:spLocks noGrp="1"/>
          </p:cNvSpPr>
          <p:nvPr>
            <p:ph idx="1"/>
          </p:nvPr>
        </p:nvSpPr>
        <p:spPr>
          <a:xfrm>
            <a:off x="457200" y="1706881"/>
            <a:ext cx="8229600" cy="4069080"/>
          </a:xfrm>
        </p:spPr>
        <p:txBody>
          <a:bodyPr/>
          <a:lstStyle/>
          <a:p>
            <a:pPr>
              <a:lnSpc>
                <a:spcPct val="200000"/>
              </a:lnSpc>
            </a:pPr>
            <a:r>
              <a:rPr lang="en-US" b="1" dirty="0" smtClean="0">
                <a:solidFill>
                  <a:schemeClr val="tx1"/>
                </a:solidFill>
              </a:rPr>
              <a:t>Customized products</a:t>
            </a:r>
          </a:p>
          <a:p>
            <a:pPr lvl="1">
              <a:lnSpc>
                <a:spcPct val="200000"/>
              </a:lnSpc>
            </a:pPr>
            <a:r>
              <a:rPr lang="en-US" sz="2400" dirty="0" smtClean="0">
                <a:solidFill>
                  <a:schemeClr val="tx1"/>
                </a:solidFill>
              </a:rPr>
              <a:t>Software that is commissioned by a specific customer to meet their own needs. </a:t>
            </a:r>
          </a:p>
          <a:p>
            <a:pPr lvl="1">
              <a:lnSpc>
                <a:spcPct val="200000"/>
              </a:lnSpc>
            </a:pPr>
            <a:r>
              <a:rPr lang="en-US" sz="2400" dirty="0" smtClean="0">
                <a:solidFill>
                  <a:schemeClr val="tx1"/>
                </a:solidFill>
              </a:rPr>
              <a:t>Examples – embedded control systems, air traffic control software, traffic monitoring systems.</a:t>
            </a:r>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20</a:t>
            </a:fld>
            <a:endParaRPr lang="en-US"/>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Product specification</a:t>
            </a:r>
            <a:endParaRPr lang="en-US" dirty="0">
              <a:solidFill>
                <a:schemeClr val="tx1"/>
              </a:solidFill>
            </a:endParaRPr>
          </a:p>
        </p:txBody>
      </p:sp>
      <p:sp>
        <p:nvSpPr>
          <p:cNvPr id="3" name="Content Placeholder 2"/>
          <p:cNvSpPr>
            <a:spLocks noGrp="1"/>
          </p:cNvSpPr>
          <p:nvPr>
            <p:ph idx="1"/>
          </p:nvPr>
        </p:nvSpPr>
        <p:spPr>
          <a:xfrm>
            <a:off x="457200" y="1737361"/>
            <a:ext cx="8229600" cy="4267200"/>
          </a:xfrm>
        </p:spPr>
        <p:txBody>
          <a:bodyPr/>
          <a:lstStyle/>
          <a:p>
            <a:pPr>
              <a:lnSpc>
                <a:spcPct val="150000"/>
              </a:lnSpc>
            </a:pPr>
            <a:r>
              <a:rPr lang="en-US" dirty="0" smtClean="0">
                <a:solidFill>
                  <a:schemeClr val="tx1"/>
                </a:solidFill>
              </a:rPr>
              <a:t>Generic products</a:t>
            </a:r>
          </a:p>
          <a:p>
            <a:pPr lvl="1">
              <a:lnSpc>
                <a:spcPct val="150000"/>
              </a:lnSpc>
            </a:pPr>
            <a:r>
              <a:rPr lang="en-US" dirty="0" smtClean="0">
                <a:solidFill>
                  <a:schemeClr val="tx1"/>
                </a:solidFill>
              </a:rPr>
              <a:t>The specification of what the software should do is owned by the software developer and decisions on software change are made by the developer.</a:t>
            </a:r>
          </a:p>
          <a:p>
            <a:pPr>
              <a:lnSpc>
                <a:spcPct val="150000"/>
              </a:lnSpc>
            </a:pPr>
            <a:r>
              <a:rPr lang="en-US" dirty="0" smtClean="0">
                <a:solidFill>
                  <a:schemeClr val="tx1"/>
                </a:solidFill>
              </a:rPr>
              <a:t>Customized products</a:t>
            </a:r>
          </a:p>
          <a:p>
            <a:pPr lvl="1">
              <a:lnSpc>
                <a:spcPct val="150000"/>
              </a:lnSpc>
            </a:pPr>
            <a:r>
              <a:rPr lang="en-US" dirty="0" smtClean="0">
                <a:solidFill>
                  <a:schemeClr val="tx1"/>
                </a:solidFill>
              </a:rPr>
              <a:t>The specification of what the software should do is owned by the customer for the software and they make decisions on software changes that are required.</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21</a:t>
            </a:fld>
            <a:endParaRPr lang="en-US"/>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199" y="427039"/>
            <a:ext cx="7688597" cy="990281"/>
          </a:xfrm>
        </p:spPr>
        <p:txBody>
          <a:bodyPr/>
          <a:lstStyle/>
          <a:p>
            <a:pPr eaLnBrk="1" hangingPunct="1"/>
            <a:r>
              <a:rPr lang="en-GB" dirty="0" smtClean="0">
                <a:solidFill>
                  <a:schemeClr val="tx1"/>
                </a:solidFill>
              </a:rPr>
              <a:t>Frequently asked questions about software engineering</a:t>
            </a:r>
            <a:br>
              <a:rPr lang="en-GB" dirty="0" smtClean="0">
                <a:solidFill>
                  <a:schemeClr val="tx1"/>
                </a:solidFill>
              </a:rPr>
            </a:b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6A4D3DC4-9E7F-1C47-B729-896D53019E3D}" type="slidenum">
              <a:rPr lang="en-US" smtClean="0"/>
              <a:pPr>
                <a:defRPr/>
              </a:pPr>
              <a:t>22</a:t>
            </a:fld>
            <a:endParaRPr lang="en-US"/>
          </a:p>
        </p:txBody>
      </p:sp>
      <p:graphicFrame>
        <p:nvGraphicFramePr>
          <p:cNvPr id="5" name="Table 4"/>
          <p:cNvGraphicFramePr>
            <a:graphicFrameLocks noGrp="1"/>
          </p:cNvGraphicFramePr>
          <p:nvPr/>
        </p:nvGraphicFramePr>
        <p:xfrm>
          <a:off x="518159" y="1864794"/>
          <a:ext cx="8089977" cy="4161930"/>
        </p:xfrm>
        <a:graphic>
          <a:graphicData uri="http://schemas.openxmlformats.org/drawingml/2006/table">
            <a:tbl>
              <a:tblPr firstRow="1" bandRow="1">
                <a:tableStyleId>{B301B821-A1FF-4177-AEE7-76D212191A09}</a:tableStyleId>
              </a:tblPr>
              <a:tblGrid>
                <a:gridCol w="3464288"/>
                <a:gridCol w="4625689"/>
              </a:tblGrid>
              <a:tr h="473850">
                <a:tc>
                  <a:txBody>
                    <a:bodyPr/>
                    <a:lstStyle/>
                    <a:p>
                      <a:pPr algn="just">
                        <a:spcAft>
                          <a:spcPts val="0"/>
                        </a:spcAft>
                      </a:pPr>
                      <a:r>
                        <a:rPr lang="en-GB" sz="1600" dirty="0">
                          <a:solidFill>
                            <a:schemeClr val="tx1"/>
                          </a:solidFill>
                          <a:latin typeface="Arial"/>
                          <a:cs typeface="Arial"/>
                        </a:rPr>
                        <a:t>Question</a:t>
                      </a:r>
                      <a:endParaRPr lang="en-GB" sz="1600" b="1" dirty="0">
                        <a:solidFill>
                          <a:schemeClr val="tx1"/>
                        </a:solidFill>
                        <a:latin typeface="Arial"/>
                        <a:ea typeface="Times New Roman"/>
                        <a:cs typeface="Arial"/>
                      </a:endParaRPr>
                    </a:p>
                  </a:txBody>
                  <a:tcPr marL="73025" marR="73025" marT="73025" marB="73025"/>
                </a:tc>
                <a:tc>
                  <a:txBody>
                    <a:bodyPr/>
                    <a:lstStyle/>
                    <a:p>
                      <a:pPr algn="just">
                        <a:spcAft>
                          <a:spcPts val="0"/>
                        </a:spcAft>
                      </a:pPr>
                      <a:r>
                        <a:rPr lang="en-GB" sz="1600" dirty="0">
                          <a:solidFill>
                            <a:schemeClr val="tx1"/>
                          </a:solidFill>
                          <a:latin typeface="Arial"/>
                          <a:cs typeface="Arial"/>
                        </a:rPr>
                        <a:t>Answer</a:t>
                      </a:r>
                      <a:endParaRPr lang="en-GB" sz="1600" b="1" dirty="0">
                        <a:solidFill>
                          <a:schemeClr val="tx1"/>
                        </a:solidFill>
                        <a:latin typeface="Arial"/>
                        <a:ea typeface="Times New Roman"/>
                        <a:cs typeface="Arial"/>
                      </a:endParaRPr>
                    </a:p>
                  </a:txBody>
                  <a:tcPr marL="73025" marR="73025" marT="73025" marB="73025"/>
                </a:tc>
              </a:tr>
              <a:tr h="613408">
                <a:tc>
                  <a:txBody>
                    <a:bodyPr/>
                    <a:lstStyle/>
                    <a:p>
                      <a:pPr algn="just">
                        <a:spcAft>
                          <a:spcPts val="0"/>
                        </a:spcAft>
                      </a:pPr>
                      <a:r>
                        <a:rPr lang="en-GB" sz="1600" dirty="0">
                          <a:solidFill>
                            <a:schemeClr val="tx1"/>
                          </a:solidFill>
                          <a:latin typeface="Arial"/>
                          <a:cs typeface="Arial"/>
                        </a:rPr>
                        <a:t>What is software?</a:t>
                      </a:r>
                      <a:endParaRPr lang="en-GB" sz="1600" dirty="0">
                        <a:solidFill>
                          <a:schemeClr val="tx1"/>
                        </a:solidFill>
                        <a:latin typeface="Arial"/>
                        <a:ea typeface="Times New Roman"/>
                        <a:cs typeface="Arial"/>
                      </a:endParaRPr>
                    </a:p>
                  </a:txBody>
                  <a:tcPr marL="73025" marR="73025" marT="0" marB="68580"/>
                </a:tc>
                <a:tc>
                  <a:txBody>
                    <a:bodyPr/>
                    <a:lstStyle/>
                    <a:p>
                      <a:pPr algn="just">
                        <a:spcAft>
                          <a:spcPts val="0"/>
                        </a:spcAft>
                      </a:pPr>
                      <a:r>
                        <a:rPr lang="en-GB" sz="1600" dirty="0">
                          <a:solidFill>
                            <a:schemeClr val="tx1"/>
                          </a:solidFill>
                          <a:latin typeface="Arial"/>
                          <a:cs typeface="Arial"/>
                        </a:rPr>
                        <a:t>Computer programs and associated documentation. Software products may be developed for a particular customer or may be developed for a general market.</a:t>
                      </a:r>
                      <a:endParaRPr lang="en-GB" sz="1600" dirty="0">
                        <a:solidFill>
                          <a:schemeClr val="tx1"/>
                        </a:solidFill>
                        <a:latin typeface="Arial"/>
                        <a:ea typeface="Times New Roman"/>
                        <a:cs typeface="Arial"/>
                      </a:endParaRPr>
                    </a:p>
                  </a:txBody>
                  <a:tcPr marL="73025" marR="73025" marT="0" marB="68580"/>
                </a:tc>
              </a:tr>
              <a:tr h="473850">
                <a:tc>
                  <a:txBody>
                    <a:bodyPr/>
                    <a:lstStyle/>
                    <a:p>
                      <a:pPr algn="just">
                        <a:spcAft>
                          <a:spcPts val="0"/>
                        </a:spcAft>
                      </a:pPr>
                      <a:r>
                        <a:rPr lang="en-GB" sz="1600" dirty="0">
                          <a:solidFill>
                            <a:schemeClr val="tx1"/>
                          </a:solidFill>
                          <a:latin typeface="Arial"/>
                          <a:cs typeface="Arial"/>
                        </a:rPr>
                        <a:t>What is software engineering?</a:t>
                      </a:r>
                      <a:endParaRPr lang="en-GB" sz="1600" dirty="0">
                        <a:solidFill>
                          <a:schemeClr val="tx1"/>
                        </a:solidFill>
                        <a:latin typeface="Arial"/>
                        <a:ea typeface="Times New Roman"/>
                        <a:cs typeface="Arial"/>
                      </a:endParaRPr>
                    </a:p>
                  </a:txBody>
                  <a:tcPr marL="73025" marR="73025" marT="0" marB="68580"/>
                </a:tc>
                <a:tc>
                  <a:txBody>
                    <a:bodyPr/>
                    <a:lstStyle/>
                    <a:p>
                      <a:pPr algn="just">
                        <a:spcAft>
                          <a:spcPts val="0"/>
                        </a:spcAft>
                      </a:pPr>
                      <a:r>
                        <a:rPr lang="en-GB" sz="1600" dirty="0">
                          <a:solidFill>
                            <a:schemeClr val="tx1"/>
                          </a:solidFill>
                          <a:latin typeface="Arial"/>
                          <a:cs typeface="Arial"/>
                        </a:rPr>
                        <a:t>Software engineering is an engineering discipline that is concerned with all aspects of software production.</a:t>
                      </a:r>
                      <a:endParaRPr lang="en-GB" sz="1600" dirty="0">
                        <a:solidFill>
                          <a:schemeClr val="tx1"/>
                        </a:solidFill>
                        <a:latin typeface="Arial"/>
                        <a:ea typeface="Times New Roman"/>
                        <a:cs typeface="Arial"/>
                      </a:endParaRPr>
                    </a:p>
                  </a:txBody>
                  <a:tcPr marL="73025" marR="73025" marT="0" marB="68580"/>
                </a:tc>
              </a:tr>
              <a:tr h="473850">
                <a:tc>
                  <a:txBody>
                    <a:bodyPr/>
                    <a:lstStyle/>
                    <a:p>
                      <a:pPr algn="just">
                        <a:spcAft>
                          <a:spcPts val="0"/>
                        </a:spcAft>
                      </a:pPr>
                      <a:r>
                        <a:rPr lang="en-GB" sz="1600" dirty="0">
                          <a:solidFill>
                            <a:schemeClr val="tx1"/>
                          </a:solidFill>
                          <a:latin typeface="Arial"/>
                          <a:cs typeface="Arial"/>
                        </a:rPr>
                        <a:t>What are the fundamental software engineering activities?</a:t>
                      </a:r>
                      <a:endParaRPr lang="en-GB" sz="1600" dirty="0">
                        <a:solidFill>
                          <a:schemeClr val="tx1"/>
                        </a:solidFill>
                        <a:latin typeface="Arial"/>
                        <a:ea typeface="Times New Roman"/>
                        <a:cs typeface="Arial"/>
                      </a:endParaRPr>
                    </a:p>
                  </a:txBody>
                  <a:tcPr marL="73025" marR="73025" marT="0" marB="68580"/>
                </a:tc>
                <a:tc>
                  <a:txBody>
                    <a:bodyPr/>
                    <a:lstStyle/>
                    <a:p>
                      <a:pPr algn="just">
                        <a:spcAft>
                          <a:spcPts val="0"/>
                        </a:spcAft>
                      </a:pPr>
                      <a:r>
                        <a:rPr lang="en-GB" sz="1600" dirty="0">
                          <a:solidFill>
                            <a:schemeClr val="tx1"/>
                          </a:solidFill>
                          <a:latin typeface="Arial"/>
                          <a:cs typeface="Arial"/>
                        </a:rPr>
                        <a:t>Software specification, software development, software validation and software evolution.</a:t>
                      </a:r>
                      <a:endParaRPr lang="en-GB" sz="1600" dirty="0">
                        <a:solidFill>
                          <a:schemeClr val="tx1"/>
                        </a:solidFill>
                        <a:latin typeface="Arial"/>
                        <a:ea typeface="Times New Roman"/>
                        <a:cs typeface="Arial"/>
                      </a:endParaRPr>
                    </a:p>
                  </a:txBody>
                  <a:tcPr marL="73025" marR="73025" marT="0" marB="68580"/>
                </a:tc>
              </a:tr>
              <a:tr h="788667">
                <a:tc>
                  <a:txBody>
                    <a:bodyPr/>
                    <a:lstStyle/>
                    <a:p>
                      <a:pPr algn="just">
                        <a:spcAft>
                          <a:spcPts val="0"/>
                        </a:spcAft>
                      </a:pPr>
                      <a:r>
                        <a:rPr lang="en-GB" sz="1600" dirty="0">
                          <a:solidFill>
                            <a:schemeClr val="tx1"/>
                          </a:solidFill>
                          <a:latin typeface="Arial"/>
                          <a:cs typeface="Arial"/>
                        </a:rPr>
                        <a:t>What is the difference between software engineering and system engineering?</a:t>
                      </a:r>
                      <a:endParaRPr lang="en-GB" sz="1600" dirty="0">
                        <a:solidFill>
                          <a:schemeClr val="tx1"/>
                        </a:solidFill>
                        <a:latin typeface="Arial"/>
                        <a:ea typeface="Times New Roman"/>
                        <a:cs typeface="Arial"/>
                      </a:endParaRPr>
                    </a:p>
                  </a:txBody>
                  <a:tcPr marL="73025" marR="73025" marT="0" marB="68580"/>
                </a:tc>
                <a:tc>
                  <a:txBody>
                    <a:bodyPr/>
                    <a:lstStyle/>
                    <a:p>
                      <a:pPr algn="just">
                        <a:spcAft>
                          <a:spcPts val="0"/>
                        </a:spcAft>
                      </a:pPr>
                      <a:r>
                        <a:rPr lang="en-GB" sz="1600" dirty="0">
                          <a:solidFill>
                            <a:schemeClr val="tx1"/>
                          </a:solidFill>
                          <a:latin typeface="Arial"/>
                          <a:cs typeface="Arial"/>
                        </a:rPr>
                        <a:t>System engineering is concerned with all aspects of computer-based systems development including </a:t>
                      </a:r>
                      <a:r>
                        <a:rPr lang="en-GB" sz="1600" dirty="0" smtClean="0">
                          <a:solidFill>
                            <a:schemeClr val="tx1"/>
                          </a:solidFill>
                          <a:latin typeface="Arial"/>
                          <a:cs typeface="Arial"/>
                        </a:rPr>
                        <a:t>hardware, </a:t>
                      </a:r>
                      <a:r>
                        <a:rPr lang="en-GB" sz="1600" dirty="0">
                          <a:solidFill>
                            <a:schemeClr val="tx1"/>
                          </a:solidFill>
                          <a:latin typeface="Arial"/>
                          <a:cs typeface="Arial"/>
                        </a:rPr>
                        <a:t>software </a:t>
                      </a:r>
                      <a:r>
                        <a:rPr lang="en-GB" sz="1600" dirty="0" smtClean="0">
                          <a:solidFill>
                            <a:schemeClr val="tx1"/>
                          </a:solidFill>
                          <a:latin typeface="Arial"/>
                          <a:cs typeface="Arial"/>
                        </a:rPr>
                        <a:t>and process engineering</a:t>
                      </a:r>
                      <a:r>
                        <a:rPr lang="en-GB" sz="1600" dirty="0">
                          <a:solidFill>
                            <a:schemeClr val="tx1"/>
                          </a:solidFill>
                          <a:latin typeface="Arial"/>
                          <a:cs typeface="Arial"/>
                        </a:rPr>
                        <a:t>. Software engineering is part of this more general process.</a:t>
                      </a:r>
                      <a:endParaRPr lang="en-GB" sz="1600" dirty="0">
                        <a:solidFill>
                          <a:schemeClr val="tx1"/>
                        </a:solidFill>
                        <a:latin typeface="Arial"/>
                        <a:ea typeface="Times New Roman"/>
                        <a:cs typeface="Arial"/>
                      </a:endParaRPr>
                    </a:p>
                  </a:txBody>
                  <a:tcPr marL="73025" marR="73025" marT="0" marB="68580"/>
                </a:tc>
              </a:tr>
            </a:tbl>
          </a:graphicData>
        </a:graphic>
      </p:graphicFrame>
      <p:sp>
        <p:nvSpPr>
          <p:cNvPr id="8" name="Footer Placeholder 7"/>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7293232" cy="1143000"/>
          </a:xfrm>
        </p:spPr>
        <p:txBody>
          <a:bodyPr/>
          <a:lstStyle/>
          <a:p>
            <a:r>
              <a:rPr lang="en-GB" dirty="0" smtClean="0">
                <a:solidFill>
                  <a:schemeClr val="tx1"/>
                </a:solidFill>
              </a:rPr>
              <a:t>Frequently asked questions about software engineering</a:t>
            </a:r>
            <a:endParaRPr lang="en-US" dirty="0">
              <a:solidFill>
                <a:schemeClr val="tx1"/>
              </a:solidFill>
            </a:endParaRPr>
          </a:p>
        </p:txBody>
      </p:sp>
      <p:graphicFrame>
        <p:nvGraphicFramePr>
          <p:cNvPr id="6" name="Content Placeholder 5"/>
          <p:cNvGraphicFramePr>
            <a:graphicFrameLocks noGrp="1"/>
          </p:cNvGraphicFramePr>
          <p:nvPr>
            <p:ph idx="1"/>
          </p:nvPr>
        </p:nvGraphicFramePr>
        <p:xfrm>
          <a:off x="457200" y="1872460"/>
          <a:ext cx="8229600" cy="4234180"/>
        </p:xfrm>
        <a:graphic>
          <a:graphicData uri="http://schemas.openxmlformats.org/drawingml/2006/table">
            <a:tbl>
              <a:tblPr firstRow="1" bandRow="1">
                <a:tableStyleId>{5C22544A-7EE6-4342-B048-85BDC9FD1C3A}</a:tableStyleId>
              </a:tblPr>
              <a:tblGrid>
                <a:gridCol w="3488198"/>
                <a:gridCol w="4741402"/>
              </a:tblGrid>
              <a:tr h="370840">
                <a:tc>
                  <a:txBody>
                    <a:bodyPr/>
                    <a:lstStyle/>
                    <a:p>
                      <a:r>
                        <a:rPr lang="en-US" sz="1600" dirty="0" smtClean="0">
                          <a:solidFill>
                            <a:schemeClr val="tx1"/>
                          </a:solidFill>
                          <a:latin typeface="Arial"/>
                          <a:cs typeface="Arial"/>
                        </a:rPr>
                        <a:t>Question</a:t>
                      </a:r>
                      <a:endParaRPr lang="en-US" sz="1600" dirty="0">
                        <a:solidFill>
                          <a:schemeClr val="tx1"/>
                        </a:solidFill>
                        <a:latin typeface="Arial"/>
                        <a:cs typeface="Arial"/>
                      </a:endParaRPr>
                    </a:p>
                  </a:txBody>
                  <a:tcPr/>
                </a:tc>
                <a:tc>
                  <a:txBody>
                    <a:bodyPr/>
                    <a:lstStyle/>
                    <a:p>
                      <a:r>
                        <a:rPr lang="en-US" sz="1600" dirty="0" smtClean="0">
                          <a:solidFill>
                            <a:schemeClr val="tx1"/>
                          </a:solidFill>
                          <a:latin typeface="Arial"/>
                          <a:cs typeface="Arial"/>
                        </a:rPr>
                        <a:t>Answer</a:t>
                      </a:r>
                      <a:endParaRPr lang="en-US" sz="1600" dirty="0">
                        <a:solidFill>
                          <a:schemeClr val="tx1"/>
                        </a:solidFill>
                        <a:latin typeface="Arial"/>
                        <a:cs typeface="Arial"/>
                      </a:endParaRPr>
                    </a:p>
                  </a:txBody>
                  <a:tcPr/>
                </a:tc>
              </a:tr>
              <a:tr h="370840">
                <a:tc>
                  <a:txBody>
                    <a:bodyPr/>
                    <a:lstStyle/>
                    <a:p>
                      <a:pPr algn="just">
                        <a:spcAft>
                          <a:spcPts val="0"/>
                        </a:spcAft>
                      </a:pPr>
                      <a:r>
                        <a:rPr lang="en-GB" sz="1600" dirty="0">
                          <a:solidFill>
                            <a:schemeClr val="tx1"/>
                          </a:solidFill>
                          <a:latin typeface="Arial"/>
                          <a:cs typeface="Arial"/>
                        </a:rPr>
                        <a:t>What are the key challenges facing software engineering?</a:t>
                      </a:r>
                      <a:endParaRPr lang="en-GB" sz="1600" dirty="0">
                        <a:solidFill>
                          <a:schemeClr val="tx1"/>
                        </a:solidFill>
                        <a:latin typeface="Arial"/>
                        <a:ea typeface="Times New Roman"/>
                        <a:cs typeface="Arial"/>
                      </a:endParaRPr>
                    </a:p>
                  </a:txBody>
                  <a:tcPr marL="73025" marR="73025" marT="0" marB="68580"/>
                </a:tc>
                <a:tc>
                  <a:txBody>
                    <a:bodyPr/>
                    <a:lstStyle/>
                    <a:p>
                      <a:pPr algn="just">
                        <a:spcAft>
                          <a:spcPts val="0"/>
                        </a:spcAft>
                      </a:pPr>
                      <a:r>
                        <a:rPr lang="en-GB" sz="1600" dirty="0">
                          <a:solidFill>
                            <a:schemeClr val="tx1"/>
                          </a:solidFill>
                          <a:latin typeface="Arial"/>
                          <a:cs typeface="Arial"/>
                        </a:rPr>
                        <a:t>Coping with increasing diversity, demands for reduced delivery times and developing trustworthy software.</a:t>
                      </a:r>
                      <a:endParaRPr lang="en-GB" sz="1600" dirty="0">
                        <a:solidFill>
                          <a:schemeClr val="tx1"/>
                        </a:solidFill>
                        <a:latin typeface="Arial"/>
                        <a:ea typeface="Times New Roman"/>
                        <a:cs typeface="Arial"/>
                      </a:endParaRPr>
                    </a:p>
                  </a:txBody>
                  <a:tcPr marL="73025" marR="73025" marT="0" marB="68580"/>
                </a:tc>
              </a:tr>
              <a:tr h="370840">
                <a:tc>
                  <a:txBody>
                    <a:bodyPr/>
                    <a:lstStyle/>
                    <a:p>
                      <a:pPr algn="just">
                        <a:spcAft>
                          <a:spcPts val="0"/>
                        </a:spcAft>
                      </a:pPr>
                      <a:r>
                        <a:rPr lang="en-GB" sz="1600" dirty="0">
                          <a:solidFill>
                            <a:schemeClr val="tx1"/>
                          </a:solidFill>
                          <a:latin typeface="Arial"/>
                          <a:cs typeface="Arial"/>
                        </a:rPr>
                        <a:t>What are the costs of software engineering?</a:t>
                      </a:r>
                      <a:endParaRPr lang="en-GB" sz="1600" dirty="0">
                        <a:solidFill>
                          <a:schemeClr val="tx1"/>
                        </a:solidFill>
                        <a:latin typeface="Arial"/>
                        <a:ea typeface="Times New Roman"/>
                        <a:cs typeface="Arial"/>
                      </a:endParaRPr>
                    </a:p>
                  </a:txBody>
                  <a:tcPr marL="73025" marR="73025" marT="0" marB="68580"/>
                </a:tc>
                <a:tc>
                  <a:txBody>
                    <a:bodyPr/>
                    <a:lstStyle/>
                    <a:p>
                      <a:pPr algn="just">
                        <a:spcAft>
                          <a:spcPts val="0"/>
                        </a:spcAft>
                      </a:pPr>
                      <a:r>
                        <a:rPr lang="en-GB" sz="1600" dirty="0">
                          <a:solidFill>
                            <a:schemeClr val="tx1"/>
                          </a:solidFill>
                          <a:latin typeface="Arial"/>
                          <a:cs typeface="Arial"/>
                        </a:rPr>
                        <a:t>Roughly 60% of software costs are development costs, 40% are testing costs. For custom software, evolution costs often exceed development costs.</a:t>
                      </a:r>
                      <a:endParaRPr lang="en-GB" sz="1600" dirty="0">
                        <a:solidFill>
                          <a:schemeClr val="tx1"/>
                        </a:solidFill>
                        <a:latin typeface="Arial"/>
                        <a:ea typeface="Times New Roman"/>
                        <a:cs typeface="Arial"/>
                      </a:endParaRPr>
                    </a:p>
                  </a:txBody>
                  <a:tcPr marL="73025" marR="73025" marT="0" marB="68580"/>
                </a:tc>
              </a:tr>
              <a:tr h="370840">
                <a:tc>
                  <a:txBody>
                    <a:bodyPr/>
                    <a:lstStyle/>
                    <a:p>
                      <a:pPr algn="just">
                        <a:spcAft>
                          <a:spcPts val="0"/>
                        </a:spcAft>
                      </a:pPr>
                      <a:r>
                        <a:rPr lang="en-GB" sz="1600" dirty="0">
                          <a:solidFill>
                            <a:schemeClr val="tx1"/>
                          </a:solidFill>
                          <a:latin typeface="Arial"/>
                          <a:cs typeface="Arial"/>
                        </a:rPr>
                        <a:t>What are the best software engineering techniques and methods?</a:t>
                      </a:r>
                      <a:endParaRPr lang="en-GB" sz="1600" dirty="0">
                        <a:solidFill>
                          <a:schemeClr val="tx1"/>
                        </a:solidFill>
                        <a:latin typeface="Arial"/>
                        <a:ea typeface="Times New Roman"/>
                        <a:cs typeface="Arial"/>
                      </a:endParaRPr>
                    </a:p>
                  </a:txBody>
                  <a:tcPr marL="73025" marR="73025" marT="0" marB="68580"/>
                </a:tc>
                <a:tc>
                  <a:txBody>
                    <a:bodyPr/>
                    <a:lstStyle/>
                    <a:p>
                      <a:pPr algn="just">
                        <a:spcAft>
                          <a:spcPts val="0"/>
                        </a:spcAft>
                      </a:pPr>
                      <a:r>
                        <a:rPr lang="en-GB" sz="1600" dirty="0">
                          <a:solidFill>
                            <a:schemeClr val="tx1"/>
                          </a:solidFill>
                          <a:latin typeface="Arial"/>
                          <a:cs typeface="Arial"/>
                        </a:rPr>
                        <a:t>While all software projects have to be professionally managed and developed, different techniques are appropriate for different types of system. For example, games should always be developed using a series of prototypes whereas safety critical control systems require a complete and analyzable specification to be developed. You can’t, therefore, say that one method is better than another.</a:t>
                      </a:r>
                      <a:endParaRPr lang="en-GB" sz="1600" dirty="0">
                        <a:solidFill>
                          <a:schemeClr val="tx1"/>
                        </a:solidFill>
                        <a:latin typeface="Arial"/>
                        <a:ea typeface="Times New Roman"/>
                        <a:cs typeface="Arial"/>
                      </a:endParaRPr>
                    </a:p>
                  </a:txBody>
                  <a:tcPr marL="73025" marR="73025" marT="0" marB="68580"/>
                </a:tc>
              </a:tr>
            </a:tbl>
          </a:graphicData>
        </a:graphic>
      </p:graphicFrame>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23</a:t>
            </a:fld>
            <a:endParaRPr lang="en-US"/>
          </a:p>
        </p:txBody>
      </p:sp>
      <p:sp>
        <p:nvSpPr>
          <p:cNvPr id="8" name="Footer Placeholder 7"/>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Software engineering</a:t>
            </a:r>
            <a:endParaRPr lang="en-US" dirty="0">
              <a:solidFill>
                <a:schemeClr val="tx1"/>
              </a:solidFill>
            </a:endParaRPr>
          </a:p>
        </p:txBody>
      </p:sp>
      <p:sp>
        <p:nvSpPr>
          <p:cNvPr id="3" name="Content Placeholder 2"/>
          <p:cNvSpPr>
            <a:spLocks noGrp="1"/>
          </p:cNvSpPr>
          <p:nvPr>
            <p:ph idx="1"/>
          </p:nvPr>
        </p:nvSpPr>
        <p:spPr>
          <a:xfrm>
            <a:off x="457200" y="1676400"/>
            <a:ext cx="8229600" cy="4525963"/>
          </a:xfrm>
        </p:spPr>
        <p:txBody>
          <a:bodyPr/>
          <a:lstStyle/>
          <a:p>
            <a:pPr>
              <a:lnSpc>
                <a:spcPct val="110000"/>
              </a:lnSpc>
            </a:pPr>
            <a:r>
              <a:rPr lang="en-US" b="1" i="1" dirty="0" smtClean="0">
                <a:solidFill>
                  <a:schemeClr val="tx1"/>
                </a:solidFill>
              </a:rPr>
              <a:t>Software engineering </a:t>
            </a:r>
            <a:r>
              <a:rPr lang="en-US" dirty="0" smtClean="0">
                <a:solidFill>
                  <a:schemeClr val="tx1"/>
                </a:solidFill>
              </a:rPr>
              <a:t>is an engineering discipline that is concerned with all aspects of software production from the early stages of system specification through to maintaining the system after it has gone into use.</a:t>
            </a:r>
          </a:p>
          <a:p>
            <a:pPr>
              <a:lnSpc>
                <a:spcPct val="110000"/>
              </a:lnSpc>
            </a:pPr>
            <a:r>
              <a:rPr lang="en-US" dirty="0" smtClean="0">
                <a:solidFill>
                  <a:schemeClr val="tx1"/>
                </a:solidFill>
              </a:rPr>
              <a:t>Engineering discipline</a:t>
            </a:r>
          </a:p>
          <a:p>
            <a:pPr lvl="1">
              <a:lnSpc>
                <a:spcPct val="110000"/>
              </a:lnSpc>
            </a:pPr>
            <a:r>
              <a:rPr lang="en-US" b="1" dirty="0" smtClean="0">
                <a:solidFill>
                  <a:schemeClr val="tx1"/>
                </a:solidFill>
              </a:rPr>
              <a:t>Using appropriate theories and methods to solve problems bearing in mind organizational and financial constraints.</a:t>
            </a:r>
          </a:p>
          <a:p>
            <a:pPr>
              <a:lnSpc>
                <a:spcPct val="110000"/>
              </a:lnSpc>
            </a:pPr>
            <a:r>
              <a:rPr lang="en-US" dirty="0" smtClean="0">
                <a:solidFill>
                  <a:schemeClr val="tx1"/>
                </a:solidFill>
              </a:rPr>
              <a:t>All aspects of software production</a:t>
            </a:r>
          </a:p>
          <a:p>
            <a:pPr lvl="1">
              <a:lnSpc>
                <a:spcPct val="110000"/>
              </a:lnSpc>
            </a:pPr>
            <a:r>
              <a:rPr lang="en-US" b="1" dirty="0" smtClean="0">
                <a:solidFill>
                  <a:schemeClr val="tx1"/>
                </a:solidFill>
              </a:rPr>
              <a:t>Not just technical process of development. Also project management and the development of tools, methods etc. to support software production.</a:t>
            </a:r>
            <a:endParaRPr lang="en-US" b="1" dirty="0">
              <a:solidFill>
                <a:schemeClr val="tx1"/>
              </a:solidFill>
            </a:endParaRPr>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24</a:t>
            </a:fld>
            <a:endParaRPr lang="en-US"/>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Importance of software engineering</a:t>
            </a:r>
            <a:endParaRPr lang="en-US" dirty="0">
              <a:solidFill>
                <a:schemeClr val="tx1"/>
              </a:solidFill>
            </a:endParaRPr>
          </a:p>
        </p:txBody>
      </p:sp>
      <p:sp>
        <p:nvSpPr>
          <p:cNvPr id="3" name="Content Placeholder 2"/>
          <p:cNvSpPr>
            <a:spLocks noGrp="1"/>
          </p:cNvSpPr>
          <p:nvPr>
            <p:ph idx="1"/>
          </p:nvPr>
        </p:nvSpPr>
        <p:spPr/>
        <p:txBody>
          <a:bodyPr/>
          <a:lstStyle/>
          <a:p>
            <a:pPr>
              <a:lnSpc>
                <a:spcPct val="120000"/>
              </a:lnSpc>
            </a:pPr>
            <a:r>
              <a:rPr lang="en-GB" dirty="0" smtClean="0">
                <a:solidFill>
                  <a:schemeClr val="tx1"/>
                </a:solidFill>
              </a:rPr>
              <a:t>More and more, individuals and society rely on advanced software systems. We need to be able to produce reliable and trustworthy systems economically and quickly.</a:t>
            </a:r>
          </a:p>
          <a:p>
            <a:pPr>
              <a:lnSpc>
                <a:spcPct val="120000"/>
              </a:lnSpc>
            </a:pPr>
            <a:r>
              <a:rPr lang="en-GB" dirty="0" smtClean="0">
                <a:solidFill>
                  <a:schemeClr val="tx1"/>
                </a:solidFill>
              </a:rPr>
              <a:t>It is usually cheaper, in the long run, to use software engineering methods and techniques for software systems rather than just write the programs as if it was a personal programming project. For most types of system, the majority of costs are the costs of changing the software after it has gone into use.</a:t>
            </a:r>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25</a:t>
            </a:fld>
            <a:endParaRPr lang="en-US"/>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Software process activities</a:t>
            </a:r>
            <a:endParaRPr lang="en-US" dirty="0">
              <a:solidFill>
                <a:schemeClr val="tx1"/>
              </a:solidFill>
            </a:endParaRPr>
          </a:p>
        </p:txBody>
      </p:sp>
      <p:sp>
        <p:nvSpPr>
          <p:cNvPr id="3" name="Content Placeholder 2"/>
          <p:cNvSpPr>
            <a:spLocks noGrp="1"/>
          </p:cNvSpPr>
          <p:nvPr>
            <p:ph idx="1"/>
          </p:nvPr>
        </p:nvSpPr>
        <p:spPr>
          <a:xfrm>
            <a:off x="457200" y="1722120"/>
            <a:ext cx="8229600" cy="4525963"/>
          </a:xfrm>
        </p:spPr>
        <p:txBody>
          <a:bodyPr/>
          <a:lstStyle/>
          <a:p>
            <a:pPr>
              <a:lnSpc>
                <a:spcPct val="120000"/>
              </a:lnSpc>
            </a:pPr>
            <a:r>
              <a:rPr lang="en-GB" dirty="0" smtClean="0">
                <a:solidFill>
                  <a:schemeClr val="tx1"/>
                </a:solidFill>
              </a:rPr>
              <a:t>Software specification, where customers and engineers define the software that is to be produced and the constraints on its operation.</a:t>
            </a:r>
          </a:p>
          <a:p>
            <a:pPr>
              <a:lnSpc>
                <a:spcPct val="120000"/>
              </a:lnSpc>
            </a:pPr>
            <a:r>
              <a:rPr lang="en-GB" dirty="0" smtClean="0">
                <a:solidFill>
                  <a:schemeClr val="tx1"/>
                </a:solidFill>
              </a:rPr>
              <a:t>Software development, where the software is designed and programmed.</a:t>
            </a:r>
          </a:p>
          <a:p>
            <a:pPr>
              <a:lnSpc>
                <a:spcPct val="120000"/>
              </a:lnSpc>
            </a:pPr>
            <a:r>
              <a:rPr lang="en-GB" dirty="0" smtClean="0">
                <a:solidFill>
                  <a:schemeClr val="tx1"/>
                </a:solidFill>
              </a:rPr>
              <a:t>Software validation, where the software is checked to ensure that it is what the customer requires.</a:t>
            </a:r>
          </a:p>
          <a:p>
            <a:pPr>
              <a:lnSpc>
                <a:spcPct val="120000"/>
              </a:lnSpc>
            </a:pPr>
            <a:r>
              <a:rPr lang="en-GB" dirty="0" smtClean="0">
                <a:solidFill>
                  <a:schemeClr val="tx1"/>
                </a:solidFill>
              </a:rPr>
              <a:t>Software evolution, where the software is modified to reflect changing customer and market requirements.</a:t>
            </a:r>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26</a:t>
            </a:fld>
            <a:endParaRPr lang="en-US"/>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General issues that affect most software</a:t>
            </a:r>
            <a:endParaRPr lang="en-US" dirty="0">
              <a:solidFill>
                <a:schemeClr val="tx1"/>
              </a:solidFill>
            </a:endParaRPr>
          </a:p>
        </p:txBody>
      </p:sp>
      <p:sp>
        <p:nvSpPr>
          <p:cNvPr id="3" name="Content Placeholder 2"/>
          <p:cNvSpPr>
            <a:spLocks noGrp="1"/>
          </p:cNvSpPr>
          <p:nvPr>
            <p:ph idx="1"/>
          </p:nvPr>
        </p:nvSpPr>
        <p:spPr>
          <a:xfrm>
            <a:off x="457200" y="1676400"/>
            <a:ext cx="8229600" cy="4525963"/>
          </a:xfrm>
        </p:spPr>
        <p:txBody>
          <a:bodyPr/>
          <a:lstStyle/>
          <a:p>
            <a:r>
              <a:rPr lang="en-GB" dirty="0" smtClean="0">
                <a:solidFill>
                  <a:schemeClr val="tx1"/>
                </a:solidFill>
              </a:rPr>
              <a:t>Heterogeneity</a:t>
            </a:r>
          </a:p>
          <a:p>
            <a:pPr lvl="1"/>
            <a:r>
              <a:rPr lang="en-GB" dirty="0" smtClean="0">
                <a:solidFill>
                  <a:schemeClr val="tx1"/>
                </a:solidFill>
              </a:rPr>
              <a:t>Increasingly, systems are required to operate as distributed systems across networks that include different types of computer and mobile devices.</a:t>
            </a:r>
          </a:p>
          <a:p>
            <a:r>
              <a:rPr lang="en-GB" dirty="0" smtClean="0">
                <a:solidFill>
                  <a:schemeClr val="tx1"/>
                </a:solidFill>
              </a:rPr>
              <a:t>Business and social change</a:t>
            </a:r>
          </a:p>
          <a:p>
            <a:pPr lvl="1"/>
            <a:r>
              <a:rPr lang="en-GB" dirty="0" smtClean="0">
                <a:solidFill>
                  <a:schemeClr val="tx1"/>
                </a:solidFill>
              </a:rPr>
              <a:t>Business and society are changing incredibly quickly as emerging economies develop and new technologies become available. They need to be able to change their existing software and to rapidly develop new software.</a:t>
            </a:r>
          </a:p>
          <a:p>
            <a:r>
              <a:rPr lang="en-GB" dirty="0" smtClean="0">
                <a:solidFill>
                  <a:schemeClr val="tx1"/>
                </a:solidFill>
              </a:rPr>
              <a:t>Security and trust</a:t>
            </a:r>
          </a:p>
          <a:p>
            <a:pPr lvl="1"/>
            <a:r>
              <a:rPr lang="en-GB" dirty="0" smtClean="0">
                <a:solidFill>
                  <a:schemeClr val="tx1"/>
                </a:solidFill>
              </a:rPr>
              <a:t>As software is intertwined with all aspects of our lives, it is essential that we can trust that software. </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27</a:t>
            </a:fld>
            <a:endParaRPr lang="en-US"/>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Software engineering diversity</a:t>
            </a:r>
            <a:endParaRPr lang="en-US" dirty="0">
              <a:solidFill>
                <a:schemeClr val="tx1"/>
              </a:solidFill>
            </a:endParaRPr>
          </a:p>
        </p:txBody>
      </p:sp>
      <p:sp>
        <p:nvSpPr>
          <p:cNvPr id="3" name="Content Placeholder 2"/>
          <p:cNvSpPr>
            <a:spLocks noGrp="1"/>
          </p:cNvSpPr>
          <p:nvPr>
            <p:ph idx="1"/>
          </p:nvPr>
        </p:nvSpPr>
        <p:spPr>
          <a:xfrm>
            <a:off x="457200" y="1813561"/>
            <a:ext cx="8229600" cy="4206240"/>
          </a:xfrm>
        </p:spPr>
        <p:txBody>
          <a:bodyPr/>
          <a:lstStyle/>
          <a:p>
            <a:pPr>
              <a:lnSpc>
                <a:spcPct val="150000"/>
              </a:lnSpc>
            </a:pPr>
            <a:r>
              <a:rPr lang="en-US" dirty="0" smtClean="0">
                <a:solidFill>
                  <a:schemeClr val="tx1"/>
                </a:solidFill>
              </a:rPr>
              <a:t>There are many different types of software system and there is no universal set of software techniques that is applicable to all of these.</a:t>
            </a:r>
          </a:p>
          <a:p>
            <a:pPr>
              <a:lnSpc>
                <a:spcPct val="150000"/>
              </a:lnSpc>
            </a:pPr>
            <a:r>
              <a:rPr lang="en-US" dirty="0" smtClean="0">
                <a:solidFill>
                  <a:schemeClr val="tx1"/>
                </a:solidFill>
              </a:rPr>
              <a:t>The software engineering methods and tools used depend on the type of application being developed, the requirements of the customer and the background of the development team.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28</a:t>
            </a:fld>
            <a:endParaRPr lang="en-US"/>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Application types</a:t>
            </a:r>
            <a:endParaRPr lang="en-US" dirty="0">
              <a:solidFill>
                <a:schemeClr val="tx1"/>
              </a:solidFill>
            </a:endParaRPr>
          </a:p>
        </p:txBody>
      </p:sp>
      <p:sp>
        <p:nvSpPr>
          <p:cNvPr id="3" name="Content Placeholder 2"/>
          <p:cNvSpPr>
            <a:spLocks noGrp="1"/>
          </p:cNvSpPr>
          <p:nvPr>
            <p:ph idx="1"/>
          </p:nvPr>
        </p:nvSpPr>
        <p:spPr>
          <a:xfrm>
            <a:off x="457200" y="1706880"/>
            <a:ext cx="8229600" cy="4525963"/>
          </a:xfrm>
        </p:spPr>
        <p:txBody>
          <a:bodyPr/>
          <a:lstStyle/>
          <a:p>
            <a:r>
              <a:rPr lang="en-GB" dirty="0" smtClean="0">
                <a:solidFill>
                  <a:schemeClr val="tx1"/>
                </a:solidFill>
              </a:rPr>
              <a:t>Stand-alone applications</a:t>
            </a:r>
          </a:p>
          <a:p>
            <a:pPr lvl="1"/>
            <a:r>
              <a:rPr lang="en-GB" dirty="0" smtClean="0">
                <a:solidFill>
                  <a:schemeClr val="tx1"/>
                </a:solidFill>
              </a:rPr>
              <a:t>These are application systems that run on a local computer, such as a PC. They include all necessary functionality and do not need to be connected to a network.</a:t>
            </a:r>
          </a:p>
          <a:p>
            <a:r>
              <a:rPr lang="en-GB" dirty="0" smtClean="0">
                <a:solidFill>
                  <a:schemeClr val="tx1"/>
                </a:solidFill>
              </a:rPr>
              <a:t>Interactive transaction-based applications</a:t>
            </a:r>
          </a:p>
          <a:p>
            <a:pPr lvl="1"/>
            <a:r>
              <a:rPr lang="en-GB" dirty="0" smtClean="0">
                <a:solidFill>
                  <a:schemeClr val="tx1"/>
                </a:solidFill>
              </a:rPr>
              <a:t>Applications that execute on a remote computer and are accessed by users from their own PCs or terminals. These include web applications such as E-commerce applications. </a:t>
            </a:r>
          </a:p>
          <a:p>
            <a:r>
              <a:rPr lang="en-GB" dirty="0" smtClean="0">
                <a:solidFill>
                  <a:schemeClr val="tx1"/>
                </a:solidFill>
              </a:rPr>
              <a:t>Embedded control systems</a:t>
            </a:r>
          </a:p>
          <a:p>
            <a:pPr lvl="1"/>
            <a:r>
              <a:rPr lang="en-GB" dirty="0" smtClean="0">
                <a:solidFill>
                  <a:schemeClr val="tx1"/>
                </a:solidFill>
              </a:rPr>
              <a:t>These are software control systems that control and manage hardware devices.Numerically, there are probably more embedded systems than any other type of system. </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29</a:t>
            </a:fld>
            <a:endParaRPr lang="en-US"/>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Software  Engineering </a:t>
            </a:r>
            <a:r>
              <a:rPr lang="en-GB" sz="3600" spc="200" dirty="0" smtClean="0">
                <a:solidFill>
                  <a:schemeClr val="tx1"/>
                </a:solidFill>
                <a:latin typeface="Times New Roman" pitchFamily="18" charset="0"/>
                <a:cs typeface="Times New Roman" pitchFamily="18" charset="0"/>
              </a:rPr>
              <a:t>I</a:t>
            </a:r>
            <a:endParaRPr lang="en-US" sz="3600" dirty="0">
              <a:solidFill>
                <a:schemeClr val="tx1"/>
              </a:solidFill>
            </a:endParaRPr>
          </a:p>
        </p:txBody>
      </p:sp>
      <p:sp>
        <p:nvSpPr>
          <p:cNvPr id="3" name="Content Placeholder 2"/>
          <p:cNvSpPr>
            <a:spLocks noGrp="1"/>
          </p:cNvSpPr>
          <p:nvPr>
            <p:ph idx="1"/>
          </p:nvPr>
        </p:nvSpPr>
        <p:spPr>
          <a:xfrm>
            <a:off x="655320" y="1874520"/>
            <a:ext cx="7772400" cy="4266883"/>
          </a:xfrm>
        </p:spPr>
        <p:txBody>
          <a:bodyPr/>
          <a:lstStyle/>
          <a:p>
            <a:pPr algn="r" rtl="1">
              <a:lnSpc>
                <a:spcPct val="140000"/>
              </a:lnSpc>
            </a:pPr>
            <a:r>
              <a:rPr lang="ar-SA" b="1" dirty="0" smtClean="0">
                <a:solidFill>
                  <a:schemeClr val="tx1"/>
                </a:solidFill>
                <a:latin typeface="Arial" pitchFamily="34" charset="0"/>
                <a:cs typeface="Arial" pitchFamily="34" charset="0"/>
              </a:rPr>
              <a:t>د</a:t>
            </a:r>
            <a:r>
              <a:rPr lang="ar-SA" sz="2800" b="1" dirty="0" smtClean="0">
                <a:solidFill>
                  <a:schemeClr val="tx1"/>
                </a:solidFill>
                <a:latin typeface="Arial" pitchFamily="34" charset="0"/>
                <a:cs typeface="Arial" pitchFamily="34" charset="0"/>
              </a:rPr>
              <a:t>. زياد محمد الصغير طه عبدون</a:t>
            </a:r>
            <a:endParaRPr lang="ar-SA" sz="800" b="1" dirty="0" smtClean="0">
              <a:solidFill>
                <a:schemeClr val="tx1"/>
              </a:solidFill>
              <a:latin typeface="Arial" pitchFamily="34" charset="0"/>
              <a:cs typeface="Arial" pitchFamily="34" charset="0"/>
            </a:endParaRPr>
          </a:p>
          <a:p>
            <a:pPr algn="r" rtl="1">
              <a:lnSpc>
                <a:spcPct val="140000"/>
              </a:lnSpc>
            </a:pPr>
            <a:r>
              <a:rPr lang="ar-SA" sz="2800" dirty="0" smtClean="0">
                <a:solidFill>
                  <a:schemeClr val="tx1"/>
                </a:solidFill>
                <a:latin typeface="Arial" pitchFamily="34" charset="0"/>
                <a:cs typeface="Arial" pitchFamily="34" charset="0"/>
              </a:rPr>
              <a:t>أستاذ مساعد – قسم علوم الحاسب والمعلومات – كلية العلوم – جامعة المجمعة – المملكة العربية السعودية</a:t>
            </a:r>
          </a:p>
          <a:p>
            <a:pPr algn="r" rtl="1">
              <a:lnSpc>
                <a:spcPct val="140000"/>
              </a:lnSpc>
            </a:pPr>
            <a:r>
              <a:rPr lang="ar-SA" sz="2800" dirty="0" smtClean="0">
                <a:solidFill>
                  <a:schemeClr val="tx1"/>
                </a:solidFill>
                <a:latin typeface="Arial" pitchFamily="34" charset="0"/>
                <a:cs typeface="Arial" pitchFamily="34" charset="0"/>
              </a:rPr>
              <a:t>قسم علوم وهندسة الحاسبات  –  كلية الهندسة الإلكترونية  -  مصر العربية</a:t>
            </a:r>
            <a:endParaRPr lang="ar-SA" sz="800" dirty="0" smtClean="0">
              <a:solidFill>
                <a:schemeClr val="tx1"/>
              </a:solidFill>
              <a:latin typeface="Arial" pitchFamily="34" charset="0"/>
              <a:cs typeface="Arial" pitchFamily="34" charset="0"/>
            </a:endParaRPr>
          </a:p>
          <a:p>
            <a:pPr algn="l">
              <a:lnSpc>
                <a:spcPct val="140000"/>
              </a:lnSpc>
            </a:pPr>
            <a:r>
              <a:rPr lang="en-GB" sz="2800" b="1" dirty="0" smtClean="0">
                <a:solidFill>
                  <a:schemeClr val="tx1"/>
                </a:solidFill>
                <a:latin typeface="Arial" pitchFamily="34" charset="0"/>
                <a:cs typeface="Arial" pitchFamily="34" charset="0"/>
              </a:rPr>
              <a:t> z.abdoun@mu.edu.sa</a:t>
            </a:r>
            <a:endParaRPr lang="en-US" sz="2800" b="1" dirty="0" smtClean="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3</a:t>
            </a:fld>
            <a:endParaRPr lang="en-US" dirty="0"/>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Application types</a:t>
            </a:r>
            <a:endParaRPr lang="en-US" dirty="0">
              <a:solidFill>
                <a:schemeClr val="tx1"/>
              </a:solidFill>
            </a:endParaRPr>
          </a:p>
        </p:txBody>
      </p:sp>
      <p:sp>
        <p:nvSpPr>
          <p:cNvPr id="3" name="Content Placeholder 2"/>
          <p:cNvSpPr>
            <a:spLocks noGrp="1"/>
          </p:cNvSpPr>
          <p:nvPr>
            <p:ph idx="1"/>
          </p:nvPr>
        </p:nvSpPr>
        <p:spPr>
          <a:xfrm>
            <a:off x="457200" y="1676400"/>
            <a:ext cx="8229600" cy="4525963"/>
          </a:xfrm>
        </p:spPr>
        <p:txBody>
          <a:bodyPr/>
          <a:lstStyle/>
          <a:p>
            <a:pPr>
              <a:lnSpc>
                <a:spcPct val="110000"/>
              </a:lnSpc>
            </a:pPr>
            <a:r>
              <a:rPr lang="en-GB" dirty="0" smtClean="0">
                <a:solidFill>
                  <a:schemeClr val="tx1"/>
                </a:solidFill>
              </a:rPr>
              <a:t>Batch processing systems</a:t>
            </a:r>
          </a:p>
          <a:p>
            <a:pPr lvl="1">
              <a:lnSpc>
                <a:spcPct val="110000"/>
              </a:lnSpc>
            </a:pPr>
            <a:r>
              <a:rPr lang="en-GB" dirty="0" smtClean="0">
                <a:solidFill>
                  <a:schemeClr val="tx1"/>
                </a:solidFill>
              </a:rPr>
              <a:t>These are business systems that are designed to process data in large batches. They process large numbers of individual inputs to create corresponding outputs.</a:t>
            </a:r>
          </a:p>
          <a:p>
            <a:pPr>
              <a:lnSpc>
                <a:spcPct val="110000"/>
              </a:lnSpc>
            </a:pPr>
            <a:r>
              <a:rPr lang="en-GB" dirty="0" smtClean="0">
                <a:solidFill>
                  <a:schemeClr val="tx1"/>
                </a:solidFill>
              </a:rPr>
              <a:t>Entertainment systems</a:t>
            </a:r>
          </a:p>
          <a:p>
            <a:pPr lvl="1">
              <a:lnSpc>
                <a:spcPct val="110000"/>
              </a:lnSpc>
            </a:pPr>
            <a:r>
              <a:rPr lang="en-GB" dirty="0" smtClean="0">
                <a:solidFill>
                  <a:schemeClr val="tx1"/>
                </a:solidFill>
              </a:rPr>
              <a:t>These are systems that are primarily for personal use and which are intended to entertain the user.</a:t>
            </a:r>
          </a:p>
          <a:p>
            <a:pPr>
              <a:lnSpc>
                <a:spcPct val="110000"/>
              </a:lnSpc>
            </a:pPr>
            <a:r>
              <a:rPr lang="en-GB" dirty="0" smtClean="0">
                <a:solidFill>
                  <a:schemeClr val="tx1"/>
                </a:solidFill>
              </a:rPr>
              <a:t>Systems for modelling and simulation</a:t>
            </a:r>
          </a:p>
          <a:p>
            <a:pPr lvl="1">
              <a:lnSpc>
                <a:spcPct val="110000"/>
              </a:lnSpc>
            </a:pPr>
            <a:r>
              <a:rPr lang="en-GB" dirty="0" smtClean="0">
                <a:solidFill>
                  <a:schemeClr val="tx1"/>
                </a:solidFill>
              </a:rPr>
              <a:t>These are systems that are developed by scientists and engineers to model physical processes or situations, which include many, separate, interacting objects. </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30</a:t>
            </a:fld>
            <a:endParaRPr lang="en-US"/>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Application types</a:t>
            </a:r>
            <a:endParaRPr lang="en-US" dirty="0">
              <a:solidFill>
                <a:schemeClr val="tx1"/>
              </a:solidFill>
            </a:endParaRPr>
          </a:p>
        </p:txBody>
      </p:sp>
      <p:sp>
        <p:nvSpPr>
          <p:cNvPr id="3" name="Content Placeholder 2"/>
          <p:cNvSpPr>
            <a:spLocks noGrp="1"/>
          </p:cNvSpPr>
          <p:nvPr>
            <p:ph idx="1"/>
          </p:nvPr>
        </p:nvSpPr>
        <p:spPr>
          <a:xfrm>
            <a:off x="457200" y="1905001"/>
            <a:ext cx="8016240" cy="4084320"/>
          </a:xfrm>
        </p:spPr>
        <p:txBody>
          <a:bodyPr/>
          <a:lstStyle/>
          <a:p>
            <a:pPr>
              <a:lnSpc>
                <a:spcPct val="150000"/>
              </a:lnSpc>
            </a:pPr>
            <a:r>
              <a:rPr lang="en-GB" dirty="0" smtClean="0">
                <a:solidFill>
                  <a:schemeClr val="tx1"/>
                </a:solidFill>
              </a:rPr>
              <a:t>Data collection systems</a:t>
            </a:r>
          </a:p>
          <a:p>
            <a:pPr lvl="1">
              <a:lnSpc>
                <a:spcPct val="150000"/>
              </a:lnSpc>
            </a:pPr>
            <a:r>
              <a:rPr lang="en-GB" dirty="0" smtClean="0">
                <a:solidFill>
                  <a:schemeClr val="tx1"/>
                </a:solidFill>
              </a:rPr>
              <a:t>These are systems that collect data from their environment using a set of sensors and send that data to other systems for processing.</a:t>
            </a:r>
          </a:p>
          <a:p>
            <a:pPr lvl="1">
              <a:lnSpc>
                <a:spcPct val="150000"/>
              </a:lnSpc>
            </a:pPr>
            <a:endParaRPr lang="en-GB" sz="800" dirty="0" smtClean="0">
              <a:solidFill>
                <a:schemeClr val="tx1"/>
              </a:solidFill>
            </a:endParaRPr>
          </a:p>
          <a:p>
            <a:pPr>
              <a:lnSpc>
                <a:spcPct val="150000"/>
              </a:lnSpc>
            </a:pPr>
            <a:r>
              <a:rPr lang="en-GB" dirty="0" smtClean="0">
                <a:solidFill>
                  <a:schemeClr val="tx1"/>
                </a:solidFill>
              </a:rPr>
              <a:t>Systems of systems</a:t>
            </a:r>
          </a:p>
          <a:p>
            <a:pPr lvl="1">
              <a:lnSpc>
                <a:spcPct val="150000"/>
              </a:lnSpc>
            </a:pPr>
            <a:r>
              <a:rPr lang="en-GB" dirty="0" smtClean="0">
                <a:solidFill>
                  <a:schemeClr val="tx1"/>
                </a:solidFill>
              </a:rPr>
              <a:t>These are systems that are composed of a number of other software systems. </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31</a:t>
            </a:fld>
            <a:endParaRPr lang="en-US"/>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Software engineering fundamentals</a:t>
            </a:r>
            <a:endParaRPr lang="en-US" dirty="0">
              <a:solidFill>
                <a:schemeClr val="tx1"/>
              </a:solidFill>
            </a:endParaRPr>
          </a:p>
        </p:txBody>
      </p:sp>
      <p:sp>
        <p:nvSpPr>
          <p:cNvPr id="3" name="Content Placeholder 2"/>
          <p:cNvSpPr>
            <a:spLocks noGrp="1"/>
          </p:cNvSpPr>
          <p:nvPr>
            <p:ph idx="1"/>
          </p:nvPr>
        </p:nvSpPr>
        <p:spPr/>
        <p:txBody>
          <a:bodyPr/>
          <a:lstStyle/>
          <a:p>
            <a:pPr>
              <a:lnSpc>
                <a:spcPct val="110000"/>
              </a:lnSpc>
            </a:pPr>
            <a:r>
              <a:rPr lang="en-US" dirty="0" smtClean="0">
                <a:solidFill>
                  <a:schemeClr val="tx1"/>
                </a:solidFill>
              </a:rPr>
              <a:t>Some fundamental principles apply to all types of software system, irrespective of the development techniques used:</a:t>
            </a:r>
          </a:p>
          <a:p>
            <a:pPr lvl="1">
              <a:lnSpc>
                <a:spcPct val="110000"/>
              </a:lnSpc>
            </a:pPr>
            <a:r>
              <a:rPr lang="en-GB" dirty="0" smtClean="0">
                <a:solidFill>
                  <a:schemeClr val="tx1"/>
                </a:solidFill>
              </a:rPr>
              <a:t>Systems should be developed using a managed and understood development process. Of course, different processes are used for different types of software.</a:t>
            </a:r>
          </a:p>
          <a:p>
            <a:pPr lvl="1">
              <a:lnSpc>
                <a:spcPct val="110000"/>
              </a:lnSpc>
            </a:pPr>
            <a:r>
              <a:rPr lang="en-GB" dirty="0" smtClean="0">
                <a:solidFill>
                  <a:schemeClr val="tx1"/>
                </a:solidFill>
              </a:rPr>
              <a:t>Dependability and performance are important for all types of system.</a:t>
            </a:r>
          </a:p>
          <a:p>
            <a:pPr lvl="1">
              <a:lnSpc>
                <a:spcPct val="110000"/>
              </a:lnSpc>
            </a:pPr>
            <a:r>
              <a:rPr lang="en-GB" dirty="0" smtClean="0">
                <a:solidFill>
                  <a:schemeClr val="tx1"/>
                </a:solidFill>
              </a:rPr>
              <a:t>Understanding and managing the software specification and requirements (what the software should do) are important.</a:t>
            </a:r>
          </a:p>
          <a:p>
            <a:pPr lvl="1">
              <a:lnSpc>
                <a:spcPct val="110000"/>
              </a:lnSpc>
            </a:pPr>
            <a:r>
              <a:rPr lang="en-GB" dirty="0" smtClean="0">
                <a:solidFill>
                  <a:schemeClr val="tx1"/>
                </a:solidFill>
              </a:rPr>
              <a:t>Where appropriate, you should reuse software that has already been developed rather than write new software.</a:t>
            </a:r>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32</a:t>
            </a:fld>
            <a:endParaRPr lang="en-US"/>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Software engineering and the web</a:t>
            </a:r>
            <a:endParaRPr lang="en-US" dirty="0">
              <a:solidFill>
                <a:schemeClr val="tx1"/>
              </a:solidFill>
            </a:endParaRPr>
          </a:p>
        </p:txBody>
      </p:sp>
      <p:sp>
        <p:nvSpPr>
          <p:cNvPr id="3" name="Content Placeholder 2"/>
          <p:cNvSpPr>
            <a:spLocks noGrp="1"/>
          </p:cNvSpPr>
          <p:nvPr>
            <p:ph idx="1"/>
          </p:nvPr>
        </p:nvSpPr>
        <p:spPr>
          <a:xfrm>
            <a:off x="457200" y="1722120"/>
            <a:ext cx="8229600" cy="4525963"/>
          </a:xfrm>
        </p:spPr>
        <p:txBody>
          <a:bodyPr/>
          <a:lstStyle/>
          <a:p>
            <a:pPr>
              <a:lnSpc>
                <a:spcPct val="120000"/>
              </a:lnSpc>
            </a:pPr>
            <a:r>
              <a:rPr lang="en-US" dirty="0" smtClean="0">
                <a:solidFill>
                  <a:schemeClr val="tx1"/>
                </a:solidFill>
              </a:rPr>
              <a:t>The Web is now a platform for running application and organizations are increasingly developing web-based systems rather than local systems.</a:t>
            </a:r>
          </a:p>
          <a:p>
            <a:pPr>
              <a:lnSpc>
                <a:spcPct val="120000"/>
              </a:lnSpc>
            </a:pPr>
            <a:r>
              <a:rPr lang="en-US" dirty="0" smtClean="0">
                <a:solidFill>
                  <a:schemeClr val="tx1"/>
                </a:solidFill>
              </a:rPr>
              <a:t>Web services allow application functionality to be accessed over the web.</a:t>
            </a:r>
          </a:p>
          <a:p>
            <a:pPr>
              <a:lnSpc>
                <a:spcPct val="120000"/>
              </a:lnSpc>
            </a:pPr>
            <a:r>
              <a:rPr lang="en-US" dirty="0" smtClean="0">
                <a:solidFill>
                  <a:schemeClr val="tx1"/>
                </a:solidFill>
              </a:rPr>
              <a:t>Cloud computing is an approach to the provision of computer services where applications run remotely on the ‘cloud’. </a:t>
            </a:r>
          </a:p>
          <a:p>
            <a:pPr lvl="1">
              <a:lnSpc>
                <a:spcPct val="120000"/>
              </a:lnSpc>
            </a:pPr>
            <a:r>
              <a:rPr lang="en-US" sz="2200" dirty="0" smtClean="0">
                <a:solidFill>
                  <a:schemeClr val="tx1"/>
                </a:solidFill>
              </a:rPr>
              <a:t>Users do not buy software buy pay according to use.</a:t>
            </a:r>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33</a:t>
            </a:fld>
            <a:endParaRPr lang="en-US"/>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Web software engineering</a:t>
            </a:r>
            <a:endParaRPr lang="en-US" dirty="0">
              <a:solidFill>
                <a:schemeClr val="tx1"/>
              </a:solidFill>
            </a:endParaRPr>
          </a:p>
        </p:txBody>
      </p:sp>
      <p:sp>
        <p:nvSpPr>
          <p:cNvPr id="3" name="Content Placeholder 2"/>
          <p:cNvSpPr>
            <a:spLocks noGrp="1"/>
          </p:cNvSpPr>
          <p:nvPr>
            <p:ph idx="1"/>
          </p:nvPr>
        </p:nvSpPr>
        <p:spPr>
          <a:xfrm>
            <a:off x="256721" y="1544430"/>
            <a:ext cx="8660959" cy="4811920"/>
          </a:xfrm>
        </p:spPr>
        <p:txBody>
          <a:bodyPr/>
          <a:lstStyle/>
          <a:p>
            <a:r>
              <a:rPr lang="en-GB" dirty="0" smtClean="0">
                <a:solidFill>
                  <a:schemeClr val="tx1"/>
                </a:solidFill>
              </a:rPr>
              <a:t>Software reuse is the dominant approach for constructing web-based systems.</a:t>
            </a:r>
          </a:p>
          <a:p>
            <a:pPr lvl="1"/>
            <a:r>
              <a:rPr lang="en-GB" dirty="0" smtClean="0">
                <a:solidFill>
                  <a:schemeClr val="tx1"/>
                </a:solidFill>
              </a:rPr>
              <a:t>When building these systems, you think about how you can assemble them from pre-existing software components and systems.</a:t>
            </a:r>
          </a:p>
          <a:p>
            <a:r>
              <a:rPr lang="en-GB" dirty="0" smtClean="0">
                <a:solidFill>
                  <a:schemeClr val="tx1"/>
                </a:solidFill>
              </a:rPr>
              <a:t>Web-based systems should be developed and delivered incrementally.</a:t>
            </a:r>
          </a:p>
          <a:p>
            <a:pPr lvl="1"/>
            <a:r>
              <a:rPr lang="en-GB" dirty="0" smtClean="0">
                <a:solidFill>
                  <a:schemeClr val="tx1"/>
                </a:solidFill>
              </a:rPr>
              <a:t>It is now generally recognized that it is impractical to specify all the requirements for such systems in advance.</a:t>
            </a:r>
          </a:p>
          <a:p>
            <a:r>
              <a:rPr lang="en-GB" dirty="0" smtClean="0">
                <a:solidFill>
                  <a:schemeClr val="tx1"/>
                </a:solidFill>
              </a:rPr>
              <a:t>User interfaces are constrained by the capabilities of web browsers.</a:t>
            </a:r>
          </a:p>
          <a:p>
            <a:pPr lvl="1"/>
            <a:r>
              <a:rPr lang="en-GB" dirty="0" smtClean="0">
                <a:solidFill>
                  <a:schemeClr val="tx1"/>
                </a:solidFill>
              </a:rPr>
              <a:t>Technologies such as AJAX allow rich interfaces to be created within a web browser but are still difficult to use. Web forms with local scripting are more commonly used.</a:t>
            </a:r>
          </a:p>
          <a:p>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34</a:t>
            </a:fld>
            <a:endParaRPr lang="en-US" dirty="0"/>
          </a:p>
        </p:txBody>
      </p:sp>
      <p:sp>
        <p:nvSpPr>
          <p:cNvPr id="7" name="Footer Placeholder 6"/>
          <p:cNvSpPr>
            <a:spLocks noGrp="1"/>
          </p:cNvSpPr>
          <p:nvPr>
            <p:ph type="ftr" sz="quarter" idx="11"/>
          </p:nvPr>
        </p:nvSpPr>
        <p:spPr/>
        <p:txBody>
          <a:bodyPr/>
          <a:lstStyle/>
          <a:p>
            <a:pPr>
              <a:defRPr/>
            </a:pPr>
            <a:r>
              <a:rPr lang="en-US" dirty="0" smtClean="0"/>
              <a:t>Chapter 1  Introduction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Web-based software engineering</a:t>
            </a:r>
            <a:endParaRPr lang="en-US" dirty="0">
              <a:solidFill>
                <a:schemeClr val="tx1"/>
              </a:solidFill>
            </a:endParaRPr>
          </a:p>
        </p:txBody>
      </p:sp>
      <p:sp>
        <p:nvSpPr>
          <p:cNvPr id="3" name="Content Placeholder 2"/>
          <p:cNvSpPr>
            <a:spLocks noGrp="1"/>
          </p:cNvSpPr>
          <p:nvPr>
            <p:ph idx="1"/>
          </p:nvPr>
        </p:nvSpPr>
        <p:spPr>
          <a:xfrm>
            <a:off x="457200" y="1645920"/>
            <a:ext cx="8229600" cy="4525963"/>
          </a:xfrm>
        </p:spPr>
        <p:txBody>
          <a:bodyPr/>
          <a:lstStyle/>
          <a:p>
            <a:pPr>
              <a:lnSpc>
                <a:spcPct val="150000"/>
              </a:lnSpc>
            </a:pPr>
            <a:r>
              <a:rPr lang="en-US" dirty="0" smtClean="0">
                <a:solidFill>
                  <a:schemeClr val="tx1"/>
                </a:solidFill>
              </a:rPr>
              <a:t>Web-based systems are complex distributed systems but the fundamental principles of software engineering discussed previously are as applicable to them as they are to any other types of system.</a:t>
            </a:r>
          </a:p>
          <a:p>
            <a:pPr>
              <a:lnSpc>
                <a:spcPct val="150000"/>
              </a:lnSpc>
            </a:pPr>
            <a:r>
              <a:rPr lang="en-GB" dirty="0" smtClean="0">
                <a:solidFill>
                  <a:schemeClr val="tx1"/>
                </a:solidFill>
              </a:rPr>
              <a:t>The fundamental ideas of software engineering, discussed in the previous section, apply to web-based software in the same way that they apply to other types of software system. </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35</a:t>
            </a:fld>
            <a:endParaRPr lang="en-US"/>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Key points</a:t>
            </a:r>
            <a:endParaRPr lang="en-US" dirty="0">
              <a:solidFill>
                <a:schemeClr val="tx1"/>
              </a:solidFill>
            </a:endParaRPr>
          </a:p>
        </p:txBody>
      </p:sp>
      <p:sp>
        <p:nvSpPr>
          <p:cNvPr id="3" name="Content Placeholder 2"/>
          <p:cNvSpPr>
            <a:spLocks noGrp="1"/>
          </p:cNvSpPr>
          <p:nvPr>
            <p:ph idx="1"/>
          </p:nvPr>
        </p:nvSpPr>
        <p:spPr>
          <a:xfrm>
            <a:off x="457200" y="1706880"/>
            <a:ext cx="8229600" cy="4495799"/>
          </a:xfrm>
        </p:spPr>
        <p:txBody>
          <a:bodyPr/>
          <a:lstStyle/>
          <a:p>
            <a:pPr>
              <a:lnSpc>
                <a:spcPct val="110000"/>
              </a:lnSpc>
            </a:pPr>
            <a:r>
              <a:rPr lang="en-GB" dirty="0" smtClean="0">
                <a:solidFill>
                  <a:schemeClr val="tx1"/>
                </a:solidFill>
              </a:rPr>
              <a:t>Software engineering is an engineering discipline that is concerned with all aspects of software production.</a:t>
            </a:r>
          </a:p>
          <a:p>
            <a:pPr>
              <a:lnSpc>
                <a:spcPct val="110000"/>
              </a:lnSpc>
            </a:pPr>
            <a:r>
              <a:rPr lang="en-GB" dirty="0" smtClean="0">
                <a:solidFill>
                  <a:schemeClr val="tx1"/>
                </a:solidFill>
              </a:rPr>
              <a:t>Essential software product attributes are maintainability, dependability and security, efficiency and acceptability.</a:t>
            </a:r>
          </a:p>
          <a:p>
            <a:pPr>
              <a:lnSpc>
                <a:spcPct val="110000"/>
              </a:lnSpc>
            </a:pPr>
            <a:r>
              <a:rPr lang="en-GB" dirty="0" smtClean="0">
                <a:solidFill>
                  <a:schemeClr val="tx1"/>
                </a:solidFill>
              </a:rPr>
              <a:t>The high-level activities of specification, development, validation and evolution are part of all software processes.</a:t>
            </a:r>
          </a:p>
          <a:p>
            <a:pPr>
              <a:lnSpc>
                <a:spcPct val="110000"/>
              </a:lnSpc>
            </a:pPr>
            <a:r>
              <a:rPr lang="en-GB" dirty="0" smtClean="0">
                <a:solidFill>
                  <a:schemeClr val="tx1"/>
                </a:solidFill>
              </a:rPr>
              <a:t>The fundamental notions of software engineering are universally applicable to all types of system development. </a:t>
            </a:r>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36</a:t>
            </a:fld>
            <a:endParaRPr lang="en-US"/>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Key points</a:t>
            </a:r>
            <a:endParaRPr lang="en-US" dirty="0">
              <a:solidFill>
                <a:schemeClr val="tx1"/>
              </a:solidFill>
            </a:endParaRPr>
          </a:p>
        </p:txBody>
      </p:sp>
      <p:sp>
        <p:nvSpPr>
          <p:cNvPr id="3" name="Content Placeholder 2"/>
          <p:cNvSpPr>
            <a:spLocks noGrp="1"/>
          </p:cNvSpPr>
          <p:nvPr>
            <p:ph idx="1"/>
          </p:nvPr>
        </p:nvSpPr>
        <p:spPr>
          <a:xfrm>
            <a:off x="457200" y="1813561"/>
            <a:ext cx="8229600" cy="4084320"/>
          </a:xfrm>
        </p:spPr>
        <p:txBody>
          <a:bodyPr/>
          <a:lstStyle/>
          <a:p>
            <a:pPr>
              <a:lnSpc>
                <a:spcPct val="200000"/>
              </a:lnSpc>
            </a:pPr>
            <a:r>
              <a:rPr lang="en-GB" dirty="0" smtClean="0">
                <a:solidFill>
                  <a:schemeClr val="tx1"/>
                </a:solidFill>
              </a:rPr>
              <a:t>There are many different types of system and each requires appropriate software engineering tools and techniques for their development. </a:t>
            </a:r>
          </a:p>
          <a:p>
            <a:pPr>
              <a:lnSpc>
                <a:spcPct val="200000"/>
              </a:lnSpc>
            </a:pPr>
            <a:r>
              <a:rPr lang="en-GB" dirty="0" smtClean="0">
                <a:solidFill>
                  <a:schemeClr val="tx1"/>
                </a:solidFill>
              </a:rPr>
              <a:t>The fundamental ideas of software engineering are applicable to all types of software system. </a:t>
            </a:r>
            <a:endParaRPr lang="en-US" dirty="0" smtClean="0">
              <a:solidFill>
                <a:schemeClr val="tx1"/>
              </a:solidFill>
            </a:endParaRPr>
          </a:p>
          <a:p>
            <a:pPr>
              <a:lnSpc>
                <a:spcPct val="150000"/>
              </a:lnSpc>
              <a:buNone/>
            </a:pP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37</a:t>
            </a:fld>
            <a:endParaRPr lang="en-US"/>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a:xfrm>
            <a:off x="474785" y="304801"/>
            <a:ext cx="8192966" cy="917575"/>
          </a:xfrm>
          <a:noFill/>
        </p:spPr>
        <p:txBody>
          <a:bodyPr anchor="ctr"/>
          <a:lstStyle/>
          <a:p>
            <a:r>
              <a:rPr lang="en-GB" dirty="0" smtClean="0">
                <a:solidFill>
                  <a:schemeClr val="tx1"/>
                </a:solidFill>
              </a:rPr>
              <a:t>Software engineering ethics</a:t>
            </a:r>
            <a:endParaRPr lang="en-GB" dirty="0">
              <a:solidFill>
                <a:schemeClr val="tx1"/>
              </a:solidFill>
            </a:endParaRPr>
          </a:p>
        </p:txBody>
      </p:sp>
      <p:sp>
        <p:nvSpPr>
          <p:cNvPr id="80901" name="Rectangle 5"/>
          <p:cNvSpPr>
            <a:spLocks noGrp="1" noChangeArrowheads="1"/>
          </p:cNvSpPr>
          <p:nvPr>
            <p:ph idx="1"/>
          </p:nvPr>
        </p:nvSpPr>
        <p:spPr>
          <a:xfrm>
            <a:off x="457200" y="1706880"/>
            <a:ext cx="8229600" cy="4525963"/>
          </a:xfrm>
        </p:spPr>
        <p:txBody>
          <a:bodyPr/>
          <a:lstStyle/>
          <a:p>
            <a:pPr>
              <a:lnSpc>
                <a:spcPct val="140000"/>
              </a:lnSpc>
            </a:pPr>
            <a:r>
              <a:rPr lang="en-GB" dirty="0">
                <a:solidFill>
                  <a:schemeClr val="tx1"/>
                </a:solidFill>
              </a:rPr>
              <a:t>Software engineering involves wider responsibilities than simply the application of technical skills.</a:t>
            </a:r>
          </a:p>
          <a:p>
            <a:pPr>
              <a:lnSpc>
                <a:spcPct val="140000"/>
              </a:lnSpc>
            </a:pPr>
            <a:r>
              <a:rPr lang="en-GB" dirty="0">
                <a:solidFill>
                  <a:schemeClr val="tx1"/>
                </a:solidFill>
              </a:rPr>
              <a:t>Software engineers must behave in an honest and ethically responsible way if they are to be respected as professionals.</a:t>
            </a:r>
          </a:p>
          <a:p>
            <a:pPr>
              <a:lnSpc>
                <a:spcPct val="140000"/>
              </a:lnSpc>
            </a:pPr>
            <a:r>
              <a:rPr lang="en-GB" dirty="0">
                <a:solidFill>
                  <a:schemeClr val="tx1"/>
                </a:solidFill>
              </a:rPr>
              <a:t>Ethical behaviour is more than simply upholding the </a:t>
            </a:r>
            <a:r>
              <a:rPr lang="en-GB" dirty="0" smtClean="0">
                <a:solidFill>
                  <a:schemeClr val="tx1"/>
                </a:solidFill>
              </a:rPr>
              <a:t>law but involves following a set of principles that are morally correct.</a:t>
            </a:r>
            <a:endParaRPr lang="en-GB" dirty="0">
              <a:solidFill>
                <a:schemeClr val="tx1"/>
              </a:solidFill>
            </a:endParaRPr>
          </a:p>
        </p:txBody>
      </p:sp>
      <p:sp>
        <p:nvSpPr>
          <p:cNvPr id="4" name="Slide Number Placeholder 3"/>
          <p:cNvSpPr>
            <a:spLocks noGrp="1"/>
          </p:cNvSpPr>
          <p:nvPr>
            <p:ph type="sldNum" sz="quarter" idx="12"/>
          </p:nvPr>
        </p:nvSpPr>
        <p:spPr/>
        <p:txBody>
          <a:bodyPr/>
          <a:lstStyle/>
          <a:p>
            <a:pPr>
              <a:defRPr/>
            </a:pPr>
            <a:fld id="{6A4D3DC4-9E7F-1C47-B729-896D53019E3D}" type="slidenum">
              <a:rPr lang="en-US" smtClean="0"/>
              <a:pPr>
                <a:defRPr/>
              </a:pPr>
              <a:t>38</a:t>
            </a:fld>
            <a:endParaRPr lang="en-US"/>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noFill/>
        </p:spPr>
        <p:txBody>
          <a:bodyPr anchor="ctr"/>
          <a:lstStyle/>
          <a:p>
            <a:r>
              <a:rPr lang="en-GB" dirty="0">
                <a:solidFill>
                  <a:schemeClr val="tx1"/>
                </a:solidFill>
              </a:rPr>
              <a:t>Issues of professional responsibility</a:t>
            </a:r>
          </a:p>
        </p:txBody>
      </p:sp>
      <p:sp>
        <p:nvSpPr>
          <p:cNvPr id="81925" name="Rectangle 5"/>
          <p:cNvSpPr>
            <a:spLocks noGrp="1" noChangeArrowheads="1"/>
          </p:cNvSpPr>
          <p:nvPr>
            <p:ph idx="1"/>
          </p:nvPr>
        </p:nvSpPr>
        <p:spPr>
          <a:xfrm>
            <a:off x="457200" y="1828801"/>
            <a:ext cx="8229600" cy="4297680"/>
          </a:xfrm>
        </p:spPr>
        <p:txBody>
          <a:bodyPr/>
          <a:lstStyle/>
          <a:p>
            <a:pPr>
              <a:lnSpc>
                <a:spcPct val="150000"/>
              </a:lnSpc>
            </a:pPr>
            <a:r>
              <a:rPr lang="en-GB" dirty="0">
                <a:solidFill>
                  <a:schemeClr val="tx1"/>
                </a:solidFill>
              </a:rPr>
              <a:t>Confidentiality </a:t>
            </a:r>
          </a:p>
          <a:p>
            <a:pPr lvl="1">
              <a:lnSpc>
                <a:spcPct val="150000"/>
              </a:lnSpc>
            </a:pPr>
            <a:r>
              <a:rPr lang="en-GB" dirty="0">
                <a:solidFill>
                  <a:schemeClr val="tx1"/>
                </a:solidFill>
              </a:rPr>
              <a:t>Engineers should normally respect the confidentiality of their employers or clients irrespective of whether or not a formal confidentiality agreement has been signed.</a:t>
            </a:r>
          </a:p>
          <a:p>
            <a:pPr>
              <a:lnSpc>
                <a:spcPct val="150000"/>
              </a:lnSpc>
            </a:pPr>
            <a:r>
              <a:rPr lang="en-GB" dirty="0">
                <a:solidFill>
                  <a:schemeClr val="tx1"/>
                </a:solidFill>
              </a:rPr>
              <a:t>Competence </a:t>
            </a:r>
          </a:p>
          <a:p>
            <a:pPr lvl="1">
              <a:lnSpc>
                <a:spcPct val="150000"/>
              </a:lnSpc>
            </a:pPr>
            <a:r>
              <a:rPr lang="en-GB" dirty="0">
                <a:solidFill>
                  <a:schemeClr val="tx1"/>
                </a:solidFill>
              </a:rPr>
              <a:t>Engineers should not misrepresent their level of competence. They should not knowingly accept work which is </a:t>
            </a:r>
            <a:r>
              <a:rPr lang="en-GB" dirty="0" smtClean="0">
                <a:solidFill>
                  <a:schemeClr val="tx1"/>
                </a:solidFill>
              </a:rPr>
              <a:t>out with </a:t>
            </a:r>
            <a:r>
              <a:rPr lang="en-GB" dirty="0">
                <a:solidFill>
                  <a:schemeClr val="tx1"/>
                </a:solidFill>
              </a:rPr>
              <a:t>their competence</a:t>
            </a:r>
            <a:r>
              <a:rPr lang="en-GB" dirty="0" smtClean="0">
                <a:solidFill>
                  <a:schemeClr val="tx1"/>
                </a:solidFill>
              </a:rPr>
              <a:t>.</a:t>
            </a:r>
            <a:endParaRPr lang="en-GB" dirty="0">
              <a:solidFill>
                <a:schemeClr val="tx1"/>
              </a:solidFill>
            </a:endParaRPr>
          </a:p>
        </p:txBody>
      </p:sp>
      <p:sp>
        <p:nvSpPr>
          <p:cNvPr id="4" name="Slide Number Placeholder 3"/>
          <p:cNvSpPr>
            <a:spLocks noGrp="1"/>
          </p:cNvSpPr>
          <p:nvPr>
            <p:ph type="sldNum" sz="quarter" idx="12"/>
          </p:nvPr>
        </p:nvSpPr>
        <p:spPr/>
        <p:txBody>
          <a:bodyPr/>
          <a:lstStyle/>
          <a:p>
            <a:pPr>
              <a:defRPr/>
            </a:pPr>
            <a:fld id="{6A4D3DC4-9E7F-1C47-B729-896D53019E3D}" type="slidenum">
              <a:rPr lang="en-US" smtClean="0"/>
              <a:pPr>
                <a:defRPr/>
              </a:pPr>
              <a:t>39</a:t>
            </a:fld>
            <a:endParaRPr lang="en-US"/>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Software  Engineering </a:t>
            </a:r>
            <a:r>
              <a:rPr lang="en-GB" sz="3600" spc="200" dirty="0" smtClean="0">
                <a:solidFill>
                  <a:schemeClr val="tx1"/>
                </a:solidFill>
                <a:latin typeface="Times New Roman" pitchFamily="18" charset="0"/>
                <a:cs typeface="Times New Roman" pitchFamily="18" charset="0"/>
              </a:rPr>
              <a:t>I</a:t>
            </a:r>
            <a:endParaRPr lang="en-US" sz="3600" dirty="0">
              <a:solidFill>
                <a:schemeClr val="tx1"/>
              </a:solidFill>
            </a:endParaRPr>
          </a:p>
        </p:txBody>
      </p:sp>
      <p:sp>
        <p:nvSpPr>
          <p:cNvPr id="3" name="Content Placeholder 2"/>
          <p:cNvSpPr>
            <a:spLocks noGrp="1"/>
          </p:cNvSpPr>
          <p:nvPr>
            <p:ph idx="1"/>
          </p:nvPr>
        </p:nvSpPr>
        <p:spPr>
          <a:xfrm>
            <a:off x="533400" y="2042161"/>
            <a:ext cx="7696200" cy="3931920"/>
          </a:xfrm>
        </p:spPr>
        <p:txBody>
          <a:bodyPr/>
          <a:lstStyle/>
          <a:p>
            <a:pPr>
              <a:lnSpc>
                <a:spcPct val="150000"/>
              </a:lnSpc>
            </a:pPr>
            <a:r>
              <a:rPr lang="en-US" sz="2600" dirty="0" smtClean="0">
                <a:solidFill>
                  <a:schemeClr val="tx1"/>
                </a:solidFill>
                <a:latin typeface="Arial" pitchFamily="34" charset="0"/>
                <a:cs typeface="Arial" pitchFamily="34" charset="0"/>
              </a:rPr>
              <a:t>  Text Book</a:t>
            </a:r>
          </a:p>
          <a:p>
            <a:pPr>
              <a:lnSpc>
                <a:spcPct val="150000"/>
              </a:lnSpc>
            </a:pPr>
            <a:r>
              <a:rPr lang="en-US" sz="2600" dirty="0" smtClean="0">
                <a:solidFill>
                  <a:schemeClr val="tx1"/>
                </a:solidFill>
                <a:latin typeface="Arial" pitchFamily="34" charset="0"/>
                <a:cs typeface="Arial" pitchFamily="34" charset="0"/>
              </a:rPr>
              <a:t>  References</a:t>
            </a:r>
          </a:p>
          <a:p>
            <a:pPr>
              <a:lnSpc>
                <a:spcPct val="150000"/>
              </a:lnSpc>
            </a:pPr>
            <a:r>
              <a:rPr lang="en-US" sz="2600" dirty="0" smtClean="0">
                <a:solidFill>
                  <a:schemeClr val="tx1"/>
                </a:solidFill>
                <a:latin typeface="Arial" pitchFamily="34" charset="0"/>
                <a:cs typeface="Arial" pitchFamily="34" charset="0"/>
              </a:rPr>
              <a:t>  Course Objectives</a:t>
            </a:r>
          </a:p>
          <a:p>
            <a:pPr>
              <a:lnSpc>
                <a:spcPct val="150000"/>
              </a:lnSpc>
            </a:pPr>
            <a:r>
              <a:rPr lang="en-US" sz="2600" dirty="0" smtClean="0">
                <a:solidFill>
                  <a:schemeClr val="tx1"/>
                </a:solidFill>
                <a:latin typeface="Arial" pitchFamily="34" charset="0"/>
                <a:cs typeface="Arial" pitchFamily="34" charset="0"/>
              </a:rPr>
              <a:t>  Course Contents</a:t>
            </a:r>
          </a:p>
          <a:p>
            <a:pPr>
              <a:lnSpc>
                <a:spcPct val="150000"/>
              </a:lnSpc>
            </a:pPr>
            <a:r>
              <a:rPr lang="en-US" sz="2600" dirty="0" smtClean="0">
                <a:solidFill>
                  <a:schemeClr val="tx1"/>
                </a:solidFill>
                <a:latin typeface="Arial" pitchFamily="34" charset="0"/>
                <a:cs typeface="Arial" pitchFamily="34" charset="0"/>
              </a:rPr>
              <a:t>  Software Engineering: An Introduction</a:t>
            </a:r>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4</a:t>
            </a:fld>
            <a:endParaRPr lang="en-US"/>
          </a:p>
        </p:txBody>
      </p:sp>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title"/>
          </p:nvPr>
        </p:nvSpPr>
        <p:spPr/>
        <p:txBody>
          <a:bodyPr/>
          <a:lstStyle/>
          <a:p>
            <a:r>
              <a:rPr lang="en-GB" dirty="0">
                <a:solidFill>
                  <a:schemeClr val="tx1"/>
                </a:solidFill>
              </a:rPr>
              <a:t>Issues of professional responsibility</a:t>
            </a:r>
          </a:p>
        </p:txBody>
      </p:sp>
      <p:sp>
        <p:nvSpPr>
          <p:cNvPr id="83973" name="Rectangle 5"/>
          <p:cNvSpPr>
            <a:spLocks noGrp="1" noChangeArrowheads="1"/>
          </p:cNvSpPr>
          <p:nvPr>
            <p:ph idx="1"/>
          </p:nvPr>
        </p:nvSpPr>
        <p:spPr>
          <a:xfrm>
            <a:off x="457200" y="1676400"/>
            <a:ext cx="8229600" cy="4525963"/>
          </a:xfrm>
        </p:spPr>
        <p:txBody>
          <a:bodyPr/>
          <a:lstStyle/>
          <a:p>
            <a:pPr>
              <a:lnSpc>
                <a:spcPct val="130000"/>
              </a:lnSpc>
            </a:pPr>
            <a:r>
              <a:rPr lang="en-GB" sz="2400" dirty="0">
                <a:solidFill>
                  <a:schemeClr val="tx1"/>
                </a:solidFill>
              </a:rPr>
              <a:t>Intellectual property rights </a:t>
            </a:r>
          </a:p>
          <a:p>
            <a:pPr lvl="1">
              <a:lnSpc>
                <a:spcPct val="130000"/>
              </a:lnSpc>
            </a:pPr>
            <a:r>
              <a:rPr lang="en-GB" sz="2000" dirty="0">
                <a:solidFill>
                  <a:schemeClr val="tx1"/>
                </a:solidFill>
              </a:rPr>
              <a:t>Engineers should be aware of local laws governing the use of intellectual property such as patents, copyright, etc. They should be careful to ensure that the intellectual property of employers and clients is protected.</a:t>
            </a:r>
          </a:p>
          <a:p>
            <a:pPr>
              <a:lnSpc>
                <a:spcPct val="130000"/>
              </a:lnSpc>
            </a:pPr>
            <a:r>
              <a:rPr lang="en-GB" sz="2400" dirty="0">
                <a:solidFill>
                  <a:schemeClr val="tx1"/>
                </a:solidFill>
              </a:rPr>
              <a:t>Computer misuse </a:t>
            </a:r>
          </a:p>
          <a:p>
            <a:pPr lvl="1">
              <a:lnSpc>
                <a:spcPct val="130000"/>
              </a:lnSpc>
            </a:pPr>
            <a:r>
              <a:rPr lang="en-GB" sz="2000" dirty="0">
                <a:solidFill>
                  <a:schemeClr val="tx1"/>
                </a:solidFill>
              </a:rPr>
              <a:t>Software engineers should not use their technical skills to misuse other people’s computers. Computer misuse ranges from relatively trivial (game playing on an employer’s machine, say) to extremely serious (dissemination of viruses). </a:t>
            </a:r>
          </a:p>
        </p:txBody>
      </p:sp>
      <p:sp>
        <p:nvSpPr>
          <p:cNvPr id="4" name="Slide Number Placeholder 3"/>
          <p:cNvSpPr>
            <a:spLocks noGrp="1"/>
          </p:cNvSpPr>
          <p:nvPr>
            <p:ph type="sldNum" sz="quarter" idx="12"/>
          </p:nvPr>
        </p:nvSpPr>
        <p:spPr/>
        <p:txBody>
          <a:bodyPr/>
          <a:lstStyle/>
          <a:p>
            <a:pPr>
              <a:defRPr/>
            </a:pPr>
            <a:fld id="{6A4D3DC4-9E7F-1C47-B729-896D53019E3D}" type="slidenum">
              <a:rPr lang="en-US" smtClean="0"/>
              <a:pPr>
                <a:defRPr/>
              </a:pPr>
              <a:t>40</a:t>
            </a:fld>
            <a:endParaRPr lang="en-US"/>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title"/>
          </p:nvPr>
        </p:nvSpPr>
        <p:spPr/>
        <p:txBody>
          <a:bodyPr/>
          <a:lstStyle/>
          <a:p>
            <a:r>
              <a:rPr lang="en-GB" dirty="0">
                <a:solidFill>
                  <a:schemeClr val="tx1"/>
                </a:solidFill>
              </a:rPr>
              <a:t>Ethical dilemmas</a:t>
            </a:r>
          </a:p>
        </p:txBody>
      </p:sp>
      <p:sp>
        <p:nvSpPr>
          <p:cNvPr id="89093" name="Rectangle 5"/>
          <p:cNvSpPr>
            <a:spLocks noGrp="1" noChangeArrowheads="1"/>
          </p:cNvSpPr>
          <p:nvPr>
            <p:ph idx="1"/>
          </p:nvPr>
        </p:nvSpPr>
        <p:spPr>
          <a:xfrm>
            <a:off x="457200" y="1828801"/>
            <a:ext cx="8229600" cy="4267200"/>
          </a:xfrm>
        </p:spPr>
        <p:txBody>
          <a:bodyPr/>
          <a:lstStyle/>
          <a:p>
            <a:pPr>
              <a:lnSpc>
                <a:spcPct val="150000"/>
              </a:lnSpc>
            </a:pPr>
            <a:r>
              <a:rPr lang="en-GB" dirty="0">
                <a:solidFill>
                  <a:schemeClr val="tx1"/>
                </a:solidFill>
              </a:rPr>
              <a:t>Disagreement in principle with the policies of senior management</a:t>
            </a:r>
            <a:r>
              <a:rPr lang="en-GB" dirty="0" smtClean="0">
                <a:solidFill>
                  <a:schemeClr val="tx1"/>
                </a:solidFill>
              </a:rPr>
              <a:t>.</a:t>
            </a:r>
          </a:p>
          <a:p>
            <a:pPr>
              <a:lnSpc>
                <a:spcPct val="150000"/>
              </a:lnSpc>
            </a:pPr>
            <a:r>
              <a:rPr lang="en-GB" dirty="0">
                <a:solidFill>
                  <a:schemeClr val="tx1"/>
                </a:solidFill>
              </a:rPr>
              <a:t>Your employer acts in an unethical way and releases a safety-critical system without finishing the testing of the system.</a:t>
            </a:r>
          </a:p>
          <a:p>
            <a:pPr>
              <a:lnSpc>
                <a:spcPct val="150000"/>
              </a:lnSpc>
            </a:pPr>
            <a:r>
              <a:rPr lang="en-GB" dirty="0">
                <a:solidFill>
                  <a:schemeClr val="tx1"/>
                </a:solidFill>
              </a:rPr>
              <a:t>Participation in the development of military weapons systems or nuclear systems</a:t>
            </a:r>
            <a:r>
              <a:rPr lang="en-GB" dirty="0" smtClean="0">
                <a:solidFill>
                  <a:schemeClr val="tx1"/>
                </a:solidFill>
              </a:rPr>
              <a:t>.</a:t>
            </a:r>
            <a:endParaRPr lang="en-GB" dirty="0">
              <a:solidFill>
                <a:schemeClr val="tx1"/>
              </a:solidFill>
            </a:endParaRPr>
          </a:p>
        </p:txBody>
      </p:sp>
      <p:sp>
        <p:nvSpPr>
          <p:cNvPr id="4" name="Slide Number Placeholder 3"/>
          <p:cNvSpPr>
            <a:spLocks noGrp="1"/>
          </p:cNvSpPr>
          <p:nvPr>
            <p:ph type="sldNum" sz="quarter" idx="12"/>
          </p:nvPr>
        </p:nvSpPr>
        <p:spPr/>
        <p:txBody>
          <a:bodyPr/>
          <a:lstStyle/>
          <a:p>
            <a:pPr>
              <a:defRPr/>
            </a:pPr>
            <a:fld id="{6A4D3DC4-9E7F-1C47-B729-896D53019E3D}" type="slidenum">
              <a:rPr lang="en-US" smtClean="0"/>
              <a:pPr>
                <a:defRPr/>
              </a:pPr>
              <a:t>41</a:t>
            </a:fld>
            <a:endParaRPr lang="en-US"/>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69480" cy="975360"/>
          </a:xfrm>
        </p:spPr>
        <p:txBody>
          <a:bodyPr/>
          <a:lstStyle/>
          <a:p>
            <a:pPr eaLnBrk="1" fontAlgn="auto" hangingPunct="1">
              <a:spcAft>
                <a:spcPts val="0"/>
              </a:spcAft>
              <a:defRPr/>
            </a:pPr>
            <a:r>
              <a:rPr lang="en-GB" sz="2800" dirty="0" smtClean="0">
                <a:solidFill>
                  <a:schemeClr val="tx1"/>
                </a:solidFill>
                <a:latin typeface="+mn-lt"/>
              </a:rPr>
              <a:t>Some Terminologies</a:t>
            </a:r>
            <a:endParaRPr lang="en-GB" sz="2800" dirty="0">
              <a:solidFill>
                <a:schemeClr val="tx1"/>
              </a:solidFill>
              <a:latin typeface="+mn-lt"/>
            </a:endParaRPr>
          </a:p>
        </p:txBody>
      </p:sp>
      <p:sp>
        <p:nvSpPr>
          <p:cNvPr id="62467" name="Content Placeholder 2"/>
          <p:cNvSpPr>
            <a:spLocks noGrp="1"/>
          </p:cNvSpPr>
          <p:nvPr>
            <p:ph idx="1"/>
          </p:nvPr>
        </p:nvSpPr>
        <p:spPr>
          <a:xfrm>
            <a:off x="563880" y="2164080"/>
            <a:ext cx="7772400" cy="3749040"/>
          </a:xfrm>
        </p:spPr>
        <p:txBody>
          <a:bodyPr/>
          <a:lstStyle/>
          <a:p>
            <a:pPr eaLnBrk="1" hangingPunct="1">
              <a:lnSpc>
                <a:spcPct val="150000"/>
              </a:lnSpc>
            </a:pPr>
            <a:r>
              <a:rPr lang="en-GB" dirty="0" smtClean="0">
                <a:solidFill>
                  <a:schemeClr val="tx1"/>
                </a:solidFill>
                <a:latin typeface="Arial" pitchFamily="34" charset="0"/>
                <a:cs typeface="Arial" pitchFamily="34" charset="0"/>
              </a:rPr>
              <a:t>  Deliverables  and  Milestones</a:t>
            </a:r>
          </a:p>
          <a:p>
            <a:pPr eaLnBrk="1" hangingPunct="1">
              <a:lnSpc>
                <a:spcPct val="150000"/>
              </a:lnSpc>
            </a:pPr>
            <a:endParaRPr lang="en-GB" sz="2000" dirty="0" smtClean="0">
              <a:solidFill>
                <a:schemeClr val="tx1"/>
              </a:solidFill>
              <a:latin typeface="Arial" pitchFamily="34" charset="0"/>
              <a:cs typeface="Arial" pitchFamily="34" charset="0"/>
            </a:endParaRPr>
          </a:p>
          <a:p>
            <a:pPr eaLnBrk="1" hangingPunct="1">
              <a:lnSpc>
                <a:spcPct val="150000"/>
              </a:lnSpc>
            </a:pPr>
            <a:r>
              <a:rPr lang="en-GB" dirty="0" smtClean="0">
                <a:solidFill>
                  <a:schemeClr val="tx1"/>
                </a:solidFill>
                <a:latin typeface="Arial" pitchFamily="34" charset="0"/>
                <a:cs typeface="Arial" pitchFamily="34" charset="0"/>
              </a:rPr>
              <a:t>  Product  and  Process</a:t>
            </a:r>
          </a:p>
          <a:p>
            <a:pPr eaLnBrk="1" hangingPunct="1">
              <a:lnSpc>
                <a:spcPct val="150000"/>
              </a:lnSpc>
            </a:pPr>
            <a:endParaRPr lang="en-GB" sz="2000" dirty="0" smtClean="0">
              <a:solidFill>
                <a:schemeClr val="tx1"/>
              </a:solidFill>
              <a:latin typeface="Arial" pitchFamily="34" charset="0"/>
              <a:cs typeface="Arial" pitchFamily="34" charset="0"/>
            </a:endParaRPr>
          </a:p>
          <a:p>
            <a:pPr eaLnBrk="1" hangingPunct="1">
              <a:lnSpc>
                <a:spcPct val="150000"/>
              </a:lnSpc>
            </a:pPr>
            <a:r>
              <a:rPr lang="en-GB" dirty="0" smtClean="0">
                <a:solidFill>
                  <a:schemeClr val="tx1"/>
                </a:solidFill>
                <a:latin typeface="Arial" pitchFamily="34" charset="0"/>
                <a:cs typeface="Arial" pitchFamily="34" charset="0"/>
              </a:rPr>
              <a:t>  Measures,  Metrics,  and  Indicators</a:t>
            </a:r>
          </a:p>
        </p:txBody>
      </p:sp>
      <p:sp>
        <p:nvSpPr>
          <p:cNvPr id="6246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3266323-B5A2-431E-950D-698D6B123F1C}" type="slidenum">
              <a:rPr lang="ar-SA" altLang="en-US" smtClean="0"/>
              <a:pPr/>
              <a:t>42</a:t>
            </a:fld>
            <a:endParaRPr lang="en-GB" altLang="en-US" smtClean="0"/>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924800" cy="975360"/>
          </a:xfrm>
        </p:spPr>
        <p:txBody>
          <a:bodyPr/>
          <a:lstStyle/>
          <a:p>
            <a:pPr eaLnBrk="1" fontAlgn="auto" hangingPunct="1">
              <a:spcAft>
                <a:spcPts val="0"/>
              </a:spcAft>
              <a:defRPr/>
            </a:pPr>
            <a:r>
              <a:rPr lang="en-GB" dirty="0" smtClean="0">
                <a:solidFill>
                  <a:schemeClr val="tx1"/>
                </a:solidFill>
              </a:rPr>
              <a:t>Cost, Schedule, and Quality</a:t>
            </a:r>
            <a:endParaRPr lang="en-GB" dirty="0">
              <a:solidFill>
                <a:schemeClr val="tx1"/>
              </a:solidFill>
              <a:latin typeface="+mn-lt"/>
            </a:endParaRPr>
          </a:p>
        </p:txBody>
      </p:sp>
      <p:sp>
        <p:nvSpPr>
          <p:cNvPr id="17411" name="Content Placeholder 2"/>
          <p:cNvSpPr>
            <a:spLocks noGrp="1"/>
          </p:cNvSpPr>
          <p:nvPr>
            <p:ph idx="1"/>
          </p:nvPr>
        </p:nvSpPr>
        <p:spPr>
          <a:xfrm>
            <a:off x="457200" y="1676400"/>
            <a:ext cx="8229600" cy="4832350"/>
          </a:xfrm>
        </p:spPr>
        <p:txBody>
          <a:bodyPr/>
          <a:lstStyle/>
          <a:p>
            <a:pPr eaLnBrk="1" hangingPunct="1">
              <a:lnSpc>
                <a:spcPct val="140000"/>
              </a:lnSpc>
            </a:pPr>
            <a:r>
              <a:rPr lang="en-GB" dirty="0" smtClean="0">
                <a:solidFill>
                  <a:schemeClr val="tx1"/>
                </a:solidFill>
                <a:latin typeface="Rockwell" pitchFamily="18" charset="0"/>
                <a:cs typeface="+mn-cs"/>
              </a:rPr>
              <a:t>In the industrial-strength software domain, there are three basic forces at play—cost, schedule, and quality</a:t>
            </a:r>
          </a:p>
          <a:p>
            <a:pPr eaLnBrk="1" hangingPunct="1">
              <a:lnSpc>
                <a:spcPct val="140000"/>
              </a:lnSpc>
            </a:pPr>
            <a:r>
              <a:rPr lang="en-GB" dirty="0" smtClean="0">
                <a:solidFill>
                  <a:schemeClr val="tx1"/>
                </a:solidFill>
                <a:latin typeface="Rockwell" pitchFamily="18" charset="0"/>
                <a:cs typeface="+mn-cs"/>
              </a:rPr>
              <a:t>The software should be produced at reasonable cost, in a reasonable time, and should be of good quality</a:t>
            </a:r>
          </a:p>
          <a:p>
            <a:pPr>
              <a:lnSpc>
                <a:spcPct val="140000"/>
              </a:lnSpc>
            </a:pPr>
            <a:r>
              <a:rPr lang="en-GB" dirty="0" smtClean="0">
                <a:solidFill>
                  <a:schemeClr val="tx1"/>
                </a:solidFill>
                <a:latin typeface="Rockwell" pitchFamily="18" charset="0"/>
                <a:cs typeface="Tahoma" pitchFamily="34" charset="0"/>
              </a:rPr>
              <a:t>Industrial-strength software is very expensive</a:t>
            </a:r>
          </a:p>
          <a:p>
            <a:pPr>
              <a:lnSpc>
                <a:spcPct val="140000"/>
              </a:lnSpc>
            </a:pPr>
            <a:r>
              <a:rPr lang="en-GB" dirty="0" smtClean="0">
                <a:solidFill>
                  <a:schemeClr val="tx1"/>
                </a:solidFill>
                <a:latin typeface="Rockwell" pitchFamily="18" charset="0"/>
                <a:cs typeface="Tahoma" pitchFamily="34" charset="0"/>
              </a:rPr>
              <a:t>The productivity in the software industry for writing fresh code generally ranges from few hundred to about 1000+ LOC per person-month</a:t>
            </a:r>
          </a:p>
        </p:txBody>
      </p:sp>
      <p:sp>
        <p:nvSpPr>
          <p:cNvPr id="1741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8CCBB25-B2F8-4878-BBBE-EBD609DFB646}" type="slidenum">
              <a:rPr lang="ar-SA" altLang="en-US" smtClean="0"/>
              <a:pPr/>
              <a:t>43</a:t>
            </a:fld>
            <a:endParaRPr lang="en-GB" altLang="en-US" smtClean="0"/>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520"/>
            <a:ext cx="7924800" cy="975360"/>
          </a:xfrm>
        </p:spPr>
        <p:txBody>
          <a:bodyPr/>
          <a:lstStyle/>
          <a:p>
            <a:pPr eaLnBrk="1" fontAlgn="auto" hangingPunct="1">
              <a:spcAft>
                <a:spcPts val="0"/>
              </a:spcAft>
              <a:defRPr/>
            </a:pPr>
            <a:r>
              <a:rPr lang="en-GB" dirty="0" smtClean="0">
                <a:solidFill>
                  <a:schemeClr val="tx1"/>
                </a:solidFill>
              </a:rPr>
              <a:t>Cost, Schedule, and Quality</a:t>
            </a:r>
            <a:endParaRPr lang="en-GB" dirty="0">
              <a:solidFill>
                <a:schemeClr val="tx1"/>
              </a:solidFill>
              <a:latin typeface="+mn-lt"/>
            </a:endParaRPr>
          </a:p>
        </p:txBody>
      </p:sp>
      <p:sp>
        <p:nvSpPr>
          <p:cNvPr id="19459" name="Content Placeholder 2"/>
          <p:cNvSpPr>
            <a:spLocks noGrp="1"/>
          </p:cNvSpPr>
          <p:nvPr>
            <p:ph idx="1"/>
          </p:nvPr>
        </p:nvSpPr>
        <p:spPr>
          <a:xfrm>
            <a:off x="457200" y="1749742"/>
            <a:ext cx="8229600" cy="4408487"/>
          </a:xfrm>
        </p:spPr>
        <p:txBody>
          <a:bodyPr/>
          <a:lstStyle/>
          <a:p>
            <a:pPr eaLnBrk="1" hangingPunct="1">
              <a:lnSpc>
                <a:spcPct val="130000"/>
              </a:lnSpc>
            </a:pPr>
            <a:r>
              <a:rPr lang="en-GB" dirty="0" smtClean="0">
                <a:solidFill>
                  <a:schemeClr val="tx1"/>
                </a:solidFill>
                <a:latin typeface="Arial" pitchFamily="34" charset="0"/>
                <a:cs typeface="Arial" pitchFamily="34" charset="0"/>
              </a:rPr>
              <a:t>Software companies often charge the client for whom they are developing the software between $3000 - $15,000 per person-month</a:t>
            </a:r>
          </a:p>
          <a:p>
            <a:pPr>
              <a:lnSpc>
                <a:spcPct val="130000"/>
              </a:lnSpc>
            </a:pPr>
            <a:r>
              <a:rPr lang="en-GB" dirty="0" smtClean="0">
                <a:solidFill>
                  <a:schemeClr val="tx1"/>
                </a:solidFill>
                <a:latin typeface="Arial" pitchFamily="34" charset="0"/>
                <a:cs typeface="Arial" pitchFamily="34" charset="0"/>
              </a:rPr>
              <a:t>With a productivity of 1000 LOC per person-month, it means that each line of delivered code costs between $3 and $15! And even small projects can easily end up with software of 50,000 LOC. With this productivity, such a software project will cost between $150,000 and $750,000!</a:t>
            </a:r>
          </a:p>
        </p:txBody>
      </p:sp>
      <p:sp>
        <p:nvSpPr>
          <p:cNvPr id="1946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7FEF9CE-D746-4553-AEF0-B84156220FB4}" type="slidenum">
              <a:rPr lang="ar-SA" altLang="en-US" smtClean="0"/>
              <a:pPr/>
              <a:t>44</a:t>
            </a:fld>
            <a:endParaRPr lang="en-GB" altLang="en-US" smtClean="0"/>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924800" cy="975360"/>
          </a:xfrm>
        </p:spPr>
        <p:txBody>
          <a:bodyPr/>
          <a:lstStyle/>
          <a:p>
            <a:pPr eaLnBrk="1" fontAlgn="auto" hangingPunct="1">
              <a:spcAft>
                <a:spcPts val="0"/>
              </a:spcAft>
              <a:defRPr/>
            </a:pPr>
            <a:r>
              <a:rPr lang="en-GB" dirty="0" smtClean="0">
                <a:solidFill>
                  <a:schemeClr val="tx1"/>
                </a:solidFill>
              </a:rPr>
              <a:t>Cost, Schedule, and Quality</a:t>
            </a:r>
            <a:endParaRPr lang="en-GB" dirty="0">
              <a:solidFill>
                <a:schemeClr val="tx1"/>
              </a:solidFill>
              <a:latin typeface="+mn-lt"/>
            </a:endParaRPr>
          </a:p>
        </p:txBody>
      </p:sp>
      <p:sp>
        <p:nvSpPr>
          <p:cNvPr id="39939" name="Content Placeholder 2"/>
          <p:cNvSpPr>
            <a:spLocks noGrp="1"/>
          </p:cNvSpPr>
          <p:nvPr>
            <p:ph idx="1"/>
          </p:nvPr>
        </p:nvSpPr>
        <p:spPr>
          <a:xfrm>
            <a:off x="457200" y="1517650"/>
            <a:ext cx="8077200" cy="4685030"/>
          </a:xfrm>
        </p:spPr>
        <p:txBody>
          <a:bodyPr>
            <a:normAutofit/>
          </a:bodyPr>
          <a:lstStyle/>
          <a:p>
            <a:pPr marL="274320" indent="-274320" eaLnBrk="1" fontAlgn="auto" hangingPunct="1">
              <a:lnSpc>
                <a:spcPct val="200000"/>
              </a:lnSpc>
              <a:spcAft>
                <a:spcPts val="0"/>
              </a:spcAft>
              <a:buFont typeface="Wingdings 2"/>
              <a:buChar char=""/>
              <a:defRPr/>
            </a:pPr>
            <a:r>
              <a:rPr lang="en-GB" dirty="0" smtClean="0">
                <a:solidFill>
                  <a:schemeClr val="tx1"/>
                </a:solidFill>
                <a:latin typeface="Arial" pitchFamily="34" charset="0"/>
                <a:cs typeface="Arial" pitchFamily="34" charset="0"/>
              </a:rPr>
              <a:t>Schedule is another important factor in many projects</a:t>
            </a:r>
          </a:p>
          <a:p>
            <a:pPr marL="274320" indent="-274320" eaLnBrk="1" fontAlgn="auto" hangingPunct="1">
              <a:lnSpc>
                <a:spcPct val="200000"/>
              </a:lnSpc>
              <a:spcAft>
                <a:spcPts val="0"/>
              </a:spcAft>
              <a:buFont typeface="Wingdings 2"/>
              <a:buChar char=""/>
              <a:defRPr/>
            </a:pPr>
            <a:r>
              <a:rPr lang="en-GB" dirty="0" smtClean="0">
                <a:solidFill>
                  <a:schemeClr val="tx1"/>
                </a:solidFill>
                <a:latin typeface="Arial" pitchFamily="34" charset="0"/>
                <a:cs typeface="Arial" pitchFamily="34" charset="0"/>
              </a:rPr>
              <a:t>Business trends are dictating that the time to market of a product should be reduced; that is, the cycle time from concept to delivery should be small</a:t>
            </a:r>
          </a:p>
          <a:p>
            <a:pPr marL="274320" indent="-274320" fontAlgn="auto">
              <a:lnSpc>
                <a:spcPct val="200000"/>
              </a:lnSpc>
              <a:spcAft>
                <a:spcPts val="0"/>
              </a:spcAft>
              <a:buFont typeface="Wingdings 2"/>
              <a:buChar char=""/>
              <a:defRPr/>
            </a:pPr>
            <a:r>
              <a:rPr lang="en-GB" dirty="0" smtClean="0">
                <a:solidFill>
                  <a:schemeClr val="tx1"/>
                </a:solidFill>
                <a:latin typeface="Arial" pitchFamily="34" charset="0"/>
                <a:cs typeface="Arial" pitchFamily="34" charset="0"/>
              </a:rPr>
              <a:t>Developing high-quality software is another fundamental goal of software engineering</a:t>
            </a:r>
          </a:p>
        </p:txBody>
      </p:sp>
      <p:sp>
        <p:nvSpPr>
          <p:cNvPr id="2150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GB" altLang="en-US" dirty="0" smtClean="0"/>
              <a:t>48</a:t>
            </a:r>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35280"/>
            <a:ext cx="7924800" cy="975360"/>
          </a:xfrm>
        </p:spPr>
        <p:txBody>
          <a:bodyPr/>
          <a:lstStyle/>
          <a:p>
            <a:pPr eaLnBrk="1" fontAlgn="auto" hangingPunct="1">
              <a:spcAft>
                <a:spcPts val="0"/>
              </a:spcAft>
              <a:defRPr/>
            </a:pPr>
            <a:r>
              <a:rPr lang="en-GB" dirty="0" smtClean="0">
                <a:solidFill>
                  <a:schemeClr val="tx1"/>
                </a:solidFill>
              </a:rPr>
              <a:t>Cost, Schedule, and Quality</a:t>
            </a:r>
            <a:endParaRPr lang="en-GB" dirty="0">
              <a:solidFill>
                <a:schemeClr val="tx1"/>
              </a:solidFill>
              <a:latin typeface="+mn-lt"/>
            </a:endParaRPr>
          </a:p>
        </p:txBody>
      </p:sp>
      <p:sp>
        <p:nvSpPr>
          <p:cNvPr id="39939" name="Content Placeholder 2"/>
          <p:cNvSpPr>
            <a:spLocks noGrp="1"/>
          </p:cNvSpPr>
          <p:nvPr>
            <p:ph idx="1"/>
          </p:nvPr>
        </p:nvSpPr>
        <p:spPr>
          <a:xfrm>
            <a:off x="518160" y="1661160"/>
            <a:ext cx="7696200" cy="4480560"/>
          </a:xfrm>
        </p:spPr>
        <p:txBody>
          <a:bodyPr>
            <a:noAutofit/>
          </a:bodyPr>
          <a:lstStyle/>
          <a:p>
            <a:pPr marL="274320" indent="-274320" eaLnBrk="1" fontAlgn="auto" hangingPunct="1">
              <a:lnSpc>
                <a:spcPct val="200000"/>
              </a:lnSpc>
              <a:spcAft>
                <a:spcPts val="0"/>
              </a:spcAft>
              <a:buFont typeface="Wingdings 2"/>
              <a:buChar char=""/>
              <a:defRPr/>
            </a:pPr>
            <a:r>
              <a:rPr lang="en-GB" dirty="0" smtClean="0">
                <a:solidFill>
                  <a:schemeClr val="tx1"/>
                </a:solidFill>
                <a:latin typeface="Arial" pitchFamily="34" charset="0"/>
                <a:cs typeface="Arial" pitchFamily="34" charset="0"/>
              </a:rPr>
              <a:t>The international standard on software product quality suggests that software quality comprises six main attributes</a:t>
            </a:r>
          </a:p>
          <a:p>
            <a:pPr marL="274320" indent="-274320" fontAlgn="auto">
              <a:lnSpc>
                <a:spcPct val="200000"/>
              </a:lnSpc>
              <a:spcAft>
                <a:spcPts val="0"/>
              </a:spcAft>
              <a:buFont typeface="Wingdings 2"/>
              <a:buChar char=""/>
              <a:defRPr/>
            </a:pPr>
            <a:r>
              <a:rPr lang="en-GB" dirty="0" smtClean="0">
                <a:solidFill>
                  <a:schemeClr val="tx1"/>
                </a:solidFill>
                <a:latin typeface="Arial" pitchFamily="34" charset="0"/>
                <a:cs typeface="Arial" pitchFamily="34" charset="0"/>
              </a:rPr>
              <a:t>However, while cost is generally well understood, the concept of quality in the context of software needs further elaboration</a:t>
            </a:r>
          </a:p>
        </p:txBody>
      </p:sp>
      <p:sp>
        <p:nvSpPr>
          <p:cNvPr id="2355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FEB6C37-A996-418F-AC4A-510D5AB2FEC0}" type="slidenum">
              <a:rPr lang="ar-SA" altLang="en-US" smtClean="0"/>
              <a:pPr/>
              <a:t>46</a:t>
            </a:fld>
            <a:endParaRPr lang="en-GB" altLang="en-US" smtClean="0"/>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924800" cy="975360"/>
          </a:xfrm>
        </p:spPr>
        <p:txBody>
          <a:bodyPr/>
          <a:lstStyle/>
          <a:p>
            <a:pPr eaLnBrk="1" fontAlgn="auto" hangingPunct="1">
              <a:spcAft>
                <a:spcPts val="0"/>
              </a:spcAft>
              <a:defRPr/>
            </a:pPr>
            <a:r>
              <a:rPr lang="en-GB" dirty="0" smtClean="0">
                <a:solidFill>
                  <a:schemeClr val="tx1"/>
                </a:solidFill>
              </a:rPr>
              <a:t>Software quality attributes</a:t>
            </a:r>
            <a:endParaRPr lang="en-GB" dirty="0">
              <a:solidFill>
                <a:schemeClr val="tx1"/>
              </a:solidFill>
              <a:latin typeface="+mn-lt"/>
            </a:endParaRPr>
          </a:p>
        </p:txBody>
      </p:sp>
      <p:sp>
        <p:nvSpPr>
          <p:cNvPr id="2457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FF48A66-1A62-4ED2-A647-168136427409}" type="slidenum">
              <a:rPr lang="ar-SA" altLang="en-US" smtClean="0"/>
              <a:pPr/>
              <a:t>47</a:t>
            </a:fld>
            <a:endParaRPr lang="en-GB" altLang="en-US" smtClean="0"/>
          </a:p>
        </p:txBody>
      </p:sp>
      <p:pic>
        <p:nvPicPr>
          <p:cNvPr id="24580" name="Content Placeholder 4"/>
          <p:cNvPicPr>
            <a:picLocks noGrp="1"/>
          </p:cNvPicPr>
          <p:nvPr>
            <p:ph idx="1"/>
          </p:nvPr>
        </p:nvPicPr>
        <p:blipFill>
          <a:blip r:embed="rId2"/>
          <a:srcRect/>
          <a:stretch>
            <a:fillRect/>
          </a:stretch>
        </p:blipFill>
        <p:spPr>
          <a:xfrm>
            <a:off x="365760" y="2301240"/>
            <a:ext cx="8382000" cy="3383280"/>
          </a:xfrm>
        </p:spPr>
      </p:pic>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960"/>
            <a:ext cx="7772400" cy="838200"/>
          </a:xfrm>
        </p:spPr>
        <p:txBody>
          <a:bodyPr/>
          <a:lstStyle/>
          <a:p>
            <a:pPr eaLnBrk="1" fontAlgn="auto" hangingPunct="1">
              <a:spcAft>
                <a:spcPts val="0"/>
              </a:spcAft>
              <a:defRPr/>
            </a:pPr>
            <a:r>
              <a:rPr lang="en-GB" dirty="0" smtClean="0">
                <a:solidFill>
                  <a:schemeClr val="tx1"/>
                </a:solidFill>
              </a:rPr>
              <a:t>Software quality attributes</a:t>
            </a:r>
            <a:endParaRPr lang="en-GB" dirty="0">
              <a:solidFill>
                <a:schemeClr val="tx1"/>
              </a:solidFill>
              <a:latin typeface="+mn-lt"/>
            </a:endParaRPr>
          </a:p>
        </p:txBody>
      </p:sp>
      <p:sp>
        <p:nvSpPr>
          <p:cNvPr id="256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6919492-1057-4DD5-97E6-910E664B360D}" type="slidenum">
              <a:rPr lang="ar-SA" altLang="en-US" smtClean="0"/>
              <a:pPr/>
              <a:t>48</a:t>
            </a:fld>
            <a:endParaRPr lang="en-GB" altLang="en-US" smtClean="0"/>
          </a:p>
        </p:txBody>
      </p:sp>
      <p:sp>
        <p:nvSpPr>
          <p:cNvPr id="25604" name="Content Placeholder 4"/>
          <p:cNvSpPr>
            <a:spLocks noGrp="1"/>
          </p:cNvSpPr>
          <p:nvPr>
            <p:ph idx="1"/>
          </p:nvPr>
        </p:nvSpPr>
        <p:spPr>
          <a:xfrm>
            <a:off x="426720" y="1584960"/>
            <a:ext cx="8229600" cy="4846638"/>
          </a:xfrm>
        </p:spPr>
        <p:txBody>
          <a:bodyPr/>
          <a:lstStyle/>
          <a:p>
            <a:pPr>
              <a:lnSpc>
                <a:spcPct val="150000"/>
              </a:lnSpc>
            </a:pPr>
            <a:r>
              <a:rPr lang="en-GB" b="1" dirty="0" smtClean="0">
                <a:solidFill>
                  <a:schemeClr val="tx1"/>
                </a:solidFill>
                <a:latin typeface="Arial" pitchFamily="34" charset="0"/>
                <a:cs typeface="Arial" pitchFamily="34" charset="0"/>
              </a:rPr>
              <a:t>Functionality</a:t>
            </a:r>
            <a:r>
              <a:rPr lang="en-GB" dirty="0" smtClean="0">
                <a:solidFill>
                  <a:schemeClr val="tx1"/>
                </a:solidFill>
                <a:latin typeface="Arial" pitchFamily="34" charset="0"/>
                <a:cs typeface="Arial" pitchFamily="34" charset="0"/>
              </a:rPr>
              <a:t>:  The capability to provide functions which meet stated and implied needs when the software is used</a:t>
            </a:r>
          </a:p>
          <a:p>
            <a:pPr>
              <a:lnSpc>
                <a:spcPct val="150000"/>
              </a:lnSpc>
            </a:pPr>
            <a:r>
              <a:rPr lang="en-GB" b="1" dirty="0" smtClean="0">
                <a:solidFill>
                  <a:schemeClr val="tx1"/>
                </a:solidFill>
                <a:latin typeface="Arial" pitchFamily="34" charset="0"/>
                <a:cs typeface="Arial" pitchFamily="34" charset="0"/>
              </a:rPr>
              <a:t>Reliability</a:t>
            </a:r>
            <a:r>
              <a:rPr lang="en-GB" dirty="0" smtClean="0">
                <a:solidFill>
                  <a:schemeClr val="tx1"/>
                </a:solidFill>
                <a:latin typeface="Arial" pitchFamily="34" charset="0"/>
                <a:cs typeface="Arial" pitchFamily="34" charset="0"/>
              </a:rPr>
              <a:t>:  The capability to provide failure-free service</a:t>
            </a:r>
          </a:p>
          <a:p>
            <a:pPr>
              <a:lnSpc>
                <a:spcPct val="150000"/>
              </a:lnSpc>
            </a:pPr>
            <a:r>
              <a:rPr lang="en-GB" b="1" dirty="0" smtClean="0">
                <a:solidFill>
                  <a:schemeClr val="tx1"/>
                </a:solidFill>
                <a:latin typeface="Rockwell" pitchFamily="18" charset="0"/>
                <a:cs typeface="Tahoma" pitchFamily="34" charset="0"/>
              </a:rPr>
              <a:t>Usability</a:t>
            </a:r>
            <a:r>
              <a:rPr lang="en-GB" dirty="0" smtClean="0">
                <a:solidFill>
                  <a:schemeClr val="tx1"/>
                </a:solidFill>
                <a:latin typeface="Rockwell" pitchFamily="18" charset="0"/>
                <a:cs typeface="Tahoma" pitchFamily="34" charset="0"/>
              </a:rPr>
              <a:t>: </a:t>
            </a:r>
            <a:r>
              <a:rPr lang="en-GB" dirty="0" smtClean="0">
                <a:solidFill>
                  <a:schemeClr val="tx1"/>
                </a:solidFill>
                <a:cs typeface="Tahoma" pitchFamily="34" charset="0"/>
              </a:rPr>
              <a:t> The capability to be understood, learned, and used</a:t>
            </a:r>
          </a:p>
          <a:p>
            <a:pPr>
              <a:lnSpc>
                <a:spcPct val="150000"/>
              </a:lnSpc>
            </a:pPr>
            <a:r>
              <a:rPr lang="en-GB" b="1" dirty="0" smtClean="0">
                <a:solidFill>
                  <a:schemeClr val="tx1"/>
                </a:solidFill>
                <a:latin typeface="Rockwell" pitchFamily="18" charset="0"/>
                <a:cs typeface="Tahoma" pitchFamily="34" charset="0"/>
              </a:rPr>
              <a:t>Efficiency</a:t>
            </a:r>
            <a:r>
              <a:rPr lang="en-GB" dirty="0" smtClean="0">
                <a:solidFill>
                  <a:schemeClr val="tx1"/>
                </a:solidFill>
                <a:latin typeface="Rockwell" pitchFamily="18" charset="0"/>
                <a:cs typeface="Tahoma" pitchFamily="34" charset="0"/>
              </a:rPr>
              <a:t>: </a:t>
            </a:r>
            <a:r>
              <a:rPr lang="en-GB" dirty="0" smtClean="0">
                <a:solidFill>
                  <a:schemeClr val="tx1"/>
                </a:solidFill>
                <a:cs typeface="Tahoma" pitchFamily="34" charset="0"/>
              </a:rPr>
              <a:t> The capability to provide appropriate performance relative to the amount of resources used</a:t>
            </a:r>
            <a:endParaRPr lang="en-GB" dirty="0" smtClean="0">
              <a:solidFill>
                <a:schemeClr val="tx1"/>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960"/>
            <a:ext cx="7772400" cy="838200"/>
          </a:xfrm>
        </p:spPr>
        <p:txBody>
          <a:bodyPr/>
          <a:lstStyle/>
          <a:p>
            <a:pPr eaLnBrk="1" fontAlgn="auto" hangingPunct="1">
              <a:spcAft>
                <a:spcPts val="0"/>
              </a:spcAft>
              <a:defRPr/>
            </a:pPr>
            <a:r>
              <a:rPr lang="en-GB" dirty="0" smtClean="0">
                <a:solidFill>
                  <a:schemeClr val="tx1"/>
                </a:solidFill>
              </a:rPr>
              <a:t>Software quality attributes</a:t>
            </a:r>
            <a:endParaRPr lang="en-GB" dirty="0">
              <a:solidFill>
                <a:schemeClr val="tx1"/>
              </a:solidFill>
              <a:latin typeface="+mn-lt"/>
            </a:endParaRPr>
          </a:p>
        </p:txBody>
      </p:sp>
      <p:sp>
        <p:nvSpPr>
          <p:cNvPr id="256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6919492-1057-4DD5-97E6-910E664B360D}" type="slidenum">
              <a:rPr lang="ar-SA" altLang="en-US" smtClean="0"/>
              <a:pPr/>
              <a:t>49</a:t>
            </a:fld>
            <a:endParaRPr lang="en-GB" altLang="en-US" smtClean="0"/>
          </a:p>
        </p:txBody>
      </p:sp>
      <p:sp>
        <p:nvSpPr>
          <p:cNvPr id="25604" name="Content Placeholder 4"/>
          <p:cNvSpPr>
            <a:spLocks noGrp="1"/>
          </p:cNvSpPr>
          <p:nvPr>
            <p:ph idx="1"/>
          </p:nvPr>
        </p:nvSpPr>
        <p:spPr>
          <a:xfrm>
            <a:off x="457200" y="1783080"/>
            <a:ext cx="8229600" cy="4404360"/>
          </a:xfrm>
        </p:spPr>
        <p:txBody>
          <a:bodyPr/>
          <a:lstStyle/>
          <a:p>
            <a:pPr>
              <a:lnSpc>
                <a:spcPct val="170000"/>
              </a:lnSpc>
            </a:pPr>
            <a:r>
              <a:rPr lang="en-GB" b="1" dirty="0" smtClean="0">
                <a:solidFill>
                  <a:schemeClr val="tx1"/>
                </a:solidFill>
                <a:latin typeface="Arial" pitchFamily="34" charset="0"/>
                <a:cs typeface="Arial" pitchFamily="34" charset="0"/>
              </a:rPr>
              <a:t>Maintainability</a:t>
            </a:r>
            <a:r>
              <a:rPr lang="en-GB" dirty="0" smtClean="0">
                <a:solidFill>
                  <a:schemeClr val="tx1"/>
                </a:solidFill>
                <a:latin typeface="Arial" pitchFamily="34" charset="0"/>
                <a:cs typeface="Arial" pitchFamily="34" charset="0"/>
              </a:rPr>
              <a:t>:  The capability to be modified for purposes of making corrections, improvements, or adaptation</a:t>
            </a:r>
          </a:p>
          <a:p>
            <a:pPr>
              <a:lnSpc>
                <a:spcPct val="170000"/>
              </a:lnSpc>
            </a:pPr>
            <a:r>
              <a:rPr lang="en-GB" b="1" dirty="0" smtClean="0">
                <a:solidFill>
                  <a:schemeClr val="tx1"/>
                </a:solidFill>
                <a:latin typeface="Rockwell" pitchFamily="18" charset="0"/>
                <a:cs typeface="Tahoma" pitchFamily="34" charset="0"/>
              </a:rPr>
              <a:t>Portability</a:t>
            </a:r>
            <a:r>
              <a:rPr lang="en-GB" dirty="0" smtClean="0">
                <a:solidFill>
                  <a:schemeClr val="tx1"/>
                </a:solidFill>
                <a:latin typeface="Rockwell" pitchFamily="18" charset="0"/>
                <a:cs typeface="Tahoma" pitchFamily="34" charset="0"/>
              </a:rPr>
              <a:t>: </a:t>
            </a:r>
            <a:r>
              <a:rPr lang="en-GB" dirty="0" smtClean="0">
                <a:solidFill>
                  <a:schemeClr val="tx1"/>
                </a:solidFill>
                <a:cs typeface="Tahoma" pitchFamily="34" charset="0"/>
              </a:rPr>
              <a:t> The capability to be adapted for different specified environments without applying actions other than those provided for this purpose in the product</a:t>
            </a:r>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33400" y="304800"/>
            <a:ext cx="8229600" cy="762000"/>
          </a:xfrm>
        </p:spPr>
        <p:txBody>
          <a:bodyPr/>
          <a:lstStyle/>
          <a:p>
            <a:pPr algn="ctr" eaLnBrk="1" fontAlgn="auto" hangingPunct="1">
              <a:spcAft>
                <a:spcPts val="0"/>
              </a:spcAft>
              <a:defRPr/>
            </a:pPr>
            <a:endParaRPr lang="en-US" sz="3600" smtClean="0">
              <a:latin typeface="Arial Black" pitchFamily="34" charset="0"/>
            </a:endParaRPr>
          </a:p>
        </p:txBody>
      </p:sp>
      <p:pic>
        <p:nvPicPr>
          <p:cNvPr id="20483" name="Picture 2"/>
          <p:cNvPicPr>
            <a:picLocks noGrp="1" noChangeAspect="1" noChangeArrowheads="1"/>
          </p:cNvPicPr>
          <p:nvPr>
            <p:ph idx="1"/>
          </p:nvPr>
        </p:nvPicPr>
        <p:blipFill>
          <a:blip r:embed="rId2"/>
          <a:srcRect/>
          <a:stretch>
            <a:fillRect/>
          </a:stretch>
        </p:blipFill>
        <p:spPr>
          <a:xfrm>
            <a:off x="373063" y="228600"/>
            <a:ext cx="8458200" cy="6381750"/>
          </a:xfrm>
          <a:noFill/>
        </p:spPr>
      </p:pic>
      <p:sp>
        <p:nvSpPr>
          <p:cNvPr id="2048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45A2757-4623-4FC0-83E3-C7B7DF377A0B}" type="slidenum">
              <a:rPr lang="ar-SA" altLang="en-US" smtClean="0"/>
              <a:pPr/>
              <a:t>5</a:t>
            </a:fld>
            <a:endParaRPr lang="en-GB" altLang="en-US" smtClean="0"/>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1480"/>
            <a:ext cx="7162800" cy="975360"/>
          </a:xfrm>
        </p:spPr>
        <p:txBody>
          <a:bodyPr/>
          <a:lstStyle/>
          <a:p>
            <a:pPr eaLnBrk="1" fontAlgn="auto" hangingPunct="1">
              <a:spcAft>
                <a:spcPts val="0"/>
              </a:spcAft>
              <a:defRPr/>
            </a:pPr>
            <a:r>
              <a:rPr lang="en-GB" sz="2600" dirty="0" smtClean="0">
                <a:solidFill>
                  <a:schemeClr val="tx1"/>
                </a:solidFill>
              </a:rPr>
              <a:t>Change</a:t>
            </a:r>
            <a:endParaRPr lang="en-GB" sz="2600" dirty="0">
              <a:solidFill>
                <a:schemeClr val="tx1"/>
              </a:solidFill>
              <a:latin typeface="+mn-lt"/>
            </a:endParaRPr>
          </a:p>
        </p:txBody>
      </p:sp>
      <p:sp>
        <p:nvSpPr>
          <p:cNvPr id="317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0C182CD-F044-4582-8E01-504403E5FAA1}" type="slidenum">
              <a:rPr lang="ar-SA" altLang="en-US" smtClean="0"/>
              <a:pPr/>
              <a:t>50</a:t>
            </a:fld>
            <a:endParaRPr lang="en-GB" altLang="en-US" smtClean="0"/>
          </a:p>
        </p:txBody>
      </p:sp>
      <p:sp>
        <p:nvSpPr>
          <p:cNvPr id="31748" name="Content Placeholder 5"/>
          <p:cNvSpPr>
            <a:spLocks noGrp="1"/>
          </p:cNvSpPr>
          <p:nvPr>
            <p:ph idx="1"/>
          </p:nvPr>
        </p:nvSpPr>
        <p:spPr>
          <a:xfrm>
            <a:off x="533400" y="1783080"/>
            <a:ext cx="7955280" cy="4175760"/>
          </a:xfrm>
        </p:spPr>
        <p:txBody>
          <a:bodyPr/>
          <a:lstStyle/>
          <a:p>
            <a:pPr eaLnBrk="1" hangingPunct="1">
              <a:lnSpc>
                <a:spcPct val="170000"/>
              </a:lnSpc>
            </a:pPr>
            <a:r>
              <a:rPr lang="en-GB" dirty="0" smtClean="0">
                <a:solidFill>
                  <a:schemeClr val="tx1"/>
                </a:solidFill>
                <a:latin typeface="Arial" pitchFamily="34" charset="0"/>
                <a:cs typeface="Arial" pitchFamily="34" charset="0"/>
              </a:rPr>
              <a:t>Change requests can be quite disruptive to a project, and if not handled properly, can consume up to 30 to 40% of the development cost</a:t>
            </a:r>
          </a:p>
          <a:p>
            <a:pPr>
              <a:lnSpc>
                <a:spcPct val="170000"/>
              </a:lnSpc>
            </a:pPr>
            <a:r>
              <a:rPr lang="en-GB" dirty="0" smtClean="0">
                <a:solidFill>
                  <a:schemeClr val="tx1"/>
                </a:solidFill>
                <a:latin typeface="Arial" pitchFamily="34" charset="0"/>
                <a:cs typeface="Arial" pitchFamily="34" charset="0"/>
              </a:rPr>
              <a:t>Changes in software during maintenance have been distinguished from changes that occur while the development is taking place</a:t>
            </a:r>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005840"/>
          </a:xfrm>
        </p:spPr>
        <p:txBody>
          <a:bodyPr/>
          <a:lstStyle/>
          <a:p>
            <a:pPr eaLnBrk="1" fontAlgn="auto" hangingPunct="1">
              <a:spcAft>
                <a:spcPts val="0"/>
              </a:spcAft>
              <a:defRPr/>
            </a:pPr>
            <a:r>
              <a:rPr lang="en-GB" dirty="0" smtClean="0">
                <a:solidFill>
                  <a:schemeClr val="tx1"/>
                </a:solidFill>
              </a:rPr>
              <a:t>How do software engineers</a:t>
            </a:r>
            <a:br>
              <a:rPr lang="en-GB" dirty="0" smtClean="0">
                <a:solidFill>
                  <a:schemeClr val="tx1"/>
                </a:solidFill>
              </a:rPr>
            </a:br>
            <a:r>
              <a:rPr lang="en-GB" dirty="0" smtClean="0">
                <a:solidFill>
                  <a:schemeClr val="tx1"/>
                </a:solidFill>
              </a:rPr>
              <a:t>spend their time on the job ?</a:t>
            </a:r>
            <a:endParaRPr lang="en-GB" dirty="0">
              <a:solidFill>
                <a:schemeClr val="tx1"/>
              </a:solidFill>
              <a:latin typeface="+mn-lt"/>
            </a:endParaRPr>
          </a:p>
        </p:txBody>
      </p:sp>
      <p:sp>
        <p:nvSpPr>
          <p:cNvPr id="3379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1BC9C07-F6C6-48D3-9CFB-4078093E674A}" type="slidenum">
              <a:rPr lang="ar-SA" altLang="en-US" smtClean="0"/>
              <a:pPr/>
              <a:t>51</a:t>
            </a:fld>
            <a:endParaRPr lang="en-GB" altLang="en-US" smtClean="0"/>
          </a:p>
        </p:txBody>
      </p:sp>
      <p:sp>
        <p:nvSpPr>
          <p:cNvPr id="33796" name="Content Placeholder 5"/>
          <p:cNvSpPr>
            <a:spLocks noGrp="1"/>
          </p:cNvSpPr>
          <p:nvPr>
            <p:ph idx="1"/>
          </p:nvPr>
        </p:nvSpPr>
        <p:spPr>
          <a:xfrm>
            <a:off x="457200" y="1874838"/>
            <a:ext cx="8046720" cy="4449762"/>
          </a:xfrm>
        </p:spPr>
        <p:txBody>
          <a:bodyPr/>
          <a:lstStyle/>
          <a:p>
            <a:pPr eaLnBrk="1" hangingPunct="1">
              <a:lnSpc>
                <a:spcPct val="200000"/>
              </a:lnSpc>
            </a:pPr>
            <a:r>
              <a:rPr lang="en-GB" dirty="0" smtClean="0">
                <a:solidFill>
                  <a:schemeClr val="tx1"/>
                </a:solidFill>
                <a:latin typeface="Arial" pitchFamily="34" charset="0"/>
                <a:cs typeface="Arial" pitchFamily="34" charset="0"/>
              </a:rPr>
              <a:t>Software engineers probably spend less than 10% of their time writing code</a:t>
            </a:r>
          </a:p>
          <a:p>
            <a:pPr eaLnBrk="1" hangingPunct="1">
              <a:lnSpc>
                <a:spcPct val="200000"/>
              </a:lnSpc>
            </a:pPr>
            <a:r>
              <a:rPr lang="en-GB" dirty="0" smtClean="0">
                <a:solidFill>
                  <a:schemeClr val="tx1"/>
                </a:solidFill>
                <a:latin typeface="Arial" pitchFamily="34" charset="0"/>
                <a:cs typeface="Arial" pitchFamily="34" charset="0"/>
              </a:rPr>
              <a:t>The other 90% of their time is involved with other activities that are more important than writing code</a:t>
            </a:r>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
            <a:ext cx="7239000" cy="1066800"/>
          </a:xfrm>
        </p:spPr>
        <p:txBody>
          <a:bodyPr/>
          <a:lstStyle/>
          <a:p>
            <a:pPr fontAlgn="auto">
              <a:spcAft>
                <a:spcPts val="0"/>
              </a:spcAft>
              <a:defRPr/>
            </a:pPr>
            <a:r>
              <a:rPr lang="en-GB" dirty="0" smtClean="0">
                <a:solidFill>
                  <a:schemeClr val="tx1"/>
                </a:solidFill>
              </a:rPr>
              <a:t>How do software engineers</a:t>
            </a:r>
            <a:br>
              <a:rPr lang="en-GB" dirty="0" smtClean="0">
                <a:solidFill>
                  <a:schemeClr val="tx1"/>
                </a:solidFill>
              </a:rPr>
            </a:br>
            <a:r>
              <a:rPr lang="en-GB" dirty="0" smtClean="0">
                <a:solidFill>
                  <a:schemeClr val="tx1"/>
                </a:solidFill>
              </a:rPr>
              <a:t>spend their time on the job ?</a:t>
            </a:r>
            <a:endParaRPr lang="en-GB" dirty="0">
              <a:solidFill>
                <a:schemeClr val="bg1"/>
              </a:solidFill>
              <a:latin typeface="+mn-lt"/>
            </a:endParaRPr>
          </a:p>
        </p:txBody>
      </p:sp>
      <p:sp>
        <p:nvSpPr>
          <p:cNvPr id="3481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C86CC53-A89C-4081-B52C-08A8F5242399}" type="slidenum">
              <a:rPr lang="ar-SA" altLang="en-US" smtClean="0"/>
              <a:pPr/>
              <a:t>52</a:t>
            </a:fld>
            <a:endParaRPr lang="en-GB" altLang="en-US" smtClean="0"/>
          </a:p>
        </p:txBody>
      </p:sp>
      <p:sp>
        <p:nvSpPr>
          <p:cNvPr id="34820" name="Content Placeholder 5"/>
          <p:cNvSpPr>
            <a:spLocks noGrp="1"/>
          </p:cNvSpPr>
          <p:nvPr>
            <p:ph idx="1"/>
          </p:nvPr>
        </p:nvSpPr>
        <p:spPr>
          <a:xfrm>
            <a:off x="533400" y="1722120"/>
            <a:ext cx="7879080" cy="4724400"/>
          </a:xfrm>
        </p:spPr>
        <p:txBody>
          <a:bodyPr/>
          <a:lstStyle/>
          <a:p>
            <a:pPr eaLnBrk="1" hangingPunct="1">
              <a:lnSpc>
                <a:spcPct val="120000"/>
              </a:lnSpc>
            </a:pPr>
            <a:r>
              <a:rPr lang="en-GB" dirty="0" smtClean="0">
                <a:solidFill>
                  <a:schemeClr val="tx1"/>
                </a:solidFill>
                <a:latin typeface="Arial" pitchFamily="34" charset="0"/>
                <a:cs typeface="Arial" pitchFamily="34" charset="0"/>
              </a:rPr>
              <a:t>Eliciting requirements</a:t>
            </a:r>
          </a:p>
          <a:p>
            <a:pPr eaLnBrk="1" hangingPunct="1">
              <a:lnSpc>
                <a:spcPct val="120000"/>
              </a:lnSpc>
            </a:pPr>
            <a:r>
              <a:rPr lang="en-GB" dirty="0" smtClean="0">
                <a:solidFill>
                  <a:schemeClr val="tx1"/>
                </a:solidFill>
                <a:latin typeface="Arial" pitchFamily="34" charset="0"/>
                <a:cs typeface="Arial" pitchFamily="34" charset="0"/>
              </a:rPr>
              <a:t>Analyzing requirements</a:t>
            </a:r>
          </a:p>
          <a:p>
            <a:pPr eaLnBrk="1" hangingPunct="1">
              <a:lnSpc>
                <a:spcPct val="120000"/>
              </a:lnSpc>
            </a:pPr>
            <a:r>
              <a:rPr lang="en-GB" dirty="0" smtClean="0">
                <a:solidFill>
                  <a:schemeClr val="tx1"/>
                </a:solidFill>
                <a:latin typeface="Arial" pitchFamily="34" charset="0"/>
                <a:cs typeface="Arial" pitchFamily="34" charset="0"/>
              </a:rPr>
              <a:t>Writing software requirements documents</a:t>
            </a:r>
          </a:p>
          <a:p>
            <a:pPr eaLnBrk="1" hangingPunct="1">
              <a:lnSpc>
                <a:spcPct val="120000"/>
              </a:lnSpc>
            </a:pPr>
            <a:r>
              <a:rPr lang="en-GB" dirty="0" smtClean="0">
                <a:solidFill>
                  <a:schemeClr val="tx1"/>
                </a:solidFill>
                <a:latin typeface="Arial" pitchFamily="34" charset="0"/>
                <a:cs typeface="Arial" pitchFamily="34" charset="0"/>
              </a:rPr>
              <a:t>Building and analyzing prototypes</a:t>
            </a:r>
          </a:p>
          <a:p>
            <a:pPr eaLnBrk="1" hangingPunct="1">
              <a:lnSpc>
                <a:spcPct val="120000"/>
              </a:lnSpc>
            </a:pPr>
            <a:r>
              <a:rPr lang="en-GB" dirty="0" smtClean="0">
                <a:solidFill>
                  <a:schemeClr val="tx1"/>
                </a:solidFill>
                <a:latin typeface="Arial" pitchFamily="34" charset="0"/>
                <a:cs typeface="Arial" pitchFamily="34" charset="0"/>
              </a:rPr>
              <a:t>Developing software designs</a:t>
            </a:r>
          </a:p>
          <a:p>
            <a:pPr eaLnBrk="1" hangingPunct="1">
              <a:lnSpc>
                <a:spcPct val="120000"/>
              </a:lnSpc>
            </a:pPr>
            <a:r>
              <a:rPr lang="en-GB" dirty="0" smtClean="0">
                <a:solidFill>
                  <a:schemeClr val="tx1"/>
                </a:solidFill>
                <a:latin typeface="Arial" pitchFamily="34" charset="0"/>
                <a:cs typeface="Arial" pitchFamily="34" charset="0"/>
              </a:rPr>
              <a:t>Writing software design documents</a:t>
            </a:r>
          </a:p>
          <a:p>
            <a:pPr>
              <a:lnSpc>
                <a:spcPct val="120000"/>
              </a:lnSpc>
            </a:pPr>
            <a:r>
              <a:rPr lang="en-GB" dirty="0" smtClean="0">
                <a:solidFill>
                  <a:schemeClr val="tx1"/>
                </a:solidFill>
                <a:latin typeface="Arial" pitchFamily="34" charset="0"/>
                <a:cs typeface="Arial" pitchFamily="34" charset="0"/>
              </a:rPr>
              <a:t>Researching software engineering techniques or obtaining information about the application domain</a:t>
            </a:r>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
            <a:ext cx="7239000" cy="1066800"/>
          </a:xfrm>
        </p:spPr>
        <p:txBody>
          <a:bodyPr/>
          <a:lstStyle/>
          <a:p>
            <a:pPr fontAlgn="auto">
              <a:spcAft>
                <a:spcPts val="0"/>
              </a:spcAft>
              <a:defRPr/>
            </a:pPr>
            <a:r>
              <a:rPr lang="en-GB" dirty="0" smtClean="0">
                <a:solidFill>
                  <a:schemeClr val="tx1"/>
                </a:solidFill>
              </a:rPr>
              <a:t>How do software engineers</a:t>
            </a:r>
            <a:br>
              <a:rPr lang="en-GB" dirty="0" smtClean="0">
                <a:solidFill>
                  <a:schemeClr val="tx1"/>
                </a:solidFill>
              </a:rPr>
            </a:br>
            <a:r>
              <a:rPr lang="en-GB" dirty="0" smtClean="0">
                <a:solidFill>
                  <a:schemeClr val="tx1"/>
                </a:solidFill>
              </a:rPr>
              <a:t>spend their time on the job ?</a:t>
            </a:r>
            <a:endParaRPr lang="en-GB" dirty="0">
              <a:solidFill>
                <a:schemeClr val="bg1"/>
              </a:solidFill>
              <a:latin typeface="+mn-lt"/>
            </a:endParaRPr>
          </a:p>
        </p:txBody>
      </p:sp>
      <p:sp>
        <p:nvSpPr>
          <p:cNvPr id="3481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C86CC53-A89C-4081-B52C-08A8F5242399}" type="slidenum">
              <a:rPr lang="ar-SA" altLang="en-US" smtClean="0"/>
              <a:pPr/>
              <a:t>53</a:t>
            </a:fld>
            <a:endParaRPr lang="en-GB" altLang="en-US" smtClean="0"/>
          </a:p>
        </p:txBody>
      </p:sp>
      <p:sp>
        <p:nvSpPr>
          <p:cNvPr id="34820" name="Content Placeholder 5"/>
          <p:cNvSpPr>
            <a:spLocks noGrp="1"/>
          </p:cNvSpPr>
          <p:nvPr>
            <p:ph idx="1"/>
          </p:nvPr>
        </p:nvSpPr>
        <p:spPr>
          <a:xfrm>
            <a:off x="533400" y="1706880"/>
            <a:ext cx="7879080" cy="4724400"/>
          </a:xfrm>
        </p:spPr>
        <p:txBody>
          <a:bodyPr/>
          <a:lstStyle/>
          <a:p>
            <a:pPr>
              <a:lnSpc>
                <a:spcPct val="110000"/>
              </a:lnSpc>
            </a:pPr>
            <a:r>
              <a:rPr lang="en-GB" dirty="0" smtClean="0">
                <a:solidFill>
                  <a:schemeClr val="tx1"/>
                </a:solidFill>
                <a:latin typeface="Arial" pitchFamily="34" charset="0"/>
                <a:cs typeface="Arial" pitchFamily="34" charset="0"/>
              </a:rPr>
              <a:t>Developing test strategies and test cases</a:t>
            </a:r>
          </a:p>
          <a:p>
            <a:pPr>
              <a:lnSpc>
                <a:spcPct val="110000"/>
              </a:lnSpc>
            </a:pPr>
            <a:r>
              <a:rPr lang="en-GB" dirty="0" smtClean="0">
                <a:solidFill>
                  <a:schemeClr val="tx1"/>
                </a:solidFill>
                <a:latin typeface="Arial" pitchFamily="34" charset="0"/>
                <a:cs typeface="Arial" pitchFamily="34" charset="0"/>
              </a:rPr>
              <a:t>Testing the software and recording the results</a:t>
            </a:r>
          </a:p>
          <a:p>
            <a:pPr>
              <a:lnSpc>
                <a:spcPct val="110000"/>
              </a:lnSpc>
            </a:pPr>
            <a:r>
              <a:rPr lang="en-GB" dirty="0" smtClean="0">
                <a:solidFill>
                  <a:schemeClr val="tx1"/>
                </a:solidFill>
                <a:latin typeface="Arial" pitchFamily="34" charset="0"/>
                <a:cs typeface="Arial" pitchFamily="34" charset="0"/>
              </a:rPr>
              <a:t>Isolating problems and solving them</a:t>
            </a:r>
          </a:p>
          <a:p>
            <a:pPr>
              <a:lnSpc>
                <a:spcPct val="110000"/>
              </a:lnSpc>
            </a:pPr>
            <a:r>
              <a:rPr lang="en-GB" dirty="0" smtClean="0">
                <a:solidFill>
                  <a:schemeClr val="tx1"/>
                </a:solidFill>
                <a:latin typeface="Arial" pitchFamily="34" charset="0"/>
                <a:cs typeface="Arial" pitchFamily="34" charset="0"/>
              </a:rPr>
              <a:t>Learning to use or installing and configuring new software and hardware tools</a:t>
            </a:r>
          </a:p>
          <a:p>
            <a:pPr>
              <a:lnSpc>
                <a:spcPct val="110000"/>
              </a:lnSpc>
            </a:pPr>
            <a:r>
              <a:rPr lang="en-GB" dirty="0" smtClean="0">
                <a:solidFill>
                  <a:schemeClr val="tx1"/>
                </a:solidFill>
                <a:latin typeface="Arial" pitchFamily="34" charset="0"/>
                <a:cs typeface="Arial" pitchFamily="34" charset="0"/>
              </a:rPr>
              <a:t>Writing documentation such as users manuals</a:t>
            </a:r>
          </a:p>
          <a:p>
            <a:pPr>
              <a:lnSpc>
                <a:spcPct val="110000"/>
              </a:lnSpc>
            </a:pPr>
            <a:r>
              <a:rPr lang="en-GB" dirty="0" smtClean="0">
                <a:solidFill>
                  <a:schemeClr val="tx1"/>
                </a:solidFill>
                <a:latin typeface="Arial" pitchFamily="34" charset="0"/>
                <a:cs typeface="Arial" pitchFamily="34" charset="0"/>
              </a:rPr>
              <a:t>Attending meetings with colleagues, customers, and supervisors</a:t>
            </a:r>
          </a:p>
          <a:p>
            <a:pPr>
              <a:lnSpc>
                <a:spcPct val="110000"/>
              </a:lnSpc>
            </a:pPr>
            <a:r>
              <a:rPr lang="en-GB" dirty="0" smtClean="0">
                <a:solidFill>
                  <a:schemeClr val="tx1"/>
                </a:solidFill>
                <a:latin typeface="Arial" pitchFamily="34" charset="0"/>
                <a:cs typeface="Arial" pitchFamily="34" charset="0"/>
              </a:rPr>
              <a:t>Archiving software or readying it for distribution</a:t>
            </a:r>
          </a:p>
          <a:p>
            <a:pPr>
              <a:lnSpc>
                <a:spcPct val="110000"/>
              </a:lnSpc>
            </a:pPr>
            <a:endParaRPr lang="en-GB" dirty="0" smtClean="0">
              <a:solidFill>
                <a:schemeClr val="tx1"/>
              </a:solidFill>
              <a:latin typeface="Arial" pitchFamily="34" charset="0"/>
              <a:cs typeface="Arial" pitchFamily="34" charset="0"/>
            </a:endParaRPr>
          </a:p>
          <a:p>
            <a:pPr eaLnBrk="1" hangingPunct="1">
              <a:lnSpc>
                <a:spcPct val="110000"/>
              </a:lnSpc>
            </a:pPr>
            <a:endParaRPr lang="en-GB" dirty="0" smtClean="0">
              <a:solidFill>
                <a:schemeClr val="tx1"/>
              </a:solidFill>
              <a:latin typeface="Arial" pitchFamily="34" charset="0"/>
              <a:cs typeface="Arial" pitchFamily="34" charset="0"/>
            </a:endParaRPr>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59080"/>
            <a:ext cx="7620000" cy="1082040"/>
          </a:xfrm>
        </p:spPr>
        <p:txBody>
          <a:bodyPr/>
          <a:lstStyle/>
          <a:p>
            <a:pPr eaLnBrk="1" fontAlgn="auto" hangingPunct="1">
              <a:spcAft>
                <a:spcPts val="0"/>
              </a:spcAft>
              <a:defRPr/>
            </a:pPr>
            <a:r>
              <a:rPr lang="en-GB" dirty="0" smtClean="0">
                <a:solidFill>
                  <a:schemeClr val="tx1"/>
                </a:solidFill>
                <a:latin typeface="Arial" pitchFamily="34" charset="0"/>
                <a:cs typeface="Arial" pitchFamily="34" charset="0"/>
              </a:rPr>
              <a:t>Computer-Aided</a:t>
            </a:r>
            <a:br>
              <a:rPr lang="en-GB" dirty="0" smtClean="0">
                <a:solidFill>
                  <a:schemeClr val="tx1"/>
                </a:solidFill>
                <a:latin typeface="Arial" pitchFamily="34" charset="0"/>
                <a:cs typeface="Arial" pitchFamily="34" charset="0"/>
              </a:rPr>
            </a:br>
            <a:r>
              <a:rPr lang="en-GB" dirty="0" smtClean="0">
                <a:solidFill>
                  <a:schemeClr val="tx1"/>
                </a:solidFill>
                <a:latin typeface="Arial" pitchFamily="34" charset="0"/>
                <a:cs typeface="Arial" pitchFamily="34" charset="0"/>
              </a:rPr>
              <a:t>Software Engineering (CASE)</a:t>
            </a:r>
            <a:endParaRPr lang="en-GB" dirty="0">
              <a:solidFill>
                <a:schemeClr val="tx1"/>
              </a:solidFill>
              <a:latin typeface="Arial" pitchFamily="34" charset="0"/>
              <a:cs typeface="Arial" pitchFamily="34" charset="0"/>
            </a:endParaRPr>
          </a:p>
        </p:txBody>
      </p:sp>
      <p:sp>
        <p:nvSpPr>
          <p:cNvPr id="4403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93D37F8-781F-4836-B380-41A06F9E9598}" type="slidenum">
              <a:rPr lang="ar-SA" altLang="en-US" smtClean="0"/>
              <a:pPr/>
              <a:t>54</a:t>
            </a:fld>
            <a:endParaRPr lang="en-GB" altLang="en-US" smtClean="0"/>
          </a:p>
        </p:txBody>
      </p:sp>
      <p:sp>
        <p:nvSpPr>
          <p:cNvPr id="61444" name="Content Placeholder 6"/>
          <p:cNvSpPr>
            <a:spLocks noGrp="1"/>
          </p:cNvSpPr>
          <p:nvPr>
            <p:ph idx="1"/>
          </p:nvPr>
        </p:nvSpPr>
        <p:spPr>
          <a:xfrm>
            <a:off x="457200" y="1828800"/>
            <a:ext cx="7665720" cy="4648200"/>
          </a:xfrm>
        </p:spPr>
        <p:txBody>
          <a:bodyPr/>
          <a:lstStyle/>
          <a:p>
            <a:pPr eaLnBrk="1" hangingPunct="1">
              <a:lnSpc>
                <a:spcPct val="200000"/>
              </a:lnSpc>
              <a:defRPr/>
            </a:pPr>
            <a:r>
              <a:rPr lang="en-GB" b="1" u="sng" dirty="0" smtClean="0">
                <a:solidFill>
                  <a:schemeClr val="tx1"/>
                </a:solidFill>
                <a:latin typeface="Rockwell" pitchFamily="18" charset="0"/>
                <a:cs typeface="Tahoma" pitchFamily="34" charset="0"/>
              </a:rPr>
              <a:t>Tools</a:t>
            </a:r>
            <a:r>
              <a:rPr lang="en-GB" i="1" dirty="0" smtClean="0">
                <a:solidFill>
                  <a:schemeClr val="tx1"/>
                </a:solidFill>
                <a:latin typeface="Rockwell" pitchFamily="18" charset="0"/>
                <a:cs typeface="Tahoma" pitchFamily="34" charset="0"/>
              </a:rPr>
              <a:t> </a:t>
            </a:r>
            <a:r>
              <a:rPr lang="en-GB" dirty="0" smtClean="0">
                <a:solidFill>
                  <a:schemeClr val="tx1"/>
                </a:solidFill>
                <a:latin typeface="Rockwell" pitchFamily="18" charset="0"/>
                <a:cs typeface="Tahoma" pitchFamily="34" charset="0"/>
              </a:rPr>
              <a:t>support individual process tasks such as checking the consistency of a design, compiling a program and comparing test results</a:t>
            </a:r>
          </a:p>
          <a:p>
            <a:pPr eaLnBrk="1" hangingPunct="1">
              <a:lnSpc>
                <a:spcPct val="200000"/>
              </a:lnSpc>
              <a:defRPr/>
            </a:pPr>
            <a:r>
              <a:rPr lang="en-GB" b="1" i="1" dirty="0" smtClean="0">
                <a:solidFill>
                  <a:schemeClr val="tx1"/>
                </a:solidFill>
                <a:latin typeface="Rockwell" pitchFamily="18" charset="0"/>
                <a:cs typeface="Tahoma" pitchFamily="34" charset="0"/>
              </a:rPr>
              <a:t>Tools</a:t>
            </a:r>
            <a:r>
              <a:rPr lang="en-GB" dirty="0" smtClean="0">
                <a:solidFill>
                  <a:schemeClr val="tx1"/>
                </a:solidFill>
                <a:latin typeface="Rockwell" pitchFamily="18" charset="0"/>
                <a:cs typeface="Tahoma" pitchFamily="34" charset="0"/>
              </a:rPr>
              <a:t> may be stand-alone tools (e.g., a word processor) or grouped into workbenches</a:t>
            </a:r>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59080"/>
            <a:ext cx="7620000" cy="1082040"/>
          </a:xfrm>
        </p:spPr>
        <p:txBody>
          <a:bodyPr/>
          <a:lstStyle/>
          <a:p>
            <a:pPr eaLnBrk="1" fontAlgn="auto" hangingPunct="1">
              <a:spcAft>
                <a:spcPts val="0"/>
              </a:spcAft>
              <a:defRPr/>
            </a:pPr>
            <a:r>
              <a:rPr lang="en-GB" dirty="0" smtClean="0">
                <a:solidFill>
                  <a:schemeClr val="tx1"/>
                </a:solidFill>
                <a:latin typeface="Arial" pitchFamily="34" charset="0"/>
                <a:cs typeface="Arial" pitchFamily="34" charset="0"/>
              </a:rPr>
              <a:t>Computer-Aided</a:t>
            </a:r>
            <a:br>
              <a:rPr lang="en-GB" dirty="0" smtClean="0">
                <a:solidFill>
                  <a:schemeClr val="tx1"/>
                </a:solidFill>
                <a:latin typeface="Arial" pitchFamily="34" charset="0"/>
                <a:cs typeface="Arial" pitchFamily="34" charset="0"/>
              </a:rPr>
            </a:br>
            <a:r>
              <a:rPr lang="en-GB" dirty="0" smtClean="0">
                <a:solidFill>
                  <a:schemeClr val="tx1"/>
                </a:solidFill>
                <a:latin typeface="Arial" pitchFamily="34" charset="0"/>
                <a:cs typeface="Arial" pitchFamily="34" charset="0"/>
              </a:rPr>
              <a:t>Software Engineering (CASE)</a:t>
            </a:r>
            <a:endParaRPr lang="en-GB" dirty="0">
              <a:solidFill>
                <a:schemeClr val="tx1"/>
              </a:solidFill>
              <a:latin typeface="Arial" pitchFamily="34" charset="0"/>
              <a:cs typeface="Arial" pitchFamily="34" charset="0"/>
            </a:endParaRPr>
          </a:p>
        </p:txBody>
      </p:sp>
      <p:sp>
        <p:nvSpPr>
          <p:cNvPr id="4403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93D37F8-781F-4836-B380-41A06F9E9598}" type="slidenum">
              <a:rPr lang="ar-SA" altLang="en-US" smtClean="0"/>
              <a:pPr/>
              <a:t>55</a:t>
            </a:fld>
            <a:endParaRPr lang="en-GB" altLang="en-US" smtClean="0"/>
          </a:p>
        </p:txBody>
      </p:sp>
      <p:sp>
        <p:nvSpPr>
          <p:cNvPr id="61444" name="Content Placeholder 6"/>
          <p:cNvSpPr>
            <a:spLocks noGrp="1"/>
          </p:cNvSpPr>
          <p:nvPr>
            <p:ph idx="1"/>
          </p:nvPr>
        </p:nvSpPr>
        <p:spPr>
          <a:xfrm>
            <a:off x="457200" y="1844040"/>
            <a:ext cx="7924800" cy="4236720"/>
          </a:xfrm>
        </p:spPr>
        <p:txBody>
          <a:bodyPr/>
          <a:lstStyle/>
          <a:p>
            <a:pPr>
              <a:lnSpc>
                <a:spcPct val="150000"/>
              </a:lnSpc>
              <a:defRPr/>
            </a:pPr>
            <a:r>
              <a:rPr lang="en-GB" b="1" u="sng" dirty="0" smtClean="0">
                <a:solidFill>
                  <a:schemeClr val="tx1"/>
                </a:solidFill>
                <a:latin typeface="Arial" pitchFamily="34" charset="0"/>
                <a:cs typeface="Arial" pitchFamily="34" charset="0"/>
              </a:rPr>
              <a:t>Workbenches</a:t>
            </a:r>
            <a:r>
              <a:rPr lang="en-GB" i="1" dirty="0" smtClean="0">
                <a:solidFill>
                  <a:schemeClr val="tx1"/>
                </a:solidFill>
                <a:latin typeface="Arial" pitchFamily="34" charset="0"/>
                <a:cs typeface="Arial" pitchFamily="34" charset="0"/>
              </a:rPr>
              <a:t> </a:t>
            </a:r>
            <a:r>
              <a:rPr lang="en-GB" dirty="0" smtClean="0">
                <a:solidFill>
                  <a:schemeClr val="tx1"/>
                </a:solidFill>
                <a:latin typeface="Arial" pitchFamily="34" charset="0"/>
                <a:cs typeface="Arial" pitchFamily="34" charset="0"/>
              </a:rPr>
              <a:t>support process phases such as specification, design, etc. They normally consist of a set of tools with some greater or lesser degree of integration</a:t>
            </a:r>
          </a:p>
          <a:p>
            <a:pPr>
              <a:lnSpc>
                <a:spcPct val="150000"/>
              </a:lnSpc>
              <a:defRPr/>
            </a:pPr>
            <a:r>
              <a:rPr lang="en-GB" b="1" u="sng" dirty="0" smtClean="0">
                <a:solidFill>
                  <a:schemeClr val="tx1"/>
                </a:solidFill>
                <a:latin typeface="Rockwell" pitchFamily="18" charset="0"/>
              </a:rPr>
              <a:t>Environments</a:t>
            </a:r>
            <a:r>
              <a:rPr lang="en-GB" i="1" dirty="0" smtClean="0">
                <a:solidFill>
                  <a:schemeClr val="tx1"/>
                </a:solidFill>
                <a:latin typeface="Rockwell" pitchFamily="18" charset="0"/>
              </a:rPr>
              <a:t> </a:t>
            </a:r>
            <a:r>
              <a:rPr lang="en-GB" dirty="0" smtClean="0">
                <a:solidFill>
                  <a:schemeClr val="tx1"/>
                </a:solidFill>
                <a:latin typeface="Rockwell" pitchFamily="18" charset="0"/>
              </a:rPr>
              <a:t>support all or at least a substantial part of the software process. They normally include several integrated workbenches</a:t>
            </a:r>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50520"/>
            <a:ext cx="7620000" cy="990600"/>
          </a:xfrm>
        </p:spPr>
        <p:txBody>
          <a:bodyPr>
            <a:noAutofit/>
          </a:bodyPr>
          <a:lstStyle/>
          <a:p>
            <a:pPr eaLnBrk="1" fontAlgn="auto" hangingPunct="1">
              <a:spcAft>
                <a:spcPts val="0"/>
              </a:spcAft>
              <a:defRPr/>
            </a:pPr>
            <a:r>
              <a:rPr lang="en-GB" sz="2600" dirty="0" smtClean="0">
                <a:solidFill>
                  <a:schemeClr val="tx1"/>
                </a:solidFill>
              </a:rPr>
              <a:t>Exercises</a:t>
            </a:r>
            <a:endParaRPr lang="en-GB" sz="2600" dirty="0">
              <a:solidFill>
                <a:schemeClr val="tx1"/>
              </a:solidFill>
              <a:latin typeface="+mn-lt"/>
            </a:endParaRPr>
          </a:p>
        </p:txBody>
      </p:sp>
      <p:sp>
        <p:nvSpPr>
          <p:cNvPr id="4710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8B28A31-A8AD-4724-BB8D-79097D04A773}" type="slidenum">
              <a:rPr lang="ar-SA" altLang="en-US" smtClean="0"/>
              <a:pPr/>
              <a:t>56</a:t>
            </a:fld>
            <a:endParaRPr lang="en-GB" altLang="en-US" smtClean="0"/>
          </a:p>
        </p:txBody>
      </p:sp>
      <p:sp>
        <p:nvSpPr>
          <p:cNvPr id="47108" name="Content Placeholder 6"/>
          <p:cNvSpPr>
            <a:spLocks noGrp="1"/>
          </p:cNvSpPr>
          <p:nvPr>
            <p:ph idx="1"/>
          </p:nvPr>
        </p:nvSpPr>
        <p:spPr>
          <a:xfrm>
            <a:off x="457200" y="1676400"/>
            <a:ext cx="8001000" cy="4572000"/>
          </a:xfrm>
        </p:spPr>
        <p:txBody>
          <a:bodyPr/>
          <a:lstStyle/>
          <a:p>
            <a:pPr eaLnBrk="1" hangingPunct="1">
              <a:lnSpc>
                <a:spcPct val="150000"/>
              </a:lnSpc>
            </a:pPr>
            <a:r>
              <a:rPr lang="en-GB" dirty="0" smtClean="0">
                <a:solidFill>
                  <a:schemeClr val="tx1"/>
                </a:solidFill>
                <a:cs typeface="Tahoma" pitchFamily="34" charset="0"/>
              </a:rPr>
              <a:t>A software organization plans to develop a system consisting of 36 KLOC. With a productivity of 900 LOC per person-month, find the required number of persons (developers) to develop this software in 40 days</a:t>
            </a:r>
          </a:p>
          <a:p>
            <a:pPr>
              <a:lnSpc>
                <a:spcPct val="150000"/>
              </a:lnSpc>
            </a:pPr>
            <a:r>
              <a:rPr lang="en-GB" dirty="0" smtClean="0">
                <a:solidFill>
                  <a:schemeClr val="tx1"/>
                </a:solidFill>
                <a:cs typeface="Tahoma" pitchFamily="34" charset="0"/>
              </a:rPr>
              <a:t>A software organization plans to develop a system consisting of 45 KLOC. With a productivity of 900 LOC per person-month, find the number of days to develop this system if the number of developers is 30</a:t>
            </a:r>
            <a:endParaRPr lang="en-GB" dirty="0" smtClean="0">
              <a:solidFill>
                <a:schemeClr val="tx1"/>
              </a:solidFill>
              <a:latin typeface="Rockwell" pitchFamily="18" charset="0"/>
              <a:cs typeface="Tahoma" pitchFamily="34" charset="0"/>
            </a:endParaRPr>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33400" y="304800"/>
            <a:ext cx="8229600" cy="762000"/>
          </a:xfrm>
        </p:spPr>
        <p:txBody>
          <a:bodyPr/>
          <a:lstStyle/>
          <a:p>
            <a:pPr algn="ctr" eaLnBrk="1" fontAlgn="auto" hangingPunct="1">
              <a:spcAft>
                <a:spcPts val="0"/>
              </a:spcAft>
              <a:defRPr/>
            </a:pPr>
            <a:endParaRPr lang="en-US" sz="3600" smtClean="0">
              <a:latin typeface="Arial Black" pitchFamily="34" charset="0"/>
            </a:endParaRPr>
          </a:p>
        </p:txBody>
      </p:sp>
      <p:pic>
        <p:nvPicPr>
          <p:cNvPr id="17411" name="Picture 5"/>
          <p:cNvPicPr>
            <a:picLocks noGrp="1" noChangeAspect="1" noChangeArrowheads="1"/>
          </p:cNvPicPr>
          <p:nvPr>
            <p:ph idx="1"/>
          </p:nvPr>
        </p:nvPicPr>
        <p:blipFill>
          <a:blip r:embed="rId2"/>
          <a:srcRect/>
          <a:stretch>
            <a:fillRect/>
          </a:stretch>
        </p:blipFill>
        <p:spPr>
          <a:xfrm>
            <a:off x="304800" y="304800"/>
            <a:ext cx="8534400" cy="6248400"/>
          </a:xfrm>
          <a:noFill/>
        </p:spPr>
      </p:pic>
      <p:sp>
        <p:nvSpPr>
          <p:cNvPr id="1741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88B8AA2-7DF8-4D68-8664-4E54CAFE57D2}" type="slidenum">
              <a:rPr lang="ar-SA" altLang="en-US" smtClean="0"/>
              <a:pPr/>
              <a:t>6</a:t>
            </a:fld>
            <a:endParaRPr lang="en-GB" altLang="en-US" smtClean="0"/>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33400" y="304800"/>
            <a:ext cx="8229600" cy="762000"/>
          </a:xfrm>
        </p:spPr>
        <p:txBody>
          <a:bodyPr/>
          <a:lstStyle/>
          <a:p>
            <a:pPr algn="ctr" eaLnBrk="1" fontAlgn="auto" hangingPunct="1">
              <a:spcAft>
                <a:spcPts val="0"/>
              </a:spcAft>
              <a:defRPr/>
            </a:pPr>
            <a:endParaRPr lang="en-US" sz="3600" smtClean="0">
              <a:latin typeface="Arial Black" pitchFamily="34" charset="0"/>
            </a:endParaRPr>
          </a:p>
        </p:txBody>
      </p:sp>
      <p:sp>
        <p:nvSpPr>
          <p:cNvPr id="18435" name="Content Placeholder 5"/>
          <p:cNvSpPr>
            <a:spLocks noGrp="1"/>
          </p:cNvSpPr>
          <p:nvPr>
            <p:ph idx="1"/>
          </p:nvPr>
        </p:nvSpPr>
        <p:spPr/>
        <p:txBody>
          <a:bodyPr/>
          <a:lstStyle/>
          <a:p>
            <a:pPr eaLnBrk="1" hangingPunct="1">
              <a:buFont typeface="Wingdings" pitchFamily="2" charset="2"/>
              <a:buNone/>
            </a:pPr>
            <a:r>
              <a:rPr lang="ar-SA" smtClean="0"/>
              <a:t>.</a:t>
            </a:r>
            <a:endParaRPr lang="en-GB" smtClean="0">
              <a:cs typeface="Tahoma" pitchFamily="34" charset="0"/>
            </a:endParaRPr>
          </a:p>
        </p:txBody>
      </p:sp>
      <p:sp>
        <p:nvSpPr>
          <p:cNvPr id="1843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7D4371A-1CBB-4BAE-B884-4EDBB0583D36}" type="slidenum">
              <a:rPr lang="ar-SA" altLang="en-US" smtClean="0"/>
              <a:pPr/>
              <a:t>7</a:t>
            </a:fld>
            <a:endParaRPr lang="en-GB" altLang="en-US" smtClean="0"/>
          </a:p>
        </p:txBody>
      </p:sp>
      <p:pic>
        <p:nvPicPr>
          <p:cNvPr id="1026" name="Picture 2"/>
          <p:cNvPicPr>
            <a:picLocks noChangeAspect="1" noChangeArrowheads="1"/>
          </p:cNvPicPr>
          <p:nvPr/>
        </p:nvPicPr>
        <p:blipFill>
          <a:blip r:embed="rId2"/>
          <a:srcRect/>
          <a:stretch>
            <a:fillRect/>
          </a:stretch>
        </p:blipFill>
        <p:spPr bwMode="auto">
          <a:xfrm>
            <a:off x="243841" y="229281"/>
            <a:ext cx="8656319" cy="6400730"/>
          </a:xfrm>
          <a:prstGeom prst="rect">
            <a:avLst/>
          </a:prstGeom>
          <a:noFill/>
          <a:ln w="9525">
            <a:noFill/>
            <a:miter lim="800000"/>
            <a:headEnd/>
            <a:tailEnd/>
          </a:ln>
          <a:effectLst/>
        </p:spPr>
      </p:pic>
      <p:sp>
        <p:nvSpPr>
          <p:cNvPr id="7" name="Footer Placeholder 6"/>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33400" y="304800"/>
            <a:ext cx="8229600" cy="762000"/>
          </a:xfrm>
        </p:spPr>
        <p:txBody>
          <a:bodyPr/>
          <a:lstStyle/>
          <a:p>
            <a:pPr algn="ctr" eaLnBrk="1" fontAlgn="auto" hangingPunct="1">
              <a:spcAft>
                <a:spcPts val="0"/>
              </a:spcAft>
              <a:defRPr/>
            </a:pPr>
            <a:endParaRPr lang="en-US" sz="3600" dirty="0" smtClean="0">
              <a:latin typeface="Arial Black" pitchFamily="34" charset="0"/>
            </a:endParaRPr>
          </a:p>
        </p:txBody>
      </p:sp>
      <p:pic>
        <p:nvPicPr>
          <p:cNvPr id="19459" name="Picture 2"/>
          <p:cNvPicPr>
            <a:picLocks noGrp="1" noChangeAspect="1" noChangeArrowheads="1"/>
          </p:cNvPicPr>
          <p:nvPr>
            <p:ph idx="1"/>
          </p:nvPr>
        </p:nvPicPr>
        <p:blipFill>
          <a:blip r:embed="rId2"/>
          <a:srcRect/>
          <a:stretch>
            <a:fillRect/>
          </a:stretch>
        </p:blipFill>
        <p:spPr>
          <a:xfrm>
            <a:off x="282575" y="304800"/>
            <a:ext cx="8561388" cy="6324600"/>
          </a:xfrm>
          <a:noFill/>
        </p:spPr>
      </p:pic>
      <p:sp>
        <p:nvSpPr>
          <p:cNvPr id="1946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43D0ED9-205F-41C6-9D69-A0B654371858}" type="slidenum">
              <a:rPr lang="ar-SA" altLang="en-US" smtClean="0"/>
              <a:pPr/>
              <a:t>8</a:t>
            </a:fld>
            <a:endParaRPr lang="en-GB" altLang="en-US" smtClean="0"/>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506413"/>
            <a:ext cx="7620000" cy="941387"/>
          </a:xfrm>
        </p:spPr>
        <p:txBody>
          <a:bodyPr/>
          <a:lstStyle/>
          <a:p>
            <a:pPr eaLnBrk="1" fontAlgn="auto" hangingPunct="1">
              <a:spcAft>
                <a:spcPts val="0"/>
              </a:spcAft>
              <a:defRPr/>
            </a:pPr>
            <a:r>
              <a:rPr lang="en-US" sz="2800" dirty="0" smtClean="0">
                <a:solidFill>
                  <a:schemeClr val="tx1"/>
                </a:solidFill>
                <a:latin typeface="+mn-lt"/>
              </a:rPr>
              <a:t>COURSE OBJECTIVES</a:t>
            </a:r>
          </a:p>
        </p:txBody>
      </p:sp>
      <p:sp>
        <p:nvSpPr>
          <p:cNvPr id="26627" name="Rectangle 3"/>
          <p:cNvSpPr>
            <a:spLocks noGrp="1" noChangeArrowheads="1"/>
          </p:cNvSpPr>
          <p:nvPr>
            <p:ph idx="1"/>
          </p:nvPr>
        </p:nvSpPr>
        <p:spPr>
          <a:xfrm>
            <a:off x="457200" y="1447800"/>
            <a:ext cx="8229600" cy="4724400"/>
          </a:xfrm>
        </p:spPr>
        <p:txBody>
          <a:bodyPr/>
          <a:lstStyle/>
          <a:p>
            <a:pPr eaLnBrk="1" hangingPunct="1">
              <a:lnSpc>
                <a:spcPct val="150000"/>
              </a:lnSpc>
              <a:buFont typeface="Wingdings 2" pitchFamily="18" charset="2"/>
              <a:buNone/>
            </a:pPr>
            <a:endParaRPr lang="en-US" altLang="ko-KR" sz="1000" dirty="0" smtClean="0">
              <a:solidFill>
                <a:schemeClr val="tx1"/>
              </a:solidFill>
              <a:ea typeface="굴림" pitchFamily="34" charset="-127"/>
              <a:cs typeface="Tahoma" pitchFamily="34" charset="0"/>
            </a:endParaRPr>
          </a:p>
          <a:p>
            <a:pPr>
              <a:lnSpc>
                <a:spcPct val="150000"/>
              </a:lnSpc>
              <a:buNone/>
            </a:pPr>
            <a:r>
              <a:rPr lang="en-US" altLang="ko-KR" dirty="0" smtClean="0">
                <a:solidFill>
                  <a:schemeClr val="tx1"/>
                </a:solidFill>
                <a:latin typeface="AR JULIAN" pitchFamily="2" charset="0"/>
                <a:ea typeface="Batang" pitchFamily="18" charset="-127"/>
                <a:cs typeface="Arial Unicode MS" pitchFamily="34" charset="-128"/>
              </a:rPr>
              <a:t>	</a:t>
            </a:r>
            <a:r>
              <a:rPr lang="en-US" altLang="ko-KR" sz="2800" b="1" u="sng" dirty="0" smtClean="0">
                <a:solidFill>
                  <a:schemeClr val="tx1"/>
                </a:solidFill>
                <a:latin typeface="Arial" pitchFamily="34" charset="0"/>
                <a:ea typeface="Batang" pitchFamily="18" charset="-127"/>
                <a:cs typeface="Arial" pitchFamily="34" charset="0"/>
              </a:rPr>
              <a:t>Upon completion of the course, students will be able to</a:t>
            </a:r>
            <a:r>
              <a:rPr lang="en-US" altLang="ko-KR" sz="2800" b="1" dirty="0" smtClean="0">
                <a:solidFill>
                  <a:schemeClr val="tx1"/>
                </a:solidFill>
                <a:latin typeface="Arial" pitchFamily="34" charset="0"/>
                <a:ea typeface="Batang" pitchFamily="18" charset="-127"/>
                <a:cs typeface="Arial" pitchFamily="34" charset="0"/>
              </a:rPr>
              <a:t>:</a:t>
            </a:r>
            <a:endParaRPr lang="ar-SA" altLang="ko-KR" sz="2800" b="1" dirty="0" smtClean="0">
              <a:solidFill>
                <a:schemeClr val="tx1"/>
              </a:solidFill>
              <a:latin typeface="Arial" pitchFamily="34" charset="0"/>
              <a:ea typeface="Batang" pitchFamily="18" charset="-127"/>
              <a:cs typeface="Arial" pitchFamily="34" charset="0"/>
            </a:endParaRPr>
          </a:p>
          <a:p>
            <a:pPr>
              <a:lnSpc>
                <a:spcPct val="150000"/>
              </a:lnSpc>
              <a:buNone/>
            </a:pPr>
            <a:endParaRPr lang="en-US" altLang="ko-KR" sz="500" b="1" dirty="0" smtClean="0">
              <a:solidFill>
                <a:schemeClr val="tx1"/>
              </a:solidFill>
              <a:latin typeface="Arial" pitchFamily="34" charset="0"/>
              <a:ea typeface="Gungsuh" pitchFamily="18" charset="-127"/>
              <a:cs typeface="Arial" pitchFamily="34" charset="0"/>
            </a:endParaRPr>
          </a:p>
          <a:p>
            <a:pPr>
              <a:lnSpc>
                <a:spcPct val="150000"/>
              </a:lnSpc>
            </a:pPr>
            <a:r>
              <a:rPr lang="en-US" altLang="ko-KR" dirty="0" smtClean="0">
                <a:solidFill>
                  <a:schemeClr val="tx1"/>
                </a:solidFill>
                <a:latin typeface="Arial" pitchFamily="34" charset="0"/>
                <a:ea typeface="Gungsuh" pitchFamily="18" charset="-127"/>
                <a:cs typeface="Arial" pitchFamily="34" charset="0"/>
              </a:rPr>
              <a:t>Understand and use basic concepts of software engineering applicable to software systems,</a:t>
            </a:r>
            <a:endParaRPr lang="en-US" altLang="ko-KR" dirty="0" smtClean="0">
              <a:solidFill>
                <a:schemeClr val="tx1"/>
              </a:solidFill>
              <a:latin typeface="Arial" pitchFamily="34" charset="0"/>
              <a:ea typeface="굴림" pitchFamily="34" charset="-127"/>
              <a:cs typeface="Arial" pitchFamily="34" charset="0"/>
            </a:endParaRPr>
          </a:p>
          <a:p>
            <a:pPr eaLnBrk="1" hangingPunct="1">
              <a:lnSpc>
                <a:spcPct val="150000"/>
              </a:lnSpc>
            </a:pPr>
            <a:r>
              <a:rPr lang="en-US" altLang="ko-KR" dirty="0" smtClean="0">
                <a:solidFill>
                  <a:schemeClr val="tx1"/>
                </a:solidFill>
                <a:latin typeface="Arial" pitchFamily="34" charset="0"/>
                <a:ea typeface="굴림" pitchFamily="34" charset="-127"/>
                <a:cs typeface="Arial" pitchFamily="34" charset="0"/>
              </a:rPr>
              <a:t>Plan software projects, choose software processes, gather requirements, and create a software architecture,</a:t>
            </a:r>
            <a:endParaRPr lang="en-US" dirty="0" smtClean="0">
              <a:solidFill>
                <a:schemeClr val="tx1"/>
              </a:solidFill>
              <a:latin typeface="Arial" pitchFamily="34" charset="0"/>
              <a:cs typeface="Arial" pitchFamily="34" charset="0"/>
            </a:endParaRPr>
          </a:p>
        </p:txBody>
      </p:sp>
      <p:sp>
        <p:nvSpPr>
          <p:cNvPr id="2662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E97AB91-31D7-48EE-953E-6AE439B16B5B}" type="slidenum">
              <a:rPr lang="ar-SA" altLang="en-US" smtClean="0"/>
              <a:pPr/>
              <a:t>9</a:t>
            </a:fld>
            <a:endParaRPr lang="en-GB" altLang="en-US" smtClean="0"/>
          </a:p>
        </p:txBody>
      </p:sp>
      <p:sp>
        <p:nvSpPr>
          <p:cNvPr id="6" name="Footer Placeholder 5"/>
          <p:cNvSpPr>
            <a:spLocks noGrp="1"/>
          </p:cNvSpPr>
          <p:nvPr>
            <p:ph type="ftr" sz="quarter" idx="11"/>
          </p:nvPr>
        </p:nvSpPr>
        <p:spPr/>
        <p:txBody>
          <a:bodyPr/>
          <a:lstStyle/>
          <a:p>
            <a:pPr>
              <a:defRPr/>
            </a:pPr>
            <a:r>
              <a:rPr lang="en-US" smtClean="0"/>
              <a:t>Chapter 1  Introduction</a:t>
            </a: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E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SE9.thmx</Template>
  <TotalTime>2521</TotalTime>
  <Words>2873</Words>
  <Application>Microsoft Office PowerPoint</Application>
  <PresentationFormat>عرض على الشاشة (3:4)‏</PresentationFormat>
  <Paragraphs>354</Paragraphs>
  <Slides>56</Slides>
  <Notes>5</Notes>
  <HiddenSlides>0</HiddenSlides>
  <MMClips>0</MMClips>
  <ScaleCrop>false</ScaleCrop>
  <HeadingPairs>
    <vt:vector size="4" baseType="variant">
      <vt:variant>
        <vt:lpstr>نسق</vt:lpstr>
      </vt:variant>
      <vt:variant>
        <vt:i4>1</vt:i4>
      </vt:variant>
      <vt:variant>
        <vt:lpstr>عناوين الشرائح</vt:lpstr>
      </vt:variant>
      <vt:variant>
        <vt:i4>56</vt:i4>
      </vt:variant>
    </vt:vector>
  </HeadingPairs>
  <TitlesOfParts>
    <vt:vector size="57" baseType="lpstr">
      <vt:lpstr>SE9</vt:lpstr>
      <vt:lpstr>Software  Engineering I</vt:lpstr>
      <vt:lpstr>Video Tutorials</vt:lpstr>
      <vt:lpstr>Software  Engineering I</vt:lpstr>
      <vt:lpstr>Software  Engineering I</vt:lpstr>
      <vt:lpstr>عرض تقديمي في PowerPoint</vt:lpstr>
      <vt:lpstr>عرض تقديمي في PowerPoint</vt:lpstr>
      <vt:lpstr>عرض تقديمي في PowerPoint</vt:lpstr>
      <vt:lpstr>عرض تقديمي في PowerPoint</vt:lpstr>
      <vt:lpstr>COURSE OBJECTIVES</vt:lpstr>
      <vt:lpstr>COURSE OBJECTIVES  Cont.</vt:lpstr>
      <vt:lpstr>COURSE Contents</vt:lpstr>
      <vt:lpstr>عرض تقديمي في PowerPoint</vt:lpstr>
      <vt:lpstr>Chapter 1- Introduction</vt:lpstr>
      <vt:lpstr>Topics covered</vt:lpstr>
      <vt:lpstr>Software engineering</vt:lpstr>
      <vt:lpstr>Software engineering</vt:lpstr>
      <vt:lpstr>Software crises</vt:lpstr>
      <vt:lpstr>Software costs</vt:lpstr>
      <vt:lpstr>Software product classes</vt:lpstr>
      <vt:lpstr>Software product classes</vt:lpstr>
      <vt:lpstr>Product specification</vt:lpstr>
      <vt:lpstr>Frequently asked questions about software engineering </vt:lpstr>
      <vt:lpstr>Frequently asked questions about software engineering</vt:lpstr>
      <vt:lpstr>Software engineering</vt:lpstr>
      <vt:lpstr>Importance of software engineering</vt:lpstr>
      <vt:lpstr>Software process activities</vt:lpstr>
      <vt:lpstr>General issues that affect most software</vt:lpstr>
      <vt:lpstr>Software engineering diversity</vt:lpstr>
      <vt:lpstr>Application types</vt:lpstr>
      <vt:lpstr>Application types</vt:lpstr>
      <vt:lpstr>Application types</vt:lpstr>
      <vt:lpstr>Software engineering fundamentals</vt:lpstr>
      <vt:lpstr>Software engineering and the web</vt:lpstr>
      <vt:lpstr>Web software engineering</vt:lpstr>
      <vt:lpstr>Web-based software engineering</vt:lpstr>
      <vt:lpstr>Key points</vt:lpstr>
      <vt:lpstr>Key points</vt:lpstr>
      <vt:lpstr>Software engineering ethics</vt:lpstr>
      <vt:lpstr>Issues of professional responsibility</vt:lpstr>
      <vt:lpstr>Issues of professional responsibility</vt:lpstr>
      <vt:lpstr>Ethical dilemmas</vt:lpstr>
      <vt:lpstr>Some Terminologies</vt:lpstr>
      <vt:lpstr>Cost, Schedule, and Quality</vt:lpstr>
      <vt:lpstr>Cost, Schedule, and Quality</vt:lpstr>
      <vt:lpstr>Cost, Schedule, and Quality</vt:lpstr>
      <vt:lpstr>Cost, Schedule, and Quality</vt:lpstr>
      <vt:lpstr>Software quality attributes</vt:lpstr>
      <vt:lpstr>Software quality attributes</vt:lpstr>
      <vt:lpstr>Software quality attributes</vt:lpstr>
      <vt:lpstr>Change</vt:lpstr>
      <vt:lpstr>How do software engineers spend their time on the job ?</vt:lpstr>
      <vt:lpstr>How do software engineers spend their time on the job ?</vt:lpstr>
      <vt:lpstr>How do software engineers spend their time on the job ?</vt:lpstr>
      <vt:lpstr>Computer-Aided Software Engineering (CASE)</vt:lpstr>
      <vt:lpstr>Computer-Aided Software Engineering (CASE)</vt:lpstr>
      <vt:lpstr>Exercises</vt:lpstr>
    </vt:vector>
  </TitlesOfParts>
  <Company>St Andrews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 – Chapter 1</dc:title>
  <dc:creator>Ian Sommerville</dc:creator>
  <cp:lastModifiedBy>win</cp:lastModifiedBy>
  <cp:revision>89</cp:revision>
  <dcterms:created xsi:type="dcterms:W3CDTF">2009-12-29T10:39:27Z</dcterms:created>
  <dcterms:modified xsi:type="dcterms:W3CDTF">2015-02-27T18:30:00Z</dcterms:modified>
</cp:coreProperties>
</file>