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2CB85-AF57-40E7-A3F5-CBADBC5AA75A}" type="datetimeFigureOut">
              <a:rPr lang="en-IN" smtClean="0"/>
              <a:t>08-12-2014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35146-70B8-471B-867D-9AE3D74538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82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4EA6-01B7-4E21-A0B6-7D228D500BD1}" type="datetime1">
              <a:rPr lang="ar-SA" smtClean="0"/>
              <a:t>16/02/1436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6843-432F-4021-B148-0AA3F5B092E7}" type="datetime1">
              <a:rPr lang="ar-SA" smtClean="0"/>
              <a:t>16/02/1436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1CAB-A678-49F3-A979-2433B8CFBE9D}" type="datetime1">
              <a:rPr lang="ar-SA" smtClean="0"/>
              <a:t>16/02/1436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0D05-3770-42DA-A6A4-33C001A06967}" type="datetime1">
              <a:rPr lang="ar-SA" smtClean="0"/>
              <a:t>16/02/1436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0A4E-DB3F-4A2A-AD67-CD7182468E9B}" type="datetime1">
              <a:rPr lang="ar-SA" smtClean="0"/>
              <a:t>16/02/1436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C86040-1F68-4BCA-8701-4FE5FF723DC4}" type="datetime1">
              <a:rPr lang="ar-SA" smtClean="0"/>
              <a:t>16/02/1436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99D4-9276-463E-B172-E3639E2A1B65}" type="datetime1">
              <a:rPr lang="ar-SA" smtClean="0"/>
              <a:t>16/02/1436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B40-AA40-4A54-83BF-8B7CEB8DD848}" type="datetime1">
              <a:rPr lang="ar-SA" smtClean="0"/>
              <a:t>16/02/1436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02D-5584-4062-927A-6F3DE8B2964B}" type="datetime1">
              <a:rPr lang="ar-SA" smtClean="0"/>
              <a:t>16/02/1436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E834-4443-4521-8CD7-6FA07F88E3C4}" type="datetime1">
              <a:rPr lang="ar-SA" smtClean="0"/>
              <a:t>16/02/1436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2BF9AE-F99A-42A0-95DE-29F9EA459517}" type="datetime1">
              <a:rPr lang="ar-SA" smtClean="0"/>
              <a:t>16/02/1436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24620E-1966-4BA0-A0FA-3E98416C7D1E}" type="datetime1">
              <a:rPr lang="ar-SA" smtClean="0"/>
              <a:t>16/02/1436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الفصل </a:t>
            </a:r>
            <a:r>
              <a:rPr lang="ar-SA" b="1" dirty="0" smtClean="0">
                <a:solidFill>
                  <a:srgbClr val="FF0000"/>
                </a:solidFill>
              </a:rPr>
              <a:t>السابع </a:t>
            </a:r>
            <a:r>
              <a:rPr lang="ar-SA" b="1" dirty="0" smtClean="0">
                <a:solidFill>
                  <a:srgbClr val="FF0000"/>
                </a:solidFill>
              </a:rPr>
              <a:t>: القيادة الإدارية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FB59-7561-475E-A7DF-9432DFA5693E}" type="datetime1">
              <a:rPr lang="ar-SA" smtClean="0"/>
              <a:t>16/02/1436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13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1.مفهوم القيادة</a:t>
            </a:r>
            <a:endParaRPr lang="en-IN" sz="3600" b="1" dirty="0" smtClean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60588"/>
            <a:ext cx="8229600" cy="29098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ar-SA" sz="3600" b="1" smtClean="0">
                <a:cs typeface="Simplified Arabic" pitchFamily="2" charset="-78"/>
              </a:rPr>
              <a:t>”القدرة على التوجيه من أجل تحقيق هدف معين عن طريق الآخرين“</a:t>
            </a:r>
            <a:endParaRPr lang="en-IN" sz="3600" b="1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1ED-7402-4F22-9A26-A019CFC62122}" type="datetime1">
              <a:rPr lang="ar-SA" smtClean="0"/>
              <a:t>16/02/1436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65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الرئاسة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القيادة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B70-78BB-4D7A-8FB5-E9C39FFC4B45}" type="datetime1">
              <a:rPr lang="ar-SA" smtClean="0"/>
              <a:t>16/02/1436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301752" y="2471382"/>
            <a:ext cx="4041648" cy="3909945"/>
          </a:xfrm>
        </p:spPr>
        <p:txBody>
          <a:bodyPr>
            <a:noAutofit/>
          </a:bodyPr>
          <a:lstStyle/>
          <a:p>
            <a:pPr algn="just" rtl="1" eaLnBrk="1" hangingPunct="1">
              <a:lnSpc>
                <a:spcPct val="150000"/>
              </a:lnSpc>
            </a:pPr>
            <a:r>
              <a:rPr lang="ar-SA" sz="2800" dirty="0" smtClean="0">
                <a:sym typeface="Symbol" pitchFamily="18" charset="2"/>
              </a:rPr>
              <a:t>الرئاسة مفروضة على الجماعة نظاماً.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ar-SA" sz="2800" dirty="0" smtClean="0">
                <a:sym typeface="Symbol" pitchFamily="18" charset="2"/>
              </a:rPr>
              <a:t>في الرئاسة يختار الرئيس الهدف ولا تحدده الجماعة.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ar-SA" sz="2800" dirty="0" smtClean="0">
                <a:sym typeface="Symbol" pitchFamily="18" charset="2"/>
              </a:rPr>
              <a:t>سلطة الرئيس يستمدها من خارج الجماعة. </a:t>
            </a:r>
          </a:p>
          <a:p>
            <a:pPr algn="just" rtl="1" eaLnBrk="1" hangingPunct="1">
              <a:lnSpc>
                <a:spcPct val="150000"/>
              </a:lnSpc>
              <a:buFontTx/>
              <a:buNone/>
            </a:pPr>
            <a:endParaRPr lang="ar-SA" sz="3200" dirty="0" smtClean="0">
              <a:sym typeface="Symbol" pitchFamily="18" charset="2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4"/>
          </p:nvPr>
        </p:nvSpPr>
        <p:spPr>
          <a:xfrm>
            <a:off x="4800600" y="2471382"/>
            <a:ext cx="4038600" cy="3909945"/>
          </a:xfrm>
        </p:spPr>
        <p:txBody>
          <a:bodyPr>
            <a:noAutofit/>
          </a:bodyPr>
          <a:lstStyle/>
          <a:p>
            <a:pPr algn="just" rtl="1">
              <a:lnSpc>
                <a:spcPct val="160000"/>
              </a:lnSpc>
            </a:pPr>
            <a:r>
              <a:rPr lang="ar-SA" sz="3200" dirty="0">
                <a:sym typeface="Symbol" pitchFamily="18" charset="2"/>
              </a:rPr>
              <a:t>ا</a:t>
            </a:r>
            <a:r>
              <a:rPr lang="ar-SA" sz="2800" dirty="0">
                <a:sym typeface="Symbol" pitchFamily="18" charset="2"/>
              </a:rPr>
              <a:t>لقيادة تنبع تلقائياً من الجماعة</a:t>
            </a:r>
            <a:r>
              <a:rPr lang="ar-SA" sz="2800" dirty="0" smtClean="0">
                <a:sym typeface="Symbol" pitchFamily="18" charset="2"/>
              </a:rPr>
              <a:t>.</a:t>
            </a:r>
          </a:p>
          <a:p>
            <a:pPr algn="just" rtl="1">
              <a:lnSpc>
                <a:spcPct val="160000"/>
              </a:lnSpc>
            </a:pPr>
            <a:r>
              <a:rPr lang="ar-SA" sz="2800" dirty="0" smtClean="0">
                <a:sym typeface="Symbol" pitchFamily="18" charset="2"/>
              </a:rPr>
              <a:t>في </a:t>
            </a:r>
            <a:r>
              <a:rPr lang="ar-SA" sz="2800" dirty="0">
                <a:sym typeface="Symbol" pitchFamily="18" charset="2"/>
              </a:rPr>
              <a:t>القيادة تشترك الجماعة مع قائدها في اختيار الهدف</a:t>
            </a:r>
            <a:r>
              <a:rPr lang="ar-SA" sz="2800" dirty="0" smtClean="0">
                <a:sym typeface="Symbol" pitchFamily="18" charset="2"/>
              </a:rPr>
              <a:t>.</a:t>
            </a:r>
          </a:p>
          <a:p>
            <a:pPr algn="just" rtl="1">
              <a:lnSpc>
                <a:spcPct val="160000"/>
              </a:lnSpc>
            </a:pPr>
            <a:r>
              <a:rPr lang="ar-SA" sz="2800" dirty="0">
                <a:sym typeface="Symbol" pitchFamily="18" charset="2"/>
              </a:rPr>
              <a:t>القيادة مصدرها الجماعة.</a:t>
            </a:r>
          </a:p>
          <a:p>
            <a:pPr algn="just" rtl="1">
              <a:lnSpc>
                <a:spcPct val="160000"/>
              </a:lnSpc>
            </a:pPr>
            <a:endParaRPr lang="ar-SA" sz="2800" dirty="0">
              <a:sym typeface="Symbol" pitchFamily="18" charset="2"/>
            </a:endParaRPr>
          </a:p>
          <a:p>
            <a:pPr algn="just" rtl="1">
              <a:lnSpc>
                <a:spcPct val="160000"/>
              </a:lnSpc>
            </a:pPr>
            <a:endParaRPr lang="ar-SA" sz="2800" dirty="0">
              <a:sym typeface="Symbol" pitchFamily="18" charset="2"/>
            </a:endParaRPr>
          </a:p>
          <a:p>
            <a:pPr algn="just" rtl="1">
              <a:lnSpc>
                <a:spcPct val="160000"/>
              </a:lnSpc>
            </a:pPr>
            <a:endParaRPr lang="en-IN" sz="2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2.القائد الإداري والرئيس الإداري</a:t>
            </a:r>
            <a:endParaRPr lang="en-IN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93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3.مصادر قوة القائد</a:t>
            </a:r>
            <a:endParaRPr lang="en-IN" b="1" dirty="0" smtClean="0">
              <a:solidFill>
                <a:srgbClr val="FF0000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8945" y="1317514"/>
            <a:ext cx="8395090" cy="4991806"/>
          </a:xfrm>
        </p:spPr>
        <p:txBody>
          <a:bodyPr>
            <a:normAutofit lnSpcReduction="10000"/>
          </a:bodyPr>
          <a:lstStyle/>
          <a:p>
            <a:pPr marL="609600" indent="-609600" algn="just" rtl="1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ar-SA" sz="2400" b="1" dirty="0" smtClean="0">
                <a:cs typeface="Simplified Arabic" pitchFamily="2" charset="-78"/>
              </a:rPr>
              <a:t>مصدر التأثير النابع من استخدام أساليب الضغط : يعتمد على الصفات والسمات الشخصية للفرد من قدرة على الاقناع، وقدرة على جذب اتمام الآخرين، و قوة الشخصية...</a:t>
            </a:r>
          </a:p>
          <a:p>
            <a:pPr marL="609600" indent="-609600" algn="just" rtl="1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ar-SA" sz="2400" b="1" dirty="0" smtClean="0">
                <a:cs typeface="Simplified Arabic" pitchFamily="2" charset="-78"/>
              </a:rPr>
              <a:t>مصدر السلطة النظامية : أي السلطة الرسمية التي </a:t>
            </a:r>
            <a:r>
              <a:rPr lang="ar-SA" sz="2400" b="1" dirty="0" err="1" smtClean="0">
                <a:cs typeface="Simplified Arabic" pitchFamily="2" charset="-78"/>
              </a:rPr>
              <a:t>يتيحها</a:t>
            </a:r>
            <a:r>
              <a:rPr lang="ar-SA" sz="2400" b="1" dirty="0" smtClean="0">
                <a:cs typeface="Simplified Arabic" pitchFamily="2" charset="-78"/>
              </a:rPr>
              <a:t> المنصب الذي يشغله القائد.</a:t>
            </a:r>
          </a:p>
          <a:p>
            <a:pPr marL="609600" indent="-609600" algn="just" rtl="1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ar-SA" sz="2400" b="1" dirty="0" smtClean="0">
                <a:cs typeface="Simplified Arabic" pitchFamily="2" charset="-78"/>
              </a:rPr>
              <a:t>مصدر منح التقدير المالي : كلما زاد اعتماد المرؤوسين على القائد في الحصول على التقدير المالي كلما زادت قوته.</a:t>
            </a:r>
          </a:p>
          <a:p>
            <a:pPr marL="609600" indent="-609600" algn="just" rtl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ar-SA" sz="2400" b="1" dirty="0" smtClean="0">
                <a:cs typeface="Simplified Arabic" pitchFamily="2" charset="-78"/>
              </a:rPr>
              <a:t>مصدر الخبرة والمهارة : </a:t>
            </a:r>
            <a:r>
              <a:rPr lang="ar-SA" sz="2400" b="1" dirty="0">
                <a:cs typeface="Simplified Arabic" pitchFamily="2" charset="-78"/>
              </a:rPr>
              <a:t>كلما تميز القائد </a:t>
            </a:r>
            <a:r>
              <a:rPr lang="ar-SA" sz="2400" b="1" dirty="0" smtClean="0">
                <a:cs typeface="Simplified Arabic" pitchFamily="2" charset="-78"/>
              </a:rPr>
              <a:t>بخبرته ومهارته عن غيره، كلما زاد احترام الجماعة له.</a:t>
            </a:r>
          </a:p>
          <a:p>
            <a:pPr marL="609600" indent="-609600" algn="just" rt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ar-SA" sz="2400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2ED5-D07C-4FF7-89A7-8D60FD9FEE29}" type="datetime1">
              <a:rPr lang="ar-SA" smtClean="0"/>
              <a:t>16/02/1436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38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544895" y="2321446"/>
            <a:ext cx="8144203" cy="377190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4.النظريات الحديثة في القيادة</a:t>
            </a:r>
            <a:endParaRPr lang="en-IN" b="1" dirty="0" smtClean="0">
              <a:solidFill>
                <a:srgbClr val="FF0000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752-9050-4414-B030-53225FBC6483}" type="datetime1">
              <a:rPr lang="ar-SA" smtClean="0"/>
              <a:t>16/02/1436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2400" b="1" dirty="0" smtClean="0">
                <a:solidFill>
                  <a:srgbClr val="00B050"/>
                </a:solidFill>
              </a:rPr>
              <a:t>أ. نظرية سلسلة السلوك</a:t>
            </a:r>
          </a:p>
          <a:p>
            <a:pPr marL="0" indent="0" algn="ctr" rtl="1">
              <a:buNone/>
            </a:pPr>
            <a:r>
              <a:rPr lang="ar-SA" sz="1600" b="1" dirty="0" smtClean="0"/>
              <a:t>سلسلة </a:t>
            </a:r>
            <a:r>
              <a:rPr lang="ar-SA" sz="1600" b="1" dirty="0"/>
              <a:t>السلوك القيادي</a:t>
            </a:r>
          </a:p>
          <a:p>
            <a:pPr marL="0" indent="0" algn="r" rtl="1">
              <a:buNone/>
            </a:pPr>
            <a:endParaRPr lang="en-IN" sz="1600" dirty="0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079625" y="2807270"/>
            <a:ext cx="5080000" cy="6937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 flipH="1">
            <a:off x="2079625" y="2807270"/>
            <a:ext cx="5080000" cy="693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965325" y="2852936"/>
            <a:ext cx="26289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1600">
                <a:solidFill>
                  <a:srgbClr val="000000"/>
                </a:solidFill>
                <a:latin typeface="Times New Roman" pitchFamily="18" charset="0"/>
                <a:cs typeface="كبير 6" pitchFamily="2" charset="-78"/>
              </a:rPr>
              <a:t>درجة السلطة التي يستخدمها المدير</a:t>
            </a:r>
          </a:p>
          <a:p>
            <a:pPr eaLnBrk="1" hangingPunct="1"/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4799013" y="3048571"/>
            <a:ext cx="2309812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1600" dirty="0">
                <a:solidFill>
                  <a:srgbClr val="000000"/>
                </a:solidFill>
                <a:latin typeface="Times New Roman" pitchFamily="18" charset="0"/>
                <a:cs typeface="كبير 6" pitchFamily="2" charset="-78"/>
              </a:rPr>
              <a:t>درجة الحرية المتاحة للمرؤوسين</a:t>
            </a:r>
          </a:p>
          <a:p>
            <a:pPr eaLnBrk="1" hangingPunct="1"/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244725" y="4056063"/>
            <a:ext cx="428625" cy="175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(1)</a:t>
            </a:r>
          </a:p>
          <a:p>
            <a:pPr algn="ctr" eaLnBrk="1" hangingPunct="1"/>
            <a:r>
              <a:rPr lang="ar-SA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قائد يصنع القرار ويعلنه</a:t>
            </a:r>
            <a:endParaRPr lang="en-US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2774950" y="4056063"/>
            <a:ext cx="384175" cy="175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(2)</a:t>
            </a:r>
          </a:p>
          <a:p>
            <a:pPr algn="ctr" eaLnBrk="1" hangingPunct="1"/>
            <a:r>
              <a:rPr lang="ar-SA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قائد يبيع قراره</a:t>
            </a:r>
            <a:endParaRPr lang="en-US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273425" y="4056063"/>
            <a:ext cx="520700" cy="175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(3)</a:t>
            </a:r>
          </a:p>
          <a:p>
            <a:pPr algn="ctr" eaLnBrk="1" hangingPunct="1"/>
            <a:r>
              <a:rPr lang="ar-SA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قائد يقدم أفكاره ويدعو إلى الأسئلة</a:t>
            </a:r>
            <a:endParaRPr lang="en-US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3895725" y="4067175"/>
            <a:ext cx="635000" cy="1747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(4)</a:t>
            </a:r>
          </a:p>
          <a:p>
            <a:pPr algn="ctr" eaLnBrk="1" hangingPunct="1"/>
            <a:r>
              <a:rPr lang="ar-SA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قائد يعرض قرار غير نهائي يخضع للتغيير</a:t>
            </a:r>
            <a:endParaRPr lang="en-US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4645025" y="4056063"/>
            <a:ext cx="685800" cy="175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(5)</a:t>
            </a:r>
          </a:p>
          <a:p>
            <a:pPr algn="ctr" eaLnBrk="1" hangingPunct="1"/>
            <a:r>
              <a:rPr lang="ar-SA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قائد يعرض مشكلة ويحصل على مناقشات تعمل قراره</a:t>
            </a:r>
            <a:endParaRPr lang="en-US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5445125" y="4056063"/>
            <a:ext cx="703263" cy="175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(6)</a:t>
            </a:r>
          </a:p>
          <a:p>
            <a:pPr algn="ctr" eaLnBrk="1" hangingPunct="1"/>
            <a:r>
              <a:rPr lang="ar-SA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قائد يعرض ويحدد المشكلة ويسأل المجموعة لتصنيع القرار</a:t>
            </a:r>
            <a:endParaRPr lang="en-US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6245225" y="4056063"/>
            <a:ext cx="793750" cy="175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(7)</a:t>
            </a:r>
          </a:p>
          <a:p>
            <a:pPr algn="ctr" eaLnBrk="1" hangingPunct="1"/>
            <a:r>
              <a:rPr lang="ar-SA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قائد يسمح للمرؤوسين بأن يعملوا ضمن حدود عرفت لهم بواسطته</a:t>
            </a:r>
            <a:endParaRPr lang="en-US" b="1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 flipH="1">
            <a:off x="2264353" y="2636912"/>
            <a:ext cx="353240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790580" y="2420888"/>
            <a:ext cx="2309812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ar-SA" sz="1600" dirty="0"/>
              <a:t>القيادة المرتكزة على المدير</a:t>
            </a:r>
            <a:endParaRPr lang="en-IN" sz="1600" dirty="0"/>
          </a:p>
          <a:p>
            <a:pPr eaLnBrk="1" hangingPunct="1"/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2339752" y="3789040"/>
            <a:ext cx="361416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5862588" y="3552627"/>
            <a:ext cx="2309812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ar-SA" sz="1600" dirty="0"/>
              <a:t>القيادة المرتكزة على </a:t>
            </a:r>
            <a:r>
              <a:rPr lang="ar-SA" sz="1600" dirty="0" smtClean="0"/>
              <a:t>المرؤوسين</a:t>
            </a:r>
            <a:endParaRPr lang="en-IN" sz="1600" dirty="0"/>
          </a:p>
          <a:p>
            <a:pPr eaLnBrk="1" hangingPunct="1"/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ar-SA" sz="2400" b="1" dirty="0" smtClean="0">
                <a:solidFill>
                  <a:srgbClr val="00B050"/>
                </a:solidFill>
              </a:rPr>
              <a:t>ب. نظرية القيادة الفعالة</a:t>
            </a:r>
            <a:endParaRPr lang="en-IN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971600" y="3108173"/>
            <a:ext cx="7200900" cy="2998787"/>
            <a:chOff x="884" y="2115"/>
            <a:chExt cx="4536" cy="1889"/>
          </a:xfrm>
        </p:grpSpPr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884" y="2115"/>
              <a:ext cx="4536" cy="188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83974" name="AutoShape 6"/>
            <p:cNvSpPr>
              <a:spLocks noChangeArrowheads="1"/>
            </p:cNvSpPr>
            <p:nvPr/>
          </p:nvSpPr>
          <p:spPr bwMode="auto">
            <a:xfrm>
              <a:off x="3671" y="2160"/>
              <a:ext cx="1658" cy="693"/>
            </a:xfrm>
            <a:prstGeom prst="leftRightArrow">
              <a:avLst>
                <a:gd name="adj1" fmla="val 50000"/>
                <a:gd name="adj2" fmla="val 4785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83975" name="AutoShape 7"/>
            <p:cNvSpPr>
              <a:spLocks noChangeArrowheads="1"/>
            </p:cNvSpPr>
            <p:nvPr/>
          </p:nvSpPr>
          <p:spPr bwMode="auto">
            <a:xfrm>
              <a:off x="2357" y="2614"/>
              <a:ext cx="1657" cy="809"/>
            </a:xfrm>
            <a:prstGeom prst="leftRightArrow">
              <a:avLst>
                <a:gd name="adj1" fmla="val 50000"/>
                <a:gd name="adj2" fmla="val 40964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83976" name="AutoShape 8"/>
            <p:cNvSpPr>
              <a:spLocks noChangeArrowheads="1"/>
            </p:cNvSpPr>
            <p:nvPr/>
          </p:nvSpPr>
          <p:spPr bwMode="auto">
            <a:xfrm>
              <a:off x="995" y="3158"/>
              <a:ext cx="1658" cy="648"/>
            </a:xfrm>
            <a:prstGeom prst="leftRightArrow">
              <a:avLst>
                <a:gd name="adj1" fmla="val 50000"/>
                <a:gd name="adj2" fmla="val 51173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3878" y="2387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b="1" dirty="0">
                  <a:latin typeface="Tahoma" pitchFamily="34" charset="0"/>
                </a:rPr>
                <a:t>قوة الموقع للقائد</a:t>
              </a:r>
              <a:endParaRPr lang="en-IN" b="1" dirty="0">
                <a:latin typeface="Tahoma" pitchFamily="34" charset="0"/>
              </a:endParaRP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2517" y="2931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b="1" dirty="0">
                  <a:latin typeface="Tahoma" pitchFamily="34" charset="0"/>
                </a:rPr>
                <a:t>بناء أو تركيب المهمة</a:t>
              </a:r>
              <a:endParaRPr lang="en-IN" b="1" dirty="0">
                <a:latin typeface="Tahoma" pitchFamily="34" charset="0"/>
              </a:endParaRPr>
            </a:p>
          </p:txBody>
        </p:sp>
        <p:sp>
          <p:nvSpPr>
            <p:cNvPr id="83979" name="Text Box 11"/>
            <p:cNvSpPr txBox="1">
              <a:spLocks noChangeArrowheads="1"/>
            </p:cNvSpPr>
            <p:nvPr/>
          </p:nvSpPr>
          <p:spPr bwMode="auto">
            <a:xfrm>
              <a:off x="1202" y="3385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b="1" dirty="0">
                  <a:latin typeface="Tahoma" pitchFamily="34" charset="0"/>
                </a:rPr>
                <a:t>العلاقات الشخصية</a:t>
              </a:r>
              <a:endParaRPr lang="en-IN" b="1" dirty="0">
                <a:latin typeface="Tahoma" pitchFamily="34" charset="0"/>
              </a:endParaRPr>
            </a:p>
          </p:txBody>
        </p:sp>
      </p:grp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130F-9A54-4BE1-8910-5334D59EF260}" type="datetime1">
              <a:rPr lang="ar-SA" smtClean="0"/>
              <a:t>16/02/1436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 rtl="1"/>
            <a:r>
              <a:rPr lang="ar-SA" sz="2400" dirty="0" smtClean="0"/>
              <a:t>القائد </a:t>
            </a:r>
            <a:r>
              <a:rPr lang="ar-SA" sz="2400" dirty="0"/>
              <a:t>الدكتاتوري </a:t>
            </a:r>
            <a:r>
              <a:rPr lang="ar-SA" sz="2400" dirty="0" smtClean="0"/>
              <a:t> : يركز على صنع القرار بنفسه وتوجيه الجماعة التي عليها تلقي الأوامر والتنفيذ. </a:t>
            </a:r>
            <a:endParaRPr lang="ar-SA" sz="2400" dirty="0"/>
          </a:p>
          <a:p>
            <a:pPr algn="just" rtl="1"/>
            <a:r>
              <a:rPr lang="ar-SA" sz="2400" dirty="0"/>
              <a:t>القائد </a:t>
            </a:r>
            <a:r>
              <a:rPr lang="ar-SA" sz="2400" dirty="0" smtClean="0"/>
              <a:t>الديموقراطي : يركز على علاقاته مع الجماعة واستخدام الموارد البشرية بشكل فعال من خلال المشاركة.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0019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1104320" y="2088629"/>
            <a:ext cx="7046913" cy="4147985"/>
            <a:chOff x="2564" y="4944"/>
            <a:chExt cx="6796" cy="3457"/>
          </a:xfrm>
        </p:grpSpPr>
        <p:sp>
          <p:nvSpPr>
            <p:cNvPr id="84996" name="Rectangle 3"/>
            <p:cNvSpPr>
              <a:spLocks noChangeArrowheads="1"/>
            </p:cNvSpPr>
            <p:nvPr/>
          </p:nvSpPr>
          <p:spPr bwMode="auto">
            <a:xfrm>
              <a:off x="4320" y="5274"/>
              <a:ext cx="3888" cy="226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84997" name="Text Box 4"/>
            <p:cNvSpPr txBox="1">
              <a:spLocks noChangeArrowheads="1"/>
            </p:cNvSpPr>
            <p:nvPr/>
          </p:nvSpPr>
          <p:spPr bwMode="auto">
            <a:xfrm>
              <a:off x="7056" y="5408"/>
              <a:ext cx="1008" cy="524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Times New Roman" pitchFamily="18" charset="0"/>
                </a:rPr>
                <a:t>9 - 9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84998" name="Text Box 5"/>
            <p:cNvSpPr txBox="1">
              <a:spLocks noChangeArrowheads="1"/>
            </p:cNvSpPr>
            <p:nvPr/>
          </p:nvSpPr>
          <p:spPr bwMode="auto">
            <a:xfrm>
              <a:off x="4384" y="5418"/>
              <a:ext cx="933" cy="521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Times New Roman" pitchFamily="18" charset="0"/>
                </a:rPr>
                <a:t>9 - 1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84999" name="Text Box 6"/>
            <p:cNvSpPr txBox="1">
              <a:spLocks noChangeArrowheads="1"/>
            </p:cNvSpPr>
            <p:nvPr/>
          </p:nvSpPr>
          <p:spPr bwMode="auto">
            <a:xfrm flipH="1">
              <a:off x="5760" y="6222"/>
              <a:ext cx="1008" cy="432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Times New Roman" pitchFamily="18" charset="0"/>
                </a:rPr>
                <a:t>5 - 5</a:t>
              </a:r>
              <a:endParaRPr lang="en-US" sz="2400" b="1">
                <a:latin typeface="Tahoma" pitchFamily="34" charset="0"/>
              </a:endParaRPr>
            </a:p>
          </p:txBody>
        </p:sp>
        <p:sp>
          <p:nvSpPr>
            <p:cNvPr id="85000" name="Text Box 7"/>
            <p:cNvSpPr txBox="1">
              <a:spLocks noChangeArrowheads="1"/>
            </p:cNvSpPr>
            <p:nvPr/>
          </p:nvSpPr>
          <p:spPr bwMode="auto">
            <a:xfrm>
              <a:off x="2564" y="5940"/>
              <a:ext cx="1494" cy="943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400" b="1" dirty="0">
                  <a:latin typeface="Times New Roman" pitchFamily="18" charset="0"/>
                  <a:cs typeface="Simplified Arabic" pitchFamily="2" charset="-78"/>
                </a:rPr>
                <a:t>الاهتمام بالأشخاص</a:t>
              </a:r>
              <a:endParaRPr lang="en-US" sz="2400" b="1" dirty="0">
                <a:latin typeface="Tahoma" pitchFamily="34" charset="0"/>
                <a:cs typeface="Simplified Arabic" pitchFamily="2" charset="-78"/>
              </a:endParaRPr>
            </a:p>
          </p:txBody>
        </p:sp>
        <p:sp>
          <p:nvSpPr>
            <p:cNvPr id="85001" name="Text Box 8"/>
            <p:cNvSpPr txBox="1">
              <a:spLocks noChangeArrowheads="1"/>
            </p:cNvSpPr>
            <p:nvPr/>
          </p:nvSpPr>
          <p:spPr bwMode="auto">
            <a:xfrm>
              <a:off x="3127" y="4944"/>
              <a:ext cx="1057" cy="437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Times New Roman" pitchFamily="18" charset="0"/>
                </a:rPr>
                <a:t>مرتفع</a:t>
              </a:r>
              <a:endParaRPr lang="en-US" sz="2000" b="1">
                <a:latin typeface="Tahoma" pitchFamily="34" charset="0"/>
              </a:endParaRPr>
            </a:p>
          </p:txBody>
        </p:sp>
        <p:sp>
          <p:nvSpPr>
            <p:cNvPr id="85002" name="Text Box 9"/>
            <p:cNvSpPr txBox="1">
              <a:spLocks noChangeArrowheads="1"/>
            </p:cNvSpPr>
            <p:nvPr/>
          </p:nvSpPr>
          <p:spPr bwMode="auto">
            <a:xfrm>
              <a:off x="7056" y="7051"/>
              <a:ext cx="1008" cy="432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Times New Roman" pitchFamily="18" charset="0"/>
                </a:rPr>
                <a:t>1 - 9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85003" name="Text Box 10"/>
            <p:cNvSpPr txBox="1">
              <a:spLocks noChangeArrowheads="1"/>
            </p:cNvSpPr>
            <p:nvPr/>
          </p:nvSpPr>
          <p:spPr bwMode="auto">
            <a:xfrm>
              <a:off x="4385" y="7051"/>
              <a:ext cx="1008" cy="432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Times New Roman" pitchFamily="18" charset="0"/>
                </a:rPr>
                <a:t>1 - 1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85004" name="Text Box 11"/>
            <p:cNvSpPr txBox="1">
              <a:spLocks noChangeArrowheads="1"/>
            </p:cNvSpPr>
            <p:nvPr/>
          </p:nvSpPr>
          <p:spPr bwMode="auto">
            <a:xfrm>
              <a:off x="8352" y="7104"/>
              <a:ext cx="1008" cy="576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Simplified Arabic" pitchFamily="2" charset="-78"/>
                </a:rPr>
                <a:t>مرتفع</a:t>
              </a:r>
              <a:endParaRPr lang="en-US" sz="2000" b="1">
                <a:latin typeface="Tahoma" pitchFamily="34" charset="0"/>
                <a:cs typeface="Simplified Arabic" pitchFamily="2" charset="-78"/>
              </a:endParaRPr>
            </a:p>
          </p:txBody>
        </p:sp>
        <p:sp>
          <p:nvSpPr>
            <p:cNvPr id="85005" name="Text Box 12"/>
            <p:cNvSpPr txBox="1">
              <a:spLocks noChangeArrowheads="1"/>
            </p:cNvSpPr>
            <p:nvPr/>
          </p:nvSpPr>
          <p:spPr bwMode="auto">
            <a:xfrm>
              <a:off x="3024" y="7104"/>
              <a:ext cx="1152" cy="432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Simplified Arabic" pitchFamily="2" charset="-78"/>
                </a:rPr>
                <a:t>منخفض</a:t>
              </a:r>
              <a:endParaRPr lang="en-US" sz="2000" b="1">
                <a:latin typeface="Tahoma" pitchFamily="34" charset="0"/>
                <a:cs typeface="Simplified Arabic" pitchFamily="2" charset="-78"/>
              </a:endParaRPr>
            </a:p>
          </p:txBody>
        </p:sp>
        <p:sp>
          <p:nvSpPr>
            <p:cNvPr id="85006" name="Text Box 13"/>
            <p:cNvSpPr txBox="1">
              <a:spLocks noChangeArrowheads="1"/>
            </p:cNvSpPr>
            <p:nvPr/>
          </p:nvSpPr>
          <p:spPr bwMode="auto">
            <a:xfrm>
              <a:off x="5469" y="7861"/>
              <a:ext cx="1620" cy="540"/>
            </a:xfrm>
            <a:prstGeom prst="rect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400" b="1" dirty="0">
                  <a:latin typeface="Times New Roman" pitchFamily="18" charset="0"/>
                  <a:cs typeface="Simplified Arabic" pitchFamily="2" charset="-78"/>
                </a:rPr>
                <a:t>الاهتمام بالإنتاج</a:t>
              </a:r>
              <a:endParaRPr lang="en-US" sz="2400" b="1" dirty="0">
                <a:latin typeface="Tahoma" pitchFamily="34" charset="0"/>
                <a:cs typeface="Simplified Arabic" pitchFamily="2" charset="-78"/>
              </a:endParaRPr>
            </a:p>
          </p:txBody>
        </p:sp>
      </p:grpSp>
      <p:sp>
        <p:nvSpPr>
          <p:cNvPr id="73742" name="Rectangle 1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ar-SA" sz="2800" b="1" dirty="0" smtClean="0">
                <a:solidFill>
                  <a:srgbClr val="00B050"/>
                </a:solidFill>
              </a:rPr>
              <a:t>ج .الشبكة الإدارية</a:t>
            </a:r>
            <a:endParaRPr lang="en-IN" sz="2800" b="1" dirty="0" smtClean="0">
              <a:solidFill>
                <a:srgbClr val="00B050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172-EFD6-45AB-9807-26C3B8A17785}" type="datetime1">
              <a:rPr lang="ar-SA" smtClean="0"/>
              <a:t>16/02/1436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08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5. معوقات القيادة الإدارية في الدول النامية</a:t>
            </a:r>
            <a:endParaRPr lang="en-IN" b="1" dirty="0" smtClean="0">
              <a:solidFill>
                <a:srgbClr val="FF0000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84784"/>
            <a:ext cx="8784976" cy="4896544"/>
          </a:xfrm>
        </p:spPr>
        <p:txBody>
          <a:bodyPr/>
          <a:lstStyle/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>
                <a:cs typeface="Simplified Arabic" pitchFamily="2" charset="-78"/>
              </a:rPr>
              <a:t>العوائق الإدارية : المركزية، التخطيط غير السليم، محدودية المعلومات لاتخاذ القرارات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>
                <a:cs typeface="Simplified Arabic" pitchFamily="2" charset="-78"/>
              </a:rPr>
              <a:t>العوائق البيئية </a:t>
            </a:r>
            <a:r>
              <a:rPr lang="ar-SA" b="1" dirty="0" smtClean="0">
                <a:cs typeface="Simplified Arabic" pitchFamily="2" charset="-78"/>
              </a:rPr>
              <a:t>: </a:t>
            </a:r>
            <a:r>
              <a:rPr lang="ar-SA" b="1" dirty="0">
                <a:cs typeface="Simplified Arabic" pitchFamily="2" charset="-78"/>
              </a:rPr>
              <a:t>عدم استقرار الانظمة السياسية، الانقسامات السياسية والاجتماعية داخل المنظمات...</a:t>
            </a:r>
          </a:p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>
                <a:cs typeface="Simplified Arabic" pitchFamily="2" charset="-78"/>
              </a:rPr>
              <a:t>المعوقات النابعة من وضع القيادات الإدارية : عدم توافر القيادات الفعالة، عدم اهتمام </a:t>
            </a:r>
            <a:r>
              <a:rPr lang="ar-SA" b="1" smtClean="0">
                <a:cs typeface="Simplified Arabic" pitchFamily="2" charset="-78"/>
              </a:rPr>
              <a:t>القيادات بالأساليب </a:t>
            </a:r>
            <a:r>
              <a:rPr lang="ar-SA" b="1" dirty="0" smtClean="0">
                <a:cs typeface="Simplified Arabic" pitchFamily="2" charset="-78"/>
              </a:rPr>
              <a:t>العلمية والتكنولوجية الحديثة، خوف القيادات من المسؤولية،...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D128-6825-4C66-90F9-BDFC706F9B24}" type="datetime1">
              <a:rPr lang="ar-SA" smtClean="0"/>
              <a:t>16/02/1436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</TotalTime>
  <Words>421</Words>
  <Application>Microsoft Office PowerPoint</Application>
  <PresentationFormat>عرض على الشاشة (3:4)‏</PresentationFormat>
  <Paragraphs>84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مدني</vt:lpstr>
      <vt:lpstr>الفصل السابع : القيادة الإدارية</vt:lpstr>
      <vt:lpstr>1.مفهوم القيادة</vt:lpstr>
      <vt:lpstr>2.القائد الإداري والرئيس الإداري</vt:lpstr>
      <vt:lpstr>3.مصادر قوة القائد</vt:lpstr>
      <vt:lpstr>4.النظريات الحديثة في القيادة</vt:lpstr>
      <vt:lpstr>ب. نظرية القيادة الفعالة</vt:lpstr>
      <vt:lpstr>ج .الشبكة الإدارية</vt:lpstr>
      <vt:lpstr>5. معوقات القيادة الإدارية في الدول النامية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السادس : القيادة الإدارية</dc:title>
  <dc:creator>HP</dc:creator>
  <cp:lastModifiedBy>HP</cp:lastModifiedBy>
  <cp:revision>13</cp:revision>
  <dcterms:created xsi:type="dcterms:W3CDTF">2014-11-22T06:31:49Z</dcterms:created>
  <dcterms:modified xsi:type="dcterms:W3CDTF">2014-12-08T17:07:28Z</dcterms:modified>
</cp:coreProperties>
</file>