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8980-CD44-4084-991C-609A27FE2A93}" type="datetimeFigureOut">
              <a:rPr lang="en-IN" smtClean="0"/>
              <a:t>20-02-2015</a:t>
            </a:fld>
            <a:endParaRPr lang="en-IN"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IN"/>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A1AE9-325C-40C1-967B-7EF6BFAAD56E}" type="slidenum">
              <a:rPr lang="en-IN" smtClean="0"/>
              <a:t>‹#›</a:t>
            </a:fld>
            <a:endParaRPr lang="en-IN" dirty="0"/>
          </a:p>
        </p:txBody>
      </p:sp>
    </p:spTree>
    <p:extLst>
      <p:ext uri="{BB962C8B-B14F-4D97-AF65-F5344CB8AC3E}">
        <p14:creationId xmlns:p14="http://schemas.microsoft.com/office/powerpoint/2010/main" val="213578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4D14788-09B1-4FB2-8ACA-F65797871A72}" type="datetime1">
              <a:rPr lang="ar-SA" smtClean="0"/>
              <a:t>02/05/1436</a:t>
            </a:fld>
            <a:endParaRPr lang="ar-SA" dirty="0"/>
          </a:p>
        </p:txBody>
      </p:sp>
      <p:sp>
        <p:nvSpPr>
          <p:cNvPr id="5" name="Footer Placeholder 4"/>
          <p:cNvSpPr>
            <a:spLocks noGrp="1"/>
          </p:cNvSpPr>
          <p:nvPr>
            <p:ph type="ftr" sz="quarter" idx="11"/>
          </p:nvPr>
        </p:nvSpPr>
        <p:spPr/>
        <p:txBody>
          <a:bodyPr/>
          <a:lstStyle/>
          <a:p>
            <a:r>
              <a:rPr lang="ar-SA" dirty="0" smtClean="0"/>
              <a:t>مقرر إدارة التسويق</a:t>
            </a:r>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794732F-3D31-4888-A06B-8C9309851F51}" type="datetime1">
              <a:rPr lang="ar-SA" smtClean="0"/>
              <a:t>02/05/1436</a:t>
            </a:fld>
            <a:endParaRPr lang="ar-SA" dirty="0"/>
          </a:p>
        </p:txBody>
      </p:sp>
      <p:sp>
        <p:nvSpPr>
          <p:cNvPr id="5" name="Footer Placeholder 4"/>
          <p:cNvSpPr>
            <a:spLocks noGrp="1"/>
          </p:cNvSpPr>
          <p:nvPr>
            <p:ph type="ftr" sz="quarter" idx="11"/>
          </p:nvPr>
        </p:nvSpPr>
        <p:spPr/>
        <p:txBody>
          <a:bodyPr/>
          <a:lstStyle/>
          <a:p>
            <a:r>
              <a:rPr lang="ar-SA" dirty="0" smtClean="0"/>
              <a:t>مقرر إدارة التسويق</a:t>
            </a:r>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1406E7-7D0D-4290-9A83-D444DC489332}" type="datetime1">
              <a:rPr lang="ar-SA" smtClean="0"/>
              <a:t>02/05/1436</a:t>
            </a:fld>
            <a:endParaRPr lang="ar-SA" dirty="0"/>
          </a:p>
        </p:txBody>
      </p:sp>
      <p:sp>
        <p:nvSpPr>
          <p:cNvPr id="5" name="Footer Placeholder 4"/>
          <p:cNvSpPr>
            <a:spLocks noGrp="1"/>
          </p:cNvSpPr>
          <p:nvPr>
            <p:ph type="ftr" sz="quarter" idx="11"/>
          </p:nvPr>
        </p:nvSpPr>
        <p:spPr/>
        <p:txBody>
          <a:bodyPr/>
          <a:lstStyle/>
          <a:p>
            <a:r>
              <a:rPr lang="ar-SA" dirty="0" smtClean="0"/>
              <a:t>مقرر إدارة التسويق</a:t>
            </a:r>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Footer Placeholder 4"/>
          <p:cNvSpPr>
            <a:spLocks noGrp="1"/>
          </p:cNvSpPr>
          <p:nvPr>
            <p:ph type="ftr" sz="quarter" idx="11"/>
          </p:nvPr>
        </p:nvSpPr>
        <p:spPr/>
        <p:txBody>
          <a:bodyPr/>
          <a:lstStyle/>
          <a:p>
            <a:r>
              <a:rPr lang="ar-SA" dirty="0" smtClean="0"/>
              <a:t>مقرر إدارة التسويق</a:t>
            </a:r>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A2F4952-BBF2-4F22-8A3A-D4ACE820E334}" type="datetime1">
              <a:rPr lang="ar-SA" smtClean="0"/>
              <a:t>02/05/1436</a:t>
            </a:fld>
            <a:endParaRPr lang="ar-SA" dirty="0"/>
          </a:p>
        </p:txBody>
      </p:sp>
      <p:sp>
        <p:nvSpPr>
          <p:cNvPr id="5" name="Footer Placeholder 4"/>
          <p:cNvSpPr>
            <a:spLocks noGrp="1"/>
          </p:cNvSpPr>
          <p:nvPr>
            <p:ph type="ftr" sz="quarter" idx="11"/>
          </p:nvPr>
        </p:nvSpPr>
        <p:spPr/>
        <p:txBody>
          <a:bodyPr/>
          <a:lstStyle/>
          <a:p>
            <a:r>
              <a:rPr lang="ar-SA" dirty="0" smtClean="0"/>
              <a:t>مقرر إدارة التسويق</a:t>
            </a:r>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9ADEB33-A84B-4EC4-8EF6-FDBAE95B7752}" type="datetime1">
              <a:rPr lang="ar-SA" smtClean="0"/>
              <a:t>02/05/1436</a:t>
            </a:fld>
            <a:endParaRPr lang="ar-SA" dirty="0"/>
          </a:p>
        </p:txBody>
      </p:sp>
      <p:sp>
        <p:nvSpPr>
          <p:cNvPr id="6" name="Footer Placeholder 5"/>
          <p:cNvSpPr>
            <a:spLocks noGrp="1"/>
          </p:cNvSpPr>
          <p:nvPr>
            <p:ph type="ftr" sz="quarter" idx="11"/>
          </p:nvPr>
        </p:nvSpPr>
        <p:spPr/>
        <p:txBody>
          <a:bodyPr/>
          <a:lstStyle/>
          <a:p>
            <a:r>
              <a:rPr lang="ar-SA" dirty="0" smtClean="0"/>
              <a:t>مقرر إدارة التسويق</a:t>
            </a:r>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725F80D5-D4E3-48DC-84A3-A6C1BB2C036D}" type="datetime1">
              <a:rPr lang="ar-SA" smtClean="0"/>
              <a:t>02/05/1436</a:t>
            </a:fld>
            <a:endParaRPr lang="ar-SA" dirty="0"/>
          </a:p>
        </p:txBody>
      </p:sp>
      <p:sp>
        <p:nvSpPr>
          <p:cNvPr id="8" name="Footer Placeholder 7"/>
          <p:cNvSpPr>
            <a:spLocks noGrp="1"/>
          </p:cNvSpPr>
          <p:nvPr>
            <p:ph type="ftr" sz="quarter" idx="11"/>
          </p:nvPr>
        </p:nvSpPr>
        <p:spPr/>
        <p:txBody>
          <a:bodyPr/>
          <a:lstStyle/>
          <a:p>
            <a:r>
              <a:rPr lang="ar-SA" dirty="0" smtClean="0"/>
              <a:t>مقرر إدارة التسويق</a:t>
            </a:r>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6E17620C-2843-4E3B-900A-DF106847AEDF}" type="datetime1">
              <a:rPr lang="ar-SA" smtClean="0"/>
              <a:t>02/05/1436</a:t>
            </a:fld>
            <a:endParaRPr lang="ar-SA" dirty="0"/>
          </a:p>
        </p:txBody>
      </p:sp>
      <p:sp>
        <p:nvSpPr>
          <p:cNvPr id="4" name="Footer Placeholder 3"/>
          <p:cNvSpPr>
            <a:spLocks noGrp="1"/>
          </p:cNvSpPr>
          <p:nvPr>
            <p:ph type="ftr" sz="quarter" idx="11"/>
          </p:nvPr>
        </p:nvSpPr>
        <p:spPr/>
        <p:txBody>
          <a:bodyPr/>
          <a:lstStyle/>
          <a:p>
            <a:r>
              <a:rPr lang="ar-SA" dirty="0" smtClean="0"/>
              <a:t>مقرر إدارة التسويق</a:t>
            </a:r>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A876E-552F-40F0-862E-5E6CC5B7474E}" type="datetime1">
              <a:rPr lang="ar-SA" smtClean="0"/>
              <a:t>02/05/1436</a:t>
            </a:fld>
            <a:endParaRPr lang="ar-SA" dirty="0"/>
          </a:p>
        </p:txBody>
      </p:sp>
      <p:sp>
        <p:nvSpPr>
          <p:cNvPr id="3" name="Footer Placeholder 2"/>
          <p:cNvSpPr>
            <a:spLocks noGrp="1"/>
          </p:cNvSpPr>
          <p:nvPr>
            <p:ph type="ftr" sz="quarter" idx="11"/>
          </p:nvPr>
        </p:nvSpPr>
        <p:spPr/>
        <p:txBody>
          <a:bodyPr/>
          <a:lstStyle/>
          <a:p>
            <a:r>
              <a:rPr lang="ar-SA" dirty="0" smtClean="0"/>
              <a:t>مقرر إدارة التسويق</a:t>
            </a:r>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D5EDA85-381E-4422-B006-1775A29FBBDC}" type="datetime1">
              <a:rPr lang="ar-SA" smtClean="0"/>
              <a:t>02/05/1436</a:t>
            </a:fld>
            <a:endParaRPr lang="ar-SA" dirty="0"/>
          </a:p>
        </p:txBody>
      </p:sp>
      <p:sp>
        <p:nvSpPr>
          <p:cNvPr id="6" name="Footer Placeholder 5"/>
          <p:cNvSpPr>
            <a:spLocks noGrp="1"/>
          </p:cNvSpPr>
          <p:nvPr>
            <p:ph type="ftr" sz="quarter" idx="11"/>
          </p:nvPr>
        </p:nvSpPr>
        <p:spPr/>
        <p:txBody>
          <a:bodyPr/>
          <a:lstStyle/>
          <a:p>
            <a:r>
              <a:rPr lang="ar-SA" dirty="0" smtClean="0"/>
              <a:t>مقرر إدارة التسويق</a:t>
            </a:r>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A207CB0-29C3-437A-A1D0-14B73D60FF2C}" type="datetime1">
              <a:rPr lang="ar-SA" smtClean="0"/>
              <a:t>02/05/1436</a:t>
            </a:fld>
            <a:endParaRPr lang="ar-SA" dirty="0"/>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dirty="0"/>
          </a:p>
        </p:txBody>
      </p:sp>
      <p:sp>
        <p:nvSpPr>
          <p:cNvPr id="10" name="Footer Placeholder 9"/>
          <p:cNvSpPr>
            <a:spLocks noGrp="1"/>
          </p:cNvSpPr>
          <p:nvPr>
            <p:ph type="ftr" sz="quarter" idx="12"/>
          </p:nvPr>
        </p:nvSpPr>
        <p:spPr/>
        <p:txBody>
          <a:bodyPr/>
          <a:lstStyle/>
          <a:p>
            <a:r>
              <a:rPr lang="ar-SA" dirty="0" smtClean="0"/>
              <a:t>مقرر إدارة التسويق</a:t>
            </a:r>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ar-SA" dirty="0" smtClean="0"/>
              <a:t>مقرر إدارة التسويق</a:t>
            </a:r>
            <a:endParaRPr lang="ar-SA"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2A0D41E-DF75-4FDB-AAEC-C2F9BA9F3E9F}" type="datetime1">
              <a:rPr lang="ar-SA" smtClean="0"/>
              <a:t>02/05/1436</a:t>
            </a:fld>
            <a:endParaRPr lang="ar-S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sz="4400" b="1" dirty="0" smtClean="0">
                <a:solidFill>
                  <a:srgbClr val="FF0000"/>
                </a:solidFill>
              </a:rPr>
              <a:t>الفصل الثاني : سلوك المستهلك النهائي وقرار الشراء</a:t>
            </a:r>
            <a:endParaRPr lang="en-IN" sz="4400" b="1" dirty="0">
              <a:solidFill>
                <a:srgbClr val="FF0000"/>
              </a:solidFill>
            </a:endParaRPr>
          </a:p>
        </p:txBody>
      </p:sp>
      <p:sp>
        <p:nvSpPr>
          <p:cNvPr id="3" name="عنوان فرعي 2"/>
          <p:cNvSpPr>
            <a:spLocks noGrp="1"/>
          </p:cNvSpPr>
          <p:nvPr>
            <p:ph type="subTitle" idx="1"/>
          </p:nvPr>
        </p:nvSpPr>
        <p:spPr/>
        <p:txBody>
          <a:bodyPr>
            <a:normAutofit/>
          </a:bodyPr>
          <a:lstStyle/>
          <a:p>
            <a:r>
              <a:rPr lang="ar-SA" sz="4000" b="1" dirty="0" smtClean="0">
                <a:solidFill>
                  <a:srgbClr val="00B050"/>
                </a:solidFill>
              </a:rPr>
              <a:t>سلوك المستهلك النهائي</a:t>
            </a:r>
            <a:endParaRPr lang="en-IN" sz="4000" b="1" dirty="0">
              <a:solidFill>
                <a:srgbClr val="00B050"/>
              </a:solidFill>
            </a:endParaRPr>
          </a:p>
        </p:txBody>
      </p:sp>
      <p:sp>
        <p:nvSpPr>
          <p:cNvPr id="4" name="عنصر نائب للتاريخ 3"/>
          <p:cNvSpPr>
            <a:spLocks noGrp="1"/>
          </p:cNvSpPr>
          <p:nvPr>
            <p:ph type="dt" sz="half" idx="10"/>
          </p:nvPr>
        </p:nvSpPr>
        <p:spPr/>
        <p:txBody>
          <a:bodyPr/>
          <a:lstStyle/>
          <a:p>
            <a:fld id="{F0AB6365-2680-4E69-B066-D8A0DE0A3E0F}"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dirty="0"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a:t>
            </a:fld>
            <a:endParaRPr lang="ar-SA" dirty="0"/>
          </a:p>
        </p:txBody>
      </p:sp>
    </p:spTree>
    <p:extLst>
      <p:ext uri="{BB962C8B-B14F-4D97-AF65-F5344CB8AC3E}">
        <p14:creationId xmlns:p14="http://schemas.microsoft.com/office/powerpoint/2010/main" val="1460665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7620000" cy="6068144"/>
          </a:xfrm>
        </p:spPr>
        <p:txBody>
          <a:bodyPr>
            <a:normAutofit/>
          </a:bodyPr>
          <a:lstStyle/>
          <a:p>
            <a:pPr algn="just" rtl="1">
              <a:lnSpc>
                <a:spcPct val="150000"/>
              </a:lnSpc>
            </a:pPr>
            <a:r>
              <a:rPr lang="ar-SA" sz="2400" dirty="0" smtClean="0"/>
              <a:t>الخبرة </a:t>
            </a:r>
            <a:r>
              <a:rPr lang="ar-SA" sz="2400" dirty="0"/>
              <a:t>بالمنتج : إذا كان المستهلك من الطبقة الغنية فإنه عادة ما يكون هو المشتري </a:t>
            </a:r>
            <a:r>
              <a:rPr lang="ar-SA" sz="2400" dirty="0" smtClean="0"/>
              <a:t>ويكون المستعمل </a:t>
            </a:r>
            <a:r>
              <a:rPr lang="ar-SA" sz="2400" dirty="0"/>
              <a:t>العامل أو الخادمة...ويلاحظ هذا خاصة في مجال المعدات الالكترونية المنزلية. لذلك فإنهم عادة ما يكونوا قليلي الخبرة بمزايا هذه السلع، على عكس الفئات المتوسطة التي يكون المستهلك فيها أكثر تحليلا للمعلومات وأكثر حرصا على المنتج وسلامته. ومن هنا يكون </a:t>
            </a:r>
            <a:r>
              <a:rPr lang="ar-SA" sz="2400" dirty="0" smtClean="0"/>
              <a:t>أفراد </a:t>
            </a:r>
            <a:r>
              <a:rPr lang="ar-SA" sz="2400" dirty="0"/>
              <a:t>الطبقة الغنية بحاجة أكبر للتعريف بمزايا المنتج من خلال خدمات ما بعد البيع. </a:t>
            </a:r>
            <a:endParaRPr lang="en-IN" sz="2400" dirty="0"/>
          </a:p>
          <a:p>
            <a:pPr algn="just" rtl="1">
              <a:lnSpc>
                <a:spcPct val="150000"/>
              </a:lnSpc>
            </a:pPr>
            <a:r>
              <a:rPr lang="ar-SA" sz="2400" dirty="0" smtClean="0"/>
              <a:t>الطلب على الجودة : يبحث أصحاب الدخول العالية، بشكل عام،  عن</a:t>
            </a:r>
            <a:r>
              <a:rPr lang="en-IN" sz="2400" dirty="0" smtClean="0"/>
              <a:t>   </a:t>
            </a:r>
            <a:r>
              <a:rPr lang="ar-SA" sz="2400" dirty="0" smtClean="0"/>
              <a:t> المنتجات ذات جودة يمكن الاعتماد عليها في الأداء وتميزهم عن الآخرين، </a:t>
            </a:r>
            <a:r>
              <a:rPr lang="ar-SA" sz="2400" dirty="0" smtClean="0"/>
              <a:t>فهم يبحثون </a:t>
            </a:r>
            <a:r>
              <a:rPr lang="ar-SA" sz="2400" dirty="0" smtClean="0"/>
              <a:t>عن أجود معدات الصيد، عن الأدوات الرياضية غالية الثمن...</a:t>
            </a:r>
            <a:endParaRPr lang="en-IN" sz="2400"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10</a:t>
            </a:fld>
            <a:endParaRPr lang="ar-SA" dirty="0"/>
          </a:p>
        </p:txBody>
      </p:sp>
    </p:spTree>
    <p:extLst>
      <p:ext uri="{BB962C8B-B14F-4D97-AF65-F5344CB8AC3E}">
        <p14:creationId xmlns:p14="http://schemas.microsoft.com/office/powerpoint/2010/main" val="27258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فرعي 7"/>
          <p:cNvSpPr>
            <a:spLocks noGrp="1"/>
          </p:cNvSpPr>
          <p:nvPr>
            <p:ph type="subTitle" idx="1"/>
          </p:nvPr>
        </p:nvSpPr>
        <p:spPr/>
        <p:txBody>
          <a:bodyPr>
            <a:normAutofit/>
          </a:bodyPr>
          <a:lstStyle/>
          <a:p>
            <a:r>
              <a:rPr lang="ar-SA" sz="4000" b="1" dirty="0" smtClean="0">
                <a:solidFill>
                  <a:srgbClr val="00B050"/>
                </a:solidFill>
              </a:rPr>
              <a:t>قرار الشراء لدى المستهلك النهائي</a:t>
            </a:r>
            <a:endParaRPr lang="en-IN" sz="4000" b="1" dirty="0">
              <a:solidFill>
                <a:srgbClr val="00B050"/>
              </a:solidFill>
            </a:endParaRPr>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11</a:t>
            </a:fld>
            <a:endParaRPr lang="ar-SA" dirty="0"/>
          </a:p>
        </p:txBody>
      </p:sp>
    </p:spTree>
    <p:extLst>
      <p:ext uri="{BB962C8B-B14F-4D97-AF65-F5344CB8AC3E}">
        <p14:creationId xmlns:p14="http://schemas.microsoft.com/office/powerpoint/2010/main" val="339451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3600" b="1" dirty="0" smtClean="0">
                <a:solidFill>
                  <a:srgbClr val="FF0000"/>
                </a:solidFill>
              </a:rPr>
              <a:t>1.خطوات قرار الشراء لدى المستهلك النهائي</a:t>
            </a:r>
            <a:endParaRPr lang="en-IN" sz="3600" b="1" dirty="0">
              <a:solidFill>
                <a:srgbClr val="FF0000"/>
              </a:solidFill>
            </a:endParaRPr>
          </a:p>
        </p:txBody>
      </p:sp>
      <p:sp>
        <p:nvSpPr>
          <p:cNvPr id="3" name="عنصر نائب للمحتوى 2"/>
          <p:cNvSpPr>
            <a:spLocks noGrp="1"/>
          </p:cNvSpPr>
          <p:nvPr>
            <p:ph idx="1"/>
          </p:nvPr>
        </p:nvSpPr>
        <p:spPr/>
        <p:txBody>
          <a:bodyPr>
            <a:normAutofit/>
          </a:bodyPr>
          <a:lstStyle/>
          <a:p>
            <a:pPr marL="114300" indent="0" algn="just" rtl="1">
              <a:lnSpc>
                <a:spcPct val="150000"/>
              </a:lnSpc>
              <a:buNone/>
            </a:pPr>
            <a:r>
              <a:rPr lang="ar-SA" b="1" dirty="0" smtClean="0">
                <a:solidFill>
                  <a:srgbClr val="00B050"/>
                </a:solidFill>
              </a:rPr>
              <a:t>1.  إدراك الحاجة </a:t>
            </a:r>
            <a:r>
              <a:rPr lang="ar-SA" dirty="0" smtClean="0"/>
              <a:t>: يعتبر الشعور بالحاجة اول خطوة من خطوات الشراء. وبعد ان يحدد العميل حاجته يقرر الجهد المطلوب للوصول الى الإشباع. وتسعى الجهود التسويقية في هذه المرحلة إلى التعرف على الحاجات غير المشبعة وإثارة الدوافع من خلال إيجاد الحوافز المناسبة.</a:t>
            </a:r>
          </a:p>
          <a:p>
            <a:pPr marL="114300" indent="0" algn="just" rtl="1">
              <a:lnSpc>
                <a:spcPct val="150000"/>
              </a:lnSpc>
              <a:buNone/>
            </a:pPr>
            <a:r>
              <a:rPr lang="ar-SA" b="1" dirty="0">
                <a:solidFill>
                  <a:srgbClr val="00B050"/>
                </a:solidFill>
              </a:rPr>
              <a:t>2. تحديد البدائل المتاحة </a:t>
            </a:r>
            <a:r>
              <a:rPr lang="ar-SA" dirty="0"/>
              <a:t>: </a:t>
            </a:r>
            <a:r>
              <a:rPr lang="ar-SA" dirty="0" smtClean="0"/>
              <a:t>قد </a:t>
            </a:r>
            <a:r>
              <a:rPr lang="ar-SA" dirty="0"/>
              <a:t>تكون المعلومات والخبرات المتاحة للمستهلك محدودة فيبدأ بالبحث عن تلك المعلومات (السلع والخدمات ذات القيمة العالية). وقد يكون لديه المعلومات الكافية عن البدائل المتاحة فلا يحتاج الى بذل الجهد والوقت لإجراء المقارنة بين البدائل (السلع المعتادة والرخيصة</a:t>
            </a:r>
            <a:r>
              <a:rPr lang="ar-SA" dirty="0" smtClean="0"/>
              <a:t>). </a:t>
            </a:r>
          </a:p>
          <a:p>
            <a:pPr marL="114300" indent="0" algn="just" rtl="1">
              <a:lnSpc>
                <a:spcPct val="150000"/>
              </a:lnSpc>
              <a:buNone/>
            </a:pPr>
            <a:endParaRPr lang="ar-SA" dirty="0"/>
          </a:p>
          <a:p>
            <a:pPr marL="114300" indent="0" algn="just" rtl="1">
              <a:lnSpc>
                <a:spcPct val="150000"/>
              </a:lnSpc>
              <a:buNone/>
            </a:pP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12</a:t>
            </a:fld>
            <a:endParaRPr lang="ar-SA" dirty="0"/>
          </a:p>
        </p:txBody>
      </p:sp>
    </p:spTree>
    <p:extLst>
      <p:ext uri="{BB962C8B-B14F-4D97-AF65-F5344CB8AC3E}">
        <p14:creationId xmlns:p14="http://schemas.microsoft.com/office/powerpoint/2010/main" val="16859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620000" cy="6212160"/>
          </a:xfrm>
        </p:spPr>
        <p:txBody>
          <a:bodyPr/>
          <a:lstStyle/>
          <a:p>
            <a:pPr marL="114300" indent="0" algn="just" rtl="1">
              <a:lnSpc>
                <a:spcPct val="150000"/>
              </a:lnSpc>
              <a:buNone/>
            </a:pPr>
            <a:r>
              <a:rPr lang="ar-SA" dirty="0" smtClean="0"/>
              <a:t>ويحصل العملاء على المعلومات عادة من مصدرين : </a:t>
            </a:r>
          </a:p>
          <a:p>
            <a:pPr algn="just" rtl="1">
              <a:lnSpc>
                <a:spcPct val="150000"/>
              </a:lnSpc>
            </a:pPr>
            <a:r>
              <a:rPr lang="ar-SA" dirty="0" smtClean="0"/>
              <a:t>المعلومات التجارية : وهي المعلومات التي تقدم من خلال جهود الاتصالات الترويجية التي تقوم بها المنشآت.</a:t>
            </a:r>
          </a:p>
          <a:p>
            <a:pPr algn="just" rtl="1">
              <a:lnSpc>
                <a:spcPct val="150000"/>
              </a:lnSpc>
            </a:pPr>
            <a:r>
              <a:rPr lang="ar-SA" dirty="0" smtClean="0"/>
              <a:t>المعلومات الاجتماعية : وهي المعلومات التي يتحصل عليها المستهلك من الأسرة والأصدقاء ومن أهم مصادر هذه المعلومات الكلمة المنقولة والناتجة عن مناقشة أمور المنتجات وحالات الرضا وعدم الرضا بين الناس.</a:t>
            </a:r>
          </a:p>
          <a:p>
            <a:pPr marL="114300" indent="0" algn="just" rtl="1">
              <a:lnSpc>
                <a:spcPct val="150000"/>
              </a:lnSpc>
              <a:buNone/>
            </a:pPr>
            <a:r>
              <a:rPr lang="ar-SA" sz="2400" b="1" dirty="0" smtClean="0">
                <a:solidFill>
                  <a:srgbClr val="00B050"/>
                </a:solidFill>
              </a:rPr>
              <a:t>3. تقييم البدائل </a:t>
            </a:r>
            <a:r>
              <a:rPr lang="ar-SA" dirty="0" smtClean="0"/>
              <a:t>: عادة ما يسعى </a:t>
            </a:r>
            <a:r>
              <a:rPr lang="ar-SA" dirty="0"/>
              <a:t>العميل</a:t>
            </a:r>
            <a:r>
              <a:rPr lang="ar-SA" dirty="0" smtClean="0"/>
              <a:t> للمواءمة بين البدائل والمقارنة بين مغرياتها </a:t>
            </a:r>
            <a:r>
              <a:rPr lang="ar-SA" dirty="0" err="1" smtClean="0"/>
              <a:t>البيعية</a:t>
            </a:r>
            <a:r>
              <a:rPr lang="ar-SA" dirty="0" smtClean="0"/>
              <a:t> قبل أن يصدر قرار الشراء. وتهدف الجهود التسويقية في هذه المرحلة إلى تعديد وتقريب المغريات </a:t>
            </a:r>
            <a:r>
              <a:rPr lang="ar-SA" dirty="0" err="1" smtClean="0"/>
              <a:t>البيعية</a:t>
            </a:r>
            <a:r>
              <a:rPr lang="ar-SA" dirty="0" smtClean="0"/>
              <a:t> للسلع والخدمات إلى ذهن المستهلك على النحو الذي يمكنه من الإلمام بوجود المنتجات ويحفزه لإجراء المقارنة.</a:t>
            </a: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13</a:t>
            </a:fld>
            <a:endParaRPr lang="ar-SA" dirty="0"/>
          </a:p>
        </p:txBody>
      </p:sp>
    </p:spTree>
    <p:extLst>
      <p:ext uri="{BB962C8B-B14F-4D97-AF65-F5344CB8AC3E}">
        <p14:creationId xmlns:p14="http://schemas.microsoft.com/office/powerpoint/2010/main" val="14279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lstStyle/>
          <a:p>
            <a:pPr marL="114300" indent="0" algn="just" rtl="1">
              <a:lnSpc>
                <a:spcPct val="150000"/>
              </a:lnSpc>
              <a:buNone/>
            </a:pPr>
            <a:r>
              <a:rPr lang="ar-SA" b="1" dirty="0" smtClean="0">
                <a:solidFill>
                  <a:srgbClr val="00B050"/>
                </a:solidFill>
              </a:rPr>
              <a:t>4. الشراء الفعلي </a:t>
            </a:r>
            <a:r>
              <a:rPr lang="ar-SA" dirty="0" smtClean="0"/>
              <a:t>: هو اختيار بين البدائل المتاحة ومفاضلة بين منافعها وتكلفتها. </a:t>
            </a:r>
          </a:p>
          <a:p>
            <a:pPr marL="114300" indent="0" algn="just" rtl="1">
              <a:lnSpc>
                <a:spcPct val="150000"/>
              </a:lnSpc>
              <a:buNone/>
            </a:pPr>
            <a:r>
              <a:rPr lang="ar-SA" b="1" dirty="0" smtClean="0">
                <a:solidFill>
                  <a:srgbClr val="00B050"/>
                </a:solidFill>
              </a:rPr>
              <a:t>5. ما بعد الشراء </a:t>
            </a:r>
            <a:r>
              <a:rPr lang="ar-SA" dirty="0" smtClean="0"/>
              <a:t>: عادة ما يقوم المستهلك بعد عملية الشراء بتقييم هذه العملية وما حققته لم من إشباع.  وقد يكون لدى المستهلك شك في حسن اختياره وهو ما يعرف بالشك الذاتي. لذلك على المنشأة متابعة الجهود التسويقية للـتأكيد على صحة قرار الشراء خاصة وأن المشتري عادة ما يلجأ </a:t>
            </a:r>
            <a:r>
              <a:rPr lang="ar-SA" dirty="0" smtClean="0"/>
              <a:t>إلى </a:t>
            </a:r>
            <a:r>
              <a:rPr lang="ar-SA" dirty="0" smtClean="0"/>
              <a:t>البحث عن المعلومة التي تؤكد على صحة هذا القرار. </a:t>
            </a: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14</a:t>
            </a:fld>
            <a:endParaRPr lang="ar-SA" dirty="0"/>
          </a:p>
        </p:txBody>
      </p:sp>
    </p:spTree>
    <p:extLst>
      <p:ext uri="{BB962C8B-B14F-4D97-AF65-F5344CB8AC3E}">
        <p14:creationId xmlns:p14="http://schemas.microsoft.com/office/powerpoint/2010/main" val="2849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3600" b="1" dirty="0" smtClean="0">
                <a:solidFill>
                  <a:srgbClr val="FF0000"/>
                </a:solidFill>
              </a:rPr>
              <a:t>2. أدوار الشراء </a:t>
            </a:r>
            <a:endParaRPr lang="en-IN" sz="3600" b="1" dirty="0">
              <a:solidFill>
                <a:srgbClr val="FF0000"/>
              </a:solidFill>
            </a:endParaRPr>
          </a:p>
        </p:txBody>
      </p:sp>
      <p:sp>
        <p:nvSpPr>
          <p:cNvPr id="3" name="عنصر نائب للمحتوى 2"/>
          <p:cNvSpPr>
            <a:spLocks noGrp="1"/>
          </p:cNvSpPr>
          <p:nvPr>
            <p:ph idx="1"/>
          </p:nvPr>
        </p:nvSpPr>
        <p:spPr>
          <a:xfrm>
            <a:off x="457200" y="1196752"/>
            <a:ext cx="7620000" cy="5204048"/>
          </a:xfrm>
        </p:spPr>
        <p:txBody>
          <a:bodyPr>
            <a:normAutofit lnSpcReduction="10000"/>
          </a:bodyPr>
          <a:lstStyle/>
          <a:p>
            <a:pPr marL="571500" indent="-457200" algn="just" rtl="1">
              <a:lnSpc>
                <a:spcPct val="150000"/>
              </a:lnSpc>
              <a:buAutoNum type="arabicPeriod"/>
            </a:pPr>
            <a:r>
              <a:rPr lang="ar-SA" dirty="0" smtClean="0"/>
              <a:t>أصحاب فكرة الشراء : هم الذين يبادرون ببيان مزايا شراء منتج من المنتجات ويقترحون شراءها.</a:t>
            </a:r>
          </a:p>
          <a:p>
            <a:pPr marL="571500" indent="-457200" algn="just" rtl="1">
              <a:lnSpc>
                <a:spcPct val="150000"/>
              </a:lnSpc>
              <a:buAutoNum type="arabicPeriod"/>
            </a:pPr>
            <a:r>
              <a:rPr lang="ar-SA" dirty="0" smtClean="0"/>
              <a:t>أصحاب التأثير في فكرة الشراء : وهي الأطراف التي تقوم بتزويد المستهلك بأفكار تقنعه بعملية الشراء : صيدلي، طبيب، بائع، أحد الأصدقاء او الزملاء او أفراد الأسرة...</a:t>
            </a:r>
          </a:p>
          <a:p>
            <a:pPr marL="571500" indent="-457200" algn="just" rtl="1">
              <a:lnSpc>
                <a:spcPct val="150000"/>
              </a:lnSpc>
              <a:buAutoNum type="arabicPeriod"/>
            </a:pPr>
            <a:r>
              <a:rPr lang="ar-SA" dirty="0" smtClean="0"/>
              <a:t>مقررو الشراء : هي الفئة التي تمتلك القرار الأخير للشراء. ويختلف مقررو الشراء حسب سعر السلعة، استخدامها...</a:t>
            </a:r>
          </a:p>
          <a:p>
            <a:pPr marL="571500" indent="-457200" algn="just" rtl="1">
              <a:lnSpc>
                <a:spcPct val="150000"/>
              </a:lnSpc>
              <a:buAutoNum type="arabicPeriod"/>
            </a:pPr>
            <a:r>
              <a:rPr lang="ar-SA" dirty="0" smtClean="0"/>
              <a:t>المشترون الفعليون : هو الشخص الذي يقوم بعملية الشراء. ويعمل البائعون على استقطاب هذه الفئة من خلال هدايا ترويجية.</a:t>
            </a:r>
          </a:p>
          <a:p>
            <a:pPr marL="571500" indent="-457200" algn="just" rtl="1">
              <a:lnSpc>
                <a:spcPct val="150000"/>
              </a:lnSpc>
              <a:buAutoNum type="arabicPeriod"/>
            </a:pPr>
            <a:r>
              <a:rPr lang="ar-SA" dirty="0" smtClean="0"/>
              <a:t>المستعملون : هو الذي يقوم بالاستفادة من المنافع التي يقدمها المنتج.</a:t>
            </a: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15</a:t>
            </a:fld>
            <a:endParaRPr lang="ar-SA" dirty="0"/>
          </a:p>
        </p:txBody>
      </p:sp>
    </p:spTree>
    <p:extLst>
      <p:ext uri="{BB962C8B-B14F-4D97-AF65-F5344CB8AC3E}">
        <p14:creationId xmlns:p14="http://schemas.microsoft.com/office/powerpoint/2010/main" val="4217175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16</a:t>
            </a:fld>
            <a:endParaRPr lang="ar-SA"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326" t="24163" r="36946" b="26427"/>
          <a:stretch/>
        </p:blipFill>
        <p:spPr bwMode="auto">
          <a:xfrm rot="10800000">
            <a:off x="1549860" y="404662"/>
            <a:ext cx="6622539"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45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3600" b="1" dirty="0" smtClean="0">
                <a:solidFill>
                  <a:srgbClr val="FF0000"/>
                </a:solidFill>
              </a:rPr>
              <a:t>1.مفهوم السوق وسلوك المستهلك النهائي</a:t>
            </a:r>
            <a:endParaRPr lang="en-IN" sz="3600" b="1" dirty="0">
              <a:solidFill>
                <a:srgbClr val="FF0000"/>
              </a:solidFill>
            </a:endParaRPr>
          </a:p>
        </p:txBody>
      </p:sp>
      <p:sp>
        <p:nvSpPr>
          <p:cNvPr id="3" name="عنصر نائب للمحتوى 2"/>
          <p:cNvSpPr>
            <a:spLocks noGrp="1"/>
          </p:cNvSpPr>
          <p:nvPr>
            <p:ph idx="1"/>
          </p:nvPr>
        </p:nvSpPr>
        <p:spPr/>
        <p:txBody>
          <a:bodyPr>
            <a:normAutofit/>
          </a:bodyPr>
          <a:lstStyle/>
          <a:p>
            <a:pPr marL="571500" indent="-457200" algn="just" rtl="1">
              <a:lnSpc>
                <a:spcPct val="150000"/>
              </a:lnSpc>
              <a:buFont typeface="+mj-lt"/>
              <a:buAutoNum type="arabicPeriod"/>
            </a:pPr>
            <a:r>
              <a:rPr lang="ar-SA" sz="2800" b="1" dirty="0" smtClean="0">
                <a:solidFill>
                  <a:srgbClr val="00B050"/>
                </a:solidFill>
              </a:rPr>
              <a:t>السوق</a:t>
            </a:r>
            <a:r>
              <a:rPr lang="ar-SA" sz="2800" dirty="0" smtClean="0"/>
              <a:t> </a:t>
            </a:r>
            <a:r>
              <a:rPr lang="ar-SA" sz="2800" dirty="0"/>
              <a:t>: </a:t>
            </a:r>
            <a:r>
              <a:rPr lang="ar-SA" sz="2800" dirty="0" smtClean="0"/>
              <a:t>«هو </a:t>
            </a:r>
            <a:r>
              <a:rPr lang="ar-SA" sz="2800" dirty="0"/>
              <a:t>مجموعة من المشترين الحاليين والمرتقبين الذين لديهم حاجات أو رغبات غير مشبعة ولديهم القدرة والرغبة </a:t>
            </a:r>
            <a:r>
              <a:rPr lang="ar-SA" sz="2800" dirty="0" smtClean="0"/>
              <a:t>في </a:t>
            </a:r>
            <a:r>
              <a:rPr lang="ar-SA" sz="2800" dirty="0"/>
              <a:t>الشراء والذين يمكن خدمتهم واشباعهم من جانب </a:t>
            </a:r>
            <a:r>
              <a:rPr lang="ar-SA" sz="2800" dirty="0" smtClean="0"/>
              <a:t>المنشأة». </a:t>
            </a:r>
          </a:p>
          <a:p>
            <a:pPr marL="571500" indent="-457200" algn="just" rtl="1">
              <a:lnSpc>
                <a:spcPct val="150000"/>
              </a:lnSpc>
              <a:buFont typeface="+mj-lt"/>
              <a:buAutoNum type="arabicPeriod"/>
            </a:pPr>
            <a:r>
              <a:rPr lang="ar-SA" sz="2800" b="1" dirty="0" smtClean="0">
                <a:solidFill>
                  <a:srgbClr val="00B050"/>
                </a:solidFill>
              </a:rPr>
              <a:t>سلوك المستهلك </a:t>
            </a:r>
            <a:r>
              <a:rPr lang="ar-SA" sz="2800" dirty="0" smtClean="0"/>
              <a:t>: « هو النمط </a:t>
            </a:r>
            <a:r>
              <a:rPr lang="ar-SA" sz="2800" dirty="0"/>
              <a:t>الذى يتبعه المستهلك </a:t>
            </a:r>
            <a:r>
              <a:rPr lang="ar-SA" sz="2800" dirty="0" smtClean="0"/>
              <a:t>في </a:t>
            </a:r>
            <a:r>
              <a:rPr lang="ar-SA" sz="2800" dirty="0"/>
              <a:t>سلوكه للبحث أو الشراء أو الاستخدام أو التقييم للسلع والخدمات والأفكار </a:t>
            </a:r>
            <a:r>
              <a:rPr lang="ar-SA" sz="2800" dirty="0" smtClean="0"/>
              <a:t>التي </a:t>
            </a:r>
            <a:r>
              <a:rPr lang="ar-SA" sz="2800" dirty="0"/>
              <a:t>يتوقع أن تشبع حاجاته </a:t>
            </a:r>
            <a:r>
              <a:rPr lang="ar-SA" sz="2800" dirty="0" smtClean="0"/>
              <a:t>ورغباته».</a:t>
            </a:r>
            <a:endParaRPr lang="ar-SA" sz="2800" dirty="0"/>
          </a:p>
          <a:p>
            <a:pPr marL="571500" indent="-457200" algn="just" rtl="1">
              <a:lnSpc>
                <a:spcPct val="150000"/>
              </a:lnSpc>
              <a:buFont typeface="+mj-lt"/>
              <a:buAutoNum type="arabicPeriod"/>
            </a:pPr>
            <a:endParaRPr lang="ar-SA" sz="2800" dirty="0"/>
          </a:p>
          <a:p>
            <a:pPr marL="571500" indent="-457200" algn="just" rtl="1">
              <a:lnSpc>
                <a:spcPct val="150000"/>
              </a:lnSpc>
              <a:buFont typeface="+mj-lt"/>
              <a:buAutoNum type="arabicPeriod"/>
            </a:pPr>
            <a:endParaRPr lang="ar-SA" sz="2800" dirty="0" smtClean="0"/>
          </a:p>
          <a:p>
            <a:pPr marL="571500" indent="-457200" algn="just" rtl="1">
              <a:lnSpc>
                <a:spcPct val="150000"/>
              </a:lnSpc>
              <a:buFont typeface="+mj-lt"/>
              <a:buAutoNum type="arabicPeriod"/>
            </a:pPr>
            <a:endParaRPr lang="ar-SA" sz="2800" dirty="0" smtClean="0"/>
          </a:p>
          <a:p>
            <a:pPr marL="571500" indent="-457200" algn="just" rtl="1">
              <a:lnSpc>
                <a:spcPct val="150000"/>
              </a:lnSpc>
              <a:buFont typeface="+mj-lt"/>
              <a:buAutoNum type="arabicPeriod"/>
            </a:pPr>
            <a:endParaRPr lang="en-IN" sz="2800" dirty="0"/>
          </a:p>
        </p:txBody>
      </p:sp>
      <p:sp>
        <p:nvSpPr>
          <p:cNvPr id="4" name="عنصر نائب للتاريخ 3"/>
          <p:cNvSpPr>
            <a:spLocks noGrp="1"/>
          </p:cNvSpPr>
          <p:nvPr>
            <p:ph type="dt" sz="half" idx="10"/>
          </p:nvPr>
        </p:nvSpPr>
        <p:spPr/>
        <p:txBody>
          <a:bodyPr/>
          <a:lstStyle/>
          <a:p>
            <a:fld id="{8B709C8C-9C5F-45AB-A36E-52BEA82D4D29}"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dirty="0"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2</a:t>
            </a:fld>
            <a:endParaRPr lang="ar-SA" dirty="0"/>
          </a:p>
        </p:txBody>
      </p:sp>
    </p:spTree>
    <p:extLst>
      <p:ext uri="{BB962C8B-B14F-4D97-AF65-F5344CB8AC3E}">
        <p14:creationId xmlns:p14="http://schemas.microsoft.com/office/powerpoint/2010/main" val="224286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3600" b="1" dirty="0" smtClean="0">
                <a:solidFill>
                  <a:srgbClr val="FF0000"/>
                </a:solidFill>
              </a:rPr>
              <a:t>2. العوامل المؤثرة على سلوك المستهلك</a:t>
            </a:r>
            <a:endParaRPr lang="en-IN" sz="3600" b="1" dirty="0">
              <a:solidFill>
                <a:srgbClr val="FF0000"/>
              </a:solidFill>
            </a:endParaRPr>
          </a:p>
        </p:txBody>
      </p:sp>
      <p:sp>
        <p:nvSpPr>
          <p:cNvPr id="3" name="عنصر نائب للمحتوى 2"/>
          <p:cNvSpPr>
            <a:spLocks noGrp="1"/>
          </p:cNvSpPr>
          <p:nvPr>
            <p:ph idx="1"/>
          </p:nvPr>
        </p:nvSpPr>
        <p:spPr>
          <a:xfrm>
            <a:off x="457200" y="1124744"/>
            <a:ext cx="8003232" cy="5276056"/>
          </a:xfrm>
        </p:spPr>
        <p:txBody>
          <a:bodyPr/>
          <a:lstStyle/>
          <a:p>
            <a:pPr marL="571500" indent="-457200" algn="r" rtl="1">
              <a:lnSpc>
                <a:spcPct val="150000"/>
              </a:lnSpc>
              <a:buFont typeface="+mj-lt"/>
              <a:buAutoNum type="arabicPeriod"/>
            </a:pPr>
            <a:r>
              <a:rPr lang="ar-SA" dirty="0" smtClean="0"/>
              <a:t>العوامل النفسية :</a:t>
            </a:r>
          </a:p>
          <a:p>
            <a:pPr algn="r" rtl="1">
              <a:lnSpc>
                <a:spcPct val="150000"/>
              </a:lnSpc>
            </a:pPr>
            <a:r>
              <a:rPr lang="ar-SA" dirty="0" smtClean="0"/>
              <a:t>الدوافع : وهي القوى الكامنة التي توجه سلوك الأفراد...وتتأتى هذه القوة الدافعة من حالة من القلق ناتج عن عدم قيام الفرد بإشباع حاجة معينة.</a:t>
            </a:r>
          </a:p>
          <a:p>
            <a:pPr algn="r" rtl="1">
              <a:lnSpc>
                <a:spcPct val="150000"/>
              </a:lnSpc>
            </a:pPr>
            <a:endParaRPr lang="ar-SA" dirty="0"/>
          </a:p>
          <a:p>
            <a:pPr algn="r" rtl="1">
              <a:lnSpc>
                <a:spcPct val="150000"/>
              </a:lnSpc>
            </a:pPr>
            <a:endParaRPr lang="ar-SA" dirty="0" smtClean="0"/>
          </a:p>
          <a:p>
            <a:pPr algn="r" rtl="1">
              <a:lnSpc>
                <a:spcPct val="150000"/>
              </a:lnSpc>
            </a:pPr>
            <a:endParaRPr lang="ar-SA" dirty="0"/>
          </a:p>
          <a:p>
            <a:pPr algn="r" rtl="1">
              <a:lnSpc>
                <a:spcPct val="150000"/>
              </a:lnSpc>
            </a:pPr>
            <a:endParaRPr lang="ar-SA" dirty="0" smtClean="0"/>
          </a:p>
          <a:p>
            <a:pPr marL="114300" indent="0" algn="r" rtl="1">
              <a:lnSpc>
                <a:spcPct val="150000"/>
              </a:lnSpc>
              <a:buNone/>
            </a:pPr>
            <a:endParaRPr lang="ar-SA" dirty="0"/>
          </a:p>
          <a:p>
            <a:pPr marL="114300" indent="0" algn="r" rtl="1">
              <a:lnSpc>
                <a:spcPct val="150000"/>
              </a:lnSpc>
              <a:buNone/>
            </a:pPr>
            <a:endParaRPr lang="ar-SA" dirty="0" smtClean="0"/>
          </a:p>
          <a:p>
            <a:pPr marL="114300" indent="0" algn="r" rtl="1">
              <a:lnSpc>
                <a:spcPct val="150000"/>
              </a:lnSpc>
              <a:buNone/>
            </a:pPr>
            <a:endParaRPr lang="ar-SA" dirty="0"/>
          </a:p>
          <a:p>
            <a:pPr marL="571500" indent="-457200" algn="r" rtl="1">
              <a:lnSpc>
                <a:spcPct val="150000"/>
              </a:lnSpc>
              <a:buFont typeface="+mj-lt"/>
              <a:buAutoNum type="arabicPeriod"/>
            </a:pPr>
            <a:endParaRPr lang="ar-SA" dirty="0" smtClean="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dirty="0"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3</a:t>
            </a:fld>
            <a:endParaRPr lang="ar-SA" dirty="0"/>
          </a:p>
        </p:txBody>
      </p:sp>
      <p:graphicFrame>
        <p:nvGraphicFramePr>
          <p:cNvPr id="7" name="جدول 6"/>
          <p:cNvGraphicFramePr>
            <a:graphicFrameLocks noGrp="1"/>
          </p:cNvGraphicFramePr>
          <p:nvPr>
            <p:extLst>
              <p:ext uri="{D42A27DB-BD31-4B8C-83A1-F6EECF244321}">
                <p14:modId xmlns:p14="http://schemas.microsoft.com/office/powerpoint/2010/main" val="50529876"/>
              </p:ext>
            </p:extLst>
          </p:nvPr>
        </p:nvGraphicFramePr>
        <p:xfrm>
          <a:off x="395535" y="2852936"/>
          <a:ext cx="7992888" cy="3888432"/>
        </p:xfrm>
        <a:graphic>
          <a:graphicData uri="http://schemas.openxmlformats.org/drawingml/2006/table">
            <a:tbl>
              <a:tblPr firstRow="1" bandRow="1">
                <a:tableStyleId>{5C22544A-7EE6-4342-B048-85BDC9FD1C3A}</a:tableStyleId>
              </a:tblPr>
              <a:tblGrid>
                <a:gridCol w="2664296"/>
                <a:gridCol w="2664296"/>
                <a:gridCol w="2664296"/>
              </a:tblGrid>
              <a:tr h="491951">
                <a:tc>
                  <a:txBody>
                    <a:bodyPr/>
                    <a:lstStyle/>
                    <a:p>
                      <a:pPr algn="ctr">
                        <a:lnSpc>
                          <a:spcPct val="100000"/>
                        </a:lnSpc>
                      </a:pPr>
                      <a:r>
                        <a:rPr lang="ar-SA" b="1" dirty="0" smtClean="0">
                          <a:solidFill>
                            <a:schemeClr val="tx1"/>
                          </a:solidFill>
                        </a:rPr>
                        <a:t>دوافع التعامل</a:t>
                      </a:r>
                      <a:endParaRPr lang="en-IN" b="1" dirty="0">
                        <a:solidFill>
                          <a:schemeClr val="tx1"/>
                        </a:solidFill>
                      </a:endParaRPr>
                    </a:p>
                  </a:txBody>
                  <a:tcPr/>
                </a:tc>
                <a:tc>
                  <a:txBody>
                    <a:bodyPr/>
                    <a:lstStyle/>
                    <a:p>
                      <a:pPr algn="ctr">
                        <a:lnSpc>
                          <a:spcPct val="100000"/>
                        </a:lnSpc>
                      </a:pPr>
                      <a:r>
                        <a:rPr lang="ar-SA" b="1" dirty="0" smtClean="0">
                          <a:solidFill>
                            <a:schemeClr val="tx1"/>
                          </a:solidFill>
                        </a:rPr>
                        <a:t>الدوافع العقلية والدوافع العاطفية</a:t>
                      </a:r>
                      <a:endParaRPr lang="en-IN" b="1" dirty="0">
                        <a:solidFill>
                          <a:schemeClr val="tx1"/>
                        </a:solidFill>
                      </a:endParaRPr>
                    </a:p>
                  </a:txBody>
                  <a:tcPr/>
                </a:tc>
                <a:tc>
                  <a:txBody>
                    <a:bodyPr/>
                    <a:lstStyle/>
                    <a:p>
                      <a:pPr algn="ctr">
                        <a:lnSpc>
                          <a:spcPct val="100000"/>
                        </a:lnSpc>
                      </a:pPr>
                      <a:r>
                        <a:rPr lang="ar-SA" b="1" dirty="0" smtClean="0">
                          <a:solidFill>
                            <a:schemeClr val="tx1"/>
                          </a:solidFill>
                        </a:rPr>
                        <a:t>الدوافع الأولية والدوافع الانتقائية</a:t>
                      </a:r>
                      <a:endParaRPr lang="en-IN" b="1" dirty="0">
                        <a:solidFill>
                          <a:schemeClr val="tx1"/>
                        </a:solidFill>
                      </a:endParaRPr>
                    </a:p>
                  </a:txBody>
                  <a:tcPr/>
                </a:tc>
              </a:tr>
              <a:tr h="3396481">
                <a:tc>
                  <a:txBody>
                    <a:bodyPr/>
                    <a:lstStyle/>
                    <a:p>
                      <a:pPr algn="just" rtl="1">
                        <a:lnSpc>
                          <a:spcPct val="100000"/>
                        </a:lnSpc>
                      </a:pPr>
                      <a:r>
                        <a:rPr lang="ar-SA" b="1" dirty="0" smtClean="0"/>
                        <a:t>إن</a:t>
                      </a:r>
                      <a:r>
                        <a:rPr lang="ar-SA" b="1" baseline="0" dirty="0" smtClean="0"/>
                        <a:t> اختيار المستهلك لسلعة  او خدمة تتطلب منه تحديد مكان الشراء، زمن الشراء، كيفية الشراء...وهنا يأتي دور دوافع التعامل، فمثلا لتحديد مكان الشراء يلجأ المستهلك إلى اختيار المكان على أساس الموقع، مظهر المتجر، القابلية الاجتماعية للباعة...</a:t>
                      </a:r>
                      <a:endParaRPr lang="en-IN" b="1" dirty="0"/>
                    </a:p>
                  </a:txBody>
                  <a:tcPr/>
                </a:tc>
                <a:tc>
                  <a:txBody>
                    <a:bodyPr/>
                    <a:lstStyle/>
                    <a:p>
                      <a:pPr marL="285750" indent="-285750" algn="just" rtl="1">
                        <a:lnSpc>
                          <a:spcPct val="100000"/>
                        </a:lnSpc>
                        <a:buFont typeface="Arial" pitchFamily="34" charset="0"/>
                        <a:buChar char="•"/>
                      </a:pPr>
                      <a:r>
                        <a:rPr lang="ar-SA" b="1" dirty="0" smtClean="0"/>
                        <a:t>الدوافع </a:t>
                      </a:r>
                      <a:r>
                        <a:rPr lang="ar-SA" b="1" baseline="0" dirty="0" smtClean="0"/>
                        <a:t> العقلية : ويقصد بها قيام المستهلك بدراسة دقيقة لمختلف جوانب السلعة أو الخدمة قبل الشراء من سعر وجودة...</a:t>
                      </a:r>
                    </a:p>
                    <a:p>
                      <a:pPr marL="285750" indent="-285750" algn="just" rtl="1">
                        <a:lnSpc>
                          <a:spcPct val="100000"/>
                        </a:lnSpc>
                        <a:buFont typeface="Arial" pitchFamily="34" charset="0"/>
                        <a:buChar char="•"/>
                      </a:pPr>
                      <a:r>
                        <a:rPr lang="ar-SA" b="1" baseline="0" dirty="0" smtClean="0"/>
                        <a:t>الدوافع العاطفية : هي قرارات الشراء التي يكون للعاطفة دور كبير في القيام بها..</a:t>
                      </a:r>
                      <a:endParaRPr lang="en-IN" b="1" dirty="0"/>
                    </a:p>
                  </a:txBody>
                  <a:tcPr/>
                </a:tc>
                <a:tc>
                  <a:txBody>
                    <a:bodyPr/>
                    <a:lstStyle/>
                    <a:p>
                      <a:pPr marL="285750" indent="-285750" algn="just" rtl="1">
                        <a:lnSpc>
                          <a:spcPct val="100000"/>
                        </a:lnSpc>
                        <a:buFont typeface="Arial" pitchFamily="34" charset="0"/>
                        <a:buChar char="•"/>
                      </a:pPr>
                      <a:r>
                        <a:rPr lang="ar-SA" b="1" dirty="0" smtClean="0"/>
                        <a:t>الدوافع الأولية</a:t>
                      </a:r>
                      <a:r>
                        <a:rPr lang="ar-SA" b="1" baseline="0" dirty="0" smtClean="0"/>
                        <a:t> : رغبة المستهلك في إشباع حاجاته الأساسية بغض النظر عن نوع أو علامة السلعة أو الخدمة.</a:t>
                      </a:r>
                    </a:p>
                    <a:p>
                      <a:pPr marL="285750" indent="-285750" algn="just" rtl="1">
                        <a:lnSpc>
                          <a:spcPct val="100000"/>
                        </a:lnSpc>
                        <a:buFont typeface="Arial" pitchFamily="34" charset="0"/>
                        <a:buChar char="•"/>
                      </a:pPr>
                      <a:r>
                        <a:rPr lang="ar-SA" b="1" baseline="0" dirty="0" smtClean="0"/>
                        <a:t>الدوافع الانتقائية : رغبة المستهلك في اقتناء نوع معين من السلع أو الخدمات...تكون له مزايا مثل الشهرة، النوع، السعر </a:t>
                      </a:r>
                      <a:endParaRPr lang="en-IN" b="1" dirty="0"/>
                    </a:p>
                  </a:txBody>
                  <a:tcPr/>
                </a:tc>
              </a:tr>
            </a:tbl>
          </a:graphicData>
        </a:graphic>
      </p:graphicFrame>
    </p:spTree>
    <p:extLst>
      <p:ext uri="{BB962C8B-B14F-4D97-AF65-F5344CB8AC3E}">
        <p14:creationId xmlns:p14="http://schemas.microsoft.com/office/powerpoint/2010/main" val="310738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7620000" cy="6068144"/>
          </a:xfrm>
        </p:spPr>
        <p:txBody>
          <a:bodyPr>
            <a:normAutofit/>
          </a:bodyPr>
          <a:lstStyle/>
          <a:p>
            <a:pPr algn="just" rtl="1">
              <a:lnSpc>
                <a:spcPct val="150000"/>
              </a:lnSpc>
            </a:pPr>
            <a:r>
              <a:rPr lang="ar-SA" dirty="0" smtClean="0"/>
              <a:t>الإدراك : «هو عملية تلقي وتنظيم واستيعاب المغريات عن طريق الحواس الخمس». ويتوقف نجاح العملية التسويقية على </a:t>
            </a:r>
            <a:r>
              <a:rPr lang="ar-SA" b="1" dirty="0" smtClean="0"/>
              <a:t>مدى </a:t>
            </a:r>
            <a:r>
              <a:rPr lang="ar-SA" dirty="0" smtClean="0"/>
              <a:t>و</a:t>
            </a:r>
            <a:r>
              <a:rPr lang="ar-SA" b="1" dirty="0" smtClean="0"/>
              <a:t>شكل </a:t>
            </a:r>
            <a:r>
              <a:rPr lang="ar-SA" dirty="0" smtClean="0"/>
              <a:t>إدراك المستهلك للسياسات التسويقية ( حجم المنتج، طعمه، لونه، أماكن التوزيع، السياسة السعرية...)  للمنظمة. ارتفاع السعر قد يعني ارتفاع في الجودة، بينما التخفيض قد يفهم أنه طريقة للتصرف في مخزون لا يلاقي إقبالا...</a:t>
            </a:r>
          </a:p>
          <a:p>
            <a:pPr algn="just" rtl="1">
              <a:lnSpc>
                <a:spcPct val="150000"/>
              </a:lnSpc>
            </a:pPr>
            <a:r>
              <a:rPr lang="ar-SA" dirty="0" smtClean="0"/>
              <a:t>التعلم </a:t>
            </a:r>
            <a:r>
              <a:rPr lang="ar-SA" dirty="0" smtClean="0"/>
              <a:t>: هو التغيير في سلوك الفرد نحو الاستجابة تخت ـأثير خبراته أو ملاحظته للأنشطة التسويقية، ويستخدم التعلم في كثير من أمور التسويق، إذ تعتمد السياسات الترويجية  لخلق الولاء  لمنتجات المنظمة على التعلم والخبرات السابقة للفرد من خلال الاستمرار والتكرار، مثل ارتباط الزيوت النباتية بالصحة والخلو من الكولسترول. </a:t>
            </a:r>
            <a:r>
              <a:rPr lang="ar-SA" dirty="0" smtClean="0"/>
              <a:t>وخبرة </a:t>
            </a:r>
            <a:r>
              <a:rPr lang="ar-SA" dirty="0" smtClean="0"/>
              <a:t>الفرد الناتجة عن التعلم لا تكون دائما إيجابية، بل قد تكون سلبية وتحتاج جهود مضنية لتغيير الانطباع. </a:t>
            </a:r>
          </a:p>
          <a:p>
            <a:pPr marL="114300" indent="0" algn="just" rtl="1">
              <a:lnSpc>
                <a:spcPct val="150000"/>
              </a:lnSpc>
              <a:buNone/>
            </a:pP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dirty="0"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4</a:t>
            </a:fld>
            <a:endParaRPr lang="ar-SA" dirty="0"/>
          </a:p>
        </p:txBody>
      </p:sp>
    </p:spTree>
    <p:extLst>
      <p:ext uri="{BB962C8B-B14F-4D97-AF65-F5344CB8AC3E}">
        <p14:creationId xmlns:p14="http://schemas.microsoft.com/office/powerpoint/2010/main" val="403692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7620000" cy="5996136"/>
          </a:xfrm>
        </p:spPr>
        <p:txBody>
          <a:bodyPr/>
          <a:lstStyle/>
          <a:p>
            <a:pPr algn="r" rtl="1">
              <a:lnSpc>
                <a:spcPct val="150000"/>
              </a:lnSpc>
            </a:pPr>
            <a:r>
              <a:rPr lang="ar-SA" dirty="0" smtClean="0"/>
              <a:t>الاتجاهات :  هو الميل المكتسب للاستجابة بطريقة معينة في مواقف معينة : مثل الاتجاه السلبي تجاه اللون الأحمر، الاتجاه الايجابي تجاه السيارات</a:t>
            </a:r>
            <a:r>
              <a:rPr lang="en-IN" dirty="0" smtClean="0"/>
              <a:t> </a:t>
            </a:r>
            <a:r>
              <a:rPr lang="ar-SA" dirty="0"/>
              <a:t> </a:t>
            </a:r>
            <a:r>
              <a:rPr lang="ar-SA" dirty="0" smtClean="0"/>
              <a:t>الكبيرة. وتتصف الاتجاهات بأنها :</a:t>
            </a:r>
          </a:p>
          <a:p>
            <a:pPr algn="r" rtl="1">
              <a:lnSpc>
                <a:spcPct val="150000"/>
              </a:lnSpc>
              <a:buFont typeface="Wingdings" panose="05000000000000000000" pitchFamily="2" charset="2"/>
              <a:buChar char="ü"/>
            </a:pPr>
            <a:r>
              <a:rPr lang="ar-SA" dirty="0" smtClean="0"/>
              <a:t>أمر مكتسب.</a:t>
            </a:r>
          </a:p>
          <a:p>
            <a:pPr algn="r" rtl="1">
              <a:lnSpc>
                <a:spcPct val="150000"/>
              </a:lnSpc>
              <a:buFont typeface="Wingdings" panose="05000000000000000000" pitchFamily="2" charset="2"/>
              <a:buChar char="ü"/>
            </a:pPr>
            <a:r>
              <a:rPr lang="ar-SA" dirty="0" smtClean="0"/>
              <a:t>تكون عن شيء معين : وقد يكون هذا الشيء عاما ( أغذية الحمية والرجيم) وقد يكون خاصا مثل منتج معين.</a:t>
            </a:r>
          </a:p>
          <a:p>
            <a:pPr algn="r" rtl="1">
              <a:lnSpc>
                <a:spcPct val="150000"/>
              </a:lnSpc>
              <a:buFont typeface="Wingdings" panose="05000000000000000000" pitchFamily="2" charset="2"/>
              <a:buChar char="ü"/>
            </a:pPr>
            <a:r>
              <a:rPr lang="ar-SA" dirty="0" smtClean="0"/>
              <a:t>لها مسار (إيجابية وسلبية) ولها قوة (الميل بقوة أو الاعراض بقوة).</a:t>
            </a:r>
          </a:p>
          <a:p>
            <a:pPr algn="r" rtl="1">
              <a:lnSpc>
                <a:spcPct val="150000"/>
              </a:lnSpc>
              <a:buFont typeface="Wingdings" panose="05000000000000000000" pitchFamily="2" charset="2"/>
              <a:buChar char="ü"/>
            </a:pPr>
            <a:r>
              <a:rPr lang="ar-SA" dirty="0" smtClean="0"/>
              <a:t>تتصف بالثبات (يصعب تغييرها)  والتعميم (من يحب شراء صنف من المنتجات من المنظمة)</a:t>
            </a: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5</a:t>
            </a:fld>
            <a:endParaRPr lang="ar-SA" dirty="0"/>
          </a:p>
        </p:txBody>
      </p:sp>
    </p:spTree>
    <p:extLst>
      <p:ext uri="{BB962C8B-B14F-4D97-AF65-F5344CB8AC3E}">
        <p14:creationId xmlns:p14="http://schemas.microsoft.com/office/powerpoint/2010/main" val="411797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SA" sz="3600" b="1" dirty="0" smtClean="0">
                <a:solidFill>
                  <a:srgbClr val="FF0000"/>
                </a:solidFill>
              </a:rPr>
              <a:t>3. العوامل الاجتماعية وتأثير الجماعات</a:t>
            </a:r>
            <a:endParaRPr lang="en-IN" sz="3600" b="1" dirty="0">
              <a:solidFill>
                <a:srgbClr val="FF0000"/>
              </a:solidFill>
            </a:endParaRPr>
          </a:p>
        </p:txBody>
      </p:sp>
      <p:sp>
        <p:nvSpPr>
          <p:cNvPr id="3" name="عنصر نائب للمحتوى 2"/>
          <p:cNvSpPr>
            <a:spLocks noGrp="1"/>
          </p:cNvSpPr>
          <p:nvPr>
            <p:ph idx="1"/>
          </p:nvPr>
        </p:nvSpPr>
        <p:spPr>
          <a:xfrm>
            <a:off x="457200" y="1268760"/>
            <a:ext cx="7620000" cy="5132040"/>
          </a:xfrm>
        </p:spPr>
        <p:txBody>
          <a:bodyPr>
            <a:normAutofit fontScale="92500" lnSpcReduction="10000"/>
          </a:bodyPr>
          <a:lstStyle/>
          <a:p>
            <a:pPr marL="114300" indent="0" algn="just" rtl="1">
              <a:lnSpc>
                <a:spcPct val="150000"/>
              </a:lnSpc>
              <a:buNone/>
            </a:pPr>
            <a:r>
              <a:rPr lang="ar-SA" b="1" dirty="0" smtClean="0">
                <a:solidFill>
                  <a:srgbClr val="00B050"/>
                </a:solidFill>
              </a:rPr>
              <a:t>1. الثقافة</a:t>
            </a:r>
            <a:r>
              <a:rPr lang="ar-SA" dirty="0" smtClean="0"/>
              <a:t> : هي مجموعة من الرموز والحقائق داخل المجتمع وتنتقل من جيل إلى جيل كأسس منظمة للسلوك الانساني. وقد تكون هذه الرموز غير ملموسة : كالاتجاهات والقيم ولغة التخاطب وقد تكون في شكل ظاهر مثل الشكل العمراني والمنتجات... وسلوك المستهلك في أماكن الشراء تحدده المعايير الثقافية. وبما أن الثقافة تتغير، فانه  على رجل التسويق مواءمة المنتجات والجهود التسويقية. </a:t>
            </a:r>
          </a:p>
          <a:p>
            <a:pPr marL="114300" indent="0" algn="just" rtl="1">
              <a:lnSpc>
                <a:spcPct val="150000"/>
              </a:lnSpc>
              <a:buNone/>
            </a:pPr>
            <a:r>
              <a:rPr lang="ar-SA" b="1" dirty="0" smtClean="0">
                <a:solidFill>
                  <a:srgbClr val="00B050"/>
                </a:solidFill>
              </a:rPr>
              <a:t>2. الطبقة الاجتماعية </a:t>
            </a:r>
            <a:r>
              <a:rPr lang="ar-SA" dirty="0" smtClean="0"/>
              <a:t>: هي أقسام المجتمع ذات التكوين المتآلف والتي يشترك فيها الأفراد والعائلات قيم متشابهة وأساليب حياة واهتمامات مشتركة وسلوكيات محددة. (طبقة عليا : العائلات القديمة ، أسفل العليا : حديثي العهد بالثروة، أعلى الوسطى : الخبراء في مجال علمهم، أسفل الوسطى : الموظفين والعاملين أجر...). والسلوك الاستهلاكي يعمل على تحقيق المكانة وتحديد العضوية. إذ ان الشخص الذي ينتمي الى الطبقة الوسطى عادة ما يكون أكثر ميلا لشراء السلع المعمرة على عكس الذي ينتمي الى طبقة دنيا الذي ينفق على الغذاء.</a:t>
            </a:r>
          </a:p>
          <a:p>
            <a:pPr algn="just" rtl="1">
              <a:lnSpc>
                <a:spcPct val="150000"/>
              </a:lnSpc>
            </a:pP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6</a:t>
            </a:fld>
            <a:endParaRPr lang="ar-SA" dirty="0"/>
          </a:p>
        </p:txBody>
      </p:sp>
    </p:spTree>
    <p:extLst>
      <p:ext uri="{BB962C8B-B14F-4D97-AF65-F5344CB8AC3E}">
        <p14:creationId xmlns:p14="http://schemas.microsoft.com/office/powerpoint/2010/main" val="409067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lstStyle/>
          <a:p>
            <a:pPr marL="114300" indent="0" algn="just" rtl="1">
              <a:lnSpc>
                <a:spcPct val="150000"/>
              </a:lnSpc>
              <a:buNone/>
            </a:pPr>
            <a:r>
              <a:rPr lang="ar-SA" b="1" dirty="0" smtClean="0">
                <a:solidFill>
                  <a:srgbClr val="00B050"/>
                </a:solidFill>
              </a:rPr>
              <a:t>3. سلوك الجماعة </a:t>
            </a:r>
          </a:p>
          <a:p>
            <a:pPr algn="just" rtl="1">
              <a:lnSpc>
                <a:spcPct val="150000"/>
              </a:lnSpc>
            </a:pPr>
            <a:r>
              <a:rPr lang="ar-SA" dirty="0" smtClean="0"/>
              <a:t>الجماعات الأولية : وتضم هذه الجماعات زملاء الدراسة، أصدقاء النادي،...و هي تؤثر في قرارات الشراء مثل تأثير الموضة على مجتمع الطالبات،...</a:t>
            </a:r>
          </a:p>
          <a:p>
            <a:pPr algn="just" rtl="1">
              <a:lnSpc>
                <a:spcPct val="150000"/>
              </a:lnSpc>
            </a:pPr>
            <a:r>
              <a:rPr lang="ar-SA" dirty="0" smtClean="0"/>
              <a:t>قادة الرأي : يمارس بعض الأفراد، مثل الأطباء والفنانون ولاعبي الكرة ... تأثيرا قويا على السلوك </a:t>
            </a:r>
            <a:r>
              <a:rPr lang="ar-SA" dirty="0" err="1" smtClean="0"/>
              <a:t>الشرائي</a:t>
            </a:r>
            <a:r>
              <a:rPr lang="ar-SA" dirty="0" smtClean="0"/>
              <a:t> للأفراد. لذلك تستخدم هذه الشخصيات في إعلانات بعض المنتجات مثل الصابون والشامبو....</a:t>
            </a:r>
          </a:p>
          <a:p>
            <a:pPr algn="just" rtl="1">
              <a:lnSpc>
                <a:spcPct val="150000"/>
              </a:lnSpc>
            </a:pPr>
            <a:r>
              <a:rPr lang="ar-SA" dirty="0" smtClean="0"/>
              <a:t>الأسرة : يجب على رجل التسويق أن يعرف من الذي يتخذ قرار الشراء في الأسرة : رب الأسرة، ربة الأسرة ومن يؤثر في قرار الشراء إذ أن الطفل لا يقوم بعملية الشراء ولكنه يكون مؤثرا رئيسيا في عمليات الشراء. وتختلف تأثيرات الأسرة على السلوك الاستهلاكي للفرد وفقا لتكوين الأسرة، للطبقة الاجتماعية التي تنتمي اليها، للظروف الاقتصادية....</a:t>
            </a:r>
            <a:endParaRPr lang="en-IN"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7</a:t>
            </a:fld>
            <a:endParaRPr lang="ar-SA" dirty="0"/>
          </a:p>
        </p:txBody>
      </p:sp>
    </p:spTree>
    <p:extLst>
      <p:ext uri="{BB962C8B-B14F-4D97-AF65-F5344CB8AC3E}">
        <p14:creationId xmlns:p14="http://schemas.microsoft.com/office/powerpoint/2010/main" val="61182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7620000" cy="5996136"/>
          </a:xfrm>
        </p:spPr>
        <p:txBody>
          <a:bodyPr/>
          <a:lstStyle/>
          <a:p>
            <a:pPr algn="just" rtl="1">
              <a:lnSpc>
                <a:spcPct val="150000"/>
              </a:lnSpc>
            </a:pPr>
            <a:r>
              <a:rPr lang="ar-SA" dirty="0" smtClean="0"/>
              <a:t>دورة حياة الأسرة : تمر الأسرة بدورة حياة معينة ، تعكس كل فترة من فتراتها نوعية معينة الحاجات.</a:t>
            </a:r>
          </a:p>
          <a:p>
            <a:pPr algn="just" rtl="1">
              <a:lnSpc>
                <a:spcPct val="150000"/>
              </a:lnSpc>
              <a:buFont typeface="Wingdings" panose="05000000000000000000" pitchFamily="2" charset="2"/>
              <a:buChar char="ü"/>
            </a:pPr>
            <a:r>
              <a:rPr lang="ar-SA" dirty="0" smtClean="0"/>
              <a:t>فترة ما قبل الزواج </a:t>
            </a:r>
          </a:p>
          <a:p>
            <a:pPr algn="just" rtl="1">
              <a:lnSpc>
                <a:spcPct val="150000"/>
              </a:lnSpc>
              <a:buFont typeface="Wingdings" panose="05000000000000000000" pitchFamily="2" charset="2"/>
              <a:buChar char="ü"/>
            </a:pPr>
            <a:r>
              <a:rPr lang="ar-SA" dirty="0" smtClean="0"/>
              <a:t>فترة الزواج الحديث : زوجين دون صغار</a:t>
            </a:r>
          </a:p>
          <a:p>
            <a:pPr algn="just" rtl="1">
              <a:lnSpc>
                <a:spcPct val="150000"/>
              </a:lnSpc>
              <a:buFont typeface="Wingdings" panose="05000000000000000000" pitchFamily="2" charset="2"/>
              <a:buChar char="ü"/>
            </a:pPr>
            <a:r>
              <a:rPr lang="ar-SA" dirty="0" smtClean="0"/>
              <a:t>الفترات التالية من الزواج : زوجين صغيرين ومتوسطي السن وعدد من الأطفال</a:t>
            </a:r>
          </a:p>
          <a:p>
            <a:pPr algn="just" rtl="1">
              <a:lnSpc>
                <a:spcPct val="150000"/>
              </a:lnSpc>
              <a:buFont typeface="Wingdings" panose="05000000000000000000" pitchFamily="2" charset="2"/>
              <a:buChar char="ü"/>
            </a:pPr>
            <a:r>
              <a:rPr lang="ar-SA" dirty="0" smtClean="0"/>
              <a:t>فترة الكبر ك زوجين كبيري السن وعدد من الأولاد </a:t>
            </a:r>
          </a:p>
          <a:p>
            <a:pPr algn="just" rtl="1">
              <a:lnSpc>
                <a:spcPct val="150000"/>
              </a:lnSpc>
              <a:buFont typeface="Wingdings" panose="05000000000000000000" pitchFamily="2" charset="2"/>
              <a:buChar char="ü"/>
            </a:pPr>
            <a:r>
              <a:rPr lang="ar-SA" dirty="0" smtClean="0"/>
              <a:t> فترة الكبر بدون أولاد </a:t>
            </a:r>
          </a:p>
          <a:p>
            <a:pPr marL="114300" indent="0" algn="just" rtl="1">
              <a:lnSpc>
                <a:spcPct val="150000"/>
              </a:lnSpc>
              <a:buNone/>
            </a:pPr>
            <a:r>
              <a:rPr lang="ar-SA" b="1" dirty="0" smtClean="0">
                <a:solidFill>
                  <a:srgbClr val="00B050"/>
                </a:solidFill>
              </a:rPr>
              <a:t>4. الوظيفة </a:t>
            </a:r>
            <a:r>
              <a:rPr lang="ar-SA" dirty="0" smtClean="0"/>
              <a:t>: تملي الوظيفة على المستهلك استخدام سلع أو خدمات معينة : فالطالب يحتاج إلى الأدوات المكتبية، والعامل في حاجة إلى حذاء خاص، ورجل الأعمال في حاجة إلى سيارة خاصة وإلى خدمات فندقية خاصة... </a:t>
            </a:r>
            <a:endParaRPr lang="en-IN" dirty="0" smtClean="0"/>
          </a:p>
          <a:p>
            <a:pPr marL="114300" indent="0" algn="just" rtl="1">
              <a:lnSpc>
                <a:spcPct val="150000"/>
              </a:lnSpc>
              <a:buNone/>
            </a:pPr>
            <a:endParaRPr lang="en-IN" b="1" dirty="0"/>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8</a:t>
            </a:fld>
            <a:endParaRPr lang="ar-SA" dirty="0"/>
          </a:p>
        </p:txBody>
      </p:sp>
    </p:spTree>
    <p:extLst>
      <p:ext uri="{BB962C8B-B14F-4D97-AF65-F5344CB8AC3E}">
        <p14:creationId xmlns:p14="http://schemas.microsoft.com/office/powerpoint/2010/main" val="3352153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79761"/>
            <a:ext cx="7620000" cy="6389599"/>
          </a:xfrm>
        </p:spPr>
        <p:txBody>
          <a:bodyPr>
            <a:normAutofit/>
          </a:bodyPr>
          <a:lstStyle/>
          <a:p>
            <a:pPr marL="114300" indent="0" algn="just" rtl="1">
              <a:lnSpc>
                <a:spcPct val="150000"/>
              </a:lnSpc>
              <a:buNone/>
            </a:pPr>
            <a:r>
              <a:rPr lang="ar-SA" sz="2800" b="1" dirty="0" smtClean="0">
                <a:solidFill>
                  <a:srgbClr val="00B050"/>
                </a:solidFill>
              </a:rPr>
              <a:t>5. الدخل </a:t>
            </a:r>
            <a:r>
              <a:rPr lang="ar-SA" sz="2800" dirty="0" smtClean="0"/>
              <a:t>: يؤث</a:t>
            </a:r>
            <a:r>
              <a:rPr lang="ar-SA" sz="2800" dirty="0"/>
              <a:t>ر</a:t>
            </a:r>
            <a:r>
              <a:rPr lang="ar-SA" sz="2800" dirty="0" smtClean="0"/>
              <a:t> مستوى الدخل على السلوك النهائي للمستهلك، وتتضح هذه العلاقة من خلال :</a:t>
            </a:r>
          </a:p>
          <a:p>
            <a:pPr algn="just" rtl="1">
              <a:lnSpc>
                <a:spcPct val="150000"/>
              </a:lnSpc>
            </a:pPr>
            <a:r>
              <a:rPr lang="ar-SA" sz="2800" dirty="0" smtClean="0"/>
              <a:t>القدرة على تحمل المخاطرة : كلما كان مستوى الدخل أكبر، كلما كانت القدرة على تحمل المخاطرة أكبر، لذلك فإن المنظمات تركز عليهم ليقودوا ركب الشراء.</a:t>
            </a:r>
          </a:p>
          <a:p>
            <a:pPr algn="just" rtl="1">
              <a:lnSpc>
                <a:spcPct val="150000"/>
              </a:lnSpc>
            </a:pPr>
            <a:r>
              <a:rPr lang="ar-SA" sz="2800" dirty="0" smtClean="0"/>
              <a:t>البحث والتسوق : كلما زاد مستوى الدخل، بحث العميل على الشراء بشكل أسرع...ويصبح حكمه مرتبطا أكثر بجودة الخدمات الاضافية. وبالتالي </a:t>
            </a:r>
            <a:r>
              <a:rPr lang="ar-SA" sz="2800" dirty="0" smtClean="0"/>
              <a:t>فإنه </a:t>
            </a:r>
            <a:r>
              <a:rPr lang="ar-SA" sz="2800" dirty="0" smtClean="0"/>
              <a:t>على المنظمة السعي نحو تقديم هذه خدمات تحقق رضا هذه الفئة. </a:t>
            </a:r>
          </a:p>
        </p:txBody>
      </p:sp>
      <p:sp>
        <p:nvSpPr>
          <p:cNvPr id="4" name="عنصر نائب للتاريخ 3"/>
          <p:cNvSpPr>
            <a:spLocks noGrp="1"/>
          </p:cNvSpPr>
          <p:nvPr>
            <p:ph type="dt" sz="half" idx="10"/>
          </p:nvPr>
        </p:nvSpPr>
        <p:spPr/>
        <p:txBody>
          <a:bodyPr/>
          <a:lstStyle/>
          <a:p>
            <a:fld id="{9FFADAAE-C468-471A-89F6-C037D7197B50}" type="datetime1">
              <a:rPr lang="ar-SA" smtClean="0"/>
              <a:t>02/05/1436</a:t>
            </a:fld>
            <a:endParaRPr lang="ar-SA" dirty="0"/>
          </a:p>
        </p:txBody>
      </p:sp>
      <p:sp>
        <p:nvSpPr>
          <p:cNvPr id="5" name="عنصر نائب للتذييل 4"/>
          <p:cNvSpPr>
            <a:spLocks noGrp="1"/>
          </p:cNvSpPr>
          <p:nvPr>
            <p:ph type="ftr" sz="quarter" idx="11"/>
          </p:nvPr>
        </p:nvSpPr>
        <p:spPr/>
        <p:txBody>
          <a:bodyPr/>
          <a:lstStyle/>
          <a:p>
            <a:r>
              <a:rPr lang="ar-SA" smtClean="0"/>
              <a:t>مقرر إدارة التسويق</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9</a:t>
            </a:fld>
            <a:endParaRPr lang="ar-SA" dirty="0"/>
          </a:p>
        </p:txBody>
      </p:sp>
    </p:spTree>
    <p:extLst>
      <p:ext uri="{BB962C8B-B14F-4D97-AF65-F5344CB8AC3E}">
        <p14:creationId xmlns:p14="http://schemas.microsoft.com/office/powerpoint/2010/main" val="89502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1129</TotalTime>
  <Words>1511</Words>
  <Application>Microsoft Office PowerPoint</Application>
  <PresentationFormat>عرض على الشاشة (3:4)‏</PresentationFormat>
  <Paragraphs>114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تجاور</vt:lpstr>
      <vt:lpstr>الفصل الثاني : سلوك المستهلك النهائي وقرار الشراء</vt:lpstr>
      <vt:lpstr>1.مفهوم السوق وسلوك المستهلك النهائي</vt:lpstr>
      <vt:lpstr>2. العوامل المؤثرة على سلوك المستهلك</vt:lpstr>
      <vt:lpstr>عرض تقديمي في PowerPoint</vt:lpstr>
      <vt:lpstr>عرض تقديمي في PowerPoint</vt:lpstr>
      <vt:lpstr>3. العوامل الاجتماعية وتأثير الجماعات</vt:lpstr>
      <vt:lpstr>عرض تقديمي في PowerPoint</vt:lpstr>
      <vt:lpstr>عرض تقديمي في PowerPoint</vt:lpstr>
      <vt:lpstr>عرض تقديمي في PowerPoint</vt:lpstr>
      <vt:lpstr>عرض تقديمي في PowerPoint</vt:lpstr>
      <vt:lpstr>عرض تقديمي في PowerPoint</vt:lpstr>
      <vt:lpstr>1.خطوات قرار الشراء لدى المستهلك النهائي</vt:lpstr>
      <vt:lpstr>عرض تقديمي في PowerPoint</vt:lpstr>
      <vt:lpstr>عرض تقديمي في PowerPoint</vt:lpstr>
      <vt:lpstr>2. أدوار الشراء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 : سلوك المستهلك النهائي وقرار الشراء</dc:title>
  <dc:creator>HP</dc:creator>
  <cp:lastModifiedBy>HP</cp:lastModifiedBy>
  <cp:revision>44</cp:revision>
  <dcterms:created xsi:type="dcterms:W3CDTF">2015-02-12T05:17:05Z</dcterms:created>
  <dcterms:modified xsi:type="dcterms:W3CDTF">2015-02-20T03:58:02Z</dcterms:modified>
</cp:coreProperties>
</file>