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8088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657225"/>
            <a:ext cx="3386137" cy="42148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3460"/>
              </a:lnSpc>
              <a:spcAft>
                <a:spcPts val="2800"/>
              </a:spcAft>
            </a:pPr>
            <a:r>
              <a:rPr lang="ar-SA" sz="2400" b="1">
                <a:latin typeface="Segoe UI"/>
              </a:rPr>
              <a:t>المادة </a:t>
            </a:r>
            <a:r>
              <a:rPr lang="ar-SA" sz="2600" b="1">
                <a:latin typeface="Segoe UI"/>
              </a:rPr>
              <a:t>التاسعة والخمسون</a:t>
            </a:r>
          </a:p>
        </p:txBody>
      </p:sp>
      <p:sp>
        <p:nvSpPr>
          <p:cNvPr id="3" name="Rectangle 2"/>
          <p:cNvSpPr/>
          <p:nvPr/>
        </p:nvSpPr>
        <p:spPr>
          <a:xfrm>
            <a:off x="707231" y="1600200"/>
            <a:ext cx="6093619" cy="8929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42900" algn="just" rtl="1">
              <a:lnSpc>
                <a:spcPts val="3291"/>
              </a:lnSpc>
              <a:spcBef>
                <a:spcPts val="2800"/>
              </a:spcBef>
              <a:spcAft>
                <a:spcPts val="2100"/>
              </a:spcAft>
            </a:pPr>
            <a:r>
              <a:rPr lang="ar-SA" sz="1800">
                <a:latin typeface="Segoe UI"/>
              </a:rPr>
              <a:t>تمنح الإجازات الأخرى </a:t>
            </a:r>
            <a:r>
              <a:rPr lang="ar-SA" sz="1800" b="1">
                <a:latin typeface="Segoe UI"/>
              </a:rPr>
              <a:t>وفقأ </a:t>
            </a:r>
            <a:r>
              <a:rPr lang="ar-SA" sz="1800">
                <a:latin typeface="Segoe UI"/>
              </a:rPr>
              <a:t>لأحكام نظام الخدمة المدنية </a:t>
            </a:r>
            <a:r>
              <a:rPr lang="ar-SA" sz="1700" b="1">
                <a:latin typeface="Segoe UI"/>
              </a:rPr>
              <a:t>ولوائحه التنفيذية .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500" y="2936081"/>
            <a:ext cx="1785937" cy="38576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3460"/>
              </a:lnSpc>
              <a:spcBef>
                <a:spcPts val="2100"/>
              </a:spcBef>
              <a:spcAft>
                <a:spcPts val="2800"/>
              </a:spcAft>
            </a:pPr>
            <a:r>
              <a:rPr lang="ar-SA" sz="2400" b="1">
                <a:latin typeface="Segoe UI"/>
              </a:rPr>
              <a:t>المادة </a:t>
            </a:r>
            <a:r>
              <a:rPr lang="ar-SA" sz="2600" b="1">
                <a:latin typeface="Segoe UI"/>
              </a:rPr>
              <a:t>الستون</a:t>
            </a:r>
          </a:p>
        </p:txBody>
      </p:sp>
      <p:sp>
        <p:nvSpPr>
          <p:cNvPr id="5" name="Rectangle 4"/>
          <p:cNvSpPr/>
          <p:nvPr/>
        </p:nvSpPr>
        <p:spPr>
          <a:xfrm>
            <a:off x="707231" y="3893343"/>
            <a:ext cx="6100762" cy="180022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42900" algn="just" rtl="1">
              <a:lnSpc>
                <a:spcPts val="3600"/>
              </a:lnSpc>
              <a:spcBef>
                <a:spcPts val="2800"/>
              </a:spcBef>
            </a:pPr>
            <a:r>
              <a:rPr lang="ar-SA" sz="1800">
                <a:latin typeface="Segoe UI"/>
              </a:rPr>
              <a:t>يجوز بقرار </a:t>
            </a:r>
            <a:r>
              <a:rPr lang="ar-SA" sz="1700" b="1">
                <a:latin typeface="Segoe UI"/>
              </a:rPr>
              <a:t>من </a:t>
            </a:r>
            <a:r>
              <a:rPr lang="ar-SA" sz="1600" b="1">
                <a:latin typeface="Segoe UI"/>
              </a:rPr>
              <a:t>مدير </a:t>
            </a:r>
            <a:r>
              <a:rPr lang="ar-SA" sz="1800">
                <a:latin typeface="Segoe UI"/>
              </a:rPr>
              <a:t>الجامعة منح عضو هيئة التدريس </a:t>
            </a:r>
            <a:r>
              <a:rPr lang="ar-SA" sz="1700" b="1">
                <a:latin typeface="Segoe UI"/>
              </a:rPr>
              <a:t>ومن في </a:t>
            </a:r>
            <a:r>
              <a:rPr lang="ar-SA" sz="1800">
                <a:latin typeface="Segoe UI"/>
              </a:rPr>
              <a:t>حكمه لأسباب معقولة إجازة استثنائية لا تزيد مدتها </a:t>
            </a:r>
            <a:r>
              <a:rPr lang="ar-SA" sz="1700" b="1">
                <a:latin typeface="Segoe UI"/>
              </a:rPr>
              <a:t>على </a:t>
            </a:r>
            <a:r>
              <a:rPr lang="ar-SA" sz="1800">
                <a:latin typeface="Segoe UI"/>
              </a:rPr>
              <a:t>ستة </a:t>
            </a:r>
            <a:r>
              <a:rPr lang="ar-SA" sz="1700" b="1">
                <a:latin typeface="Segoe UI"/>
              </a:rPr>
              <a:t>أشهر </a:t>
            </a:r>
            <a:r>
              <a:rPr lang="ar-SA" sz="1800">
                <a:latin typeface="Segoe UI"/>
              </a:rPr>
              <a:t>وخلال </a:t>
            </a:r>
            <a:r>
              <a:rPr lang="ar-SA" sz="1700" b="1">
                <a:latin typeface="Segoe UI"/>
              </a:rPr>
              <a:t>ثلاث </a:t>
            </a:r>
            <a:r>
              <a:rPr lang="ar-SA" sz="1800">
                <a:latin typeface="Segoe UI"/>
              </a:rPr>
              <a:t>ستوات بلا راتب، ويجوز لمجلس الجامعة عند الاقتضاء الاستثناء من هذا الشرط </a:t>
            </a:r>
            <a:r>
              <a:rPr lang="ar-SA" sz="1700" b="1">
                <a:latin typeface="Segoe UI"/>
              </a:rPr>
              <a:t>على </a:t>
            </a:r>
            <a:r>
              <a:rPr lang="ar-SA" sz="1800">
                <a:latin typeface="Segoe UI"/>
              </a:rPr>
              <a:t>ألأتزيد مدة الإجازة</a:t>
            </a:r>
          </a:p>
        </p:txBody>
      </p:sp>
      <p:sp>
        <p:nvSpPr>
          <p:cNvPr id="6" name="Rectangle 5"/>
          <p:cNvSpPr/>
          <p:nvPr/>
        </p:nvSpPr>
        <p:spPr>
          <a:xfrm>
            <a:off x="6050756" y="5829300"/>
            <a:ext cx="757237" cy="3357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260"/>
              </a:lnSpc>
              <a:spcAft>
                <a:spcPts val="1680"/>
              </a:spcAft>
            </a:pPr>
            <a:r>
              <a:rPr lang="ar-SA" sz="1700" b="1">
                <a:latin typeface="Segoe UI"/>
              </a:rPr>
              <a:t>عن مسنه</a:t>
            </a:r>
          </a:p>
        </p:txBody>
      </p:sp>
      <p:sp>
        <p:nvSpPr>
          <p:cNvPr id="7" name="Rectangle 6"/>
          <p:cNvSpPr/>
          <p:nvPr/>
        </p:nvSpPr>
        <p:spPr>
          <a:xfrm>
            <a:off x="2864643" y="6336506"/>
            <a:ext cx="1778794" cy="4500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2130"/>
              </a:lnSpc>
              <a:spcBef>
                <a:spcPts val="1680"/>
              </a:spcBef>
              <a:spcAft>
                <a:spcPts val="3780"/>
              </a:spcAft>
            </a:pPr>
            <a:r>
              <a:rPr lang="ar-SA" sz="1600" b="1">
                <a:solidFill>
                  <a:srgbClr val="8DB87D"/>
                </a:solidFill>
                <a:latin typeface="Segoe UI"/>
              </a:rPr>
              <a:t>ا</a:t>
            </a:r>
            <a:r>
              <a:rPr lang="en-US" sz="1600" b="1">
                <a:solidFill>
                  <a:srgbClr val="8DB87D"/>
                </a:solidFill>
                <a:latin typeface="Segoe UI"/>
              </a:rPr>
              <a:t>٠</a:t>
            </a:r>
            <a:r>
              <a:rPr lang="ar-SA" sz="1600" b="1">
                <a:solidFill>
                  <a:srgbClr val="8DB87D"/>
                </a:solidFill>
                <a:latin typeface="Segoe UI"/>
              </a:rPr>
              <a:t>جازةالتذئاسي</a:t>
            </a:r>
          </a:p>
        </p:txBody>
      </p:sp>
      <p:sp>
        <p:nvSpPr>
          <p:cNvPr id="8" name="Rectangle 7"/>
          <p:cNvSpPr/>
          <p:nvPr/>
        </p:nvSpPr>
        <p:spPr>
          <a:xfrm>
            <a:off x="2243137" y="7336631"/>
            <a:ext cx="3064669" cy="39290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3460"/>
              </a:lnSpc>
              <a:spcBef>
                <a:spcPts val="3780"/>
              </a:spcBef>
              <a:spcAft>
                <a:spcPts val="3290"/>
              </a:spcAft>
            </a:pPr>
            <a:r>
              <a:rPr lang="ar-SA" sz="2400" b="1">
                <a:latin typeface="Segoe UI"/>
              </a:rPr>
              <a:t>المادة الحادية </a:t>
            </a:r>
            <a:r>
              <a:rPr lang="ar-SA" sz="2600" b="1">
                <a:latin typeface="Segoe UI"/>
              </a:rPr>
              <a:t>والستون</a:t>
            </a:r>
          </a:p>
        </p:txBody>
      </p:sp>
      <p:sp>
        <p:nvSpPr>
          <p:cNvPr id="9" name="Rectangle 8"/>
          <p:cNvSpPr/>
          <p:nvPr/>
        </p:nvSpPr>
        <p:spPr>
          <a:xfrm>
            <a:off x="728662" y="8272462"/>
            <a:ext cx="6107906" cy="203596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42900" algn="just" rtl="1">
              <a:lnSpc>
                <a:spcPts val="4078"/>
              </a:lnSpc>
              <a:spcBef>
                <a:spcPts val="3290"/>
              </a:spcBef>
            </a:pPr>
            <a:r>
              <a:rPr lang="ar-SA" sz="1700" b="1">
                <a:latin typeface="Segoe UI"/>
              </a:rPr>
              <a:t>يجوز بقرار من مجلس الجامعة بط; على توصية من مجلسي الكلية والضب المختصين والمجدرأ العلمي </a:t>
            </a:r>
            <a:r>
              <a:rPr lang="ar-SA" sz="1800" b="1">
                <a:latin typeface="Segoe UI"/>
              </a:rPr>
              <a:t>أن </a:t>
            </a:r>
            <a:r>
              <a:rPr lang="ar-SA" sz="1800">
                <a:latin typeface="Segoe UI"/>
              </a:rPr>
              <a:t>يحصل </a:t>
            </a:r>
            <a:r>
              <a:rPr lang="ar-SA" sz="1700" b="1">
                <a:latin typeface="Segoe UI"/>
              </a:rPr>
              <a:t>عضر هيئه التدريس على إجازة </a:t>
            </a:r>
            <a:r>
              <a:rPr lang="ar-SA" sz="1900" b="1">
                <a:latin typeface="Arial"/>
              </a:rPr>
              <a:t>تعرغ </a:t>
            </a:r>
            <a:r>
              <a:rPr lang="ar-SA" sz="1700" b="1">
                <a:latin typeface="Segoe UI"/>
              </a:rPr>
              <a:t>علمي لمدة عام دراسي بعد مضي خمس سنوات من تعيينه </a:t>
            </a:r>
            <a:r>
              <a:rPr lang="ar-SA" sz="1800" b="1">
                <a:latin typeface="Segoe UI"/>
              </a:rPr>
              <a:t>أو </a:t>
            </a:r>
            <a:r>
              <a:rPr lang="ar-SA" sz="1700" b="1">
                <a:latin typeface="Segoe UI"/>
              </a:rPr>
              <a:t>تمتعه بإجازة </a:t>
            </a:r>
            <a:r>
              <a:rPr lang="ar-SA" sz="1900" b="1">
                <a:latin typeface="Arial"/>
              </a:rPr>
              <a:t>تفع </a:t>
            </a:r>
            <a:r>
              <a:rPr lang="ar-SA" sz="1700" b="1">
                <a:latin typeface="Segoe UI"/>
              </a:rPr>
              <a:t>علمي سابقة، </a:t>
            </a:r>
            <a:r>
              <a:rPr lang="ar-SA" sz="1800" b="1">
                <a:latin typeface="Segoe UI"/>
              </a:rPr>
              <a:t>أو </a:t>
            </a:r>
            <a:r>
              <a:rPr lang="ar-SA" sz="1700" b="1">
                <a:latin typeface="Segoe UI"/>
              </a:rPr>
              <a:t>لمدة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831" y="50006"/>
            <a:ext cx="614362" cy="5857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0006"/>
            <a:ext cx="1071562" cy="4929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812" y="3421856"/>
            <a:ext cx="3850481" cy="6500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1668" y="7679531"/>
            <a:ext cx="3857625" cy="6500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9431" y="9244012"/>
            <a:ext cx="435769" cy="10965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318" y="10194131"/>
            <a:ext cx="428625" cy="160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rgbClr val="73B35D"/>
          </a:solidFill>
        </p:spPr>
        <p:txBody>
          <a:bodyPr wrap="none" lIns="0" tIns="0" rIns="0" bIns="0">
            <a:noAutofit/>
          </a:bodyPr>
          <a:lstStyle/>
          <a:p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5457825" y="0"/>
            <a:ext cx="1178718" cy="235743"/>
          </a:xfrm>
          <a:prstGeom prst="rect">
            <a:avLst/>
          </a:prstGeom>
          <a:solidFill>
            <a:srgbClr val="73B35D"/>
          </a:solidFill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610"/>
              </a:lnSpc>
            </a:pPr>
            <a:r>
              <a:rPr lang="en-US" sz="550">
                <a:solidFill>
                  <a:srgbClr val="243907"/>
                </a:solidFill>
                <a:latin typeface="Arial"/>
              </a:rPr>
              <a:t>-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rgbClr val="73B35D"/>
          </a:solidFill>
        </p:spPr>
        <p:txBody>
          <a:bodyPr wrap="none" lIns="0" tIns="0" rIns="0" bIns="0">
            <a:noAutofit/>
          </a:bodyPr>
          <a:lstStyle/>
          <a:p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778668" y="471487"/>
            <a:ext cx="6100763" cy="135731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825"/>
              </a:lnSpc>
            </a:pPr>
            <a:r>
              <a:rPr lang="ar-SA" sz="1700" b="1">
                <a:latin typeface="Segoe UI"/>
              </a:rPr>
              <a:t>فصل دراسي </a:t>
            </a:r>
            <a:r>
              <a:rPr lang="ar-SA" sz="1800">
                <a:latin typeface="Segoe UI"/>
              </a:rPr>
              <a:t>واحد بعد </a:t>
            </a:r>
            <a:r>
              <a:rPr lang="ar-SA" sz="1700" b="1">
                <a:latin typeface="Segoe UI"/>
              </a:rPr>
              <a:t>مفي ثلاث </a:t>
            </a:r>
            <a:r>
              <a:rPr lang="ar-SA" sz="1800">
                <a:latin typeface="Segoe UI"/>
              </a:rPr>
              <a:t>سذو</a:t>
            </a:r>
            <a:r>
              <a:rPr lang="en-US" sz="1800">
                <a:latin typeface="Segoe UI"/>
              </a:rPr>
              <a:t>١</a:t>
            </a:r>
            <a:r>
              <a:rPr lang="ar-SA" sz="1800">
                <a:latin typeface="Segoe UI"/>
              </a:rPr>
              <a:t>ت </a:t>
            </a:r>
            <a:r>
              <a:rPr lang="ar-SA" sz="1800" b="1">
                <a:latin typeface="Arial"/>
              </a:rPr>
              <a:t>من</a:t>
            </a:r>
            <a:r>
              <a:rPr lang="en-US" sz="1800" b="1">
                <a:latin typeface="Arial"/>
              </a:rPr>
              <a:t>٠</a:t>
            </a:r>
            <a:r>
              <a:rPr lang="ar-SA" sz="1800" b="1">
                <a:latin typeface="Arial"/>
              </a:rPr>
              <a:t> </a:t>
            </a:r>
            <a:r>
              <a:rPr lang="ar-SA" sz="1700" b="1">
                <a:latin typeface="Segoe UI"/>
              </a:rPr>
              <a:t>ب او </a:t>
            </a:r>
            <a:r>
              <a:rPr lang="en-US" sz="1700" b="1">
                <a:latin typeface="Segoe UI"/>
              </a:rPr>
              <a:t>٠</a:t>
            </a:r>
            <a:r>
              <a:rPr lang="ar-SA" sz="1700" b="1">
                <a:latin typeface="Segoe UI"/>
              </a:rPr>
              <a:t>فتمه بإجازة تغرغ علمي سابقة ، على ألأ يؤثر ذلك على سير ال</a:t>
            </a:r>
            <a:r>
              <a:rPr lang="en-US" sz="1700" b="1">
                <a:latin typeface="Segoe UI"/>
              </a:rPr>
              <a:t>٠</a:t>
            </a:r>
            <a:r>
              <a:rPr lang="ar-SA" sz="1700" b="1">
                <a:latin typeface="Segoe UI"/>
              </a:rPr>
              <a:t>مملمية |ديمي . </a:t>
            </a:r>
            <a:r>
              <a:rPr lang="ar-SA" sz="1800">
                <a:latin typeface="Segoe UI"/>
              </a:rPr>
              <a:t>ولا </a:t>
            </a:r>
            <a:r>
              <a:rPr lang="ar-SA" sz="1700" b="1">
                <a:latin typeface="Segoe UI"/>
              </a:rPr>
              <a:t>تحتب مدة الإعارة ضمن المدة المطلوبة 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78668" y="2193131"/>
            <a:ext cx="6100763" cy="82867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17500" algn="r" rtl="1">
              <a:lnSpc>
                <a:spcPts val="3684"/>
              </a:lnSpc>
            </a:pPr>
            <a:r>
              <a:rPr lang="ar-SA" sz="1700" b="1">
                <a:latin typeface="Segoe UI"/>
              </a:rPr>
              <a:t>ويصع </a:t>
            </a:r>
            <a:r>
              <a:rPr lang="ar-SA" sz="1800" b="1">
                <a:latin typeface="Segoe UI"/>
              </a:rPr>
              <a:t>مجلس الجامعة القواعد المنظمة 'لإجازة التغرلم ا لعدي </a:t>
            </a:r>
            <a:r>
              <a:rPr lang="ar-SA" sz="1700" b="1">
                <a:latin typeface="Segoe UI"/>
              </a:rPr>
              <a:t>بناء على </a:t>
            </a:r>
            <a:r>
              <a:rPr lang="ar-SA" sz="1800" b="1">
                <a:latin typeface="Segoe UI"/>
              </a:rPr>
              <a:t>اقتراح المجلس </a:t>
            </a:r>
            <a:r>
              <a:rPr lang="ar-SA" sz="1700" b="1">
                <a:latin typeface="Segoe UI"/>
              </a:rPr>
              <a:t>العلمي 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0100" y="4471987"/>
            <a:ext cx="6050756" cy="284321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365125" indent="0" algn="r" rtl="1">
              <a:lnSpc>
                <a:spcPts val="2390"/>
              </a:lnSpc>
              <a:spcAft>
                <a:spcPts val="910"/>
              </a:spcAft>
            </a:pPr>
            <a:r>
              <a:rPr lang="ar-SA" sz="1800">
                <a:latin typeface="Segoe UI"/>
              </a:rPr>
              <a:t>يشترط </a:t>
            </a:r>
            <a:r>
              <a:rPr lang="ar-SA" sz="1700" b="1">
                <a:latin typeface="Segoe UI"/>
              </a:rPr>
              <a:t>لح </a:t>
            </a:r>
            <a:r>
              <a:rPr lang="ar-SA" sz="1800">
                <a:latin typeface="Segoe UI"/>
              </a:rPr>
              <a:t>عضو هيئة </a:t>
            </a:r>
            <a:r>
              <a:rPr lang="ar-SA" sz="1500" b="1">
                <a:latin typeface="Segoe UI"/>
              </a:rPr>
              <a:t>التدربس </a:t>
            </a:r>
            <a:r>
              <a:rPr lang="ar-SA" sz="1700" b="1">
                <a:latin typeface="Segoe UI"/>
              </a:rPr>
              <a:t>إجازة التغرغ </a:t>
            </a:r>
            <a:r>
              <a:rPr lang="ar-SA" sz="1500" b="1">
                <a:latin typeface="Segoe UI"/>
              </a:rPr>
              <a:t>العلمي </a:t>
            </a:r>
            <a:r>
              <a:rPr lang="ar-SA" sz="1700" b="1">
                <a:latin typeface="Segoe UI"/>
              </a:rPr>
              <a:t>ما يأتي :</a:t>
            </a:r>
          </a:p>
          <a:p>
            <a:pPr marR="365125" indent="-393700" algn="r" rtl="1">
              <a:lnSpc>
                <a:spcPts val="3600"/>
              </a:lnSpc>
            </a:pPr>
            <a:r>
              <a:rPr lang="en-US" sz="1700" b="1">
                <a:latin typeface="Segoe UI"/>
              </a:rPr>
              <a:t>١</a:t>
            </a:r>
            <a:r>
              <a:rPr lang="ar-SA" sz="1700" b="1">
                <a:latin typeface="Segoe UI"/>
              </a:rPr>
              <a:t> -ألآ </a:t>
            </a:r>
            <a:r>
              <a:rPr lang="ar-SA" sz="1600" b="1">
                <a:latin typeface="Segoe UI"/>
              </a:rPr>
              <a:t>يرخصر </a:t>
            </a:r>
            <a:r>
              <a:rPr lang="ar-SA" sz="1700" b="1">
                <a:latin typeface="Segoe UI"/>
              </a:rPr>
              <a:t>في إجازة التنمغ العلمي لأكثر من عضو هيئة تدريس واحد أو </a:t>
            </a:r>
            <a:r>
              <a:rPr lang="en-US" sz="1700" b="1">
                <a:latin typeface="Segoe UI"/>
              </a:rPr>
              <a:t>٠</a:t>
            </a:r>
            <a:r>
              <a:rPr lang="ar-SA" sz="1700" b="1">
                <a:latin typeface="Segoe UI"/>
              </a:rPr>
              <a:t> </a:t>
            </a:r>
            <a:r>
              <a:rPr lang="en-US" sz="1700" b="1">
                <a:latin typeface="Segoe UI"/>
              </a:rPr>
              <a:t>١</a:t>
            </a:r>
            <a:r>
              <a:rPr lang="ar-SA" sz="1700" b="1">
                <a:latin typeface="Segoe UI"/>
              </a:rPr>
              <a:t>./ من أعضاء هيئة التدرس في كل قم</a:t>
            </a:r>
          </a:p>
          <a:p>
            <a:pPr marR="365125" indent="0" algn="r" rtl="1">
              <a:lnSpc>
                <a:spcPts val="2260"/>
              </a:lnSpc>
              <a:spcAft>
                <a:spcPts val="910"/>
              </a:spcAft>
            </a:pPr>
            <a:r>
              <a:rPr lang="ar-SA" sz="1700" b="1">
                <a:latin typeface="Segoe UI"/>
              </a:rPr>
              <a:t>ني السنة الواحدة .</a:t>
            </a:r>
          </a:p>
          <a:p>
            <a:pPr marR="365125" indent="-393700" algn="r" rtl="1">
              <a:lnSpc>
                <a:spcPts val="3853"/>
              </a:lnSpc>
            </a:pPr>
            <a:r>
              <a:rPr lang="en-US" sz="1700" b="1">
                <a:latin typeface="Segoe UI"/>
              </a:rPr>
              <a:t>٢</a:t>
            </a:r>
            <a:r>
              <a:rPr lang="ar-SA" sz="1700" b="1">
                <a:latin typeface="Segoe UI"/>
              </a:rPr>
              <a:t>-أن </a:t>
            </a:r>
            <a:r>
              <a:rPr lang="ar-SA" sz="1600" b="1">
                <a:latin typeface="Segoe UI"/>
              </a:rPr>
              <a:t>يتقدم </a:t>
            </a:r>
            <a:r>
              <a:rPr lang="ar-SA" sz="1700" b="1">
                <a:latin typeface="Segoe UI"/>
              </a:rPr>
              <a:t>عضو هيئة </a:t>
            </a:r>
            <a:r>
              <a:rPr lang="ar-SA" sz="1600" b="1">
                <a:latin typeface="Segoe UI"/>
              </a:rPr>
              <a:t>التدريس </a:t>
            </a:r>
            <a:r>
              <a:rPr lang="ar-SA" sz="1700" b="1">
                <a:latin typeface="Arial"/>
              </a:rPr>
              <a:t>ببرنا</a:t>
            </a:r>
            <a:r>
              <a:rPr lang="ar-SA" sz="1700" b="1">
                <a:latin typeface="Segoe UI"/>
              </a:rPr>
              <a:t>مح علمي ينوي إنجازه </a:t>
            </a:r>
            <a:r>
              <a:rPr lang="ar-SA" sz="1600" b="1">
                <a:latin typeface="Segoe UI"/>
              </a:rPr>
              <a:t>خلال </a:t>
            </a:r>
            <a:r>
              <a:rPr lang="ar-SA" sz="1700" b="1">
                <a:latin typeface="Segoe UI"/>
              </a:rPr>
              <a:t>إجازة التغرغ </a:t>
            </a:r>
            <a:r>
              <a:rPr lang="ar-SA" sz="1500" b="1">
                <a:latin typeface="Segoe UI"/>
              </a:rPr>
              <a:t>العلمي 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00100" y="8758237"/>
            <a:ext cx="6043612" cy="135016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269082" indent="0" algn="r" rtl="1">
              <a:lnSpc>
                <a:spcPts val="2260"/>
              </a:lnSpc>
              <a:spcAft>
                <a:spcPts val="910"/>
              </a:spcAft>
            </a:pPr>
            <a:r>
              <a:rPr lang="ar-SA" sz="1700" b="1">
                <a:latin typeface="Segoe UI"/>
              </a:rPr>
              <a:t>يصرف للمرخص له بإجازة </a:t>
            </a:r>
            <a:r>
              <a:rPr lang="ar-SA" sz="1900" b="1">
                <a:latin typeface="Arial"/>
              </a:rPr>
              <a:t>تغرغ </a:t>
            </a:r>
            <a:r>
              <a:rPr lang="ar-SA" sz="1700" b="1">
                <a:latin typeface="Segoe UI"/>
              </a:rPr>
              <a:t>علمي ما يأتي :</a:t>
            </a:r>
          </a:p>
          <a:p>
            <a:pPr indent="0" algn="r" rtl="1">
              <a:lnSpc>
                <a:spcPts val="3684"/>
              </a:lnSpc>
            </a:pPr>
            <a:r>
              <a:rPr lang="en-US" sz="1700" b="1">
                <a:latin typeface="Segoe UI"/>
              </a:rPr>
              <a:t>١</a:t>
            </a:r>
            <a:r>
              <a:rPr lang="ar-SA" sz="1700" b="1">
                <a:latin typeface="Segoe UI"/>
              </a:rPr>
              <a:t> - </a:t>
            </a:r>
            <a:r>
              <a:rPr lang="ar-SA" sz="1800">
                <a:latin typeface="Segoe UI"/>
              </a:rPr>
              <a:t>مرتبه </a:t>
            </a:r>
            <a:r>
              <a:rPr lang="ar-SA" sz="1700" b="1">
                <a:latin typeface="Segoe UI"/>
              </a:rPr>
              <a:t>كامالأ وبدل الانتقال </a:t>
            </a:r>
            <a:r>
              <a:rPr lang="ar-SA" sz="1800">
                <a:latin typeface="Segoe UI"/>
              </a:rPr>
              <a:t>الشهري عن </a:t>
            </a:r>
            <a:r>
              <a:rPr lang="ar-SA" sz="1700" b="1">
                <a:latin typeface="Segoe UI"/>
              </a:rPr>
              <a:t>كامل الدة </a:t>
            </a:r>
            <a:r>
              <a:rPr lang="en-US" sz="1800">
                <a:latin typeface="Segoe UI"/>
              </a:rPr>
              <a:t>٠</a:t>
            </a:r>
            <a:r>
              <a:rPr lang="ar-SA" sz="1800">
                <a:latin typeface="Segoe UI"/>
              </a:rPr>
              <a:t> </a:t>
            </a:r>
            <a:r>
              <a:rPr lang="en-US" sz="1700" b="1">
                <a:latin typeface="Segoe UI"/>
              </a:rPr>
              <a:t>٢</a:t>
            </a:r>
            <a:r>
              <a:rPr lang="ar-SA" sz="1700" b="1">
                <a:latin typeface="Segoe UI"/>
              </a:rPr>
              <a:t>- </a:t>
            </a:r>
            <a:r>
              <a:rPr lang="ar-SA" sz="1800" b="1">
                <a:latin typeface="Segoe UI"/>
              </a:rPr>
              <a:t>تذاكر سنر </a:t>
            </a:r>
            <a:r>
              <a:rPr lang="ar-SA" sz="1800">
                <a:latin typeface="Segoe UI"/>
              </a:rPr>
              <a:t>بالطائرة </a:t>
            </a:r>
            <a:r>
              <a:rPr lang="ar-SA" sz="1700" b="1">
                <a:latin typeface="Segoe UI"/>
              </a:rPr>
              <a:t>له </a:t>
            </a:r>
            <a:r>
              <a:rPr lang="ar-SA" sz="1800">
                <a:latin typeface="Segoe UI"/>
              </a:rPr>
              <a:t>ولزوجه </a:t>
            </a:r>
            <a:r>
              <a:rPr lang="ar-SA" sz="1700" b="1">
                <a:latin typeface="Segoe UI"/>
              </a:rPr>
              <a:t>وأبنائه دون سن الثامنة عشرة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658100"/>
            <a:ext cx="3857625" cy="6429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" y="10194131"/>
            <a:ext cx="442913" cy="4357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008018" y="10186987"/>
            <a:ext cx="278607" cy="27146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3460"/>
              </a:lnSpc>
            </a:pPr>
            <a:r>
              <a:rPr lang="ar-SA" sz="2600">
                <a:latin typeface="Segoe UI"/>
              </a:rPr>
              <a:t>ا</a:t>
            </a:r>
          </a:p>
        </p:txBody>
      </p:sp>
      <p:sp>
        <p:nvSpPr>
          <p:cNvPr id="5" name="Rectangle 4"/>
          <p:cNvSpPr/>
          <p:nvPr/>
        </p:nvSpPr>
        <p:spPr>
          <a:xfrm>
            <a:off x="6465093" y="2121693"/>
            <a:ext cx="300038" cy="235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530"/>
              </a:lnSpc>
            </a:pPr>
            <a:r>
              <a:rPr lang="ar-SA" sz="1900">
                <a:latin typeface="Segoe UI"/>
              </a:rPr>
              <a:t>-٤</a:t>
            </a:r>
          </a:p>
        </p:txBody>
      </p:sp>
      <p:sp>
        <p:nvSpPr>
          <p:cNvPr id="6" name="Rectangle 5"/>
          <p:cNvSpPr/>
          <p:nvPr/>
        </p:nvSpPr>
        <p:spPr>
          <a:xfrm>
            <a:off x="6465093" y="3121818"/>
            <a:ext cx="314325" cy="15716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260"/>
              </a:lnSpc>
            </a:pPr>
            <a:r>
              <a:rPr lang="ar-SA" sz="1700">
                <a:latin typeface="Segoe UI"/>
              </a:rPr>
              <a:t>ه_</a:t>
            </a:r>
          </a:p>
        </p:txBody>
      </p:sp>
      <p:sp>
        <p:nvSpPr>
          <p:cNvPr id="7" name="Rectangle 6"/>
          <p:cNvSpPr/>
          <p:nvPr/>
        </p:nvSpPr>
        <p:spPr>
          <a:xfrm>
            <a:off x="6465093" y="4986337"/>
            <a:ext cx="328613" cy="20002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260"/>
              </a:lnSpc>
            </a:pPr>
            <a:r>
              <a:rPr lang="ar-SA" sz="1700">
                <a:latin typeface="Segoe UI"/>
              </a:rPr>
              <a:t>-٦</a:t>
            </a:r>
          </a:p>
        </p:txBody>
      </p:sp>
      <p:sp>
        <p:nvSpPr>
          <p:cNvPr id="8" name="Rectangle 7"/>
          <p:cNvSpPr/>
          <p:nvPr/>
        </p:nvSpPr>
        <p:spPr>
          <a:xfrm>
            <a:off x="728662" y="435768"/>
            <a:ext cx="5722144" cy="67508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2260"/>
              </a:lnSpc>
              <a:spcAft>
                <a:spcPts val="630"/>
              </a:spcAft>
            </a:pPr>
            <a:r>
              <a:rPr lang="ar-SA" sz="1700" b="1">
                <a:latin typeface="Segoe UI"/>
              </a:rPr>
              <a:t>ولبناته اللاتي يعولهن.</a:t>
            </a:r>
          </a:p>
          <a:p>
            <a:pPr indent="0" algn="r" rtl="1">
              <a:lnSpc>
                <a:spcPts val="3347"/>
              </a:lnSpc>
              <a:spcAft>
                <a:spcPts val="1400"/>
              </a:spcAft>
            </a:pPr>
            <a:r>
              <a:rPr lang="ar-SA" sz="1500" b="1">
                <a:latin typeface="Segoe UI"/>
              </a:rPr>
              <a:t>مخصص </a:t>
            </a:r>
            <a:r>
              <a:rPr lang="ar-SA" sz="1800" b="1">
                <a:latin typeface="Segoe UI"/>
              </a:rPr>
              <a:t>الكتب </a:t>
            </a:r>
            <a:r>
              <a:rPr lang="ar-SA" sz="1700" b="1">
                <a:latin typeface="Segoe UI"/>
              </a:rPr>
              <a:t>الذي </a:t>
            </a:r>
            <a:r>
              <a:rPr lang="ar-SA" sz="1600" b="1">
                <a:latin typeface="Segoe UI"/>
              </a:rPr>
              <a:t>يصرف </a:t>
            </a:r>
            <a:r>
              <a:rPr lang="ar-SA" sz="1500" b="1">
                <a:latin typeface="Segoe UI"/>
              </a:rPr>
              <a:t>لمبعوثي الجامعة </a:t>
            </a:r>
            <a:r>
              <a:rPr lang="ar-SA" sz="1800" b="1">
                <a:latin typeface="Segoe UI"/>
              </a:rPr>
              <a:t>للدراسات </a:t>
            </a:r>
            <a:r>
              <a:rPr lang="ar-SA" sz="1500" b="1">
                <a:latin typeface="Segoe UI"/>
              </a:rPr>
              <a:t>العليا .</a:t>
            </a:r>
          </a:p>
          <a:p>
            <a:pPr indent="0" algn="r" rtl="1">
              <a:lnSpc>
                <a:spcPts val="2260"/>
              </a:lnSpc>
              <a:spcAft>
                <a:spcPts val="1400"/>
              </a:spcAft>
            </a:pPr>
            <a:r>
              <a:rPr lang="ar-SA" sz="1700" b="1">
                <a:latin typeface="Segoe UI"/>
              </a:rPr>
              <a:t>مصاريف </a:t>
            </a:r>
            <a:r>
              <a:rPr lang="ar-SA" sz="1500" b="1">
                <a:latin typeface="Segoe UI"/>
              </a:rPr>
              <a:t>البحث </a:t>
            </a:r>
            <a:r>
              <a:rPr lang="ar-SA" sz="1700" b="1">
                <a:latin typeface="Segoe UI"/>
              </a:rPr>
              <a:t>العلمي، وتقدر حب كل حالة على حدة</a:t>
            </a:r>
          </a:p>
          <a:p>
            <a:pPr indent="0" algn="r" rtl="1">
              <a:lnSpc>
                <a:spcPts val="3713"/>
              </a:lnSpc>
            </a:pPr>
            <a:r>
              <a:rPr lang="ar-SA" sz="1700" b="1">
                <a:latin typeface="Segoe UI"/>
              </a:rPr>
              <a:t>بقرار من المجلس العلمي </a:t>
            </a:r>
            <a:r>
              <a:rPr lang="en-US" sz="1700" b="1">
                <a:latin typeface="Segoe UI"/>
              </a:rPr>
              <a:t>٠</a:t>
            </a:r>
          </a:p>
          <a:p>
            <a:pPr indent="0" algn="just" rtl="1">
              <a:lnSpc>
                <a:spcPts val="3713"/>
              </a:lnSpc>
              <a:spcAft>
                <a:spcPts val="280"/>
              </a:spcAft>
            </a:pPr>
            <a:r>
              <a:rPr lang="ar-SA" sz="1700" b="1">
                <a:latin typeface="Segoe UI"/>
              </a:rPr>
              <a:t>مصاريف العلاج </a:t>
            </a:r>
            <a:r>
              <a:rPr lang="ar-SA" sz="2100" b="1">
                <a:latin typeface="Arial"/>
              </a:rPr>
              <a:t>لمن </a:t>
            </a:r>
            <a:r>
              <a:rPr lang="ar-SA" sz="1700" b="1">
                <a:latin typeface="Segoe UI"/>
              </a:rPr>
              <a:t>يقضي </a:t>
            </a:r>
            <a:r>
              <a:rPr lang="ar-SA" sz="1800" b="1">
                <a:latin typeface="Segoe UI"/>
              </a:rPr>
              <a:t>إجازته خارج المملكة </a:t>
            </a:r>
            <a:r>
              <a:rPr lang="ar-SA" sz="1700" b="1">
                <a:latin typeface="Segoe UI"/>
              </a:rPr>
              <a:t>له ولعائلته ني حدود </a:t>
            </a:r>
            <a:r>
              <a:rPr lang="ar-SA" sz="1800" b="1">
                <a:latin typeface="Segoe UI"/>
              </a:rPr>
              <a:t>خمة </a:t>
            </a:r>
            <a:r>
              <a:rPr lang="ar-SA" sz="2500">
                <a:latin typeface="Arial"/>
              </a:rPr>
              <a:t>آلاف </a:t>
            </a:r>
            <a:r>
              <a:rPr lang="ar-SA" sz="1700" b="1">
                <a:latin typeface="Segoe UI"/>
              </a:rPr>
              <a:t>ريال </a:t>
            </a:r>
            <a:r>
              <a:rPr lang="ar-SA" sz="1800" b="1">
                <a:latin typeface="Segoe UI"/>
              </a:rPr>
              <a:t>إذا كان </a:t>
            </a:r>
            <a:r>
              <a:rPr lang="ar-SA" sz="1700" b="1">
                <a:latin typeface="Segoe UI"/>
              </a:rPr>
              <a:t>بمفرده وعثرة </a:t>
            </a:r>
            <a:r>
              <a:rPr lang="ar-SA" sz="2500">
                <a:latin typeface="Arial"/>
              </a:rPr>
              <a:t>آلاف </a:t>
            </a:r>
            <a:r>
              <a:rPr lang="ar-SA" sz="1700" b="1">
                <a:latin typeface="Segoe UI"/>
              </a:rPr>
              <a:t>ريال </a:t>
            </a:r>
            <a:r>
              <a:rPr lang="ar-SA" sz="1800" b="1">
                <a:latin typeface="Segoe UI"/>
              </a:rPr>
              <a:t>إذا كانت ترافقه </a:t>
            </a:r>
            <a:r>
              <a:rPr lang="ar-SA" sz="1700" b="1">
                <a:latin typeface="Segoe UI"/>
              </a:rPr>
              <a:t>عائلته ، ونمف ذلك </a:t>
            </a:r>
            <a:r>
              <a:rPr lang="ar-SA" sz="2100" b="1">
                <a:latin typeface="Arial"/>
              </a:rPr>
              <a:t>لمن </a:t>
            </a:r>
            <a:r>
              <a:rPr lang="ar-SA" sz="1700" b="1">
                <a:latin typeface="Segoe UI"/>
              </a:rPr>
              <a:t>منح </a:t>
            </a:r>
            <a:r>
              <a:rPr lang="ar-SA" sz="1800" b="1">
                <a:latin typeface="Segoe UI"/>
              </a:rPr>
              <a:t>إجازة لمدة</a:t>
            </a:r>
          </a:p>
          <a:p>
            <a:pPr indent="0" algn="r" rtl="1">
              <a:lnSpc>
                <a:spcPts val="3741"/>
              </a:lnSpc>
            </a:pPr>
            <a:r>
              <a:rPr lang="ar-SA" sz="1700" b="1">
                <a:latin typeface="Segoe UI"/>
              </a:rPr>
              <a:t>فصل دراس واحد.</a:t>
            </a:r>
          </a:p>
          <a:p>
            <a:pPr indent="0" algn="r" rtl="1">
              <a:lnSpc>
                <a:spcPts val="3741"/>
              </a:lnSpc>
            </a:pPr>
            <a:r>
              <a:rPr lang="ar-SA" sz="1600" b="1">
                <a:latin typeface="Segoe UI"/>
              </a:rPr>
              <a:t>بدل </a:t>
            </a:r>
            <a:r>
              <a:rPr lang="ar-SA" sz="1700" b="1">
                <a:latin typeface="Segoe UI"/>
              </a:rPr>
              <a:t>التفرغ للأطباء من أعضاء هيئة </a:t>
            </a:r>
            <a:r>
              <a:rPr lang="ar-SA" sz="1600" b="1">
                <a:latin typeface="Segoe UI"/>
              </a:rPr>
              <a:t>التدريس </a:t>
            </a:r>
            <a:r>
              <a:rPr lang="ar-SA" sz="1700" b="1">
                <a:latin typeface="Segoe UI"/>
              </a:rPr>
              <a:t>وذلك مقابل </a:t>
            </a:r>
            <a:r>
              <a:rPr lang="ar-SA" sz="1900" b="1">
                <a:latin typeface="Arial"/>
              </a:rPr>
              <a:t>تفرغهم </a:t>
            </a:r>
            <a:r>
              <a:rPr lang="ar-SA" sz="1700" b="1">
                <a:latin typeface="Segoe UI"/>
              </a:rPr>
              <a:t>وأدائهم لساعات من العمل الإضافي لا </a:t>
            </a:r>
            <a:r>
              <a:rPr lang="ar-SA" sz="1900" b="1">
                <a:latin typeface="Arial"/>
              </a:rPr>
              <a:t>تقل </a:t>
            </a:r>
            <a:r>
              <a:rPr lang="ar-SA" sz="1700" b="1">
                <a:latin typeface="Segoe UI"/>
              </a:rPr>
              <a:t>عن</a:t>
            </a:r>
          </a:p>
          <a:p>
            <a:pPr indent="0" algn="just" rtl="1">
              <a:lnSpc>
                <a:spcPts val="3234"/>
              </a:lnSpc>
            </a:pPr>
            <a:r>
              <a:rPr lang="ar-SA" sz="1700" b="1">
                <a:latin typeface="Segoe UI"/>
              </a:rPr>
              <a:t>ثلاث ساعات يوميأ بما فيها دوام </a:t>
            </a:r>
            <a:r>
              <a:rPr lang="ar-SA" sz="1300" b="1">
                <a:latin typeface="Segoe UI"/>
              </a:rPr>
              <a:t>الخميس </a:t>
            </a:r>
            <a:r>
              <a:rPr lang="ar-SA" sz="1700" b="1">
                <a:latin typeface="Segoe UI"/>
              </a:rPr>
              <a:t>بحيث لا يقل عن ثلاثة </a:t>
            </a:r>
            <a:r>
              <a:rPr lang="ar-SA" sz="2500">
                <a:latin typeface="Arial"/>
              </a:rPr>
              <a:t>آلاف </a:t>
            </a:r>
            <a:r>
              <a:rPr lang="ar-SA" sz="1700" b="1">
                <a:latin typeface="Segoe UI"/>
              </a:rPr>
              <a:t>ريال حدأ أدنى إذا كانت الإجازة ني التنغبات الحكومية داخل المملكة.</a:t>
            </a:r>
          </a:p>
        </p:txBody>
      </p:sp>
      <p:sp>
        <p:nvSpPr>
          <p:cNvPr id="9" name="Rectangle 8"/>
          <p:cNvSpPr/>
          <p:nvPr/>
        </p:nvSpPr>
        <p:spPr>
          <a:xfrm>
            <a:off x="742950" y="8629650"/>
            <a:ext cx="6050756" cy="9286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04800" algn="r" rtl="1">
              <a:lnSpc>
                <a:spcPts val="2644"/>
              </a:lnSpc>
            </a:pPr>
            <a:r>
              <a:rPr lang="ar-SA" sz="1700" b="1">
                <a:latin typeface="Segoe UI"/>
              </a:rPr>
              <a:t>لا يجوز </a:t>
            </a:r>
            <a:r>
              <a:rPr lang="ar-SA" sz="1800">
                <a:latin typeface="Segoe UI"/>
              </a:rPr>
              <a:t>إعارة </a:t>
            </a:r>
            <a:r>
              <a:rPr lang="ar-SA" sz="1800" b="1">
                <a:latin typeface="Segoe UI"/>
              </a:rPr>
              <a:t>أو </a:t>
            </a:r>
            <a:r>
              <a:rPr lang="ar-SA" sz="1800">
                <a:latin typeface="Segoe UI"/>
              </a:rPr>
              <a:t>ندب الحاصل </a:t>
            </a:r>
            <a:r>
              <a:rPr lang="ar-SA" sz="1700" b="1">
                <a:latin typeface="Segoe UI"/>
              </a:rPr>
              <a:t>على </a:t>
            </a:r>
            <a:r>
              <a:rPr lang="ar-SA" sz="1800">
                <a:latin typeface="Segoe UI"/>
              </a:rPr>
              <a:t>إجازة تف</a:t>
            </a:r>
            <a:r>
              <a:rPr lang="en-US" sz="1800">
                <a:latin typeface="Segoe UI"/>
              </a:rPr>
              <a:t>٠</a:t>
            </a:r>
            <a:r>
              <a:rPr lang="ar-SA" sz="1800">
                <a:latin typeface="Segoe UI"/>
              </a:rPr>
              <a:t>رغ </a:t>
            </a:r>
            <a:r>
              <a:rPr lang="ar-SA" sz="1700" b="1">
                <a:latin typeface="Segoe UI"/>
              </a:rPr>
              <a:t>علمي </a:t>
            </a:r>
            <a:r>
              <a:rPr lang="ar-SA" sz="1800">
                <a:latin typeface="Segoe UI"/>
              </a:rPr>
              <a:t>، كما لا </a:t>
            </a:r>
            <a:r>
              <a:rPr lang="ar-SA" sz="1700" b="1">
                <a:latin typeface="Segoe UI"/>
              </a:rPr>
              <a:t>يجوز </a:t>
            </a:r>
            <a:r>
              <a:rPr lang="ar-SA" sz="1800">
                <a:latin typeface="Segoe UI"/>
              </a:rPr>
              <a:t>له </a:t>
            </a:r>
            <a:r>
              <a:rPr lang="ar-SA" sz="1700" b="1">
                <a:latin typeface="Segoe UI"/>
              </a:rPr>
              <a:t>الارتباط بعقد عمل </a:t>
            </a:r>
            <a:r>
              <a:rPr lang="ar-SA" sz="1800" b="1">
                <a:latin typeface="Segoe UI"/>
              </a:rPr>
              <a:t>أو </a:t>
            </a:r>
            <a:r>
              <a:rPr lang="ar-SA" sz="1800">
                <a:latin typeface="Segoe UI"/>
              </a:rPr>
              <a:t>اشثارة.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rgbClr val="73B35D"/>
          </a:solidFill>
        </p:spPr>
        <p:txBody>
          <a:bodyPr wrap="none" lIns="0" tIns="0" rIns="0" bIns="0">
            <a:noAutofit/>
          </a:bodyPr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1700" y="957262"/>
            <a:ext cx="3207543" cy="42148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3460"/>
              </a:lnSpc>
              <a:spcAft>
                <a:spcPts val="2800"/>
              </a:spcAft>
            </a:pPr>
            <a:r>
              <a:rPr lang="ar-SA" sz="2400" b="1">
                <a:latin typeface="Segoe UI"/>
              </a:rPr>
              <a:t>المادة </a:t>
            </a:r>
            <a:r>
              <a:rPr lang="ar-SA" sz="2600" b="1">
                <a:latin typeface="Segoe UI"/>
              </a:rPr>
              <a:t>الخامسة والستون</a:t>
            </a:r>
          </a:p>
        </p:txBody>
      </p:sp>
      <p:sp>
        <p:nvSpPr>
          <p:cNvPr id="3" name="Rectangle 2"/>
          <p:cNvSpPr/>
          <p:nvPr/>
        </p:nvSpPr>
        <p:spPr>
          <a:xfrm>
            <a:off x="728662" y="1928812"/>
            <a:ext cx="6086475" cy="279320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17500" algn="just" rtl="1">
              <a:lnSpc>
                <a:spcPts val="3488"/>
              </a:lnSpc>
              <a:spcBef>
                <a:spcPts val="2800"/>
              </a:spcBef>
              <a:spcAft>
                <a:spcPts val="2450"/>
              </a:spcAft>
            </a:pPr>
            <a:r>
              <a:rPr lang="ar-SA" sz="1700" b="1">
                <a:latin typeface="Segoe UI"/>
              </a:rPr>
              <a:t>يلتزم </a:t>
            </a:r>
            <a:r>
              <a:rPr lang="ar-SA" sz="1800">
                <a:latin typeface="Segoe UI"/>
              </a:rPr>
              <a:t>المتفع بتنفيذ ما تفع له وفق البرنامج العلمي المقر </a:t>
            </a:r>
            <a:r>
              <a:rPr lang="ar-SA" sz="1700" b="1">
                <a:latin typeface="Segoe UI"/>
              </a:rPr>
              <a:t>من </a:t>
            </a:r>
            <a:r>
              <a:rPr lang="ar-SA" sz="1800">
                <a:latin typeface="Segoe UI"/>
              </a:rPr>
              <a:t>مجلس الجامعة . وعليه خلال مدة </a:t>
            </a:r>
            <a:r>
              <a:rPr lang="ar-SA" sz="1700" b="1">
                <a:latin typeface="Segoe UI"/>
              </a:rPr>
              <a:t>أقصاها </a:t>
            </a:r>
            <a:r>
              <a:rPr lang="ar-SA" sz="1800">
                <a:latin typeface="Segoe UI"/>
              </a:rPr>
              <a:t>نهاية الغصل </a:t>
            </a:r>
            <a:r>
              <a:rPr lang="ar-SA" sz="1500" b="1">
                <a:latin typeface="Segoe UI"/>
              </a:rPr>
              <a:t>الدراسي </a:t>
            </a:r>
            <a:r>
              <a:rPr lang="ar-SA" sz="1800">
                <a:latin typeface="Segoe UI"/>
              </a:rPr>
              <a:t>التالي لانتهاء إجازة التفع </a:t>
            </a:r>
            <a:r>
              <a:rPr lang="ar-SA" sz="1700" b="1">
                <a:latin typeface="Segoe UI"/>
              </a:rPr>
              <a:t>أن </a:t>
            </a:r>
            <a:r>
              <a:rPr lang="ar-SA" sz="1800">
                <a:latin typeface="Segoe UI"/>
              </a:rPr>
              <a:t>يقدم لمجلس القم تقريرآ مغملأ </a:t>
            </a:r>
            <a:r>
              <a:rPr lang="ar-SA" sz="1700" b="1">
                <a:latin typeface="Segoe UI"/>
              </a:rPr>
              <a:t>عن </a:t>
            </a:r>
            <a:r>
              <a:rPr lang="ar-SA" sz="1800">
                <a:latin typeface="Segoe UI"/>
              </a:rPr>
              <a:t>إنجازاته خلال التفع ، ويرفق </a:t>
            </a:r>
            <a:r>
              <a:rPr lang="en-US" sz="1800">
                <a:latin typeface="Segoe UI"/>
              </a:rPr>
              <a:t>٠</a:t>
            </a:r>
            <a:r>
              <a:rPr lang="ar-SA" sz="1800">
                <a:latin typeface="Segoe UI"/>
              </a:rPr>
              <a:t>ع التقرير نخآ من الأعمال العلمية </a:t>
            </a:r>
            <a:r>
              <a:rPr lang="ar-SA" sz="1500" b="1">
                <a:latin typeface="Segoe UI"/>
              </a:rPr>
              <a:t>التي </a:t>
            </a:r>
            <a:r>
              <a:rPr lang="ar-SA" sz="1800">
                <a:latin typeface="Segoe UI"/>
              </a:rPr>
              <a:t>أنجزها تمهيدأ لعرضها على مجلس الكلية ثم المجلس العلمي.</a:t>
            </a:r>
          </a:p>
        </p:txBody>
      </p:sp>
      <p:sp>
        <p:nvSpPr>
          <p:cNvPr id="4" name="Rectangle 3"/>
          <p:cNvSpPr/>
          <p:nvPr/>
        </p:nvSpPr>
        <p:spPr>
          <a:xfrm>
            <a:off x="2964656" y="5261371"/>
            <a:ext cx="1689497" cy="30361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3190"/>
              </a:lnSpc>
              <a:spcAft>
                <a:spcPts val="3220"/>
              </a:spcAft>
            </a:pPr>
            <a:r>
              <a:rPr lang="ar-SA" sz="2400" b="1">
                <a:solidFill>
                  <a:srgbClr val="8DB87D"/>
                </a:solidFill>
                <a:latin typeface="Segoe UI"/>
              </a:rPr>
              <a:t>الاستشاراتاس</a:t>
            </a:r>
            <a:r>
              <a:rPr lang="en-US" sz="2400" b="1">
                <a:solidFill>
                  <a:srgbClr val="8DB87D"/>
                </a:solidFill>
                <a:latin typeface="Segoe UI"/>
              </a:rPr>
              <a:t>٠</a:t>
            </a:r>
            <a:r>
              <a:rPr lang="ar-SA" sz="2400" b="1">
                <a:solidFill>
                  <a:srgbClr val="8DB87D"/>
                </a:solidFill>
                <a:latin typeface="Segoe UI"/>
              </a:rPr>
              <a:t>يه</a:t>
            </a:r>
          </a:p>
        </p:txBody>
      </p:sp>
      <p:sp>
        <p:nvSpPr>
          <p:cNvPr id="5" name="Rectangle 4"/>
          <p:cNvSpPr/>
          <p:nvPr/>
        </p:nvSpPr>
        <p:spPr>
          <a:xfrm>
            <a:off x="2164556" y="6165056"/>
            <a:ext cx="3236119" cy="40719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3460"/>
              </a:lnSpc>
              <a:spcBef>
                <a:spcPts val="3220"/>
              </a:spcBef>
              <a:spcAft>
                <a:spcPts val="2800"/>
              </a:spcAft>
            </a:pPr>
            <a:r>
              <a:rPr lang="ar-SA" sz="2400" b="1">
                <a:latin typeface="Segoe UI"/>
              </a:rPr>
              <a:t>المادة السادسة </a:t>
            </a:r>
            <a:r>
              <a:rPr lang="ar-SA" sz="2600" b="1">
                <a:latin typeface="Segoe UI"/>
              </a:rPr>
              <a:t>والستون</a:t>
            </a:r>
          </a:p>
        </p:txBody>
      </p:sp>
      <p:sp>
        <p:nvSpPr>
          <p:cNvPr id="6" name="Rectangle 5"/>
          <p:cNvSpPr/>
          <p:nvPr/>
        </p:nvSpPr>
        <p:spPr>
          <a:xfrm>
            <a:off x="750093" y="7122318"/>
            <a:ext cx="6072188" cy="27646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17500" algn="just" rtl="1">
              <a:lnSpc>
                <a:spcPts val="3741"/>
              </a:lnSpc>
              <a:spcBef>
                <a:spcPts val="2800"/>
              </a:spcBef>
              <a:spcAft>
                <a:spcPts val="630"/>
              </a:spcAft>
            </a:pPr>
            <a:r>
              <a:rPr lang="ar-SA" sz="1800">
                <a:latin typeface="Segoe UI"/>
              </a:rPr>
              <a:t>يجوز الإمتغادة من خدمات عضو هيئة </a:t>
            </a:r>
            <a:r>
              <a:rPr lang="ar-SA" sz="1600" b="1">
                <a:latin typeface="Segoe UI"/>
              </a:rPr>
              <a:t>التدريس </a:t>
            </a:r>
            <a:r>
              <a:rPr lang="ar-SA" sz="1500" b="1">
                <a:latin typeface="Segoe UI"/>
              </a:rPr>
              <a:t>في </a:t>
            </a:r>
            <a:r>
              <a:rPr lang="ar-SA" sz="1800">
                <a:latin typeface="Segoe UI"/>
              </a:rPr>
              <a:t>الجامعة كمتثار </a:t>
            </a:r>
            <a:r>
              <a:rPr lang="ar-SA" sz="1700" b="1">
                <a:latin typeface="Arial"/>
              </a:rPr>
              <a:t>عير </a:t>
            </a:r>
            <a:r>
              <a:rPr lang="ar-SA" sz="1700" b="1">
                <a:latin typeface="Segoe UI"/>
              </a:rPr>
              <a:t>متفع </a:t>
            </a:r>
            <a:r>
              <a:rPr lang="ar-SA" sz="1500" b="1">
                <a:latin typeface="Segoe UI"/>
              </a:rPr>
              <a:t>في </a:t>
            </a:r>
            <a:r>
              <a:rPr lang="ar-SA" sz="1800">
                <a:latin typeface="Segoe UI"/>
              </a:rPr>
              <a:t>الجهة اخكومية أو </a:t>
            </a:r>
            <a:r>
              <a:rPr lang="ar-SA" sz="1700" b="1">
                <a:latin typeface="Segoe UI"/>
              </a:rPr>
              <a:t>القطخ </a:t>
            </a:r>
            <a:r>
              <a:rPr lang="ar-SA" sz="1800">
                <a:latin typeface="Segoe UI"/>
              </a:rPr>
              <a:t>الخاحس أو المننات الإقليمية أو الدولية </a:t>
            </a:r>
            <a:r>
              <a:rPr lang="ar-SA" sz="1500" b="1">
                <a:latin typeface="Segoe UI"/>
              </a:rPr>
              <a:t>التي </a:t>
            </a:r>
            <a:r>
              <a:rPr lang="ar-SA" sz="1700" b="1">
                <a:latin typeface="Segoe UI"/>
              </a:rPr>
              <a:t>تكوف المملكة مقرا</a:t>
            </a:r>
            <a:r>
              <a:rPr lang="ar-SA" sz="1800">
                <a:latin typeface="Segoe UI"/>
              </a:rPr>
              <a:t>لها وفق ما</a:t>
            </a:r>
          </a:p>
          <a:p>
            <a:pPr indent="0" algn="r" rtl="1">
              <a:lnSpc>
                <a:spcPts val="2260"/>
              </a:lnSpc>
              <a:spcAft>
                <a:spcPts val="280"/>
              </a:spcAft>
            </a:pPr>
            <a:r>
              <a:rPr lang="ar-SA" sz="1700" b="1">
                <a:latin typeface="Segoe UI"/>
              </a:rPr>
              <a:t>ياتي:-</a:t>
            </a:r>
          </a:p>
          <a:p>
            <a:pPr marL="1756569" indent="0" algn="r" rtl="1">
              <a:lnSpc>
                <a:spcPts val="3713"/>
              </a:lnSpc>
            </a:pPr>
            <a:r>
              <a:rPr lang="en-US" sz="1800">
                <a:latin typeface="Segoe UI"/>
              </a:rPr>
              <a:t>١</a:t>
            </a:r>
            <a:r>
              <a:rPr lang="ar-SA" sz="1800">
                <a:latin typeface="Segoe UI"/>
              </a:rPr>
              <a:t> - </a:t>
            </a:r>
            <a:r>
              <a:rPr lang="ar-SA" sz="1700" b="1">
                <a:latin typeface="Segoe UI"/>
              </a:rPr>
              <a:t>أن </a:t>
            </a:r>
            <a:r>
              <a:rPr lang="ar-SA" sz="1800">
                <a:latin typeface="Segoe UI"/>
              </a:rPr>
              <a:t>يعمل </a:t>
            </a:r>
            <a:r>
              <a:rPr lang="ar-SA" sz="1500" b="1">
                <a:latin typeface="Segoe UI"/>
              </a:rPr>
              <a:t>متثارأ في </a:t>
            </a:r>
            <a:r>
              <a:rPr lang="ar-SA" sz="1700" b="1">
                <a:latin typeface="Segoe UI"/>
              </a:rPr>
              <a:t>مجال </a:t>
            </a:r>
            <a:r>
              <a:rPr lang="ar-SA" sz="1800">
                <a:latin typeface="Segoe UI"/>
              </a:rPr>
              <a:t>تخصمه. </a:t>
            </a:r>
            <a:r>
              <a:rPr lang="en-US" sz="1800">
                <a:latin typeface="Segoe UI"/>
              </a:rPr>
              <a:t>٢</a:t>
            </a:r>
            <a:r>
              <a:rPr lang="ar-SA" sz="1800">
                <a:latin typeface="Segoe UI"/>
              </a:rPr>
              <a:t>—ألآ يعمل </a:t>
            </a:r>
            <a:r>
              <a:rPr lang="ar-SA" sz="1700" b="1">
                <a:latin typeface="Segoe UI"/>
              </a:rPr>
              <a:t>متثارأ </a:t>
            </a:r>
            <a:r>
              <a:rPr lang="ar-SA" sz="1500" b="1">
                <a:latin typeface="Segoe UI"/>
              </a:rPr>
              <a:t>فى </a:t>
            </a:r>
            <a:r>
              <a:rPr lang="ar-SA" sz="1700" b="1">
                <a:latin typeface="Segoe UI"/>
              </a:rPr>
              <a:t>أكثر </a:t>
            </a:r>
            <a:r>
              <a:rPr lang="ar-SA" sz="1800">
                <a:latin typeface="Segoe UI"/>
              </a:rPr>
              <a:t>من جهة واحدة.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Custom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2015-04-17T18:47:22Z</dcterms:modified>
</cp:coreProperties>
</file>