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7589838" cy="107172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250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47284" y="21431"/>
            <a:ext cx="464344" cy="1421606"/>
          </a:xfrm>
          <a:prstGeom prst="rect">
            <a:avLst/>
          </a:prstGeom>
        </p:spPr>
      </p:pic>
      <p:pic>
        <p:nvPicPr>
          <p:cNvPr id="3" name="Picture 2"/>
          <p:cNvPicPr>
            <a:picLocks noChangeAspect="1"/>
          </p:cNvPicPr>
          <p:nvPr/>
        </p:nvPicPr>
        <p:blipFill>
          <a:blip r:embed="rId3"/>
          <a:stretch>
            <a:fillRect/>
          </a:stretch>
        </p:blipFill>
        <p:spPr>
          <a:xfrm>
            <a:off x="246459" y="50006"/>
            <a:ext cx="485775" cy="407194"/>
          </a:xfrm>
          <a:prstGeom prst="rect">
            <a:avLst/>
          </a:prstGeom>
        </p:spPr>
      </p:pic>
      <p:pic>
        <p:nvPicPr>
          <p:cNvPr id="4" name="Picture 3"/>
          <p:cNvPicPr>
            <a:picLocks noChangeAspect="1"/>
          </p:cNvPicPr>
          <p:nvPr/>
        </p:nvPicPr>
        <p:blipFill>
          <a:blip r:embed="rId4"/>
          <a:stretch>
            <a:fillRect/>
          </a:stretch>
        </p:blipFill>
        <p:spPr>
          <a:xfrm>
            <a:off x="1846659" y="885825"/>
            <a:ext cx="3850481" cy="657225"/>
          </a:xfrm>
          <a:prstGeom prst="rect">
            <a:avLst/>
          </a:prstGeom>
        </p:spPr>
      </p:pic>
      <p:pic>
        <p:nvPicPr>
          <p:cNvPr id="5" name="Picture 4"/>
          <p:cNvPicPr>
            <a:picLocks noChangeAspect="1"/>
          </p:cNvPicPr>
          <p:nvPr/>
        </p:nvPicPr>
        <p:blipFill>
          <a:blip r:embed="rId5"/>
          <a:stretch>
            <a:fillRect/>
          </a:stretch>
        </p:blipFill>
        <p:spPr>
          <a:xfrm>
            <a:off x="1860946" y="4236243"/>
            <a:ext cx="3850482" cy="650082"/>
          </a:xfrm>
          <a:prstGeom prst="rect">
            <a:avLst/>
          </a:prstGeom>
        </p:spPr>
      </p:pic>
      <p:pic>
        <p:nvPicPr>
          <p:cNvPr id="6" name="Picture 5"/>
          <p:cNvPicPr>
            <a:picLocks noChangeAspect="1"/>
          </p:cNvPicPr>
          <p:nvPr/>
        </p:nvPicPr>
        <p:blipFill>
          <a:blip r:embed="rId6"/>
          <a:stretch>
            <a:fillRect/>
          </a:stretch>
        </p:blipFill>
        <p:spPr>
          <a:xfrm>
            <a:off x="1875234" y="7515225"/>
            <a:ext cx="3843337" cy="650081"/>
          </a:xfrm>
          <a:prstGeom prst="rect">
            <a:avLst/>
          </a:prstGeom>
        </p:spPr>
      </p:pic>
      <p:pic>
        <p:nvPicPr>
          <p:cNvPr id="7" name="Picture 6"/>
          <p:cNvPicPr>
            <a:picLocks noChangeAspect="1"/>
          </p:cNvPicPr>
          <p:nvPr/>
        </p:nvPicPr>
        <p:blipFill>
          <a:blip r:embed="rId7"/>
          <a:stretch>
            <a:fillRect/>
          </a:stretch>
        </p:blipFill>
        <p:spPr>
          <a:xfrm>
            <a:off x="6818709" y="10244137"/>
            <a:ext cx="514350" cy="407194"/>
          </a:xfrm>
          <a:prstGeom prst="rect">
            <a:avLst/>
          </a:prstGeom>
        </p:spPr>
      </p:pic>
      <p:pic>
        <p:nvPicPr>
          <p:cNvPr id="8" name="Picture 7"/>
          <p:cNvPicPr>
            <a:picLocks noChangeAspect="1"/>
          </p:cNvPicPr>
          <p:nvPr/>
        </p:nvPicPr>
        <p:blipFill>
          <a:blip r:embed="rId8"/>
          <a:stretch>
            <a:fillRect/>
          </a:stretch>
        </p:blipFill>
        <p:spPr>
          <a:xfrm>
            <a:off x="289321" y="10201275"/>
            <a:ext cx="442913" cy="442912"/>
          </a:xfrm>
          <a:prstGeom prst="rect">
            <a:avLst/>
          </a:prstGeom>
        </p:spPr>
      </p:pic>
      <p:sp>
        <p:nvSpPr>
          <p:cNvPr id="9" name="Rectangle 8"/>
          <p:cNvSpPr/>
          <p:nvPr/>
        </p:nvSpPr>
        <p:spPr>
          <a:xfrm>
            <a:off x="4454128" y="1957387"/>
            <a:ext cx="2393156" cy="1793081"/>
          </a:xfrm>
          <a:prstGeom prst="rect">
            <a:avLst/>
          </a:prstGeom>
        </p:spPr>
        <p:txBody>
          <a:bodyPr lIns="0" tIns="0" rIns="0" bIns="0">
            <a:noAutofit/>
          </a:bodyPr>
          <a:lstStyle/>
          <a:p>
            <a:pPr marL="82550" indent="342900" algn="r" rtl="1">
              <a:lnSpc>
                <a:spcPts val="3516"/>
              </a:lnSpc>
            </a:pPr>
            <a:r>
              <a:rPr lang="ar-SA" sz="1900">
                <a:latin typeface="Arial Unicode MS"/>
              </a:rPr>
              <a:t>أعضاء هيئة التدريس هم </a:t>
            </a:r>
            <a:r>
              <a:rPr lang="en-US" sz="1900">
                <a:latin typeface="Arial Unicode MS"/>
              </a:rPr>
              <a:t>١</a:t>
            </a:r>
            <a:r>
              <a:rPr lang="ar-SA" sz="1900">
                <a:latin typeface="Arial Unicode MS"/>
              </a:rPr>
              <a:t>—الاءساتذة. </a:t>
            </a:r>
            <a:r>
              <a:rPr lang="en-US" sz="1900">
                <a:latin typeface="Arial Unicode MS"/>
              </a:rPr>
              <a:t>٢</a:t>
            </a:r>
            <a:r>
              <a:rPr lang="ar-SA" sz="1900">
                <a:latin typeface="Arial Unicode MS"/>
              </a:rPr>
              <a:t>-الاءساتذةالمثاركون. </a:t>
            </a:r>
            <a:r>
              <a:rPr lang="en-US" sz="1900">
                <a:latin typeface="Arial Unicode MS"/>
              </a:rPr>
              <a:t>٣</a:t>
            </a:r>
            <a:r>
              <a:rPr lang="ar-SA" sz="1900">
                <a:latin typeface="Arial Unicode MS"/>
              </a:rPr>
              <a:t>- الاءساتذة الماعدون .</a:t>
            </a:r>
          </a:p>
        </p:txBody>
      </p:sp>
      <p:sp>
        <p:nvSpPr>
          <p:cNvPr id="10" name="Rectangle 9"/>
          <p:cNvSpPr/>
          <p:nvPr/>
        </p:nvSpPr>
        <p:spPr>
          <a:xfrm>
            <a:off x="739378" y="5264943"/>
            <a:ext cx="6143625" cy="878682"/>
          </a:xfrm>
          <a:prstGeom prst="rect">
            <a:avLst/>
          </a:prstGeom>
        </p:spPr>
        <p:txBody>
          <a:bodyPr lIns="0" tIns="0" rIns="0" bIns="0">
            <a:noAutofit/>
          </a:bodyPr>
          <a:lstStyle/>
          <a:p>
            <a:pPr indent="304800" algn="r" rtl="1">
              <a:lnSpc>
                <a:spcPts val="3291"/>
              </a:lnSpc>
              <a:spcAft>
                <a:spcPts val="2870"/>
              </a:spcAft>
            </a:pPr>
            <a:r>
              <a:rPr lang="ar-SA" sz="1900">
                <a:latin typeface="Arial Unicode MS"/>
              </a:rPr>
              <a:t>يلحق بأعضاء هيئة التدريس في </a:t>
            </a:r>
            <a:r>
              <a:rPr lang="ar-SA" sz="1800">
                <a:latin typeface="Arial Unicode MS"/>
              </a:rPr>
              <a:t>أحكام </a:t>
            </a:r>
            <a:r>
              <a:rPr lang="ar-SA" sz="1900">
                <a:latin typeface="Arial Unicode MS"/>
              </a:rPr>
              <a:t>هذه اللائحة المحاصرون والمعيدون، ومدرسو اللفات، وماعدو الباحثين .</a:t>
            </a:r>
          </a:p>
        </p:txBody>
      </p:sp>
      <p:sp>
        <p:nvSpPr>
          <p:cNvPr id="11" name="Rectangle 10"/>
          <p:cNvSpPr/>
          <p:nvPr/>
        </p:nvSpPr>
        <p:spPr>
          <a:xfrm>
            <a:off x="3100387" y="6747271"/>
            <a:ext cx="1421606" cy="328613"/>
          </a:xfrm>
          <a:prstGeom prst="rect">
            <a:avLst/>
          </a:prstGeom>
        </p:spPr>
        <p:txBody>
          <a:bodyPr wrap="none" lIns="0" tIns="0" rIns="0" bIns="0">
            <a:noAutofit/>
          </a:bodyPr>
          <a:lstStyle/>
          <a:p>
            <a:pPr indent="0" algn="ctr" rtl="1">
              <a:lnSpc>
                <a:spcPts val="3320"/>
              </a:lnSpc>
            </a:pPr>
            <a:r>
              <a:rPr lang="ar-SA" sz="2500" b="1">
                <a:latin typeface="Segoe UI"/>
              </a:rPr>
              <a:t>اسينو</a:t>
            </a:r>
            <a:r>
              <a:rPr lang="en-US" sz="2500" b="1">
                <a:latin typeface="Segoe UI"/>
              </a:rPr>
              <a:t>١</a:t>
            </a:r>
            <a:r>
              <a:rPr lang="ar-SA" sz="2500" b="1">
                <a:latin typeface="Segoe UI"/>
              </a:rPr>
              <a:t>لارقية</a:t>
            </a:r>
          </a:p>
        </p:txBody>
      </p:sp>
      <p:sp>
        <p:nvSpPr>
          <p:cNvPr id="12" name="Rectangle 11"/>
          <p:cNvSpPr/>
          <p:nvPr/>
        </p:nvSpPr>
        <p:spPr>
          <a:xfrm>
            <a:off x="753665" y="8493918"/>
            <a:ext cx="6143625" cy="1443038"/>
          </a:xfrm>
          <a:prstGeom prst="rect">
            <a:avLst/>
          </a:prstGeom>
        </p:spPr>
        <p:txBody>
          <a:bodyPr lIns="0" tIns="0" rIns="0" bIns="0">
            <a:noAutofit/>
          </a:bodyPr>
          <a:lstStyle/>
          <a:p>
            <a:pPr indent="304800" algn="just" rtl="1">
              <a:lnSpc>
                <a:spcPts val="3544"/>
              </a:lnSpc>
            </a:pPr>
            <a:r>
              <a:rPr lang="ar-SA" sz="1900">
                <a:latin typeface="Arial Unicode MS"/>
              </a:rPr>
              <a:t>تؤلف في كل جامعة لجنة دائمة لشؤون المبدين والمحاصرين ومدرسي اللفات وماعدي الباحثين </a:t>
            </a:r>
            <a:r>
              <a:rPr lang="ar-SA" sz="2100">
                <a:latin typeface="Arial Unicode MS"/>
              </a:rPr>
              <a:t>يرأسها </a:t>
            </a:r>
            <a:r>
              <a:rPr lang="ar-SA" sz="1900">
                <a:latin typeface="Arial Unicode MS"/>
              </a:rPr>
              <a:t>وكيل الجامعة للدراسات العليا والبحث العلمى ويصدر بتكوينها وتعيين أعضائها</a:t>
            </a:r>
          </a:p>
        </p:txBody>
      </p:sp>
      <p:sp>
        <p:nvSpPr>
          <p:cNvPr id="13" name="Rectangle 12"/>
          <p:cNvSpPr/>
          <p:nvPr/>
        </p:nvSpPr>
        <p:spPr>
          <a:xfrm>
            <a:off x="360759" y="5679281"/>
            <a:ext cx="150019" cy="228600"/>
          </a:xfrm>
          <a:prstGeom prst="rect">
            <a:avLst/>
          </a:prstGeom>
        </p:spPr>
        <p:txBody>
          <a:bodyPr wrap="none" lIns="0" tIns="0" rIns="0" bIns="0">
            <a:noAutofit/>
          </a:bodyPr>
          <a:lstStyle/>
          <a:p>
            <a:pPr indent="0" algn="just"/>
            <a:r>
              <a:rPr lang="ar-SA" sz="450">
                <a:solidFill>
                  <a:srgbClr val="2D4F16"/>
                </a:solidFill>
                <a:latin typeface="Arial Unicode MS"/>
              </a:rPr>
              <a:t>١.</a:t>
            </a:r>
          </a:p>
        </p:txBody>
      </p:sp>
      <p:sp>
        <p:nvSpPr>
          <p:cNvPr id="14" name="Rectangle 13"/>
          <p:cNvSpPr/>
          <p:nvPr/>
        </p:nvSpPr>
        <p:spPr>
          <a:xfrm>
            <a:off x="267890" y="5214937"/>
            <a:ext cx="100013" cy="92869"/>
          </a:xfrm>
          <a:prstGeom prst="rect">
            <a:avLst/>
          </a:prstGeom>
          <a:solidFill>
            <a:srgbClr val="588B42"/>
          </a:solidFill>
        </p:spPr>
        <p:txBody>
          <a:bodyPr wrap="none" lIns="0" tIns="0" rIns="0" bIns="0">
            <a:noAutofit/>
          </a:bodyPr>
          <a:lstStyle/>
          <a:p>
            <a:pPr indent="0" algn="just"/>
            <a:r>
              <a:rPr lang="ar-SA" sz="1200">
                <a:solidFill>
                  <a:srgbClr val="2D4F16"/>
                </a:solidFill>
                <a:latin typeface="Arial Unicode MS"/>
              </a:rPr>
              <a:t>٠</a:t>
            </a:r>
          </a:p>
        </p:txBody>
      </p:sp>
      <p:sp>
        <p:nvSpPr>
          <p:cNvPr id="15" name="Rectangle 14"/>
          <p:cNvSpPr/>
          <p:nvPr/>
        </p:nvSpPr>
        <p:spPr>
          <a:xfrm>
            <a:off x="317896" y="5464968"/>
            <a:ext cx="121444" cy="200025"/>
          </a:xfrm>
          <a:prstGeom prst="rect">
            <a:avLst/>
          </a:prstGeom>
          <a:solidFill>
            <a:srgbClr val="588B42"/>
          </a:solidFill>
        </p:spPr>
        <p:txBody>
          <a:bodyPr wrap="none" lIns="0" tIns="0" rIns="0" bIns="0">
            <a:noAutofit/>
          </a:bodyPr>
          <a:lstStyle/>
          <a:p>
            <a:pPr indent="0" algn="r" rtl="1">
              <a:lnSpc>
                <a:spcPts val="2540"/>
              </a:lnSpc>
            </a:pPr>
            <a:r>
              <a:rPr lang="ar-SA" sz="1900">
                <a:solidFill>
                  <a:srgbClr val="2D4F16"/>
                </a:solidFill>
                <a:latin typeface="Arial Unicode MS"/>
              </a:rPr>
              <a:t>ذ</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1953" y="1864241"/>
            <a:ext cx="3246474" cy="680484"/>
          </a:xfrm>
          <a:prstGeom prst="rect">
            <a:avLst/>
          </a:prstGeom>
        </p:spPr>
      </p:pic>
      <p:pic>
        <p:nvPicPr>
          <p:cNvPr id="3" name="Picture 2"/>
          <p:cNvPicPr>
            <a:picLocks noChangeAspect="1"/>
          </p:cNvPicPr>
          <p:nvPr/>
        </p:nvPicPr>
        <p:blipFill>
          <a:blip r:embed="rId3"/>
          <a:stretch>
            <a:fillRect/>
          </a:stretch>
        </p:blipFill>
        <p:spPr>
          <a:xfrm>
            <a:off x="2161953" y="4316818"/>
            <a:ext cx="3246474" cy="602512"/>
          </a:xfrm>
          <a:prstGeom prst="rect">
            <a:avLst/>
          </a:prstGeom>
        </p:spPr>
      </p:pic>
      <p:pic>
        <p:nvPicPr>
          <p:cNvPr id="4" name="Picture 3"/>
          <p:cNvPicPr>
            <a:picLocks noChangeAspect="1"/>
          </p:cNvPicPr>
          <p:nvPr/>
        </p:nvPicPr>
        <p:blipFill>
          <a:blip r:embed="rId4"/>
          <a:stretch>
            <a:fillRect/>
          </a:stretch>
        </p:blipFill>
        <p:spPr>
          <a:xfrm>
            <a:off x="2183218" y="7818474"/>
            <a:ext cx="3246475" cy="680484"/>
          </a:xfrm>
          <a:prstGeom prst="rect">
            <a:avLst/>
          </a:prstGeom>
        </p:spPr>
      </p:pic>
      <p:pic>
        <p:nvPicPr>
          <p:cNvPr id="5" name="Picture 4"/>
          <p:cNvPicPr>
            <a:picLocks noChangeAspect="1"/>
          </p:cNvPicPr>
          <p:nvPr/>
        </p:nvPicPr>
        <p:blipFill>
          <a:blip r:embed="rId5"/>
          <a:stretch>
            <a:fillRect/>
          </a:stretch>
        </p:blipFill>
        <p:spPr>
          <a:xfrm>
            <a:off x="262269" y="10150548"/>
            <a:ext cx="453656" cy="308345"/>
          </a:xfrm>
          <a:prstGeom prst="rect">
            <a:avLst/>
          </a:prstGeom>
        </p:spPr>
      </p:pic>
      <p:sp>
        <p:nvSpPr>
          <p:cNvPr id="6" name="Rectangle 5"/>
          <p:cNvSpPr/>
          <p:nvPr/>
        </p:nvSpPr>
        <p:spPr>
          <a:xfrm>
            <a:off x="0" y="0"/>
            <a:ext cx="0" cy="0"/>
          </a:xfrm>
          <a:prstGeom prst="rect">
            <a:avLst/>
          </a:prstGeom>
          <a:solidFill>
            <a:srgbClr val="E9F6D9"/>
          </a:solidFill>
        </p:spPr>
        <p:txBody>
          <a:bodyPr wrap="none" lIns="0" tIns="0" rIns="0" bIns="0">
            <a:noAutofit/>
          </a:bodyPr>
          <a:lstStyle/>
          <a:p>
            <a:endParaRPr/>
          </a:p>
        </p:txBody>
      </p:sp>
      <p:sp>
        <p:nvSpPr>
          <p:cNvPr id="7" name="Rectangle 6"/>
          <p:cNvSpPr/>
          <p:nvPr/>
        </p:nvSpPr>
        <p:spPr>
          <a:xfrm>
            <a:off x="744279" y="559981"/>
            <a:ext cx="5684874" cy="1134139"/>
          </a:xfrm>
          <a:prstGeom prst="rect">
            <a:avLst/>
          </a:prstGeom>
        </p:spPr>
        <p:txBody>
          <a:bodyPr lIns="0" tIns="0" rIns="0" bIns="0">
            <a:noAutofit/>
          </a:bodyPr>
          <a:lstStyle/>
          <a:p>
            <a:pPr indent="431800" algn="just" rtl="1">
              <a:lnSpc>
                <a:spcPts val="2810"/>
              </a:lnSpc>
            </a:pPr>
            <a:r>
              <a:rPr lang="ar-SA" sz="2000">
                <a:latin typeface="Arial Unicode MS"/>
              </a:rPr>
              <a:t>ويقاس </a:t>
            </a:r>
            <a:r>
              <a:rPr lang="ar-SA" sz="1900">
                <a:latin typeface="Arial Unicode MS"/>
              </a:rPr>
              <a:t>على </a:t>
            </a:r>
            <a:r>
              <a:rPr lang="ar-SA" sz="2000">
                <a:latin typeface="Arial Unicode MS"/>
              </a:rPr>
              <a:t>ما </a:t>
            </a:r>
            <a:r>
              <a:rPr lang="ar-SA" sz="2100">
                <a:latin typeface="Arial Unicode MS"/>
              </a:rPr>
              <a:t>ورد </a:t>
            </a:r>
            <a:r>
              <a:rPr lang="ar-SA" sz="1900">
                <a:latin typeface="Arial Unicode MS"/>
              </a:rPr>
              <a:t>في </a:t>
            </a:r>
            <a:r>
              <a:rPr lang="ar-SA" sz="2100">
                <a:latin typeface="Arial Unicode MS"/>
              </a:rPr>
              <a:t>الفقرات (</a:t>
            </a:r>
            <a:r>
              <a:rPr lang="en-US" sz="2100">
                <a:latin typeface="Arial Unicode MS"/>
              </a:rPr>
              <a:t>١</a:t>
            </a:r>
            <a:r>
              <a:rPr lang="ar-SA" sz="2100">
                <a:latin typeface="Arial Unicode MS"/>
              </a:rPr>
              <a:t>)و </a:t>
            </a:r>
            <a:r>
              <a:rPr lang="ar-SA" sz="1900">
                <a:latin typeface="Arial Unicode MS"/>
              </a:rPr>
              <a:t>(</a:t>
            </a:r>
            <a:r>
              <a:rPr lang="en-US" sz="1900">
                <a:latin typeface="Arial Unicode MS"/>
              </a:rPr>
              <a:t>٢</a:t>
            </a:r>
            <a:r>
              <a:rPr lang="ar-SA" sz="1900">
                <a:latin typeface="Arial Unicode MS"/>
              </a:rPr>
              <a:t>) </a:t>
            </a:r>
            <a:r>
              <a:rPr lang="ar-SA" sz="2100">
                <a:latin typeface="Arial Unicode MS"/>
              </a:rPr>
              <a:t>و(</a:t>
            </a:r>
            <a:r>
              <a:rPr lang="en-US" sz="2100">
                <a:latin typeface="Arial Unicode MS"/>
              </a:rPr>
              <a:t>٣</a:t>
            </a:r>
            <a:r>
              <a:rPr lang="ar-SA" sz="2100">
                <a:latin typeface="Arial Unicode MS"/>
              </a:rPr>
              <a:t>)من </a:t>
            </a:r>
            <a:r>
              <a:rPr lang="ar-SA" sz="2000">
                <a:latin typeface="Arial Unicode MS"/>
              </a:rPr>
              <a:t>يحمل</a:t>
            </a:r>
          </a:p>
          <a:p>
            <a:pPr indent="0" algn="r" rtl="1">
              <a:lnSpc>
                <a:spcPts val="2958"/>
              </a:lnSpc>
            </a:pPr>
            <a:r>
              <a:rPr lang="ar-SA" sz="1900">
                <a:latin typeface="Arial Unicode MS"/>
              </a:rPr>
              <a:t>درجة البكالوريوس </a:t>
            </a:r>
            <a:r>
              <a:rPr lang="ar-SA" sz="1700">
                <a:latin typeface="Arial Unicode MS"/>
              </a:rPr>
              <a:t>أو </a:t>
            </a:r>
            <a:r>
              <a:rPr lang="ar-SA" sz="1900">
                <a:latin typeface="Arial Unicode MS"/>
              </a:rPr>
              <a:t>الماجستير للتعيين </a:t>
            </a:r>
            <a:r>
              <a:rPr lang="ar-SA" sz="2000">
                <a:latin typeface="Arial Unicode MS"/>
              </a:rPr>
              <a:t>على </a:t>
            </a:r>
            <a:r>
              <a:rPr lang="ar-SA" sz="1900">
                <a:latin typeface="Arial Unicode MS"/>
              </a:rPr>
              <a:t>رتبة معيد </a:t>
            </a:r>
            <a:r>
              <a:rPr lang="ar-SA" sz="1700">
                <a:latin typeface="Arial Unicode MS"/>
              </a:rPr>
              <a:t>أو </a:t>
            </a:r>
            <a:r>
              <a:rPr lang="ar-SA" sz="1900">
                <a:latin typeface="Arial Unicode MS"/>
              </a:rPr>
              <a:t>محاضر.</a:t>
            </a:r>
          </a:p>
        </p:txBody>
      </p:sp>
      <p:sp>
        <p:nvSpPr>
          <p:cNvPr id="8" name="Rectangle 7"/>
          <p:cNvSpPr/>
          <p:nvPr/>
        </p:nvSpPr>
        <p:spPr>
          <a:xfrm>
            <a:off x="744279" y="2587255"/>
            <a:ext cx="6081823" cy="1616149"/>
          </a:xfrm>
          <a:prstGeom prst="rect">
            <a:avLst/>
          </a:prstGeom>
        </p:spPr>
        <p:txBody>
          <a:bodyPr lIns="0" tIns="0" rIns="0" bIns="0">
            <a:noAutofit/>
          </a:bodyPr>
          <a:lstStyle/>
          <a:p>
            <a:pPr indent="431800" algn="just" rtl="1">
              <a:lnSpc>
                <a:spcPts val="3265"/>
              </a:lnSpc>
              <a:spcBef>
                <a:spcPts val="1050"/>
              </a:spcBef>
            </a:pPr>
            <a:r>
              <a:rPr lang="ar-SA" sz="2000">
                <a:latin typeface="Arial Unicode MS"/>
              </a:rPr>
              <a:t>إدا كان </a:t>
            </a:r>
            <a:r>
              <a:rPr lang="ar-SA" sz="1900">
                <a:latin typeface="Arial Unicode MS"/>
              </a:rPr>
              <a:t>لدى من يراد تعيينه من غير المشمولين بالمادة السادسة عشرة، خبرات مكتسبة بعد ا لحصول </a:t>
            </a:r>
            <a:r>
              <a:rPr lang="ar-SA" sz="1800">
                <a:latin typeface="Arial Unicode MS"/>
              </a:rPr>
              <a:t>على </a:t>
            </a:r>
            <a:r>
              <a:rPr lang="ar-SA" sz="1900">
                <a:latin typeface="Arial Unicode MS"/>
              </a:rPr>
              <a:t>المؤهل العلمي اللازم للتعيين. فتحتسب له هذه الخبرة </a:t>
            </a:r>
            <a:r>
              <a:rPr lang="ar-SA" sz="1800">
                <a:latin typeface="Arial Unicode MS"/>
              </a:rPr>
              <a:t>على </a:t>
            </a:r>
            <a:r>
              <a:rPr lang="ar-SA" sz="1900">
                <a:latin typeface="Arial Unicode MS"/>
              </a:rPr>
              <a:t>أساس </a:t>
            </a:r>
            <a:r>
              <a:rPr lang="ar-SA" sz="2000">
                <a:latin typeface="Arial Unicode MS"/>
              </a:rPr>
              <a:t>كل </a:t>
            </a:r>
            <a:r>
              <a:rPr lang="ar-SA" sz="1900">
                <a:latin typeface="Arial Unicode MS"/>
              </a:rPr>
              <a:t>سنة خبرة بعلاوة </a:t>
            </a:r>
            <a:r>
              <a:rPr lang="ar-SA" sz="2000">
                <a:latin typeface="Arial Unicode MS"/>
              </a:rPr>
              <a:t>إدا كانت </a:t>
            </a:r>
            <a:r>
              <a:rPr lang="ar-SA" sz="1900">
                <a:latin typeface="Arial Unicode MS"/>
              </a:rPr>
              <a:t>فى مجال التخصص </a:t>
            </a:r>
            <a:r>
              <a:rPr lang="en-US" sz="1900">
                <a:latin typeface="Arial Unicode MS"/>
              </a:rPr>
              <a:t>٠</a:t>
            </a:r>
          </a:p>
        </p:txBody>
      </p:sp>
      <p:sp>
        <p:nvSpPr>
          <p:cNvPr id="9" name="Rectangle 8"/>
          <p:cNvSpPr/>
          <p:nvPr/>
        </p:nvSpPr>
        <p:spPr>
          <a:xfrm>
            <a:off x="730102" y="4919330"/>
            <a:ext cx="5904614" cy="2849525"/>
          </a:xfrm>
          <a:prstGeom prst="rect">
            <a:avLst/>
          </a:prstGeom>
        </p:spPr>
        <p:txBody>
          <a:bodyPr lIns="0" tIns="0" rIns="0" bIns="0">
            <a:noAutofit/>
          </a:bodyPr>
          <a:lstStyle/>
          <a:p>
            <a:pPr indent="228600" algn="just" rtl="1">
              <a:lnSpc>
                <a:spcPts val="2930"/>
              </a:lnSpc>
              <a:spcBef>
                <a:spcPts val="1050"/>
              </a:spcBef>
            </a:pPr>
            <a:r>
              <a:rPr lang="ar-SA" sz="1900">
                <a:latin typeface="Arial Unicode MS"/>
              </a:rPr>
              <a:t>يمنح عضو هيثة التدريس المعين ومن في حكمه أول درجة ب رتبة ا لوظيفة التي يعين عليها </a:t>
            </a:r>
            <a:r>
              <a:rPr lang="ar-SA" sz="2100">
                <a:latin typeface="Arial Unicode MS"/>
              </a:rPr>
              <a:t>. فإذا </a:t>
            </a:r>
            <a:r>
              <a:rPr lang="ar-SA" sz="1900">
                <a:latin typeface="Arial Unicode MS"/>
              </a:rPr>
              <a:t>كان راتبه عند التعيين </a:t>
            </a:r>
            <a:r>
              <a:rPr lang="ar-SA" sz="1700">
                <a:latin typeface="Arial Unicode MS"/>
              </a:rPr>
              <a:t>اوي </a:t>
            </a:r>
            <a:r>
              <a:rPr lang="ar-SA" sz="1900">
                <a:latin typeface="Arial Unicode MS"/>
              </a:rPr>
              <a:t>راتب هذه الدرجة </a:t>
            </a:r>
            <a:r>
              <a:rPr lang="ar-SA" sz="1700">
                <a:latin typeface="Arial Unicode MS"/>
              </a:rPr>
              <a:t>أو </a:t>
            </a:r>
            <a:r>
              <a:rPr lang="ar-SA" sz="1900">
                <a:latin typeface="Arial Unicode MS"/>
              </a:rPr>
              <a:t>يزيد عليه يمنح راتب </a:t>
            </a:r>
            <a:r>
              <a:rPr lang="ar-SA" sz="1700">
                <a:latin typeface="Arial Unicode MS"/>
              </a:rPr>
              <a:t>أول </a:t>
            </a:r>
            <a:r>
              <a:rPr lang="ar-SA" sz="1900">
                <a:latin typeface="Arial Unicode MS"/>
              </a:rPr>
              <a:t>درجة جاوز راتبه. كما يمنح عضو هيثة التدريس ومن في حكمه مرقى راتب </a:t>
            </a:r>
            <a:r>
              <a:rPr lang="ar-SA" sz="1700">
                <a:latin typeface="Arial Unicode MS"/>
              </a:rPr>
              <a:t>آول </a:t>
            </a:r>
            <a:r>
              <a:rPr lang="ar-SA" sz="1900">
                <a:latin typeface="Arial Unicode MS"/>
              </a:rPr>
              <a:t>درجة في رتبة الوظينة التي يرقى </a:t>
            </a:r>
            <a:r>
              <a:rPr lang="ar-SA" sz="2100">
                <a:latin typeface="Arial Unicode MS"/>
              </a:rPr>
              <a:t>إليها</a:t>
            </a:r>
            <a:r>
              <a:rPr lang="ar-SA" sz="1900">
                <a:latin typeface="Arial Unicode MS"/>
              </a:rPr>
              <a:t>. </a:t>
            </a:r>
            <a:r>
              <a:rPr lang="ar-SA" sz="2100">
                <a:latin typeface="Arial Unicode MS"/>
              </a:rPr>
              <a:t>فإذا</a:t>
            </a:r>
          </a:p>
          <a:p>
            <a:pPr indent="0" algn="r" rtl="1">
              <a:lnSpc>
                <a:spcPts val="2540"/>
              </a:lnSpc>
              <a:spcAft>
                <a:spcPts val="490"/>
              </a:spcAft>
            </a:pPr>
            <a:r>
              <a:rPr lang="ar-SA" sz="1900">
                <a:latin typeface="Arial Unicode MS"/>
              </a:rPr>
              <a:t>ن راتبه عند الترقية يساوي راتب هذه الدرجة أو يزيد عليه</a:t>
            </a:r>
          </a:p>
          <a:p>
            <a:pPr indent="0" algn="r" rtl="1">
              <a:lnSpc>
                <a:spcPts val="2810"/>
              </a:lnSpc>
            </a:pPr>
            <a:r>
              <a:rPr lang="en-US" sz="2100">
                <a:latin typeface="Arial Unicode MS"/>
              </a:rPr>
              <a:t>٠</a:t>
            </a:r>
            <a:r>
              <a:rPr lang="ar-SA" sz="2100">
                <a:latin typeface="Arial Unicode MS"/>
              </a:rPr>
              <a:t>ذح راتب أول درجة تتجاوز راتبه.</a:t>
            </a:r>
          </a:p>
        </p:txBody>
      </p:sp>
      <p:sp>
        <p:nvSpPr>
          <p:cNvPr id="10" name="Rectangle 9"/>
          <p:cNvSpPr/>
          <p:nvPr/>
        </p:nvSpPr>
        <p:spPr>
          <a:xfrm>
            <a:off x="751367" y="8612372"/>
            <a:ext cx="6060558" cy="1169581"/>
          </a:xfrm>
          <a:prstGeom prst="rect">
            <a:avLst/>
          </a:prstGeom>
        </p:spPr>
        <p:txBody>
          <a:bodyPr lIns="0" tIns="0" rIns="0" bIns="0">
            <a:noAutofit/>
          </a:bodyPr>
          <a:lstStyle/>
          <a:p>
            <a:pPr indent="431800" algn="just" rtl="1">
              <a:lnSpc>
                <a:spcPts val="3265"/>
              </a:lnSpc>
              <a:spcBef>
                <a:spcPts val="1050"/>
              </a:spcBef>
              <a:spcAft>
                <a:spcPts val="2450"/>
              </a:spcAft>
            </a:pPr>
            <a:r>
              <a:rPr lang="ar-SA" sz="1900">
                <a:latin typeface="Arial Unicode MS"/>
              </a:rPr>
              <a:t>يعامل أعضاء هيثة التدريس والمحاصرون والمعيدون من حيث البدلات والمكافات والمزايا </a:t>
            </a:r>
            <a:r>
              <a:rPr lang="ar-SA" sz="1700">
                <a:latin typeface="Arial Unicode MS"/>
              </a:rPr>
              <a:t>وفقأ </a:t>
            </a:r>
            <a:r>
              <a:rPr lang="ar-SA" sz="1900">
                <a:latin typeface="Arial Unicode MS"/>
              </a:rPr>
              <a:t>لما يعامل به موظفو الدولة </a:t>
            </a:r>
            <a:r>
              <a:rPr lang="ar-SA" sz="1800">
                <a:latin typeface="Arial Unicode MS"/>
              </a:rPr>
              <a:t>على </a:t>
            </a:r>
            <a:r>
              <a:rPr lang="ar-SA" sz="1900">
                <a:latin typeface="Arial Unicode MS"/>
              </a:rPr>
              <a:t>أساس المعادلة الآتية:</a:t>
            </a:r>
          </a:p>
        </p:txBody>
      </p:sp>
      <p:sp>
        <p:nvSpPr>
          <p:cNvPr id="11" name="Rectangle 10"/>
          <p:cNvSpPr/>
          <p:nvPr/>
        </p:nvSpPr>
        <p:spPr>
          <a:xfrm>
            <a:off x="0" y="0"/>
            <a:ext cx="0" cy="0"/>
          </a:xfrm>
          <a:prstGeom prst="rect">
            <a:avLst/>
          </a:prstGeom>
          <a:solidFill>
            <a:srgbClr val="70AD5A"/>
          </a:solidFill>
        </p:spPr>
        <p:txBody>
          <a:bodyPr wrap="none" lIns="0" tIns="0" rIns="0" bIns="0">
            <a:noAutofit/>
          </a:bodyPr>
          <a:lstStyle/>
          <a:p>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5943" y="2886075"/>
            <a:ext cx="3864769" cy="642937"/>
          </a:xfrm>
          <a:prstGeom prst="rect">
            <a:avLst/>
          </a:prstGeom>
        </p:spPr>
      </p:pic>
      <p:pic>
        <p:nvPicPr>
          <p:cNvPr id="3" name="Picture 2"/>
          <p:cNvPicPr>
            <a:picLocks noChangeAspect="1"/>
          </p:cNvPicPr>
          <p:nvPr/>
        </p:nvPicPr>
        <p:blipFill>
          <a:blip r:embed="rId3"/>
          <a:stretch>
            <a:fillRect/>
          </a:stretch>
        </p:blipFill>
        <p:spPr>
          <a:xfrm>
            <a:off x="1857375" y="6215062"/>
            <a:ext cx="3857625" cy="642938"/>
          </a:xfrm>
          <a:prstGeom prst="rect">
            <a:avLst/>
          </a:prstGeom>
        </p:spPr>
      </p:pic>
      <p:sp>
        <p:nvSpPr>
          <p:cNvPr id="4" name="Rectangle 3"/>
          <p:cNvSpPr/>
          <p:nvPr/>
        </p:nvSpPr>
        <p:spPr>
          <a:xfrm>
            <a:off x="0" y="0"/>
            <a:ext cx="0" cy="0"/>
          </a:xfrm>
          <a:prstGeom prst="rect">
            <a:avLst/>
          </a:prstGeom>
          <a:solidFill>
            <a:srgbClr val="70AD5A"/>
          </a:solidFill>
        </p:spPr>
        <p:txBody>
          <a:bodyPr wrap="none" lIns="0" tIns="0" rIns="0" bIns="0">
            <a:noAutofit/>
          </a:bodyPr>
          <a:lstStyle/>
          <a:p>
            <a:endParaRPr/>
          </a:p>
        </p:txBody>
      </p:sp>
      <p:sp>
        <p:nvSpPr>
          <p:cNvPr id="5" name="Rectangle 4"/>
          <p:cNvSpPr/>
          <p:nvPr/>
        </p:nvSpPr>
        <p:spPr>
          <a:xfrm>
            <a:off x="4843462" y="421481"/>
            <a:ext cx="1950244" cy="1343025"/>
          </a:xfrm>
          <a:prstGeom prst="rect">
            <a:avLst/>
          </a:prstGeom>
        </p:spPr>
        <p:txBody>
          <a:bodyPr lIns="0" tIns="0" rIns="0" bIns="0">
            <a:noAutofit/>
          </a:bodyPr>
          <a:lstStyle/>
          <a:p>
            <a:pPr marR="215900" indent="-215900" algn="r" rtl="1">
              <a:lnSpc>
                <a:spcPts val="2540"/>
              </a:lnSpc>
            </a:pPr>
            <a:r>
              <a:rPr lang="ar-SA" sz="1900">
                <a:latin typeface="Arial Unicode MS"/>
              </a:rPr>
              <a:t>-    المعيد</a:t>
            </a:r>
          </a:p>
          <a:p>
            <a:pPr marR="215900" indent="-215900" algn="r" rtl="1">
              <a:lnSpc>
                <a:spcPts val="2540"/>
              </a:lnSpc>
            </a:pPr>
            <a:r>
              <a:rPr lang="ar-SA" sz="1900">
                <a:latin typeface="Arial Unicode MS"/>
              </a:rPr>
              <a:t>-    المحاصر</a:t>
            </a:r>
          </a:p>
          <a:p>
            <a:pPr marR="215900" indent="-215900" algn="r" rtl="1">
              <a:lnSpc>
                <a:spcPts val="3291"/>
              </a:lnSpc>
            </a:pPr>
            <a:r>
              <a:rPr lang="ar-SA" sz="1900">
                <a:latin typeface="Arial Unicode MS"/>
              </a:rPr>
              <a:t>-    الاستاذ </a:t>
            </a:r>
            <a:r>
              <a:rPr lang="ar-SA" sz="1700">
                <a:latin typeface="Arial Unicode MS"/>
              </a:rPr>
              <a:t>المساعد </a:t>
            </a:r>
            <a:r>
              <a:rPr lang="ar-SA" sz="1900">
                <a:latin typeface="Arial Unicode MS"/>
              </a:rPr>
              <a:t>الاستاد العشارك</a:t>
            </a:r>
          </a:p>
        </p:txBody>
      </p:sp>
      <p:sp>
        <p:nvSpPr>
          <p:cNvPr id="6" name="Rectangle 5"/>
          <p:cNvSpPr/>
          <p:nvPr/>
        </p:nvSpPr>
        <p:spPr>
          <a:xfrm>
            <a:off x="1650206" y="400050"/>
            <a:ext cx="2114550" cy="1357312"/>
          </a:xfrm>
          <a:prstGeom prst="rect">
            <a:avLst/>
          </a:prstGeom>
        </p:spPr>
        <p:txBody>
          <a:bodyPr lIns="0" tIns="0" rIns="0" bIns="0">
            <a:noAutofit/>
          </a:bodyPr>
          <a:lstStyle/>
          <a:p>
            <a:pPr indent="0" algn="r" rtl="1">
              <a:lnSpc>
                <a:spcPts val="2756"/>
              </a:lnSpc>
            </a:pPr>
            <a:r>
              <a:rPr lang="ar-SA" sz="1900">
                <a:latin typeface="Arial Unicode MS"/>
              </a:rPr>
              <a:t>المرتبة الثامنة. المر</a:t>
            </a:r>
            <a:r>
              <a:rPr lang="en-US" sz="1900">
                <a:latin typeface="Arial Unicode MS"/>
              </a:rPr>
              <a:t>٠</a:t>
            </a:r>
            <a:r>
              <a:rPr lang="ar-SA" sz="1900">
                <a:latin typeface="Arial Unicode MS"/>
              </a:rPr>
              <a:t>تبة التاسعة. المرتبة الثانية عشرة. المرتبة الثالثة عشرة</a:t>
            </a:r>
          </a:p>
        </p:txBody>
      </p:sp>
      <p:sp>
        <p:nvSpPr>
          <p:cNvPr id="7" name="Rectangle 6"/>
          <p:cNvSpPr/>
          <p:nvPr/>
        </p:nvSpPr>
        <p:spPr>
          <a:xfrm>
            <a:off x="1414462" y="1821656"/>
            <a:ext cx="5364956" cy="707231"/>
          </a:xfrm>
          <a:prstGeom prst="rect">
            <a:avLst/>
          </a:prstGeom>
        </p:spPr>
        <p:txBody>
          <a:bodyPr lIns="0" tIns="0" rIns="0" bIns="0">
            <a:noAutofit/>
          </a:bodyPr>
          <a:lstStyle/>
          <a:p>
            <a:pPr marR="192882" indent="0" algn="just" rtl="1">
              <a:lnSpc>
                <a:spcPts val="3234"/>
              </a:lnSpc>
            </a:pPr>
            <a:r>
              <a:rPr lang="ar-SA" sz="1900">
                <a:latin typeface="Arial Unicode MS"/>
              </a:rPr>
              <a:t>الاستاذ    المرتبة الرابعة عشرة</a:t>
            </a:r>
          </a:p>
          <a:p>
            <a:pPr indent="0" algn="r" rtl="1">
              <a:lnSpc>
                <a:spcPts val="3234"/>
              </a:lnSpc>
            </a:pPr>
            <a:r>
              <a:rPr lang="ar-SA" sz="1900">
                <a:latin typeface="Arial Unicode MS"/>
              </a:rPr>
              <a:t>ويكون بدل </a:t>
            </a:r>
            <a:r>
              <a:rPr lang="ar-SA" sz="1800">
                <a:latin typeface="Arial Unicode MS"/>
              </a:rPr>
              <a:t>الانتقال </a:t>
            </a:r>
            <a:r>
              <a:rPr lang="ar-SA" sz="1900">
                <a:latin typeface="Arial Unicode MS"/>
              </a:rPr>
              <a:t>الشهري لرتبة </a:t>
            </a:r>
            <a:r>
              <a:rPr lang="ar-SA" sz="1800">
                <a:latin typeface="Arial Unicode MS"/>
              </a:rPr>
              <a:t>(أستاذ) </a:t>
            </a:r>
            <a:r>
              <a:rPr lang="en-US" sz="1900">
                <a:latin typeface="Arial Unicode MS"/>
              </a:rPr>
              <a:t>٠</a:t>
            </a:r>
            <a:r>
              <a:rPr lang="ar-SA" sz="1900">
                <a:latin typeface="Arial Unicode MS"/>
              </a:rPr>
              <a:t> </a:t>
            </a:r>
            <a:r>
              <a:rPr lang="en-US" sz="1800">
                <a:latin typeface="Arial Unicode MS"/>
              </a:rPr>
              <a:t>٦٥</a:t>
            </a:r>
            <a:r>
              <a:rPr lang="ar-SA" sz="1800">
                <a:latin typeface="Arial Unicode MS"/>
              </a:rPr>
              <a:t> </a:t>
            </a:r>
            <a:r>
              <a:rPr lang="ar-SA" sz="1900">
                <a:latin typeface="Arial Unicode MS"/>
              </a:rPr>
              <a:t>ريالأ</a:t>
            </a:r>
          </a:p>
        </p:txBody>
      </p:sp>
      <p:sp>
        <p:nvSpPr>
          <p:cNvPr id="8" name="Rectangle 7"/>
          <p:cNvSpPr/>
          <p:nvPr/>
        </p:nvSpPr>
        <p:spPr>
          <a:xfrm>
            <a:off x="735806" y="3914775"/>
            <a:ext cx="6079331" cy="1750218"/>
          </a:xfrm>
          <a:prstGeom prst="rect">
            <a:avLst/>
          </a:prstGeom>
        </p:spPr>
        <p:txBody>
          <a:bodyPr lIns="0" tIns="0" rIns="0" bIns="0">
            <a:noAutofit/>
          </a:bodyPr>
          <a:lstStyle/>
          <a:p>
            <a:pPr indent="330200" algn="just" rtl="1">
              <a:lnSpc>
                <a:spcPts val="3516"/>
              </a:lnSpc>
            </a:pPr>
            <a:r>
              <a:rPr lang="ar-SA" sz="1900">
                <a:latin typeface="Arial Unicode MS"/>
              </a:rPr>
              <a:t>لا يترتب </a:t>
            </a:r>
            <a:r>
              <a:rPr lang="ar-SA" sz="2000">
                <a:latin typeface="Arial Unicode MS"/>
              </a:rPr>
              <a:t>على </a:t>
            </a:r>
            <a:r>
              <a:rPr lang="ar-SA" sz="1900">
                <a:latin typeface="Arial Unicode MS"/>
              </a:rPr>
              <a:t>وصول راتب الأستاذ إلى الدرجة الأخيرة من سلم رواتب أعضاء هيئة التدريس عدم منحه العلاوة الدورية السنوية بل يستمر منحه العلاوة، ولا ينطبق ذلك إلا </a:t>
            </a:r>
            <a:r>
              <a:rPr lang="ar-SA" sz="2000">
                <a:latin typeface="Arial Unicode MS"/>
              </a:rPr>
              <a:t>على </a:t>
            </a:r>
            <a:r>
              <a:rPr lang="ar-SA" sz="1900">
                <a:latin typeface="Arial Unicode MS"/>
              </a:rPr>
              <a:t>رتبة أستا ذ </a:t>
            </a:r>
            <a:r>
              <a:rPr lang="ar-SA" sz="1800">
                <a:latin typeface="Arial Unicode MS"/>
              </a:rPr>
              <a:t>فقط .</a:t>
            </a:r>
          </a:p>
        </p:txBody>
      </p:sp>
      <p:sp>
        <p:nvSpPr>
          <p:cNvPr id="9" name="Rectangle 8"/>
          <p:cNvSpPr/>
          <p:nvPr/>
        </p:nvSpPr>
        <p:spPr>
          <a:xfrm>
            <a:off x="721518" y="7236618"/>
            <a:ext cx="6065044" cy="2800350"/>
          </a:xfrm>
          <a:prstGeom prst="rect">
            <a:avLst/>
          </a:prstGeom>
        </p:spPr>
        <p:txBody>
          <a:bodyPr lIns="0" tIns="0" rIns="0" bIns="0">
            <a:noAutofit/>
          </a:bodyPr>
          <a:lstStyle/>
          <a:p>
            <a:pPr marR="288925" indent="0" algn="r" rtl="1">
              <a:lnSpc>
                <a:spcPts val="2540"/>
              </a:lnSpc>
              <a:spcAft>
                <a:spcPts val="840"/>
              </a:spcAft>
            </a:pPr>
            <a:r>
              <a:rPr lang="ar-SA" sz="1900">
                <a:latin typeface="Arial Unicode MS"/>
              </a:rPr>
              <a:t>يثترط للتقدم </a:t>
            </a:r>
            <a:r>
              <a:rPr lang="ar-SA" sz="1700">
                <a:latin typeface="Arial Unicode MS"/>
              </a:rPr>
              <a:t>للترقية </a:t>
            </a:r>
            <a:r>
              <a:rPr lang="ar-SA" sz="1900">
                <a:latin typeface="Arial Unicode MS"/>
              </a:rPr>
              <a:t>من رتبة </a:t>
            </a:r>
            <a:r>
              <a:rPr lang="ar-SA" sz="1700">
                <a:latin typeface="Arial Unicode MS"/>
              </a:rPr>
              <a:t>أحان </a:t>
            </a:r>
            <a:r>
              <a:rPr lang="ar-SA" sz="1900">
                <a:latin typeface="Arial Unicode MS"/>
              </a:rPr>
              <a:t>ساعد إلى رتبة </a:t>
            </a:r>
            <a:r>
              <a:rPr lang="ar-SA" sz="1700">
                <a:latin typeface="Arial Unicode MS"/>
              </a:rPr>
              <a:t>أحان </a:t>
            </a:r>
            <a:r>
              <a:rPr lang="ar-SA" sz="1900">
                <a:latin typeface="Arial Unicode MS"/>
              </a:rPr>
              <a:t>مثارك:“</a:t>
            </a:r>
          </a:p>
          <a:p>
            <a:pPr marR="403225" indent="-431800" algn="just" rtl="1">
              <a:lnSpc>
                <a:spcPts val="3684"/>
              </a:lnSpc>
            </a:pPr>
            <a:r>
              <a:rPr lang="en-US" sz="1900">
                <a:latin typeface="Arial Unicode MS"/>
              </a:rPr>
              <a:t>١</a:t>
            </a:r>
            <a:r>
              <a:rPr lang="ar-SA" sz="1900">
                <a:latin typeface="Arial Unicode MS"/>
              </a:rPr>
              <a:t> - خدمة لا تقل عن أرح سنوات في رتبة أستاذ ساعد في جامعة سعودية أو جامعة </a:t>
            </a:r>
            <a:r>
              <a:rPr lang="ar-SA" sz="1800">
                <a:latin typeface="Arial Unicode MS"/>
              </a:rPr>
              <a:t>أخرى </a:t>
            </a:r>
            <a:r>
              <a:rPr lang="ar-SA" sz="1900">
                <a:latin typeface="Arial Unicode MS"/>
              </a:rPr>
              <a:t>معترف بها، على ألا تقل مدة الخدمة في الجامعات المودية عن حة واحدة .</a:t>
            </a:r>
          </a:p>
          <a:p>
            <a:pPr marR="403225" indent="-431800" algn="just" rtl="1">
              <a:lnSpc>
                <a:spcPts val="3516"/>
              </a:lnSpc>
            </a:pPr>
            <a:r>
              <a:rPr lang="en-US" sz="1900">
                <a:latin typeface="Arial Unicode MS"/>
              </a:rPr>
              <a:t>٢</a:t>
            </a:r>
            <a:r>
              <a:rPr lang="ar-SA" sz="1900">
                <a:latin typeface="Arial Unicode MS"/>
              </a:rPr>
              <a:t>-احيعاء الحد الأدنى من الإنتاج العلس المطلوب للترقية وفئء لأحكام المادة الثانية والثلاثين من هذ</a:t>
            </a:r>
            <a:r>
              <a:rPr lang="en-US" sz="1900">
                <a:latin typeface="Arial Unicode MS"/>
              </a:rPr>
              <a:t>٥</a:t>
            </a:r>
            <a:r>
              <a:rPr lang="ar-SA" sz="1900">
                <a:latin typeface="Arial Unicode MS"/>
              </a:rPr>
              <a:t> اللائحة .</a:t>
            </a:r>
          </a:p>
        </p:txBody>
      </p:sp>
      <p:sp>
        <p:nvSpPr>
          <p:cNvPr id="10" name="Rectangle 9"/>
          <p:cNvSpPr/>
          <p:nvPr/>
        </p:nvSpPr>
        <p:spPr>
          <a:xfrm>
            <a:off x="6868715" y="10354865"/>
            <a:ext cx="392906" cy="242888"/>
          </a:xfrm>
          <a:prstGeom prst="rect">
            <a:avLst/>
          </a:prstGeom>
          <a:solidFill>
            <a:srgbClr val="588B42"/>
          </a:solidFill>
        </p:spPr>
        <p:txBody>
          <a:bodyPr wrap="none" lIns="0" tIns="0" rIns="0" bIns="0">
            <a:noAutofit/>
          </a:bodyPr>
          <a:lstStyle/>
          <a:p>
            <a:pPr indent="0" algn="r" rtl="1">
              <a:lnSpc>
                <a:spcPts val="3480"/>
              </a:lnSpc>
            </a:pPr>
            <a:r>
              <a:rPr lang="ar-SA" sz="2600">
                <a:solidFill>
                  <a:srgbClr val="FFFFFF"/>
                </a:solidFill>
                <a:latin typeface="Arial Unicode MS"/>
              </a:rPr>
              <a:t>لت&amp;</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86400" y="0"/>
            <a:ext cx="1843087" cy="2228850"/>
          </a:xfrm>
          <a:prstGeom prst="rect">
            <a:avLst/>
          </a:prstGeom>
        </p:spPr>
      </p:pic>
      <p:pic>
        <p:nvPicPr>
          <p:cNvPr id="3" name="Picture 2"/>
          <p:cNvPicPr>
            <a:picLocks noChangeAspect="1"/>
          </p:cNvPicPr>
          <p:nvPr/>
        </p:nvPicPr>
        <p:blipFill>
          <a:blip r:embed="rId3"/>
          <a:stretch>
            <a:fillRect/>
          </a:stretch>
        </p:blipFill>
        <p:spPr>
          <a:xfrm>
            <a:off x="221456" y="0"/>
            <a:ext cx="1378744" cy="950118"/>
          </a:xfrm>
          <a:prstGeom prst="rect">
            <a:avLst/>
          </a:prstGeom>
        </p:spPr>
      </p:pic>
      <p:pic>
        <p:nvPicPr>
          <p:cNvPr id="4" name="Picture 3"/>
          <p:cNvPicPr>
            <a:picLocks noChangeAspect="1"/>
          </p:cNvPicPr>
          <p:nvPr/>
        </p:nvPicPr>
        <p:blipFill>
          <a:blip r:embed="rId4"/>
          <a:stretch>
            <a:fillRect/>
          </a:stretch>
        </p:blipFill>
        <p:spPr>
          <a:xfrm>
            <a:off x="1885950" y="1928812"/>
            <a:ext cx="3843337" cy="635794"/>
          </a:xfrm>
          <a:prstGeom prst="rect">
            <a:avLst/>
          </a:prstGeom>
        </p:spPr>
      </p:pic>
      <p:pic>
        <p:nvPicPr>
          <p:cNvPr id="5" name="Picture 4"/>
          <p:cNvPicPr>
            <a:picLocks noChangeAspect="1"/>
          </p:cNvPicPr>
          <p:nvPr/>
        </p:nvPicPr>
        <p:blipFill>
          <a:blip r:embed="rId5"/>
          <a:stretch>
            <a:fillRect/>
          </a:stretch>
        </p:blipFill>
        <p:spPr>
          <a:xfrm>
            <a:off x="217884" y="9126140"/>
            <a:ext cx="7122319" cy="1568053"/>
          </a:xfrm>
          <a:prstGeom prst="rect">
            <a:avLst/>
          </a:prstGeom>
        </p:spPr>
      </p:pic>
      <p:sp>
        <p:nvSpPr>
          <p:cNvPr id="6" name="Rectangle 5"/>
          <p:cNvSpPr/>
          <p:nvPr/>
        </p:nvSpPr>
        <p:spPr>
          <a:xfrm>
            <a:off x="900112" y="657225"/>
            <a:ext cx="5543550" cy="792956"/>
          </a:xfrm>
          <a:prstGeom prst="rect">
            <a:avLst/>
          </a:prstGeom>
        </p:spPr>
        <p:txBody>
          <a:bodyPr lIns="0" tIns="0" rIns="0" bIns="0">
            <a:noAutofit/>
          </a:bodyPr>
          <a:lstStyle/>
          <a:p>
            <a:pPr indent="0" algn="just" rtl="1">
              <a:lnSpc>
                <a:spcPts val="3094"/>
              </a:lnSpc>
            </a:pPr>
            <a:r>
              <a:rPr lang="ar-SA" sz="1900">
                <a:latin typeface="Arial Unicode MS"/>
              </a:rPr>
              <a:t>أن يكون ما تقدم به من إنتاج </a:t>
            </a:r>
            <a:r>
              <a:rPr lang="ar-SA" sz="2000">
                <a:latin typeface="Arial Unicode MS"/>
              </a:rPr>
              <a:t>علمي </a:t>
            </a:r>
            <a:r>
              <a:rPr lang="ar-SA" sz="1900">
                <a:latin typeface="Arial Unicode MS"/>
              </a:rPr>
              <a:t>قد </a:t>
            </a:r>
            <a:r>
              <a:rPr lang="ar-SA" sz="2000">
                <a:latin typeface="Arial Unicode MS"/>
              </a:rPr>
              <a:t>نثر </a:t>
            </a:r>
            <a:r>
              <a:rPr lang="ar-SA" sz="1900">
                <a:latin typeface="Arial Unicode MS"/>
              </a:rPr>
              <a:t>أو قبل </a:t>
            </a:r>
            <a:r>
              <a:rPr lang="ar-SA" sz="2000">
                <a:latin typeface="Arial Unicode MS"/>
              </a:rPr>
              <a:t>للنثر </a:t>
            </a:r>
            <a:r>
              <a:rPr lang="ar-SA" sz="1900">
                <a:latin typeface="Arial Unicode MS"/>
              </a:rPr>
              <a:t>أثنا </a:t>
            </a:r>
            <a:r>
              <a:rPr lang="en-US" sz="1900">
                <a:latin typeface="Arial Unicode MS"/>
              </a:rPr>
              <a:t>٠</a:t>
            </a:r>
            <a:r>
              <a:rPr lang="ar-SA" sz="1900">
                <a:latin typeface="Arial Unicode MS"/>
              </a:rPr>
              <a:t>ئغله رتبة أستاذ ساعد </a:t>
            </a:r>
            <a:r>
              <a:rPr lang="en-US" sz="1900">
                <a:latin typeface="Arial Unicode MS"/>
              </a:rPr>
              <a:t>٠</a:t>
            </a:r>
          </a:p>
        </p:txBody>
      </p:sp>
      <p:sp>
        <p:nvSpPr>
          <p:cNvPr id="7" name="Rectangle 6"/>
          <p:cNvSpPr/>
          <p:nvPr/>
        </p:nvSpPr>
        <p:spPr>
          <a:xfrm>
            <a:off x="757237" y="2993231"/>
            <a:ext cx="6043613" cy="921544"/>
          </a:xfrm>
          <a:prstGeom prst="rect">
            <a:avLst/>
          </a:prstGeom>
        </p:spPr>
        <p:txBody>
          <a:bodyPr lIns="0" tIns="0" rIns="0" bIns="0">
            <a:noAutofit/>
          </a:bodyPr>
          <a:lstStyle/>
          <a:p>
            <a:pPr indent="876300" algn="r" rtl="1">
              <a:lnSpc>
                <a:spcPts val="2540"/>
              </a:lnSpc>
              <a:spcAft>
                <a:spcPts val="770"/>
              </a:spcAft>
            </a:pPr>
            <a:r>
              <a:rPr lang="ar-SA" sz="1900">
                <a:latin typeface="Arial Unicode MS"/>
              </a:rPr>
              <a:t>يثترط للتقدم للترقية من رتبة </a:t>
            </a:r>
            <a:r>
              <a:rPr lang="ar-SA" sz="1700">
                <a:latin typeface="Arial Unicode MS"/>
              </a:rPr>
              <a:t>أسان </a:t>
            </a:r>
            <a:r>
              <a:rPr lang="ar-SA" sz="1900">
                <a:latin typeface="Arial Unicode MS"/>
              </a:rPr>
              <a:t>مثارك </a:t>
            </a:r>
            <a:r>
              <a:rPr lang="ar-SA" sz="1800">
                <a:latin typeface="Arial Unicode MS"/>
              </a:rPr>
              <a:t>إلى </a:t>
            </a:r>
            <a:r>
              <a:rPr lang="ar-SA" sz="1900">
                <a:latin typeface="Arial Unicode MS"/>
              </a:rPr>
              <a:t>رتبة </a:t>
            </a:r>
            <a:r>
              <a:rPr lang="ar-SA" sz="1700">
                <a:latin typeface="Arial Unicode MS"/>
              </a:rPr>
              <a:t>أسان: —</a:t>
            </a:r>
          </a:p>
          <a:p>
            <a:pPr indent="0" rtl="1">
              <a:lnSpc>
                <a:spcPts val="2540"/>
              </a:lnSpc>
              <a:spcAft>
                <a:spcPts val="770"/>
              </a:spcAft>
            </a:pPr>
            <a:r>
              <a:rPr lang="en-US" sz="1900">
                <a:latin typeface="Arial Unicode MS"/>
              </a:rPr>
              <a:t>١</a:t>
            </a:r>
            <a:r>
              <a:rPr lang="ar-SA" sz="1900">
                <a:latin typeface="Arial Unicode MS"/>
              </a:rPr>
              <a:t> - خدمة لا تقل عن أرع سنوات في رتبة أستاذ مثارك في</a:t>
            </a:r>
          </a:p>
        </p:txBody>
      </p:sp>
      <p:sp>
        <p:nvSpPr>
          <p:cNvPr id="8" name="Rectangle 7"/>
          <p:cNvSpPr/>
          <p:nvPr/>
        </p:nvSpPr>
        <p:spPr>
          <a:xfrm>
            <a:off x="421481" y="3971925"/>
            <a:ext cx="6886575" cy="3696890"/>
          </a:xfrm>
          <a:prstGeom prst="rect">
            <a:avLst/>
          </a:prstGeom>
        </p:spPr>
        <p:txBody>
          <a:bodyPr lIns="0" tIns="0" rIns="0" bIns="0">
            <a:noAutofit/>
          </a:bodyPr>
          <a:lstStyle/>
          <a:p>
            <a:pPr indent="876300" algn="r" rtl="1">
              <a:lnSpc>
                <a:spcPts val="3769"/>
              </a:lnSpc>
              <a:spcBef>
                <a:spcPts val="770"/>
              </a:spcBef>
            </a:pPr>
            <a:r>
              <a:rPr lang="ar-SA" sz="1900">
                <a:latin typeface="Arial Unicode MS"/>
              </a:rPr>
              <a:t>جامعة سعودية أو جامعة أخرى معترف بها، </a:t>
            </a:r>
            <a:r>
              <a:rPr lang="ar-SA" sz="2000">
                <a:latin typeface="Arial Unicode MS"/>
              </a:rPr>
              <a:t>على </a:t>
            </a:r>
            <a:r>
              <a:rPr lang="ar-SA" sz="1900">
                <a:latin typeface="Arial Unicode MS"/>
              </a:rPr>
              <a:t>ألاتقل مدة </a:t>
            </a:r>
            <a:r>
              <a:rPr lang="ar-SA" sz="4600">
                <a:latin typeface="Arial Unicode MS"/>
              </a:rPr>
              <a:t>ا </a:t>
            </a:r>
            <a:r>
              <a:rPr lang="ar-SA" sz="1900">
                <a:latin typeface="Arial Unicode MS"/>
              </a:rPr>
              <a:t>الخدمة في الجامعات العودية عن سة واحدة. </a:t>
            </a:r>
            <a:r>
              <a:rPr lang="ar-SA" sz="1900">
                <a:solidFill>
                  <a:srgbClr val="2D4F16"/>
                </a:solidFill>
                <a:latin typeface="Arial Unicode MS"/>
              </a:rPr>
              <a:t>لا</a:t>
            </a:r>
            <a:r>
              <a:rPr lang="ar-SA" sz="1900">
                <a:latin typeface="Arial Unicode MS"/>
              </a:rPr>
              <a:t> </a:t>
            </a:r>
            <a:r>
              <a:rPr lang="en-US" sz="1900">
                <a:latin typeface="Arial Unicode MS"/>
              </a:rPr>
              <a:t>٢</a:t>
            </a:r>
            <a:r>
              <a:rPr lang="ar-SA" sz="1900">
                <a:latin typeface="Arial Unicode MS"/>
              </a:rPr>
              <a:t>-استيفاء الحد الاديى من الإنتاج العلس المطلوب للترقية وبغأ</a:t>
            </a:r>
            <a:r>
              <a:rPr lang="ar-SA" sz="1900">
                <a:solidFill>
                  <a:srgbClr val="2D4F16"/>
                </a:solidFill>
                <a:latin typeface="Arial Unicode MS"/>
              </a:rPr>
              <a:t> </a:t>
            </a:r>
            <a:r>
              <a:rPr lang="ar-SA" sz="1900">
                <a:latin typeface="Arial Unicode MS"/>
              </a:rPr>
              <a:t>لأحكام المادة الثالثة والثلاثين من هذه اللائحة.</a:t>
            </a:r>
          </a:p>
          <a:p>
            <a:pPr marR="876300" indent="-876300" algn="r" rtl="1">
              <a:lnSpc>
                <a:spcPts val="3066"/>
              </a:lnSpc>
              <a:spcAft>
                <a:spcPts val="3080"/>
              </a:spcAft>
            </a:pPr>
            <a:r>
              <a:rPr lang="ar-SA" sz="1900">
                <a:solidFill>
                  <a:srgbClr val="78A966"/>
                </a:solidFill>
                <a:latin typeface="Arial Unicode MS"/>
              </a:rPr>
              <a:t>ا؛</a:t>
            </a:r>
            <a:r>
              <a:rPr lang="ar-SA" sz="1900">
                <a:latin typeface="Arial Unicode MS"/>
              </a:rPr>
              <a:t> </a:t>
            </a:r>
            <a:r>
              <a:rPr lang="en-US" sz="1900">
                <a:latin typeface="Arial Unicode MS"/>
              </a:rPr>
              <a:t>٣</a:t>
            </a:r>
            <a:r>
              <a:rPr lang="ar-SA" sz="1900">
                <a:latin typeface="Arial Unicode MS"/>
              </a:rPr>
              <a:t>- أن يكون ماتقدم به من إنتاج </a:t>
            </a:r>
            <a:r>
              <a:rPr lang="ar-SA" sz="2000">
                <a:latin typeface="Arial Unicode MS"/>
              </a:rPr>
              <a:t>علمي </a:t>
            </a:r>
            <a:r>
              <a:rPr lang="ar-SA" sz="1900">
                <a:latin typeface="Arial Unicode MS"/>
              </a:rPr>
              <a:t>قدنثرأوقبل للنثرأثناء</a:t>
            </a:r>
            <a:r>
              <a:rPr lang="ar-SA" sz="1900">
                <a:solidFill>
                  <a:srgbClr val="78A966"/>
                </a:solidFill>
                <a:latin typeface="Arial Unicode MS"/>
              </a:rPr>
              <a:t> </a:t>
            </a:r>
            <a:r>
              <a:rPr lang="ar-SA" sz="1900">
                <a:latin typeface="Arial Unicode MS"/>
              </a:rPr>
              <a:t>شعله لرتبة أستاد مشارك.</a:t>
            </a:r>
          </a:p>
          <a:p>
            <a:pPr marL="139700" indent="0" algn="ctr" rtl="1">
              <a:lnSpc>
                <a:spcPts val="15960"/>
              </a:lnSpc>
            </a:pPr>
            <a:r>
              <a:rPr lang="ar-SA" sz="12000">
                <a:latin typeface="Segoe UI"/>
              </a:rPr>
              <a:t>-</a:t>
            </a:r>
          </a:p>
        </p:txBody>
      </p:sp>
      <p:sp>
        <p:nvSpPr>
          <p:cNvPr id="9" name="Rectangle 8"/>
          <p:cNvSpPr/>
          <p:nvPr/>
        </p:nvSpPr>
        <p:spPr>
          <a:xfrm>
            <a:off x="767953" y="8286750"/>
            <a:ext cx="6465093" cy="835818"/>
          </a:xfrm>
          <a:prstGeom prst="rect">
            <a:avLst/>
          </a:prstGeom>
        </p:spPr>
        <p:txBody>
          <a:bodyPr lIns="0" tIns="0" rIns="0" bIns="0">
            <a:noAutofit/>
          </a:bodyPr>
          <a:lstStyle/>
          <a:p>
            <a:pPr marR="431800" indent="279400" algn="r" rtl="1">
              <a:lnSpc>
                <a:spcPts val="3488"/>
              </a:lnSpc>
            </a:pPr>
            <a:r>
              <a:rPr lang="ar-SA" sz="1900">
                <a:latin typeface="Arial Unicode MS"/>
              </a:rPr>
              <a:t>لعضو هيئة التدريس الحق في التقدم إلى مجلس الفب بطلب الترقية قبل اكتمال المدة النظامية بمدة أقصاها سة أشهر .</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90159" y="2568178"/>
            <a:ext cx="342900" cy="7754540"/>
          </a:xfrm>
          <a:prstGeom prst="rect">
            <a:avLst/>
          </a:prstGeom>
        </p:spPr>
      </p:pic>
      <p:pic>
        <p:nvPicPr>
          <p:cNvPr id="3" name="Picture 2"/>
          <p:cNvPicPr>
            <a:picLocks noChangeAspect="1"/>
          </p:cNvPicPr>
          <p:nvPr/>
        </p:nvPicPr>
        <p:blipFill>
          <a:blip r:embed="rId3"/>
          <a:stretch>
            <a:fillRect/>
          </a:stretch>
        </p:blipFill>
        <p:spPr>
          <a:xfrm>
            <a:off x="264318" y="71437"/>
            <a:ext cx="435769" cy="428625"/>
          </a:xfrm>
          <a:prstGeom prst="rect">
            <a:avLst/>
          </a:prstGeom>
        </p:spPr>
      </p:pic>
      <p:pic>
        <p:nvPicPr>
          <p:cNvPr id="4" name="Picture 3"/>
          <p:cNvPicPr>
            <a:picLocks noChangeAspect="1"/>
          </p:cNvPicPr>
          <p:nvPr/>
        </p:nvPicPr>
        <p:blipFill>
          <a:blip r:embed="rId4"/>
          <a:stretch>
            <a:fillRect/>
          </a:stretch>
        </p:blipFill>
        <p:spPr>
          <a:xfrm>
            <a:off x="1871662" y="914400"/>
            <a:ext cx="3850481" cy="650081"/>
          </a:xfrm>
          <a:prstGeom prst="rect">
            <a:avLst/>
          </a:prstGeom>
        </p:spPr>
      </p:pic>
      <p:pic>
        <p:nvPicPr>
          <p:cNvPr id="5" name="Picture 4"/>
          <p:cNvPicPr>
            <a:picLocks noChangeAspect="1"/>
          </p:cNvPicPr>
          <p:nvPr/>
        </p:nvPicPr>
        <p:blipFill>
          <a:blip r:embed="rId5"/>
          <a:stretch>
            <a:fillRect/>
          </a:stretch>
        </p:blipFill>
        <p:spPr>
          <a:xfrm>
            <a:off x="1857375" y="6115050"/>
            <a:ext cx="3864768" cy="657225"/>
          </a:xfrm>
          <a:prstGeom prst="rect">
            <a:avLst/>
          </a:prstGeom>
        </p:spPr>
      </p:pic>
      <p:pic>
        <p:nvPicPr>
          <p:cNvPr id="6" name="Picture 5"/>
          <p:cNvPicPr>
            <a:picLocks noChangeAspect="1"/>
          </p:cNvPicPr>
          <p:nvPr/>
        </p:nvPicPr>
        <p:blipFill>
          <a:blip r:embed="rId6"/>
          <a:stretch>
            <a:fillRect/>
          </a:stretch>
        </p:blipFill>
        <p:spPr>
          <a:xfrm>
            <a:off x="214312" y="3586162"/>
            <a:ext cx="228600" cy="4036219"/>
          </a:xfrm>
          <a:prstGeom prst="rect">
            <a:avLst/>
          </a:prstGeom>
        </p:spPr>
      </p:pic>
      <p:sp>
        <p:nvSpPr>
          <p:cNvPr id="7" name="Rectangle 6"/>
          <p:cNvSpPr/>
          <p:nvPr/>
        </p:nvSpPr>
        <p:spPr>
          <a:xfrm>
            <a:off x="764381" y="1935956"/>
            <a:ext cx="6072187" cy="3707606"/>
          </a:xfrm>
          <a:prstGeom prst="rect">
            <a:avLst/>
          </a:prstGeom>
        </p:spPr>
        <p:txBody>
          <a:bodyPr lIns="0" tIns="0" rIns="0" bIns="0">
            <a:noAutofit/>
          </a:bodyPr>
          <a:lstStyle/>
          <a:p>
            <a:pPr marR="292100" indent="0" algn="r" rtl="1">
              <a:lnSpc>
                <a:spcPts val="3094"/>
              </a:lnSpc>
              <a:spcAft>
                <a:spcPts val="840"/>
              </a:spcAft>
            </a:pPr>
            <a:r>
              <a:rPr lang="ar-SA" sz="1800">
                <a:latin typeface="Arial Unicode MS"/>
              </a:rPr>
              <a:t>تحتب </a:t>
            </a:r>
            <a:r>
              <a:rPr lang="ar-SA" sz="1900">
                <a:latin typeface="Arial Unicode MS"/>
              </a:rPr>
              <a:t>مدة </a:t>
            </a:r>
            <a:r>
              <a:rPr lang="ar-SA" sz="1800">
                <a:latin typeface="Arial Unicode MS"/>
              </a:rPr>
              <a:t>الإعارة </a:t>
            </a:r>
            <a:r>
              <a:rPr lang="ar-SA" sz="1900">
                <a:latin typeface="Arial Unicode MS"/>
              </a:rPr>
              <a:t>واندب والإيفاد لأغراض </a:t>
            </a:r>
            <a:r>
              <a:rPr lang="ar-SA" sz="1800">
                <a:latin typeface="Arial Unicode MS"/>
              </a:rPr>
              <a:t>الدرقية عر النحو</a:t>
            </a:r>
          </a:p>
          <a:p>
            <a:pPr indent="0" algn="r" rtl="1">
              <a:lnSpc>
                <a:spcPts val="3094"/>
              </a:lnSpc>
            </a:pPr>
            <a:r>
              <a:rPr lang="ar-SA" sz="1900">
                <a:latin typeface="Arial Unicode MS"/>
              </a:rPr>
              <a:t>الآفي:-</a:t>
            </a:r>
          </a:p>
          <a:p>
            <a:pPr marR="419100" indent="-419100" algn="r" rtl="1">
              <a:lnSpc>
                <a:spcPts val="3938"/>
              </a:lnSpc>
            </a:pPr>
            <a:r>
              <a:rPr lang="en-US" sz="1900">
                <a:latin typeface="Arial Unicode MS"/>
              </a:rPr>
              <a:t>١</a:t>
            </a:r>
            <a:r>
              <a:rPr lang="ar-SA" sz="1900">
                <a:latin typeface="Arial Unicode MS"/>
              </a:rPr>
              <a:t> - كامل المدة إذا كانت الإعارة </a:t>
            </a:r>
            <a:r>
              <a:rPr lang="ar-SA" sz="1800">
                <a:latin typeface="Arial Unicode MS"/>
              </a:rPr>
              <a:t>أو </a:t>
            </a:r>
            <a:r>
              <a:rPr lang="ar-SA" sz="1900">
                <a:latin typeface="Arial Unicode MS"/>
              </a:rPr>
              <a:t>الندب </a:t>
            </a:r>
            <a:r>
              <a:rPr lang="ar-SA" sz="1800">
                <a:latin typeface="Arial Unicode MS"/>
              </a:rPr>
              <a:t>أو </a:t>
            </a:r>
            <a:r>
              <a:rPr lang="ar-SA" sz="1900">
                <a:latin typeface="Arial Unicode MS"/>
              </a:rPr>
              <a:t>الإيفاد </a:t>
            </a:r>
            <a:r>
              <a:rPr lang="ar-SA" sz="1900" b="1">
                <a:latin typeface="Segoe UI"/>
              </a:rPr>
              <a:t>إر </a:t>
            </a:r>
            <a:r>
              <a:rPr lang="ar-SA" sz="1900">
                <a:latin typeface="Arial Unicode MS"/>
              </a:rPr>
              <a:t>جهة علمية وكان العمل في مجال التخصص.</a:t>
            </a:r>
          </a:p>
          <a:p>
            <a:pPr marR="419100" indent="-419100" algn="r" rtl="1">
              <a:lnSpc>
                <a:spcPts val="4134"/>
              </a:lnSpc>
            </a:pPr>
            <a:r>
              <a:rPr lang="en-US" sz="1900">
                <a:latin typeface="Arial Unicode MS"/>
              </a:rPr>
              <a:t>٢</a:t>
            </a:r>
            <a:r>
              <a:rPr lang="ar-SA" sz="1900">
                <a:latin typeface="Arial Unicode MS"/>
              </a:rPr>
              <a:t>-نصف المدة </a:t>
            </a:r>
            <a:r>
              <a:rPr lang="ar-SA" sz="1900" b="1">
                <a:latin typeface="Segoe UI"/>
              </a:rPr>
              <a:t>إذا </a:t>
            </a:r>
            <a:r>
              <a:rPr lang="ar-SA" sz="1900">
                <a:latin typeface="Arial Unicode MS"/>
              </a:rPr>
              <a:t>كانت الإمعارة </a:t>
            </a:r>
            <a:r>
              <a:rPr lang="ar-SA" sz="1800">
                <a:latin typeface="Arial Unicode MS"/>
              </a:rPr>
              <a:t>أو </a:t>
            </a:r>
            <a:r>
              <a:rPr lang="ar-SA" sz="1900">
                <a:latin typeface="Arial Unicode MS"/>
              </a:rPr>
              <a:t>الندب </a:t>
            </a:r>
            <a:r>
              <a:rPr lang="ar-SA" sz="1800">
                <a:latin typeface="Arial Unicode MS"/>
              </a:rPr>
              <a:t>أو </a:t>
            </a:r>
            <a:r>
              <a:rPr lang="ar-SA" sz="1900">
                <a:latin typeface="Arial Unicode MS"/>
              </a:rPr>
              <a:t>الايفاد </a:t>
            </a:r>
            <a:r>
              <a:rPr lang="ar-SA" sz="1900" b="1">
                <a:latin typeface="Segoe UI"/>
              </a:rPr>
              <a:t>إر </a:t>
            </a:r>
            <a:r>
              <a:rPr lang="ar-SA" sz="1900">
                <a:latin typeface="Arial Unicode MS"/>
              </a:rPr>
              <a:t>جهة </a:t>
            </a:r>
            <a:r>
              <a:rPr lang="ar-SA" sz="1800">
                <a:latin typeface="Arial Unicode MS"/>
              </a:rPr>
              <a:t>غير </a:t>
            </a:r>
            <a:r>
              <a:rPr lang="ar-SA" sz="1900">
                <a:latin typeface="Arial Unicode MS"/>
              </a:rPr>
              <a:t>علمية وكان العمل في مجال التخصص.</a:t>
            </a:r>
          </a:p>
          <a:p>
            <a:pPr marR="419100" indent="-419100" algn="r" rtl="1">
              <a:lnSpc>
                <a:spcPts val="3488"/>
              </a:lnSpc>
              <a:spcAft>
                <a:spcPts val="3080"/>
              </a:spcAft>
            </a:pPr>
            <a:r>
              <a:rPr lang="en-US" sz="1900">
                <a:latin typeface="Arial Unicode MS"/>
              </a:rPr>
              <a:t>٣</a:t>
            </a:r>
            <a:r>
              <a:rPr lang="ar-SA" sz="1900">
                <a:latin typeface="Arial Unicode MS"/>
              </a:rPr>
              <a:t>- لا تحتب المدة لغرض الترقية إذا كان العمل في غير مجال التخصمر.</a:t>
            </a:r>
          </a:p>
        </p:txBody>
      </p:sp>
      <p:sp>
        <p:nvSpPr>
          <p:cNvPr id="8" name="Rectangle 7"/>
          <p:cNvSpPr/>
          <p:nvPr/>
        </p:nvSpPr>
        <p:spPr>
          <a:xfrm>
            <a:off x="2214562" y="7150893"/>
            <a:ext cx="4343400" cy="442913"/>
          </a:xfrm>
          <a:prstGeom prst="rect">
            <a:avLst/>
          </a:prstGeom>
        </p:spPr>
        <p:txBody>
          <a:bodyPr wrap="none" lIns="0" tIns="0" rIns="0" bIns="0">
            <a:noAutofit/>
          </a:bodyPr>
          <a:lstStyle/>
          <a:p>
            <a:pPr indent="0" algn="r" rtl="1">
              <a:lnSpc>
                <a:spcPts val="2540"/>
              </a:lnSpc>
              <a:spcBef>
                <a:spcPts val="2520"/>
              </a:spcBef>
              <a:spcAft>
                <a:spcPts val="840"/>
              </a:spcAft>
            </a:pPr>
            <a:r>
              <a:rPr lang="ar-SA" sz="1800">
                <a:latin typeface="Arial Unicode MS"/>
              </a:rPr>
              <a:t>تتم ترقية </a:t>
            </a:r>
            <a:r>
              <a:rPr lang="ar-SA" sz="1900">
                <a:latin typeface="Arial Unicode MS"/>
              </a:rPr>
              <a:t>أعضاء </a:t>
            </a:r>
            <a:r>
              <a:rPr lang="ar-SA" sz="1800">
                <a:latin typeface="Arial Unicode MS"/>
              </a:rPr>
              <a:t>هيئة التدريس </a:t>
            </a:r>
            <a:r>
              <a:rPr lang="ar-SA" sz="1900">
                <a:latin typeface="Arial Unicode MS"/>
              </a:rPr>
              <a:t>وفق </a:t>
            </a:r>
            <a:r>
              <a:rPr lang="ar-SA" sz="1800">
                <a:latin typeface="Arial Unicode MS"/>
              </a:rPr>
              <a:t>المعايير الآتية:-</a:t>
            </a:r>
          </a:p>
        </p:txBody>
      </p:sp>
      <p:sp>
        <p:nvSpPr>
          <p:cNvPr id="9" name="Rectangle 8"/>
          <p:cNvSpPr/>
          <p:nvPr/>
        </p:nvSpPr>
        <p:spPr>
          <a:xfrm>
            <a:off x="4196953" y="7708106"/>
            <a:ext cx="2628900" cy="1328737"/>
          </a:xfrm>
          <a:prstGeom prst="rect">
            <a:avLst/>
          </a:prstGeom>
        </p:spPr>
        <p:txBody>
          <a:bodyPr lIns="0" tIns="0" rIns="0" bIns="0">
            <a:noAutofit/>
          </a:bodyPr>
          <a:lstStyle/>
          <a:p>
            <a:pPr indent="0" algn="r" rtl="1">
              <a:lnSpc>
                <a:spcPts val="4416"/>
              </a:lnSpc>
              <a:spcBef>
                <a:spcPts val="840"/>
              </a:spcBef>
            </a:pPr>
            <a:r>
              <a:rPr lang="en-US" sz="1900">
                <a:latin typeface="Arial Unicode MS"/>
              </a:rPr>
              <a:t>١</a:t>
            </a:r>
            <a:r>
              <a:rPr lang="ar-SA" sz="1900">
                <a:latin typeface="Arial Unicode MS"/>
              </a:rPr>
              <a:t> - الإنتاج العلمي. </a:t>
            </a:r>
            <a:r>
              <a:rPr lang="en-US" sz="1900">
                <a:latin typeface="Arial Unicode MS"/>
              </a:rPr>
              <a:t>٢</a:t>
            </a:r>
            <a:r>
              <a:rPr lang="ar-SA" sz="1900">
                <a:latin typeface="Arial Unicode MS"/>
              </a:rPr>
              <a:t>-التدريس.</a:t>
            </a:r>
          </a:p>
          <a:p>
            <a:pPr indent="0" algn="r" rtl="1">
              <a:lnSpc>
                <a:spcPts val="2540"/>
              </a:lnSpc>
            </a:pPr>
            <a:r>
              <a:rPr lang="en-US" sz="1900">
                <a:latin typeface="Arial Unicode MS"/>
              </a:rPr>
              <a:t>٣</a:t>
            </a:r>
            <a:r>
              <a:rPr lang="ar-SA" sz="1900">
                <a:latin typeface="Arial Unicode MS"/>
              </a:rPr>
              <a:t>- خدمة الجامعة والمجتمع.</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29425" y="8779668"/>
            <a:ext cx="492918" cy="1914525"/>
          </a:xfrm>
          <a:prstGeom prst="rect">
            <a:avLst/>
          </a:prstGeom>
        </p:spPr>
      </p:pic>
      <p:sp>
        <p:nvSpPr>
          <p:cNvPr id="3" name="Rectangle 2"/>
          <p:cNvSpPr/>
          <p:nvPr/>
        </p:nvSpPr>
        <p:spPr>
          <a:xfrm>
            <a:off x="2060971" y="771525"/>
            <a:ext cx="3454004" cy="364331"/>
          </a:xfrm>
          <a:prstGeom prst="rect">
            <a:avLst/>
          </a:prstGeom>
        </p:spPr>
        <p:txBody>
          <a:bodyPr wrap="none" lIns="0" tIns="0" rIns="0" bIns="0">
            <a:noAutofit/>
          </a:bodyPr>
          <a:lstStyle/>
          <a:p>
            <a:pPr indent="0" algn="r" rtl="1">
              <a:lnSpc>
                <a:spcPts val="3350"/>
              </a:lnSpc>
            </a:pPr>
            <a:r>
              <a:rPr lang="ar-SA" sz="2500">
                <a:latin typeface="Arial Unicode MS"/>
              </a:rPr>
              <a:t>المادة السادسة والعشرون</a:t>
            </a:r>
          </a:p>
        </p:txBody>
      </p:sp>
      <p:sp>
        <p:nvSpPr>
          <p:cNvPr id="4" name="Rectangle 3"/>
          <p:cNvSpPr/>
          <p:nvPr/>
        </p:nvSpPr>
        <p:spPr>
          <a:xfrm>
            <a:off x="757237" y="1728787"/>
            <a:ext cx="6065044" cy="8443913"/>
          </a:xfrm>
          <a:prstGeom prst="rect">
            <a:avLst/>
          </a:prstGeom>
        </p:spPr>
        <p:txBody>
          <a:bodyPr lIns="0" tIns="0" rIns="0" bIns="0">
            <a:noAutofit/>
          </a:bodyPr>
          <a:lstStyle/>
          <a:p>
            <a:pPr marR="292100" indent="0" algn="r" rtl="1">
              <a:lnSpc>
                <a:spcPts val="2280"/>
              </a:lnSpc>
              <a:spcAft>
                <a:spcPts val="980"/>
              </a:spcAft>
            </a:pPr>
            <a:r>
              <a:rPr lang="ar-SA" sz="1700">
                <a:latin typeface="Arial Unicode MS"/>
              </a:rPr>
              <a:t>إجراءات الدرقية:-</a:t>
            </a:r>
          </a:p>
          <a:p>
            <a:pPr marR="406400" indent="-406400" algn="just" rtl="1">
              <a:lnSpc>
                <a:spcPts val="3741"/>
              </a:lnSpc>
            </a:pPr>
            <a:r>
              <a:rPr lang="en-US" sz="1900">
                <a:latin typeface="Arial Unicode MS"/>
              </a:rPr>
              <a:t>١</a:t>
            </a:r>
            <a:r>
              <a:rPr lang="ar-SA" sz="1900">
                <a:latin typeface="Arial Unicode MS"/>
              </a:rPr>
              <a:t> - يقدم عفو هيئة التدرب طلب الترقية إلى مجلر القم المخممم ويتضمئ ما ياتي </a:t>
            </a:r>
            <a:r>
              <a:rPr lang="en-US" sz="1900">
                <a:latin typeface="Arial Unicode MS"/>
              </a:rPr>
              <a:t>٠</a:t>
            </a:r>
          </a:p>
          <a:p>
            <a:pPr marR="800100" indent="-393700" algn="r" rtl="1">
              <a:lnSpc>
                <a:spcPts val="3741"/>
              </a:lnSpc>
            </a:pPr>
            <a:r>
              <a:rPr lang="ar-SA" sz="1800">
                <a:latin typeface="Arial Unicode MS"/>
              </a:rPr>
              <a:t>أ- </a:t>
            </a:r>
            <a:r>
              <a:rPr lang="ar-SA" sz="1900">
                <a:latin typeface="Arial Unicode MS"/>
              </a:rPr>
              <a:t>بيان بالمؤهلات العلمية والوظيغية والتدرج الوظيفي.</a:t>
            </a:r>
          </a:p>
          <a:p>
            <a:pPr marR="800100" indent="-393700" algn="r" rtl="1">
              <a:lnSpc>
                <a:spcPts val="2810"/>
              </a:lnSpc>
              <a:spcAft>
                <a:spcPts val="770"/>
              </a:spcAft>
            </a:pPr>
            <a:r>
              <a:rPr lang="ar-SA" sz="1900">
                <a:latin typeface="Arial Unicode MS"/>
              </a:rPr>
              <a:t>ب- بيان بالنشاطات </a:t>
            </a:r>
            <a:r>
              <a:rPr lang="ar-SA" sz="2100">
                <a:latin typeface="Arial Unicode MS"/>
              </a:rPr>
              <a:t>التدريسية .</a:t>
            </a:r>
          </a:p>
          <a:p>
            <a:pPr marR="800100" indent="-393700" algn="r" rtl="1">
              <a:lnSpc>
                <a:spcPts val="2540"/>
              </a:lnSpc>
              <a:spcAft>
                <a:spcPts val="770"/>
              </a:spcAft>
            </a:pPr>
            <a:r>
              <a:rPr lang="ar-SA" sz="1900">
                <a:latin typeface="Arial Unicode MS"/>
              </a:rPr>
              <a:t>ر- بيان بنشاطه في مجال خدمة الجامعة والمجتح.</a:t>
            </a:r>
          </a:p>
          <a:p>
            <a:pPr marR="800100" indent="-393700" algn="r" rtl="1">
              <a:lnSpc>
                <a:spcPts val="2672"/>
              </a:lnSpc>
              <a:spcAft>
                <a:spcPts val="770"/>
              </a:spcAft>
            </a:pPr>
            <a:r>
              <a:rPr lang="ar-SA" sz="1900">
                <a:latin typeface="Arial Unicode MS"/>
              </a:rPr>
              <a:t>د - خمس نسخ </a:t>
            </a:r>
            <a:r>
              <a:rPr lang="ar-SA" sz="2000">
                <a:latin typeface="Arial Unicode MS"/>
              </a:rPr>
              <a:t>على </a:t>
            </a:r>
            <a:r>
              <a:rPr lang="ar-SA" sz="1900">
                <a:latin typeface="Arial Unicode MS"/>
              </a:rPr>
              <a:t>الأقل من الإنتاج </a:t>
            </a:r>
            <a:r>
              <a:rPr lang="ar-SA" sz="2000">
                <a:latin typeface="Arial Unicode MS"/>
              </a:rPr>
              <a:t>العلمي </a:t>
            </a:r>
            <a:r>
              <a:rPr lang="ar-SA" sz="1900">
                <a:latin typeface="Arial Unicode MS"/>
              </a:rPr>
              <a:t>المقدم للترقية والبيانات الموصحة له .</a:t>
            </a:r>
          </a:p>
          <a:p>
            <a:pPr marR="800100" indent="-393700" algn="r" rtl="1">
              <a:lnSpc>
                <a:spcPts val="2540"/>
              </a:lnSpc>
              <a:spcAft>
                <a:spcPts val="770"/>
              </a:spcAft>
            </a:pPr>
            <a:r>
              <a:rPr lang="ar-SA" sz="1900">
                <a:latin typeface="Arial Unicode MS"/>
              </a:rPr>
              <a:t>ه_— </a:t>
            </a:r>
            <a:r>
              <a:rPr lang="ar-SA" sz="1800">
                <a:latin typeface="Arial Unicode MS"/>
              </a:rPr>
              <a:t>أي </a:t>
            </a:r>
            <a:r>
              <a:rPr lang="ar-SA" sz="1900">
                <a:latin typeface="Arial Unicode MS"/>
              </a:rPr>
              <a:t>معلومات إضافية لدعم طلب الترقية .</a:t>
            </a:r>
          </a:p>
          <a:p>
            <a:pPr marR="800100" indent="-393700" algn="r" rtl="1">
              <a:lnSpc>
                <a:spcPts val="3797"/>
              </a:lnSpc>
            </a:pPr>
            <a:r>
              <a:rPr lang="ar-SA" sz="1900">
                <a:latin typeface="Arial Unicode MS"/>
              </a:rPr>
              <a:t>و- </a:t>
            </a:r>
            <a:r>
              <a:rPr lang="ar-SA" sz="1800">
                <a:latin typeface="Arial Unicode MS"/>
              </a:rPr>
              <a:t>أي </a:t>
            </a:r>
            <a:r>
              <a:rPr lang="ar-SA" sz="1900">
                <a:latin typeface="Arial Unicode MS"/>
              </a:rPr>
              <a:t>معلومات </a:t>
            </a:r>
            <a:r>
              <a:rPr lang="ar-SA" sz="1800">
                <a:latin typeface="Arial Unicode MS"/>
              </a:rPr>
              <a:t>أو </a:t>
            </a:r>
            <a:r>
              <a:rPr lang="ar-SA" sz="1900">
                <a:latin typeface="Arial Unicode MS"/>
              </a:rPr>
              <a:t>وثائق </a:t>
            </a:r>
            <a:r>
              <a:rPr lang="ar-SA" sz="1800">
                <a:latin typeface="Arial Unicode MS"/>
              </a:rPr>
              <a:t>أخرى </a:t>
            </a:r>
            <a:r>
              <a:rPr lang="ar-SA" sz="2000">
                <a:latin typeface="Arial Unicode MS"/>
              </a:rPr>
              <a:t>يطلبها </a:t>
            </a:r>
            <a:r>
              <a:rPr lang="ar-SA" sz="1900">
                <a:latin typeface="Arial Unicode MS"/>
              </a:rPr>
              <a:t>مجلس القم </a:t>
            </a:r>
            <a:r>
              <a:rPr lang="ar-SA" sz="1800">
                <a:latin typeface="Arial Unicode MS"/>
              </a:rPr>
              <a:t>أو </a:t>
            </a:r>
            <a:r>
              <a:rPr lang="ar-SA" sz="1900">
                <a:latin typeface="Arial Unicode MS"/>
              </a:rPr>
              <a:t>مجلس الكلية </a:t>
            </a:r>
            <a:r>
              <a:rPr lang="ar-SA" sz="1800">
                <a:latin typeface="Arial Unicode MS"/>
              </a:rPr>
              <a:t>أو </a:t>
            </a:r>
            <a:r>
              <a:rPr lang="ar-SA" sz="1700">
                <a:latin typeface="Arial Unicode MS"/>
              </a:rPr>
              <a:t>المجلسى العلمي .</a:t>
            </a:r>
          </a:p>
          <a:p>
            <a:pPr marR="406400" indent="-406400" algn="just" rtl="1">
              <a:lnSpc>
                <a:spcPts val="3572"/>
              </a:lnSpc>
            </a:pPr>
            <a:r>
              <a:rPr lang="en-US" sz="1900">
                <a:latin typeface="Arial Unicode MS"/>
              </a:rPr>
              <a:t>٢</a:t>
            </a:r>
            <a:r>
              <a:rPr lang="ar-SA" sz="1900">
                <a:latin typeface="Arial Unicode MS"/>
              </a:rPr>
              <a:t>- ينظر مجلس القسم في طلب الترقية ويتحقق من اسيفا ء الشروط والإجراءات ويومي برفع الطلب إلى مجلس الكلية مع اقتراح أسماء عدد من المحكمين المتخصمين لا يقل عن ثمانية </a:t>
            </a:r>
            <a:r>
              <a:rPr lang="en-US" sz="1900">
                <a:latin typeface="Arial Unicode MS"/>
              </a:rPr>
              <a:t>٠</a:t>
            </a:r>
          </a:p>
          <a:p>
            <a:pPr marR="406400" indent="-406400" algn="just" rtl="1">
              <a:lnSpc>
                <a:spcPts val="3713"/>
              </a:lnSpc>
            </a:pPr>
            <a:r>
              <a:rPr lang="en-US" sz="1900">
                <a:latin typeface="Arial Unicode MS"/>
              </a:rPr>
              <a:t>٣</a:t>
            </a:r>
            <a:r>
              <a:rPr lang="ar-SA" sz="1900">
                <a:latin typeface="Arial Unicode MS"/>
              </a:rPr>
              <a:t>- ينظر مجلس الكلية في الطلب بناء </a:t>
            </a:r>
            <a:r>
              <a:rPr lang="ar-SA" sz="2000">
                <a:latin typeface="Arial Unicode MS"/>
              </a:rPr>
              <a:t>على </a:t>
            </a:r>
            <a:r>
              <a:rPr lang="ar-SA" sz="1900">
                <a:latin typeface="Arial Unicode MS"/>
              </a:rPr>
              <a:t>توصية مجلس القم، ويرشح عددآ من المحكمين المتخممين لا يقل عن ثمانية ممن رشحهم مجلس القم </a:t>
            </a:r>
            <a:r>
              <a:rPr lang="ar-SA" sz="1800">
                <a:latin typeface="Arial Unicode MS"/>
              </a:rPr>
              <a:t>أو </a:t>
            </a:r>
            <a:r>
              <a:rPr lang="ar-SA" sz="1900">
                <a:latin typeface="Arial Unicode MS"/>
              </a:rPr>
              <a:t>من سراهم .</a:t>
            </a:r>
          </a:p>
        </p:txBody>
      </p:sp>
      <p:sp>
        <p:nvSpPr>
          <p:cNvPr id="5" name="Rectangle 4"/>
          <p:cNvSpPr/>
          <p:nvPr/>
        </p:nvSpPr>
        <p:spPr>
          <a:xfrm>
            <a:off x="0" y="0"/>
            <a:ext cx="0" cy="0"/>
          </a:xfrm>
          <a:prstGeom prst="rect">
            <a:avLst/>
          </a:prstGeom>
          <a:solidFill>
            <a:srgbClr val="70AD5A"/>
          </a:solidFill>
        </p:spPr>
        <p:txBody>
          <a:bodyPr wrap="none" lIns="0" tIns="0" rIns="0" bIns="0">
            <a:noAutofit/>
          </a:bodyPr>
          <a:lstStyle/>
          <a:p>
            <a:endParaRP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312" y="357187"/>
            <a:ext cx="764381" cy="1021556"/>
          </a:xfrm>
          <a:prstGeom prst="rect">
            <a:avLst/>
          </a:prstGeom>
        </p:spPr>
      </p:pic>
      <p:sp>
        <p:nvSpPr>
          <p:cNvPr id="3" name="Rectangle 2"/>
          <p:cNvSpPr/>
          <p:nvPr/>
        </p:nvSpPr>
        <p:spPr>
          <a:xfrm>
            <a:off x="707231" y="671512"/>
            <a:ext cx="5657850" cy="9308306"/>
          </a:xfrm>
          <a:prstGeom prst="rect">
            <a:avLst/>
          </a:prstGeom>
        </p:spPr>
        <p:txBody>
          <a:bodyPr lIns="0" tIns="0" rIns="0" bIns="0">
            <a:noAutofit/>
          </a:bodyPr>
          <a:lstStyle/>
          <a:p>
            <a:pPr indent="0" algn="r" rtl="1">
              <a:lnSpc>
                <a:spcPts val="3684"/>
              </a:lnSpc>
            </a:pPr>
            <a:r>
              <a:rPr lang="ar-SA" sz="1900">
                <a:latin typeface="Arial Unicode MS"/>
              </a:rPr>
              <a:t>يدرس المجلس العلمي طلب الترقية </a:t>
            </a:r>
            <a:r>
              <a:rPr lang="ar-SA" sz="2000">
                <a:latin typeface="Arial Unicode MS"/>
              </a:rPr>
              <a:t>بناء على </a:t>
            </a:r>
            <a:r>
              <a:rPr lang="ar-SA" sz="1900">
                <a:latin typeface="Arial Unicode MS"/>
              </a:rPr>
              <a:t>توصية مجالسي القم والكلية، ويقوم بعد الدراسة بما يأني : -</a:t>
            </a:r>
            <a:r>
              <a:rPr lang="ar-SA" sz="1800">
                <a:latin typeface="Arial Unicode MS"/>
              </a:rPr>
              <a:t>أ- </a:t>
            </a:r>
            <a:r>
              <a:rPr lang="ar-SA" sz="1900">
                <a:latin typeface="Arial Unicode MS"/>
              </a:rPr>
              <a:t>اختيار خمسة محكمين لتقويم البحوث، يختارون س المرشحين </a:t>
            </a:r>
            <a:r>
              <a:rPr lang="ar-SA" sz="2400">
                <a:latin typeface="Arial Unicode MS"/>
              </a:rPr>
              <a:t>من </a:t>
            </a:r>
            <a:r>
              <a:rPr lang="ar-SA" sz="1900">
                <a:latin typeface="Arial Unicode MS"/>
              </a:rPr>
              <a:t>مجلس الكلية أو س غيرهم ثلاثة منهم </a:t>
            </a:r>
            <a:r>
              <a:rPr lang="ar-SA" sz="1800">
                <a:latin typeface="Arial Unicode MS"/>
              </a:rPr>
              <a:t>أسا</a:t>
            </a:r>
            <a:r>
              <a:rPr lang="ar-SA" sz="1900">
                <a:latin typeface="Arial Unicode MS"/>
              </a:rPr>
              <a:t>سيون والرابع فاحصا. احتياطيآ أولأ والخامس فاححأ احتياطيآثانيأ يلجأ إليهما عند الحاجة. ويجب </a:t>
            </a:r>
            <a:r>
              <a:rPr lang="ar-SA" sz="1800">
                <a:latin typeface="Arial Unicode MS"/>
              </a:rPr>
              <a:t>أن </a:t>
            </a:r>
            <a:r>
              <a:rPr lang="ar-SA" sz="1900">
                <a:latin typeface="Arial Unicode MS"/>
              </a:rPr>
              <a:t>يكون إثنان </a:t>
            </a:r>
            <a:r>
              <a:rPr lang="ar-SA" sz="2400">
                <a:latin typeface="Arial Unicode MS"/>
              </a:rPr>
              <a:t>من </a:t>
            </a:r>
            <a:r>
              <a:rPr lang="ar-SA" sz="1900">
                <a:latin typeface="Arial Unicode MS"/>
              </a:rPr>
              <a:t>المحكمين الثلاثة </a:t>
            </a:r>
            <a:r>
              <a:rPr lang="ar-SA" sz="2000">
                <a:latin typeface="Arial Unicode MS"/>
              </a:rPr>
              <a:t>-على </a:t>
            </a:r>
            <a:r>
              <a:rPr lang="ar-SA" sz="1900">
                <a:latin typeface="Arial Unicode MS"/>
              </a:rPr>
              <a:t>الاقل-</a:t>
            </a:r>
            <a:r>
              <a:rPr lang="ar-SA" sz="2400">
                <a:latin typeface="Arial Unicode MS"/>
              </a:rPr>
              <a:t>من </a:t>
            </a:r>
            <a:r>
              <a:rPr lang="ar-SA" sz="1900">
                <a:latin typeface="Arial Unicode MS"/>
              </a:rPr>
              <a:t>خارجالجامعة.</a:t>
            </a:r>
          </a:p>
          <a:p>
            <a:pPr indent="0" algn="r" rtl="1">
              <a:lnSpc>
                <a:spcPts val="2680"/>
              </a:lnSpc>
              <a:spcAft>
                <a:spcPts val="910"/>
              </a:spcAft>
            </a:pPr>
            <a:r>
              <a:rPr lang="ar-SA" sz="1900">
                <a:latin typeface="Arial Unicode MS"/>
              </a:rPr>
              <a:t>ب— إرسال البحوث والبيانات الخاصة بالترقية </a:t>
            </a:r>
            <a:r>
              <a:rPr lang="ar-SA" sz="2000">
                <a:latin typeface="Arial Unicode MS"/>
              </a:rPr>
              <a:t>إلى </a:t>
            </a:r>
            <a:r>
              <a:rPr lang="ar-SA" sz="1900">
                <a:latin typeface="Arial Unicode MS"/>
              </a:rPr>
              <a:t>المحكمين</a:t>
            </a:r>
          </a:p>
          <a:p>
            <a:pPr marR="392907" indent="0" algn="just" rtl="1">
              <a:lnSpc>
                <a:spcPts val="3628"/>
              </a:lnSpc>
            </a:pPr>
            <a:r>
              <a:rPr lang="ar-SA" sz="2000">
                <a:latin typeface="Arial Unicode MS"/>
              </a:rPr>
              <a:t>بطريقة سرية لتقويمها </a:t>
            </a:r>
            <a:r>
              <a:rPr lang="ar-SA" sz="1800">
                <a:latin typeface="Arial Unicode MS"/>
              </a:rPr>
              <a:t>وفق </a:t>
            </a:r>
            <a:r>
              <a:rPr lang="ar-SA" sz="2000">
                <a:latin typeface="Arial Unicode MS"/>
              </a:rPr>
              <a:t>النمونج الذي </a:t>
            </a:r>
            <a:r>
              <a:rPr lang="ar-SA" sz="1900">
                <a:latin typeface="Arial Unicode MS"/>
              </a:rPr>
              <a:t>يعد من قبل </a:t>
            </a:r>
            <a:r>
              <a:rPr lang="ar-SA" sz="2000">
                <a:latin typeface="Arial Unicode MS"/>
              </a:rPr>
              <a:t>المجلسالعلس.</a:t>
            </a:r>
          </a:p>
          <a:p>
            <a:pPr marR="392907" indent="-368300" algn="just" rtl="1">
              <a:lnSpc>
                <a:spcPts val="3375"/>
              </a:lnSpc>
            </a:pPr>
            <a:r>
              <a:rPr lang="ar-SA" sz="2000">
                <a:latin typeface="Arial Unicode MS"/>
              </a:rPr>
              <a:t>ر— اتخان </a:t>
            </a:r>
            <a:r>
              <a:rPr lang="ar-SA" sz="2100">
                <a:latin typeface="Arial Unicode MS"/>
              </a:rPr>
              <a:t>قرار بترقية </a:t>
            </a:r>
            <a:r>
              <a:rPr lang="ar-SA" sz="1900">
                <a:latin typeface="Arial Unicode MS"/>
              </a:rPr>
              <a:t>عضو هيئة </a:t>
            </a:r>
            <a:r>
              <a:rPr lang="ar-SA" sz="2100">
                <a:latin typeface="Arial Unicode MS"/>
              </a:rPr>
              <a:t>التدريس </a:t>
            </a:r>
            <a:r>
              <a:rPr lang="ar-SA" sz="1800">
                <a:latin typeface="Arial Unicode MS"/>
              </a:rPr>
              <a:t>أو </a:t>
            </a:r>
            <a:r>
              <a:rPr lang="ar-SA" sz="1900">
                <a:latin typeface="Arial Unicode MS"/>
              </a:rPr>
              <a:t>بعدم الموافقة عبى </a:t>
            </a:r>
            <a:r>
              <a:rPr lang="ar-SA" sz="2100">
                <a:latin typeface="Arial Unicode MS"/>
              </a:rPr>
              <a:t>ترقيته</a:t>
            </a:r>
            <a:r>
              <a:rPr lang="ar-SA" sz="1900">
                <a:latin typeface="Arial Unicode MS"/>
              </a:rPr>
              <a:t>، وذلك بعد </a:t>
            </a:r>
            <a:r>
              <a:rPr lang="ar-SA" sz="2100">
                <a:latin typeface="Arial Unicode MS"/>
              </a:rPr>
              <a:t>الظر </a:t>
            </a:r>
            <a:r>
              <a:rPr lang="ar-SA" sz="1900">
                <a:latin typeface="Arial Unicode MS"/>
              </a:rPr>
              <a:t>في </a:t>
            </a:r>
            <a:r>
              <a:rPr lang="ar-SA" sz="2100">
                <a:latin typeface="Arial Unicode MS"/>
              </a:rPr>
              <a:t>تقارير </a:t>
            </a:r>
            <a:r>
              <a:rPr lang="ar-SA" sz="1900">
                <a:latin typeface="Arial Unicode MS"/>
              </a:rPr>
              <a:t>المحكمين، والتقارير الحاصة بنشاط المتقدم للترقية ني مجال التدريس وخدمة الجامعة والمجتمع.</a:t>
            </a:r>
          </a:p>
          <a:p>
            <a:pPr marR="392907" indent="-368300" algn="just" rtl="1">
              <a:lnSpc>
                <a:spcPts val="3656"/>
              </a:lnSpc>
            </a:pPr>
            <a:r>
              <a:rPr lang="ar-SA" sz="1900">
                <a:latin typeface="Arial Unicode MS"/>
              </a:rPr>
              <a:t>د- إذا قرر المجلس عدم الموافقة </a:t>
            </a:r>
            <a:r>
              <a:rPr lang="ar-SA" sz="2000">
                <a:latin typeface="Arial Unicode MS"/>
              </a:rPr>
              <a:t>عر </a:t>
            </a:r>
            <a:r>
              <a:rPr lang="ar-SA" sz="1900">
                <a:latin typeface="Arial Unicode MS"/>
              </a:rPr>
              <a:t>الترقية لضعف الإنتاج العلمي، يقوم بتحديد ممير الأبحاث المقدمة وما يبعد منها وما يمح تقديمه مرة </a:t>
            </a:r>
            <a:r>
              <a:rPr lang="ar-SA" sz="1800">
                <a:latin typeface="Arial Unicode MS"/>
              </a:rPr>
              <a:t>أخرى</a:t>
            </a:r>
            <a:r>
              <a:rPr lang="ar-SA" sz="1900">
                <a:latin typeface="Arial Unicode MS"/>
              </a:rPr>
              <a:t>، على </a:t>
            </a:r>
            <a:r>
              <a:rPr lang="ar-SA" sz="1800">
                <a:latin typeface="Arial Unicode MS"/>
              </a:rPr>
              <a:t>أن </a:t>
            </a:r>
            <a:r>
              <a:rPr lang="ar-SA" sz="1900">
                <a:latin typeface="Arial Unicode MS"/>
              </a:rPr>
              <a:t>يثمتمل الحد الأدنى للترقية ني حال طلب الترقية مرة </a:t>
            </a:r>
            <a:r>
              <a:rPr lang="ar-SA" sz="1800">
                <a:latin typeface="Arial Unicode MS"/>
              </a:rPr>
              <a:t>أخرى </a:t>
            </a:r>
            <a:r>
              <a:rPr lang="ar-SA" sz="1900">
                <a:latin typeface="Arial Unicode MS"/>
              </a:rPr>
              <a:t>وحدة بحثية جديدة — </a:t>
            </a:r>
            <a:r>
              <a:rPr lang="ar-SA" sz="2000">
                <a:latin typeface="Arial Unicode MS"/>
              </a:rPr>
              <a:t>عر </a:t>
            </a:r>
            <a:r>
              <a:rPr lang="ar-SA" sz="1900">
                <a:latin typeface="Arial Unicode MS"/>
              </a:rPr>
              <a:t>الأقل — للمتقدم للترقية إني رتبة</a:t>
            </a:r>
          </a:p>
        </p:txBody>
      </p:sp>
      <p:sp>
        <p:nvSpPr>
          <p:cNvPr id="4" name="Rectangle 3"/>
          <p:cNvSpPr/>
          <p:nvPr/>
        </p:nvSpPr>
        <p:spPr>
          <a:xfrm>
            <a:off x="0" y="0"/>
            <a:ext cx="0" cy="0"/>
          </a:xfrm>
          <a:prstGeom prst="rect">
            <a:avLst/>
          </a:prstGeom>
          <a:solidFill>
            <a:srgbClr val="70AD5A"/>
          </a:solidFill>
        </p:spPr>
        <p:txBody>
          <a:bodyPr wrap="none" lIns="0" tIns="0" rIns="0" bIns="0">
            <a:noAutofit/>
          </a:bodyPr>
          <a:lstStyle/>
          <a:p>
            <a:endParaRPr/>
          </a:p>
        </p:txBody>
      </p:sp>
      <p:sp>
        <p:nvSpPr>
          <p:cNvPr id="5" name="Rectangle 4"/>
          <p:cNvSpPr/>
          <p:nvPr/>
        </p:nvSpPr>
        <p:spPr>
          <a:xfrm>
            <a:off x="0" y="0"/>
            <a:ext cx="0" cy="0"/>
          </a:xfrm>
          <a:prstGeom prst="rect">
            <a:avLst/>
          </a:prstGeom>
          <a:solidFill>
            <a:srgbClr val="70AD5A"/>
          </a:solidFill>
        </p:spPr>
        <p:txBody>
          <a:bodyPr wrap="none" lIns="0" tIns="0" rIns="0" bIns="0">
            <a:noAutofit/>
          </a:bodyPr>
          <a:lstStyle/>
          <a:p>
            <a:endParaRPr/>
          </a:p>
        </p:txBody>
      </p:sp>
      <p:sp>
        <p:nvSpPr>
          <p:cNvPr id="6" name="Rectangle 5"/>
          <p:cNvSpPr/>
          <p:nvPr/>
        </p:nvSpPr>
        <p:spPr>
          <a:xfrm>
            <a:off x="0" y="0"/>
            <a:ext cx="0" cy="0"/>
          </a:xfrm>
          <a:prstGeom prst="rect">
            <a:avLst/>
          </a:prstGeom>
          <a:solidFill>
            <a:srgbClr val="70AD5A"/>
          </a:solidFill>
        </p:spPr>
        <p:txBody>
          <a:bodyPr wrap="none" lIns="0" tIns="0" rIns="0" bIns="0">
            <a:noAutofit/>
          </a:bodyPr>
          <a:lstStyle/>
          <a:p>
            <a:endParaRPr/>
          </a:p>
        </p:txBody>
      </p:sp>
      <p:sp>
        <p:nvSpPr>
          <p:cNvPr id="7" name="Rectangle 6"/>
          <p:cNvSpPr/>
          <p:nvPr/>
        </p:nvSpPr>
        <p:spPr>
          <a:xfrm>
            <a:off x="0" y="0"/>
            <a:ext cx="0" cy="0"/>
          </a:xfrm>
          <a:prstGeom prst="rect">
            <a:avLst/>
          </a:prstGeom>
          <a:solidFill>
            <a:srgbClr val="70AD5A"/>
          </a:solidFill>
        </p:spPr>
        <p:txBody>
          <a:bodyPr wrap="none" lIns="0" tIns="0" rIns="0" bIns="0">
            <a:noAutofit/>
          </a:bodyPr>
          <a:lstStyle/>
          <a:p>
            <a:endParaRP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28" y="0"/>
            <a:ext cx="7100887" cy="106941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54090" y="6927"/>
            <a:ext cx="484910" cy="1766454"/>
          </a:xfrm>
          <a:prstGeom prst="rect">
            <a:avLst/>
          </a:prstGeom>
        </p:spPr>
      </p:pic>
      <p:pic>
        <p:nvPicPr>
          <p:cNvPr id="3" name="Picture 2"/>
          <p:cNvPicPr>
            <a:picLocks noChangeAspect="1"/>
          </p:cNvPicPr>
          <p:nvPr/>
        </p:nvPicPr>
        <p:blipFill>
          <a:blip r:embed="rId3"/>
          <a:stretch>
            <a:fillRect/>
          </a:stretch>
        </p:blipFill>
        <p:spPr>
          <a:xfrm>
            <a:off x="1877290" y="2369127"/>
            <a:ext cx="3747655" cy="623454"/>
          </a:xfrm>
          <a:prstGeom prst="rect">
            <a:avLst/>
          </a:prstGeom>
        </p:spPr>
      </p:pic>
      <p:pic>
        <p:nvPicPr>
          <p:cNvPr id="4" name="Picture 3"/>
          <p:cNvPicPr>
            <a:picLocks noChangeAspect="1"/>
          </p:cNvPicPr>
          <p:nvPr/>
        </p:nvPicPr>
        <p:blipFill>
          <a:blip r:embed="rId4"/>
          <a:stretch>
            <a:fillRect/>
          </a:stretch>
        </p:blipFill>
        <p:spPr>
          <a:xfrm>
            <a:off x="311727" y="8264236"/>
            <a:ext cx="6906491" cy="2161309"/>
          </a:xfrm>
          <a:prstGeom prst="rect">
            <a:avLst/>
          </a:prstGeom>
        </p:spPr>
      </p:pic>
      <p:sp>
        <p:nvSpPr>
          <p:cNvPr id="5" name="Rectangle 4"/>
          <p:cNvSpPr/>
          <p:nvPr/>
        </p:nvSpPr>
        <p:spPr>
          <a:xfrm>
            <a:off x="284018" y="27709"/>
            <a:ext cx="540327" cy="457200"/>
          </a:xfrm>
          <a:prstGeom prst="rect">
            <a:avLst/>
          </a:prstGeom>
        </p:spPr>
        <p:txBody>
          <a:bodyPr wrap="none" lIns="0" tIns="0" rIns="0" bIns="0">
            <a:noAutofit/>
          </a:bodyPr>
          <a:lstStyle/>
          <a:p>
            <a:pPr indent="0">
              <a:lnSpc>
                <a:spcPts val="1340"/>
              </a:lnSpc>
            </a:pPr>
            <a:r>
              <a:rPr lang="en-US" sz="1000" i="1">
                <a:latin typeface="Arial Unicode MS"/>
              </a:rPr>
              <a:t>&amp;</a:t>
            </a:r>
          </a:p>
        </p:txBody>
      </p:sp>
      <p:sp>
        <p:nvSpPr>
          <p:cNvPr id="6" name="Rectangle 5"/>
          <p:cNvSpPr/>
          <p:nvPr/>
        </p:nvSpPr>
        <p:spPr>
          <a:xfrm>
            <a:off x="775854" y="609600"/>
            <a:ext cx="5908964" cy="1357745"/>
          </a:xfrm>
          <a:prstGeom prst="rect">
            <a:avLst/>
          </a:prstGeom>
        </p:spPr>
        <p:txBody>
          <a:bodyPr lIns="0" tIns="0" rIns="0" bIns="0">
            <a:noAutofit/>
          </a:bodyPr>
          <a:lstStyle/>
          <a:p>
            <a:pPr indent="0" algn="just" rtl="1">
              <a:lnSpc>
                <a:spcPts val="3682"/>
              </a:lnSpc>
            </a:pPr>
            <a:r>
              <a:rPr lang="ar-SA" sz="1900">
                <a:latin typeface="Arial Unicode MS"/>
              </a:rPr>
              <a:t>المحكمين الثلاثة، وفي حال موافقة اثنين من المحكمين </a:t>
            </a:r>
            <a:r>
              <a:rPr lang="ar-SA" sz="1600" b="1">
                <a:latin typeface="Segoe UI"/>
              </a:rPr>
              <a:t>على </a:t>
            </a:r>
            <a:r>
              <a:rPr lang="ar-SA" sz="2100">
                <a:latin typeface="Arial Unicode MS"/>
              </a:rPr>
              <a:t>الترقية </a:t>
            </a:r>
            <a:r>
              <a:rPr lang="ar-SA" sz="1900">
                <a:latin typeface="Arial Unicode MS"/>
              </a:rPr>
              <a:t>وعدم موافقة المحكم </a:t>
            </a:r>
            <a:r>
              <a:rPr lang="ar-SA" sz="2100">
                <a:latin typeface="Arial Unicode MS"/>
              </a:rPr>
              <a:t>الثاك</a:t>
            </a:r>
            <a:r>
              <a:rPr lang="ar-SA" sz="1900">
                <a:latin typeface="Arial Unicode MS"/>
              </a:rPr>
              <a:t>، </a:t>
            </a:r>
            <a:r>
              <a:rPr lang="ar-SA" sz="2100">
                <a:latin typeface="Arial Unicode MS"/>
              </a:rPr>
              <a:t>يحال الإنتاج </a:t>
            </a:r>
            <a:r>
              <a:rPr lang="ar-SA" sz="1600" b="1">
                <a:latin typeface="Segoe UI"/>
              </a:rPr>
              <a:t>العلمي إلى </a:t>
            </a:r>
            <a:r>
              <a:rPr lang="ar-SA" sz="1900">
                <a:latin typeface="Arial Unicode MS"/>
              </a:rPr>
              <a:t>محكم راح ويكون رأيه </a:t>
            </a:r>
            <a:r>
              <a:rPr lang="ar-SA" sz="2100">
                <a:latin typeface="Arial Unicode MS"/>
              </a:rPr>
              <a:t>نهائيآ .</a:t>
            </a:r>
          </a:p>
        </p:txBody>
      </p:sp>
      <p:sp>
        <p:nvSpPr>
          <p:cNvPr id="7" name="Rectangle 6"/>
          <p:cNvSpPr/>
          <p:nvPr/>
        </p:nvSpPr>
        <p:spPr>
          <a:xfrm>
            <a:off x="775854" y="3373581"/>
            <a:ext cx="5915891" cy="2133600"/>
          </a:xfrm>
          <a:prstGeom prst="rect">
            <a:avLst/>
          </a:prstGeom>
        </p:spPr>
        <p:txBody>
          <a:bodyPr lIns="0" tIns="0" rIns="0" bIns="0">
            <a:noAutofit/>
          </a:bodyPr>
          <a:lstStyle/>
          <a:p>
            <a:pPr indent="292100" algn="just" rtl="1">
              <a:lnSpc>
                <a:spcPts val="3627"/>
              </a:lnSpc>
            </a:pPr>
            <a:r>
              <a:rPr lang="ar-SA" sz="1800">
                <a:latin typeface="Arial Unicode MS"/>
              </a:rPr>
              <a:t>يدخل </a:t>
            </a:r>
            <a:r>
              <a:rPr lang="ar-SA" sz="2100">
                <a:latin typeface="Arial Unicode MS"/>
              </a:rPr>
              <a:t>صمن </a:t>
            </a:r>
            <a:r>
              <a:rPr lang="ar-SA" sz="1600" b="1">
                <a:latin typeface="Segoe UI"/>
              </a:rPr>
              <a:t>الحد الادنى </a:t>
            </a:r>
            <a:r>
              <a:rPr lang="ar-SA" sz="1900">
                <a:latin typeface="Arial Unicode MS"/>
              </a:rPr>
              <a:t>للإنتاج </a:t>
            </a:r>
            <a:r>
              <a:rPr lang="ar-SA" sz="1600" b="1">
                <a:latin typeface="Segoe UI"/>
              </a:rPr>
              <a:t>العلمي المطلوب </a:t>
            </a:r>
            <a:r>
              <a:rPr lang="ar-SA" sz="1900">
                <a:latin typeface="Arial Unicode MS"/>
              </a:rPr>
              <a:t>لترقية عضر </a:t>
            </a:r>
            <a:r>
              <a:rPr lang="ar-SA" sz="1800">
                <a:latin typeface="Arial Unicode MS"/>
              </a:rPr>
              <a:t>هيئة التدريس </a:t>
            </a:r>
            <a:r>
              <a:rPr lang="ar-SA" sz="1900">
                <a:latin typeface="Arial Unicode MS"/>
              </a:rPr>
              <a:t>ما </a:t>
            </a:r>
            <a:r>
              <a:rPr lang="ar-SA" sz="1800">
                <a:latin typeface="Arial Unicode MS"/>
              </a:rPr>
              <a:t>يأتي:-</a:t>
            </a:r>
          </a:p>
          <a:p>
            <a:pPr marR="406400" indent="-406400" algn="just" rtl="1">
              <a:lnSpc>
                <a:spcPts val="3164"/>
              </a:lnSpc>
              <a:spcAft>
                <a:spcPts val="280"/>
              </a:spcAft>
            </a:pPr>
            <a:r>
              <a:rPr lang="en-US" sz="1900">
                <a:latin typeface="Arial Unicode MS"/>
              </a:rPr>
              <a:t>١</a:t>
            </a:r>
            <a:r>
              <a:rPr lang="ar-SA" sz="1900">
                <a:latin typeface="Arial Unicode MS"/>
              </a:rPr>
              <a:t> - البحوث المشورة أو المقبولة للنشر في مجلات علمية محكمة، ويضع المجلس العلمي </a:t>
            </a:r>
            <a:r>
              <a:rPr lang="ar-SA" sz="2000">
                <a:latin typeface="Arial Unicode MS"/>
              </a:rPr>
              <a:t>معايير </a:t>
            </a:r>
            <a:r>
              <a:rPr lang="ar-SA" sz="1900">
                <a:latin typeface="Arial Unicode MS"/>
              </a:rPr>
              <a:t>قبول المجلات المحكمة </a:t>
            </a:r>
            <a:r>
              <a:rPr lang="ar-SA" sz="1900" u="sng">
                <a:latin typeface="Arial Unicode MS"/>
              </a:rPr>
              <a:t>-</a:t>
            </a:r>
          </a:p>
        </p:txBody>
      </p:sp>
      <p:sp>
        <p:nvSpPr>
          <p:cNvPr id="8" name="Rectangle 7"/>
          <p:cNvSpPr/>
          <p:nvPr/>
        </p:nvSpPr>
        <p:spPr>
          <a:xfrm>
            <a:off x="6359236" y="5749636"/>
            <a:ext cx="311727" cy="214745"/>
          </a:xfrm>
          <a:prstGeom prst="rect">
            <a:avLst/>
          </a:prstGeom>
        </p:spPr>
        <p:txBody>
          <a:bodyPr wrap="none" lIns="0" tIns="0" rIns="0" bIns="0">
            <a:noAutofit/>
          </a:bodyPr>
          <a:lstStyle/>
          <a:p>
            <a:pPr indent="0">
              <a:lnSpc>
                <a:spcPts val="2540"/>
              </a:lnSpc>
            </a:pPr>
            <a:r>
              <a:rPr lang="ar-SA" sz="1900">
                <a:latin typeface="Arial Unicode MS"/>
              </a:rPr>
              <a:t>-٢</a:t>
            </a:r>
          </a:p>
        </p:txBody>
      </p:sp>
      <p:sp>
        <p:nvSpPr>
          <p:cNvPr id="9" name="Rectangle 8"/>
          <p:cNvSpPr/>
          <p:nvPr/>
        </p:nvSpPr>
        <p:spPr>
          <a:xfrm>
            <a:off x="775854" y="5687290"/>
            <a:ext cx="5555673" cy="2126673"/>
          </a:xfrm>
          <a:prstGeom prst="rect">
            <a:avLst/>
          </a:prstGeom>
        </p:spPr>
        <p:txBody>
          <a:bodyPr lIns="0" tIns="0" rIns="0" bIns="0">
            <a:noAutofit/>
          </a:bodyPr>
          <a:lstStyle/>
          <a:p>
            <a:pPr indent="0" algn="just" rtl="1">
              <a:lnSpc>
                <a:spcPts val="3573"/>
              </a:lnSpc>
              <a:spcBef>
                <a:spcPts val="280"/>
              </a:spcBef>
            </a:pPr>
            <a:r>
              <a:rPr lang="ar-SA" sz="1900">
                <a:latin typeface="Arial Unicode MS"/>
              </a:rPr>
              <a:t>البحوث المحكمة المقدمة للمؤتمرات والندوات العلمية المتخصمة إذا كانت منشورة بأكملها أو مقبولة للنشر، ويقبل منها وحدة واحدة فقط .</a:t>
            </a:r>
          </a:p>
          <a:p>
            <a:pPr indent="0" algn="just" rtl="1">
              <a:lnSpc>
                <a:spcPts val="3109"/>
              </a:lnSpc>
            </a:pPr>
            <a:r>
              <a:rPr lang="ar-SA" sz="1900">
                <a:latin typeface="Arial Unicode MS"/>
              </a:rPr>
              <a:t>البحوث المحكمة الشورة أو المقبولة للنثر من مراكز البحوث. الحاممة المتخصصة .</a:t>
            </a:r>
          </a:p>
        </p:txBody>
      </p:sp>
      <p:sp>
        <p:nvSpPr>
          <p:cNvPr id="10" name="Rectangle 9"/>
          <p:cNvSpPr/>
          <p:nvPr/>
        </p:nvSpPr>
        <p:spPr>
          <a:xfrm>
            <a:off x="782781" y="7980218"/>
            <a:ext cx="5895109" cy="1316182"/>
          </a:xfrm>
          <a:prstGeom prst="rect">
            <a:avLst/>
          </a:prstGeom>
        </p:spPr>
        <p:txBody>
          <a:bodyPr lIns="0" tIns="0" rIns="0" bIns="0">
            <a:noAutofit/>
          </a:bodyPr>
          <a:lstStyle/>
          <a:p>
            <a:pPr marR="393700" indent="-393700" algn="r" rtl="1">
              <a:lnSpc>
                <a:spcPts val="3082"/>
              </a:lnSpc>
              <a:spcAft>
                <a:spcPts val="280"/>
              </a:spcAft>
            </a:pPr>
            <a:r>
              <a:rPr lang="en-US" sz="1900">
                <a:latin typeface="Arial Unicode MS"/>
              </a:rPr>
              <a:t>٤</a:t>
            </a:r>
            <a:r>
              <a:rPr lang="ar-SA" sz="1900">
                <a:latin typeface="Arial Unicode MS"/>
              </a:rPr>
              <a:t> - المحكم من الكتب الجاسية والمراجع العلمية، ويقبل منها وحدة واحدة فقط .</a:t>
            </a:r>
          </a:p>
          <a:p>
            <a:pPr marR="393700" indent="-393700" algn="r" rtl="1">
              <a:lnSpc>
                <a:spcPts val="2540"/>
              </a:lnSpc>
            </a:pPr>
            <a:r>
              <a:rPr lang="en-US" sz="1900">
                <a:latin typeface="Arial Unicode MS"/>
              </a:rPr>
              <a:t>٥</a:t>
            </a:r>
            <a:r>
              <a:rPr lang="ar-SA" sz="1900">
                <a:latin typeface="Arial Unicode MS"/>
              </a:rPr>
              <a:t> - تحقيق الكتب النادرة المحكم، ويقبل منها وحدة واحدة فقط .</a:t>
            </a:r>
          </a:p>
        </p:txBody>
      </p:sp>
      <p:sp>
        <p:nvSpPr>
          <p:cNvPr id="11" name="Rectangle 10"/>
          <p:cNvSpPr/>
          <p:nvPr/>
        </p:nvSpPr>
        <p:spPr>
          <a:xfrm>
            <a:off x="1475509" y="10480963"/>
            <a:ext cx="5749636" cy="214746"/>
          </a:xfrm>
          <a:prstGeom prst="rect">
            <a:avLst/>
          </a:prstGeom>
        </p:spPr>
        <p:txBody>
          <a:bodyPr wrap="none" lIns="0" tIns="0" rIns="0" bIns="0">
            <a:noAutofit/>
          </a:bodyPr>
          <a:lstStyle/>
          <a:p>
            <a:pPr indent="0" algn="r" rtl="1">
              <a:lnSpc>
                <a:spcPts val="1890"/>
              </a:lnSpc>
            </a:pPr>
            <a:r>
              <a:rPr lang="en-US" sz="1400">
                <a:latin typeface="Arial Unicode MS"/>
              </a:rPr>
              <a:t>٢٨٨</a:t>
            </a:r>
            <a:r>
              <a:rPr lang="ar-SA" sz="1400">
                <a:latin typeface="Arial Unicode MS"/>
              </a:rPr>
              <a:t> اللائحة </a:t>
            </a:r>
            <a:r>
              <a:rPr lang="ar-SA" sz="1400" b="1">
                <a:latin typeface="Segoe UI"/>
              </a:rPr>
              <a:t>انظمة </a:t>
            </a:r>
            <a:r>
              <a:rPr lang="ar-SA" sz="1400">
                <a:latin typeface="Arial Unicode MS"/>
              </a:rPr>
              <a:t>لشط </a:t>
            </a:r>
            <a:r>
              <a:rPr lang="en-US" sz="1400">
                <a:latin typeface="Arial Unicode MS"/>
              </a:rPr>
              <a:t>٠</a:t>
            </a:r>
            <a:r>
              <a:rPr lang="ar-SA" sz="1400">
                <a:latin typeface="Arial Unicode MS"/>
              </a:rPr>
              <a:t> </a:t>
            </a:r>
            <a:r>
              <a:rPr lang="en-US" sz="1400">
                <a:latin typeface="Arial Unicode MS"/>
              </a:rPr>
              <a:t>١</a:t>
            </a:r>
            <a:r>
              <a:rPr lang="ar-SA" sz="1400">
                <a:latin typeface="Arial Unicode MS"/>
              </a:rPr>
              <a:t> , أعضاء ه</a:t>
            </a:r>
            <a:r>
              <a:rPr lang="en-US" sz="1400">
                <a:latin typeface="Arial Unicode MS"/>
              </a:rPr>
              <a:t>٠٠</a:t>
            </a:r>
            <a:r>
              <a:rPr lang="ar-SA" sz="1400">
                <a:latin typeface="Arial Unicode MS"/>
              </a:rPr>
              <a:t>ثة التد</a:t>
            </a:r>
            <a:r>
              <a:rPr lang="en-US" sz="1400">
                <a:latin typeface="Arial Unicode MS"/>
              </a:rPr>
              <a:t>١</a:t>
            </a:r>
            <a:r>
              <a:rPr lang="ar-SA" sz="1400">
                <a:latin typeface="Arial Unicode MS"/>
              </a:rPr>
              <a:t> </a:t>
            </a:r>
            <a:r>
              <a:rPr lang="ar-SA" sz="500">
                <a:latin typeface="Arial Unicode MS"/>
              </a:rPr>
              <a:t>س</a:t>
            </a:r>
            <a:r>
              <a:rPr lang="en-US" sz="500">
                <a:latin typeface="Arial Unicode MS"/>
              </a:rPr>
              <a:t>١</a:t>
            </a:r>
            <a:r>
              <a:rPr lang="ar-SA" sz="500">
                <a:latin typeface="Arial Unicode MS"/>
              </a:rPr>
              <a:t> </a:t>
            </a:r>
            <a:r>
              <a:rPr lang="en-US" sz="1400">
                <a:latin typeface="Arial Unicode MS"/>
              </a:rPr>
              <a:t>١</a:t>
            </a:r>
            <a:r>
              <a:rPr lang="ar-SA" sz="1400">
                <a:latin typeface="Arial Unicode MS"/>
              </a:rPr>
              <a:t>لعة دد</a:t>
            </a:r>
            <a:r>
              <a:rPr lang="en-US" sz="1400">
                <a:latin typeface="Arial Unicode MS"/>
              </a:rPr>
              <a:t>٩</a:t>
            </a:r>
            <a:r>
              <a:rPr lang="ar-SA" sz="1400">
                <a:latin typeface="Arial Unicode MS"/>
              </a:rPr>
              <a:t> ؛ ذ الحامعارت</a:t>
            </a:r>
            <a:r>
              <a:rPr lang="en-US" sz="1400">
                <a:latin typeface="Arial Unicode MS"/>
              </a:rPr>
              <a:t>٠</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86512" y="7143"/>
            <a:ext cx="942975" cy="621507"/>
          </a:xfrm>
          <a:prstGeom prst="rect">
            <a:avLst/>
          </a:prstGeom>
        </p:spPr>
      </p:pic>
      <p:pic>
        <p:nvPicPr>
          <p:cNvPr id="3" name="Picture 2"/>
          <p:cNvPicPr>
            <a:picLocks noChangeAspect="1"/>
          </p:cNvPicPr>
          <p:nvPr/>
        </p:nvPicPr>
        <p:blipFill>
          <a:blip r:embed="rId3"/>
          <a:stretch>
            <a:fillRect/>
          </a:stretch>
        </p:blipFill>
        <p:spPr>
          <a:xfrm>
            <a:off x="278606" y="57150"/>
            <a:ext cx="442912" cy="435768"/>
          </a:xfrm>
          <a:prstGeom prst="rect">
            <a:avLst/>
          </a:prstGeom>
        </p:spPr>
      </p:pic>
      <p:pic>
        <p:nvPicPr>
          <p:cNvPr id="4" name="Picture 3"/>
          <p:cNvPicPr>
            <a:picLocks noChangeAspect="1"/>
          </p:cNvPicPr>
          <p:nvPr/>
        </p:nvPicPr>
        <p:blipFill>
          <a:blip r:embed="rId4"/>
          <a:stretch>
            <a:fillRect/>
          </a:stretch>
        </p:blipFill>
        <p:spPr>
          <a:xfrm>
            <a:off x="1878806" y="5743575"/>
            <a:ext cx="3857625" cy="642937"/>
          </a:xfrm>
          <a:prstGeom prst="rect">
            <a:avLst/>
          </a:prstGeom>
        </p:spPr>
      </p:pic>
      <p:pic>
        <p:nvPicPr>
          <p:cNvPr id="5" name="Picture 4"/>
          <p:cNvPicPr>
            <a:picLocks noChangeAspect="1"/>
          </p:cNvPicPr>
          <p:nvPr/>
        </p:nvPicPr>
        <p:blipFill>
          <a:blip r:embed="rId5"/>
          <a:stretch>
            <a:fillRect/>
          </a:stretch>
        </p:blipFill>
        <p:spPr>
          <a:xfrm>
            <a:off x="285750" y="10065543"/>
            <a:ext cx="428625" cy="550069"/>
          </a:xfrm>
          <a:prstGeom prst="rect">
            <a:avLst/>
          </a:prstGeom>
        </p:spPr>
      </p:pic>
      <p:sp>
        <p:nvSpPr>
          <p:cNvPr id="6" name="Rectangle 5"/>
          <p:cNvSpPr/>
          <p:nvPr/>
        </p:nvSpPr>
        <p:spPr>
          <a:xfrm>
            <a:off x="6486525" y="700087"/>
            <a:ext cx="328612" cy="207169"/>
          </a:xfrm>
          <a:prstGeom prst="rect">
            <a:avLst/>
          </a:prstGeom>
        </p:spPr>
        <p:txBody>
          <a:bodyPr wrap="none" lIns="0" tIns="0" rIns="0" bIns="0">
            <a:noAutofit/>
          </a:bodyPr>
          <a:lstStyle/>
          <a:p>
            <a:pPr indent="0">
              <a:lnSpc>
                <a:spcPts val="2810"/>
              </a:lnSpc>
            </a:pPr>
            <a:r>
              <a:rPr lang="ar-SA" sz="2100">
                <a:latin typeface="Arial Unicode MS"/>
              </a:rPr>
              <a:t>-٦</a:t>
            </a:r>
          </a:p>
        </p:txBody>
      </p:sp>
      <p:sp>
        <p:nvSpPr>
          <p:cNvPr id="7" name="Rectangle 6"/>
          <p:cNvSpPr/>
          <p:nvPr/>
        </p:nvSpPr>
        <p:spPr>
          <a:xfrm>
            <a:off x="6493668" y="1650206"/>
            <a:ext cx="342900" cy="200025"/>
          </a:xfrm>
          <a:prstGeom prst="rect">
            <a:avLst/>
          </a:prstGeom>
        </p:spPr>
        <p:txBody>
          <a:bodyPr wrap="none" lIns="0" tIns="0" rIns="0" bIns="0">
            <a:noAutofit/>
          </a:bodyPr>
          <a:lstStyle/>
          <a:p>
            <a:pPr indent="0">
              <a:lnSpc>
                <a:spcPts val="2810"/>
              </a:lnSpc>
            </a:pPr>
            <a:r>
              <a:rPr lang="ar-SA" sz="2100">
                <a:latin typeface="Arial Unicode MS"/>
              </a:rPr>
              <a:t>-٧</a:t>
            </a:r>
          </a:p>
        </p:txBody>
      </p:sp>
      <p:sp>
        <p:nvSpPr>
          <p:cNvPr id="8" name="Rectangle 7"/>
          <p:cNvSpPr/>
          <p:nvPr/>
        </p:nvSpPr>
        <p:spPr>
          <a:xfrm>
            <a:off x="6493668" y="3078956"/>
            <a:ext cx="642938" cy="192881"/>
          </a:xfrm>
          <a:prstGeom prst="rect">
            <a:avLst/>
          </a:prstGeom>
        </p:spPr>
        <p:txBody>
          <a:bodyPr wrap="none" lIns="0" tIns="0" rIns="0" bIns="0">
            <a:noAutofit/>
          </a:bodyPr>
          <a:lstStyle/>
          <a:p>
            <a:pPr indent="0">
              <a:lnSpc>
                <a:spcPts val="2680"/>
              </a:lnSpc>
            </a:pPr>
            <a:r>
              <a:rPr lang="ar-SA" sz="2000">
                <a:latin typeface="Arial Unicode MS"/>
              </a:rPr>
              <a:t>-٨</a:t>
            </a:r>
          </a:p>
        </p:txBody>
      </p:sp>
      <p:sp>
        <p:nvSpPr>
          <p:cNvPr id="9" name="Rectangle 8"/>
          <p:cNvSpPr/>
          <p:nvPr/>
        </p:nvSpPr>
        <p:spPr>
          <a:xfrm>
            <a:off x="6493668" y="3986212"/>
            <a:ext cx="328613" cy="235744"/>
          </a:xfrm>
          <a:prstGeom prst="rect">
            <a:avLst/>
          </a:prstGeom>
        </p:spPr>
        <p:txBody>
          <a:bodyPr wrap="none" lIns="0" tIns="0" rIns="0" bIns="0">
            <a:noAutofit/>
          </a:bodyPr>
          <a:lstStyle/>
          <a:p>
            <a:pPr indent="0">
              <a:lnSpc>
                <a:spcPts val="2660"/>
              </a:lnSpc>
            </a:pPr>
            <a:r>
              <a:rPr lang="ar-SA" sz="2000">
                <a:latin typeface="Segoe UI"/>
              </a:rPr>
              <a:t>٠٩</a:t>
            </a:r>
          </a:p>
        </p:txBody>
      </p:sp>
      <p:sp>
        <p:nvSpPr>
          <p:cNvPr id="10" name="Rectangle 9"/>
          <p:cNvSpPr/>
          <p:nvPr/>
        </p:nvSpPr>
        <p:spPr>
          <a:xfrm>
            <a:off x="800100" y="703659"/>
            <a:ext cx="5625703" cy="732234"/>
          </a:xfrm>
          <a:prstGeom prst="rect">
            <a:avLst/>
          </a:prstGeom>
        </p:spPr>
        <p:txBody>
          <a:bodyPr lIns="0" tIns="0" rIns="0" bIns="0">
            <a:noAutofit/>
          </a:bodyPr>
          <a:lstStyle/>
          <a:p>
            <a:pPr indent="0" algn="just" rtl="1">
              <a:lnSpc>
                <a:spcPts val="2981"/>
              </a:lnSpc>
              <a:spcAft>
                <a:spcPts val="350"/>
              </a:spcAft>
            </a:pPr>
            <a:r>
              <a:rPr lang="ar-SA" sz="1900">
                <a:latin typeface="Arial Unicode MS"/>
              </a:rPr>
              <a:t>الترجمة المحكمة للكتب العلمية الخصمة ، ويقبل منها وحدة واحدة فقط .</a:t>
            </a:r>
          </a:p>
        </p:txBody>
      </p:sp>
      <p:sp>
        <p:nvSpPr>
          <p:cNvPr id="11" name="Rectangle 10"/>
          <p:cNvSpPr/>
          <p:nvPr/>
        </p:nvSpPr>
        <p:spPr>
          <a:xfrm>
            <a:off x="792956" y="1650206"/>
            <a:ext cx="5639990" cy="1214437"/>
          </a:xfrm>
          <a:prstGeom prst="rect">
            <a:avLst/>
          </a:prstGeom>
        </p:spPr>
        <p:txBody>
          <a:bodyPr lIns="0" tIns="0" rIns="0" bIns="0">
            <a:noAutofit/>
          </a:bodyPr>
          <a:lstStyle/>
          <a:p>
            <a:pPr indent="0" algn="just" rtl="1">
              <a:lnSpc>
                <a:spcPts val="3347"/>
              </a:lnSpc>
              <a:spcAft>
                <a:spcPts val="350"/>
              </a:spcAft>
            </a:pPr>
            <a:r>
              <a:rPr lang="ar-SA" sz="1900">
                <a:latin typeface="Arial Unicode MS"/>
              </a:rPr>
              <a:t>الكتب والبحوث المطبوعة من قبل هيئات علمية يعتمدها المجلس العلمي وتكون خاضعة للتحكيم، ويقبل منها وحدة واحدة فقط .</a:t>
            </a:r>
          </a:p>
        </p:txBody>
      </p:sp>
      <p:sp>
        <p:nvSpPr>
          <p:cNvPr id="12" name="Rectangle 11"/>
          <p:cNvSpPr/>
          <p:nvPr/>
        </p:nvSpPr>
        <p:spPr>
          <a:xfrm>
            <a:off x="789384" y="3075384"/>
            <a:ext cx="5647134" cy="1743075"/>
          </a:xfrm>
          <a:prstGeom prst="rect">
            <a:avLst/>
          </a:prstGeom>
        </p:spPr>
        <p:txBody>
          <a:bodyPr lIns="0" tIns="0" rIns="0" bIns="0">
            <a:noAutofit/>
          </a:bodyPr>
          <a:lstStyle/>
          <a:p>
            <a:pPr indent="0" algn="r" rtl="1">
              <a:lnSpc>
                <a:spcPts val="3684"/>
              </a:lnSpc>
            </a:pPr>
            <a:r>
              <a:rPr lang="ar-SA" sz="1900">
                <a:latin typeface="Arial Unicode MS"/>
              </a:rPr>
              <a:t>الاختراعات والابتكارات التي صدرت لها براءات من مكانب براءات الاخترح التي يعترف بها المجلس العلمي. النذذاط 'الإبداعي المتميز وفق قواعد يعتمدها مجلس الجامعة بناء على توصية المجلس العلمي، ويقبل منه وحدة واحدة</a:t>
            </a:r>
          </a:p>
        </p:txBody>
      </p:sp>
      <p:sp>
        <p:nvSpPr>
          <p:cNvPr id="13" name="Rectangle 12"/>
          <p:cNvSpPr/>
          <p:nvPr/>
        </p:nvSpPr>
        <p:spPr>
          <a:xfrm>
            <a:off x="5936456" y="4968478"/>
            <a:ext cx="467915" cy="196453"/>
          </a:xfrm>
          <a:prstGeom prst="rect">
            <a:avLst/>
          </a:prstGeom>
        </p:spPr>
        <p:txBody>
          <a:bodyPr wrap="none" lIns="0" tIns="0" rIns="0" bIns="0">
            <a:noAutofit/>
          </a:bodyPr>
          <a:lstStyle/>
          <a:p>
            <a:pPr indent="0" algn="just" rtl="1">
              <a:lnSpc>
                <a:spcPts val="2540"/>
              </a:lnSpc>
            </a:pPr>
            <a:r>
              <a:rPr lang="ar-SA" sz="1900">
                <a:latin typeface="Arial Unicode MS"/>
              </a:rPr>
              <a:t>فقط.</a:t>
            </a:r>
          </a:p>
        </p:txBody>
      </p:sp>
      <p:sp>
        <p:nvSpPr>
          <p:cNvPr id="14" name="Rectangle 13"/>
          <p:cNvSpPr/>
          <p:nvPr/>
        </p:nvSpPr>
        <p:spPr>
          <a:xfrm>
            <a:off x="757237" y="6786562"/>
            <a:ext cx="6093619" cy="2185988"/>
          </a:xfrm>
          <a:prstGeom prst="rect">
            <a:avLst/>
          </a:prstGeom>
        </p:spPr>
        <p:txBody>
          <a:bodyPr lIns="0" tIns="0" rIns="0" bIns="0">
            <a:noAutofit/>
          </a:bodyPr>
          <a:lstStyle/>
          <a:p>
            <a:pPr indent="330200" algn="just" rtl="1">
              <a:lnSpc>
                <a:spcPts val="3600"/>
              </a:lnSpc>
              <a:spcAft>
                <a:spcPts val="210"/>
              </a:spcAft>
            </a:pPr>
            <a:r>
              <a:rPr lang="ar-SA" sz="2100">
                <a:latin typeface="Arial Unicode MS"/>
              </a:rPr>
              <a:t>يجب </a:t>
            </a:r>
            <a:r>
              <a:rPr lang="ar-SA" sz="1700">
                <a:latin typeface="Arial Unicode MS"/>
              </a:rPr>
              <a:t>ألا' </a:t>
            </a:r>
            <a:r>
              <a:rPr lang="ar-SA" sz="1900">
                <a:latin typeface="Arial Unicode MS"/>
              </a:rPr>
              <a:t>يقل ما </a:t>
            </a:r>
            <a:r>
              <a:rPr lang="ar-SA" sz="2100">
                <a:latin typeface="Arial Unicode MS"/>
              </a:rPr>
              <a:t>ينشر </a:t>
            </a:r>
            <a:r>
              <a:rPr lang="ar-SA" sz="1700">
                <a:latin typeface="Arial Unicode MS"/>
              </a:rPr>
              <a:t>أو </a:t>
            </a:r>
            <a:r>
              <a:rPr lang="ar-SA" sz="1900">
                <a:latin typeface="Arial Unicode MS"/>
              </a:rPr>
              <a:t>يقبل </a:t>
            </a:r>
            <a:r>
              <a:rPr lang="ar-SA" sz="2100">
                <a:latin typeface="Arial Unicode MS"/>
              </a:rPr>
              <a:t>للنشر ني المجازت العلمية المحكمة </a:t>
            </a:r>
            <a:r>
              <a:rPr lang="ar-SA" sz="2400">
                <a:latin typeface="Arial Unicode MS"/>
              </a:rPr>
              <a:t>ضمن </a:t>
            </a:r>
            <a:r>
              <a:rPr lang="ar-SA" sz="2100">
                <a:latin typeface="Arial Unicode MS"/>
              </a:rPr>
              <a:t>الحد </a:t>
            </a:r>
            <a:r>
              <a:rPr lang="ar-SA" sz="1900">
                <a:latin typeface="Arial Unicode MS"/>
              </a:rPr>
              <a:t>الاءدنى </a:t>
            </a:r>
            <a:r>
              <a:rPr lang="ar-SA" sz="2100">
                <a:latin typeface="Arial Unicode MS"/>
              </a:rPr>
              <a:t>المطلوب لترقية </a:t>
            </a:r>
            <a:r>
              <a:rPr lang="ar-SA" sz="1900">
                <a:latin typeface="Arial Unicode MS"/>
              </a:rPr>
              <a:t>عصو </a:t>
            </a:r>
            <a:r>
              <a:rPr lang="ar-SA" sz="2100">
                <a:latin typeface="Arial Unicode MS"/>
              </a:rPr>
              <a:t>هيئة التدريس </a:t>
            </a:r>
            <a:r>
              <a:rPr lang="ar-SA" sz="2400">
                <a:latin typeface="Arial Unicode MS"/>
              </a:rPr>
              <a:t>عن </a:t>
            </a:r>
            <a:r>
              <a:rPr lang="ar-SA" sz="1900">
                <a:latin typeface="Arial Unicode MS"/>
              </a:rPr>
              <a:t>وحدة </a:t>
            </a:r>
            <a:r>
              <a:rPr lang="ar-SA" sz="2100">
                <a:latin typeface="Arial Unicode MS"/>
              </a:rPr>
              <a:t>بحثية للمتقدمين للترقية </a:t>
            </a:r>
            <a:r>
              <a:rPr lang="ar-SA" sz="1900">
                <a:latin typeface="Arial Unicode MS"/>
              </a:rPr>
              <a:t>إلى </a:t>
            </a:r>
            <a:r>
              <a:rPr lang="ar-SA" sz="2100">
                <a:latin typeface="Arial Unicode MS"/>
              </a:rPr>
              <a:t>رتبة </a:t>
            </a:r>
            <a:r>
              <a:rPr lang="ar-SA" sz="1900">
                <a:latin typeface="Arial Unicode MS"/>
              </a:rPr>
              <a:t>أممتا</a:t>
            </a:r>
            <a:r>
              <a:rPr lang="ar-SA" sz="2100">
                <a:latin typeface="Arial Unicode MS"/>
              </a:rPr>
              <a:t>ذ </a:t>
            </a:r>
            <a:r>
              <a:rPr lang="ar-SA" sz="1900">
                <a:latin typeface="Arial Unicode MS"/>
              </a:rPr>
              <a:t>مشارك، ووحدتين بحثيتين </a:t>
            </a:r>
            <a:r>
              <a:rPr lang="ar-SA" sz="2400">
                <a:latin typeface="Arial Unicode MS"/>
              </a:rPr>
              <a:t>صمن </a:t>
            </a:r>
            <a:r>
              <a:rPr lang="ar-SA" sz="2100">
                <a:latin typeface="Arial Unicode MS"/>
              </a:rPr>
              <a:t>الحد </a:t>
            </a:r>
            <a:r>
              <a:rPr lang="ar-SA" sz="1900">
                <a:latin typeface="Arial Unicode MS"/>
              </a:rPr>
              <a:t>الأدنى </a:t>
            </a:r>
            <a:r>
              <a:rPr lang="ar-SA" sz="2100">
                <a:latin typeface="Arial Unicode MS"/>
              </a:rPr>
              <a:t>للمتقدمين للترقية </a:t>
            </a:r>
            <a:r>
              <a:rPr lang="ar-SA" sz="1900">
                <a:latin typeface="Arial Unicode MS"/>
              </a:rPr>
              <a:t>إلى </a:t>
            </a:r>
            <a:r>
              <a:rPr lang="ar-SA" sz="2100">
                <a:latin typeface="Arial Unicode MS"/>
              </a:rPr>
              <a:t>رتبة</a:t>
            </a:r>
          </a:p>
          <a:p>
            <a:pPr indent="0" algn="r" rtl="1">
              <a:lnSpc>
                <a:spcPts val="2540"/>
              </a:lnSpc>
            </a:pPr>
            <a:r>
              <a:rPr lang="ar-SA" sz="1900">
                <a:latin typeface="Arial Unicode MS"/>
              </a:rPr>
              <a:t>أشان.</a:t>
            </a:r>
          </a:p>
        </p:txBody>
      </p:sp>
      <p:sp>
        <p:nvSpPr>
          <p:cNvPr id="15" name="Rectangle 14"/>
          <p:cNvSpPr/>
          <p:nvPr/>
        </p:nvSpPr>
        <p:spPr>
          <a:xfrm>
            <a:off x="6636543" y="10029825"/>
            <a:ext cx="707232" cy="600075"/>
          </a:xfrm>
          <a:prstGeom prst="rect">
            <a:avLst/>
          </a:prstGeom>
        </p:spPr>
        <p:txBody>
          <a:bodyPr wrap="none" lIns="0" tIns="0" rIns="0" bIns="0">
            <a:noAutofit/>
          </a:bodyPr>
          <a:lstStyle/>
          <a:p>
            <a:pPr indent="0">
              <a:lnSpc>
                <a:spcPts val="5720"/>
              </a:lnSpc>
            </a:pPr>
            <a:r>
              <a:rPr lang="en-US" sz="4300" b="1" i="1">
                <a:latin typeface="Segoe UI"/>
              </a:rPr>
              <a:t>~4</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714375"/>
            <a:ext cx="3871912" cy="635793"/>
          </a:xfrm>
          <a:prstGeom prst="rect">
            <a:avLst/>
          </a:prstGeom>
        </p:spPr>
      </p:pic>
      <p:pic>
        <p:nvPicPr>
          <p:cNvPr id="3" name="Picture 2"/>
          <p:cNvPicPr>
            <a:picLocks noChangeAspect="1"/>
          </p:cNvPicPr>
          <p:nvPr/>
        </p:nvPicPr>
        <p:blipFill>
          <a:blip r:embed="rId3"/>
          <a:stretch>
            <a:fillRect/>
          </a:stretch>
        </p:blipFill>
        <p:spPr>
          <a:xfrm>
            <a:off x="1850231" y="3993356"/>
            <a:ext cx="3871912" cy="650081"/>
          </a:xfrm>
          <a:prstGeom prst="rect">
            <a:avLst/>
          </a:prstGeom>
        </p:spPr>
      </p:pic>
      <p:pic>
        <p:nvPicPr>
          <p:cNvPr id="4" name="Picture 3"/>
          <p:cNvPicPr>
            <a:picLocks noChangeAspect="1"/>
          </p:cNvPicPr>
          <p:nvPr/>
        </p:nvPicPr>
        <p:blipFill>
          <a:blip r:embed="rId4"/>
          <a:stretch>
            <a:fillRect/>
          </a:stretch>
        </p:blipFill>
        <p:spPr>
          <a:xfrm>
            <a:off x="1821656" y="7765256"/>
            <a:ext cx="3879056" cy="657225"/>
          </a:xfrm>
          <a:prstGeom prst="rect">
            <a:avLst/>
          </a:prstGeom>
        </p:spPr>
      </p:pic>
      <p:sp>
        <p:nvSpPr>
          <p:cNvPr id="5" name="Rectangle 4"/>
          <p:cNvSpPr/>
          <p:nvPr/>
        </p:nvSpPr>
        <p:spPr>
          <a:xfrm>
            <a:off x="707231" y="1743075"/>
            <a:ext cx="6107906" cy="1771650"/>
          </a:xfrm>
          <a:prstGeom prst="rect">
            <a:avLst/>
          </a:prstGeom>
        </p:spPr>
        <p:txBody>
          <a:bodyPr lIns="0" tIns="0" rIns="0" bIns="0">
            <a:noAutofit/>
          </a:bodyPr>
          <a:lstStyle/>
          <a:p>
            <a:pPr indent="317500" algn="just" rtl="1">
              <a:lnSpc>
                <a:spcPts val="3516"/>
              </a:lnSpc>
              <a:spcBef>
                <a:spcPts val="2520"/>
              </a:spcBef>
              <a:spcAft>
                <a:spcPts val="2940"/>
              </a:spcAft>
            </a:pPr>
            <a:r>
              <a:rPr lang="ar-SA" sz="1900">
                <a:latin typeface="Arial Unicode MS"/>
              </a:rPr>
              <a:t>يجب أن يكون الإنتاج العلمي المتقدم به عضو هيئة </a:t>
            </a:r>
            <a:r>
              <a:rPr lang="ar-SA" sz="2100">
                <a:latin typeface="Arial Unicode MS"/>
              </a:rPr>
              <a:t>التدريس </a:t>
            </a:r>
            <a:r>
              <a:rPr lang="ar-SA" sz="1900">
                <a:latin typeface="Arial Unicode MS"/>
              </a:rPr>
              <a:t>للت</a:t>
            </a:r>
            <a:r>
              <a:rPr lang="en-US" sz="1900">
                <a:latin typeface="Arial Unicode MS"/>
              </a:rPr>
              <a:t>۶</a:t>
            </a:r>
            <a:r>
              <a:rPr lang="ar-SA" sz="1900">
                <a:latin typeface="Arial Unicode MS"/>
              </a:rPr>
              <a:t> قية منشورأ </a:t>
            </a:r>
            <a:r>
              <a:rPr lang="ar-SA" sz="1800">
                <a:latin typeface="Arial Unicode MS"/>
              </a:rPr>
              <a:t>أو </a:t>
            </a:r>
            <a:r>
              <a:rPr lang="ar-SA" sz="1900">
                <a:latin typeface="Arial Unicode MS"/>
              </a:rPr>
              <a:t>مقبولأ للنشر ني </a:t>
            </a:r>
            <a:r>
              <a:rPr lang="ar-SA" sz="1800">
                <a:latin typeface="Arial Unicode MS"/>
              </a:rPr>
              <a:t>أكثر </a:t>
            </a:r>
            <a:r>
              <a:rPr lang="ar-SA" sz="1900">
                <a:latin typeface="Arial Unicode MS"/>
              </a:rPr>
              <a:t>من منغذ شر واحد، </a:t>
            </a:r>
            <a:r>
              <a:rPr lang="ar-SA" sz="1800">
                <a:latin typeface="Arial Unicode MS"/>
              </a:rPr>
              <a:t>وألآ </a:t>
            </a:r>
            <a:r>
              <a:rPr lang="ar-SA" sz="1900">
                <a:latin typeface="Arial Unicode MS"/>
              </a:rPr>
              <a:t>كون جمح منافن النشر تابعة لجامعة واحدة </a:t>
            </a:r>
            <a:r>
              <a:rPr lang="ar-SA" sz="1800">
                <a:latin typeface="Arial Unicode MS"/>
              </a:rPr>
              <a:t>أو </a:t>
            </a:r>
            <a:r>
              <a:rPr lang="ar-SA" sz="1900">
                <a:latin typeface="Arial Unicode MS"/>
              </a:rPr>
              <a:t>لمؤسسة علمية واحدة </a:t>
            </a:r>
            <a:r>
              <a:rPr lang="en-US" sz="1900">
                <a:latin typeface="Arial Unicode MS"/>
              </a:rPr>
              <a:t>٠</a:t>
            </a:r>
          </a:p>
        </p:txBody>
      </p:sp>
      <p:sp>
        <p:nvSpPr>
          <p:cNvPr id="6" name="Rectangle 5"/>
          <p:cNvSpPr/>
          <p:nvPr/>
        </p:nvSpPr>
        <p:spPr>
          <a:xfrm>
            <a:off x="0" y="0"/>
            <a:ext cx="0" cy="0"/>
          </a:xfrm>
          <a:prstGeom prst="rect">
            <a:avLst/>
          </a:prstGeom>
          <a:solidFill>
            <a:srgbClr val="70AD5A"/>
          </a:solidFill>
        </p:spPr>
        <p:txBody>
          <a:bodyPr wrap="none" lIns="0" tIns="0" rIns="0" bIns="0">
            <a:noAutofit/>
          </a:bodyPr>
          <a:lstStyle/>
          <a:p>
            <a:endParaRPr/>
          </a:p>
        </p:txBody>
      </p:sp>
      <p:sp>
        <p:nvSpPr>
          <p:cNvPr id="7" name="Rectangle 6"/>
          <p:cNvSpPr/>
          <p:nvPr/>
        </p:nvSpPr>
        <p:spPr>
          <a:xfrm>
            <a:off x="714375" y="5014912"/>
            <a:ext cx="6107906" cy="2336006"/>
          </a:xfrm>
          <a:prstGeom prst="rect">
            <a:avLst/>
          </a:prstGeom>
        </p:spPr>
        <p:txBody>
          <a:bodyPr lIns="0" tIns="0" rIns="0" bIns="0">
            <a:noAutofit/>
          </a:bodyPr>
          <a:lstStyle/>
          <a:p>
            <a:pPr indent="317500" algn="just" rtl="1">
              <a:lnSpc>
                <a:spcPts val="3628"/>
              </a:lnSpc>
              <a:spcBef>
                <a:spcPts val="2520"/>
              </a:spcBef>
              <a:spcAft>
                <a:spcPts val="2940"/>
              </a:spcAft>
            </a:pPr>
            <a:r>
              <a:rPr lang="ar-SA" sz="1900">
                <a:latin typeface="Arial Unicode MS"/>
              </a:rPr>
              <a:t>الحد الأدز للإنتاج العلمي المطلوب للتقدم للترقية </a:t>
            </a:r>
            <a:r>
              <a:rPr lang="ar-SA" sz="2000">
                <a:latin typeface="Arial Unicode MS"/>
              </a:rPr>
              <a:t>إر </a:t>
            </a:r>
            <a:r>
              <a:rPr lang="ar-SA" sz="1900">
                <a:latin typeface="Arial Unicode MS"/>
              </a:rPr>
              <a:t>رتبة أستاذ مشارك أرح وحد</a:t>
            </a:r>
            <a:r>
              <a:rPr lang="en-US" sz="1900">
                <a:latin typeface="Arial Unicode MS"/>
              </a:rPr>
              <a:t>١</a:t>
            </a:r>
            <a:r>
              <a:rPr lang="ar-SA" sz="1900">
                <a:latin typeface="Arial Unicode MS"/>
              </a:rPr>
              <a:t>رت منثورة أو مقبولة للنشر ، اثنتان منها - على الأقل - عمل منفرد، ولمجلس الجامعة بناء على توصية من المجلس العلمي الاستثناء من هذا الثرط بالنية لبعفس التخممات على </a:t>
            </a:r>
            <a:r>
              <a:rPr lang="ar-SA" sz="1800">
                <a:latin typeface="Arial Unicode MS"/>
              </a:rPr>
              <a:t>ألآ </a:t>
            </a:r>
            <a:r>
              <a:rPr lang="ar-SA" sz="1900">
                <a:latin typeface="Arial Unicode MS"/>
              </a:rPr>
              <a:t>يقل المنثور فعلأ عن وحدة واحدة .</a:t>
            </a:r>
          </a:p>
        </p:txBody>
      </p:sp>
      <p:sp>
        <p:nvSpPr>
          <p:cNvPr id="8" name="Rectangle 7"/>
          <p:cNvSpPr/>
          <p:nvPr/>
        </p:nvSpPr>
        <p:spPr>
          <a:xfrm>
            <a:off x="714375" y="8808243"/>
            <a:ext cx="6100762" cy="1400175"/>
          </a:xfrm>
          <a:prstGeom prst="rect">
            <a:avLst/>
          </a:prstGeom>
        </p:spPr>
        <p:txBody>
          <a:bodyPr lIns="0" tIns="0" rIns="0" bIns="0">
            <a:noAutofit/>
          </a:bodyPr>
          <a:lstStyle/>
          <a:p>
            <a:pPr indent="317500" algn="just" rtl="1">
              <a:lnSpc>
                <a:spcPts val="3572"/>
              </a:lnSpc>
              <a:spcBef>
                <a:spcPts val="2520"/>
              </a:spcBef>
            </a:pPr>
            <a:r>
              <a:rPr lang="ar-SA" sz="1900">
                <a:latin typeface="Arial Unicode MS"/>
              </a:rPr>
              <a:t>الحد الأدنى للإنتاج العلمي المطلوب للتقدم للترقية إلى رتبة أمتاذ ست وحدات منثورة أو مقبولة للنثر، منها ثلاث وحدات </a:t>
            </a:r>
            <a:r>
              <a:rPr lang="ar-SA" sz="2000">
                <a:latin typeface="Arial Unicode MS"/>
              </a:rPr>
              <a:t>- على </a:t>
            </a:r>
            <a:r>
              <a:rPr lang="ar-SA" sz="1900">
                <a:latin typeface="Arial Unicode MS"/>
              </a:rPr>
              <a:t>الأقل - </a:t>
            </a:r>
            <a:r>
              <a:rPr lang="ar-SA" sz="2000">
                <a:latin typeface="Arial Unicode MS"/>
              </a:rPr>
              <a:t>عمل </a:t>
            </a:r>
            <a:r>
              <a:rPr lang="ar-SA" sz="1900">
                <a:latin typeface="Arial Unicode MS"/>
              </a:rPr>
              <a:t>منفرد، ولمجلس الجامعة بناء </a:t>
            </a:r>
            <a:r>
              <a:rPr lang="ar-SA" sz="2000">
                <a:latin typeface="Arial Unicode MS"/>
              </a:rPr>
              <a:t>على </a:t>
            </a:r>
            <a:r>
              <a:rPr lang="ar-SA" sz="1900">
                <a:latin typeface="Arial Unicode MS"/>
              </a:rPr>
              <a:t>توصية من</a:t>
            </a:r>
          </a:p>
        </p:txBody>
      </p:sp>
      <p:sp>
        <p:nvSpPr>
          <p:cNvPr id="9" name="Rectangle 8"/>
          <p:cNvSpPr/>
          <p:nvPr/>
        </p:nvSpPr>
        <p:spPr>
          <a:xfrm>
            <a:off x="5457825" y="10479881"/>
            <a:ext cx="678656" cy="164306"/>
          </a:xfrm>
          <a:prstGeom prst="rect">
            <a:avLst/>
          </a:prstGeom>
          <a:solidFill>
            <a:srgbClr val="70AD5A"/>
          </a:solidFill>
        </p:spPr>
        <p:txBody>
          <a:bodyPr wrap="none" lIns="0" tIns="0" rIns="0" bIns="0">
            <a:noAutofit/>
          </a:bodyPr>
          <a:lstStyle/>
          <a:p>
            <a:pPr indent="0">
              <a:lnSpc>
                <a:spcPts val="540"/>
              </a:lnSpc>
            </a:pPr>
            <a:r>
              <a:rPr lang="en-US" sz="400">
                <a:latin typeface="Arial Unicode MS"/>
              </a:rPr>
              <a:t>-</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25090" y="667940"/>
            <a:ext cx="6075760" cy="342900"/>
          </a:xfrm>
          <a:prstGeom prst="rect">
            <a:avLst/>
          </a:prstGeom>
        </p:spPr>
        <p:txBody>
          <a:bodyPr wrap="none" lIns="0" tIns="0" rIns="0" bIns="0">
            <a:noAutofit/>
          </a:bodyPr>
          <a:lstStyle/>
          <a:p>
            <a:pPr indent="0" algn="r" rtl="1">
              <a:lnSpc>
                <a:spcPts val="2810"/>
              </a:lnSpc>
              <a:spcAft>
                <a:spcPts val="770"/>
              </a:spcAft>
            </a:pPr>
            <a:r>
              <a:rPr lang="ar-SA" sz="2100">
                <a:latin typeface="Arial Unicode MS"/>
              </a:rPr>
              <a:t>قرار </a:t>
            </a:r>
            <a:r>
              <a:rPr lang="ar-SA" sz="1900">
                <a:latin typeface="Arial Unicode MS"/>
              </a:rPr>
              <a:t>من مجلس الجامعة بناء </a:t>
            </a:r>
            <a:r>
              <a:rPr lang="ar-SA" sz="2000">
                <a:latin typeface="Arial Unicode MS"/>
              </a:rPr>
              <a:t>على </a:t>
            </a:r>
            <a:r>
              <a:rPr lang="ar-SA" sz="1900">
                <a:latin typeface="Arial Unicode MS"/>
              </a:rPr>
              <a:t>توبة من مدير الجامعة </a:t>
            </a:r>
            <a:r>
              <a:rPr lang="ar-SA" sz="2100">
                <a:latin typeface="Arial Unicode MS"/>
              </a:rPr>
              <a:t>وتربع</a:t>
            </a:r>
          </a:p>
        </p:txBody>
      </p:sp>
      <p:sp>
        <p:nvSpPr>
          <p:cNvPr id="3" name="Rectangle 2"/>
          <p:cNvSpPr/>
          <p:nvPr/>
        </p:nvSpPr>
        <p:spPr>
          <a:xfrm>
            <a:off x="725090" y="1135856"/>
            <a:ext cx="6082903" cy="1285875"/>
          </a:xfrm>
          <a:prstGeom prst="rect">
            <a:avLst/>
          </a:prstGeom>
        </p:spPr>
        <p:txBody>
          <a:bodyPr lIns="0" tIns="0" rIns="0" bIns="0">
            <a:noAutofit/>
          </a:bodyPr>
          <a:lstStyle/>
          <a:p>
            <a:pPr indent="0" algn="r" rtl="1">
              <a:lnSpc>
                <a:spcPts val="3909"/>
              </a:lnSpc>
            </a:pPr>
            <a:r>
              <a:rPr lang="ar-SA" sz="1900">
                <a:latin typeface="Arial Unicode MS"/>
              </a:rPr>
              <a:t>اللجنة توباتها إلى المجلس ويكون من مهامها: -</a:t>
            </a:r>
            <a:r>
              <a:rPr lang="en-US" sz="1900">
                <a:latin typeface="Arial Unicode MS"/>
              </a:rPr>
              <a:t>١</a:t>
            </a:r>
            <a:r>
              <a:rPr lang="ar-SA" sz="1900">
                <a:latin typeface="Arial Unicode MS"/>
              </a:rPr>
              <a:t> </a:t>
            </a:r>
            <a:r>
              <a:rPr lang="ar-SA" sz="2100">
                <a:latin typeface="Arial Unicode MS"/>
              </a:rPr>
              <a:t>- اقتراح </a:t>
            </a:r>
            <a:r>
              <a:rPr lang="ar-SA" sz="1900">
                <a:latin typeface="Arial Unicode MS"/>
              </a:rPr>
              <a:t>السياسة العامة لاختيار المعيدين والمحاصرين ومدرمي اللفات وساعدي الباحثين وتوزيعهم </a:t>
            </a:r>
            <a:r>
              <a:rPr lang="ar-SA" sz="2000">
                <a:latin typeface="Arial Unicode MS"/>
              </a:rPr>
              <a:t>على </a:t>
            </a:r>
            <a:r>
              <a:rPr lang="ar-SA" sz="1900">
                <a:latin typeface="Arial Unicode MS"/>
              </a:rPr>
              <a:t>الأقام والكب ت .</a:t>
            </a:r>
          </a:p>
        </p:txBody>
      </p:sp>
      <p:sp>
        <p:nvSpPr>
          <p:cNvPr id="4" name="Rectangle 3"/>
          <p:cNvSpPr/>
          <p:nvPr/>
        </p:nvSpPr>
        <p:spPr>
          <a:xfrm>
            <a:off x="725090" y="2525315"/>
            <a:ext cx="6054328" cy="2718197"/>
          </a:xfrm>
          <a:prstGeom prst="rect">
            <a:avLst/>
          </a:prstGeom>
        </p:spPr>
        <p:txBody>
          <a:bodyPr lIns="0" tIns="0" rIns="0" bIns="0">
            <a:noAutofit/>
          </a:bodyPr>
          <a:lstStyle/>
          <a:p>
            <a:pPr indent="0" algn="r" rtl="1">
              <a:lnSpc>
                <a:spcPts val="3488"/>
              </a:lnSpc>
            </a:pPr>
            <a:r>
              <a:rPr lang="en-US" sz="1900">
                <a:latin typeface="Arial Unicode MS"/>
              </a:rPr>
              <a:t>٢</a:t>
            </a:r>
            <a:r>
              <a:rPr lang="ar-SA" sz="1900">
                <a:latin typeface="Arial Unicode MS"/>
              </a:rPr>
              <a:t>-إبداء الرأي في التوبات الصادزة من مجالى الكليات بثأن تعيين المعيدين والمحاصرين ومدرسي اللعات وماعدي الباحين </a:t>
            </a:r>
            <a:r>
              <a:rPr lang="ar-SA" sz="1800">
                <a:latin typeface="Arial Unicode MS"/>
              </a:rPr>
              <a:t>وفقأ </a:t>
            </a:r>
            <a:r>
              <a:rPr lang="ar-SA" sz="1900">
                <a:latin typeface="Arial Unicode MS"/>
              </a:rPr>
              <a:t>للمعايير الآتية : -أ عدد أعضاء هيئه </a:t>
            </a:r>
            <a:r>
              <a:rPr lang="ar-SA" sz="2100">
                <a:latin typeface="Arial Unicode MS"/>
              </a:rPr>
              <a:t>التدريس </a:t>
            </a:r>
            <a:r>
              <a:rPr lang="ar-SA" sz="1900">
                <a:latin typeface="Arial Unicode MS"/>
              </a:rPr>
              <a:t>العوديثتن ونبتهم لاجمالي عدد أعضاء هيئه </a:t>
            </a:r>
            <a:r>
              <a:rPr lang="ar-SA" sz="2100">
                <a:latin typeface="Arial Unicode MS"/>
              </a:rPr>
              <a:t>التدرير </a:t>
            </a:r>
            <a:r>
              <a:rPr lang="ar-SA" sz="1900">
                <a:latin typeface="Arial Unicode MS"/>
              </a:rPr>
              <a:t>في </a:t>
            </a:r>
            <a:r>
              <a:rPr lang="ar-SA" sz="2100">
                <a:latin typeface="Arial Unicode MS"/>
              </a:rPr>
              <a:t>القم </a:t>
            </a:r>
            <a:r>
              <a:rPr lang="ar-SA" sz="1900">
                <a:latin typeface="Arial Unicode MS"/>
              </a:rPr>
              <a:t>، وتختمماتهم الدقيقة، وأعبائهم التدريسة.</a:t>
            </a:r>
          </a:p>
        </p:txBody>
      </p:sp>
      <p:sp>
        <p:nvSpPr>
          <p:cNvPr id="5" name="Rectangle 4"/>
          <p:cNvSpPr/>
          <p:nvPr/>
        </p:nvSpPr>
        <p:spPr>
          <a:xfrm>
            <a:off x="725090" y="5389959"/>
            <a:ext cx="5697141" cy="803672"/>
          </a:xfrm>
          <a:prstGeom prst="rect">
            <a:avLst/>
          </a:prstGeom>
        </p:spPr>
        <p:txBody>
          <a:bodyPr lIns="0" tIns="0" rIns="0" bIns="0">
            <a:noAutofit/>
          </a:bodyPr>
          <a:lstStyle/>
          <a:p>
            <a:pPr indent="-393700" algn="r" rtl="1">
              <a:lnSpc>
                <a:spcPts val="3713"/>
              </a:lnSpc>
            </a:pPr>
            <a:r>
              <a:rPr lang="ar-SA" sz="1900">
                <a:latin typeface="Arial Unicode MS"/>
              </a:rPr>
              <a:t>ب- عدد المحاضرين والعيدين ومدرسي اللفات وساعدي الباحثين ني القم .</a:t>
            </a:r>
          </a:p>
        </p:txBody>
      </p:sp>
      <p:sp>
        <p:nvSpPr>
          <p:cNvPr id="6" name="Rectangle 5"/>
          <p:cNvSpPr/>
          <p:nvPr/>
        </p:nvSpPr>
        <p:spPr>
          <a:xfrm>
            <a:off x="767953" y="6332934"/>
            <a:ext cx="5639990" cy="814387"/>
          </a:xfrm>
          <a:prstGeom prst="rect">
            <a:avLst/>
          </a:prstGeom>
        </p:spPr>
        <p:txBody>
          <a:bodyPr lIns="0" tIns="0" rIns="0" bIns="0">
            <a:noAutofit/>
          </a:bodyPr>
          <a:lstStyle/>
          <a:p>
            <a:pPr indent="-393700" algn="r" rtl="1">
              <a:lnSpc>
                <a:spcPts val="2756"/>
              </a:lnSpc>
              <a:spcAft>
                <a:spcPts val="770"/>
              </a:spcAft>
            </a:pPr>
            <a:r>
              <a:rPr lang="ar-SA" sz="1900">
                <a:latin typeface="Arial Unicode MS"/>
              </a:rPr>
              <a:t>ر- عدد المبتعثين من </a:t>
            </a:r>
            <a:r>
              <a:rPr lang="ar-SA" sz="2100">
                <a:latin typeface="Arial Unicode MS"/>
              </a:rPr>
              <a:t>القم، </a:t>
            </a:r>
            <a:r>
              <a:rPr lang="ar-SA" sz="1900">
                <a:latin typeface="Arial Unicode MS"/>
              </a:rPr>
              <a:t>وتخصصاتهم </a:t>
            </a:r>
            <a:r>
              <a:rPr lang="ar-SA" sz="2100">
                <a:latin typeface="Arial Unicode MS"/>
              </a:rPr>
              <a:t>الدقيقة</a:t>
            </a:r>
            <a:r>
              <a:rPr lang="ar-SA" sz="1900">
                <a:latin typeface="Arial Unicode MS"/>
              </a:rPr>
              <a:t>، </a:t>
            </a:r>
            <a:r>
              <a:rPr lang="ar-SA" sz="2100">
                <a:latin typeface="Arial Unicode MS"/>
              </a:rPr>
              <a:t>والتواريخ المتوقعة </a:t>
            </a:r>
            <a:r>
              <a:rPr lang="ar-SA" sz="1900">
                <a:latin typeface="Arial Unicode MS"/>
              </a:rPr>
              <a:t>لعودتهم .</a:t>
            </a:r>
          </a:p>
        </p:txBody>
      </p:sp>
      <p:sp>
        <p:nvSpPr>
          <p:cNvPr id="7" name="Rectangle 6"/>
          <p:cNvSpPr/>
          <p:nvPr/>
        </p:nvSpPr>
        <p:spPr>
          <a:xfrm>
            <a:off x="728662" y="7283053"/>
            <a:ext cx="6072188" cy="785812"/>
          </a:xfrm>
          <a:prstGeom prst="rect">
            <a:avLst/>
          </a:prstGeom>
        </p:spPr>
        <p:txBody>
          <a:bodyPr lIns="0" tIns="0" rIns="0" bIns="0">
            <a:noAutofit/>
          </a:bodyPr>
          <a:lstStyle/>
          <a:p>
            <a:pPr indent="0" algn="ctr" rtl="1">
              <a:lnSpc>
                <a:spcPts val="2616"/>
              </a:lnSpc>
              <a:spcAft>
                <a:spcPts val="770"/>
              </a:spcAft>
            </a:pPr>
            <a:r>
              <a:rPr lang="en-US" sz="1900">
                <a:latin typeface="Arial Unicode MS"/>
              </a:rPr>
              <a:t>٣</a:t>
            </a:r>
            <a:r>
              <a:rPr lang="ar-SA" sz="1900">
                <a:latin typeface="Arial Unicode MS"/>
              </a:rPr>
              <a:t>- اقتراح توزيع وظائف المعيدين والحاضرين ومدرسي اللعات وساعدي </a:t>
            </a:r>
            <a:r>
              <a:rPr lang="en-US" sz="1900">
                <a:latin typeface="Arial Unicode MS"/>
              </a:rPr>
              <a:t>١</a:t>
            </a:r>
            <a:r>
              <a:rPr lang="ar-SA" sz="1900">
                <a:latin typeface="Arial Unicode MS"/>
              </a:rPr>
              <a:t>بحثين حب حاجة الأقسام الحالية والمستقبلية .</a:t>
            </a:r>
          </a:p>
        </p:txBody>
      </p:sp>
      <p:sp>
        <p:nvSpPr>
          <p:cNvPr id="8" name="Rectangle 7"/>
          <p:cNvSpPr/>
          <p:nvPr/>
        </p:nvSpPr>
        <p:spPr>
          <a:xfrm>
            <a:off x="725090" y="8226028"/>
            <a:ext cx="6065044" cy="789384"/>
          </a:xfrm>
          <a:prstGeom prst="rect">
            <a:avLst/>
          </a:prstGeom>
        </p:spPr>
        <p:txBody>
          <a:bodyPr lIns="0" tIns="0" rIns="0" bIns="0">
            <a:noAutofit/>
          </a:bodyPr>
          <a:lstStyle/>
          <a:p>
            <a:pPr indent="0" rtl="1">
              <a:lnSpc>
                <a:spcPts val="3881"/>
              </a:lnSpc>
            </a:pPr>
            <a:r>
              <a:rPr lang="en-US" sz="1900">
                <a:latin typeface="Arial Unicode MS"/>
              </a:rPr>
              <a:t>٤</a:t>
            </a:r>
            <a:r>
              <a:rPr lang="ar-SA" sz="1900">
                <a:latin typeface="Arial Unicode MS"/>
              </a:rPr>
              <a:t> - دراسة التوصيات الخاصة </a:t>
            </a:r>
            <a:r>
              <a:rPr lang="ar-SA" sz="2100">
                <a:latin typeface="Arial Unicode MS"/>
              </a:rPr>
              <a:t>بنقاب </a:t>
            </a:r>
            <a:r>
              <a:rPr lang="ar-SA" sz="1900">
                <a:latin typeface="Arial Unicode MS"/>
              </a:rPr>
              <a:t>المحاضرين والعيدين إلى وظاف إدارية داخل الجامعة </a:t>
            </a:r>
            <a:r>
              <a:rPr lang="ar-SA" sz="1800">
                <a:latin typeface="Arial Unicode MS"/>
              </a:rPr>
              <a:t>أو </a:t>
            </a:r>
            <a:r>
              <a:rPr lang="ar-SA" sz="1900">
                <a:latin typeface="Arial Unicode MS"/>
              </a:rPr>
              <a:t>إحالتهم إلى ديوان الحدمة</a:t>
            </a:r>
          </a:p>
        </p:txBody>
      </p:sp>
      <p:sp>
        <p:nvSpPr>
          <p:cNvPr id="9" name="Rectangle 8"/>
          <p:cNvSpPr/>
          <p:nvPr/>
        </p:nvSpPr>
        <p:spPr>
          <a:xfrm>
            <a:off x="5779293" y="9122568"/>
            <a:ext cx="671513" cy="250032"/>
          </a:xfrm>
          <a:prstGeom prst="rect">
            <a:avLst/>
          </a:prstGeom>
        </p:spPr>
        <p:txBody>
          <a:bodyPr wrap="none" lIns="0" tIns="0" rIns="0" bIns="0">
            <a:noAutofit/>
          </a:bodyPr>
          <a:lstStyle/>
          <a:p>
            <a:pPr marR="430213" indent="-393700" algn="r" rtl="1">
              <a:lnSpc>
                <a:spcPts val="2810"/>
              </a:lnSpc>
            </a:pPr>
            <a:r>
              <a:rPr lang="ar-SA" sz="2100">
                <a:latin typeface="Arial Unicode MS"/>
              </a:rPr>
              <a:t>المدنمة .</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6568" y="42862"/>
            <a:ext cx="435769" cy="435769"/>
          </a:xfrm>
          <a:prstGeom prst="rect">
            <a:avLst/>
          </a:prstGeom>
        </p:spPr>
      </p:pic>
      <p:pic>
        <p:nvPicPr>
          <p:cNvPr id="3" name="Picture 2"/>
          <p:cNvPicPr>
            <a:picLocks noChangeAspect="1"/>
          </p:cNvPicPr>
          <p:nvPr/>
        </p:nvPicPr>
        <p:blipFill>
          <a:blip r:embed="rId3"/>
          <a:stretch>
            <a:fillRect/>
          </a:stretch>
        </p:blipFill>
        <p:spPr>
          <a:xfrm>
            <a:off x="221456" y="14287"/>
            <a:ext cx="478631" cy="1585913"/>
          </a:xfrm>
          <a:prstGeom prst="rect">
            <a:avLst/>
          </a:prstGeom>
        </p:spPr>
      </p:pic>
      <p:pic>
        <p:nvPicPr>
          <p:cNvPr id="4" name="Picture 3"/>
          <p:cNvPicPr>
            <a:picLocks noChangeAspect="1"/>
          </p:cNvPicPr>
          <p:nvPr/>
        </p:nvPicPr>
        <p:blipFill>
          <a:blip r:embed="rId4"/>
          <a:stretch>
            <a:fillRect/>
          </a:stretch>
        </p:blipFill>
        <p:spPr>
          <a:xfrm>
            <a:off x="1857375" y="1914525"/>
            <a:ext cx="3850481" cy="635793"/>
          </a:xfrm>
          <a:prstGeom prst="rect">
            <a:avLst/>
          </a:prstGeom>
        </p:spPr>
      </p:pic>
      <p:pic>
        <p:nvPicPr>
          <p:cNvPr id="5" name="Picture 4"/>
          <p:cNvPicPr>
            <a:picLocks noChangeAspect="1"/>
          </p:cNvPicPr>
          <p:nvPr/>
        </p:nvPicPr>
        <p:blipFill>
          <a:blip r:embed="rId5"/>
          <a:stretch>
            <a:fillRect/>
          </a:stretch>
        </p:blipFill>
        <p:spPr>
          <a:xfrm>
            <a:off x="1893093" y="5729287"/>
            <a:ext cx="3857625" cy="650081"/>
          </a:xfrm>
          <a:prstGeom prst="rect">
            <a:avLst/>
          </a:prstGeom>
        </p:spPr>
      </p:pic>
      <p:pic>
        <p:nvPicPr>
          <p:cNvPr id="6" name="Picture 5"/>
          <p:cNvPicPr>
            <a:picLocks noChangeAspect="1"/>
          </p:cNvPicPr>
          <p:nvPr/>
        </p:nvPicPr>
        <p:blipFill>
          <a:blip r:embed="rId6"/>
          <a:stretch>
            <a:fillRect/>
          </a:stretch>
        </p:blipFill>
        <p:spPr>
          <a:xfrm>
            <a:off x="6900862" y="9479756"/>
            <a:ext cx="428625" cy="885825"/>
          </a:xfrm>
          <a:prstGeom prst="rect">
            <a:avLst/>
          </a:prstGeom>
        </p:spPr>
      </p:pic>
      <p:pic>
        <p:nvPicPr>
          <p:cNvPr id="7" name="Picture 6"/>
          <p:cNvPicPr>
            <a:picLocks noChangeAspect="1"/>
          </p:cNvPicPr>
          <p:nvPr/>
        </p:nvPicPr>
        <p:blipFill>
          <a:blip r:embed="rId7"/>
          <a:stretch>
            <a:fillRect/>
          </a:stretch>
        </p:blipFill>
        <p:spPr>
          <a:xfrm>
            <a:off x="314325" y="10215562"/>
            <a:ext cx="571500" cy="53578"/>
          </a:xfrm>
          <a:prstGeom prst="rect">
            <a:avLst/>
          </a:prstGeom>
        </p:spPr>
      </p:pic>
      <p:sp>
        <p:nvSpPr>
          <p:cNvPr id="8" name="Rectangle 7"/>
          <p:cNvSpPr/>
          <p:nvPr/>
        </p:nvSpPr>
        <p:spPr>
          <a:xfrm>
            <a:off x="742950" y="635793"/>
            <a:ext cx="6079331" cy="850107"/>
          </a:xfrm>
          <a:prstGeom prst="rect">
            <a:avLst/>
          </a:prstGeom>
        </p:spPr>
        <p:txBody>
          <a:bodyPr lIns="0" tIns="0" rIns="0" bIns="0">
            <a:noAutofit/>
          </a:bodyPr>
          <a:lstStyle/>
          <a:p>
            <a:pPr indent="0" algn="just" rtl="1">
              <a:lnSpc>
                <a:spcPts val="2728"/>
              </a:lnSpc>
              <a:spcBef>
                <a:spcPts val="1260"/>
              </a:spcBef>
            </a:pPr>
            <a:r>
              <a:rPr lang="ar-SA" sz="1600" b="1">
                <a:latin typeface="Segoe UI"/>
              </a:rPr>
              <a:t>المجلس العلمي </a:t>
            </a:r>
            <a:r>
              <a:rPr lang="ar-SA" sz="2100">
                <a:latin typeface="Arial Unicode MS"/>
              </a:rPr>
              <a:t>الاستثناء </a:t>
            </a:r>
            <a:r>
              <a:rPr lang="ar-SA" sz="1900">
                <a:latin typeface="Arial Unicode MS"/>
              </a:rPr>
              <a:t>من </a:t>
            </a:r>
            <a:r>
              <a:rPr lang="ar-SA" sz="2100">
                <a:latin typeface="Arial Unicode MS"/>
              </a:rPr>
              <a:t>هذا الشرط </a:t>
            </a:r>
            <a:r>
              <a:rPr lang="ar-SA" sz="1900">
                <a:latin typeface="Arial Unicode MS"/>
              </a:rPr>
              <a:t>با</a:t>
            </a:r>
            <a:r>
              <a:rPr lang="ar-SA" sz="2100">
                <a:latin typeface="Arial Unicode MS"/>
              </a:rPr>
              <a:t>لنبة </a:t>
            </a:r>
            <a:r>
              <a:rPr lang="ar-SA" sz="1600" b="1">
                <a:latin typeface="Segoe UI"/>
              </a:rPr>
              <a:t>لبعض </a:t>
            </a:r>
            <a:r>
              <a:rPr lang="ar-SA" sz="2100">
                <a:latin typeface="Arial Unicode MS"/>
              </a:rPr>
              <a:t>التخصصات </a:t>
            </a:r>
            <a:r>
              <a:rPr lang="ar-SA" sz="1600" b="1">
                <a:latin typeface="Segoe UI"/>
              </a:rPr>
              <a:t>على </a:t>
            </a:r>
            <a:r>
              <a:rPr lang="ar-SA" sz="1800">
                <a:latin typeface="Arial Unicode MS"/>
              </a:rPr>
              <a:t>ألآ </a:t>
            </a:r>
            <a:r>
              <a:rPr lang="ar-SA" sz="2100">
                <a:latin typeface="Arial Unicode MS"/>
              </a:rPr>
              <a:t>يقل المنثور فعلا </a:t>
            </a:r>
            <a:r>
              <a:rPr lang="ar-SA" sz="1900">
                <a:latin typeface="Arial Unicode MS"/>
              </a:rPr>
              <a:t>عن ثلاث </a:t>
            </a:r>
            <a:r>
              <a:rPr lang="ar-SA" sz="1600" b="1">
                <a:latin typeface="Segoe UI"/>
              </a:rPr>
              <a:t>وحدات.</a:t>
            </a:r>
          </a:p>
        </p:txBody>
      </p:sp>
      <p:sp>
        <p:nvSpPr>
          <p:cNvPr id="9" name="Rectangle 8"/>
          <p:cNvSpPr/>
          <p:nvPr/>
        </p:nvSpPr>
        <p:spPr>
          <a:xfrm>
            <a:off x="742950" y="2978943"/>
            <a:ext cx="6107906" cy="2364582"/>
          </a:xfrm>
          <a:prstGeom prst="rect">
            <a:avLst/>
          </a:prstGeom>
        </p:spPr>
        <p:txBody>
          <a:bodyPr lIns="0" tIns="0" rIns="0" bIns="0">
            <a:noAutofit/>
          </a:bodyPr>
          <a:lstStyle/>
          <a:p>
            <a:pPr indent="279400" algn="just" rtl="1">
              <a:lnSpc>
                <a:spcPts val="3769"/>
              </a:lnSpc>
            </a:pPr>
            <a:r>
              <a:rPr lang="ar-SA" sz="1800">
                <a:latin typeface="Arial Unicode MS"/>
              </a:rPr>
              <a:t>يحتب </a:t>
            </a:r>
            <a:r>
              <a:rPr lang="ar-SA" sz="1900">
                <a:latin typeface="Arial Unicode MS"/>
              </a:rPr>
              <a:t>العمل العلمي بوحدة واحدة إذا كان المؤلف منفردآ بتأليفه ، وبنصف وحدة إدا اشترك </a:t>
            </a:r>
            <a:r>
              <a:rPr lang="ar-SA" sz="1800">
                <a:latin typeface="Arial Unicode MS"/>
              </a:rPr>
              <a:t>في </a:t>
            </a:r>
            <a:r>
              <a:rPr lang="ar-SA" sz="1900">
                <a:latin typeface="Arial Unicode MS"/>
              </a:rPr>
              <a:t>تأليفه اثنان، وإذا كان بحثآ مشتركأ بين </a:t>
            </a:r>
            <a:r>
              <a:rPr lang="ar-SA" sz="2100">
                <a:latin typeface="Arial Unicode MS"/>
              </a:rPr>
              <a:t>أكثر </a:t>
            </a:r>
            <a:r>
              <a:rPr lang="ar-SA" sz="1900">
                <a:latin typeface="Arial Unicode MS"/>
              </a:rPr>
              <a:t>من اثندن </a:t>
            </a:r>
            <a:r>
              <a:rPr lang="ar-SA" sz="1800">
                <a:latin typeface="Arial Unicode MS"/>
              </a:rPr>
              <a:t>فيحب </a:t>
            </a:r>
            <a:r>
              <a:rPr lang="ar-SA" sz="1900">
                <a:latin typeface="Arial Unicode MS"/>
              </a:rPr>
              <a:t>بنصف وحدة للباحث الرئيس ولكل واحد من الباهين برح وحدة، وإذا كان عملا' مثتركآ آخر بين </a:t>
            </a:r>
            <a:r>
              <a:rPr lang="ar-SA" sz="2100">
                <a:latin typeface="Arial Unicode MS"/>
              </a:rPr>
              <a:t>أكثر </a:t>
            </a:r>
            <a:r>
              <a:rPr lang="ar-SA" sz="1900">
                <a:latin typeface="Arial Unicode MS"/>
              </a:rPr>
              <a:t>من اثنين </a:t>
            </a:r>
            <a:r>
              <a:rPr lang="ar-SA" sz="1800">
                <a:latin typeface="Arial Unicode MS"/>
              </a:rPr>
              <a:t>فيحب </a:t>
            </a:r>
            <a:r>
              <a:rPr lang="ar-SA" sz="1900">
                <a:latin typeface="Arial Unicode MS"/>
              </a:rPr>
              <a:t>لكل واحد منهم ربع وحدة .</a:t>
            </a:r>
          </a:p>
        </p:txBody>
      </p:sp>
      <p:sp>
        <p:nvSpPr>
          <p:cNvPr id="10" name="Rectangle 9"/>
          <p:cNvSpPr/>
          <p:nvPr/>
        </p:nvSpPr>
        <p:spPr>
          <a:xfrm>
            <a:off x="778668" y="6743700"/>
            <a:ext cx="6093619" cy="2386012"/>
          </a:xfrm>
          <a:prstGeom prst="rect">
            <a:avLst/>
          </a:prstGeom>
        </p:spPr>
        <p:txBody>
          <a:bodyPr lIns="0" tIns="0" rIns="0" bIns="0">
            <a:noAutofit/>
          </a:bodyPr>
          <a:lstStyle/>
          <a:p>
            <a:pPr indent="279400" algn="just" rtl="1">
              <a:lnSpc>
                <a:spcPts val="3459"/>
              </a:lnSpc>
            </a:pPr>
            <a:r>
              <a:rPr lang="ar-SA" sz="1600" b="1">
                <a:latin typeface="Segoe UI"/>
              </a:rPr>
              <a:t>يجب </a:t>
            </a:r>
            <a:r>
              <a:rPr lang="ar-SA" sz="2100">
                <a:latin typeface="Arial Unicode MS"/>
              </a:rPr>
              <a:t>ألآ يخون الإنتاج العلمي المقدم للترقية متلأ </a:t>
            </a:r>
            <a:r>
              <a:rPr lang="ar-SA" sz="1900">
                <a:latin typeface="Arial Unicode MS"/>
              </a:rPr>
              <a:t>من </a:t>
            </a:r>
            <a:r>
              <a:rPr lang="ar-SA" sz="2100">
                <a:latin typeface="Arial Unicode MS"/>
              </a:rPr>
              <a:t>رسائل الماجستير </a:t>
            </a:r>
            <a:r>
              <a:rPr lang="ar-SA" sz="1800">
                <a:latin typeface="Arial Unicode MS"/>
              </a:rPr>
              <a:t>أو </a:t>
            </a:r>
            <a:r>
              <a:rPr lang="ar-SA" sz="2100">
                <a:latin typeface="Arial Unicode MS"/>
              </a:rPr>
              <a:t>الدكتوراه </a:t>
            </a:r>
            <a:r>
              <a:rPr lang="ar-SA" sz="1800">
                <a:latin typeface="Arial Unicode MS"/>
              </a:rPr>
              <a:t>أو </a:t>
            </a:r>
            <a:r>
              <a:rPr lang="ar-SA" sz="1900">
                <a:latin typeface="Arial Unicode MS"/>
              </a:rPr>
              <a:t>من ر </a:t>
            </a:r>
            <a:r>
              <a:rPr lang="ar-SA" sz="2100">
                <a:latin typeface="Arial Unicode MS"/>
              </a:rPr>
              <a:t>لفات سابقة للمتقدم. </a:t>
            </a:r>
            <a:r>
              <a:rPr lang="ar-SA" sz="1800">
                <a:latin typeface="Arial Unicode MS"/>
              </a:rPr>
              <a:t>وني </a:t>
            </a:r>
            <a:r>
              <a:rPr lang="ar-SA" sz="2100">
                <a:latin typeface="Arial Unicode MS"/>
              </a:rPr>
              <a:t>حال تثيت المجلس العلمي </a:t>
            </a:r>
            <a:r>
              <a:rPr lang="ar-SA" sz="1900">
                <a:latin typeface="Arial Unicode MS"/>
              </a:rPr>
              <a:t>من </a:t>
            </a:r>
            <a:r>
              <a:rPr lang="ar-SA" sz="1800">
                <a:latin typeface="Arial Unicode MS"/>
              </a:rPr>
              <a:t>أن </a:t>
            </a:r>
            <a:r>
              <a:rPr lang="ar-SA" sz="2100">
                <a:latin typeface="Arial Unicode MS"/>
              </a:rPr>
              <a:t>هناك ما هو مستل </a:t>
            </a:r>
            <a:r>
              <a:rPr lang="ar-SA" sz="1900">
                <a:latin typeface="Arial Unicode MS"/>
              </a:rPr>
              <a:t>من ذلك</a:t>
            </a:r>
            <a:r>
              <a:rPr lang="ar-SA" sz="2100">
                <a:latin typeface="Arial Unicode MS"/>
              </a:rPr>
              <a:t>، فيحرم المتقدم للترقية </a:t>
            </a:r>
            <a:r>
              <a:rPr lang="ar-SA" sz="1900">
                <a:latin typeface="Arial Unicode MS"/>
              </a:rPr>
              <a:t>من </a:t>
            </a:r>
            <a:r>
              <a:rPr lang="ar-SA" sz="2100">
                <a:latin typeface="Arial Unicode MS"/>
              </a:rPr>
              <a:t>التقدم بطلب </a:t>
            </a:r>
            <a:r>
              <a:rPr lang="ar-SA" sz="1900">
                <a:latin typeface="Arial Unicode MS"/>
              </a:rPr>
              <a:t>آخر </a:t>
            </a:r>
            <a:r>
              <a:rPr lang="ar-SA" sz="2100">
                <a:latin typeface="Arial Unicode MS"/>
              </a:rPr>
              <a:t>للترقية مدة عام </a:t>
            </a:r>
            <a:r>
              <a:rPr lang="ar-SA" sz="1900">
                <a:latin typeface="Arial Unicode MS"/>
              </a:rPr>
              <a:t>من </a:t>
            </a:r>
            <a:r>
              <a:rPr lang="ar-SA" sz="2100">
                <a:latin typeface="Arial Unicode MS"/>
              </a:rPr>
              <a:t>تاريخ صدور قرار المجلس العلمي </a:t>
            </a:r>
            <a:r>
              <a:rPr lang="ar-SA" sz="1900">
                <a:latin typeface="Arial Unicode MS"/>
              </a:rPr>
              <a:t>بذلك.</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50031" y="50006"/>
            <a:ext cx="421481" cy="321469"/>
          </a:xfrm>
          <a:prstGeom prst="rect">
            <a:avLst/>
          </a:prstGeom>
          <a:solidFill>
            <a:srgbClr val="70AD5A"/>
          </a:solidFill>
        </p:spPr>
        <p:txBody>
          <a:bodyPr wrap="none" lIns="0" tIns="0" rIns="0" bIns="0">
            <a:noAutofit/>
          </a:bodyPr>
          <a:lstStyle/>
          <a:p>
            <a:pPr indent="0" rtl="1">
              <a:lnSpc>
                <a:spcPts val="2540"/>
              </a:lnSpc>
              <a:spcAft>
                <a:spcPts val="2730"/>
              </a:spcAft>
            </a:pPr>
            <a:r>
              <a:rPr lang="ar-SA" sz="1900">
                <a:solidFill>
                  <a:srgbClr val="C6D7BD"/>
                </a:solidFill>
                <a:latin typeface="Arial Unicode MS"/>
              </a:rPr>
              <a:t>ا</a:t>
            </a:r>
          </a:p>
        </p:txBody>
      </p:sp>
      <p:sp>
        <p:nvSpPr>
          <p:cNvPr id="3" name="Rectangle 2"/>
          <p:cNvSpPr/>
          <p:nvPr/>
        </p:nvSpPr>
        <p:spPr>
          <a:xfrm>
            <a:off x="2093118" y="842962"/>
            <a:ext cx="3314700" cy="414338"/>
          </a:xfrm>
          <a:prstGeom prst="rect">
            <a:avLst/>
          </a:prstGeom>
        </p:spPr>
        <p:txBody>
          <a:bodyPr wrap="none" lIns="0" tIns="0" rIns="0" bIns="0">
            <a:noAutofit/>
          </a:bodyPr>
          <a:lstStyle/>
          <a:p>
            <a:pPr indent="0" algn="ctr" rtl="1">
              <a:lnSpc>
                <a:spcPts val="3350"/>
              </a:lnSpc>
              <a:spcBef>
                <a:spcPts val="2730"/>
              </a:spcBef>
              <a:spcAft>
                <a:spcPts val="2730"/>
              </a:spcAft>
            </a:pPr>
            <a:r>
              <a:rPr lang="ar-SA" sz="2500">
                <a:latin typeface="Arial Unicode MS"/>
              </a:rPr>
              <a:t>المادة السادسة والثلاثون</a:t>
            </a:r>
          </a:p>
        </p:txBody>
      </p:sp>
      <p:sp>
        <p:nvSpPr>
          <p:cNvPr id="4" name="Rectangle 3"/>
          <p:cNvSpPr/>
          <p:nvPr/>
        </p:nvSpPr>
        <p:spPr>
          <a:xfrm>
            <a:off x="714375" y="1771650"/>
            <a:ext cx="6086475" cy="1357312"/>
          </a:xfrm>
          <a:prstGeom prst="rect">
            <a:avLst/>
          </a:prstGeom>
        </p:spPr>
        <p:txBody>
          <a:bodyPr lIns="0" tIns="0" rIns="0" bIns="0">
            <a:noAutofit/>
          </a:bodyPr>
          <a:lstStyle/>
          <a:p>
            <a:pPr indent="317500" algn="just" rtl="1">
              <a:lnSpc>
                <a:spcPts val="3488"/>
              </a:lnSpc>
              <a:spcBef>
                <a:spcPts val="2730"/>
              </a:spcBef>
              <a:spcAft>
                <a:spcPts val="2730"/>
              </a:spcAft>
            </a:pPr>
            <a:r>
              <a:rPr lang="ar-SA" sz="1900">
                <a:latin typeface="Arial Unicode MS"/>
              </a:rPr>
              <a:t>يشترط ني المحكمين </a:t>
            </a:r>
            <a:r>
              <a:rPr lang="ar-SA" sz="1700">
                <a:latin typeface="Arial Unicode MS"/>
              </a:rPr>
              <a:t>للترقيات </a:t>
            </a:r>
            <a:r>
              <a:rPr lang="ar-SA" sz="1900">
                <a:latin typeface="Arial Unicode MS"/>
              </a:rPr>
              <a:t>أن يكونوا من الأساتذة، ويجوز إذا كانت </a:t>
            </a:r>
            <a:r>
              <a:rPr lang="ar-SA" sz="1700">
                <a:latin typeface="Arial Unicode MS"/>
              </a:rPr>
              <a:t>الترقية </a:t>
            </a:r>
            <a:r>
              <a:rPr lang="ar-SA" sz="1900">
                <a:latin typeface="Arial Unicode MS"/>
              </a:rPr>
              <a:t>إني رتبة أستا</a:t>
            </a:r>
            <a:r>
              <a:rPr lang="ar-SA" sz="1700">
                <a:latin typeface="Arial Unicode MS"/>
              </a:rPr>
              <a:t>ذ </a:t>
            </a:r>
            <a:r>
              <a:rPr lang="ar-SA" sz="1900">
                <a:latin typeface="Arial Unicode MS"/>
              </a:rPr>
              <a:t>مثارك أن يكون أحد المحكمين من الاساتذة المئاركين.</a:t>
            </a:r>
          </a:p>
        </p:txBody>
      </p:sp>
      <p:sp>
        <p:nvSpPr>
          <p:cNvPr id="5" name="Rectangle 4"/>
          <p:cNvSpPr/>
          <p:nvPr/>
        </p:nvSpPr>
        <p:spPr>
          <a:xfrm>
            <a:off x="2164556" y="3700462"/>
            <a:ext cx="3150394" cy="407194"/>
          </a:xfrm>
          <a:prstGeom prst="rect">
            <a:avLst/>
          </a:prstGeom>
        </p:spPr>
        <p:txBody>
          <a:bodyPr wrap="none" lIns="0" tIns="0" rIns="0" bIns="0">
            <a:noAutofit/>
          </a:bodyPr>
          <a:lstStyle/>
          <a:p>
            <a:pPr indent="0" algn="ctr" rtl="1">
              <a:lnSpc>
                <a:spcPts val="3350"/>
              </a:lnSpc>
              <a:spcBef>
                <a:spcPts val="2730"/>
              </a:spcBef>
              <a:spcAft>
                <a:spcPts val="2730"/>
              </a:spcAft>
            </a:pPr>
            <a:r>
              <a:rPr lang="ar-SA" sz="2500">
                <a:latin typeface="Arial Unicode MS"/>
              </a:rPr>
              <a:t>المادة </a:t>
            </a:r>
            <a:r>
              <a:rPr lang="ar-SA" sz="2200" b="1">
                <a:latin typeface="Segoe UI"/>
              </a:rPr>
              <a:t>السابعة </a:t>
            </a:r>
            <a:r>
              <a:rPr lang="ar-SA" sz="2500">
                <a:latin typeface="Arial Unicode MS"/>
              </a:rPr>
              <a:t>والثلاثون</a:t>
            </a:r>
          </a:p>
        </p:txBody>
      </p:sp>
      <p:sp>
        <p:nvSpPr>
          <p:cNvPr id="6" name="Rectangle 5"/>
          <p:cNvSpPr/>
          <p:nvPr/>
        </p:nvSpPr>
        <p:spPr>
          <a:xfrm>
            <a:off x="707231" y="4650581"/>
            <a:ext cx="6079331" cy="1943100"/>
          </a:xfrm>
          <a:prstGeom prst="rect">
            <a:avLst/>
          </a:prstGeom>
        </p:spPr>
        <p:txBody>
          <a:bodyPr lIns="0" tIns="0" rIns="0" bIns="0">
            <a:noAutofit/>
          </a:bodyPr>
          <a:lstStyle/>
          <a:p>
            <a:pPr indent="317500" algn="just" rtl="1">
              <a:lnSpc>
                <a:spcPts val="3628"/>
              </a:lnSpc>
              <a:spcBef>
                <a:spcPts val="2730"/>
              </a:spcBef>
              <a:spcAft>
                <a:spcPts val="840"/>
              </a:spcAft>
            </a:pPr>
            <a:r>
              <a:rPr lang="ar-SA" sz="1700">
                <a:latin typeface="Arial Unicode MS"/>
              </a:rPr>
              <a:t>تتم ترقية عفو </a:t>
            </a:r>
            <a:r>
              <a:rPr lang="ar-SA" sz="1900">
                <a:latin typeface="Arial Unicode MS"/>
              </a:rPr>
              <a:t>هيئه التدريسى علميا من تاريخ صدور قرار </a:t>
            </a:r>
            <a:r>
              <a:rPr lang="ar-SA" sz="1700">
                <a:latin typeface="Arial Unicode MS"/>
              </a:rPr>
              <a:t>المجلعس </a:t>
            </a:r>
            <a:r>
              <a:rPr lang="ar-SA" sz="2000">
                <a:latin typeface="Arial Unicode MS"/>
              </a:rPr>
              <a:t>العلمي </a:t>
            </a:r>
            <a:r>
              <a:rPr lang="ar-SA" sz="1900">
                <a:latin typeface="Arial Unicode MS"/>
              </a:rPr>
              <a:t>بذلك، أما </a:t>
            </a:r>
            <a:r>
              <a:rPr lang="ar-SA" sz="1700">
                <a:latin typeface="Arial Unicode MS"/>
              </a:rPr>
              <a:t>ترقيته </a:t>
            </a:r>
            <a:r>
              <a:rPr lang="ar-SA" sz="1900">
                <a:latin typeface="Arial Unicode MS"/>
              </a:rPr>
              <a:t>وظيغيآ </a:t>
            </a:r>
            <a:r>
              <a:rPr lang="ar-SA" sz="1700">
                <a:latin typeface="Arial Unicode MS"/>
              </a:rPr>
              <a:t>فتعتبر </a:t>
            </a:r>
            <a:r>
              <a:rPr lang="ar-SA" sz="1900">
                <a:latin typeface="Arial Unicode MS"/>
              </a:rPr>
              <a:t>من تاريخ صدور </a:t>
            </a:r>
            <a:r>
              <a:rPr lang="ar-SA" sz="1700">
                <a:latin typeface="Arial Unicode MS"/>
              </a:rPr>
              <a:t>القرار </a:t>
            </a:r>
            <a:r>
              <a:rPr lang="ar-SA" sz="1900">
                <a:latin typeface="Arial Unicode MS"/>
              </a:rPr>
              <a:t>التنفيذي </a:t>
            </a:r>
            <a:r>
              <a:rPr lang="ar-SA" sz="1700">
                <a:latin typeface="Arial Unicode MS"/>
              </a:rPr>
              <a:t>إذا توافرت </a:t>
            </a:r>
            <a:r>
              <a:rPr lang="ar-SA" sz="1900">
                <a:latin typeface="Arial Unicode MS"/>
              </a:rPr>
              <a:t>وظيغة ثاغرة يمكن </a:t>
            </a:r>
            <a:r>
              <a:rPr lang="ar-SA" sz="1700">
                <a:latin typeface="Arial Unicode MS"/>
              </a:rPr>
              <a:t>الترقية </a:t>
            </a:r>
            <a:r>
              <a:rPr lang="ar-SA" sz="1900">
                <a:latin typeface="Arial Unicode MS"/>
              </a:rPr>
              <a:t>عليها.</a:t>
            </a:r>
          </a:p>
          <a:p>
            <a:pPr indent="0" algn="ctr" rtl="1">
              <a:lnSpc>
                <a:spcPts val="2660"/>
              </a:lnSpc>
              <a:spcAft>
                <a:spcPts val="2310"/>
              </a:spcAft>
            </a:pPr>
            <a:r>
              <a:rPr lang="ar-SA" sz="2000" b="1">
                <a:solidFill>
                  <a:srgbClr val="78A966"/>
                </a:solidFill>
                <a:latin typeface="Segoe UI"/>
              </a:rPr>
              <a:t>الواجبات</a:t>
            </a:r>
          </a:p>
        </p:txBody>
      </p:sp>
      <p:sp>
        <p:nvSpPr>
          <p:cNvPr id="7" name="Rectangle 6"/>
          <p:cNvSpPr/>
          <p:nvPr/>
        </p:nvSpPr>
        <p:spPr>
          <a:xfrm>
            <a:off x="2228850" y="6972300"/>
            <a:ext cx="3007518" cy="400050"/>
          </a:xfrm>
          <a:prstGeom prst="rect">
            <a:avLst/>
          </a:prstGeom>
        </p:spPr>
        <p:txBody>
          <a:bodyPr wrap="none" lIns="0" tIns="0" rIns="0" bIns="0">
            <a:noAutofit/>
          </a:bodyPr>
          <a:lstStyle/>
          <a:p>
            <a:pPr indent="0" algn="ctr" rtl="1">
              <a:lnSpc>
                <a:spcPts val="3350"/>
              </a:lnSpc>
              <a:spcBef>
                <a:spcPts val="2310"/>
              </a:spcBef>
              <a:spcAft>
                <a:spcPts val="2730"/>
              </a:spcAft>
            </a:pPr>
            <a:r>
              <a:rPr lang="ar-SA" sz="2500">
                <a:latin typeface="Arial Unicode MS"/>
              </a:rPr>
              <a:t>المادة الثامنة والثلاثون</a:t>
            </a:r>
          </a:p>
        </p:txBody>
      </p:sp>
      <p:sp>
        <p:nvSpPr>
          <p:cNvPr id="8" name="Rectangle 7"/>
          <p:cNvSpPr/>
          <p:nvPr/>
        </p:nvSpPr>
        <p:spPr>
          <a:xfrm>
            <a:off x="692943" y="7929562"/>
            <a:ext cx="6057900" cy="2271713"/>
          </a:xfrm>
          <a:prstGeom prst="rect">
            <a:avLst/>
          </a:prstGeom>
        </p:spPr>
        <p:txBody>
          <a:bodyPr lIns="0" tIns="0" rIns="0" bIns="0">
            <a:noAutofit/>
          </a:bodyPr>
          <a:lstStyle/>
          <a:p>
            <a:pPr indent="317500" algn="just" rtl="1">
              <a:lnSpc>
                <a:spcPts val="2540"/>
              </a:lnSpc>
              <a:spcBef>
                <a:spcPts val="2730"/>
              </a:spcBef>
              <a:spcAft>
                <a:spcPts val="840"/>
              </a:spcAft>
            </a:pPr>
            <a:r>
              <a:rPr lang="ar-SA" sz="1900">
                <a:latin typeface="Arial Unicode MS"/>
              </a:rPr>
              <a:t>يجب أن يتصف عضو </a:t>
            </a:r>
            <a:r>
              <a:rPr lang="ar-SA" sz="1800">
                <a:latin typeface="Arial Unicode MS"/>
              </a:rPr>
              <a:t>هيئة التدريس بالصفات الآتية:</a:t>
            </a:r>
          </a:p>
          <a:p>
            <a:pPr indent="0" algn="ctr" rtl="1">
              <a:lnSpc>
                <a:spcPts val="3769"/>
              </a:lnSpc>
            </a:pPr>
            <a:r>
              <a:rPr lang="en-US" sz="1900">
                <a:latin typeface="Arial Unicode MS"/>
              </a:rPr>
              <a:t>١</a:t>
            </a:r>
            <a:r>
              <a:rPr lang="ar-SA" sz="1900">
                <a:latin typeface="Arial Unicode MS"/>
              </a:rPr>
              <a:t> - الأمانة والخلق القويم </a:t>
            </a:r>
            <a:r>
              <a:rPr lang="ar-SA" sz="1800">
                <a:latin typeface="Arial Unicode MS"/>
              </a:rPr>
              <a:t>وأن </a:t>
            </a:r>
            <a:r>
              <a:rPr lang="ar-SA" sz="1900">
                <a:latin typeface="Arial Unicode MS"/>
              </a:rPr>
              <a:t>يلتزم بالأنظمة والتعليمات وقواعد اللوك والآداب المرعية . </a:t>
            </a:r>
            <a:r>
              <a:rPr lang="ar-SA" sz="1800">
                <a:latin typeface="Arial Unicode MS"/>
              </a:rPr>
              <a:t>وأن </a:t>
            </a:r>
            <a:r>
              <a:rPr lang="ar-SA" sz="1900">
                <a:latin typeface="Arial Unicode MS"/>
              </a:rPr>
              <a:t>يترفع عن كل ما هر مخل بثر ف الوظيعة.</a:t>
            </a:r>
          </a:p>
          <a:p>
            <a:pPr marR="407194" indent="-457200" algn="r" rtl="1">
              <a:lnSpc>
                <a:spcPts val="3403"/>
              </a:lnSpc>
            </a:pPr>
            <a:r>
              <a:rPr lang="en-US" sz="1900">
                <a:latin typeface="Arial Unicode MS"/>
              </a:rPr>
              <a:t>٢</a:t>
            </a:r>
            <a:r>
              <a:rPr lang="ar-SA" sz="1900">
                <a:latin typeface="Arial Unicode MS"/>
              </a:rPr>
              <a:t>— متابعة مايستجدفي مجال تخممه، </a:t>
            </a:r>
            <a:r>
              <a:rPr lang="ar-SA" sz="1800">
                <a:latin typeface="Arial Unicode MS"/>
              </a:rPr>
              <a:t>وأن </a:t>
            </a:r>
            <a:r>
              <a:rPr lang="ar-SA" sz="1900">
                <a:latin typeface="Arial Unicode MS"/>
              </a:rPr>
              <a:t>يسهم من خلال نشاطه </a:t>
            </a:r>
            <a:r>
              <a:rPr lang="ar-SA" sz="2100">
                <a:latin typeface="Arial Unicode MS"/>
              </a:rPr>
              <a:t>العلمى </a:t>
            </a:r>
            <a:r>
              <a:rPr lang="ar-SA" sz="1900">
                <a:latin typeface="Arial Unicode MS"/>
              </a:rPr>
              <a:t>فى تطور تخصمه .</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29425" y="57150"/>
            <a:ext cx="500062" cy="457200"/>
          </a:xfrm>
          <a:prstGeom prst="rect">
            <a:avLst/>
          </a:prstGeom>
        </p:spPr>
      </p:pic>
      <p:pic>
        <p:nvPicPr>
          <p:cNvPr id="3" name="Picture 2"/>
          <p:cNvPicPr>
            <a:picLocks noChangeAspect="1"/>
          </p:cNvPicPr>
          <p:nvPr/>
        </p:nvPicPr>
        <p:blipFill>
          <a:blip r:embed="rId3"/>
          <a:stretch>
            <a:fillRect/>
          </a:stretch>
        </p:blipFill>
        <p:spPr>
          <a:xfrm>
            <a:off x="1821656" y="928687"/>
            <a:ext cx="3843337" cy="642938"/>
          </a:xfrm>
          <a:prstGeom prst="rect">
            <a:avLst/>
          </a:prstGeom>
        </p:spPr>
      </p:pic>
      <p:pic>
        <p:nvPicPr>
          <p:cNvPr id="4" name="Picture 3"/>
          <p:cNvPicPr>
            <a:picLocks noChangeAspect="1"/>
          </p:cNvPicPr>
          <p:nvPr/>
        </p:nvPicPr>
        <p:blipFill>
          <a:blip r:embed="rId4"/>
          <a:stretch>
            <a:fillRect/>
          </a:stretch>
        </p:blipFill>
        <p:spPr>
          <a:xfrm>
            <a:off x="1828800" y="5179218"/>
            <a:ext cx="3850481" cy="642938"/>
          </a:xfrm>
          <a:prstGeom prst="rect">
            <a:avLst/>
          </a:prstGeom>
        </p:spPr>
      </p:pic>
      <p:pic>
        <p:nvPicPr>
          <p:cNvPr id="5" name="Picture 4"/>
          <p:cNvPicPr>
            <a:picLocks noChangeAspect="1"/>
          </p:cNvPicPr>
          <p:nvPr/>
        </p:nvPicPr>
        <p:blipFill>
          <a:blip r:embed="rId5"/>
          <a:stretch>
            <a:fillRect/>
          </a:stretch>
        </p:blipFill>
        <p:spPr>
          <a:xfrm>
            <a:off x="5822156" y="10215562"/>
            <a:ext cx="1507331" cy="450056"/>
          </a:xfrm>
          <a:prstGeom prst="rect">
            <a:avLst/>
          </a:prstGeom>
        </p:spPr>
      </p:pic>
      <p:sp>
        <p:nvSpPr>
          <p:cNvPr id="6" name="Rectangle 5"/>
          <p:cNvSpPr/>
          <p:nvPr/>
        </p:nvSpPr>
        <p:spPr>
          <a:xfrm>
            <a:off x="700087" y="2007393"/>
            <a:ext cx="6157913" cy="2707482"/>
          </a:xfrm>
          <a:prstGeom prst="rect">
            <a:avLst/>
          </a:prstGeom>
        </p:spPr>
        <p:txBody>
          <a:bodyPr lIns="0" tIns="0" rIns="0" bIns="0">
            <a:noAutofit/>
          </a:bodyPr>
          <a:lstStyle/>
          <a:p>
            <a:pPr marR="355600" indent="0" algn="r" rtl="1">
              <a:lnSpc>
                <a:spcPts val="2540"/>
              </a:lnSpc>
              <a:spcAft>
                <a:spcPts val="840"/>
              </a:spcAft>
            </a:pPr>
            <a:r>
              <a:rPr lang="ar-SA" sz="1900">
                <a:latin typeface="Arial Unicode MS"/>
              </a:rPr>
              <a:t>شنر ط لتعيذن المعيد.</a:t>
            </a:r>
          </a:p>
          <a:p>
            <a:pPr marR="355600" indent="-355600" algn="r" rtl="1">
              <a:lnSpc>
                <a:spcPts val="3572"/>
              </a:lnSpc>
            </a:pPr>
            <a:r>
              <a:rPr lang="en-US" sz="1900">
                <a:latin typeface="Arial Unicode MS"/>
              </a:rPr>
              <a:t>١</a:t>
            </a:r>
            <a:r>
              <a:rPr lang="ar-SA" sz="1900">
                <a:latin typeface="Arial Unicode MS"/>
              </a:rPr>
              <a:t> - </a:t>
            </a:r>
            <a:r>
              <a:rPr lang="ar-SA" sz="1800">
                <a:latin typeface="Arial Unicode MS"/>
              </a:rPr>
              <a:t>أف </a:t>
            </a:r>
            <a:r>
              <a:rPr lang="ar-SA" sz="1900">
                <a:latin typeface="Arial Unicode MS"/>
              </a:rPr>
              <a:t>يكون حاصلأ </a:t>
            </a:r>
            <a:r>
              <a:rPr lang="ar-SA" sz="2000">
                <a:latin typeface="Arial Unicode MS"/>
              </a:rPr>
              <a:t>على </a:t>
            </a:r>
            <a:r>
              <a:rPr lang="ar-SA" sz="1900">
                <a:latin typeface="Arial Unicode MS"/>
              </a:rPr>
              <a:t>الشهادة الجامعية من جامعة سعودية </a:t>
            </a:r>
            <a:r>
              <a:rPr lang="ar-SA" sz="1800">
                <a:latin typeface="Arial Unicode MS"/>
              </a:rPr>
              <a:t>أو </a:t>
            </a:r>
            <a:r>
              <a:rPr lang="ar-SA" sz="1900">
                <a:latin typeface="Arial Unicode MS"/>
              </a:rPr>
              <a:t>جامعة </a:t>
            </a:r>
            <a:r>
              <a:rPr lang="ar-SA" sz="1800">
                <a:latin typeface="Arial Unicode MS"/>
              </a:rPr>
              <a:t>أخرى </a:t>
            </a:r>
            <a:r>
              <a:rPr lang="ar-SA" sz="1900">
                <a:latin typeface="Arial Unicode MS"/>
              </a:rPr>
              <a:t>معترف بها .</a:t>
            </a:r>
          </a:p>
          <a:p>
            <a:pPr marR="546100" indent="-546100" algn="r" rtl="1">
              <a:lnSpc>
                <a:spcPts val="2700"/>
              </a:lnSpc>
              <a:spcAft>
                <a:spcPts val="840"/>
              </a:spcAft>
            </a:pPr>
            <a:r>
              <a:rPr lang="en-US" sz="1900">
                <a:latin typeface="Arial Unicode MS"/>
              </a:rPr>
              <a:t>٢</a:t>
            </a:r>
            <a:r>
              <a:rPr lang="ar-SA" sz="1900">
                <a:latin typeface="Arial Unicode MS"/>
              </a:rPr>
              <a:t> - أن يكون تقديره العام في المرحلة الجامعية جيدأ </a:t>
            </a:r>
            <a:r>
              <a:rPr lang="ar-SA" sz="2100">
                <a:latin typeface="Arial Unicode MS"/>
              </a:rPr>
              <a:t>جدأ </a:t>
            </a:r>
            <a:r>
              <a:rPr lang="ar-SA" sz="2000">
                <a:latin typeface="Arial Unicode MS"/>
              </a:rPr>
              <a:t>على </a:t>
            </a:r>
            <a:r>
              <a:rPr lang="ar-SA" sz="1900">
                <a:latin typeface="Arial Unicode MS"/>
              </a:rPr>
              <a:t>الأقل(').</a:t>
            </a:r>
          </a:p>
          <a:p>
            <a:pPr marR="546100" indent="-546100" algn="r" rtl="1">
              <a:lnSpc>
                <a:spcPts val="2810"/>
              </a:lnSpc>
            </a:pPr>
            <a:r>
              <a:rPr lang="en-US" sz="2100">
                <a:latin typeface="Arial Unicode MS"/>
              </a:rPr>
              <a:t>٣</a:t>
            </a:r>
            <a:r>
              <a:rPr lang="ar-SA" sz="2100">
                <a:latin typeface="Arial Unicode MS"/>
              </a:rPr>
              <a:t> </a:t>
            </a:r>
            <a:r>
              <a:rPr lang="ar-SA" sz="1900">
                <a:latin typeface="Arial Unicode MS"/>
              </a:rPr>
              <a:t>- ما يصدره مجلس الجامعة من شروط أخرى.</a:t>
            </a:r>
          </a:p>
        </p:txBody>
      </p:sp>
      <p:sp>
        <p:nvSpPr>
          <p:cNvPr id="7" name="Rectangle 6"/>
          <p:cNvSpPr/>
          <p:nvPr/>
        </p:nvSpPr>
        <p:spPr>
          <a:xfrm>
            <a:off x="714375" y="6293643"/>
            <a:ext cx="6136481" cy="2714625"/>
          </a:xfrm>
          <a:prstGeom prst="rect">
            <a:avLst/>
          </a:prstGeom>
        </p:spPr>
        <p:txBody>
          <a:bodyPr lIns="0" tIns="0" rIns="0" bIns="0">
            <a:noAutofit/>
          </a:bodyPr>
          <a:lstStyle/>
          <a:p>
            <a:pPr indent="266700" algn="r" rtl="1">
              <a:lnSpc>
                <a:spcPts val="3881"/>
              </a:lnSpc>
              <a:spcBef>
                <a:spcPts val="3010"/>
              </a:spcBef>
            </a:pPr>
            <a:r>
              <a:rPr lang="ar-SA" sz="1900">
                <a:latin typeface="Arial Unicode MS"/>
              </a:rPr>
              <a:t>يثترط </a:t>
            </a:r>
            <a:r>
              <a:rPr lang="ar-SA" sz="1600" b="1">
                <a:latin typeface="Segoe UI"/>
              </a:rPr>
              <a:t>لتعيين </a:t>
            </a:r>
            <a:r>
              <a:rPr lang="ar-SA" sz="1900">
                <a:latin typeface="Arial Unicode MS"/>
              </a:rPr>
              <a:t>المحاضر ومدرس اللغة;-</a:t>
            </a:r>
            <a:r>
              <a:rPr lang="en-US" sz="1900">
                <a:latin typeface="Arial Unicode MS"/>
              </a:rPr>
              <a:t>١</a:t>
            </a:r>
            <a:r>
              <a:rPr lang="ar-SA" sz="1900">
                <a:latin typeface="Arial Unicode MS"/>
              </a:rPr>
              <a:t> - </a:t>
            </a:r>
            <a:r>
              <a:rPr lang="ar-SA" sz="1800">
                <a:latin typeface="Arial Unicode MS"/>
              </a:rPr>
              <a:t>أن </a:t>
            </a:r>
            <a:r>
              <a:rPr lang="ar-SA" sz="1900">
                <a:latin typeface="Arial Unicode MS"/>
              </a:rPr>
              <a:t>يكون حاصلأ على درجة الماجستير </a:t>
            </a:r>
            <a:r>
              <a:rPr lang="ar-SA" sz="1800">
                <a:latin typeface="Arial Unicode MS"/>
              </a:rPr>
              <a:t>أو </a:t>
            </a:r>
            <a:r>
              <a:rPr lang="ar-SA" sz="1900">
                <a:latin typeface="Arial Unicode MS"/>
              </a:rPr>
              <a:t>ما يعادلها من جامعة سعودية </a:t>
            </a:r>
            <a:r>
              <a:rPr lang="ar-SA" sz="1800">
                <a:latin typeface="Arial Unicode MS"/>
              </a:rPr>
              <a:t>أو </a:t>
            </a:r>
            <a:r>
              <a:rPr lang="ar-SA" sz="1900">
                <a:latin typeface="Arial Unicode MS"/>
              </a:rPr>
              <a:t>جامعة </a:t>
            </a:r>
            <a:r>
              <a:rPr lang="ar-SA" sz="1800">
                <a:latin typeface="Arial Unicode MS"/>
              </a:rPr>
              <a:t>أخرى </a:t>
            </a:r>
            <a:r>
              <a:rPr lang="ar-SA" sz="1900">
                <a:latin typeface="Arial Unicode MS"/>
              </a:rPr>
              <a:t>معترف بها </a:t>
            </a:r>
            <a:r>
              <a:rPr lang="en-US" sz="1900">
                <a:latin typeface="Arial Unicode MS"/>
              </a:rPr>
              <a:t>٠</a:t>
            </a:r>
            <a:r>
              <a:rPr lang="ar-SA" sz="1900">
                <a:latin typeface="Arial Unicode MS"/>
              </a:rPr>
              <a:t> </a:t>
            </a:r>
            <a:r>
              <a:rPr lang="en-US" sz="1900">
                <a:latin typeface="Arial Unicode MS"/>
              </a:rPr>
              <a:t>٢</a:t>
            </a:r>
            <a:r>
              <a:rPr lang="ar-SA" sz="1900">
                <a:latin typeface="Arial Unicode MS"/>
              </a:rPr>
              <a:t>- </a:t>
            </a:r>
            <a:r>
              <a:rPr lang="ar-SA" sz="1800">
                <a:latin typeface="Arial Unicode MS"/>
              </a:rPr>
              <a:t>أن </a:t>
            </a:r>
            <a:r>
              <a:rPr lang="ar-SA" sz="1900">
                <a:latin typeface="Arial Unicode MS"/>
              </a:rPr>
              <a:t>يكون </a:t>
            </a:r>
            <a:r>
              <a:rPr lang="ar-SA" sz="2100">
                <a:latin typeface="Arial Unicode MS"/>
              </a:rPr>
              <a:t>تقديره </a:t>
            </a:r>
            <a:r>
              <a:rPr lang="ar-SA" sz="1900">
                <a:latin typeface="Arial Unicode MS"/>
              </a:rPr>
              <a:t>العام ني الماجتير جيدآ جدآ على </a:t>
            </a:r>
            <a:r>
              <a:rPr lang="ar-SA" sz="1800">
                <a:latin typeface="Arial Unicode MS"/>
              </a:rPr>
              <a:t>الأقل </a:t>
            </a:r>
            <a:r>
              <a:rPr lang="ar-SA" sz="1900">
                <a:latin typeface="Arial Unicode MS"/>
              </a:rPr>
              <a:t>(إذا كان حاصان عليها من جامعة تمنحها بتقدير).</a:t>
            </a:r>
          </a:p>
          <a:p>
            <a:pPr indent="0" algn="r" rtl="1">
              <a:lnSpc>
                <a:spcPts val="2540"/>
              </a:lnSpc>
              <a:spcAft>
                <a:spcPts val="3710"/>
              </a:spcAft>
            </a:pPr>
            <a:r>
              <a:rPr lang="en-US" sz="1900">
                <a:latin typeface="Arial Unicode MS"/>
              </a:rPr>
              <a:t>٣</a:t>
            </a:r>
            <a:r>
              <a:rPr lang="ar-SA" sz="1900">
                <a:latin typeface="Arial Unicode MS"/>
              </a:rPr>
              <a:t>- ما يصدره مجلس الجامعة من نروط أخرى.</a:t>
            </a:r>
          </a:p>
        </p:txBody>
      </p:sp>
      <p:sp>
        <p:nvSpPr>
          <p:cNvPr id="8" name="Rectangle 7"/>
          <p:cNvSpPr/>
          <p:nvPr/>
        </p:nvSpPr>
        <p:spPr>
          <a:xfrm>
            <a:off x="3071812" y="9644062"/>
            <a:ext cx="3800475" cy="321469"/>
          </a:xfrm>
          <a:prstGeom prst="rect">
            <a:avLst/>
          </a:prstGeom>
        </p:spPr>
        <p:txBody>
          <a:bodyPr wrap="none" lIns="0" tIns="0" rIns="0" bIns="0">
            <a:noAutofit/>
          </a:bodyPr>
          <a:lstStyle/>
          <a:p>
            <a:pPr indent="0" algn="r" rtl="1">
              <a:lnSpc>
                <a:spcPts val="2540"/>
              </a:lnSpc>
              <a:spcBef>
                <a:spcPts val="3710"/>
              </a:spcBef>
              <a:spcAft>
                <a:spcPts val="1750"/>
              </a:spcAft>
            </a:pPr>
            <a:r>
              <a:rPr lang="ar-SA" sz="1800">
                <a:latin typeface="Arial Unicode MS"/>
              </a:rPr>
              <a:t>( </a:t>
            </a:r>
            <a:r>
              <a:rPr lang="en-US" sz="1800">
                <a:latin typeface="Arial Unicode MS"/>
              </a:rPr>
              <a:t>١</a:t>
            </a:r>
            <a:r>
              <a:rPr lang="ar-SA" sz="1800">
                <a:latin typeface="Arial Unicode MS"/>
              </a:rPr>
              <a:t>) انظر </a:t>
            </a:r>
            <a:r>
              <a:rPr lang="ar-SA" sz="1500">
                <a:latin typeface="Arial Unicode MS"/>
              </a:rPr>
              <a:t>الملحق </a:t>
            </a:r>
            <a:r>
              <a:rPr lang="ar-SA" sz="1900">
                <a:latin typeface="Arial Unicode MS"/>
              </a:rPr>
              <a:t>آخر </a:t>
            </a:r>
            <a:r>
              <a:rPr lang="ar-SA" sz="1500">
                <a:latin typeface="Arial Unicode MS"/>
              </a:rPr>
              <a:t>اللاتحة </a:t>
            </a:r>
            <a:r>
              <a:rPr lang="ar-SA" sz="1800">
                <a:latin typeface="Arial Unicode MS"/>
              </a:rPr>
              <a:t>ص </a:t>
            </a:r>
            <a:r>
              <a:rPr lang="en-US" sz="1500">
                <a:latin typeface="Arial Unicode MS"/>
              </a:rPr>
              <a:t>٣٢٨</a:t>
            </a:r>
            <a:r>
              <a:rPr lang="ar-SA" sz="1500">
                <a:latin typeface="Arial Unicode MS"/>
              </a:rPr>
              <a:t>‘ </a:t>
            </a:r>
            <a:r>
              <a:rPr lang="en-US" sz="1500">
                <a:latin typeface="Arial Unicode MS"/>
              </a:rPr>
              <a:t>٣٢٩</a:t>
            </a:r>
            <a:r>
              <a:rPr lang="ar-SA" sz="1500">
                <a:latin typeface="Arial Unicode MS"/>
              </a:rPr>
              <a:t> </a:t>
            </a:r>
            <a:r>
              <a:rPr lang="en-US" sz="1900">
                <a:latin typeface="Arial Unicode MS"/>
              </a:rPr>
              <a:t>٠</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372" y="14176"/>
            <a:ext cx="5465134" cy="3650512"/>
          </a:xfrm>
          <a:prstGeom prst="rect">
            <a:avLst/>
          </a:prstGeom>
        </p:spPr>
      </p:pic>
      <p:pic>
        <p:nvPicPr>
          <p:cNvPr id="3" name="Picture 2"/>
          <p:cNvPicPr>
            <a:picLocks noChangeAspect="1"/>
          </p:cNvPicPr>
          <p:nvPr/>
        </p:nvPicPr>
        <p:blipFill>
          <a:blip r:embed="rId3"/>
          <a:stretch>
            <a:fillRect/>
          </a:stretch>
        </p:blipFill>
        <p:spPr>
          <a:xfrm>
            <a:off x="1867786" y="7378995"/>
            <a:ext cx="3834809" cy="652130"/>
          </a:xfrm>
          <a:prstGeom prst="rect">
            <a:avLst/>
          </a:prstGeom>
        </p:spPr>
      </p:pic>
      <p:pic>
        <p:nvPicPr>
          <p:cNvPr id="4" name="Picture 3"/>
          <p:cNvPicPr>
            <a:picLocks noChangeAspect="1"/>
          </p:cNvPicPr>
          <p:nvPr/>
        </p:nvPicPr>
        <p:blipFill>
          <a:blip r:embed="rId4"/>
          <a:stretch>
            <a:fillRect/>
          </a:stretch>
        </p:blipFill>
        <p:spPr>
          <a:xfrm>
            <a:off x="244548" y="8598195"/>
            <a:ext cx="744279" cy="2112335"/>
          </a:xfrm>
          <a:prstGeom prst="rect">
            <a:avLst/>
          </a:prstGeom>
        </p:spPr>
      </p:pic>
      <p:sp>
        <p:nvSpPr>
          <p:cNvPr id="5" name="Rectangle 4"/>
          <p:cNvSpPr/>
          <p:nvPr/>
        </p:nvSpPr>
        <p:spPr>
          <a:xfrm>
            <a:off x="7315200" y="5295013"/>
            <a:ext cx="10632" cy="226828"/>
          </a:xfrm>
          <a:prstGeom prst="rect">
            <a:avLst/>
          </a:prstGeom>
          <a:solidFill>
            <a:srgbClr val="70AD5A"/>
          </a:solidFill>
        </p:spPr>
        <p:txBody>
          <a:bodyPr wrap="none" lIns="0" tIns="0" rIns="0" bIns="0">
            <a:noAutofit/>
          </a:bodyPr>
          <a:lstStyle/>
          <a:p>
            <a:pPr indent="0" algn="r" rtl="1">
              <a:lnSpc>
                <a:spcPts val="2540"/>
              </a:lnSpc>
            </a:pPr>
            <a:r>
              <a:rPr lang="ar-SA" sz="1900">
                <a:solidFill>
                  <a:srgbClr val="2D4F16"/>
                </a:solidFill>
                <a:latin typeface="Arial Unicode MS"/>
              </a:rPr>
              <a:t>ا</a:t>
            </a:r>
          </a:p>
        </p:txBody>
      </p:sp>
      <p:sp>
        <p:nvSpPr>
          <p:cNvPr id="6" name="Rectangle 5"/>
          <p:cNvSpPr/>
          <p:nvPr/>
        </p:nvSpPr>
        <p:spPr>
          <a:xfrm>
            <a:off x="712381" y="1580706"/>
            <a:ext cx="6131442" cy="5372987"/>
          </a:xfrm>
          <a:prstGeom prst="rect">
            <a:avLst/>
          </a:prstGeom>
        </p:spPr>
        <p:txBody>
          <a:bodyPr lIns="0" tIns="0" rIns="0" bIns="0">
            <a:noAutofit/>
          </a:bodyPr>
          <a:lstStyle/>
          <a:p>
            <a:pPr indent="0" rtl="1">
              <a:lnSpc>
                <a:spcPts val="2540"/>
              </a:lnSpc>
              <a:spcAft>
                <a:spcPts val="280"/>
              </a:spcAft>
            </a:pPr>
            <a:r>
              <a:rPr lang="ar-SA" sz="1900">
                <a:latin typeface="Arial Unicode MS"/>
              </a:rPr>
              <a:t>شرط لتعيين مساعد الباحمد.</a:t>
            </a:r>
          </a:p>
          <a:p>
            <a:pPr indent="0" rtl="1">
              <a:lnSpc>
                <a:spcPts val="3795"/>
              </a:lnSpc>
            </a:pPr>
            <a:r>
              <a:rPr lang="en-US" sz="1900">
                <a:latin typeface="Arial Unicode MS"/>
              </a:rPr>
              <a:t>١</a:t>
            </a:r>
            <a:r>
              <a:rPr lang="ar-SA" sz="1900">
                <a:latin typeface="Arial Unicode MS"/>
              </a:rPr>
              <a:t> - بالسبة لمن يعبن بدرجة الماجستير، (يسمى مساعد باحمث </a:t>
            </a:r>
            <a:r>
              <a:rPr lang="ar-SA" sz="1800">
                <a:latin typeface="Arial Unicode MS"/>
              </a:rPr>
              <a:t>أ) </a:t>
            </a:r>
            <a:r>
              <a:rPr lang="en-US" sz="1800">
                <a:latin typeface="Arial Unicode MS"/>
              </a:rPr>
              <a:t>٠</a:t>
            </a:r>
            <a:r>
              <a:rPr lang="ar-SA" sz="1800">
                <a:latin typeface="Arial Unicode MS"/>
              </a:rPr>
              <a:t> </a:t>
            </a:r>
            <a:r>
              <a:rPr lang="ar-SA" sz="1900">
                <a:latin typeface="Arial Unicode MS"/>
              </a:rPr>
              <a:t>أ- الحصول على درجة الماجستير من جامعة سعودية </a:t>
            </a:r>
            <a:r>
              <a:rPr lang="ar-SA" sz="1800">
                <a:latin typeface="Arial Unicode MS"/>
              </a:rPr>
              <a:t>أو </a:t>
            </a:r>
            <a:r>
              <a:rPr lang="ar-SA" sz="1900">
                <a:latin typeface="Arial Unicode MS"/>
              </a:rPr>
              <a:t>جامعة </a:t>
            </a:r>
            <a:r>
              <a:rPr lang="ar-SA" sz="1800">
                <a:latin typeface="Arial Unicode MS"/>
              </a:rPr>
              <a:t>أخرى </a:t>
            </a:r>
            <a:r>
              <a:rPr lang="ar-SA" sz="1900">
                <a:latin typeface="Arial Unicode MS"/>
              </a:rPr>
              <a:t>معترف بها</a:t>
            </a:r>
            <a:r>
              <a:rPr lang="ar-SA" sz="1800">
                <a:latin typeface="Arial Unicode MS"/>
              </a:rPr>
              <a:t>، </a:t>
            </a:r>
            <a:r>
              <a:rPr lang="ar-SA" sz="1900">
                <a:latin typeface="Arial Unicode MS"/>
              </a:rPr>
              <a:t>بتقدير عام جيد </a:t>
            </a:r>
            <a:r>
              <a:rPr lang="ar-SA" sz="1800">
                <a:latin typeface="Arial Unicode MS"/>
              </a:rPr>
              <a:t>جدأ </a:t>
            </a:r>
            <a:r>
              <a:rPr lang="ar-SA" sz="1900">
                <a:latin typeface="Arial Unicode MS"/>
              </a:rPr>
              <a:t>على الأقل</a:t>
            </a:r>
            <a:r>
              <a:rPr lang="ar-SA" sz="1800">
                <a:latin typeface="Arial Unicode MS"/>
              </a:rPr>
              <a:t>، إف </a:t>
            </a:r>
            <a:r>
              <a:rPr lang="ar-SA" sz="1900">
                <a:latin typeface="Arial Unicode MS"/>
              </a:rPr>
              <a:t>كان حاصلأ على الما جحير من جامعة نمخ هذ</a:t>
            </a:r>
            <a:r>
              <a:rPr lang="en-US" sz="1900">
                <a:latin typeface="Arial Unicode MS"/>
              </a:rPr>
              <a:t>٠</a:t>
            </a:r>
            <a:r>
              <a:rPr lang="ar-SA" sz="1900">
                <a:latin typeface="Arial Unicode MS"/>
              </a:rPr>
              <a:t> الدرجة</a:t>
            </a:r>
          </a:p>
          <a:p>
            <a:pPr marR="787991" indent="0" algn="r" rtl="1">
              <a:lnSpc>
                <a:spcPts val="2540"/>
              </a:lnSpc>
              <a:spcAft>
                <a:spcPts val="770"/>
              </a:spcAft>
            </a:pPr>
            <a:r>
              <a:rPr lang="ar-SA" sz="1900">
                <a:latin typeface="Arial Unicode MS"/>
              </a:rPr>
              <a:t>بتقدير </a:t>
            </a:r>
            <a:r>
              <a:rPr lang="en-US" sz="1900">
                <a:latin typeface="Arial Unicode MS"/>
              </a:rPr>
              <a:t>٠</a:t>
            </a:r>
          </a:p>
          <a:p>
            <a:pPr marR="787991" indent="-431800" algn="r" rtl="1">
              <a:lnSpc>
                <a:spcPts val="2540"/>
              </a:lnSpc>
              <a:spcAft>
                <a:spcPts val="770"/>
              </a:spcAft>
            </a:pPr>
            <a:r>
              <a:rPr lang="ar-SA" sz="1900">
                <a:latin typeface="Arial Unicode MS"/>
              </a:rPr>
              <a:t>ب- أية ثروط </a:t>
            </a:r>
            <a:r>
              <a:rPr lang="ar-SA" sz="1800">
                <a:latin typeface="Arial Unicode MS"/>
              </a:rPr>
              <a:t>أخرى </a:t>
            </a:r>
            <a:r>
              <a:rPr lang="ar-SA" sz="1900">
                <a:latin typeface="Arial Unicode MS"/>
              </a:rPr>
              <a:t>تراها الجامعة مناسبة .</a:t>
            </a:r>
          </a:p>
          <a:p>
            <a:pPr marR="356191" indent="-330200" algn="r" rtl="1">
              <a:lnSpc>
                <a:spcPts val="3126"/>
              </a:lnSpc>
              <a:spcAft>
                <a:spcPts val="280"/>
              </a:spcAft>
            </a:pPr>
            <a:r>
              <a:rPr lang="en-US" sz="1900">
                <a:latin typeface="Arial Unicode MS"/>
              </a:rPr>
              <a:t>٢</a:t>
            </a:r>
            <a:r>
              <a:rPr lang="ar-SA" sz="1900">
                <a:latin typeface="Arial Unicode MS"/>
              </a:rPr>
              <a:t>- بالنسبة لمن يعين بالشهادة الجامعية (البكالوريوس </a:t>
            </a:r>
            <a:r>
              <a:rPr lang="ar-SA" sz="1800">
                <a:latin typeface="Arial Unicode MS"/>
              </a:rPr>
              <a:t>أو </a:t>
            </a:r>
            <a:r>
              <a:rPr lang="ar-SA" sz="1900">
                <a:latin typeface="Arial Unicode MS"/>
              </a:rPr>
              <a:t>ما يعادلها)، (ويمى مساعد باحث ب) :</a:t>
            </a:r>
          </a:p>
          <a:p>
            <a:pPr marR="787991" indent="-431800" algn="r" rtl="1">
              <a:lnSpc>
                <a:spcPts val="3516"/>
              </a:lnSpc>
              <a:spcAft>
                <a:spcPts val="280"/>
              </a:spcAft>
            </a:pPr>
            <a:r>
              <a:rPr lang="ar-SA" sz="1900">
                <a:latin typeface="Arial Unicode MS"/>
              </a:rPr>
              <a:t>أ- الحصرل على الشهادة الجامعية بتقدير عام جيد على الأقل من جامعة سعودية </a:t>
            </a:r>
            <a:r>
              <a:rPr lang="ar-SA" sz="1800">
                <a:latin typeface="Arial Unicode MS"/>
              </a:rPr>
              <a:t>أو </a:t>
            </a:r>
            <a:r>
              <a:rPr lang="ar-SA" sz="1900">
                <a:latin typeface="Arial Unicode MS"/>
              </a:rPr>
              <a:t>جامعة </a:t>
            </a:r>
            <a:r>
              <a:rPr lang="ar-SA" sz="1800">
                <a:latin typeface="Arial Unicode MS"/>
              </a:rPr>
              <a:t>أخرى </a:t>
            </a:r>
            <a:r>
              <a:rPr lang="ar-SA" sz="1900">
                <a:latin typeface="Arial Unicode MS"/>
              </a:rPr>
              <a:t>معترف بها .</a:t>
            </a:r>
          </a:p>
          <a:p>
            <a:pPr marR="787991" indent="-431800" algn="r" rtl="1">
              <a:lnSpc>
                <a:spcPts val="2540"/>
              </a:lnSpc>
            </a:pPr>
            <a:r>
              <a:rPr lang="ar-SA" sz="1900">
                <a:latin typeface="Arial Unicode MS"/>
              </a:rPr>
              <a:t>ب- أية ثروط </a:t>
            </a:r>
            <a:r>
              <a:rPr lang="ar-SA" sz="1800">
                <a:latin typeface="Arial Unicode MS"/>
              </a:rPr>
              <a:t>أخرى </a:t>
            </a:r>
            <a:r>
              <a:rPr lang="ar-SA" sz="1900">
                <a:latin typeface="Arial Unicode MS"/>
              </a:rPr>
              <a:t>تراها الجامعة مناسبة .</a:t>
            </a:r>
          </a:p>
        </p:txBody>
      </p:sp>
      <p:sp>
        <p:nvSpPr>
          <p:cNvPr id="7" name="Rectangle 6"/>
          <p:cNvSpPr/>
          <p:nvPr/>
        </p:nvSpPr>
        <p:spPr>
          <a:xfrm>
            <a:off x="0" y="0"/>
            <a:ext cx="0" cy="0"/>
          </a:xfrm>
          <a:prstGeom prst="rect">
            <a:avLst/>
          </a:prstGeom>
          <a:solidFill>
            <a:srgbClr val="70AD5A"/>
          </a:solidFill>
        </p:spPr>
        <p:txBody>
          <a:bodyPr wrap="none" lIns="0" tIns="0" rIns="0" bIns="0">
            <a:noAutofit/>
          </a:bodyPr>
          <a:lstStyle/>
          <a:p>
            <a:endParaRPr/>
          </a:p>
        </p:txBody>
      </p:sp>
      <p:sp>
        <p:nvSpPr>
          <p:cNvPr id="8" name="Rectangle 7"/>
          <p:cNvSpPr/>
          <p:nvPr/>
        </p:nvSpPr>
        <p:spPr>
          <a:xfrm>
            <a:off x="0" y="0"/>
            <a:ext cx="0" cy="0"/>
          </a:xfrm>
          <a:prstGeom prst="rect">
            <a:avLst/>
          </a:prstGeom>
          <a:solidFill>
            <a:srgbClr val="70AD5A"/>
          </a:solidFill>
        </p:spPr>
        <p:txBody>
          <a:bodyPr wrap="none" lIns="0" tIns="0" rIns="0" bIns="0">
            <a:noAutofit/>
          </a:bodyPr>
          <a:lstStyle/>
          <a:p>
            <a:endParaRPr/>
          </a:p>
        </p:txBody>
      </p:sp>
      <p:sp>
        <p:nvSpPr>
          <p:cNvPr id="9" name="Rectangle 8"/>
          <p:cNvSpPr/>
          <p:nvPr/>
        </p:nvSpPr>
        <p:spPr>
          <a:xfrm>
            <a:off x="719469" y="8435162"/>
            <a:ext cx="6145619" cy="1786270"/>
          </a:xfrm>
          <a:prstGeom prst="rect">
            <a:avLst/>
          </a:prstGeom>
        </p:spPr>
        <p:txBody>
          <a:bodyPr lIns="0" tIns="0" rIns="0" bIns="0">
            <a:noAutofit/>
          </a:bodyPr>
          <a:lstStyle/>
          <a:p>
            <a:pPr indent="317500" algn="just" rtl="1">
              <a:lnSpc>
                <a:spcPts val="3544"/>
              </a:lnSpc>
            </a:pPr>
            <a:r>
              <a:rPr lang="ar-SA" sz="1900">
                <a:latin typeface="Arial Unicode MS"/>
              </a:rPr>
              <a:t>يتم تعيين المعيد والمحاضر ومدرس اللغة بناء على توبة مجلس القم الذي سيعمل به ومجلى الكلية واللجنة الدائمة لشؤون المعيدين والمحاصرين ومدرسي اللفات ومماعدي الباحثين ويصدر بالتعيين قرار من مجلس الجامعة </a:t>
            </a:r>
            <a:r>
              <a:rPr lang="en-US" sz="1900">
                <a:latin typeface="Arial Unicode MS"/>
              </a:rPr>
              <a:t>٠</a:t>
            </a:r>
          </a:p>
        </p:txBody>
      </p:sp>
      <p:sp>
        <p:nvSpPr>
          <p:cNvPr id="10" name="Rectangle 9"/>
          <p:cNvSpPr/>
          <p:nvPr/>
        </p:nvSpPr>
        <p:spPr>
          <a:xfrm>
            <a:off x="0" y="0"/>
            <a:ext cx="0" cy="0"/>
          </a:xfrm>
          <a:prstGeom prst="rect">
            <a:avLst/>
          </a:prstGeom>
          <a:solidFill>
            <a:srgbClr val="588B42"/>
          </a:solidFill>
        </p:spPr>
        <p:txBody>
          <a:bodyPr wrap="none" lIns="0" tIns="0" rIns="0" bIns="0">
            <a:noAutofit/>
          </a:bodyPr>
          <a:lstStyle/>
          <a:p>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6568" y="7143"/>
            <a:ext cx="492919" cy="1357313"/>
          </a:xfrm>
          <a:prstGeom prst="rect">
            <a:avLst/>
          </a:prstGeom>
        </p:spPr>
      </p:pic>
      <p:pic>
        <p:nvPicPr>
          <p:cNvPr id="3" name="Picture 2"/>
          <p:cNvPicPr>
            <a:picLocks noChangeAspect="1"/>
          </p:cNvPicPr>
          <p:nvPr/>
        </p:nvPicPr>
        <p:blipFill>
          <a:blip r:embed="rId3"/>
          <a:stretch>
            <a:fillRect/>
          </a:stretch>
        </p:blipFill>
        <p:spPr>
          <a:xfrm>
            <a:off x="221456" y="7143"/>
            <a:ext cx="1378744" cy="1757363"/>
          </a:xfrm>
          <a:prstGeom prst="rect">
            <a:avLst/>
          </a:prstGeom>
        </p:spPr>
      </p:pic>
      <p:pic>
        <p:nvPicPr>
          <p:cNvPr id="4" name="Picture 3"/>
          <p:cNvPicPr>
            <a:picLocks noChangeAspect="1"/>
          </p:cNvPicPr>
          <p:nvPr/>
        </p:nvPicPr>
        <p:blipFill>
          <a:blip r:embed="rId4"/>
          <a:stretch>
            <a:fillRect/>
          </a:stretch>
        </p:blipFill>
        <p:spPr>
          <a:xfrm>
            <a:off x="1800225" y="935831"/>
            <a:ext cx="3850481" cy="628650"/>
          </a:xfrm>
          <a:prstGeom prst="rect">
            <a:avLst/>
          </a:prstGeom>
        </p:spPr>
      </p:pic>
      <p:pic>
        <p:nvPicPr>
          <p:cNvPr id="5" name="Picture 4"/>
          <p:cNvPicPr>
            <a:picLocks noChangeAspect="1"/>
          </p:cNvPicPr>
          <p:nvPr/>
        </p:nvPicPr>
        <p:blipFill>
          <a:blip r:embed="rId5"/>
          <a:stretch>
            <a:fillRect/>
          </a:stretch>
        </p:blipFill>
        <p:spPr>
          <a:xfrm>
            <a:off x="1771650" y="4171950"/>
            <a:ext cx="3850481" cy="642937"/>
          </a:xfrm>
          <a:prstGeom prst="rect">
            <a:avLst/>
          </a:prstGeom>
        </p:spPr>
      </p:pic>
      <p:sp>
        <p:nvSpPr>
          <p:cNvPr id="6" name="Rectangle 5"/>
          <p:cNvSpPr/>
          <p:nvPr/>
        </p:nvSpPr>
        <p:spPr>
          <a:xfrm>
            <a:off x="1785937" y="0"/>
            <a:ext cx="792956" cy="214312"/>
          </a:xfrm>
          <a:prstGeom prst="rect">
            <a:avLst/>
          </a:prstGeom>
          <a:solidFill>
            <a:srgbClr val="70AD5A"/>
          </a:solidFill>
        </p:spPr>
        <p:txBody>
          <a:bodyPr wrap="none" lIns="0" tIns="0" rIns="0" bIns="0">
            <a:noAutofit/>
          </a:bodyPr>
          <a:lstStyle/>
          <a:p>
            <a:pPr indent="0">
              <a:lnSpc>
                <a:spcPts val="740"/>
              </a:lnSpc>
            </a:pPr>
            <a:r>
              <a:rPr lang="en-US" sz="750" u="sng">
                <a:latin typeface="David"/>
              </a:rPr>
              <a:t>—</a:t>
            </a:r>
          </a:p>
        </p:txBody>
      </p:sp>
      <p:sp>
        <p:nvSpPr>
          <p:cNvPr id="7" name="Rectangle 6"/>
          <p:cNvSpPr/>
          <p:nvPr/>
        </p:nvSpPr>
        <p:spPr>
          <a:xfrm>
            <a:off x="800100" y="1957387"/>
            <a:ext cx="5922168" cy="1807369"/>
          </a:xfrm>
          <a:prstGeom prst="rect">
            <a:avLst/>
          </a:prstGeom>
        </p:spPr>
        <p:txBody>
          <a:bodyPr lIns="0" tIns="0" rIns="0" bIns="0">
            <a:noAutofit/>
          </a:bodyPr>
          <a:lstStyle/>
          <a:p>
            <a:pPr indent="330200" algn="just" rtl="1">
              <a:lnSpc>
                <a:spcPts val="3656"/>
              </a:lnSpc>
            </a:pPr>
            <a:r>
              <a:rPr lang="ar-SA" sz="1900">
                <a:latin typeface="Arial Unicode MS"/>
              </a:rPr>
              <a:t>يتم تعيين مساعد الباحث بقرار من مدير الجامعة بناء </a:t>
            </a:r>
            <a:r>
              <a:rPr lang="ar-SA" sz="2000">
                <a:latin typeface="Arial Unicode MS"/>
              </a:rPr>
              <a:t>على </a:t>
            </a:r>
            <a:r>
              <a:rPr lang="ar-SA" sz="1900">
                <a:latin typeface="Arial Unicode MS"/>
              </a:rPr>
              <a:t>توصية مجلس القسم ومجلحس الكلية المختصين وتوصية اللجنة الدائمة لشؤون المعيدين والمحاصرين ومدرسي اللفات ومساعدي الباحثدن </a:t>
            </a:r>
            <a:r>
              <a:rPr lang="en-US" sz="1200">
                <a:latin typeface="Arial Unicode MS"/>
              </a:rPr>
              <a:t>٠</a:t>
            </a:r>
          </a:p>
        </p:txBody>
      </p:sp>
      <p:sp>
        <p:nvSpPr>
          <p:cNvPr id="8" name="Rectangle 7"/>
          <p:cNvSpPr/>
          <p:nvPr/>
        </p:nvSpPr>
        <p:spPr>
          <a:xfrm>
            <a:off x="814387" y="5222081"/>
            <a:ext cx="5907881" cy="3714750"/>
          </a:xfrm>
          <a:prstGeom prst="rect">
            <a:avLst/>
          </a:prstGeom>
        </p:spPr>
        <p:txBody>
          <a:bodyPr lIns="0" tIns="0" rIns="0" bIns="0">
            <a:noAutofit/>
          </a:bodyPr>
          <a:lstStyle/>
          <a:p>
            <a:pPr marR="406400" indent="-406400" algn="r" rtl="1">
              <a:lnSpc>
                <a:spcPts val="3319"/>
              </a:lnSpc>
            </a:pPr>
            <a:r>
              <a:rPr lang="en-US" sz="1900">
                <a:latin typeface="Arial Unicode MS"/>
              </a:rPr>
              <a:t>١</a:t>
            </a:r>
            <a:r>
              <a:rPr lang="ar-SA" sz="1900">
                <a:latin typeface="Arial Unicode MS"/>
              </a:rPr>
              <a:t> - يعين المعيد الذي يبح معدل دراسته الجامعية أرح سنوات في أول درجة من رتبة معيد .</a:t>
            </a:r>
          </a:p>
          <a:p>
            <a:pPr marR="406400" indent="-406400" algn="r" rtl="1">
              <a:lnSpc>
                <a:spcPts val="3684"/>
              </a:lnSpc>
            </a:pPr>
            <a:r>
              <a:rPr lang="en-US" sz="1900">
                <a:latin typeface="Arial Unicode MS"/>
              </a:rPr>
              <a:t>٢</a:t>
            </a:r>
            <a:r>
              <a:rPr lang="ar-SA" sz="1900">
                <a:latin typeface="Arial Unicode MS"/>
              </a:rPr>
              <a:t>- يعين المعيد الذي </a:t>
            </a:r>
            <a:r>
              <a:rPr lang="ar-SA" sz="2000">
                <a:latin typeface="Arial Unicode MS"/>
              </a:rPr>
              <a:t>يبلغ </a:t>
            </a:r>
            <a:r>
              <a:rPr lang="ar-SA" sz="1900">
                <a:latin typeface="Arial Unicode MS"/>
              </a:rPr>
              <a:t>معدل دراسته الجامعية خمس توات في الدرجة الثانية من رتبة معيد .</a:t>
            </a:r>
          </a:p>
          <a:p>
            <a:pPr marR="406400" indent="-406400" algn="r" rtl="1">
              <a:lnSpc>
                <a:spcPts val="3684"/>
              </a:lnSpc>
            </a:pPr>
            <a:r>
              <a:rPr lang="en-US" sz="1900">
                <a:latin typeface="Arial Unicode MS"/>
              </a:rPr>
              <a:t>٣</a:t>
            </a:r>
            <a:r>
              <a:rPr lang="ar-SA" sz="1900">
                <a:latin typeface="Arial Unicode MS"/>
              </a:rPr>
              <a:t>- يعين المعيد الذي </a:t>
            </a:r>
            <a:r>
              <a:rPr lang="ar-SA" sz="2000">
                <a:latin typeface="Arial Unicode MS"/>
              </a:rPr>
              <a:t>يبخ </a:t>
            </a:r>
            <a:r>
              <a:rPr lang="ar-SA" sz="1900">
                <a:latin typeface="Arial Unicode MS"/>
              </a:rPr>
              <a:t>معدل دراسته الجامعية ست سنوات في الدرجة الثالثة من رتبة معيد .</a:t>
            </a:r>
          </a:p>
          <a:p>
            <a:pPr marR="406400" indent="-406400" algn="r" rtl="1">
              <a:lnSpc>
                <a:spcPts val="3291"/>
              </a:lnSpc>
            </a:pPr>
            <a:r>
              <a:rPr lang="en-US" sz="1900">
                <a:latin typeface="Arial Unicode MS"/>
              </a:rPr>
              <a:t>٤</a:t>
            </a:r>
            <a:r>
              <a:rPr lang="ar-SA" sz="1900">
                <a:latin typeface="Arial Unicode MS"/>
              </a:rPr>
              <a:t> - يعين المعيد الذي يبلغ معدل دراسته الجامعية سع سنوات في الدرجة الرابعة من رتبة معيد </a:t>
            </a:r>
            <a:r>
              <a:rPr lang="en-US" sz="1200">
                <a:latin typeface="Arial Unicode MS"/>
              </a:rPr>
              <a:t>٠</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15137" y="7143"/>
            <a:ext cx="507206" cy="621507"/>
          </a:xfrm>
          <a:prstGeom prst="rect">
            <a:avLst/>
          </a:prstGeom>
        </p:spPr>
      </p:pic>
      <p:pic>
        <p:nvPicPr>
          <p:cNvPr id="3" name="Picture 2"/>
          <p:cNvPicPr>
            <a:picLocks noChangeAspect="1"/>
          </p:cNvPicPr>
          <p:nvPr/>
        </p:nvPicPr>
        <p:blipFill>
          <a:blip r:embed="rId3"/>
          <a:stretch>
            <a:fillRect/>
          </a:stretch>
        </p:blipFill>
        <p:spPr>
          <a:xfrm>
            <a:off x="1850231" y="921543"/>
            <a:ext cx="3850481" cy="657225"/>
          </a:xfrm>
          <a:prstGeom prst="rect">
            <a:avLst/>
          </a:prstGeom>
        </p:spPr>
      </p:pic>
      <p:pic>
        <p:nvPicPr>
          <p:cNvPr id="4" name="Picture 3"/>
          <p:cNvPicPr>
            <a:picLocks noChangeAspect="1"/>
          </p:cNvPicPr>
          <p:nvPr/>
        </p:nvPicPr>
        <p:blipFill>
          <a:blip r:embed="rId4"/>
          <a:stretch>
            <a:fillRect/>
          </a:stretch>
        </p:blipFill>
        <p:spPr>
          <a:xfrm>
            <a:off x="1864518" y="3707606"/>
            <a:ext cx="3850482" cy="657225"/>
          </a:xfrm>
          <a:prstGeom prst="rect">
            <a:avLst/>
          </a:prstGeom>
        </p:spPr>
      </p:pic>
      <p:sp>
        <p:nvSpPr>
          <p:cNvPr id="5" name="Rectangle 4"/>
          <p:cNvSpPr/>
          <p:nvPr/>
        </p:nvSpPr>
        <p:spPr>
          <a:xfrm>
            <a:off x="0" y="0"/>
            <a:ext cx="0" cy="0"/>
          </a:xfrm>
          <a:prstGeom prst="rect">
            <a:avLst/>
          </a:prstGeom>
          <a:solidFill>
            <a:srgbClr val="70AD5A"/>
          </a:solidFill>
        </p:spPr>
        <p:txBody>
          <a:bodyPr wrap="none" lIns="0" tIns="0" rIns="0" bIns="0">
            <a:noAutofit/>
          </a:bodyPr>
          <a:lstStyle/>
          <a:p>
            <a:endParaRPr/>
          </a:p>
        </p:txBody>
      </p:sp>
      <p:sp>
        <p:nvSpPr>
          <p:cNvPr id="6" name="Rectangle 5"/>
          <p:cNvSpPr/>
          <p:nvPr/>
        </p:nvSpPr>
        <p:spPr>
          <a:xfrm>
            <a:off x="814387" y="1943100"/>
            <a:ext cx="5915025" cy="1371600"/>
          </a:xfrm>
          <a:prstGeom prst="rect">
            <a:avLst/>
          </a:prstGeom>
        </p:spPr>
        <p:txBody>
          <a:bodyPr lIns="0" tIns="0" rIns="0" bIns="0">
            <a:noAutofit/>
          </a:bodyPr>
          <a:lstStyle/>
          <a:p>
            <a:pPr indent="279400" algn="just" rtl="1">
              <a:lnSpc>
                <a:spcPts val="3713"/>
              </a:lnSpc>
              <a:spcBef>
                <a:spcPts val="2520"/>
              </a:spcBef>
              <a:spcAft>
                <a:spcPts val="2870"/>
              </a:spcAft>
            </a:pPr>
            <a:r>
              <a:rPr lang="ar-SA" sz="1900">
                <a:latin typeface="Arial Unicode MS"/>
              </a:rPr>
              <a:t>تطبق </a:t>
            </a:r>
            <a:r>
              <a:rPr lang="ar-SA" sz="2000">
                <a:latin typeface="Arial Unicode MS"/>
              </a:rPr>
              <a:t>على </a:t>
            </a:r>
            <a:r>
              <a:rPr lang="ar-SA" sz="1900">
                <a:latin typeface="Arial Unicode MS"/>
              </a:rPr>
              <a:t>مدرسي اللفات ومساعدي الباحثين لائحة الوظائف التعليمية المعتمدة </a:t>
            </a:r>
            <a:r>
              <a:rPr lang="ar-SA" sz="2100">
                <a:latin typeface="Arial Unicode MS"/>
              </a:rPr>
              <a:t>بقرار </a:t>
            </a:r>
            <a:r>
              <a:rPr lang="ar-SA" sz="1900">
                <a:latin typeface="Arial Unicode MS"/>
              </a:rPr>
              <a:t>مجلس الخدمة المدنية رقم </a:t>
            </a:r>
            <a:r>
              <a:rPr lang="en-US" sz="1900">
                <a:latin typeface="Arial Unicode MS"/>
              </a:rPr>
              <a:t>٥٩٠</a:t>
            </a:r>
            <a:r>
              <a:rPr lang="ar-SA" sz="1900">
                <a:latin typeface="Arial Unicode MS"/>
              </a:rPr>
              <a:t> وتاريخ </a:t>
            </a:r>
            <a:r>
              <a:rPr lang="en-US" sz="1900">
                <a:latin typeface="Arial Unicode MS"/>
              </a:rPr>
              <a:t>١٤٠١/١١/١٠</a:t>
            </a:r>
            <a:r>
              <a:rPr lang="ar-SA" sz="1900">
                <a:latin typeface="Arial Unicode MS"/>
              </a:rPr>
              <a:t>ش وما يطرأعليها من تعديلات </a:t>
            </a:r>
            <a:r>
              <a:rPr lang="en-US" sz="1200">
                <a:latin typeface="Arial Unicode MS"/>
              </a:rPr>
              <a:t>٠</a:t>
            </a:r>
          </a:p>
        </p:txBody>
      </p:sp>
      <p:sp>
        <p:nvSpPr>
          <p:cNvPr id="7" name="Rectangle 6"/>
          <p:cNvSpPr/>
          <p:nvPr/>
        </p:nvSpPr>
        <p:spPr>
          <a:xfrm>
            <a:off x="828675" y="4757737"/>
            <a:ext cx="5915025" cy="1371600"/>
          </a:xfrm>
          <a:prstGeom prst="rect">
            <a:avLst/>
          </a:prstGeom>
        </p:spPr>
        <p:txBody>
          <a:bodyPr lIns="0" tIns="0" rIns="0" bIns="0">
            <a:noAutofit/>
          </a:bodyPr>
          <a:lstStyle/>
          <a:p>
            <a:pPr indent="279400" algn="just" rtl="1">
              <a:lnSpc>
                <a:spcPts val="3684"/>
              </a:lnSpc>
              <a:spcBef>
                <a:spcPts val="2520"/>
              </a:spcBef>
              <a:spcAft>
                <a:spcPts val="7980"/>
              </a:spcAft>
            </a:pPr>
            <a:r>
              <a:rPr lang="ar-SA" sz="2100">
                <a:latin typeface="Arial Unicode MS"/>
              </a:rPr>
              <a:t>يشترط </a:t>
            </a:r>
            <a:r>
              <a:rPr lang="ar-SA" sz="1900">
                <a:latin typeface="Arial Unicode MS"/>
              </a:rPr>
              <a:t>للتعيين </a:t>
            </a:r>
            <a:r>
              <a:rPr lang="ar-SA" sz="2000">
                <a:latin typeface="Arial Unicode MS"/>
              </a:rPr>
              <a:t>على </a:t>
            </a:r>
            <a:r>
              <a:rPr lang="ar-SA" sz="1900">
                <a:latin typeface="Arial Unicode MS"/>
              </a:rPr>
              <a:t>رتبة أستاذ ساعد الحصول </a:t>
            </a:r>
            <a:r>
              <a:rPr lang="ar-SA" sz="2000">
                <a:latin typeface="Arial Unicode MS"/>
              </a:rPr>
              <a:t>على </a:t>
            </a:r>
            <a:r>
              <a:rPr lang="ar-SA" sz="1900">
                <a:latin typeface="Arial Unicode MS"/>
              </a:rPr>
              <a:t>درجة الدكتوراه </a:t>
            </a:r>
            <a:r>
              <a:rPr lang="ar-SA" sz="1800">
                <a:latin typeface="Arial Unicode MS"/>
              </a:rPr>
              <a:t>أو </a:t>
            </a:r>
            <a:r>
              <a:rPr lang="ar-SA" sz="1900">
                <a:latin typeface="Arial Unicode MS"/>
              </a:rPr>
              <a:t>ما يعادلها من جامعة سعودية </a:t>
            </a:r>
            <a:r>
              <a:rPr lang="ar-SA" sz="1800">
                <a:latin typeface="Arial Unicode MS"/>
              </a:rPr>
              <a:t>أو </a:t>
            </a:r>
            <a:r>
              <a:rPr lang="ar-SA" sz="1900">
                <a:latin typeface="Arial Unicode MS"/>
              </a:rPr>
              <a:t>جامعة أخرى معترف بها، </a:t>
            </a:r>
            <a:r>
              <a:rPr lang="ar-SA" sz="1800">
                <a:latin typeface="Arial Unicode MS"/>
              </a:rPr>
              <a:t>ولمجلس </a:t>
            </a:r>
            <a:r>
              <a:rPr lang="ar-SA" sz="1900">
                <a:latin typeface="Arial Unicode MS"/>
              </a:rPr>
              <a:t>الجامعة إصافة شروط أخرى </a:t>
            </a:r>
            <a:r>
              <a:rPr lang="en-US" sz="1200">
                <a:latin typeface="Arial Unicode MS"/>
              </a:rPr>
              <a:t>٠</a:t>
            </a:r>
          </a:p>
        </p:txBody>
      </p:sp>
      <p:sp>
        <p:nvSpPr>
          <p:cNvPr id="8" name="Rectangle 7"/>
          <p:cNvSpPr/>
          <p:nvPr/>
        </p:nvSpPr>
        <p:spPr>
          <a:xfrm>
            <a:off x="835818" y="7600950"/>
            <a:ext cx="5922169" cy="2321718"/>
          </a:xfrm>
          <a:prstGeom prst="rect">
            <a:avLst/>
          </a:prstGeom>
        </p:spPr>
        <p:txBody>
          <a:bodyPr lIns="0" tIns="0" rIns="0" bIns="0">
            <a:noAutofit/>
          </a:bodyPr>
          <a:lstStyle/>
          <a:p>
            <a:pPr indent="279400" algn="just" rtl="1">
              <a:lnSpc>
                <a:spcPts val="3628"/>
              </a:lnSpc>
              <a:spcBef>
                <a:spcPts val="7980"/>
              </a:spcBef>
            </a:pPr>
            <a:r>
              <a:rPr lang="ar-SA" sz="1900">
                <a:latin typeface="Arial Unicode MS"/>
              </a:rPr>
              <a:t>يجوز لمجلس الجامعة في حال الضرورة وبناء على توصية من مجلس القسم ومجلس الكلية المختصين والمجلسى العلمي التعيين على رتبة أستاذ مساعد دون اشتراط الحصول </a:t>
            </a:r>
            <a:r>
              <a:rPr lang="ar-SA" sz="2000">
                <a:latin typeface="Arial Unicode MS"/>
              </a:rPr>
              <a:t>على </a:t>
            </a:r>
            <a:r>
              <a:rPr lang="ar-SA" sz="1900">
                <a:latin typeface="Arial Unicode MS"/>
              </a:rPr>
              <a:t>درجة (الدكتوراه) ني التخصصات التي لا تمنح فيها درجة الدكتوراه وفق الضوابط الآتية : -</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3087" y="4736306"/>
            <a:ext cx="3857625" cy="635794"/>
          </a:xfrm>
          <a:prstGeom prst="rect">
            <a:avLst/>
          </a:prstGeom>
        </p:spPr>
      </p:pic>
      <p:sp>
        <p:nvSpPr>
          <p:cNvPr id="3" name="Rectangle 2"/>
          <p:cNvSpPr/>
          <p:nvPr/>
        </p:nvSpPr>
        <p:spPr>
          <a:xfrm>
            <a:off x="828675" y="371475"/>
            <a:ext cx="5765006" cy="3950493"/>
          </a:xfrm>
          <a:prstGeom prst="rect">
            <a:avLst/>
          </a:prstGeom>
        </p:spPr>
        <p:txBody>
          <a:bodyPr lIns="0" tIns="0" rIns="0" bIns="0">
            <a:noAutofit/>
          </a:bodyPr>
          <a:lstStyle/>
          <a:p>
            <a:pPr marR="261938" indent="-215900" algn="just" rtl="1">
              <a:lnSpc>
                <a:spcPts val="3291"/>
              </a:lnSpc>
              <a:spcAft>
                <a:spcPts val="280"/>
              </a:spcAft>
            </a:pPr>
            <a:r>
              <a:rPr lang="ar-SA" sz="1900">
                <a:latin typeface="Arial Unicode MS"/>
              </a:rPr>
              <a:t>-</a:t>
            </a:r>
            <a:r>
              <a:rPr lang="ar-SA" sz="1800">
                <a:latin typeface="Arial Unicode MS"/>
              </a:rPr>
              <a:t>    أن </a:t>
            </a:r>
            <a:r>
              <a:rPr lang="ar-SA" sz="1900">
                <a:latin typeface="Arial Unicode MS"/>
              </a:rPr>
              <a:t>يكون </a:t>
            </a:r>
            <a:r>
              <a:rPr lang="ar-SA" sz="2100">
                <a:latin typeface="Arial Unicode MS"/>
              </a:rPr>
              <a:t>المرشح </a:t>
            </a:r>
            <a:r>
              <a:rPr lang="ar-SA" sz="1900">
                <a:latin typeface="Arial Unicode MS"/>
              </a:rPr>
              <a:t>حاصلأ </a:t>
            </a:r>
            <a:r>
              <a:rPr lang="ar-SA" sz="2000">
                <a:latin typeface="Arial Unicode MS"/>
              </a:rPr>
              <a:t>على </a:t>
            </a:r>
            <a:r>
              <a:rPr lang="ar-SA" sz="1900">
                <a:latin typeface="Arial Unicode MS"/>
              </a:rPr>
              <a:t>درجة </a:t>
            </a:r>
            <a:r>
              <a:rPr lang="ar-SA" sz="2100">
                <a:latin typeface="Arial Unicode MS"/>
              </a:rPr>
              <a:t>الماجستير </a:t>
            </a:r>
            <a:r>
              <a:rPr lang="ar-SA" sz="1800">
                <a:latin typeface="Arial Unicode MS"/>
              </a:rPr>
              <a:t>أو </a:t>
            </a:r>
            <a:r>
              <a:rPr lang="ar-SA" sz="1900">
                <a:latin typeface="Arial Unicode MS"/>
              </a:rPr>
              <a:t>ما يعادلها من جامعة سعودية </a:t>
            </a:r>
            <a:r>
              <a:rPr lang="ar-SA" sz="1800">
                <a:latin typeface="Arial Unicode MS"/>
              </a:rPr>
              <a:t>أو </a:t>
            </a:r>
            <a:r>
              <a:rPr lang="ar-SA" sz="1900">
                <a:latin typeface="Arial Unicode MS"/>
              </a:rPr>
              <a:t>جامعة </a:t>
            </a:r>
            <a:r>
              <a:rPr lang="ar-SA" sz="1800">
                <a:latin typeface="Arial Unicode MS"/>
              </a:rPr>
              <a:t>أخرى </a:t>
            </a:r>
            <a:r>
              <a:rPr lang="ar-SA" sz="2100">
                <a:latin typeface="Arial Unicode MS"/>
              </a:rPr>
              <a:t>معترف </a:t>
            </a:r>
            <a:r>
              <a:rPr lang="ar-SA" sz="1900">
                <a:latin typeface="Arial Unicode MS"/>
              </a:rPr>
              <a:t>بها .</a:t>
            </a:r>
          </a:p>
          <a:p>
            <a:pPr marR="261938" indent="-215900" algn="just" rtl="1">
              <a:lnSpc>
                <a:spcPts val="3319"/>
              </a:lnSpc>
              <a:spcAft>
                <a:spcPts val="280"/>
              </a:spcAft>
            </a:pPr>
            <a:r>
              <a:rPr lang="ar-SA" sz="1900">
                <a:latin typeface="Arial Unicode MS"/>
              </a:rPr>
              <a:t>-</a:t>
            </a:r>
            <a:r>
              <a:rPr lang="ar-SA" sz="1800">
                <a:latin typeface="Arial Unicode MS"/>
              </a:rPr>
              <a:t>    أن </a:t>
            </a:r>
            <a:r>
              <a:rPr lang="ar-SA" sz="1900">
                <a:latin typeface="Arial Unicode MS"/>
              </a:rPr>
              <a:t>يكون قد أمغى ثلاث </a:t>
            </a:r>
            <a:r>
              <a:rPr lang="ar-SA" sz="2100">
                <a:latin typeface="Arial Unicode MS"/>
              </a:rPr>
              <a:t>سنوات </a:t>
            </a:r>
            <a:r>
              <a:rPr lang="ar-SA" sz="2000">
                <a:latin typeface="Arial Unicode MS"/>
              </a:rPr>
              <a:t>على </a:t>
            </a:r>
            <a:r>
              <a:rPr lang="ar-SA" sz="1900">
                <a:latin typeface="Arial Unicode MS"/>
              </a:rPr>
              <a:t>الأقل ني </a:t>
            </a:r>
            <a:r>
              <a:rPr lang="ar-SA" sz="2100">
                <a:latin typeface="Arial Unicode MS"/>
              </a:rPr>
              <a:t>وظيغة </a:t>
            </a:r>
            <a:r>
              <a:rPr lang="ar-SA" sz="1900">
                <a:latin typeface="Arial Unicode MS"/>
              </a:rPr>
              <a:t>محاصر .</a:t>
            </a:r>
          </a:p>
          <a:p>
            <a:pPr marR="261938" indent="-215900" algn="just" rtl="1">
              <a:lnSpc>
                <a:spcPts val="3600"/>
              </a:lnSpc>
              <a:spcAft>
                <a:spcPts val="2940"/>
              </a:spcAft>
            </a:pPr>
            <a:r>
              <a:rPr lang="ar-SA" sz="1800">
                <a:latin typeface="Arial Unicode MS"/>
              </a:rPr>
              <a:t>-    أن </a:t>
            </a:r>
            <a:r>
              <a:rPr lang="ar-SA" sz="1900">
                <a:latin typeface="Arial Unicode MS"/>
              </a:rPr>
              <a:t>يتقدم بإنتاج </a:t>
            </a:r>
            <a:r>
              <a:rPr lang="ar-SA" sz="2000">
                <a:latin typeface="Arial Unicode MS"/>
              </a:rPr>
              <a:t>علمي </a:t>
            </a:r>
            <a:r>
              <a:rPr lang="ar-SA" sz="1900">
                <a:latin typeface="Arial Unicode MS"/>
              </a:rPr>
              <a:t>لا يقل عن ثلاث وحدات منثورة بعد حصوله </a:t>
            </a:r>
            <a:r>
              <a:rPr lang="ar-SA" sz="2000">
                <a:latin typeface="Arial Unicode MS"/>
              </a:rPr>
              <a:t>على </a:t>
            </a:r>
            <a:r>
              <a:rPr lang="ar-SA" sz="1900">
                <a:latin typeface="Arial Unicode MS"/>
              </a:rPr>
              <a:t>درجة الماجستير منها وحدة واحدة </a:t>
            </a:r>
            <a:r>
              <a:rPr lang="ar-SA" sz="2000">
                <a:latin typeface="Arial Unicode MS"/>
              </a:rPr>
              <a:t>على </a:t>
            </a:r>
            <a:r>
              <a:rPr lang="ar-SA" sz="1900">
                <a:latin typeface="Arial Unicode MS"/>
              </a:rPr>
              <a:t>الأقل فردية . </a:t>
            </a:r>
            <a:r>
              <a:rPr lang="ar-SA" sz="1800">
                <a:latin typeface="Arial Unicode MS"/>
              </a:rPr>
              <a:t>وأن </a:t>
            </a:r>
            <a:r>
              <a:rPr lang="ar-SA" sz="1900">
                <a:latin typeface="Arial Unicode MS"/>
              </a:rPr>
              <a:t>يكون الإنتاج </a:t>
            </a:r>
            <a:r>
              <a:rPr lang="ar-SA" sz="2000">
                <a:latin typeface="Arial Unicode MS"/>
              </a:rPr>
              <a:t>العلمي </a:t>
            </a:r>
            <a:r>
              <a:rPr lang="ar-SA" sz="1900">
                <a:latin typeface="Arial Unicode MS"/>
              </a:rPr>
              <a:t>المقدم متفقأ مع ما جاء في المادة (</a:t>
            </a:r>
            <a:r>
              <a:rPr lang="en-US" sz="1900">
                <a:latin typeface="Arial Unicode MS"/>
              </a:rPr>
              <a:t>٩</a:t>
            </a:r>
            <a:r>
              <a:rPr lang="ar-SA" sz="1900">
                <a:latin typeface="Arial Unicode MS"/>
              </a:rPr>
              <a:t> </a:t>
            </a:r>
            <a:r>
              <a:rPr lang="en-US" sz="1900">
                <a:latin typeface="Arial Unicode MS"/>
              </a:rPr>
              <a:t>٢</a:t>
            </a:r>
            <a:r>
              <a:rPr lang="ar-SA" sz="1900">
                <a:latin typeface="Arial Unicode MS"/>
              </a:rPr>
              <a:t>) من هذ</a:t>
            </a:r>
            <a:r>
              <a:rPr lang="en-US" sz="1900">
                <a:latin typeface="Arial Unicode MS"/>
              </a:rPr>
              <a:t>٥</a:t>
            </a:r>
            <a:r>
              <a:rPr lang="ar-SA" sz="1900">
                <a:latin typeface="Arial Unicode MS"/>
              </a:rPr>
              <a:t> اللائحة .</a:t>
            </a:r>
          </a:p>
        </p:txBody>
      </p:sp>
      <p:sp>
        <p:nvSpPr>
          <p:cNvPr id="4" name="Rectangle 3"/>
          <p:cNvSpPr/>
          <p:nvPr/>
        </p:nvSpPr>
        <p:spPr>
          <a:xfrm>
            <a:off x="835818" y="5815012"/>
            <a:ext cx="5936457" cy="4171950"/>
          </a:xfrm>
          <a:prstGeom prst="rect">
            <a:avLst/>
          </a:prstGeom>
        </p:spPr>
        <p:txBody>
          <a:bodyPr lIns="0" tIns="0" rIns="0" bIns="0">
            <a:noAutofit/>
          </a:bodyPr>
          <a:lstStyle/>
          <a:p>
            <a:pPr indent="304800" algn="r" rtl="1">
              <a:lnSpc>
                <a:spcPts val="3150"/>
              </a:lnSpc>
              <a:spcAft>
                <a:spcPts val="420"/>
              </a:spcAft>
            </a:pPr>
            <a:r>
              <a:rPr lang="ar-SA" sz="1900">
                <a:latin typeface="Arial Unicode MS"/>
              </a:rPr>
              <a:t>هع مراعاة </a:t>
            </a:r>
            <a:r>
              <a:rPr lang="ar-SA" sz="1700">
                <a:latin typeface="Arial Unicode MS"/>
              </a:rPr>
              <a:t>أحكام </a:t>
            </a:r>
            <a:r>
              <a:rPr lang="ar-SA" sz="1900">
                <a:latin typeface="Arial Unicode MS"/>
              </a:rPr>
              <a:t>المادة الثانية </a:t>
            </a:r>
            <a:r>
              <a:rPr lang="ar-SA" sz="1500">
                <a:latin typeface="Arial Unicode MS"/>
              </a:rPr>
              <a:t>عشرة </a:t>
            </a:r>
            <a:r>
              <a:rPr lang="ar-SA" sz="1900">
                <a:latin typeface="Arial Unicode MS"/>
              </a:rPr>
              <a:t>يثترط للتعيين على رتبة </a:t>
            </a:r>
            <a:r>
              <a:rPr lang="ar-SA" sz="1500">
                <a:latin typeface="Arial Unicode MS"/>
              </a:rPr>
              <a:t>أستا</a:t>
            </a:r>
            <a:r>
              <a:rPr lang="ar-SA" sz="1900">
                <a:latin typeface="Arial Unicode MS"/>
              </a:rPr>
              <a:t>ذ مشارك:</a:t>
            </a:r>
          </a:p>
          <a:p>
            <a:pPr marR="419100" indent="-419100" algn="just" rtl="1">
              <a:lnSpc>
                <a:spcPts val="3628"/>
              </a:lnSpc>
            </a:pPr>
            <a:r>
              <a:rPr lang="en-US" sz="1900">
                <a:latin typeface="Arial Unicode MS"/>
              </a:rPr>
              <a:t>١</a:t>
            </a:r>
            <a:r>
              <a:rPr lang="ar-SA" sz="1900">
                <a:latin typeface="Arial Unicode MS"/>
              </a:rPr>
              <a:t> - الحصول </a:t>
            </a:r>
            <a:r>
              <a:rPr lang="ar-SA" sz="2000">
                <a:latin typeface="Arial Unicode MS"/>
              </a:rPr>
              <a:t>على </a:t>
            </a:r>
            <a:r>
              <a:rPr lang="ar-SA" sz="1900">
                <a:latin typeface="Arial Unicode MS"/>
              </a:rPr>
              <a:t>درجة الدكتوراه من جامعة سعودية </a:t>
            </a:r>
            <a:r>
              <a:rPr lang="ar-SA" sz="1800">
                <a:latin typeface="Arial Unicode MS"/>
              </a:rPr>
              <a:t>أو </a:t>
            </a:r>
            <a:r>
              <a:rPr lang="ar-SA" sz="1900">
                <a:latin typeface="Arial Unicode MS"/>
              </a:rPr>
              <a:t>جامعة </a:t>
            </a:r>
            <a:r>
              <a:rPr lang="ar-SA" sz="1800">
                <a:latin typeface="Arial Unicode MS"/>
              </a:rPr>
              <a:t>أخرى </a:t>
            </a:r>
            <a:r>
              <a:rPr lang="ar-SA" sz="1900">
                <a:latin typeface="Arial Unicode MS"/>
              </a:rPr>
              <a:t>معترف بها </a:t>
            </a:r>
            <a:r>
              <a:rPr lang="en-US" sz="1900">
                <a:latin typeface="Arial Unicode MS"/>
              </a:rPr>
              <a:t>٠</a:t>
            </a:r>
          </a:p>
          <a:p>
            <a:pPr marR="419100" indent="-419100" algn="just" rtl="1">
              <a:lnSpc>
                <a:spcPts val="3234"/>
              </a:lnSpc>
              <a:spcAft>
                <a:spcPts val="420"/>
              </a:spcAft>
            </a:pPr>
            <a:r>
              <a:rPr lang="en-US" sz="1900">
                <a:latin typeface="Arial Unicode MS"/>
              </a:rPr>
              <a:t>٢</a:t>
            </a:r>
            <a:r>
              <a:rPr lang="ar-SA" sz="1900">
                <a:latin typeface="Arial Unicode MS"/>
              </a:rPr>
              <a:t>- خبرة في عضوية هيئة التدريس بالجامعة أو الجامعات الأخرى المعترف بها لا تقل عن أربع سنوات بعد التعيين </a:t>
            </a:r>
            <a:r>
              <a:rPr lang="ar-SA" sz="2000">
                <a:latin typeface="Arial Unicode MS"/>
              </a:rPr>
              <a:t>على </a:t>
            </a:r>
            <a:r>
              <a:rPr lang="ar-SA" sz="1900">
                <a:latin typeface="Arial Unicode MS"/>
              </a:rPr>
              <a:t>رتبة أستاذ مساعد.</a:t>
            </a:r>
          </a:p>
          <a:p>
            <a:pPr marR="419100" indent="-419100" algn="just" rtl="1">
              <a:lnSpc>
                <a:spcPts val="3628"/>
              </a:lnSpc>
            </a:pPr>
            <a:r>
              <a:rPr lang="en-US" sz="1900">
                <a:latin typeface="Arial Unicode MS"/>
              </a:rPr>
              <a:t>٣</a:t>
            </a:r>
            <a:r>
              <a:rPr lang="ar-SA" sz="1900">
                <a:latin typeface="Arial Unicode MS"/>
              </a:rPr>
              <a:t>- </a:t>
            </a:r>
            <a:r>
              <a:rPr lang="ar-SA" sz="1800">
                <a:latin typeface="Arial Unicode MS"/>
              </a:rPr>
              <a:t>أن </a:t>
            </a:r>
            <a:r>
              <a:rPr lang="ar-SA" sz="1900">
                <a:latin typeface="Arial Unicode MS"/>
              </a:rPr>
              <a:t>تكون قد نمت ترقيته </a:t>
            </a:r>
            <a:r>
              <a:rPr lang="ar-SA" sz="2000">
                <a:latin typeface="Arial Unicode MS"/>
              </a:rPr>
              <a:t>علميآ </a:t>
            </a:r>
            <a:r>
              <a:rPr lang="ar-SA" sz="1900">
                <a:latin typeface="Arial Unicode MS"/>
              </a:rPr>
              <a:t>إلى رتبة </a:t>
            </a:r>
            <a:r>
              <a:rPr lang="ar-SA" sz="1800">
                <a:latin typeface="Arial Unicode MS"/>
              </a:rPr>
              <a:t>أستا</a:t>
            </a:r>
            <a:r>
              <a:rPr lang="ar-SA" sz="1900">
                <a:latin typeface="Arial Unicode MS"/>
              </a:rPr>
              <a:t>ذ مشارك من جامعة سعودية أو جامعة </a:t>
            </a:r>
            <a:r>
              <a:rPr lang="ar-SA" sz="1800">
                <a:latin typeface="Arial Unicode MS"/>
              </a:rPr>
              <a:t>أخرى </a:t>
            </a:r>
            <a:r>
              <a:rPr lang="ar-SA" sz="1900">
                <a:latin typeface="Arial Unicode MS"/>
              </a:rPr>
              <a:t>معترف بها.</a:t>
            </a:r>
          </a:p>
        </p:txBody>
      </p:sp>
      <p:sp>
        <p:nvSpPr>
          <p:cNvPr id="5" name="Rectangle 4"/>
          <p:cNvSpPr/>
          <p:nvPr/>
        </p:nvSpPr>
        <p:spPr>
          <a:xfrm>
            <a:off x="0" y="0"/>
            <a:ext cx="0" cy="0"/>
          </a:xfrm>
          <a:prstGeom prst="rect">
            <a:avLst/>
          </a:prstGeom>
          <a:solidFill>
            <a:srgbClr val="70AD5A"/>
          </a:solidFill>
        </p:spPr>
        <p:txBody>
          <a:bodyPr wrap="none" lIns="0" tIns="0" rIns="0" bIns="0">
            <a:noAutofit/>
          </a:bodyPr>
          <a:lstStyle/>
          <a:p>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22281" y="196453"/>
            <a:ext cx="428625" cy="289322"/>
          </a:xfrm>
          <a:prstGeom prst="rect">
            <a:avLst/>
          </a:prstGeom>
        </p:spPr>
      </p:pic>
      <p:pic>
        <p:nvPicPr>
          <p:cNvPr id="3" name="Picture 2"/>
          <p:cNvPicPr>
            <a:picLocks noChangeAspect="1"/>
          </p:cNvPicPr>
          <p:nvPr/>
        </p:nvPicPr>
        <p:blipFill>
          <a:blip r:embed="rId3"/>
          <a:stretch>
            <a:fillRect/>
          </a:stretch>
        </p:blipFill>
        <p:spPr>
          <a:xfrm>
            <a:off x="271462" y="178593"/>
            <a:ext cx="421481" cy="342900"/>
          </a:xfrm>
          <a:prstGeom prst="rect">
            <a:avLst/>
          </a:prstGeom>
        </p:spPr>
      </p:pic>
      <p:pic>
        <p:nvPicPr>
          <p:cNvPr id="4" name="Picture 3"/>
          <p:cNvPicPr>
            <a:picLocks noChangeAspect="1"/>
          </p:cNvPicPr>
          <p:nvPr/>
        </p:nvPicPr>
        <p:blipFill>
          <a:blip r:embed="rId4"/>
          <a:stretch>
            <a:fillRect/>
          </a:stretch>
        </p:blipFill>
        <p:spPr>
          <a:xfrm>
            <a:off x="1857375" y="914400"/>
            <a:ext cx="3843337" cy="642937"/>
          </a:xfrm>
          <a:prstGeom prst="rect">
            <a:avLst/>
          </a:prstGeom>
        </p:spPr>
      </p:pic>
      <p:pic>
        <p:nvPicPr>
          <p:cNvPr id="5" name="Picture 4"/>
          <p:cNvPicPr>
            <a:picLocks noChangeAspect="1"/>
          </p:cNvPicPr>
          <p:nvPr/>
        </p:nvPicPr>
        <p:blipFill>
          <a:blip r:embed="rId5"/>
          <a:stretch>
            <a:fillRect/>
          </a:stretch>
        </p:blipFill>
        <p:spPr>
          <a:xfrm>
            <a:off x="214312" y="5693568"/>
            <a:ext cx="7136606" cy="5000625"/>
          </a:xfrm>
          <a:prstGeom prst="rect">
            <a:avLst/>
          </a:prstGeom>
        </p:spPr>
      </p:pic>
      <p:sp>
        <p:nvSpPr>
          <p:cNvPr id="6" name="Rectangle 5"/>
          <p:cNvSpPr/>
          <p:nvPr/>
        </p:nvSpPr>
        <p:spPr>
          <a:xfrm>
            <a:off x="835818" y="1957387"/>
            <a:ext cx="5907882" cy="403622"/>
          </a:xfrm>
          <a:prstGeom prst="rect">
            <a:avLst/>
          </a:prstGeom>
        </p:spPr>
        <p:txBody>
          <a:bodyPr wrap="none" lIns="0" tIns="0" rIns="0" bIns="0">
            <a:noAutofit/>
          </a:bodyPr>
          <a:lstStyle/>
          <a:p>
            <a:pPr marR="292100" indent="0" algn="r" rtl="1">
              <a:lnSpc>
                <a:spcPts val="2810"/>
              </a:lnSpc>
            </a:pPr>
            <a:r>
              <a:rPr lang="ar-SA" sz="2100">
                <a:latin typeface="Arial Unicode MS"/>
              </a:rPr>
              <a:t>هع </a:t>
            </a:r>
            <a:r>
              <a:rPr lang="ar-SA" sz="1700">
                <a:latin typeface="Arial Unicode MS"/>
              </a:rPr>
              <a:t>مراعاة أحكام </a:t>
            </a:r>
            <a:r>
              <a:rPr lang="ar-SA" sz="1900">
                <a:latin typeface="Arial Unicode MS"/>
              </a:rPr>
              <a:t>المادة الثانية </a:t>
            </a:r>
            <a:r>
              <a:rPr lang="ar-SA" sz="1700">
                <a:latin typeface="Arial Unicode MS"/>
              </a:rPr>
              <a:t>عشرة شترط </a:t>
            </a:r>
            <a:r>
              <a:rPr lang="ar-SA" sz="1900">
                <a:latin typeface="Arial Unicode MS"/>
              </a:rPr>
              <a:t>لسن </a:t>
            </a:r>
            <a:r>
              <a:rPr lang="ar-SA" sz="2100">
                <a:latin typeface="Arial Unicode MS"/>
              </a:rPr>
              <a:t>على </a:t>
            </a:r>
            <a:r>
              <a:rPr lang="ar-SA" sz="1700">
                <a:latin typeface="Arial Unicode MS"/>
              </a:rPr>
              <a:t>رتبة</a:t>
            </a:r>
          </a:p>
        </p:txBody>
      </p:sp>
      <p:sp>
        <p:nvSpPr>
          <p:cNvPr id="7" name="Rectangle 6"/>
          <p:cNvSpPr/>
          <p:nvPr/>
        </p:nvSpPr>
        <p:spPr>
          <a:xfrm>
            <a:off x="835818" y="2503884"/>
            <a:ext cx="5907882" cy="217884"/>
          </a:xfrm>
          <a:prstGeom prst="rect">
            <a:avLst/>
          </a:prstGeom>
        </p:spPr>
        <p:txBody>
          <a:bodyPr wrap="none" lIns="0" tIns="0" rIns="0" bIns="0">
            <a:noAutofit/>
          </a:bodyPr>
          <a:lstStyle/>
          <a:p>
            <a:pPr indent="0" algn="just" rtl="1">
              <a:lnSpc>
                <a:spcPts val="2810"/>
              </a:lnSpc>
              <a:spcAft>
                <a:spcPts val="490"/>
              </a:spcAft>
            </a:pPr>
            <a:r>
              <a:rPr lang="ar-SA" sz="2100">
                <a:latin typeface="Arial Unicode MS"/>
              </a:rPr>
              <a:t>أسان:</a:t>
            </a:r>
          </a:p>
        </p:txBody>
      </p:sp>
      <p:sp>
        <p:nvSpPr>
          <p:cNvPr id="8" name="Rectangle 7"/>
          <p:cNvSpPr/>
          <p:nvPr/>
        </p:nvSpPr>
        <p:spPr>
          <a:xfrm>
            <a:off x="6407943" y="2971800"/>
            <a:ext cx="300038" cy="207168"/>
          </a:xfrm>
          <a:prstGeom prst="rect">
            <a:avLst/>
          </a:prstGeom>
        </p:spPr>
        <p:txBody>
          <a:bodyPr wrap="none" lIns="0" tIns="0" rIns="0" bIns="0">
            <a:noAutofit/>
          </a:bodyPr>
          <a:lstStyle/>
          <a:p>
            <a:pPr indent="0">
              <a:lnSpc>
                <a:spcPts val="2540"/>
              </a:lnSpc>
            </a:pPr>
            <a:r>
              <a:rPr lang="ar-SA" sz="1900">
                <a:latin typeface="Arial Unicode MS"/>
              </a:rPr>
              <a:t>-١</a:t>
            </a:r>
          </a:p>
        </p:txBody>
      </p:sp>
      <p:sp>
        <p:nvSpPr>
          <p:cNvPr id="9" name="Rectangle 8"/>
          <p:cNvSpPr/>
          <p:nvPr/>
        </p:nvSpPr>
        <p:spPr>
          <a:xfrm>
            <a:off x="6415087" y="3914775"/>
            <a:ext cx="314325" cy="207168"/>
          </a:xfrm>
          <a:prstGeom prst="rect">
            <a:avLst/>
          </a:prstGeom>
        </p:spPr>
        <p:txBody>
          <a:bodyPr wrap="none" lIns="0" tIns="0" rIns="0" bIns="0">
            <a:noAutofit/>
          </a:bodyPr>
          <a:lstStyle/>
          <a:p>
            <a:pPr indent="0">
              <a:lnSpc>
                <a:spcPts val="2540"/>
              </a:lnSpc>
            </a:pPr>
            <a:r>
              <a:rPr lang="ar-SA" sz="1900">
                <a:latin typeface="Arial Unicode MS"/>
              </a:rPr>
              <a:t>-٢</a:t>
            </a:r>
          </a:p>
        </p:txBody>
      </p:sp>
      <p:sp>
        <p:nvSpPr>
          <p:cNvPr id="10" name="Rectangle 9"/>
          <p:cNvSpPr/>
          <p:nvPr/>
        </p:nvSpPr>
        <p:spPr>
          <a:xfrm>
            <a:off x="842962" y="2907506"/>
            <a:ext cx="5543550" cy="3200400"/>
          </a:xfrm>
          <a:prstGeom prst="rect">
            <a:avLst/>
          </a:prstGeom>
        </p:spPr>
        <p:txBody>
          <a:bodyPr lIns="0" tIns="0" rIns="0" bIns="0">
            <a:noAutofit/>
          </a:bodyPr>
          <a:lstStyle/>
          <a:p>
            <a:pPr indent="0" algn="just" rtl="1">
              <a:lnSpc>
                <a:spcPts val="3656"/>
              </a:lnSpc>
              <a:spcBef>
                <a:spcPts val="490"/>
              </a:spcBef>
            </a:pPr>
            <a:r>
              <a:rPr lang="ar-SA" sz="1900">
                <a:latin typeface="Arial Unicode MS"/>
              </a:rPr>
              <a:t>الحصول </a:t>
            </a:r>
            <a:r>
              <a:rPr lang="ar-SA" sz="2000">
                <a:latin typeface="Arial Unicode MS"/>
              </a:rPr>
              <a:t>على </a:t>
            </a:r>
            <a:r>
              <a:rPr lang="ar-SA" sz="1900">
                <a:latin typeface="Arial Unicode MS"/>
              </a:rPr>
              <a:t>درجة الدكتوراه من جامعة سعودية </a:t>
            </a:r>
            <a:r>
              <a:rPr lang="ar-SA" sz="1800">
                <a:latin typeface="Arial Unicode MS"/>
              </a:rPr>
              <a:t>أو </a:t>
            </a:r>
            <a:r>
              <a:rPr lang="ar-SA" sz="1900">
                <a:latin typeface="Arial Unicode MS"/>
              </a:rPr>
              <a:t>جامعة </a:t>
            </a:r>
            <a:r>
              <a:rPr lang="ar-SA" sz="1800">
                <a:latin typeface="Arial Unicode MS"/>
              </a:rPr>
              <a:t>أخرى </a:t>
            </a:r>
            <a:r>
              <a:rPr lang="ar-SA" sz="2100">
                <a:latin typeface="Arial Unicode MS"/>
              </a:rPr>
              <a:t>معترف بها </a:t>
            </a:r>
            <a:r>
              <a:rPr lang="en-US" sz="2100">
                <a:latin typeface="Arial Unicode MS"/>
              </a:rPr>
              <a:t>٠</a:t>
            </a:r>
          </a:p>
          <a:p>
            <a:pPr indent="0" algn="just" rtl="1">
              <a:lnSpc>
                <a:spcPts val="3206"/>
              </a:lnSpc>
              <a:spcAft>
                <a:spcPts val="490"/>
              </a:spcAft>
            </a:pPr>
            <a:r>
              <a:rPr lang="ar-SA" sz="2100">
                <a:latin typeface="Arial Unicode MS"/>
              </a:rPr>
              <a:t>خبرة </a:t>
            </a:r>
            <a:r>
              <a:rPr lang="ar-SA" sz="1900">
                <a:latin typeface="Arial Unicode MS"/>
              </a:rPr>
              <a:t>في </a:t>
            </a:r>
            <a:r>
              <a:rPr lang="ar-SA" sz="2100">
                <a:latin typeface="Arial Unicode MS"/>
              </a:rPr>
              <a:t>عضوية هيئة التدريس </a:t>
            </a:r>
            <a:r>
              <a:rPr lang="ar-SA" sz="1900">
                <a:latin typeface="Arial Unicode MS"/>
              </a:rPr>
              <a:t>بالجامعة </a:t>
            </a:r>
            <a:r>
              <a:rPr lang="ar-SA" sz="1800">
                <a:latin typeface="Arial Unicode MS"/>
              </a:rPr>
              <a:t>أو </a:t>
            </a:r>
            <a:r>
              <a:rPr lang="ar-SA" sz="1900">
                <a:latin typeface="Arial Unicode MS"/>
              </a:rPr>
              <a:t>جامعة </a:t>
            </a:r>
            <a:r>
              <a:rPr lang="ar-SA" sz="1800">
                <a:latin typeface="Arial Unicode MS"/>
              </a:rPr>
              <a:t>أخرى </a:t>
            </a:r>
            <a:r>
              <a:rPr lang="ar-SA" sz="1900">
                <a:latin typeface="Arial Unicode MS"/>
              </a:rPr>
              <a:t>معترف بها ، لا تقل </a:t>
            </a:r>
            <a:r>
              <a:rPr lang="ar-SA" sz="2100">
                <a:latin typeface="Arial Unicode MS"/>
              </a:rPr>
              <a:t>عن </a:t>
            </a:r>
            <a:r>
              <a:rPr lang="ar-SA" sz="1900">
                <a:latin typeface="Arial Unicode MS"/>
              </a:rPr>
              <a:t>ثماني </a:t>
            </a:r>
            <a:r>
              <a:rPr lang="ar-SA" sz="2100">
                <a:latin typeface="Arial Unicode MS"/>
              </a:rPr>
              <a:t>سنوات </a:t>
            </a:r>
            <a:r>
              <a:rPr lang="ar-SA" sz="1900">
                <a:latin typeface="Arial Unicode MS"/>
              </a:rPr>
              <a:t>، منها </a:t>
            </a:r>
            <a:r>
              <a:rPr lang="ar-SA" sz="2100">
                <a:latin typeface="Arial Unicode MS"/>
              </a:rPr>
              <a:t>أربع سنوات </a:t>
            </a:r>
            <a:r>
              <a:rPr lang="ar-SA" sz="2000">
                <a:latin typeface="Arial Unicode MS"/>
              </a:rPr>
              <a:t>على </a:t>
            </a:r>
            <a:r>
              <a:rPr lang="ar-SA" sz="1900">
                <a:latin typeface="Arial Unicode MS"/>
              </a:rPr>
              <a:t>الأقل </a:t>
            </a:r>
            <a:r>
              <a:rPr lang="ar-SA" sz="1800">
                <a:latin typeface="Arial Unicode MS"/>
              </a:rPr>
              <a:t>أسناذ </a:t>
            </a:r>
            <a:r>
              <a:rPr lang="ar-SA" sz="1900">
                <a:latin typeface="Arial Unicode MS"/>
              </a:rPr>
              <a:t>مثارك.</a:t>
            </a:r>
          </a:p>
          <a:p>
            <a:pPr indent="-406400" algn="r" rtl="1">
              <a:lnSpc>
                <a:spcPts val="3741"/>
              </a:lnSpc>
            </a:pPr>
            <a:r>
              <a:rPr lang="ar-SA" sz="1800">
                <a:latin typeface="Arial Unicode MS"/>
              </a:rPr>
              <a:t>أن </a:t>
            </a:r>
            <a:r>
              <a:rPr lang="ar-SA" sz="1900">
                <a:latin typeface="Arial Unicode MS"/>
              </a:rPr>
              <a:t>تكون قد تمت ترقيته </a:t>
            </a:r>
            <a:r>
              <a:rPr lang="ar-SA" sz="2000">
                <a:latin typeface="Arial Unicode MS"/>
              </a:rPr>
              <a:t>علميأ </a:t>
            </a:r>
            <a:r>
              <a:rPr lang="ar-SA" sz="2100">
                <a:latin typeface="Arial Unicode MS"/>
              </a:rPr>
              <a:t>إلى </a:t>
            </a:r>
            <a:r>
              <a:rPr lang="ar-SA" sz="1900">
                <a:latin typeface="Arial Unicode MS"/>
              </a:rPr>
              <a:t>رتبة </a:t>
            </a:r>
            <a:r>
              <a:rPr lang="ar-SA" sz="1800">
                <a:latin typeface="Arial Unicode MS"/>
              </a:rPr>
              <a:t>أستاذ </a:t>
            </a:r>
            <a:r>
              <a:rPr lang="ar-SA" sz="1900">
                <a:latin typeface="Arial Unicode MS"/>
              </a:rPr>
              <a:t>من جامعة سعودية </a:t>
            </a:r>
            <a:r>
              <a:rPr lang="ar-SA" sz="1800">
                <a:latin typeface="Arial Unicode MS"/>
              </a:rPr>
              <a:t>أو </a:t>
            </a:r>
            <a:r>
              <a:rPr lang="ar-SA" sz="1900">
                <a:latin typeface="Arial Unicode MS"/>
              </a:rPr>
              <a:t>جامعة </a:t>
            </a:r>
            <a:r>
              <a:rPr lang="ar-SA" sz="1800">
                <a:latin typeface="Arial Unicode MS"/>
              </a:rPr>
              <a:t>أخرى </a:t>
            </a:r>
            <a:r>
              <a:rPr lang="ar-SA" sz="1900">
                <a:latin typeface="Arial Unicode MS"/>
              </a:rPr>
              <a:t>معترف بها </a:t>
            </a:r>
            <a:r>
              <a:rPr lang="en-US" sz="1900">
                <a:latin typeface="Arial Unicode MS"/>
              </a:rPr>
              <a:t>٠</a:t>
            </a:r>
          </a:p>
        </p:txBody>
      </p:sp>
      <p:sp>
        <p:nvSpPr>
          <p:cNvPr id="11" name="Rectangle 10"/>
          <p:cNvSpPr/>
          <p:nvPr/>
        </p:nvSpPr>
        <p:spPr>
          <a:xfrm>
            <a:off x="0" y="0"/>
            <a:ext cx="0" cy="0"/>
          </a:xfrm>
          <a:prstGeom prst="rect">
            <a:avLst/>
          </a:prstGeom>
          <a:solidFill>
            <a:srgbClr val="70AD5A"/>
          </a:solidFill>
        </p:spPr>
        <p:txBody>
          <a:bodyPr wrap="none" lIns="0" tIns="0" rIns="0" bIns="0">
            <a:noAutofit/>
          </a:bodyPr>
          <a:lstStyle/>
          <a:p>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39378" y="996553"/>
            <a:ext cx="6072187" cy="9068990"/>
          </a:xfrm>
          <a:prstGeom prst="rect">
            <a:avLst/>
          </a:prstGeom>
        </p:spPr>
        <p:txBody>
          <a:bodyPr lIns="0" tIns="0" rIns="0" bIns="0">
            <a:noAutofit/>
          </a:bodyPr>
          <a:lstStyle/>
          <a:p>
            <a:pPr indent="0" algn="ctr" rtl="1">
              <a:lnSpc>
                <a:spcPts val="3350"/>
              </a:lnSpc>
              <a:spcAft>
                <a:spcPts val="840"/>
              </a:spcAft>
            </a:pPr>
            <a:r>
              <a:rPr lang="ar-SA" sz="2500">
                <a:latin typeface="Arial Unicode MS"/>
              </a:rPr>
              <a:t>المادة السادسة عشرة(...)</a:t>
            </a:r>
          </a:p>
          <a:p>
            <a:pPr marR="419100" indent="-419100" algn="just" rtl="1">
              <a:lnSpc>
                <a:spcPts val="3234"/>
              </a:lnSpc>
            </a:pPr>
            <a:r>
              <a:rPr lang="en-US" sz="1900">
                <a:latin typeface="Arial Unicode MS"/>
              </a:rPr>
              <a:t>١</a:t>
            </a:r>
            <a:r>
              <a:rPr lang="ar-SA" sz="1900">
                <a:latin typeface="Arial Unicode MS"/>
              </a:rPr>
              <a:t> - يصنف من ينتقل من </a:t>
            </a:r>
            <a:r>
              <a:rPr lang="ar-SA" sz="1800">
                <a:latin typeface="Arial Unicode MS"/>
              </a:rPr>
              <a:t>أي </a:t>
            </a:r>
            <a:r>
              <a:rPr lang="ar-SA" sz="1900">
                <a:latin typeface="Arial Unicode MS"/>
              </a:rPr>
              <a:t>من السلالم الوظيفية إلى كادر أعضاء هيئة التدريس والمحاصرين والمعيدين فى الجامعات، ممن يحمل شهادة الدكتوراه على رتبة أستا</a:t>
            </a:r>
            <a:r>
              <a:rPr lang="ar-SA" sz="1800">
                <a:latin typeface="Arial Unicode MS"/>
              </a:rPr>
              <a:t>ذ </a:t>
            </a:r>
            <a:r>
              <a:rPr lang="ar-SA" sz="1900">
                <a:latin typeface="Arial Unicode MS"/>
              </a:rPr>
              <a:t>مساعد فى التخصص الذى حصل فيه </a:t>
            </a:r>
            <a:r>
              <a:rPr lang="ar-SA" sz="2000">
                <a:latin typeface="Arial Unicode MS"/>
              </a:rPr>
              <a:t>على </a:t>
            </a:r>
            <a:r>
              <a:rPr lang="ar-SA" sz="1900">
                <a:latin typeface="Arial Unicode MS"/>
              </a:rPr>
              <a:t>الدكتوراه، ويمنح </a:t>
            </a:r>
            <a:r>
              <a:rPr lang="ar-SA" sz="1800">
                <a:latin typeface="Arial Unicode MS"/>
              </a:rPr>
              <a:t>أول </a:t>
            </a:r>
            <a:r>
              <a:rPr lang="ar-SA" sz="1900">
                <a:latin typeface="Arial Unicode MS"/>
              </a:rPr>
              <a:t>درجة في رتبة </a:t>
            </a:r>
            <a:r>
              <a:rPr lang="ar-SA" sz="1800">
                <a:latin typeface="Arial Unicode MS"/>
              </a:rPr>
              <a:t>أستاد </a:t>
            </a:r>
            <a:r>
              <a:rPr lang="ar-SA" sz="1900">
                <a:latin typeface="Arial Unicode MS"/>
              </a:rPr>
              <a:t>مساعد، </a:t>
            </a:r>
            <a:r>
              <a:rPr lang="ar-SA" sz="1800">
                <a:latin typeface="Arial Unicode MS"/>
              </a:rPr>
              <a:t>فإن كان </a:t>
            </a:r>
            <a:r>
              <a:rPr lang="ar-SA" sz="1900">
                <a:latin typeface="Arial Unicode MS"/>
              </a:rPr>
              <a:t>راتبه عند نقله يساوي راتب هده الدرجة آو يزيد عليه فيمنح</a:t>
            </a:r>
          </a:p>
          <a:p>
            <a:pPr marR="419100" indent="0" algn="just" rtl="1">
              <a:lnSpc>
                <a:spcPts val="2810"/>
              </a:lnSpc>
            </a:pPr>
            <a:r>
              <a:rPr lang="ar-SA" sz="2100">
                <a:latin typeface="Arial Unicode MS"/>
              </a:rPr>
              <a:t>راتب أول درجة تتجاوز راتبه، وفي حالة تجاوز راتبه آخر</a:t>
            </a:r>
          </a:p>
          <a:p>
            <a:pPr marR="419100" indent="0" algn="just" rtl="1">
              <a:lnSpc>
                <a:spcPts val="3009"/>
              </a:lnSpc>
            </a:pPr>
            <a:r>
              <a:rPr lang="ar-SA" sz="1900">
                <a:latin typeface="Arial Unicode MS"/>
              </a:rPr>
              <a:t>مربوهل رتبة </a:t>
            </a:r>
            <a:r>
              <a:rPr lang="ar-SA" sz="1800">
                <a:latin typeface="Arial Unicode MS"/>
              </a:rPr>
              <a:t>أستاد </a:t>
            </a:r>
            <a:r>
              <a:rPr lang="ar-SA" sz="1900">
                <a:latin typeface="Arial Unicode MS"/>
              </a:rPr>
              <a:t>مساعد فيمنح الفرق </a:t>
            </a:r>
            <a:r>
              <a:rPr lang="ar-SA" sz="2000">
                <a:latin typeface="Arial Unicode MS"/>
              </a:rPr>
              <a:t>على </a:t>
            </a:r>
            <a:r>
              <a:rPr lang="ar-SA" sz="1800">
                <a:latin typeface="Arial Unicode MS"/>
              </a:rPr>
              <a:t>شكل مكافأة </a:t>
            </a:r>
            <a:r>
              <a:rPr lang="ar-SA" sz="1900">
                <a:latin typeface="Arial Unicode MS"/>
              </a:rPr>
              <a:t>حتى يتلاشى الفرق بالترقية والعلاوة.</a:t>
            </a:r>
          </a:p>
          <a:p>
            <a:pPr marR="419100" indent="-419100" algn="just" rtl="1">
              <a:lnSpc>
                <a:spcPts val="3347"/>
              </a:lnSpc>
            </a:pPr>
            <a:r>
              <a:rPr lang="en-US" sz="1900">
                <a:latin typeface="Arial Unicode MS"/>
              </a:rPr>
              <a:t>٢</a:t>
            </a:r>
            <a:r>
              <a:rPr lang="ar-SA" sz="1900">
                <a:latin typeface="Arial Unicode MS"/>
              </a:rPr>
              <a:t> “ </a:t>
            </a:r>
            <a:r>
              <a:rPr lang="ar-SA" sz="1800">
                <a:latin typeface="Arial Unicode MS"/>
              </a:rPr>
              <a:t>إدا كان </a:t>
            </a:r>
            <a:r>
              <a:rPr lang="ar-SA" sz="1900">
                <a:latin typeface="Arial Unicode MS"/>
              </a:rPr>
              <a:t>من يراد تصنيفه من أعضاء هيئة التدريس السابقين فيعين </a:t>
            </a:r>
            <a:r>
              <a:rPr lang="ar-SA" sz="2000">
                <a:latin typeface="Arial Unicode MS"/>
              </a:rPr>
              <a:t>على </a:t>
            </a:r>
            <a:r>
              <a:rPr lang="ar-SA" sz="1900">
                <a:latin typeface="Arial Unicode MS"/>
              </a:rPr>
              <a:t>الدرجة العلمية التي </a:t>
            </a:r>
            <a:r>
              <a:rPr lang="ar-SA" sz="1800">
                <a:latin typeface="Arial Unicode MS"/>
              </a:rPr>
              <a:t>كان </a:t>
            </a:r>
            <a:r>
              <a:rPr lang="ar-SA" sz="1900">
                <a:latin typeface="Arial Unicode MS"/>
              </a:rPr>
              <a:t>يشغلها سابقأ ومن ثم يعامل وفقأ للفترة (</a:t>
            </a:r>
            <a:r>
              <a:rPr lang="en-US" sz="1900">
                <a:latin typeface="Arial Unicode MS"/>
              </a:rPr>
              <a:t>١</a:t>
            </a:r>
            <a:r>
              <a:rPr lang="ar-SA" sz="1900">
                <a:latin typeface="Arial Unicode MS"/>
              </a:rPr>
              <a:t>) أعلاه.</a:t>
            </a:r>
          </a:p>
          <a:p>
            <a:pPr marR="419100" indent="-419100" algn="just" rtl="1">
              <a:lnSpc>
                <a:spcPts val="3319"/>
              </a:lnSpc>
              <a:spcAft>
                <a:spcPts val="1120"/>
              </a:spcAft>
            </a:pPr>
            <a:r>
              <a:rPr lang="en-US" sz="1900">
                <a:latin typeface="Arial Unicode MS"/>
              </a:rPr>
              <a:t>٣</a:t>
            </a:r>
            <a:r>
              <a:rPr lang="ar-SA" sz="1900">
                <a:latin typeface="Arial Unicode MS"/>
              </a:rPr>
              <a:t> - </a:t>
            </a:r>
            <a:r>
              <a:rPr lang="ar-SA" sz="1800">
                <a:latin typeface="Arial Unicode MS"/>
              </a:rPr>
              <a:t>إدا </a:t>
            </a:r>
            <a:r>
              <a:rPr lang="ar-SA" sz="1900">
                <a:latin typeface="Arial Unicode MS"/>
              </a:rPr>
              <a:t>كان لدى من يراد نقله خبرات مكتسبة بعد الحصول </a:t>
            </a:r>
            <a:r>
              <a:rPr lang="ar-SA" sz="2000">
                <a:latin typeface="Arial Unicode MS"/>
              </a:rPr>
              <a:t>على </a:t>
            </a:r>
            <a:r>
              <a:rPr lang="ar-SA" sz="1900">
                <a:latin typeface="Arial Unicode MS"/>
              </a:rPr>
              <a:t>المؤهل العلمي اللازم للتعيين وكان راتبه المستحق وفق الفقرة (</a:t>
            </a:r>
            <a:r>
              <a:rPr lang="en-US" sz="1900">
                <a:latin typeface="Arial Unicode MS"/>
              </a:rPr>
              <a:t>١</a:t>
            </a:r>
            <a:r>
              <a:rPr lang="ar-SA" sz="1900">
                <a:latin typeface="Arial Unicode MS"/>
              </a:rPr>
              <a:t>) من هذه المادة </a:t>
            </a:r>
            <a:r>
              <a:rPr lang="ar-SA" sz="1800">
                <a:latin typeface="Arial Unicode MS"/>
              </a:rPr>
              <a:t>أقل </a:t>
            </a:r>
            <a:r>
              <a:rPr lang="ar-SA" sz="1900">
                <a:latin typeface="Arial Unicode MS"/>
              </a:rPr>
              <a:t>مما يستحقه في حال احتساب الخبرة، فتحتسعب له هذه الخبرة </a:t>
            </a:r>
            <a:r>
              <a:rPr lang="ar-SA" sz="2000">
                <a:latin typeface="Arial Unicode MS"/>
              </a:rPr>
              <a:t>على </a:t>
            </a:r>
            <a:r>
              <a:rPr lang="ar-SA" sz="1900">
                <a:latin typeface="Arial Unicode MS"/>
              </a:rPr>
              <a:t>أساس كل </a:t>
            </a:r>
            <a:r>
              <a:rPr lang="ar-SA" sz="1800">
                <a:latin typeface="Arial Unicode MS"/>
              </a:rPr>
              <a:t>سنة </a:t>
            </a:r>
            <a:r>
              <a:rPr lang="ar-SA" sz="1900">
                <a:latin typeface="Arial Unicode MS"/>
              </a:rPr>
              <a:t>خبرة بعلاوة </a:t>
            </a:r>
            <a:r>
              <a:rPr lang="ar-SA" sz="1800">
                <a:latin typeface="Arial Unicode MS"/>
              </a:rPr>
              <a:t>إذا </a:t>
            </a:r>
            <a:r>
              <a:rPr lang="ar-SA" sz="1900">
                <a:latin typeface="Arial Unicode MS"/>
              </a:rPr>
              <a:t>كانت في مجال التخصص.</a:t>
            </a:r>
          </a:p>
          <a:p>
            <a:pPr marR="520700" indent="-520700" algn="just" rtl="1">
              <a:lnSpc>
                <a:spcPts val="2138"/>
              </a:lnSpc>
            </a:pPr>
            <a:r>
              <a:rPr lang="ar-SA" sz="1500">
                <a:latin typeface="Arial Unicode MS"/>
              </a:rPr>
              <a:t>( ) تم تعديل المادتين ( السادسة عشرة، والسابعة عشرة ) من هذه اللائحة بموجب قرار مجلس التعليم العالي رقم (</a:t>
            </a:r>
            <a:r>
              <a:rPr lang="en-US" sz="1500">
                <a:latin typeface="Arial Unicode MS"/>
              </a:rPr>
              <a:t>١٤٢٧/٤٤/١٢</a:t>
            </a:r>
            <a:r>
              <a:rPr lang="ar-SA" sz="1500">
                <a:latin typeface="Arial Unicode MS"/>
              </a:rPr>
              <a:t>) وتاريخ </a:t>
            </a:r>
            <a:r>
              <a:rPr lang="en-US" sz="1500">
                <a:latin typeface="Arial Unicode MS"/>
              </a:rPr>
              <a:t>٣١</a:t>
            </a:r>
            <a:r>
              <a:rPr lang="ar-SA" sz="1500">
                <a:latin typeface="Arial Unicode MS"/>
              </a:rPr>
              <a:t>/. </a:t>
            </a:r>
            <a:r>
              <a:rPr lang="en-US" sz="1500">
                <a:latin typeface="Arial Unicode MS"/>
              </a:rPr>
              <a:t>٤٢٧/١</a:t>
            </a:r>
            <a:r>
              <a:rPr lang="ar-SA" sz="1500">
                <a:latin typeface="Arial Unicode MS"/>
              </a:rPr>
              <a:t> </a:t>
            </a:r>
            <a:r>
              <a:rPr lang="en-US" sz="1500">
                <a:latin typeface="Arial Unicode MS"/>
              </a:rPr>
              <a:t>١</a:t>
            </a:r>
            <a:r>
              <a:rPr lang="ar-SA" sz="1500">
                <a:latin typeface="Arial Unicode MS"/>
              </a:rPr>
              <a:t>ف المتوج بالموافقة السامية رقم(</a:t>
            </a:r>
            <a:r>
              <a:rPr lang="en-US" sz="1500">
                <a:latin typeface="Arial Unicode MS"/>
              </a:rPr>
              <a:t>٠٨٦</a:t>
            </a:r>
            <a:r>
              <a:rPr lang="ar-SA" sz="1500">
                <a:latin typeface="Arial Unicode MS"/>
              </a:rPr>
              <a:t> </a:t>
            </a:r>
            <a:r>
              <a:rPr lang="en-US" sz="1500">
                <a:latin typeface="Arial Unicode MS"/>
              </a:rPr>
              <a:t>١</a:t>
            </a:r>
            <a:r>
              <a:rPr lang="ar-SA" sz="1500">
                <a:latin typeface="Arial Unicode MS"/>
              </a:rPr>
              <a:t>/م ب ) وتاريخ </a:t>
            </a:r>
            <a:r>
              <a:rPr lang="en-US" sz="1500">
                <a:latin typeface="Arial Unicode MS"/>
              </a:rPr>
              <a:t>١٤٢٨/١/٢٦</a:t>
            </a:r>
            <a:r>
              <a:rPr lang="ar-SA" sz="1500">
                <a:latin typeface="Arial Unicode MS"/>
              </a:rPr>
              <a:t>د.</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2558</Words>
  <Application>Microsoft Office PowerPoint</Application>
  <PresentationFormat>Custom</PresentationFormat>
  <Paragraphs>148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 Unicode MS</vt:lpstr>
      <vt:lpstr>Arial</vt:lpstr>
      <vt:lpstr>Calibri</vt:lpstr>
      <vt:lpstr>David</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Aabed</dc:creator>
  <cp:lastModifiedBy>Mohammad Aabed</cp:lastModifiedBy>
  <cp:revision>1</cp:revision>
  <dcterms:modified xsi:type="dcterms:W3CDTF">2015-04-17T18:59:55Z</dcterms:modified>
</cp:coreProperties>
</file>