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7558088" cy="10693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7" y="6250781"/>
            <a:ext cx="2232422" cy="1117997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07243" y="2521743"/>
          <a:ext cx="5993604" cy="3561158"/>
        </p:xfrm>
        <a:graphic>
          <a:graphicData uri="http://schemas.openxmlformats.org/drawingml/2006/table">
            <a:tbl>
              <a:tblPr/>
              <a:tblGrid>
                <a:gridCol w="964406"/>
                <a:gridCol w="985837"/>
                <a:gridCol w="1017984"/>
                <a:gridCol w="964406"/>
                <a:gridCol w="967978"/>
                <a:gridCol w="1092993"/>
              </a:tblGrid>
              <a:tr h="571500">
                <a:tc>
                  <a:txBody>
                    <a:bodyPr/>
                    <a:lstStyle/>
                    <a:p>
                      <a:pPr marR="114300" indent="0" algn="r" rtl="1">
                        <a:lnSpc>
                          <a:spcPts val="1860"/>
                        </a:lnSpc>
                      </a:pPr>
                      <a:r>
                        <a:rPr lang="ar-SA" sz="1300">
                          <a:latin typeface="Segoe UI"/>
                        </a:rPr>
                        <a:t>دل الكن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01600" indent="0" algn="r" rtl="1">
                        <a:lnSpc>
                          <a:spcPts val="1860"/>
                        </a:lnSpc>
                      </a:pPr>
                      <a:r>
                        <a:rPr lang="ar-SA" sz="1050">
                          <a:latin typeface="Segoe UI"/>
                        </a:rPr>
                        <a:t>بدل </a:t>
                      </a:r>
                      <a:r>
                        <a:rPr lang="ar-SA" sz="1300">
                          <a:latin typeface="Segoe UI"/>
                        </a:rPr>
                        <a:t>الانتقال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860"/>
                        </a:lnSpc>
                      </a:pPr>
                      <a:r>
                        <a:rPr lang="ar-SA" sz="1050">
                          <a:latin typeface="Segoe UI"/>
                        </a:rPr>
                        <a:t>نهاية </a:t>
                      </a:r>
                      <a:r>
                        <a:rPr lang="ar-SA" sz="1300">
                          <a:latin typeface="Segoe UI"/>
                        </a:rPr>
                        <a:t>المرموط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860"/>
                        </a:lnSpc>
                      </a:pPr>
                      <a:r>
                        <a:rPr lang="ar-SA" sz="1050">
                          <a:latin typeface="Segoe UI"/>
                        </a:rPr>
                        <a:t>علاوة </a:t>
                      </a:r>
                      <a:r>
                        <a:rPr lang="ar-SA" sz="1300">
                          <a:latin typeface="Segoe UI"/>
                        </a:rPr>
                        <a:t>الخرة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860"/>
                        </a:lnSpc>
                      </a:pPr>
                      <a:r>
                        <a:rPr lang="ar-SA" sz="1300">
                          <a:latin typeface="Segoe UI"/>
                        </a:rPr>
                        <a:t>أول المربوط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65100" indent="0" algn="r" rtl="1">
                        <a:lnSpc>
                          <a:spcPts val="1860"/>
                        </a:lnSpc>
                      </a:pPr>
                      <a:r>
                        <a:rPr lang="ar-SA" sz="1300">
                          <a:latin typeface="Segoe UI"/>
                        </a:rPr>
                        <a:t>الوظيغة</a:t>
                      </a:r>
                    </a:p>
                  </a:txBody>
                  <a:tcPr marL="0" marR="0" marT="0" marB="0" anchor="b"/>
                </a:tc>
              </a:tr>
              <a:tr h="400050">
                <a:tc>
                  <a:txBody>
                    <a:bodyPr/>
                    <a:lstStyle/>
                    <a:p>
                      <a:pPr marR="241300" indent="0" algn="r" rtl="1">
                        <a:lnSpc>
                          <a:spcPts val="2260"/>
                        </a:lnSpc>
                      </a:pPr>
                      <a:r>
                        <a:rPr lang="ar-SA" sz="2000">
                          <a:latin typeface="Microsoft Sans Serif"/>
                        </a:rPr>
                        <a:t>افرى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2100" indent="0" algn="r" rtl="1">
                        <a:lnSpc>
                          <a:spcPts val="1860"/>
                        </a:lnSpc>
                      </a:pPr>
                      <a:r>
                        <a:rPr lang="ar-SA" sz="1300">
                          <a:latin typeface="Segoe UI"/>
                        </a:rPr>
                        <a:t>الشهري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203200" indent="0" algn="r" rtl="1">
                        <a:lnSpc>
                          <a:spcPts val="1860"/>
                        </a:lnSpc>
                      </a:pPr>
                      <a:r>
                        <a:rPr lang="ar-SA" sz="1300">
                          <a:latin typeface="Segoe UI"/>
                        </a:rPr>
                        <a:t>النومة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228600" indent="0" algn="r" rtl="1">
                        <a:lnSpc>
                          <a:spcPts val="1860"/>
                        </a:lnSpc>
                      </a:pPr>
                      <a:r>
                        <a:rPr lang="ar-SA" sz="1300">
                          <a:latin typeface="Segoe UI"/>
                        </a:rPr>
                        <a:t>النهري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</a:tr>
              <a:tr h="421481">
                <a:tc>
                  <a:txBody>
                    <a:bodyPr/>
                    <a:lstStyle/>
                    <a:p>
                      <a:pPr marL="203200" indent="0">
                        <a:lnSpc>
                          <a:spcPts val="1600"/>
                        </a:lnSpc>
                      </a:pPr>
                      <a:r>
                        <a:rPr lang="ar-SA" sz="1200" b="1">
                          <a:latin typeface="Segoe UI"/>
                        </a:rPr>
                        <a:t>٢٥٠».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60"/>
                        </a:lnSpc>
                      </a:pPr>
                      <a:r>
                        <a:rPr lang="ar-SA" sz="1300">
                          <a:latin typeface="Segoe UI"/>
                        </a:rPr>
                        <a:t>٦٠.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6700" indent="0">
                        <a:lnSpc>
                          <a:spcPts val="1860"/>
                        </a:lnSpc>
                      </a:pPr>
                      <a:r>
                        <a:rPr lang="ar-SA" sz="1300">
                          <a:latin typeface="Segoe UI"/>
                        </a:rPr>
                        <a:t>١٣٦٠.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60"/>
                        </a:lnSpc>
                      </a:pPr>
                      <a:r>
                        <a:rPr lang="ar-SA" sz="1300">
                          <a:latin typeface="Segoe UI"/>
                        </a:rPr>
                        <a:t>.٠٠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41300" indent="0">
                        <a:lnSpc>
                          <a:spcPts val="1860"/>
                        </a:lnSpc>
                      </a:pPr>
                      <a:r>
                        <a:rPr lang="ar-SA" sz="1300">
                          <a:latin typeface="Segoe UI"/>
                        </a:rPr>
                        <a:t>٩١٠.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65100" indent="0" algn="r" rtl="1">
                        <a:lnSpc>
                          <a:spcPts val="1860"/>
                        </a:lnSpc>
                      </a:pPr>
                      <a:r>
                        <a:rPr lang="ar-SA" sz="1300">
                          <a:latin typeface="Segoe UI"/>
                        </a:rPr>
                        <a:t>أسان</a:t>
                      </a:r>
                    </a:p>
                  </a:txBody>
                  <a:tcPr marL="0" marR="0" marT="0" marB="0" anchor="ctr"/>
                </a:tc>
              </a:tr>
              <a:tr h="417909">
                <a:tc>
                  <a:txBody>
                    <a:bodyPr/>
                    <a:lstStyle/>
                    <a:p>
                      <a:pPr marL="203200" indent="0">
                        <a:lnSpc>
                          <a:spcPts val="1600"/>
                        </a:lnSpc>
                      </a:pPr>
                      <a:r>
                        <a:rPr lang="ar-SA" sz="1200" b="1">
                          <a:latin typeface="Segoe UI"/>
                        </a:rPr>
                        <a:t>٢٥...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60"/>
                        </a:lnSpc>
                      </a:pPr>
                      <a:r>
                        <a:rPr lang="ar-SA" sz="1300">
                          <a:latin typeface="Segoe UI"/>
                        </a:rPr>
                        <a:t>٦٠.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60"/>
                        </a:lnSpc>
                      </a:pPr>
                      <a:r>
                        <a:rPr lang="ar-SA" sz="1300">
                          <a:latin typeface="Segoe UI"/>
                        </a:rPr>
                        <a:t>١١٣٠.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60"/>
                        </a:lnSpc>
                      </a:pPr>
                      <a:r>
                        <a:rPr lang="ar-SA" sz="1300">
                          <a:latin typeface="Segoe UI"/>
                        </a:rPr>
                        <a:t>٤٥٠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41300" indent="0">
                        <a:lnSpc>
                          <a:spcPts val="1860"/>
                        </a:lnSpc>
                      </a:pPr>
                      <a:r>
                        <a:rPr lang="ar-SA" sz="1300">
                          <a:latin typeface="Segoe UI"/>
                        </a:rPr>
                        <a:t>٧٢٥.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65100" indent="0" algn="r" rtl="1">
                        <a:lnSpc>
                          <a:spcPts val="1860"/>
                        </a:lnSpc>
                      </a:pPr>
                      <a:r>
                        <a:rPr lang="ar-SA" sz="1300">
                          <a:latin typeface="Segoe UI"/>
                        </a:rPr>
                        <a:t>أشان مثارك</a:t>
                      </a:r>
                    </a:p>
                  </a:txBody>
                  <a:tcPr marL="0" marR="0" marT="0" marB="0" anchor="ctr"/>
                </a:tc>
              </a:tr>
              <a:tr h="421481">
                <a:tc>
                  <a:txBody>
                    <a:bodyPr/>
                    <a:lstStyle/>
                    <a:p>
                      <a:pPr marL="203200" indent="0">
                        <a:lnSpc>
                          <a:spcPts val="1600"/>
                        </a:lnSpc>
                      </a:pPr>
                      <a:r>
                        <a:rPr lang="ar-SA" sz="1200" b="1">
                          <a:latin typeface="Segoe UI"/>
                        </a:rPr>
                        <a:t>٢٥...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60"/>
                        </a:lnSpc>
                      </a:pPr>
                      <a:r>
                        <a:rPr lang="ar-SA" sz="1300">
                          <a:latin typeface="Segoe UI"/>
                        </a:rPr>
                        <a:t>٦..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60"/>
                        </a:lnSpc>
                      </a:pPr>
                      <a:r>
                        <a:rPr lang="ar-SA" sz="1300">
                          <a:latin typeface="Segoe UI"/>
                        </a:rPr>
                        <a:t>٩٢٠.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60"/>
                        </a:lnSpc>
                      </a:pPr>
                      <a:r>
                        <a:rPr lang="ar-SA" sz="1300">
                          <a:latin typeface="Segoe UI"/>
                        </a:rPr>
                        <a:t>٤٠.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60"/>
                        </a:lnSpc>
                      </a:pPr>
                      <a:r>
                        <a:rPr lang="ar-SA" sz="1300">
                          <a:latin typeface="Segoe UI"/>
                        </a:rPr>
                        <a:t>٥٦٠.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65100" indent="0" algn="r" rtl="1">
                        <a:lnSpc>
                          <a:spcPts val="1860"/>
                        </a:lnSpc>
                      </a:pPr>
                      <a:r>
                        <a:rPr lang="ar-SA" sz="1300">
                          <a:latin typeface="Segoe UI"/>
                        </a:rPr>
                        <a:t>أسان </a:t>
                      </a:r>
                      <a:r>
                        <a:rPr lang="ar-SA" sz="1050">
                          <a:latin typeface="Segoe UI"/>
                        </a:rPr>
                        <a:t>ماعد</a:t>
                      </a:r>
                    </a:p>
                  </a:txBody>
                  <a:tcPr marL="0" marR="0" marT="0" marB="0" anchor="ctr"/>
                </a:tc>
              </a:tr>
              <a:tr h="446484">
                <a:tc>
                  <a:txBody>
                    <a:bodyPr/>
                    <a:lstStyle/>
                    <a:p>
                      <a:pPr marL="203200" indent="0">
                        <a:lnSpc>
                          <a:spcPts val="1860"/>
                        </a:lnSpc>
                      </a:pPr>
                      <a:r>
                        <a:rPr lang="ar-SA" sz="1300">
                          <a:latin typeface="Segoe UI"/>
                        </a:rPr>
                        <a:t>١٧...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ts val="1860"/>
                        </a:lnSpc>
                      </a:pPr>
                      <a:r>
                        <a:rPr lang="ar-SA" sz="1300">
                          <a:latin typeface="Segoe UI"/>
                        </a:rPr>
                        <a:t>..ه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60"/>
                        </a:lnSpc>
                      </a:pPr>
                      <a:r>
                        <a:rPr lang="ar-SA" sz="1300">
                          <a:latin typeface="Segoe UI"/>
                        </a:rPr>
                        <a:t>٦٨٨.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60"/>
                        </a:lnSpc>
                      </a:pPr>
                      <a:r>
                        <a:rPr lang="ar-SA" sz="1300">
                          <a:latin typeface="Segoe UI"/>
                        </a:rPr>
                        <a:t>٣٥٠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ts val="1270"/>
                        </a:lnSpc>
                      </a:pPr>
                      <a:r>
                        <a:rPr lang="en-US" sz="1050" i="1">
                          <a:latin typeface="Tahoma"/>
                        </a:rPr>
                        <a:t>٠٨٠</a:t>
                      </a:r>
                      <a:r>
                        <a:rPr lang="ar-SA" sz="1050" i="1">
                          <a:latin typeface="Tahoma"/>
                        </a:rPr>
                        <a:t>ة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5100" indent="0" algn="r" rtl="1">
                        <a:lnSpc>
                          <a:spcPts val="1860"/>
                        </a:lnSpc>
                      </a:pPr>
                      <a:r>
                        <a:rPr lang="ar-SA" sz="1500">
                          <a:latin typeface="Microsoft Sans Serif"/>
                        </a:rPr>
                        <a:t>مدرس </a:t>
                      </a:r>
                      <a:r>
                        <a:rPr lang="ar-SA" sz="1300">
                          <a:latin typeface="Segoe UI"/>
                        </a:rPr>
                        <a:t>لغة</a:t>
                      </a:r>
                    </a:p>
                  </a:txBody>
                  <a:tcPr marL="0" marR="0" marT="0" marB="0"/>
                </a:tc>
              </a:tr>
              <a:tr h="396478">
                <a:tc>
                  <a:txBody>
                    <a:bodyPr/>
                    <a:lstStyle/>
                    <a:p>
                      <a:pPr marL="203200" indent="0" rtl="1">
                        <a:lnSpc>
                          <a:spcPts val="1860"/>
                        </a:lnSpc>
                      </a:pPr>
                      <a:r>
                        <a:rPr lang="en-US" sz="1300">
                          <a:latin typeface="Segoe UI"/>
                        </a:rPr>
                        <a:t>٠</a:t>
                      </a:r>
                      <a:r>
                        <a:rPr lang="ar-SA" sz="1300">
                          <a:latin typeface="Segoe UI"/>
                        </a:rPr>
                        <a:t>ا</a:t>
                      </a:r>
                      <a:r>
                        <a:rPr lang="en-US" sz="1300">
                          <a:latin typeface="Segoe UI"/>
                        </a:rPr>
                        <a:t>١٨٠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600"/>
                        </a:lnSpc>
                      </a:pPr>
                      <a:r>
                        <a:rPr lang="ar-SA" sz="1200" b="1">
                          <a:latin typeface="Segoe UI"/>
                        </a:rPr>
                        <a:t>٥٠.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60"/>
                        </a:lnSpc>
                      </a:pPr>
                      <a:r>
                        <a:rPr lang="ar-SA" sz="1300">
                          <a:latin typeface="Segoe UI"/>
                        </a:rPr>
                        <a:t>٦٥٥٠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60"/>
                        </a:lnSpc>
                      </a:pPr>
                      <a:r>
                        <a:rPr lang="ar-SA" sz="1300">
                          <a:latin typeface="Segoe UI"/>
                        </a:rPr>
                        <a:t>٣٥٠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0" indent="0">
                        <a:lnSpc>
                          <a:spcPts val="1860"/>
                        </a:lnSpc>
                      </a:pPr>
                      <a:r>
                        <a:rPr lang="ar-SA" sz="1300">
                          <a:latin typeface="Segoe UI"/>
                        </a:rPr>
                        <a:t>٣٤٠.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5100" indent="0" algn="r" rtl="1">
                        <a:lnSpc>
                          <a:spcPts val="1860"/>
                        </a:lnSpc>
                      </a:pPr>
                      <a:r>
                        <a:rPr lang="ar-SA" sz="1300">
                          <a:latin typeface="Segoe UI"/>
                        </a:rPr>
                        <a:t>محاضر</a:t>
                      </a:r>
                    </a:p>
                  </a:txBody>
                  <a:tcPr marL="0" marR="0" marT="0" marB="0"/>
                </a:tc>
              </a:tr>
              <a:tr h="485775">
                <a:tc>
                  <a:txBody>
                    <a:bodyPr/>
                    <a:lstStyle/>
                    <a:p>
                      <a:pPr marL="203200" indent="0">
                        <a:lnSpc>
                          <a:spcPts val="1860"/>
                        </a:lnSpc>
                      </a:pPr>
                      <a:r>
                        <a:rPr lang="ar-SA" sz="1300">
                          <a:latin typeface="Segoe UI"/>
                        </a:rPr>
                        <a:t>١٤...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600"/>
                        </a:lnSpc>
                      </a:pPr>
                      <a:r>
                        <a:rPr lang="ar-SA" sz="1200" b="1">
                          <a:latin typeface="Segoe UI"/>
                        </a:rPr>
                        <a:t>٥٠.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60"/>
                        </a:lnSpc>
                      </a:pPr>
                      <a:r>
                        <a:rPr lang="ar-SA" sz="1300">
                          <a:latin typeface="Segoe UI"/>
                        </a:rPr>
                        <a:t>٥٤٠.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60"/>
                        </a:lnSpc>
                      </a:pPr>
                      <a:r>
                        <a:rPr lang="ar-SA" sz="1300">
                          <a:latin typeface="Segoe UI"/>
                        </a:rPr>
                        <a:t>٣-.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60"/>
                        </a:lnSpc>
                      </a:pPr>
                      <a:r>
                        <a:rPr lang="ar-SA" sz="1300">
                          <a:latin typeface="Segoe UI"/>
                        </a:rPr>
                        <a:t>٢٧٠.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30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728662" y="7547371"/>
            <a:ext cx="6107906" cy="26789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723900" algn="r" rtl="1">
              <a:lnSpc>
                <a:spcPts val="4134"/>
              </a:lnSpc>
              <a:spcBef>
                <a:spcPts val="980"/>
              </a:spcBef>
              <a:spcAft>
                <a:spcPts val="4060"/>
              </a:spcAft>
            </a:pPr>
            <a:r>
              <a:rPr lang="ar-SA" sz="1600" b="1">
                <a:latin typeface="Segoe UI"/>
              </a:rPr>
              <a:t>يعين في هذه الوظيغة الحاصل </a:t>
            </a:r>
            <a:r>
              <a:rPr lang="ar-SA" sz="1800">
                <a:latin typeface="Microsoft Sans Serif"/>
              </a:rPr>
              <a:t>على </a:t>
            </a:r>
            <a:r>
              <a:rPr lang="ar-SA" sz="1600" b="1">
                <a:latin typeface="Segoe UI"/>
              </a:rPr>
              <a:t>درجة الدكتوراه </a:t>
            </a:r>
            <a:r>
              <a:rPr lang="ar-SA" sz="1700" b="1">
                <a:latin typeface="Segoe UI"/>
              </a:rPr>
              <a:t>أو </a:t>
            </a:r>
            <a:r>
              <a:rPr lang="ar-SA" sz="1600" b="1">
                <a:latin typeface="Segoe UI"/>
              </a:rPr>
              <a:t>ما يعادلها </a:t>
            </a:r>
            <a:r>
              <a:rPr lang="ar-SA" sz="1700" b="1">
                <a:latin typeface="Segoe UI"/>
              </a:rPr>
              <a:t>أو </a:t>
            </a:r>
            <a:r>
              <a:rPr lang="ar-SA" sz="1600" b="1">
                <a:latin typeface="Segoe UI"/>
              </a:rPr>
              <a:t>من حصل </a:t>
            </a:r>
            <a:r>
              <a:rPr lang="ar-SA" sz="1800">
                <a:latin typeface="Microsoft Sans Serif"/>
              </a:rPr>
              <a:t>على </a:t>
            </a:r>
            <a:r>
              <a:rPr lang="ar-SA" sz="1600" b="1">
                <a:latin typeface="Segoe UI"/>
              </a:rPr>
              <a:t>اللقب من جامعة تعترف بها الجامعة.</a:t>
            </a:r>
          </a:p>
          <a:p>
            <a:pPr indent="596900" algn="r" rtl="1">
              <a:lnSpc>
                <a:spcPts val="3375"/>
              </a:lnSpc>
            </a:pPr>
            <a:r>
              <a:rPr lang="ar-SA" sz="1600" b="1">
                <a:latin typeface="Segoe UI"/>
              </a:rPr>
              <a:t>يعين في هذه الوظيغة </a:t>
            </a:r>
            <a:r>
              <a:rPr lang="en-US" sz="1600" b="1">
                <a:latin typeface="Segoe UI"/>
              </a:rPr>
              <a:t>٠</a:t>
            </a:r>
            <a:r>
              <a:rPr lang="ar-SA" sz="1600" b="1">
                <a:latin typeface="Segoe UI"/>
              </a:rPr>
              <a:t>ن حصل </a:t>
            </a:r>
            <a:r>
              <a:rPr lang="ar-SA" sz="1800">
                <a:latin typeface="Microsoft Sans Serif"/>
              </a:rPr>
              <a:t>على </a:t>
            </a:r>
            <a:r>
              <a:rPr lang="ar-SA" sz="1600" b="1">
                <a:latin typeface="Segoe UI"/>
              </a:rPr>
              <a:t>اللقب من جامعة تعترف بها الجامعة.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1559" y="57150"/>
            <a:ext cx="485775" cy="4250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5" y="85725"/>
            <a:ext cx="428625" cy="4429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3731" y="10215562"/>
            <a:ext cx="282178" cy="2500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1462" y="10197703"/>
            <a:ext cx="428625" cy="4286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07193" y="1139428"/>
            <a:ext cx="6386513" cy="565070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558800" algn="r" rtl="1">
              <a:lnSpc>
                <a:spcPts val="2700"/>
              </a:lnSpc>
              <a:spcAft>
                <a:spcPts val="770"/>
              </a:spcAft>
            </a:pPr>
            <a:r>
              <a:rPr lang="ar-SA" sz="1600" b="1">
                <a:latin typeface="Segoe UI"/>
              </a:rPr>
              <a:t>يعين في وظيغة </a:t>
            </a:r>
            <a:r>
              <a:rPr lang="ar-SA" sz="1700" b="1">
                <a:latin typeface="Segoe UI"/>
              </a:rPr>
              <a:t>أسان </a:t>
            </a:r>
            <a:r>
              <a:rPr lang="ar-SA" sz="1600" b="1">
                <a:latin typeface="Segoe UI"/>
              </a:rPr>
              <a:t>من </a:t>
            </a:r>
            <a:r>
              <a:rPr lang="ar-SA" sz="1700" b="1">
                <a:latin typeface="Segoe UI"/>
              </a:rPr>
              <a:t>حمل </a:t>
            </a:r>
            <a:r>
              <a:rPr lang="ar-SA" sz="1800">
                <a:latin typeface="Microsoft Sans Serif"/>
              </a:rPr>
              <a:t>على </a:t>
            </a:r>
            <a:r>
              <a:rPr lang="ar-SA" sz="1600" b="1">
                <a:latin typeface="Segoe UI"/>
              </a:rPr>
              <a:t>اللقب من جامعة تعترف </a:t>
            </a:r>
            <a:r>
              <a:rPr lang="ar-SA" sz="1800">
                <a:latin typeface="Microsoft Sans Serif"/>
              </a:rPr>
              <a:t>بها </a:t>
            </a:r>
            <a:r>
              <a:rPr lang="ar-SA" sz="1600" b="1">
                <a:latin typeface="Segoe UI"/>
              </a:rPr>
              <a:t>الجامعة.</a:t>
            </a:r>
          </a:p>
          <a:p>
            <a:pPr marR="234157" indent="0" algn="r" rtl="1">
              <a:lnSpc>
                <a:spcPts val="1130"/>
              </a:lnSpc>
              <a:spcAft>
                <a:spcPts val="2310"/>
              </a:spcAft>
            </a:pPr>
            <a:r>
              <a:rPr lang="ar-SA" sz="850">
                <a:solidFill>
                  <a:srgbClr val="ECC19F"/>
                </a:solidFill>
                <a:latin typeface="Segoe UI"/>
              </a:rPr>
              <a:t>محل،|'</a:t>
            </a:r>
          </a:p>
          <a:p>
            <a:pPr indent="558800" algn="r" rtl="1">
              <a:lnSpc>
                <a:spcPts val="3713"/>
              </a:lnSpc>
            </a:pPr>
            <a:r>
              <a:rPr lang="ar-SA" sz="1600" b="1">
                <a:latin typeface="Segoe UI"/>
              </a:rPr>
              <a:t>يشترط في اختيار المحاصر </a:t>
            </a:r>
            <a:r>
              <a:rPr lang="ar-SA" sz="1700" b="1">
                <a:latin typeface="Segoe UI"/>
              </a:rPr>
              <a:t>أن </a:t>
            </a:r>
            <a:r>
              <a:rPr lang="ar-SA" sz="1600" b="1">
                <a:latin typeface="Segoe UI"/>
              </a:rPr>
              <a:t>يكون من الحاصلين على درجة الماجنير على الأقل أو أية درجة علمية أخرى تعتبرها الجامعة معادلة للماجسير ويعين بأول </a:t>
            </a:r>
            <a:r>
              <a:rPr lang="ar-SA" sz="1800">
                <a:latin typeface="Microsoft Sans Serif"/>
              </a:rPr>
              <a:t>المربوط </a:t>
            </a:r>
            <a:r>
              <a:rPr lang="ar-SA" sz="1600" b="1">
                <a:latin typeface="Segoe UI"/>
              </a:rPr>
              <a:t>عدا : </a:t>
            </a:r>
            <a:r>
              <a:rPr lang="en-US" sz="1600" b="1">
                <a:latin typeface="Segoe UI"/>
              </a:rPr>
              <a:t>٠</a:t>
            </a:r>
            <a:r>
              <a:rPr lang="ar-SA" sz="1600" b="1">
                <a:latin typeface="Segoe UI"/>
              </a:rPr>
              <a:t> أ - المحاصر ني تخصصات الهندسة والصيدلة والعلوم الطبية التطبيقية فيعين </a:t>
            </a:r>
            <a:r>
              <a:rPr lang="ar-SA" sz="1800">
                <a:latin typeface="Microsoft Sans Serif"/>
              </a:rPr>
              <a:t>بالمربوط </a:t>
            </a:r>
            <a:r>
              <a:rPr lang="ar-SA" sz="1600" b="1">
                <a:latin typeface="Segoe UI"/>
              </a:rPr>
              <a:t>الثاني.</a:t>
            </a:r>
          </a:p>
          <a:p>
            <a:pPr marR="551657" indent="-558800" algn="r" rtl="1">
              <a:lnSpc>
                <a:spcPts val="2784"/>
              </a:lnSpc>
              <a:spcAft>
                <a:spcPts val="770"/>
              </a:spcAft>
            </a:pPr>
            <a:r>
              <a:rPr lang="ar-SA" sz="1800">
                <a:latin typeface="Microsoft Sans Serif"/>
              </a:rPr>
              <a:t>ب </a:t>
            </a:r>
            <a:r>
              <a:rPr lang="en-US" sz="1600" b="1">
                <a:latin typeface="Segoe UI"/>
              </a:rPr>
              <a:t>٠</a:t>
            </a:r>
            <a:r>
              <a:rPr lang="ar-SA" sz="1600" b="1">
                <a:latin typeface="Segoe UI"/>
              </a:rPr>
              <a:t> المحاصر ني تخصمى الصيدلة الإكلينيكية فيعين بالمربوط </a:t>
            </a:r>
            <a:r>
              <a:rPr lang="ar-SA" sz="1600" b="1">
                <a:latin typeface="Tahoma"/>
              </a:rPr>
              <a:t>ال.</a:t>
            </a:r>
          </a:p>
          <a:p>
            <a:pPr marR="551657" indent="-558800" algn="r" rtl="1">
              <a:lnSpc>
                <a:spcPts val="3797"/>
              </a:lnSpc>
              <a:spcAft>
                <a:spcPts val="3290"/>
              </a:spcAft>
            </a:pPr>
            <a:r>
              <a:rPr lang="ar-SA" sz="1600" b="1">
                <a:latin typeface="Segoe UI"/>
              </a:rPr>
              <a:t>ج- - المحاضر في تخصمى الطب البشري وطب الأمنان فيعين بالمربوط الراح.</a:t>
            </a:r>
          </a:p>
        </p:txBody>
      </p:sp>
      <p:sp>
        <p:nvSpPr>
          <p:cNvPr id="7" name="Rectangle 6"/>
          <p:cNvSpPr/>
          <p:nvPr/>
        </p:nvSpPr>
        <p:spPr>
          <a:xfrm>
            <a:off x="717946" y="7486650"/>
            <a:ext cx="6082904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558800" algn="r" rtl="1">
              <a:lnSpc>
                <a:spcPts val="3825"/>
              </a:lnSpc>
              <a:spcBef>
                <a:spcPts val="3290"/>
              </a:spcBef>
            </a:pPr>
            <a:r>
              <a:rPr lang="ar-SA" sz="1600" b="1">
                <a:latin typeface="Segoe UI"/>
              </a:rPr>
              <a:t>يشترط فيمن يعين لتدريس إحدى اللفات الأجنبية بالجامعة </a:t>
            </a:r>
            <a:r>
              <a:rPr lang="ar-SA" sz="1700" b="1">
                <a:latin typeface="Segoe UI"/>
              </a:rPr>
              <a:t>أن </a:t>
            </a:r>
            <a:r>
              <a:rPr lang="ar-SA" sz="1600" b="1">
                <a:latin typeface="Segoe UI"/>
              </a:rPr>
              <a:t>تتوفر لديه </a:t>
            </a:r>
            <a:r>
              <a:rPr lang="ar-SA" sz="1700" b="1">
                <a:latin typeface="Segoe UI"/>
              </a:rPr>
              <a:t>أي </a:t>
            </a:r>
            <a:r>
              <a:rPr lang="ar-SA" sz="1600" b="1">
                <a:latin typeface="Segoe UI"/>
              </a:rPr>
              <a:t>من المؤهلات الآتية : </a:t>
            </a:r>
            <a:r>
              <a:rPr lang="en-US" sz="1600" b="1">
                <a:latin typeface="Segoe UI"/>
              </a:rPr>
              <a:t>١</a:t>
            </a:r>
            <a:r>
              <a:rPr lang="ar-SA" sz="1600" b="1">
                <a:latin typeface="Segoe UI"/>
              </a:rPr>
              <a:t> - </a:t>
            </a:r>
            <a:r>
              <a:rPr lang="ar-SA" sz="1700" b="1">
                <a:latin typeface="Segoe UI"/>
              </a:rPr>
              <a:t>أن </a:t>
            </a:r>
            <a:r>
              <a:rPr lang="ar-SA" sz="1600" b="1">
                <a:latin typeface="Segoe UI"/>
              </a:rPr>
              <a:t>يكون </a:t>
            </a:r>
            <a:r>
              <a:rPr lang="ar-SA" sz="1700" b="1">
                <a:latin typeface="Segoe UI"/>
              </a:rPr>
              <a:t>حاصلا </a:t>
            </a:r>
            <a:r>
              <a:rPr lang="ar-SA" sz="1800">
                <a:latin typeface="Microsoft Sans Serif"/>
              </a:rPr>
              <a:t>عر </a:t>
            </a:r>
            <a:r>
              <a:rPr lang="ar-SA" sz="1600" b="1">
                <a:latin typeface="Segoe UI"/>
              </a:rPr>
              <a:t>درجة البكالوريوس ني </a:t>
            </a:r>
            <a:r>
              <a:rPr lang="ar-SA" sz="1800">
                <a:latin typeface="Microsoft Sans Serif"/>
              </a:rPr>
              <a:t>اللغة </a:t>
            </a:r>
            <a:r>
              <a:rPr lang="ar-SA" sz="1600" b="1">
                <a:latin typeface="Segoe UI"/>
              </a:rPr>
              <a:t>التي يقوم</a:t>
            </a:r>
          </a:p>
        </p:txBody>
      </p:sp>
      <p:sp>
        <p:nvSpPr>
          <p:cNvPr id="8" name="Rectangle 7"/>
          <p:cNvSpPr/>
          <p:nvPr/>
        </p:nvSpPr>
        <p:spPr>
          <a:xfrm>
            <a:off x="725090" y="8868965"/>
            <a:ext cx="5529263" cy="124301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 rtl="1">
              <a:lnSpc>
                <a:spcPts val="3403"/>
              </a:lnSpc>
            </a:pPr>
            <a:r>
              <a:rPr lang="ar-SA" sz="1700" b="1">
                <a:latin typeface="Segoe UI"/>
              </a:rPr>
              <a:t>بتدريها بتقدير </a:t>
            </a:r>
            <a:r>
              <a:rPr lang="ar-SA" sz="1700">
                <a:latin typeface="Microsoft Sans Serif"/>
              </a:rPr>
              <a:t>عام </a:t>
            </a:r>
            <a:r>
              <a:rPr lang="ar-SA" sz="1700" b="1">
                <a:latin typeface="Segoe UI"/>
              </a:rPr>
              <a:t>(جيد) </a:t>
            </a:r>
            <a:r>
              <a:rPr lang="ar-SA" sz="1700">
                <a:latin typeface="Microsoft Sans Serif"/>
              </a:rPr>
              <a:t>على </a:t>
            </a:r>
            <a:r>
              <a:rPr lang="ar-SA" sz="1800">
                <a:latin typeface="Microsoft Sans Serif"/>
              </a:rPr>
              <a:t>الأقل </a:t>
            </a:r>
            <a:r>
              <a:rPr lang="ar-SA" sz="1700">
                <a:latin typeface="Microsoft Sans Serif"/>
              </a:rPr>
              <a:t>وعلى </a:t>
            </a:r>
            <a:r>
              <a:rPr lang="ar-SA" sz="1700" b="1">
                <a:latin typeface="Segoe UI"/>
              </a:rPr>
              <a:t>دبلوم تدرس </a:t>
            </a:r>
            <a:r>
              <a:rPr lang="ar-SA" sz="1800">
                <a:latin typeface="Microsoft Sans Serif"/>
              </a:rPr>
              <a:t>اللغة </a:t>
            </a:r>
            <a:r>
              <a:rPr lang="ar-SA" sz="1700" b="1">
                <a:latin typeface="Segoe UI"/>
              </a:rPr>
              <a:t>كلغة </a:t>
            </a:r>
            <a:r>
              <a:rPr lang="ar-SA" sz="1600" b="1">
                <a:latin typeface="Segoe UI"/>
              </a:rPr>
              <a:t>أجنبية بالاضافة إر خبرة ني تدربها لا تقل عن </a:t>
            </a:r>
            <a:r>
              <a:rPr lang="ar-SA" sz="1700" b="1">
                <a:latin typeface="Segoe UI"/>
              </a:rPr>
              <a:t>سة </a:t>
            </a:r>
            <a:r>
              <a:rPr lang="ar-SA" sz="1800">
                <a:latin typeface="Microsoft Sans Serif"/>
              </a:rPr>
              <a:t>ويفضل </a:t>
            </a:r>
            <a:r>
              <a:rPr lang="ar-SA" sz="1600" b="1">
                <a:latin typeface="Segoe UI"/>
              </a:rPr>
              <a:t>من سبق </a:t>
            </a:r>
            <a:r>
              <a:rPr lang="ar-SA" sz="1800">
                <a:latin typeface="Microsoft Sans Serif"/>
              </a:rPr>
              <a:t>له تدربها للطلاب العرب.</a:t>
            </a:r>
          </a:p>
        </p:txBody>
      </p:sp>
      <p:sp>
        <p:nvSpPr>
          <p:cNvPr id="9" name="Rectangle 8"/>
          <p:cNvSpPr/>
          <p:nvPr/>
        </p:nvSpPr>
        <p:spPr>
          <a:xfrm>
            <a:off x="6843712" y="10319146"/>
            <a:ext cx="507206" cy="375047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4580"/>
              </a:lnSpc>
            </a:pPr>
            <a:r>
              <a:rPr lang="ar-SA" sz="4100" b="1">
                <a:solidFill>
                  <a:srgbClr val="572E1D"/>
                </a:solidFill>
                <a:latin typeface="Arial"/>
              </a:rPr>
              <a:t>ؤ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5806" y="607218"/>
            <a:ext cx="6143625" cy="823674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609600" indent="-609600" algn="just" rtl="1">
              <a:lnSpc>
                <a:spcPts val="3403"/>
              </a:lnSpc>
              <a:spcAft>
                <a:spcPts val="630"/>
              </a:spcAft>
            </a:pPr>
            <a:r>
              <a:rPr lang="en-US" sz="1700" b="1">
                <a:latin typeface="Segoe UI"/>
              </a:rPr>
              <a:t>٢</a:t>
            </a:r>
            <a:r>
              <a:rPr lang="ar-SA" sz="1700" b="1">
                <a:latin typeface="Segoe UI"/>
              </a:rPr>
              <a:t> - أو أن يكون حاصلأ </a:t>
            </a:r>
            <a:r>
              <a:rPr lang="ar-SA" sz="1800">
                <a:latin typeface="Microsoft Sans Serif"/>
              </a:rPr>
              <a:t>على </a:t>
            </a:r>
            <a:r>
              <a:rPr lang="ar-SA" sz="1700" b="1">
                <a:latin typeface="Segoe UI"/>
              </a:rPr>
              <a:t>درجة البكالوريوس ني اللغة </a:t>
            </a:r>
            <a:r>
              <a:rPr lang="ar-SA" sz="1800">
                <a:latin typeface="Microsoft Sans Serif"/>
              </a:rPr>
              <a:t>التي </a:t>
            </a:r>
            <a:r>
              <a:rPr lang="ar-SA" sz="1700" b="1">
                <a:latin typeface="Segoe UI"/>
              </a:rPr>
              <a:t>يقوم بتدريها بتقدير عام (جيد) </a:t>
            </a:r>
            <a:r>
              <a:rPr lang="ar-SA" sz="1800">
                <a:latin typeface="Microsoft Sans Serif"/>
              </a:rPr>
              <a:t>على </a:t>
            </a:r>
            <a:r>
              <a:rPr lang="ar-SA" sz="1700" b="1">
                <a:latin typeface="Segoe UI"/>
              </a:rPr>
              <a:t>الأقل بالاضافة </a:t>
            </a:r>
            <a:r>
              <a:rPr lang="ar-SA" sz="1600" b="1">
                <a:latin typeface="Segoe UI"/>
              </a:rPr>
              <a:t>إلي خبرة في </a:t>
            </a:r>
            <a:r>
              <a:rPr lang="ar-SA" sz="1700" b="1">
                <a:latin typeface="Segoe UI"/>
              </a:rPr>
              <a:t>تدربها لمدة لا تقل عن ثلاث سنوات ويفضل س </a:t>
            </a:r>
            <a:r>
              <a:rPr lang="en-US" sz="1600" b="1">
                <a:latin typeface="Segoe UI"/>
              </a:rPr>
              <a:t>٠</a:t>
            </a:r>
            <a:r>
              <a:rPr lang="ar-SA" sz="1600" b="1">
                <a:latin typeface="Segoe UI"/>
              </a:rPr>
              <a:t>مبق </a:t>
            </a:r>
            <a:r>
              <a:rPr lang="ar-SA" sz="1700" b="1">
                <a:latin typeface="Segoe UI"/>
              </a:rPr>
              <a:t>له تدريها للطلاب </a:t>
            </a:r>
            <a:r>
              <a:rPr lang="ar-SA" sz="1600" b="1">
                <a:latin typeface="Segoe UI"/>
              </a:rPr>
              <a:t>العرب.</a:t>
            </a:r>
          </a:p>
          <a:p>
            <a:pPr marR="609600" indent="-609600" algn="just" rtl="1">
              <a:lnSpc>
                <a:spcPts val="4106"/>
              </a:lnSpc>
              <a:spcAft>
                <a:spcPts val="3430"/>
              </a:spcAft>
            </a:pPr>
            <a:r>
              <a:rPr lang="en-US" sz="1700" b="1">
                <a:latin typeface="Segoe UI"/>
              </a:rPr>
              <a:t>٣</a:t>
            </a:r>
            <a:r>
              <a:rPr lang="ar-SA" sz="1700" b="1">
                <a:latin typeface="Segoe UI"/>
              </a:rPr>
              <a:t> - أو أن يكون حامحلا </a:t>
            </a:r>
            <a:r>
              <a:rPr lang="ar-SA" sz="1800">
                <a:latin typeface="Microsoft Sans Serif"/>
              </a:rPr>
              <a:t>عر </a:t>
            </a:r>
            <a:r>
              <a:rPr lang="ar-SA" sz="1700" b="1">
                <a:latin typeface="Segoe UI"/>
              </a:rPr>
              <a:t>درجة </a:t>
            </a:r>
            <a:r>
              <a:rPr lang="ar-SA" sz="1600" b="1">
                <a:latin typeface="Segoe UI"/>
              </a:rPr>
              <a:t>الماجسر في اللغة </a:t>
            </a:r>
            <a:r>
              <a:rPr lang="ar-SA" sz="1800">
                <a:latin typeface="Microsoft Sans Serif"/>
              </a:rPr>
              <a:t>التي </a:t>
            </a:r>
            <a:r>
              <a:rPr lang="ar-SA" sz="1700" b="1">
                <a:latin typeface="Segoe UI"/>
              </a:rPr>
              <a:t>يقوم بتدريها </a:t>
            </a:r>
            <a:r>
              <a:rPr lang="ar-SA" sz="1800">
                <a:latin typeface="Microsoft Sans Serif"/>
              </a:rPr>
              <a:t>كلغة </a:t>
            </a:r>
            <a:r>
              <a:rPr lang="ar-SA" sz="1700" b="1">
                <a:latin typeface="Segoe UI"/>
              </a:rPr>
              <a:t>أجنبية ويفضل من تكون </a:t>
            </a:r>
            <a:r>
              <a:rPr lang="ar-SA" sz="1600" b="1">
                <a:latin typeface="Segoe UI"/>
              </a:rPr>
              <a:t>لديه خبرة </a:t>
            </a:r>
            <a:r>
              <a:rPr lang="ar-SA" sz="1700" b="1">
                <a:latin typeface="Segoe UI"/>
              </a:rPr>
              <a:t>في تدرسها </a:t>
            </a:r>
            <a:r>
              <a:rPr lang="ar-SA" sz="1600" b="1">
                <a:latin typeface="Segoe UI"/>
              </a:rPr>
              <a:t>لمدة </a:t>
            </a:r>
            <a:r>
              <a:rPr lang="ar-SA" sz="1700" b="1">
                <a:latin typeface="Segoe UI"/>
              </a:rPr>
              <a:t>لا تقل عن </a:t>
            </a:r>
            <a:r>
              <a:rPr lang="ar-SA" sz="1600" b="1">
                <a:latin typeface="Segoe UI"/>
              </a:rPr>
              <a:t>سنة </a:t>
            </a:r>
            <a:r>
              <a:rPr lang="ar-SA" sz="1700" b="1">
                <a:latin typeface="Segoe UI"/>
              </a:rPr>
              <a:t>ومن </a:t>
            </a:r>
            <a:r>
              <a:rPr lang="ar-SA" sz="1600" b="1">
                <a:latin typeface="Segoe UI"/>
              </a:rPr>
              <a:t>سبق له </a:t>
            </a:r>
            <a:r>
              <a:rPr lang="ar-SA" sz="1700" b="1">
                <a:latin typeface="Segoe UI"/>
              </a:rPr>
              <a:t>تدريها للطلاب </a:t>
            </a:r>
            <a:r>
              <a:rPr lang="ar-SA" sz="1600" b="1">
                <a:latin typeface="Segoe UI"/>
              </a:rPr>
              <a:t>العرب.</a:t>
            </a:r>
          </a:p>
          <a:p>
            <a:pPr marR="609600" indent="0" algn="r" rtl="1">
              <a:lnSpc>
                <a:spcPts val="2260"/>
              </a:lnSpc>
              <a:spcAft>
                <a:spcPts val="1330"/>
              </a:spcAft>
            </a:pPr>
            <a:r>
              <a:rPr lang="ar-SA" sz="1600" b="1">
                <a:latin typeface="Segoe UI"/>
              </a:rPr>
              <a:t>يعين </a:t>
            </a:r>
            <a:r>
              <a:rPr lang="ar-SA" sz="1700" b="1">
                <a:latin typeface="Segoe UI"/>
              </a:rPr>
              <a:t>الميد بأول </a:t>
            </a:r>
            <a:r>
              <a:rPr lang="ar-SA" sz="1600" b="1">
                <a:latin typeface="Segoe UI"/>
              </a:rPr>
              <a:t>المربوط من رتبة معيد </a:t>
            </a:r>
            <a:r>
              <a:rPr lang="ar-SA" sz="1700" b="1">
                <a:latin typeface="Segoe UI"/>
              </a:rPr>
              <a:t>عدا : -</a:t>
            </a:r>
          </a:p>
          <a:p>
            <a:pPr marR="609600" indent="-609600" algn="just" rtl="1">
              <a:lnSpc>
                <a:spcPts val="4134"/>
              </a:lnSpc>
            </a:pPr>
            <a:r>
              <a:rPr lang="ar-SA" sz="1700" b="1">
                <a:latin typeface="Segoe UI"/>
              </a:rPr>
              <a:t>أ - المعيد في تخممات الهندسة والصدلة والطوم الطبية التطبيقية فيعين بالمربوط الثاني.</a:t>
            </a:r>
          </a:p>
          <a:p>
            <a:pPr marR="609600" indent="-609600" algn="just" rtl="1">
              <a:lnSpc>
                <a:spcPts val="4134"/>
              </a:lnSpc>
            </a:pPr>
            <a:r>
              <a:rPr lang="ar-SA" sz="1700" b="1">
                <a:latin typeface="Segoe UI"/>
              </a:rPr>
              <a:t>ب - </a:t>
            </a:r>
            <a:r>
              <a:rPr lang="ar-SA" sz="1600" b="1">
                <a:latin typeface="Segoe UI"/>
              </a:rPr>
              <a:t>المعيد </a:t>
            </a:r>
            <a:r>
              <a:rPr lang="ar-SA" sz="1700" b="1">
                <a:latin typeface="Segoe UI"/>
              </a:rPr>
              <a:t>ني تخصص </a:t>
            </a:r>
            <a:r>
              <a:rPr lang="ar-SA" sz="1600" b="1">
                <a:latin typeface="Segoe UI"/>
              </a:rPr>
              <a:t>الصيد</a:t>
            </a:r>
            <a:r>
              <a:rPr lang="ar-SA" sz="1700" b="1">
                <a:latin typeface="Segoe UI"/>
              </a:rPr>
              <a:t>لا الإكلينيكية </a:t>
            </a:r>
            <a:r>
              <a:rPr lang="ar-SA" sz="1600" b="1">
                <a:latin typeface="Segoe UI"/>
              </a:rPr>
              <a:t>فيعين بالمربوط الثاك.</a:t>
            </a:r>
          </a:p>
          <a:p>
            <a:pPr marR="609600" indent="-609600" algn="just" rtl="1">
              <a:lnSpc>
                <a:spcPts val="4247"/>
              </a:lnSpc>
            </a:pPr>
            <a:r>
              <a:rPr lang="ar-SA" sz="1600" b="1">
                <a:latin typeface="Segoe UI"/>
              </a:rPr>
              <a:t>ر - المعيد في </a:t>
            </a:r>
            <a:r>
              <a:rPr lang="ar-SA" sz="1700" b="1">
                <a:latin typeface="Segoe UI"/>
              </a:rPr>
              <a:t>تخمص </a:t>
            </a:r>
            <a:r>
              <a:rPr lang="ar-SA" sz="1600" b="1">
                <a:latin typeface="Segoe UI"/>
              </a:rPr>
              <a:t>الطب البشري وطب الأسان فيعين بالمربوط الرايع.</a:t>
            </a:r>
          </a:p>
          <a:p>
            <a:pPr marR="457200" indent="0" algn="r" rtl="1">
              <a:lnSpc>
                <a:spcPts val="4247"/>
              </a:lnSpc>
            </a:pPr>
            <a:r>
              <a:rPr lang="ar-SA" sz="1700" b="1">
                <a:latin typeface="Segoe UI"/>
              </a:rPr>
              <a:t>وشترط في اختيار المعيدين أن يكونوا من الحاصين </a:t>
            </a:r>
            <a:r>
              <a:rPr lang="ar-SA" sz="1800">
                <a:latin typeface="Microsoft Sans Serif"/>
              </a:rPr>
              <a:t>على </a:t>
            </a:r>
            <a:r>
              <a:rPr lang="ar-SA" sz="1700" b="1">
                <a:latin typeface="Segoe UI"/>
              </a:rPr>
              <a:t>شهادة</a:t>
            </a:r>
          </a:p>
          <a:p>
            <a:pPr marR="609600" indent="-609600" algn="just" rtl="1">
              <a:lnSpc>
                <a:spcPts val="2260"/>
              </a:lnSpc>
            </a:pPr>
            <a:r>
              <a:rPr lang="ar-SA" sz="1600" b="1">
                <a:latin typeface="Segoe UI"/>
              </a:rPr>
              <a:t>البكالوريوس </a:t>
            </a:r>
            <a:r>
              <a:rPr lang="ar-SA" sz="1700" b="1">
                <a:latin typeface="Segoe UI"/>
              </a:rPr>
              <a:t>وبتقدير جيد جدآ </a:t>
            </a:r>
            <a:r>
              <a:rPr lang="ar-SA" sz="1800">
                <a:latin typeface="Microsoft Sans Serif"/>
              </a:rPr>
              <a:t>عر </a:t>
            </a:r>
            <a:r>
              <a:rPr lang="ar-SA" sz="1600" b="1">
                <a:latin typeface="Segoe UI"/>
              </a:rPr>
              <a:t>الأقل.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400</Words>
  <Application>Microsoft Office PowerPoint</Application>
  <PresentationFormat>Custom</PresentationFormat>
  <Paragraphs>63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Microsoft Sans Serif</vt:lpstr>
      <vt:lpstr>Segoe UI</vt:lpstr>
      <vt:lpstr>Tahoma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Aabed</dc:creator>
  <cp:lastModifiedBy>Mohammad Aabed</cp:lastModifiedBy>
  <cp:revision>1</cp:revision>
  <dcterms:modified xsi:type="dcterms:W3CDTF">2015-04-17T19:00:30Z</dcterms:modified>
</cp:coreProperties>
</file>