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78725" cy="107076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8018" y="3469758"/>
            <a:ext cx="2583712" cy="11235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2810"/>
              </a:lnSpc>
              <a:spcAft>
                <a:spcPts val="2170"/>
              </a:spcAft>
            </a:pPr>
            <a:r>
              <a:rPr lang="ar-SA" sz="2100">
                <a:latin typeface="Arial Unicode MS"/>
              </a:rPr>
              <a:t>( الغصل الخامس )</a:t>
            </a:r>
          </a:p>
          <a:p>
            <a:pPr indent="0" algn="r" rtl="1">
              <a:lnSpc>
                <a:spcPts val="5090"/>
              </a:lnSpc>
              <a:spcAft>
                <a:spcPts val="5180"/>
              </a:spcAft>
            </a:pPr>
            <a:r>
              <a:rPr lang="ar-SA" sz="3800">
                <a:solidFill>
                  <a:srgbClr val="68987B"/>
                </a:solidFill>
                <a:latin typeface="Arial Unicode MS"/>
              </a:rPr>
              <a:t>الرقابة الماية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7655" y="5801832"/>
            <a:ext cx="3661145" cy="11695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3620"/>
              </a:lnSpc>
              <a:spcBef>
                <a:spcPts val="5180"/>
              </a:spcBef>
              <a:spcAft>
                <a:spcPts val="1750"/>
              </a:spcAft>
            </a:pPr>
            <a:r>
              <a:rPr lang="ar-SA" sz="2700">
                <a:latin typeface="Arial Unicode MS"/>
              </a:rPr>
              <a:t>-    الرقابة المالية قبل </a:t>
            </a:r>
            <a:r>
              <a:rPr lang="ar-SA" sz="2100">
                <a:latin typeface="Arial Unicode MS"/>
              </a:rPr>
              <a:t>المرف</a:t>
            </a:r>
          </a:p>
          <a:p>
            <a:pPr indent="0" algn="r" rtl="1">
              <a:lnSpc>
                <a:spcPts val="3630"/>
              </a:lnSpc>
            </a:pPr>
            <a:r>
              <a:rPr lang="ar-SA" sz="2700">
                <a:latin typeface="Arial Unicode MS"/>
              </a:rPr>
              <a:t>-    الرقابة المالية </a:t>
            </a:r>
            <a:r>
              <a:rPr lang="ar-SA" sz="3200" b="1">
                <a:latin typeface="Arial"/>
              </a:rPr>
              <a:t>بعد </a:t>
            </a:r>
            <a:r>
              <a:rPr lang="ar-SA" sz="2100">
                <a:latin typeface="Arial Unicode MS"/>
              </a:rPr>
              <a:t>المراف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84" y="0"/>
            <a:ext cx="7122319" cy="1069419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0215562"/>
            <a:ext cx="1607343" cy="4679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9262" y="10229850"/>
            <a:ext cx="164306" cy="4500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606" y="9501187"/>
            <a:ext cx="471487" cy="11501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0746" y="75009"/>
            <a:ext cx="442913" cy="285750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5490"/>
              </a:lnSpc>
            </a:pPr>
            <a:r>
              <a:rPr lang="en-US" sz="2800">
                <a:solidFill>
                  <a:srgbClr val="FFFFFF"/>
                </a:solidFill>
                <a:latin typeface="Arial Unicode MS"/>
              </a:rPr>
              <a:t>23</a:t>
            </a:r>
            <a:r>
              <a:rPr lang="ar-SA" sz="4100">
                <a:solidFill>
                  <a:srgbClr val="FFFFFF"/>
                </a:solidFill>
                <a:latin typeface="Arial Unicode MS"/>
              </a:rPr>
              <a:t>؛</a:t>
            </a:r>
          </a:p>
        </p:txBody>
      </p:sp>
      <p:sp>
        <p:nvSpPr>
          <p:cNvPr id="6" name="Rectangle 5"/>
          <p:cNvSpPr/>
          <p:nvPr/>
        </p:nvSpPr>
        <p:spPr>
          <a:xfrm>
            <a:off x="5697140" y="1518046"/>
            <a:ext cx="1150144" cy="30361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680"/>
              </a:lnSpc>
            </a:pPr>
            <a:r>
              <a:rPr lang="ar-SA" sz="2000">
                <a:solidFill>
                  <a:srgbClr val="68987B"/>
                </a:solidFill>
                <a:latin typeface="Arial Unicode MS"/>
              </a:rPr>
              <a:t>مادة( </a:t>
            </a:r>
            <a:r>
              <a:rPr lang="en-US" sz="2000">
                <a:solidFill>
                  <a:srgbClr val="68987B"/>
                </a:solidFill>
                <a:latin typeface="Arial Unicode MS"/>
              </a:rPr>
              <a:t>٢٠</a:t>
            </a:r>
            <a:r>
              <a:rPr lang="ar-SA" sz="2000">
                <a:solidFill>
                  <a:srgbClr val="68987B"/>
                </a:solidFill>
                <a:latin typeface="Arial Unicode MS"/>
              </a:rPr>
              <a:t>):</a:t>
            </a:r>
          </a:p>
        </p:txBody>
      </p:sp>
      <p:sp>
        <p:nvSpPr>
          <p:cNvPr id="7" name="Rectangle 6"/>
          <p:cNvSpPr/>
          <p:nvPr/>
        </p:nvSpPr>
        <p:spPr>
          <a:xfrm>
            <a:off x="5697140" y="5400675"/>
            <a:ext cx="1160860" cy="30718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680"/>
              </a:lnSpc>
            </a:pPr>
            <a:r>
              <a:rPr lang="ar-SA" sz="2000">
                <a:solidFill>
                  <a:srgbClr val="68987B"/>
                </a:solidFill>
                <a:latin typeface="Arial Unicode MS"/>
              </a:rPr>
              <a:t>مادة( </a:t>
            </a:r>
            <a:r>
              <a:rPr lang="en-US" sz="2000">
                <a:solidFill>
                  <a:srgbClr val="68987B"/>
                </a:solidFill>
                <a:latin typeface="Arial Unicode MS"/>
              </a:rPr>
              <a:t>٢١</a:t>
            </a:r>
            <a:r>
              <a:rPr lang="ar-SA" sz="2000">
                <a:solidFill>
                  <a:srgbClr val="68987B"/>
                </a:solidFill>
                <a:latin typeface="Arial Unicode MS"/>
              </a:rPr>
              <a:t>):</a:t>
            </a:r>
          </a:p>
        </p:txBody>
      </p:sp>
      <p:sp>
        <p:nvSpPr>
          <p:cNvPr id="8" name="Rectangle 7"/>
          <p:cNvSpPr/>
          <p:nvPr/>
        </p:nvSpPr>
        <p:spPr>
          <a:xfrm>
            <a:off x="5697140" y="7561659"/>
            <a:ext cx="1171575" cy="30360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680"/>
              </a:lnSpc>
            </a:pPr>
            <a:r>
              <a:rPr lang="ar-SA" sz="20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2000">
                <a:solidFill>
                  <a:srgbClr val="68987B"/>
                </a:solidFill>
                <a:latin typeface="Arial Unicode MS"/>
              </a:rPr>
              <a:t>٢٢</a:t>
            </a:r>
            <a:r>
              <a:rPr lang="ar-SA" sz="2000">
                <a:solidFill>
                  <a:srgbClr val="68987B"/>
                </a:solidFill>
                <a:latin typeface="Arial Unicode MS"/>
              </a:rPr>
              <a:t>):</a:t>
            </a:r>
          </a:p>
        </p:txBody>
      </p:sp>
      <p:sp>
        <p:nvSpPr>
          <p:cNvPr id="9" name="Rectangle 8"/>
          <p:cNvSpPr/>
          <p:nvPr/>
        </p:nvSpPr>
        <p:spPr>
          <a:xfrm>
            <a:off x="5697140" y="9294018"/>
            <a:ext cx="1175147" cy="28932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410"/>
              </a:lnSpc>
            </a:pPr>
            <a:r>
              <a:rPr lang="ar-SA" sz="18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1800">
                <a:solidFill>
                  <a:srgbClr val="68987B"/>
                </a:solidFill>
                <a:latin typeface="Arial Unicode MS"/>
              </a:rPr>
              <a:t>٢٣</a:t>
            </a:r>
            <a:r>
              <a:rPr lang="ar-SA" sz="1800">
                <a:solidFill>
                  <a:srgbClr val="68987B"/>
                </a:solidFill>
                <a:latin typeface="Arial Unicode MS"/>
              </a:rPr>
              <a:t>):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1481" y="342900"/>
            <a:ext cx="171450" cy="15001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R="88900" indent="0" algn="r" rtl="1">
              <a:lnSpc>
                <a:spcPts val="1340"/>
              </a:lnSpc>
            </a:pPr>
            <a:r>
              <a:rPr lang="ar-SA" sz="1000">
                <a:solidFill>
                  <a:srgbClr val="234D23"/>
                </a:solidFill>
                <a:latin typeface="Arial Unicode MS"/>
              </a:rPr>
              <a:t>نم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2887" y="342900"/>
            <a:ext cx="178594" cy="164306"/>
          </a:xfrm>
          <a:prstGeom prst="rect">
            <a:avLst/>
          </a:prstGeom>
          <a:solidFill>
            <a:srgbClr val="4E995E"/>
          </a:solidFill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1790"/>
              </a:lnSpc>
            </a:pPr>
            <a:r>
              <a:rPr lang="ar-SA" sz="1600">
                <a:solidFill>
                  <a:srgbClr val="234D23"/>
                </a:solidFill>
                <a:latin typeface="Arial"/>
              </a:rPr>
              <a:t>ن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1512" y="671512"/>
            <a:ext cx="4843463" cy="416480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495300" indent="0" algn="r" rtl="1">
              <a:lnSpc>
                <a:spcPts val="2410"/>
              </a:lnSpc>
              <a:spcAft>
                <a:spcPts val="2800"/>
              </a:spcAft>
            </a:pPr>
            <a:r>
              <a:rPr lang="ar-SA" sz="1800">
                <a:latin typeface="Arial Unicode MS"/>
              </a:rPr>
              <a:t>الرقابة المالية قبل الحرف</a:t>
            </a:r>
          </a:p>
          <a:p>
            <a:pPr indent="0" algn="r" rtl="1">
              <a:lnSpc>
                <a:spcPts val="3347"/>
              </a:lnSpc>
              <a:spcAft>
                <a:spcPts val="2310"/>
              </a:spcAft>
            </a:pPr>
            <a:r>
              <a:rPr lang="ar-SA" sz="1900">
                <a:latin typeface="Arial Unicode MS"/>
              </a:rPr>
              <a:t>يكون للجامعة مراقب مالي، ومساعد له، أر </a:t>
            </a:r>
            <a:r>
              <a:rPr lang="ar-SA" sz="2000">
                <a:latin typeface="Arial Unicode MS"/>
              </a:rPr>
              <a:t>أكثر، </a:t>
            </a:r>
            <a:r>
              <a:rPr lang="ar-SA" sz="1700">
                <a:latin typeface="Arial Unicode MS"/>
              </a:rPr>
              <a:t>وفقأ </a:t>
            </a:r>
            <a:r>
              <a:rPr lang="ar-SA" sz="1900">
                <a:latin typeface="Arial Unicode MS"/>
              </a:rPr>
              <a:t>لحاجة العمل، يختارهم مجلس الجامعة، بناء عل </a:t>
            </a:r>
            <a:r>
              <a:rPr lang="ar-SA" sz="2000">
                <a:latin typeface="Arial Unicode MS"/>
              </a:rPr>
              <a:t>ترشح </a:t>
            </a:r>
            <a:r>
              <a:rPr lang="ar-SA" sz="1900">
                <a:latin typeface="Arial Unicode MS"/>
              </a:rPr>
              <a:t>مدير الجامعة، لمدة </a:t>
            </a:r>
            <a:r>
              <a:rPr lang="ar-SA" sz="2000">
                <a:latin typeface="Arial Unicode MS"/>
              </a:rPr>
              <a:t>ثلاث </a:t>
            </a:r>
            <a:r>
              <a:rPr lang="ar-SA" sz="1900">
                <a:latin typeface="Arial Unicode MS"/>
              </a:rPr>
              <a:t>سنوات، قابلة للتجديد، ويكونون مؤولين أمام مجلس الجامعة . وفي حال غياب المراقب المالي، أو قيام عذر يمنعه من مباشرة أعإله، يكلف مدير الجامعة ماعده ، أو أقدم ساعديه </a:t>
            </a:r>
            <a:r>
              <a:rPr lang="en-US" sz="1900">
                <a:latin typeface="Arial Unicode MS"/>
              </a:rPr>
              <a:t>٠</a:t>
            </a:r>
            <a:r>
              <a:rPr lang="ar-SA" sz="1900">
                <a:latin typeface="Arial Unicode MS"/>
              </a:rPr>
              <a:t> في حال تعددهم - للقيام بعمله، ويرخ بذلك لمجلس الجامعة.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2943" y="5207793"/>
            <a:ext cx="4822032" cy="95011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3488"/>
              </a:lnSpc>
              <a:spcBef>
                <a:spcPts val="2310"/>
              </a:spcBef>
            </a:pPr>
            <a:r>
              <a:rPr lang="ar-SA" sz="1900" b="1">
                <a:latin typeface="Arial"/>
              </a:rPr>
              <a:t>يراعى </a:t>
            </a:r>
            <a:r>
              <a:rPr lang="ar-SA" sz="1900">
                <a:latin typeface="Arial Unicode MS"/>
              </a:rPr>
              <a:t>فيمن يختار </a:t>
            </a:r>
            <a:r>
              <a:rPr lang="ar-SA" sz="2000">
                <a:latin typeface="Arial Unicode MS"/>
              </a:rPr>
              <a:t>مراقبأ </a:t>
            </a:r>
            <a:r>
              <a:rPr lang="ar-SA" sz="1900">
                <a:latin typeface="Arial Unicode MS"/>
              </a:rPr>
              <a:t>ماليأ، </a:t>
            </a:r>
            <a:r>
              <a:rPr lang="ar-SA" sz="1700">
                <a:latin typeface="Arial Unicode MS"/>
              </a:rPr>
              <a:t>أو </a:t>
            </a:r>
            <a:r>
              <a:rPr lang="ar-SA" sz="1900">
                <a:latin typeface="Arial Unicode MS"/>
              </a:rPr>
              <a:t>ما عدأ له، </a:t>
            </a:r>
            <a:r>
              <a:rPr lang="ar-SA" sz="1700">
                <a:latin typeface="Arial Unicode MS"/>
              </a:rPr>
              <a:t>أن </a:t>
            </a:r>
            <a:r>
              <a:rPr lang="ar-SA" sz="1900">
                <a:latin typeface="Arial Unicode MS"/>
              </a:rPr>
              <a:t>يكون سعردي الجنبة ، متصغأ بالأمانة، ونقاء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6515" y="6229350"/>
            <a:ext cx="4807744" cy="253245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3600"/>
              </a:lnSpc>
              <a:spcAft>
                <a:spcPts val="2310"/>
              </a:spcAft>
            </a:pPr>
            <a:r>
              <a:rPr lang="ar-SA" sz="1700">
                <a:latin typeface="Arial Unicode MS"/>
              </a:rPr>
              <a:t>السيرة، وتتوافر </a:t>
            </a:r>
            <a:r>
              <a:rPr lang="ar-SA" sz="1900">
                <a:latin typeface="Arial Unicode MS"/>
              </a:rPr>
              <a:t>فيه </a:t>
            </a:r>
            <a:r>
              <a:rPr lang="ar-SA" sz="1700">
                <a:latin typeface="Arial Unicode MS"/>
              </a:rPr>
              <a:t>الكفاءة المهنية </a:t>
            </a:r>
            <a:r>
              <a:rPr lang="ar-SA" sz="1900">
                <a:latin typeface="Arial Unicode MS"/>
              </a:rPr>
              <a:t>من حيث </a:t>
            </a:r>
            <a:r>
              <a:rPr lang="ar-SA" sz="1700">
                <a:latin typeface="Arial Unicode MS"/>
              </a:rPr>
              <a:t>التأهيل العلمي، والحرة العملية .</a:t>
            </a:r>
          </a:p>
          <a:p>
            <a:pPr indent="0" algn="just" rtl="1">
              <a:lnSpc>
                <a:spcPts val="3263"/>
              </a:lnSpc>
            </a:pPr>
            <a:r>
              <a:rPr lang="ar-SA" sz="1900">
                <a:latin typeface="Arial Unicode MS"/>
              </a:rPr>
              <a:t>عل </a:t>
            </a:r>
            <a:r>
              <a:rPr lang="ar-SA" sz="1700">
                <a:latin typeface="Arial Unicode MS"/>
              </a:rPr>
              <a:t>المراقب </a:t>
            </a:r>
            <a:r>
              <a:rPr lang="ar-SA" sz="1900">
                <a:latin typeface="Arial Unicode MS"/>
              </a:rPr>
              <a:t>المالي التحقق من </a:t>
            </a:r>
            <a:r>
              <a:rPr lang="ar-SA" sz="1700">
                <a:latin typeface="Arial Unicode MS"/>
              </a:rPr>
              <a:t>أن </a:t>
            </a:r>
            <a:r>
              <a:rPr lang="ar-SA" sz="1900">
                <a:latin typeface="Arial Unicode MS"/>
              </a:rPr>
              <a:t>جح عمليات </a:t>
            </a:r>
            <a:r>
              <a:rPr lang="ar-SA" sz="2400">
                <a:latin typeface="Arial"/>
              </a:rPr>
              <a:t>ا</a:t>
            </a:r>
            <a:r>
              <a:rPr lang="ar-SA" sz="1900">
                <a:latin typeface="Arial Unicode MS"/>
              </a:rPr>
              <a:t>لصرف، والتحصيل </a:t>
            </a:r>
            <a:r>
              <a:rPr lang="ar-SA" sz="1700">
                <a:latin typeface="Arial Unicode MS"/>
              </a:rPr>
              <a:t>تسير </a:t>
            </a:r>
            <a:r>
              <a:rPr lang="ar-SA" sz="1900">
                <a:latin typeface="Arial Unicode MS"/>
              </a:rPr>
              <a:t>طبقأ لنظام مجل. </a:t>
            </a:r>
            <a:r>
              <a:rPr lang="ar-SA" sz="2400">
                <a:latin typeface="Arial"/>
              </a:rPr>
              <a:t>التعليم </a:t>
            </a:r>
            <a:r>
              <a:rPr lang="ar-SA" sz="1900">
                <a:latin typeface="Arial Unicode MS"/>
              </a:rPr>
              <a:t>العالي والجامعات، وما ورد في </a:t>
            </a:r>
            <a:r>
              <a:rPr lang="ar-SA" sz="1700">
                <a:latin typeface="Arial Unicode MS"/>
              </a:rPr>
              <a:t>هذ</a:t>
            </a:r>
            <a:r>
              <a:rPr lang="en-US" sz="1700">
                <a:latin typeface="Arial Unicode MS"/>
              </a:rPr>
              <a:t>٥</a:t>
            </a:r>
            <a:r>
              <a:rPr lang="ar-SA" sz="1700">
                <a:latin typeface="Arial Unicode MS"/>
              </a:rPr>
              <a:t> </a:t>
            </a:r>
            <a:r>
              <a:rPr lang="ar-SA" sz="1900">
                <a:latin typeface="Arial Unicode MS"/>
              </a:rPr>
              <a:t>اللائحة 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rgbClr val="4E995E"/>
          </a:solidFill>
        </p:spPr>
        <p:txBody>
          <a:bodyPr wrap="none" lIns="0" tIns="0" rIns="0" bIns="0">
            <a:noAutofit/>
          </a:bodyPr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3659" y="428625"/>
            <a:ext cx="6172200" cy="41790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rtl="1">
              <a:lnSpc>
                <a:spcPts val="2540"/>
              </a:lnSpc>
              <a:spcAft>
                <a:spcPts val="560"/>
              </a:spcAft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 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٢٤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  <a:r>
              <a:rPr lang="ar-SA" sz="1900">
                <a:latin typeface="Arial Unicode MS"/>
              </a:rPr>
              <a:t> : لا يجوز صرف </a:t>
            </a:r>
            <a:r>
              <a:rPr lang="ar-SA" sz="1800">
                <a:latin typeface="Arial Unicode MS"/>
              </a:rPr>
              <a:t>أي </a:t>
            </a:r>
            <a:r>
              <a:rPr lang="ar-SA" sz="1900">
                <a:latin typeface="Arial Unicode MS"/>
              </a:rPr>
              <a:t>مبلغ من أموال الجامعة إلا بموجب</a:t>
            </a:r>
          </a:p>
        </p:txBody>
      </p:sp>
      <p:sp>
        <p:nvSpPr>
          <p:cNvPr id="3" name="Rectangle 2"/>
          <p:cNvSpPr/>
          <p:nvPr/>
        </p:nvSpPr>
        <p:spPr>
          <a:xfrm>
            <a:off x="682228" y="921543"/>
            <a:ext cx="4800600" cy="117514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3347"/>
              </a:lnSpc>
              <a:spcAft>
                <a:spcPts val="2240"/>
              </a:spcAft>
            </a:pPr>
            <a:r>
              <a:rPr lang="ar-SA" sz="1900">
                <a:latin typeface="Arial Unicode MS"/>
              </a:rPr>
              <a:t>السندات الأصلية، وفي حال </a:t>
            </a:r>
            <a:r>
              <a:rPr lang="ar-SA" sz="2000">
                <a:latin typeface="Arial Unicode MS"/>
              </a:rPr>
              <a:t>الصرف </a:t>
            </a:r>
            <a:r>
              <a:rPr lang="ar-SA" sz="1900">
                <a:latin typeface="Arial Unicode MS"/>
              </a:rPr>
              <a:t>بموجب صرر السندات، أو بموجب بدل فاقد، </a:t>
            </a:r>
            <a:r>
              <a:rPr lang="ar-SA" sz="1700">
                <a:latin typeface="Arial Unicode MS"/>
              </a:rPr>
              <a:t>فيتم </a:t>
            </a:r>
            <a:r>
              <a:rPr lang="ar-SA" sz="2000">
                <a:latin typeface="Arial Unicode MS"/>
              </a:rPr>
              <a:t>ذلك </a:t>
            </a:r>
            <a:r>
              <a:rPr lang="ar-SA" sz="1700">
                <a:latin typeface="Arial Unicode MS"/>
              </a:rPr>
              <a:t>وفقأ </a:t>
            </a:r>
            <a:r>
              <a:rPr lang="ar-SA" sz="1900">
                <a:latin typeface="Arial Unicode MS"/>
              </a:rPr>
              <a:t>للغرارات والتعبإت الارية.</a:t>
            </a:r>
          </a:p>
        </p:txBody>
      </p:sp>
      <p:sp>
        <p:nvSpPr>
          <p:cNvPr id="4" name="Rectangle 3"/>
          <p:cNvSpPr/>
          <p:nvPr/>
        </p:nvSpPr>
        <p:spPr>
          <a:xfrm>
            <a:off x="678656" y="2586037"/>
            <a:ext cx="6182915" cy="3464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rtl="1">
              <a:lnSpc>
                <a:spcPts val="2680"/>
              </a:lnSpc>
              <a:spcAft>
                <a:spcPts val="560"/>
              </a:spcAft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 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٢٥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  <a:r>
              <a:rPr lang="ar-SA" sz="1900">
                <a:latin typeface="Arial Unicode MS"/>
              </a:rPr>
              <a:t> : عل المراقب المالي أن ياكد من وجود اعتاد </a:t>
            </a:r>
            <a:r>
              <a:rPr lang="ar-SA" sz="2000">
                <a:latin typeface="Arial Unicode MS"/>
              </a:rPr>
              <a:t>للصرف </a:t>
            </a:r>
            <a:r>
              <a:rPr lang="ar-SA" sz="1900">
                <a:latin typeface="Arial Unicode MS"/>
              </a:rPr>
              <a:t>في</a:t>
            </a:r>
          </a:p>
        </p:txBody>
      </p:sp>
      <p:sp>
        <p:nvSpPr>
          <p:cNvPr id="5" name="Rectangle 4"/>
          <p:cNvSpPr/>
          <p:nvPr/>
        </p:nvSpPr>
        <p:spPr>
          <a:xfrm>
            <a:off x="682228" y="3025378"/>
            <a:ext cx="4786312" cy="35361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rtl="1">
              <a:lnSpc>
                <a:spcPts val="2540"/>
              </a:lnSpc>
              <a:spcAft>
                <a:spcPts val="560"/>
              </a:spcAft>
            </a:pPr>
            <a:r>
              <a:rPr lang="ar-SA" sz="1900">
                <a:latin typeface="Arial Unicode MS"/>
              </a:rPr>
              <a:t>ميزانية الجامعة، وس وجود نظام، أو أوامر من الجهة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3461146"/>
            <a:ext cx="4772025" cy="11608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3122"/>
              </a:lnSpc>
            </a:pPr>
            <a:r>
              <a:rPr lang="ar-SA" sz="1900">
                <a:latin typeface="Arial Unicode MS"/>
              </a:rPr>
              <a:t>المختصة بالجامعة </a:t>
            </a:r>
            <a:r>
              <a:rPr lang="ar-SA" sz="2000">
                <a:latin typeface="Arial Unicode MS"/>
              </a:rPr>
              <a:t>بإقرار </a:t>
            </a:r>
            <a:r>
              <a:rPr lang="ar-SA" sz="1900">
                <a:latin typeface="Arial Unicode MS"/>
              </a:rPr>
              <a:t>ا</a:t>
            </a:r>
            <a:r>
              <a:rPr lang="ar-SA" sz="2000">
                <a:latin typeface="Arial Unicode MS"/>
              </a:rPr>
              <a:t>لصرف، </a:t>
            </a:r>
            <a:r>
              <a:rPr lang="ar-SA" sz="1900">
                <a:latin typeface="Arial Unicode MS"/>
              </a:rPr>
              <a:t>وعليه </a:t>
            </a:r>
            <a:r>
              <a:rPr lang="ar-SA" sz="2000">
                <a:latin typeface="Arial Unicode MS"/>
              </a:rPr>
              <a:t>أن </a:t>
            </a:r>
            <a:r>
              <a:rPr lang="ar-SA" sz="1900">
                <a:latin typeface="Arial Unicode MS"/>
              </a:rPr>
              <a:t>يمتغ عن التوقبع عل السندات </a:t>
            </a:r>
            <a:r>
              <a:rPr lang="ar-SA" sz="2000">
                <a:latin typeface="Arial Unicode MS"/>
              </a:rPr>
              <a:t>إذا </a:t>
            </a:r>
            <a:r>
              <a:rPr lang="ar-SA" sz="1900">
                <a:latin typeface="Arial Unicode MS"/>
              </a:rPr>
              <a:t>وجد أنبا خالغة لقواعد الميزانية المعتمدة للجامعة، </a:t>
            </a:r>
            <a:r>
              <a:rPr lang="ar-SA" sz="2000">
                <a:latin typeface="Arial Unicode MS"/>
              </a:rPr>
              <a:t>أو </a:t>
            </a:r>
            <a:r>
              <a:rPr lang="ar-SA" sz="1900">
                <a:latin typeface="Arial Unicode MS"/>
              </a:rPr>
              <a:t>خالفة للأنظمة،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4754165"/>
            <a:ext cx="5018484" cy="121801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3375"/>
              </a:lnSpc>
            </a:pPr>
            <a:r>
              <a:rPr lang="ar-SA" sz="1900">
                <a:latin typeface="Arial Unicode MS"/>
              </a:rPr>
              <a:t>واللوائح المطبقة بالجامعة، أو التعليإت المالية للميزانية والحسابات مع بيان أسباب الامتنخ كتابة . </a:t>
            </a:r>
            <a:r>
              <a:rPr lang="en-US" sz="1900">
                <a:latin typeface="Arial Unicode MS"/>
              </a:rPr>
              <a:t>1</a:t>
            </a:r>
            <a:r>
              <a:rPr lang="ar-SA" sz="1900">
                <a:latin typeface="Arial Unicode MS"/>
              </a:rPr>
              <a:t> وإذا حدث </a:t>
            </a:r>
            <a:r>
              <a:rPr lang="ar-SA" sz="2000">
                <a:latin typeface="Arial Unicode MS"/>
              </a:rPr>
              <a:t>خلاف </a:t>
            </a:r>
            <a:r>
              <a:rPr lang="ar-SA" sz="1900">
                <a:latin typeface="Arial Unicode MS"/>
              </a:rPr>
              <a:t>عل </a:t>
            </a:r>
            <a:r>
              <a:rPr lang="ar-SA" sz="2000">
                <a:latin typeface="Arial Unicode MS"/>
              </a:rPr>
              <a:t>الصرف </a:t>
            </a:r>
            <a:r>
              <a:rPr lang="ar-SA" sz="1900">
                <a:latin typeface="Arial Unicode MS"/>
              </a:rPr>
              <a:t>بين </a:t>
            </a:r>
            <a:r>
              <a:rPr lang="ar-SA" sz="2000">
                <a:latin typeface="Arial Unicode MS"/>
              </a:rPr>
              <a:t>المراقب </a:t>
            </a:r>
            <a:r>
              <a:rPr lang="ar-SA" sz="1900">
                <a:latin typeface="Arial Unicode MS"/>
              </a:rPr>
              <a:t>المالي،</a:t>
            </a:r>
          </a:p>
        </p:txBody>
      </p:sp>
      <p:sp>
        <p:nvSpPr>
          <p:cNvPr id="8" name="Rectangle 7"/>
          <p:cNvSpPr/>
          <p:nvPr/>
        </p:nvSpPr>
        <p:spPr>
          <a:xfrm>
            <a:off x="682228" y="6065043"/>
            <a:ext cx="4797028" cy="16466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3375"/>
              </a:lnSpc>
            </a:pPr>
            <a:r>
              <a:rPr lang="ar-SA" sz="1900">
                <a:latin typeface="Arial Unicode MS"/>
              </a:rPr>
              <a:t>ومدير الشؤون المالية، يرفع الأمر لمدير الجامعة متضمنأ الرأيين معأ، وقرار مدير الجامعة في هذا الثأن واجب التنغيذ، </a:t>
            </a:r>
            <a:r>
              <a:rPr lang="ar-SA" sz="2000">
                <a:latin typeface="Arial Unicode MS"/>
              </a:rPr>
              <a:t>فإن </a:t>
            </a:r>
            <a:r>
              <a:rPr lang="ar-SA" sz="1900">
                <a:latin typeface="Arial Unicode MS"/>
              </a:rPr>
              <a:t>لم يقتع المراقب المالي بقرار مدير الجامعة فعليه (بعد التنغيذ) إعداد تقرير يربع إلى</a:t>
            </a:r>
          </a:p>
        </p:txBody>
      </p:sp>
      <p:sp>
        <p:nvSpPr>
          <p:cNvPr id="9" name="Rectangle 8"/>
          <p:cNvSpPr/>
          <p:nvPr/>
        </p:nvSpPr>
        <p:spPr>
          <a:xfrm>
            <a:off x="2000250" y="7790259"/>
            <a:ext cx="3475434" cy="3500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 rtl="1">
              <a:lnSpc>
                <a:spcPts val="3080"/>
              </a:lnSpc>
              <a:spcAft>
                <a:spcPts val="2240"/>
              </a:spcAft>
            </a:pPr>
            <a:r>
              <a:rPr lang="ar-SA" sz="1900">
                <a:latin typeface="Arial Unicode MS"/>
              </a:rPr>
              <a:t>مجلس الجامعة، وقراره في </a:t>
            </a:r>
            <a:r>
              <a:rPr lang="ar-SA" sz="2300">
                <a:latin typeface="Arial Unicode MS"/>
              </a:rPr>
              <a:t>ذلك </a:t>
            </a:r>
            <a:r>
              <a:rPr lang="ar-SA" sz="1900">
                <a:latin typeface="Arial Unicode MS"/>
              </a:rPr>
              <a:t>نهائي .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5084" y="8658225"/>
            <a:ext cx="6200775" cy="31432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rtl="1">
              <a:lnSpc>
                <a:spcPts val="2540"/>
              </a:lnSpc>
              <a:spcAft>
                <a:spcPts val="560"/>
              </a:spcAft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 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٢٦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  <a:r>
              <a:rPr lang="ar-SA" sz="1900">
                <a:latin typeface="Arial Unicode MS"/>
              </a:rPr>
              <a:t> : عل المراقب المالي مراجعة السجلات المحاسبية مرة كل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7940" y="9065418"/>
            <a:ext cx="4786313" cy="11537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3122"/>
              </a:lnSpc>
            </a:pPr>
            <a:r>
              <a:rPr lang="ar-SA" sz="1900">
                <a:latin typeface="Arial Unicode MS"/>
              </a:rPr>
              <a:t>ثلاثة أشهر عل الأقل، والتأكد من </a:t>
            </a:r>
            <a:r>
              <a:rPr lang="ar-SA" sz="1800">
                <a:latin typeface="Arial Unicode MS"/>
              </a:rPr>
              <a:t>أن </a:t>
            </a:r>
            <a:r>
              <a:rPr lang="ar-SA" sz="1900">
                <a:latin typeface="Arial Unicode MS"/>
              </a:rPr>
              <a:t>جع القيود المحابية قد تمت وفقا لأحكام هذ</a:t>
            </a:r>
            <a:r>
              <a:rPr lang="en-US" sz="1900">
                <a:latin typeface="Arial Unicode MS"/>
              </a:rPr>
              <a:t>٥</a:t>
            </a:r>
            <a:r>
              <a:rPr lang="ar-SA" sz="1900">
                <a:latin typeface="Arial Unicode MS"/>
              </a:rPr>
              <a:t> اللائحة، ولقوا عد المحابة المتعارف </a:t>
            </a:r>
            <a:r>
              <a:rPr lang="ar-SA" sz="2000">
                <a:latin typeface="Arial Unicode MS"/>
              </a:rPr>
              <a:t>عليها.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79431" y="10347721"/>
            <a:ext cx="421481" cy="285750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4250"/>
              </a:lnSpc>
            </a:pPr>
            <a:r>
              <a:rPr lang="ar-SA" sz="3800" b="1">
                <a:solidFill>
                  <a:srgbClr val="FFFFFF"/>
                </a:solidFill>
                <a:latin typeface="Arial"/>
              </a:rPr>
              <a:t>لأج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60" y="10207255"/>
            <a:ext cx="6613451" cy="4678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04" y="10200167"/>
            <a:ext cx="311889" cy="48909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890437" y="701748"/>
            <a:ext cx="985283" cy="31188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540"/>
              </a:lnSpc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٢٧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5883348" y="7145079"/>
            <a:ext cx="992372" cy="3118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540"/>
              </a:lnSpc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٢٨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5890437" y="7995683"/>
            <a:ext cx="992372" cy="33315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540"/>
              </a:lnSpc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 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٢٩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666306" y="503274"/>
            <a:ext cx="4841359" cy="917235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3405"/>
              </a:lnSpc>
            </a:pPr>
            <a:r>
              <a:rPr lang="ar-SA" sz="1900">
                <a:latin typeface="Arial Unicode MS"/>
              </a:rPr>
              <a:t>عل المراب المالي بصنة خاصة، الواجبات الآتية: ( أ ) التحقق من </a:t>
            </a:r>
            <a:r>
              <a:rPr lang="ar-SA" sz="1700">
                <a:latin typeface="Arial Unicode MS"/>
              </a:rPr>
              <a:t>أن </a:t>
            </a:r>
            <a:r>
              <a:rPr lang="ar-SA" sz="1900">
                <a:latin typeface="Arial Unicode MS"/>
              </a:rPr>
              <a:t>كافة أموال الجامعة المنقولة، </a:t>
            </a:r>
            <a:r>
              <a:rPr lang="ar-SA" sz="1700">
                <a:latin typeface="Arial Unicode MS"/>
              </a:rPr>
              <a:t>وا</a:t>
            </a:r>
            <a:r>
              <a:rPr lang="ar-SA" sz="1900">
                <a:latin typeface="Arial Unicode MS"/>
              </a:rPr>
              <a:t>لثابتة، تستعمل في الأغرافى الي خصصت من أجلها، </a:t>
            </a:r>
            <a:r>
              <a:rPr lang="ar-SA" sz="1700">
                <a:latin typeface="Arial Unicode MS"/>
              </a:rPr>
              <a:t>وأن </a:t>
            </a:r>
            <a:r>
              <a:rPr lang="ar-SA" sz="1900">
                <a:latin typeface="Arial Unicode MS"/>
              </a:rPr>
              <a:t>لدى الادارات المعنية من الإجراءات ما </a:t>
            </a:r>
            <a:r>
              <a:rPr lang="ar-SA" sz="1700">
                <a:latin typeface="Arial Unicode MS"/>
              </a:rPr>
              <a:t>يكفل </a:t>
            </a:r>
            <a:r>
              <a:rPr lang="ar-SA" sz="1900">
                <a:latin typeface="Arial Unicode MS"/>
              </a:rPr>
              <a:t>سلامة هذه الأموال،</a:t>
            </a:r>
          </a:p>
          <a:p>
            <a:pPr indent="0" algn="r" rtl="1">
              <a:lnSpc>
                <a:spcPts val="2540"/>
              </a:lnSpc>
              <a:spcAft>
                <a:spcPts val="560"/>
              </a:spcAft>
            </a:pPr>
            <a:r>
              <a:rPr lang="ar-SA" sz="1900">
                <a:latin typeface="Arial Unicode MS"/>
              </a:rPr>
              <a:t>وحن استعإلها، واستغلالها.</a:t>
            </a:r>
          </a:p>
          <a:p>
            <a:pPr indent="-698500" algn="just" rtl="1">
              <a:lnSpc>
                <a:spcPts val="3349"/>
              </a:lnSpc>
            </a:pPr>
            <a:r>
              <a:rPr lang="ar-SA" sz="3200">
                <a:latin typeface="Arial Unicode MS"/>
              </a:rPr>
              <a:t>(ب) </a:t>
            </a:r>
            <a:r>
              <a:rPr lang="ar-SA" sz="1900">
                <a:latin typeface="Arial Unicode MS"/>
              </a:rPr>
              <a:t>متابعة الأنظمة</a:t>
            </a:r>
            <a:r>
              <a:rPr lang="ar-SA" sz="3200">
                <a:latin typeface="Arial Unicode MS"/>
              </a:rPr>
              <a:t>، </a:t>
            </a:r>
            <a:r>
              <a:rPr lang="ar-SA" sz="1900">
                <a:latin typeface="Arial Unicode MS"/>
              </a:rPr>
              <a:t>واللوا</a:t>
            </a:r>
            <a:r>
              <a:rPr lang="ar-SA" sz="2000">
                <a:latin typeface="Arial Unicode MS"/>
              </a:rPr>
              <a:t>لمح </a:t>
            </a:r>
            <a:r>
              <a:rPr lang="ar-SA" sz="1900">
                <a:latin typeface="Arial Unicode MS"/>
              </a:rPr>
              <a:t>المالية</a:t>
            </a:r>
            <a:r>
              <a:rPr lang="ar-SA" sz="3200">
                <a:latin typeface="Arial Unicode MS"/>
              </a:rPr>
              <a:t>، </a:t>
            </a:r>
            <a:r>
              <a:rPr lang="ar-SA" sz="1900">
                <a:latin typeface="Arial Unicode MS"/>
              </a:rPr>
              <a:t>والمحاسبية المعمول ببا، للتحقق من تطبيقها، وكفايتها، وملاءمتها، وتقديم مقرحاته لمدير الجامعة .</a:t>
            </a:r>
          </a:p>
          <a:p>
            <a:pPr indent="-698500" algn="just" rtl="1">
              <a:lnSpc>
                <a:spcPts val="3321"/>
              </a:lnSpc>
            </a:pPr>
            <a:r>
              <a:rPr lang="ar-SA" sz="1900">
                <a:latin typeface="Arial Unicode MS"/>
              </a:rPr>
              <a:t>(ر) فحصى العهد، والأمانات بصفة دورية كل ثلاثة أشهر للتأكد من عدم بقاء مبالغ في هنين الحسابين دون مررر.</a:t>
            </a:r>
          </a:p>
          <a:p>
            <a:pPr indent="-698500" algn="just" rtl="1">
              <a:lnSpc>
                <a:spcPts val="3600"/>
              </a:lnSpc>
              <a:spcAft>
                <a:spcPts val="2170"/>
              </a:spcAft>
            </a:pPr>
            <a:r>
              <a:rPr lang="ar-SA" sz="1900">
                <a:latin typeface="Arial Unicode MS"/>
              </a:rPr>
              <a:t>(د) التأكد من تطبيق قواعد افتودعات ، والإثراف عل عملية الجرد وسلامة إجراءاته .</a:t>
            </a:r>
          </a:p>
          <a:p>
            <a:pPr indent="0" algn="just" rtl="1">
              <a:lnSpc>
                <a:spcPts val="3042"/>
              </a:lnSpc>
            </a:pPr>
            <a:r>
              <a:rPr lang="ar-SA" sz="1900">
                <a:latin typeface="Arial Unicode MS"/>
              </a:rPr>
              <a:t>يثزك المراب المالي في عضوية لجنة فحصى العروفى بالجامعة </a:t>
            </a:r>
            <a:r>
              <a:rPr lang="en-US" sz="950">
                <a:latin typeface="Arial Unicode MS"/>
              </a:rPr>
              <a:t>٠</a:t>
            </a:r>
          </a:p>
          <a:p>
            <a:pPr indent="0" algn="just" rtl="1">
              <a:lnSpc>
                <a:spcPts val="3377"/>
              </a:lnSpc>
            </a:pPr>
            <a:r>
              <a:rPr lang="ar-SA" sz="1900">
                <a:latin typeface="Arial Unicode MS"/>
              </a:rPr>
              <a:t>للمراب المالي، ومن يكلفون بالرقابة عل المتودعات والأعإل المالية، حق الحصول، والاطلاع عل كافة البيانات، والمعلومات اللازمة لاداء مهمتهم، وعل الجهات المختصة بالجامعة التعاون معهم.</a:t>
            </a:r>
          </a:p>
        </p:txBody>
      </p:sp>
      <p:sp>
        <p:nvSpPr>
          <p:cNvPr id="8" name="Rectangle 7"/>
          <p:cNvSpPr/>
          <p:nvPr/>
        </p:nvSpPr>
        <p:spPr>
          <a:xfrm>
            <a:off x="567069" y="10320669"/>
            <a:ext cx="148856" cy="26227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460"/>
              </a:lnSpc>
            </a:pPr>
            <a:r>
              <a:rPr lang="ar-SA" sz="2200">
                <a:latin typeface="Arial"/>
              </a:rPr>
              <a:t>؛؛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6306" y="630865"/>
            <a:ext cx="6195238" cy="332444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2680"/>
              </a:lnSpc>
              <a:spcAft>
                <a:spcPts val="2730"/>
              </a:spcAft>
            </a:pPr>
            <a:r>
              <a:rPr lang="ar-SA" sz="1800">
                <a:latin typeface="Arial Unicode MS"/>
              </a:rPr>
              <a:t>الرقابة المالية </a:t>
            </a:r>
            <a:r>
              <a:rPr lang="ar-SA" sz="2400" b="1">
                <a:latin typeface="Arial"/>
              </a:rPr>
              <a:t>بعد </a:t>
            </a:r>
            <a:r>
              <a:rPr lang="ar-SA" sz="1800">
                <a:latin typeface="Arial Unicode MS"/>
              </a:rPr>
              <a:t>الحراف</a:t>
            </a:r>
          </a:p>
          <a:p>
            <a:pPr indent="0" rtl="1">
              <a:lnSpc>
                <a:spcPts val="2540"/>
              </a:lnSpc>
              <a:spcAft>
                <a:spcPts val="490"/>
              </a:spcAft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 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٣٠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  <a:r>
              <a:rPr lang="ar-SA" sz="1900">
                <a:latin typeface="Arial Unicode MS"/>
              </a:rPr>
              <a:t> : هع عدم الاخلال بمراقبة ديوان المراقبة العامة، يعين</a:t>
            </a:r>
          </a:p>
          <a:p>
            <a:pPr indent="0" rtl="1">
              <a:lnSpc>
                <a:spcPts val="2680"/>
              </a:lnSpc>
              <a:spcAft>
                <a:spcPts val="490"/>
              </a:spcAft>
            </a:pPr>
            <a:r>
              <a:rPr lang="ar-SA" sz="1900">
                <a:latin typeface="Arial Unicode MS"/>
              </a:rPr>
              <a:t>مجلس الجامعة مراجعأ خارجيأ للحابات، </a:t>
            </a:r>
            <a:r>
              <a:rPr lang="ar-SA" sz="1700">
                <a:latin typeface="Arial Unicode MS"/>
              </a:rPr>
              <a:t>أو </a:t>
            </a:r>
            <a:r>
              <a:rPr lang="ar-SA" sz="2000">
                <a:latin typeface="Arial Unicode MS"/>
              </a:rPr>
              <a:t>أكثر،</a:t>
            </a:r>
          </a:p>
          <a:p>
            <a:pPr marR="1409700" indent="0" algn="just" rtl="1">
              <a:lnSpc>
                <a:spcPts val="3293"/>
              </a:lnSpc>
              <a:spcAft>
                <a:spcPts val="2730"/>
              </a:spcAft>
            </a:pPr>
            <a:r>
              <a:rPr lang="ar-SA" sz="1900">
                <a:latin typeface="Arial Unicode MS"/>
              </a:rPr>
              <a:t>ممن تتوافر فيه الثر وط ا</a:t>
            </a:r>
            <a:r>
              <a:rPr lang="ar-SA" sz="2000">
                <a:latin typeface="Arial Unicode MS"/>
              </a:rPr>
              <a:t>لقانقية ، وتكو</a:t>
            </a:r>
            <a:r>
              <a:rPr lang="en-US" sz="2000">
                <a:latin typeface="Arial Unicode MS"/>
              </a:rPr>
              <a:t>٠</a:t>
            </a:r>
            <a:r>
              <a:rPr lang="ar-SA" sz="2000">
                <a:latin typeface="Arial Unicode MS"/>
              </a:rPr>
              <a:t>ن </a:t>
            </a:r>
            <a:r>
              <a:rPr lang="ar-SA" sz="1900">
                <a:latin typeface="Arial Unicode MS"/>
              </a:rPr>
              <a:t>لهم </a:t>
            </a:r>
            <a:r>
              <a:rPr lang="ar-SA" sz="2000">
                <a:latin typeface="Arial Unicode MS"/>
              </a:rPr>
              <a:t>حقوق </a:t>
            </a:r>
            <a:r>
              <a:rPr lang="ar-SA" sz="1900">
                <a:latin typeface="Arial Unicode MS"/>
              </a:rPr>
              <a:t>مراجع الحسابات في الثركات الماهمة، </a:t>
            </a:r>
            <a:r>
              <a:rPr lang="ar-SA" sz="2000">
                <a:latin typeface="Arial Unicode MS"/>
              </a:rPr>
              <a:t>وعليهم </a:t>
            </a:r>
            <a:r>
              <a:rPr lang="ar-SA" sz="1900">
                <a:latin typeface="Arial Unicode MS"/>
              </a:rPr>
              <a:t>واجباته، </a:t>
            </a:r>
            <a:r>
              <a:rPr lang="ar-SA" sz="2000">
                <a:latin typeface="Arial Unicode MS"/>
              </a:rPr>
              <a:t>ويكون </a:t>
            </a:r>
            <a:r>
              <a:rPr lang="ar-SA" sz="1900">
                <a:latin typeface="Arial Unicode MS"/>
              </a:rPr>
              <a:t>التعيين لمدة </a:t>
            </a:r>
            <a:r>
              <a:rPr lang="ar-SA" sz="2000">
                <a:latin typeface="Arial Unicode MS"/>
              </a:rPr>
              <a:t>سنة </a:t>
            </a:r>
            <a:r>
              <a:rPr lang="ar-SA" sz="1900">
                <a:latin typeface="Arial Unicode MS"/>
              </a:rPr>
              <a:t>مالية قابلة للتجديد، وهدد المجلس أتعابه.</a:t>
            </a:r>
          </a:p>
        </p:txBody>
      </p:sp>
      <p:sp>
        <p:nvSpPr>
          <p:cNvPr id="3" name="Rectangle 2"/>
          <p:cNvSpPr/>
          <p:nvPr/>
        </p:nvSpPr>
        <p:spPr>
          <a:xfrm>
            <a:off x="5869172" y="4486939"/>
            <a:ext cx="999460" cy="32606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540"/>
              </a:lnSpc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٣١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5649432" y="6202325"/>
            <a:ext cx="1212112" cy="33315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540"/>
              </a:lnSpc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٣٢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):</a:t>
            </a:r>
          </a:p>
        </p:txBody>
      </p:sp>
      <p:sp>
        <p:nvSpPr>
          <p:cNvPr id="5" name="Rectangle 4"/>
          <p:cNvSpPr/>
          <p:nvPr/>
        </p:nvSpPr>
        <p:spPr>
          <a:xfrm>
            <a:off x="666306" y="4451497"/>
            <a:ext cx="4834270" cy="34236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3851"/>
              </a:lnSpc>
              <a:spcBef>
                <a:spcPts val="2730"/>
              </a:spcBef>
              <a:spcAft>
                <a:spcPts val="2100"/>
              </a:spcAft>
            </a:pPr>
            <a:r>
              <a:rPr lang="ar-SA" sz="1900">
                <a:latin typeface="Arial Unicode MS"/>
              </a:rPr>
              <a:t>لا يحوز الجمع بين عمل المراجع الخارجي للحسابات ، وبين عضوية أي مجلس </a:t>
            </a:r>
            <a:r>
              <a:rPr lang="en-US" sz="1900">
                <a:latin typeface="Arial Unicode MS"/>
              </a:rPr>
              <a:t>٠٣٥</a:t>
            </a:r>
            <a:r>
              <a:rPr lang="ar-SA" sz="1900">
                <a:latin typeface="Arial Unicode MS"/>
              </a:rPr>
              <a:t>¿ مجاض الجامعة، </a:t>
            </a:r>
            <a:r>
              <a:rPr lang="ar-SA" sz="1700">
                <a:latin typeface="Arial Unicode MS"/>
              </a:rPr>
              <a:t>أو </a:t>
            </a:r>
            <a:r>
              <a:rPr lang="ar-SA" sz="1900">
                <a:latin typeface="Arial Unicode MS"/>
              </a:rPr>
              <a:t>إحدى وظائفها . لمراجع الحسابات الاطس عل جح السجلات، والسندات، وطلب البيانات، والإيفاحات، الني يرى لهرورة الحصول عليها لأداء مهمته، وعليه كذلك </a:t>
            </a:r>
            <a:r>
              <a:rPr lang="ar-SA" sz="2000">
                <a:latin typeface="Arial Unicode MS"/>
              </a:rPr>
              <a:t>أن </a:t>
            </a:r>
            <a:r>
              <a:rPr lang="ar-SA" sz="1900">
                <a:latin typeface="Arial Unicode MS"/>
              </a:rPr>
              <a:t>يتحقق من موجودات الجامعة والتزاماتبا .</a:t>
            </a:r>
          </a:p>
        </p:txBody>
      </p:sp>
      <p:sp>
        <p:nvSpPr>
          <p:cNvPr id="6" name="Rectangle 5"/>
          <p:cNvSpPr/>
          <p:nvPr/>
        </p:nvSpPr>
        <p:spPr>
          <a:xfrm>
            <a:off x="5869172" y="8343013"/>
            <a:ext cx="992372" cy="32606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540"/>
              </a:lnSpc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٣٣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666306" y="8314660"/>
            <a:ext cx="4813005" cy="165159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3209"/>
              </a:lnSpc>
              <a:spcBef>
                <a:spcPts val="2100"/>
              </a:spcBef>
            </a:pPr>
            <a:r>
              <a:rPr lang="ar-SA" sz="1900">
                <a:latin typeface="Arial Unicode MS"/>
              </a:rPr>
              <a:t>في حال عدم </a:t>
            </a:r>
            <a:r>
              <a:rPr lang="ar-SA" sz="2000">
                <a:latin typeface="Arial Unicode MS"/>
              </a:rPr>
              <a:t>تمكين </a:t>
            </a:r>
            <a:r>
              <a:rPr lang="ar-SA" sz="1900">
                <a:latin typeface="Arial Unicode MS"/>
              </a:rPr>
              <a:t>مر</a:t>
            </a:r>
            <a:r>
              <a:rPr lang="en-US" sz="1900">
                <a:latin typeface="Arial Unicode MS"/>
              </a:rPr>
              <a:t>١</a:t>
            </a:r>
            <a:r>
              <a:rPr lang="ar-SA" sz="1900">
                <a:latin typeface="Arial Unicode MS"/>
              </a:rPr>
              <a:t>حع الحابات الخارجي من أداء مهمته، فعليه </a:t>
            </a:r>
            <a:r>
              <a:rPr lang="ar-SA" sz="2000">
                <a:latin typeface="Arial Unicode MS"/>
              </a:rPr>
              <a:t>أن </a:t>
            </a:r>
            <a:r>
              <a:rPr lang="ar-SA" sz="1900">
                <a:latin typeface="Arial Unicode MS"/>
              </a:rPr>
              <a:t>يثبت ذلك في تقرير يرفعه إلى </a:t>
            </a:r>
            <a:r>
              <a:rPr lang="ar-SA" sz="2000">
                <a:latin typeface="Arial Unicode MS"/>
              </a:rPr>
              <a:t>رئس </a:t>
            </a:r>
            <a:r>
              <a:rPr lang="ar-SA" sz="1900">
                <a:latin typeface="Arial Unicode MS"/>
              </a:rPr>
              <a:t>مجلى الجامعة لاتخاذ قرار في </a:t>
            </a:r>
            <a:r>
              <a:rPr lang="ar-SA" sz="2000">
                <a:latin typeface="Arial Unicode MS"/>
              </a:rPr>
              <a:t>هذا الشأن </a:t>
            </a:r>
            <a:r>
              <a:rPr lang="ar-SA" sz="1900">
                <a:latin typeface="Arial Unicode MS"/>
              </a:rPr>
              <a:t>عل وجه السرعة، </a:t>
            </a:r>
            <a:r>
              <a:rPr lang="ar-SA" sz="1600">
                <a:latin typeface="Arial Unicode MS"/>
              </a:rPr>
              <a:t>ويزول </a:t>
            </a:r>
            <a:r>
              <a:rPr lang="ar-SA" sz="1900">
                <a:latin typeface="Arial Unicode MS"/>
              </a:rPr>
              <a:t>مدير الجامعة بصورة منه 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86450" y="535781"/>
            <a:ext cx="992981" cy="3286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540"/>
              </a:lnSpc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٣٤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50731" y="8622506"/>
            <a:ext cx="992981" cy="3286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2540"/>
              </a:lnSpc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٣٧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35793" y="214312"/>
            <a:ext cx="4836319" cy="145732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3066"/>
              </a:lnSpc>
              <a:spcAft>
                <a:spcPts val="2240"/>
              </a:spcAft>
            </a:pPr>
            <a:r>
              <a:rPr lang="ar-SA" sz="1900">
                <a:latin typeface="Arial Unicode MS"/>
              </a:rPr>
              <a:t>عل مراجع الحابات الخارجي مراجعة حابات الجامعة، وتقديم تقرير عبا </a:t>
            </a:r>
            <a:r>
              <a:rPr lang="ar-SA" sz="2000">
                <a:latin typeface="Arial Unicode MS"/>
              </a:rPr>
              <a:t>كل </a:t>
            </a:r>
            <a:r>
              <a:rPr lang="ar-SA" sz="1900">
                <a:latin typeface="Arial Unicode MS"/>
              </a:rPr>
              <a:t>ثلاثة </a:t>
            </a:r>
            <a:r>
              <a:rPr lang="ar-SA" sz="2000">
                <a:latin typeface="Arial Unicode MS"/>
              </a:rPr>
              <a:t>أشهر </a:t>
            </a:r>
            <a:r>
              <a:rPr lang="ar-SA" sz="1900">
                <a:latin typeface="Arial Unicode MS"/>
              </a:rPr>
              <a:t>إلى مدير الجامعة .</a:t>
            </a:r>
          </a:p>
        </p:txBody>
      </p:sp>
      <p:sp>
        <p:nvSpPr>
          <p:cNvPr id="5" name="Rectangle 4"/>
          <p:cNvSpPr/>
          <p:nvPr/>
        </p:nvSpPr>
        <p:spPr>
          <a:xfrm>
            <a:off x="621506" y="8558212"/>
            <a:ext cx="4814887" cy="1600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3150"/>
              </a:lnSpc>
              <a:spcBef>
                <a:spcPts val="2240"/>
              </a:spcBef>
            </a:pPr>
            <a:r>
              <a:rPr lang="ar-SA" sz="1900">
                <a:latin typeface="Arial Unicode MS"/>
              </a:rPr>
              <a:t>يناقش مجلس الجامعة الحساب الختامي السنوي للجامعة تمهيدأ لرفعه لرئيس مجلس الوزراء، </a:t>
            </a:r>
            <a:r>
              <a:rPr lang="ar-SA" sz="1800">
                <a:latin typeface="Arial Unicode MS"/>
              </a:rPr>
              <a:t>وتزود</a:t>
            </a:r>
          </a:p>
          <a:p>
            <a:pPr indent="0" algn="r" rtl="1">
              <a:lnSpc>
                <a:spcPts val="2531"/>
              </a:lnSpc>
            </a:pPr>
            <a:r>
              <a:rPr lang="ar-SA" sz="2000">
                <a:latin typeface="Arial Unicode MS"/>
              </a:rPr>
              <a:t>كل </a:t>
            </a:r>
            <a:r>
              <a:rPr lang="ar-SA" sz="1900">
                <a:latin typeface="Arial Unicode MS"/>
              </a:rPr>
              <a:t>من وزارة المالية والاقتصاد الوطني، وديوان المراقبة العامة، </a:t>
            </a:r>
            <a:r>
              <a:rPr lang="ar-SA" sz="1800">
                <a:latin typeface="Arial Unicode MS"/>
              </a:rPr>
              <a:t>لنسخة </a:t>
            </a:r>
            <a:r>
              <a:rPr lang="ar-SA" sz="1900">
                <a:latin typeface="Arial Unicode MS"/>
              </a:rPr>
              <a:t>منه .</a:t>
            </a:r>
          </a:p>
        </p:txBody>
      </p:sp>
      <p:sp>
        <p:nvSpPr>
          <p:cNvPr id="6" name="Rectangle 5"/>
          <p:cNvSpPr/>
          <p:nvPr/>
        </p:nvSpPr>
        <p:spPr>
          <a:xfrm>
            <a:off x="642937" y="2150268"/>
            <a:ext cx="6200775" cy="38576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 rtl="1">
              <a:lnSpc>
                <a:spcPts val="2540"/>
              </a:lnSpc>
              <a:spcAft>
                <a:spcPts val="630"/>
              </a:spcAft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٣٥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  <a:r>
              <a:rPr lang="ar-SA" sz="1900">
                <a:latin typeface="Arial Unicode MS"/>
              </a:rPr>
              <a:t> : عل مراح الحابات عند اكتشاف </a:t>
            </a:r>
            <a:r>
              <a:rPr lang="ar-SA" sz="1800">
                <a:latin typeface="Arial Unicode MS"/>
              </a:rPr>
              <a:t>أي </a:t>
            </a:r>
            <a:r>
              <a:rPr lang="ar-SA" sz="1900">
                <a:latin typeface="Arial Unicode MS"/>
              </a:rPr>
              <a:t>اختلاس، أو</a:t>
            </a:r>
          </a:p>
        </p:txBody>
      </p:sp>
      <p:sp>
        <p:nvSpPr>
          <p:cNvPr id="7" name="Rectangle 6"/>
          <p:cNvSpPr/>
          <p:nvPr/>
        </p:nvSpPr>
        <p:spPr>
          <a:xfrm>
            <a:off x="653653" y="2518171"/>
            <a:ext cx="4764881" cy="125015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2869"/>
              </a:lnSpc>
              <a:spcAft>
                <a:spcPts val="2870"/>
              </a:spcAft>
            </a:pPr>
            <a:r>
              <a:rPr lang="ar-SA" sz="1900">
                <a:latin typeface="Arial Unicode MS"/>
              </a:rPr>
              <a:t>تصرف يعرض أموال الجامعة للخطر، </a:t>
            </a:r>
            <a:r>
              <a:rPr lang="ar-SA" sz="1800">
                <a:latin typeface="Arial Unicode MS"/>
              </a:rPr>
              <a:t>أن </a:t>
            </a:r>
            <a:r>
              <a:rPr lang="ar-SA" sz="1400">
                <a:latin typeface="Arial Unicode MS"/>
              </a:rPr>
              <a:t>يرفع </a:t>
            </a:r>
            <a:r>
              <a:rPr lang="ar-SA" sz="1900">
                <a:latin typeface="Arial Unicode MS"/>
              </a:rPr>
              <a:t>تقر</a:t>
            </a:r>
            <a:r>
              <a:rPr lang="ar-SA" sz="2000">
                <a:latin typeface="Arial Unicode MS"/>
              </a:rPr>
              <a:t>يرأ </a:t>
            </a:r>
            <a:r>
              <a:rPr lang="ar-SA" sz="1400">
                <a:latin typeface="Arial Unicode MS"/>
              </a:rPr>
              <a:t>فورا </a:t>
            </a:r>
            <a:r>
              <a:rPr lang="ar-SA" sz="1900">
                <a:latin typeface="Arial Unicode MS"/>
              </a:rPr>
              <a:t>بذلك </a:t>
            </a:r>
            <a:r>
              <a:rPr lang="ar-SA" sz="2000">
                <a:latin typeface="Arial Unicode MS"/>
              </a:rPr>
              <a:t>إلى </a:t>
            </a:r>
            <a:r>
              <a:rPr lang="ar-SA" sz="1900">
                <a:latin typeface="Arial Unicode MS"/>
              </a:rPr>
              <a:t>مدير الجامعة لاتخاذ الإجراءات المنامبة، </a:t>
            </a:r>
            <a:r>
              <a:rPr lang="ar-SA" sz="1800">
                <a:latin typeface="Arial Unicode MS"/>
              </a:rPr>
              <a:t>ويزول </a:t>
            </a:r>
            <a:r>
              <a:rPr lang="ar-SA" sz="1900">
                <a:latin typeface="Arial Unicode MS"/>
              </a:rPr>
              <a:t>رئيس مجلس الجامعة بصورة منه .</a:t>
            </a:r>
          </a:p>
        </p:txBody>
      </p:sp>
      <p:sp>
        <p:nvSpPr>
          <p:cNvPr id="8" name="Rectangle 7"/>
          <p:cNvSpPr/>
          <p:nvPr/>
        </p:nvSpPr>
        <p:spPr>
          <a:xfrm>
            <a:off x="667940" y="4339828"/>
            <a:ext cx="6165056" cy="35004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 rtl="1">
              <a:lnSpc>
                <a:spcPts val="3319"/>
              </a:lnSpc>
            </a:pPr>
            <a:r>
              <a:rPr lang="ar-SA" sz="1900">
                <a:solidFill>
                  <a:srgbClr val="68987B"/>
                </a:solidFill>
                <a:latin typeface="Arial Unicode MS"/>
              </a:rPr>
              <a:t>مادة (</a:t>
            </a:r>
            <a:r>
              <a:rPr lang="en-US" sz="1900">
                <a:solidFill>
                  <a:srgbClr val="68987B"/>
                </a:solidFill>
                <a:latin typeface="Arial Unicode MS"/>
              </a:rPr>
              <a:t>٣٦</a:t>
            </a:r>
            <a:r>
              <a:rPr lang="ar-SA" sz="1900">
                <a:solidFill>
                  <a:srgbClr val="68987B"/>
                </a:solidFill>
                <a:latin typeface="Arial Unicode MS"/>
              </a:rPr>
              <a:t>)</a:t>
            </a:r>
            <a:r>
              <a:rPr lang="ar-SA" sz="1900">
                <a:latin typeface="Arial Unicode MS"/>
              </a:rPr>
              <a:t> : عل مراجع الحسابات الخارجي </a:t>
            </a:r>
            <a:r>
              <a:rPr lang="ar-SA" sz="1700">
                <a:latin typeface="Arial Unicode MS"/>
              </a:rPr>
              <a:t>مراجعة، </a:t>
            </a:r>
            <a:r>
              <a:rPr lang="ar-SA" sz="1900">
                <a:latin typeface="Arial Unicode MS"/>
              </a:rPr>
              <a:t>وتدقيق</a:t>
            </a:r>
          </a:p>
        </p:txBody>
      </p:sp>
      <p:sp>
        <p:nvSpPr>
          <p:cNvPr id="9" name="Rectangle 8"/>
          <p:cNvSpPr/>
          <p:nvPr/>
        </p:nvSpPr>
        <p:spPr>
          <a:xfrm>
            <a:off x="439340" y="4768453"/>
            <a:ext cx="4964906" cy="33932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 rtl="1">
              <a:lnSpc>
                <a:spcPts val="3319"/>
              </a:lnSpc>
            </a:pPr>
            <a:r>
              <a:rPr lang="ar-SA" sz="1900">
                <a:latin typeface="Arial Unicode MS"/>
              </a:rPr>
              <a:t>الحساب </a:t>
            </a:r>
            <a:r>
              <a:rPr lang="ar-SA" sz="1800">
                <a:latin typeface="Arial Unicode MS"/>
              </a:rPr>
              <a:t>الختامي السنوي </a:t>
            </a:r>
            <a:r>
              <a:rPr lang="ar-SA" sz="1900">
                <a:latin typeface="Arial Unicode MS"/>
              </a:rPr>
              <a:t>للجامعة المتضمن المركز ؛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7940" y="5182790"/>
            <a:ext cx="4729163" cy="3536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 rtl="1">
              <a:lnSpc>
                <a:spcPts val="3319"/>
              </a:lnSpc>
            </a:pPr>
            <a:r>
              <a:rPr lang="ar-SA" sz="1900">
                <a:latin typeface="Arial Unicode MS"/>
              </a:rPr>
              <a:t>المالي، وتقديم تقرير عن </a:t>
            </a:r>
            <a:r>
              <a:rPr lang="ar-SA" sz="2300">
                <a:latin typeface="Arial Unicode MS"/>
              </a:rPr>
              <a:t>ذلك </a:t>
            </a:r>
            <a:r>
              <a:rPr lang="ar-SA" sz="2000">
                <a:latin typeface="Arial Unicode MS"/>
              </a:rPr>
              <a:t>إلى </a:t>
            </a:r>
            <a:r>
              <a:rPr lang="ar-SA" sz="1900">
                <a:latin typeface="Arial Unicode MS"/>
              </a:rPr>
              <a:t>مجلس </a:t>
            </a:r>
            <a:r>
              <a:rPr lang="ar-SA" sz="1700">
                <a:latin typeface="Arial Unicode MS"/>
              </a:rPr>
              <a:t>الجامعة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5793" y="5611415"/>
            <a:ext cx="4786313" cy="245387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3291"/>
              </a:lnSpc>
              <a:spcAft>
                <a:spcPts val="2240"/>
              </a:spcAft>
            </a:pPr>
            <a:r>
              <a:rPr lang="ar-SA" sz="1900">
                <a:latin typeface="Arial Unicode MS"/>
              </a:rPr>
              <a:t>خلال مدة أقصاها شهران من تاريبخ انتهاء النة المالية، وعليه </a:t>
            </a:r>
            <a:r>
              <a:rPr lang="ar-SA" sz="1800">
                <a:latin typeface="Arial Unicode MS"/>
              </a:rPr>
              <a:t>أن </a:t>
            </a:r>
            <a:r>
              <a:rPr lang="ar-SA" sz="1900">
                <a:latin typeface="Arial Unicode MS"/>
              </a:rPr>
              <a:t>يقدم </a:t>
            </a:r>
            <a:r>
              <a:rPr lang="en-US" sz="1900">
                <a:latin typeface="Arial Unicode MS"/>
              </a:rPr>
              <a:t>٠</a:t>
            </a:r>
            <a:r>
              <a:rPr lang="ar-SA" sz="1900">
                <a:latin typeface="Arial Unicode MS"/>
              </a:rPr>
              <a:t>ع الحساب الختامي رأيه في المركز المالي للجامعة، ومدى اقتناعه بأي إيضاحات أو معلومات يكون قد طلبها من إدارة الجامعة، مرا</a:t>
            </a:r>
            <a:r>
              <a:rPr lang="ar-SA" sz="2200">
                <a:latin typeface="Arial"/>
              </a:rPr>
              <a:t>فقأ </a:t>
            </a:r>
            <a:r>
              <a:rPr lang="ar-SA" sz="1900">
                <a:latin typeface="Arial Unicode MS"/>
              </a:rPr>
              <a:t>له تقرير </a:t>
            </a:r>
            <a:r>
              <a:rPr lang="ar-SA" sz="2400">
                <a:latin typeface="Arial Unicode MS"/>
              </a:rPr>
              <a:t>يتصمن </a:t>
            </a:r>
            <a:r>
              <a:rPr lang="ar-SA" sz="1900">
                <a:latin typeface="Arial Unicode MS"/>
              </a:rPr>
              <a:t>ملاحظاته، ومقزحاته، وتحليله للحساب الحتامى 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40" y="0"/>
            <a:ext cx="7136606" cy="1069419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861</Words>
  <Application>Microsoft Office PowerPoint</Application>
  <PresentationFormat>Custom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Unicode MS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1</cp:revision>
  <dcterms:modified xsi:type="dcterms:W3CDTF">2015-04-17T19:02:45Z</dcterms:modified>
</cp:coreProperties>
</file>