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58088" cy="106965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623" y="925032"/>
            <a:ext cx="2317897" cy="11022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02" y="2342706"/>
            <a:ext cx="1609060" cy="9356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534" y="10200167"/>
            <a:ext cx="411126" cy="4323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57646" y="2622697"/>
            <a:ext cx="3012558" cy="36150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3130"/>
              </a:lnSpc>
            </a:pPr>
            <a:r>
              <a:rPr lang="ar-SA" sz="2200">
                <a:latin typeface="Microsoft Sans Serif"/>
              </a:rPr>
              <a:t>السجل الاكاد </a:t>
            </a:r>
            <a:r>
              <a:rPr lang="ar-SA" sz="2800">
                <a:latin typeface="Arial"/>
              </a:rPr>
              <a:t>يمي </a:t>
            </a:r>
            <a:r>
              <a:rPr lang="ar-SA" sz="2200">
                <a:latin typeface="Microsoft Sans Serif"/>
              </a:rPr>
              <a:t>ورمو زاققديرات</a:t>
            </a:r>
          </a:p>
        </p:txBody>
      </p:sp>
      <p:sp>
        <p:nvSpPr>
          <p:cNvPr id="6" name="Rectangle 5"/>
          <p:cNvSpPr/>
          <p:nvPr/>
        </p:nvSpPr>
        <p:spPr>
          <a:xfrm>
            <a:off x="223283" y="3703674"/>
            <a:ext cx="6507126" cy="360089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2230"/>
              </a:lnSpc>
              <a:spcAft>
                <a:spcPts val="560"/>
              </a:spcAft>
            </a:pPr>
            <a:r>
              <a:rPr lang="ar-SA" sz="2000" b="1">
                <a:latin typeface="Arial"/>
              </a:rPr>
              <a:t>السجل الأكاديمي</a:t>
            </a:r>
            <a:r>
              <a:rPr lang="en-US" sz="2000" b="1">
                <a:latin typeface="Arial"/>
              </a:rPr>
              <a:t>٤</a:t>
            </a:r>
          </a:p>
          <a:p>
            <a:pPr marL="596900" indent="0" algn="just" rtl="1">
              <a:lnSpc>
                <a:spcPts val="3600"/>
              </a:lnSpc>
              <a:spcAft>
                <a:spcPts val="1470"/>
              </a:spcAft>
            </a:pPr>
            <a:r>
              <a:rPr lang="ar-SA" sz="2000">
                <a:latin typeface="Arial"/>
              </a:rPr>
              <a:t>هو بيان يوضح سير الطالب الدراسي، نشمل المقررات التي يدرسها في كل فصل دراسي برموزها وأرقامها </a:t>
            </a:r>
            <a:r>
              <a:rPr lang="ar-SA" sz="2100">
                <a:latin typeface="Arial"/>
              </a:rPr>
              <a:t>وعدد وحداتها </a:t>
            </a:r>
            <a:r>
              <a:rPr lang="en-US" sz="2000">
                <a:latin typeface="Arial"/>
              </a:rPr>
              <a:t>١</a:t>
            </a:r>
            <a:r>
              <a:rPr lang="ar-SA" sz="2000">
                <a:latin typeface="Arial"/>
              </a:rPr>
              <a:t>لمقررة والتقديرات التي حصل عليها ورموز وقيم </a:t>
            </a:r>
            <a:r>
              <a:rPr lang="ar-SA" sz="2100">
                <a:latin typeface="Arial"/>
              </a:rPr>
              <a:t>تلك </a:t>
            </a:r>
            <a:r>
              <a:rPr lang="ar-SA" sz="2000">
                <a:latin typeface="Arial"/>
              </a:rPr>
              <a:t>ا لتقديرا ت، كما يوضح ا لسجل ا لمعدل ا لفصلي وا لمعدل التراكمي وبيان التقدير العام بالإضافة إلى المقيرات </a:t>
            </a:r>
            <a:r>
              <a:rPr lang="ar-SA" sz="1800" b="1">
                <a:latin typeface="Arial"/>
              </a:rPr>
              <a:t>التي </a:t>
            </a:r>
            <a:r>
              <a:rPr lang="ar-SA" sz="2000">
                <a:latin typeface="Arial"/>
              </a:rPr>
              <a:t>أعفي منها الطالب المحول.    ا ا</a:t>
            </a:r>
          </a:p>
          <a:p>
            <a:pPr marR="2794000" indent="0" algn="r" rtl="1">
              <a:lnSpc>
                <a:spcPts val="670"/>
              </a:lnSpc>
            </a:pPr>
            <a:r>
              <a:rPr lang="ar-SA" sz="600">
                <a:latin typeface="Arial"/>
              </a:rPr>
              <a:t>....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2515" y="703659"/>
            <a:ext cx="1207294" cy="27503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230"/>
              </a:lnSpc>
              <a:spcAft>
                <a:spcPts val="2100"/>
              </a:spcAft>
            </a:pPr>
            <a:r>
              <a:rPr lang="ar-SA" sz="2000" b="1">
                <a:latin typeface="Arial"/>
              </a:rPr>
              <a:t>رموزالتقديرات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9390" y="1278731"/>
          <a:ext cx="5925738" cy="7877962"/>
        </p:xfrm>
        <a:graphic>
          <a:graphicData uri="http://schemas.openxmlformats.org/drawingml/2006/table">
            <a:tbl>
              <a:tblPr/>
              <a:tblGrid>
                <a:gridCol w="1110853"/>
                <a:gridCol w="871537"/>
                <a:gridCol w="578643"/>
                <a:gridCol w="685800"/>
                <a:gridCol w="882253"/>
                <a:gridCol w="892968"/>
                <a:gridCol w="903684"/>
              </a:tblGrid>
              <a:tr h="753665"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350"/>
                        </a:spcAft>
                      </a:pPr>
                      <a:r>
                        <a:rPr lang="ar-SA" sz="1050">
                          <a:latin typeface="Arial"/>
                        </a:rPr>
                        <a:t>'لمدلول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بالانجليزية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'لمدلول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ما </a:t>
                      </a:r>
                      <a:r>
                        <a:rPr lang="ar-SA" sz="850">
                          <a:latin typeface="Arial"/>
                        </a:rPr>
                        <a:t>لعرسة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النتاط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950"/>
                        </a:lnSpc>
                        <a:spcAft>
                          <a:spcPts val="490"/>
                        </a:spcAft>
                      </a:pPr>
                      <a:r>
                        <a:rPr lang="ar-SA" sz="850">
                          <a:latin typeface="Arial"/>
                        </a:rPr>
                        <a:t>حدود</a:t>
                      </a:r>
                    </a:p>
                    <a:p>
                      <a:pPr marL="228600" indent="0" rtl="1">
                        <a:lnSpc>
                          <a:spcPts val="950"/>
                        </a:lnSpc>
                      </a:pPr>
                      <a:r>
                        <a:rPr lang="ar-SA" sz="850">
                          <a:latin typeface="Arial"/>
                        </a:rPr>
                        <a:t>الدرجة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الرمز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٠</a:t>
                      </a:r>
                      <a:r>
                        <a:rPr lang="ar-SA" sz="1050">
                          <a:latin typeface="Arial"/>
                        </a:rPr>
                        <a:t>لإفجيلأ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الرمر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بالعربية</a:t>
                      </a:r>
                    </a:p>
                  </a:txBody>
                  <a:tcPr marL="0" marR="0" marT="0" marB="0" anchor="ctr"/>
                </a:tc>
              </a:tr>
              <a:tr h="360759"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40"/>
                        </a:lnSpc>
                      </a:pPr>
                      <a:r>
                        <a:rPr lang="en-US" sz="850">
                          <a:latin typeface="Arial Unicode MS"/>
                        </a:rPr>
                        <a:t>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</a:tr>
              <a:tr h="132159"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ستا </a:t>
                      </a:r>
                      <a:r>
                        <a:rPr lang="en-US" sz="1050">
                          <a:latin typeface="Arial"/>
                        </a:rPr>
                        <a:t>٠١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207168">
                <a:tc>
                  <a:txBody>
                    <a:bodyPr/>
                    <a:lstStyle/>
                    <a:p>
                      <a:pPr marL="139700" indent="0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Exceptional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90"/>
                        </a:lnSpc>
                      </a:pPr>
                      <a:r>
                        <a:rPr lang="en-US" sz="1150">
                          <a:latin typeface="Candara"/>
                        </a:rPr>
                        <a:t>A</a:t>
                      </a:r>
                      <a:r>
                        <a:rPr lang="en-US" sz="1400">
                          <a:latin typeface="Arial"/>
                        </a:rPr>
                        <a:t>+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أب</a:t>
                      </a:r>
                    </a:p>
                  </a:txBody>
                  <a:tcPr marL="0" marR="0" marT="0" marB="0"/>
                </a:tc>
              </a:tr>
              <a:tr h="464343"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مرتفع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492918"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٩٠</a:t>
                      </a:r>
                      <a:r>
                        <a:rPr lang="ar-SA" sz="1200">
                          <a:latin typeface="Arial"/>
                        </a:rPr>
                        <a:t>آقل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</a:tr>
              <a:tr h="142875">
                <a:tc>
                  <a:txBody>
                    <a:bodyPr/>
                    <a:lstStyle/>
                    <a:p>
                      <a:pPr marL="254000" indent="0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Excellent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ستا </a:t>
                      </a:r>
                      <a:r>
                        <a:rPr lang="en-US" sz="1050">
                          <a:latin typeface="Arial"/>
                        </a:rPr>
                        <a:t>٠١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&gt;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&gt;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أ</a:t>
                      </a:r>
                    </a:p>
                  </a:txBody>
                  <a:tcPr marL="0" marR="0" marT="0" marB="0"/>
                </a:tc>
              </a:tr>
              <a:tr h="525065"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من </a:t>
                      </a:r>
                      <a:r>
                        <a:rPr lang="en-US" sz="1200">
                          <a:latin typeface="Arial"/>
                        </a:rPr>
                        <a:t>٩٥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</a:tr>
              <a:tr h="482203"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حد حدا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٨٥</a:t>
                      </a:r>
                      <a:r>
                        <a:rPr lang="ar-SA" sz="1200">
                          <a:latin typeface="Arial"/>
                        </a:rPr>
                        <a:t> اقل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160734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Superior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B+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0200" indent="0" algn="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ل</a:t>
                      </a:r>
                      <a:r>
                        <a:rPr lang="en-US" sz="1050">
                          <a:latin typeface="Arial"/>
                        </a:rPr>
                        <a:t>٠</a:t>
                      </a:r>
                      <a:r>
                        <a:rPr lang="ar-SA" sz="1050">
                          <a:latin typeface="Arial"/>
                        </a:rPr>
                        <a:t>ب</a:t>
                      </a:r>
                    </a:p>
                  </a:txBody>
                  <a:tcPr marL="0" marR="0" marT="0" marB="0"/>
                </a:tc>
              </a:tr>
              <a:tr h="500062"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450"/>
                        </a:lnSpc>
                      </a:pPr>
                      <a:r>
                        <a:rPr lang="ar-SA" sz="1300" b="1">
                          <a:latin typeface="Arial"/>
                        </a:rPr>
                        <a:t>مرف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من</a:t>
                      </a:r>
                      <a:r>
                        <a:rPr lang="en-US" sz="1200">
                          <a:latin typeface="Arial"/>
                        </a:rPr>
                        <a:t>٩٠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</a:tr>
              <a:tr h="489346"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٨٠</a:t>
                      </a:r>
                      <a:r>
                        <a:rPr lang="ar-SA" sz="1200">
                          <a:latin typeface="Arial"/>
                        </a:rPr>
                        <a:t>اقل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</a:tr>
              <a:tr h="153590">
                <a:tc>
                  <a:txBody>
                    <a:bodyPr/>
                    <a:lstStyle/>
                    <a:p>
                      <a:pPr indent="0">
                        <a:lnSpc>
                          <a:spcPts val="1590"/>
                        </a:lnSpc>
                      </a:pPr>
                      <a:r>
                        <a:rPr lang="en-US" sz="1150">
                          <a:latin typeface="Candara"/>
                        </a:rPr>
                        <a:t>1</a:t>
                      </a:r>
                      <a:r>
                        <a:rPr lang="en-US" sz="1400">
                          <a:latin typeface="Arial"/>
                        </a:rPr>
                        <a:t> </a:t>
                      </a:r>
                      <a:r>
                        <a:rPr lang="en-US" sz="1150">
                          <a:latin typeface="Candara"/>
                        </a:rPr>
                        <a:t>Very</a:t>
                      </a:r>
                      <a:r>
                        <a:rPr lang="en-US" sz="1400">
                          <a:latin typeface="Arial"/>
                        </a:rPr>
                        <a:t> </a:t>
                      </a:r>
                      <a:r>
                        <a:rPr lang="en-US" sz="1150">
                          <a:latin typeface="Candara"/>
                        </a:rPr>
                        <a:t>Good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143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حعد حدا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50"/>
                        </a:lnSpc>
                      </a:pPr>
                      <a:r>
                        <a:rPr lang="ar-SA" sz="850">
                          <a:latin typeface="Arial"/>
                        </a:rPr>
                        <a:t>٠٠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1 :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U</a:t>
                      </a:r>
                    </a:p>
                  </a:txBody>
                  <a:tcPr marL="0" marR="0" marT="0" marB="0" anchor="b"/>
                </a:tc>
              </a:tr>
              <a:tr h="507206"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من </a:t>
                      </a:r>
                      <a:r>
                        <a:rPr lang="en-US" sz="1200">
                          <a:latin typeface="Arial"/>
                        </a:rPr>
                        <a:t>٨٥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</a:tr>
              <a:tr h="557212"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Above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جيد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٧٥</a:t>
                      </a:r>
                      <a:r>
                        <a:rPr lang="ar-SA" sz="1200">
                          <a:latin typeface="Arial"/>
                        </a:rPr>
                        <a:t> أقل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90"/>
                        </a:lnSpc>
                      </a:pPr>
                      <a:r>
                        <a:rPr lang="en-US" sz="750" i="1">
                          <a:latin typeface="Arial"/>
                        </a:rPr>
                        <a:t>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</a:tr>
              <a:tr h="596503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Average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450"/>
                        </a:lnSpc>
                      </a:pPr>
                      <a:r>
                        <a:rPr lang="ar-SA" sz="1300" b="1">
                          <a:latin typeface="Arial"/>
                        </a:rPr>
                        <a:t>مرتفع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من </a:t>
                      </a:r>
                      <a:r>
                        <a:rPr lang="en-US" sz="1200">
                          <a:latin typeface="Arial"/>
                        </a:rPr>
                        <a:t>٨٠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02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ج</a:t>
                      </a:r>
                      <a:r>
                        <a:rPr lang="ar-SA" sz="1400" baseline="30000">
                          <a:latin typeface="Arial"/>
                        </a:rPr>
                        <a:t>+</a:t>
                      </a:r>
                    </a:p>
                  </a:txBody>
                  <a:tcPr marL="0" marR="0" marT="0" marB="0"/>
                </a:tc>
              </a:tr>
              <a:tr h="478631"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٧٠</a:t>
                      </a:r>
                      <a:r>
                        <a:rPr lang="ar-SA" sz="1050">
                          <a:latin typeface="Arial"/>
                        </a:rPr>
                        <a:t>اظ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157162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Good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حعد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ب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90"/>
                        </a:lnSpc>
                      </a:pPr>
                      <a:r>
                        <a:rPr lang="en-US" sz="750" i="1">
                          <a:latin typeface="Arial"/>
                        </a:rPr>
                        <a:t>T</a:t>
                      </a:r>
                    </a:p>
                  </a:txBody>
                  <a:tcPr marL="0" marR="0" marT="0" marB="0" anchor="b"/>
                </a:tc>
              </a:tr>
              <a:tr h="535781"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0" indent="0" rtl="1">
                        <a:lnSpc>
                          <a:spcPts val="1340"/>
                        </a:lnSpc>
                      </a:pPr>
                      <a:r>
                        <a:rPr lang="en-US" sz="1050">
                          <a:latin typeface="Arial"/>
                        </a:rPr>
                        <a:t>٠</a:t>
                      </a:r>
                      <a:r>
                        <a:rPr lang="ar-SA" sz="1050">
                          <a:latin typeface="Arial"/>
                        </a:rPr>
                        <a:t>ن </a:t>
                      </a:r>
                      <a:r>
                        <a:rPr lang="en-US" sz="1200">
                          <a:latin typeface="Arial"/>
                        </a:rPr>
                        <a:t>٧٥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18706" y="662762"/>
          <a:ext cx="5904614" cy="8913628"/>
        </p:xfrm>
        <a:graphic>
          <a:graphicData uri="http://schemas.openxmlformats.org/drawingml/2006/table">
            <a:tbl>
              <a:tblPr/>
              <a:tblGrid>
                <a:gridCol w="1109330"/>
                <a:gridCol w="864781"/>
                <a:gridCol w="581246"/>
                <a:gridCol w="676939"/>
                <a:gridCol w="875413"/>
                <a:gridCol w="893134"/>
                <a:gridCol w="903767"/>
              </a:tblGrid>
              <a:tr h="769088"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420"/>
                        </a:spcAft>
                      </a:pPr>
                      <a:r>
                        <a:rPr lang="ar-SA" sz="1050">
                          <a:latin typeface="Arial"/>
                        </a:rPr>
                        <a:t>'لمدلول</a:t>
                      </a:r>
                    </a:p>
                    <a:p>
                      <a:pPr indent="0" algn="ctr" rtl="1">
                        <a:lnSpc>
                          <a:spcPts val="1560"/>
                        </a:lnSpc>
                      </a:pPr>
                      <a:r>
                        <a:rPr lang="en-US" sz="1400">
                          <a:latin typeface="Arial"/>
                        </a:rPr>
                        <a:t>٠</a:t>
                      </a:r>
                      <a:r>
                        <a:rPr lang="ar-SA" sz="1400">
                          <a:latin typeface="Arial"/>
                        </a:rPr>
                        <a:t>الاذجديرة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420"/>
                        </a:spcAft>
                      </a:pPr>
                      <a:r>
                        <a:rPr lang="ar-SA" sz="1050">
                          <a:latin typeface="Arial"/>
                        </a:rPr>
                        <a:t>المدلول</a:t>
                      </a:r>
                    </a:p>
                    <a:p>
                      <a:pPr marR="228600" indent="0" algn="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بالعربية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النقاد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420"/>
                        </a:spcAft>
                      </a:pPr>
                      <a:r>
                        <a:rPr lang="ar-SA" sz="1050">
                          <a:latin typeface="Arial"/>
                        </a:rPr>
                        <a:t>حدود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الدرجة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210"/>
                        </a:spcAft>
                      </a:pPr>
                      <a:r>
                        <a:rPr lang="ar-SA" sz="1050">
                          <a:latin typeface="Arial"/>
                        </a:rPr>
                        <a:t>الرمز</a:t>
                      </a:r>
                    </a:p>
                    <a:p>
                      <a:pPr indent="0" algn="ct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ب</a:t>
                      </a:r>
                      <a:r>
                        <a:rPr lang="en-US" sz="1400">
                          <a:latin typeface="Arial"/>
                        </a:rPr>
                        <a:t>٨</a:t>
                      </a:r>
                      <a:r>
                        <a:rPr lang="ar-SA" sz="1400">
                          <a:latin typeface="Arial"/>
                        </a:rPr>
                        <a:t>و</a:t>
                      </a:r>
                      <a:r>
                        <a:rPr lang="en-US" sz="1400">
                          <a:latin typeface="Arial"/>
                        </a:rPr>
                        <a:t>٠</a:t>
                      </a:r>
                      <a:r>
                        <a:rPr lang="ar-SA" sz="1400">
                          <a:latin typeface="Arial"/>
                        </a:rPr>
                        <a:t>ءليىت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170"/>
                        </a:lnSpc>
                        <a:spcAft>
                          <a:spcPts val="420"/>
                        </a:spcAft>
                      </a:pPr>
                      <a:r>
                        <a:rPr lang="ar-SA" sz="1050">
                          <a:latin typeface="Arial"/>
                        </a:rPr>
                        <a:t>الرمز</a:t>
                      </a:r>
                    </a:p>
                    <a:p>
                      <a:pPr marR="241300" indent="0" algn="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بالعربية</a:t>
                      </a:r>
                    </a:p>
                  </a:txBody>
                  <a:tcPr marL="0" marR="0" marT="0" marB="0" anchor="ctr"/>
                </a:tc>
              </a:tr>
              <a:tr h="1148316">
                <a:tc>
                  <a:txBody>
                    <a:bodyPr/>
                    <a:lstStyle/>
                    <a:p>
                      <a:pPr marL="215900" indent="0">
                        <a:lnSpc>
                          <a:spcPts val="1590"/>
                        </a:lnSpc>
                      </a:pPr>
                      <a:r>
                        <a:rPr lang="en-US" sz="1150">
                          <a:latin typeface="Candara"/>
                        </a:rPr>
                        <a:t>High</a:t>
                      </a:r>
                      <a:r>
                        <a:rPr lang="en-US" sz="1400">
                          <a:latin typeface="Arial"/>
                        </a:rPr>
                        <a:t> </a:t>
                      </a:r>
                      <a:r>
                        <a:rPr lang="en-US" sz="1150">
                          <a:latin typeface="Candara"/>
                        </a:rPr>
                        <a:t>Pass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1560"/>
                        </a:lnSpc>
                        <a:spcAft>
                          <a:spcPts val="210"/>
                        </a:spcAft>
                      </a:pPr>
                      <a:r>
                        <a:rPr lang="ar-SA" sz="1400">
                          <a:latin typeface="Arial"/>
                        </a:rPr>
                        <a:t>مقبول</a:t>
                      </a:r>
                    </a:p>
                    <a:p>
                      <a:pPr indent="0" algn="ct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مرتنمع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540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9400" indent="0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¿٠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 rtl="1">
                        <a:lnSpc>
                          <a:spcPts val="2316"/>
                        </a:lnSpc>
                      </a:pPr>
                      <a:r>
                        <a:rPr lang="en-US" sz="1400">
                          <a:latin typeface="Arial"/>
                        </a:rPr>
                        <a:t>٦٥</a:t>
                      </a:r>
                      <a:r>
                        <a:rPr lang="ar-SA" sz="1400">
                          <a:latin typeface="Arial"/>
                        </a:rPr>
                        <a:t> أقل من </a:t>
                      </a:r>
                      <a:r>
                        <a:rPr lang="en-US" sz="1400">
                          <a:latin typeface="Arial"/>
                        </a:rPr>
                        <a:t>٧٠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60"/>
                        </a:lnSpc>
                      </a:pPr>
                      <a:r>
                        <a:rPr lang="en-US" sz="1400">
                          <a:latin typeface="Arial"/>
                        </a:rPr>
                        <a:t>[}+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دب</a:t>
                      </a:r>
                    </a:p>
                  </a:txBody>
                  <a:tcPr marL="0" marR="0" marT="0" marB="0" anchor="ctr"/>
                </a:tc>
              </a:tr>
              <a:tr h="1162493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Pass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مقبول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;٠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9400" indent="0">
                        <a:lnSpc>
                          <a:spcPts val="1880"/>
                        </a:lnSpc>
                      </a:pPr>
                      <a:r>
                        <a:rPr lang="en-US" sz="1400" i="1">
                          <a:latin typeface="Arial Unicode MS"/>
                        </a:rPr>
                        <a:t>1■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 rtl="1">
                        <a:lnSpc>
                          <a:spcPts val="2372"/>
                        </a:lnSpc>
                      </a:pPr>
                      <a:r>
                        <a:rPr lang="en-US" sz="1400">
                          <a:latin typeface="Arial"/>
                        </a:rPr>
                        <a:t>٦٠</a:t>
                      </a:r>
                      <a:r>
                        <a:rPr lang="ar-SA" sz="1400">
                          <a:latin typeface="Arial"/>
                        </a:rPr>
                        <a:t>أقل من </a:t>
                      </a:r>
                      <a:r>
                        <a:rPr lang="en-US" sz="1400">
                          <a:latin typeface="Arial"/>
                        </a:rPr>
                        <a:t>٦٥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د</a:t>
                      </a:r>
                    </a:p>
                  </a:txBody>
                  <a:tcPr marL="0" marR="0" marT="0" marB="0" anchor="ctr"/>
                </a:tc>
              </a:tr>
              <a:tr h="1141227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Fail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راسا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 rtl="1">
                        <a:lnSpc>
                          <a:spcPts val="1560"/>
                        </a:lnSpc>
                        <a:spcAft>
                          <a:spcPts val="350"/>
                        </a:spcAft>
                      </a:pPr>
                      <a:r>
                        <a:rPr lang="ar-SA" sz="1400">
                          <a:latin typeface="Arial"/>
                        </a:rPr>
                        <a:t>أقدمن</a:t>
                      </a:r>
                    </a:p>
                    <a:p>
                      <a:pPr indent="0" algn="ct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.</a:t>
                      </a:r>
                      <a:r>
                        <a:rPr lang="en-US" sz="1400">
                          <a:latin typeface="Arial"/>
                        </a:rPr>
                        <a:t>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ه</a:t>
                      </a:r>
                    </a:p>
                  </a:txBody>
                  <a:tcPr marL="0" marR="0" marT="0" marB="0" anchor="ctr"/>
                </a:tc>
              </a:tr>
              <a:tr h="616688">
                <a:tc>
                  <a:txBody>
                    <a:bodyPr/>
                    <a:lstStyle/>
                    <a:p>
                      <a:pPr marL="215900" indent="0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In-Progress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IP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م</a:t>
                      </a:r>
                    </a:p>
                  </a:txBody>
                  <a:tcPr marL="0" marR="0" marT="0" marB="0" anchor="ctr"/>
                </a:tc>
              </a:tr>
              <a:tr h="613144">
                <a:tc>
                  <a:txBody>
                    <a:bodyPr/>
                    <a:lstStyle/>
                    <a:p>
                      <a:pPr marL="215900" indent="0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Complete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غير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IC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ل</a:t>
                      </a:r>
                    </a:p>
                  </a:txBody>
                  <a:tcPr marL="0" marR="0" marT="0" marB="0" anchor="ctr"/>
                </a:tc>
              </a:tr>
              <a:tr h="1158948"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Henile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محروم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DN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ح</a:t>
                      </a:r>
                    </a:p>
                  </a:txBody>
                  <a:tcPr marL="0" marR="0" marT="0" marB="0" anchor="ctr"/>
                </a:tc>
              </a:tr>
              <a:tr h="896679">
                <a:tc>
                  <a:txBody>
                    <a:bodyPr/>
                    <a:lstStyle/>
                    <a:p>
                      <a:pPr marL="215900" indent="0">
                        <a:lnSpc>
                          <a:spcPts val="1590"/>
                        </a:lnSpc>
                      </a:pPr>
                      <a:r>
                        <a:rPr lang="en-US" sz="1150">
                          <a:latin typeface="Candara"/>
                        </a:rPr>
                        <a:t>Nograde</a:t>
                      </a:r>
                      <a:r>
                        <a:rPr lang="en-US" sz="1400">
                          <a:latin typeface="Arial"/>
                        </a:rPr>
                        <a:t>-</a:t>
                      </a:r>
                    </a:p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Pass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980"/>
                        </a:spcAft>
                      </a:pPr>
                      <a:r>
                        <a:rPr lang="ar-SA" sz="1050">
                          <a:latin typeface="Arial"/>
                        </a:rPr>
                        <a:t>ناجح</a:t>
                      </a:r>
                    </a:p>
                    <a:p>
                      <a:pPr indent="0" algn="ctr" rtl="1">
                        <a:lnSpc>
                          <a:spcPts val="1560"/>
                        </a:lnSpc>
                        <a:spcAft>
                          <a:spcPts val="560"/>
                        </a:spcAft>
                      </a:pPr>
                      <a:r>
                        <a:rPr lang="ar-SA" sz="1400">
                          <a:latin typeface="Arial"/>
                        </a:rPr>
                        <a:t>دون</a:t>
                      </a:r>
                    </a:p>
                    <a:p>
                      <a:pPr marR="228600" indent="0" algn="r" rtl="1">
                        <a:lnSpc>
                          <a:spcPts val="1450"/>
                        </a:lnSpc>
                      </a:pPr>
                      <a:r>
                        <a:rPr lang="ar-SA" sz="1200">
                          <a:latin typeface="Arial"/>
                        </a:rPr>
                        <a:t>درجة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9400" indent="0">
                        <a:lnSpc>
                          <a:spcPts val="1170"/>
                        </a:lnSpc>
                      </a:pPr>
                      <a:r>
                        <a:rPr lang="en-US" sz="1050">
                          <a:latin typeface="Arial"/>
                        </a:rPr>
                        <a:t>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واكثر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NP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2140"/>
                        </a:lnSpc>
                      </a:pPr>
                      <a:r>
                        <a:rPr lang="ar-SA" sz="1500">
                          <a:latin typeface="Arial Unicode MS"/>
                        </a:rPr>
                        <a:t>ند</a:t>
                      </a:r>
                    </a:p>
                  </a:txBody>
                  <a:tcPr marL="0" marR="0" marT="0" marB="0" anchor="ctr"/>
                </a:tc>
              </a:tr>
              <a:tr h="921488">
                <a:tc>
                  <a:txBody>
                    <a:bodyPr/>
                    <a:lstStyle/>
                    <a:p>
                      <a:pPr marL="215900" indent="0">
                        <a:lnSpc>
                          <a:spcPts val="1590"/>
                        </a:lnSpc>
                      </a:pPr>
                      <a:r>
                        <a:rPr lang="en-US" sz="1150">
                          <a:latin typeface="Candara"/>
                        </a:rPr>
                        <a:t>Nogratle</a:t>
                      </a:r>
                      <a:r>
                        <a:rPr lang="en-US" sz="1400">
                          <a:latin typeface="Arial"/>
                        </a:rPr>
                        <a:t>-</a:t>
                      </a:r>
                    </a:p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Fail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28600" indent="0" algn="r" rtl="1">
                        <a:lnSpc>
                          <a:spcPts val="2344"/>
                        </a:lnSpc>
                        <a:spcAft>
                          <a:spcPts val="210"/>
                        </a:spcAft>
                      </a:pPr>
                      <a:r>
                        <a:rPr lang="ar-SA" sz="1200">
                          <a:latin typeface="Arial"/>
                        </a:rPr>
                        <a:t>را-</a:t>
                      </a:r>
                    </a:p>
                    <a:p>
                      <a:pPr indent="0" algn="ctr" rtl="1">
                        <a:lnSpc>
                          <a:spcPts val="2344"/>
                        </a:lnSpc>
                      </a:pPr>
                      <a:r>
                        <a:rPr lang="ar-SA" sz="1400">
                          <a:latin typeface="Arial"/>
                        </a:rPr>
                        <a:t>دون</a:t>
                      </a:r>
                    </a:p>
                    <a:p>
                      <a:pPr indent="0" algn="ctr" rtl="1">
                        <a:lnSpc>
                          <a:spcPts val="2344"/>
                        </a:lnSpc>
                      </a:pPr>
                      <a:r>
                        <a:rPr lang="ar-SA" sz="1200">
                          <a:latin typeface="Arial"/>
                        </a:rPr>
                        <a:t>درجة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560"/>
                        </a:lnSpc>
                      </a:pPr>
                      <a:r>
                        <a:rPr lang="en-US" sz="14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9400" indent="0">
                        <a:lnSpc>
                          <a:spcPts val="1880"/>
                        </a:lnSpc>
                      </a:pPr>
                      <a:r>
                        <a:rPr lang="ar-SA" sz="1400" i="1">
                          <a:latin typeface="Arial Unicode MS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آفل من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NF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هد</a:t>
                      </a:r>
                    </a:p>
                  </a:txBody>
                  <a:tcPr marL="0" marR="0" marT="0" marB="0" anchor="ctr"/>
                </a:tc>
              </a:tr>
              <a:tr h="485553">
                <a:tc>
                  <a:txBody>
                    <a:bodyPr/>
                    <a:lstStyle/>
                    <a:p>
                      <a:pPr marL="215900" indent="0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Withtlrewn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20"/>
                        </a:lnSpc>
                      </a:pPr>
                      <a:r>
                        <a:rPr lang="ar-SA" sz="950">
                          <a:latin typeface="Arial"/>
                        </a:rPr>
                        <a:t>بعذر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en-US" sz="600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460"/>
                        </a:lnSpc>
                      </a:pPr>
                      <a:r>
                        <a:rPr lang="en-US" sz="1150">
                          <a:latin typeface="Candara"/>
                        </a:rPr>
                        <a:t>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93700" indent="0" algn="r" rtl="1">
                        <a:lnSpc>
                          <a:spcPts val="1560"/>
                        </a:lnSpc>
                      </a:pPr>
                      <a:r>
                        <a:rPr lang="ar-SA" sz="1400">
                          <a:latin typeface="Arial"/>
                        </a:rPr>
                        <a:t>ع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503" y="8193881"/>
            <a:ext cx="407193" cy="2000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14550" y="1007268"/>
            <a:ext cx="4600575" cy="11215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460"/>
              </a:lnSpc>
              <a:spcAft>
                <a:spcPts val="560"/>
              </a:spcAft>
            </a:pPr>
            <a:r>
              <a:rPr lang="ar-SA" sz="2200" b="1">
                <a:latin typeface="Arial"/>
              </a:rPr>
              <a:t>شاو لصابال</a:t>
            </a:r>
            <a:r>
              <a:rPr lang="en-US" sz="2200" b="1">
                <a:latin typeface="Arial"/>
              </a:rPr>
              <a:t>٠</a:t>
            </a:r>
            <a:r>
              <a:rPr lang="ar-SA" sz="2200" b="1">
                <a:latin typeface="Arial"/>
              </a:rPr>
              <a:t>دلاسيوالازاص</a:t>
            </a:r>
          </a:p>
          <a:p>
            <a:pPr indent="0" algn="r" rtl="1">
              <a:lnSpc>
                <a:spcPts val="2230"/>
              </a:lnSpc>
              <a:spcAft>
                <a:spcPts val="2240"/>
              </a:spcAft>
            </a:pPr>
            <a:r>
              <a:rPr lang="ar-SA" sz="2000">
                <a:latin typeface="Arial"/>
              </a:rPr>
              <a:t>اضلاهول؛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2240" y="2446734"/>
          <a:ext cx="5947172" cy="4647009"/>
        </p:xfrm>
        <a:graphic>
          <a:graphicData uri="http://schemas.openxmlformats.org/drawingml/2006/table">
            <a:tbl>
              <a:tblPr/>
              <a:tblGrid>
                <a:gridCol w="475059"/>
                <a:gridCol w="650081"/>
                <a:gridCol w="685800"/>
                <a:gridCol w="685800"/>
                <a:gridCol w="807243"/>
                <a:gridCol w="653653"/>
                <a:gridCol w="1089421"/>
                <a:gridCol w="900112"/>
              </a:tblGrid>
              <a:tr h="542925"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النقاط.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وزن التقدير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ومر</a:t>
                      </a:r>
                    </a:p>
                    <a:p>
                      <a:pPr indent="0" algn="ctr" rtl="1">
                        <a:lnSpc>
                          <a:spcPts val="1120"/>
                        </a:lnSpc>
                      </a:pPr>
                      <a:r>
                        <a:rPr lang="ar-SA" sz="1000">
                          <a:latin typeface="Arial"/>
                        </a:rPr>
                        <a:t>التقدير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77800" indent="0" algn="r" rtl="1">
                        <a:lnSpc>
                          <a:spcPts val="1340"/>
                        </a:lnSpc>
                        <a:spcAft>
                          <a:spcPts val="280"/>
                        </a:spcAft>
                      </a:pPr>
                      <a:r>
                        <a:rPr lang="en-US" sz="1200">
                          <a:latin typeface="Arial"/>
                        </a:rPr>
                        <a:t>١</a:t>
                      </a:r>
                      <a:r>
                        <a:rPr lang="ar-SA" sz="1200">
                          <a:latin typeface="Arial"/>
                        </a:rPr>
                        <a:t>ذدرجة</a:t>
                      </a:r>
                    </a:p>
                    <a:p>
                      <a:pPr marR="1778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شوبة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524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عدد الوحدات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المض</a:t>
                      </a:r>
                    </a:p>
                  </a:txBody>
                  <a:tcPr marL="0" marR="0" marT="0" marB="0" anchor="ctr"/>
                </a:tc>
              </a:tr>
              <a:tr h="889396"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000"/>
                        </a:lnSpc>
                      </a:pPr>
                      <a:r>
                        <a:rPr lang="ar-SA" sz="750" i="1">
                          <a:latin typeface="Arial Unicode MS"/>
                        </a:rPr>
                        <a:t>٥٠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٠</a:t>
                      </a:r>
                      <a:r>
                        <a:rPr lang="ar-SA" sz="1200">
                          <a:latin typeface="Arial"/>
                        </a:rPr>
                        <a:t>ه.</a:t>
                      </a:r>
                      <a:r>
                        <a:rPr lang="en-US" sz="1200">
                          <a:latin typeface="Arial"/>
                        </a:rPr>
                        <a:t>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٠</a:t>
                      </a:r>
                      <a:r>
                        <a:rPr lang="ar-SA" sz="1200">
                          <a:latin typeface="Arial"/>
                        </a:rPr>
                        <a:t>ه.</a:t>
                      </a:r>
                      <a:r>
                        <a:rPr lang="en-US" sz="1200">
                          <a:latin typeface="Arial"/>
                        </a:rPr>
                        <a:t>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ب+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٨٥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790"/>
                        </a:lnSpc>
                      </a:pPr>
                      <a:r>
                        <a:rPr lang="ar-SA" sz="1500">
                          <a:latin typeface="Arial"/>
                        </a:rPr>
                        <a:t>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65100" indent="0" algn="r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٣٠١</a:t>
                      </a:r>
                      <a:r>
                        <a:rPr lang="ar-SA" sz="1200">
                          <a:latin typeface="Arial"/>
                        </a:rPr>
                        <a:t> سلم</a:t>
                      </a:r>
                    </a:p>
                  </a:txBody>
                  <a:tcPr marL="0" marR="0" marT="0" marB="0" anchor="ctr"/>
                </a:tc>
              </a:tr>
              <a:tr h="878681"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4470"/>
                        </a:lnSpc>
                      </a:pPr>
                      <a:r>
                        <a:rPr lang="ar-SA" sz="4000">
                          <a:latin typeface="Arial"/>
                        </a:rPr>
                        <a:t>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;■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05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٣.'.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٣...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790"/>
                        </a:lnSpc>
                      </a:pPr>
                      <a:r>
                        <a:rPr lang="ar-SA" sz="1500">
                          <a:latin typeface="Arial"/>
                        </a:rPr>
                        <a:t>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٧.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340"/>
                        </a:lnSpc>
                        <a:spcAft>
                          <a:spcPts val="910"/>
                        </a:spcAft>
                      </a:pPr>
                      <a:r>
                        <a:rPr lang="en-US" sz="1200">
                          <a:latin typeface="Arial"/>
                        </a:rPr>
                        <a:t>٣٢٤</a:t>
                      </a:r>
                    </a:p>
                    <a:p>
                      <a:pPr marR="2413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كيم</a:t>
                      </a:r>
                    </a:p>
                  </a:txBody>
                  <a:tcPr marL="0" marR="0" marT="0" marB="0" anchor="b"/>
                </a:tc>
              </a:tr>
              <a:tr h="717946">
                <a:tc>
                  <a:txBody>
                    <a:bodyPr/>
                    <a:lstStyle/>
                    <a:p>
                      <a:pPr indent="0" algn="ctr">
                        <a:lnSpc>
                          <a:spcPts val="1450"/>
                        </a:lnSpc>
                      </a:pPr>
                      <a:r>
                        <a:rPr lang="ar-SA" sz="1300" b="1">
                          <a:latin typeface="Arial"/>
                        </a:rPr>
                        <a:t>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92100" indent="0" algn="r" rtl="1">
                        <a:lnSpc>
                          <a:spcPts val="1450"/>
                        </a:lnSpc>
                        <a:spcAft>
                          <a:spcPts val="770"/>
                        </a:spcAft>
                      </a:pPr>
                      <a:r>
                        <a:rPr lang="ar-SA" sz="1300" b="1">
                          <a:latin typeface="Arial"/>
                        </a:rPr>
                        <a:t>٠</a:t>
                      </a:r>
                    </a:p>
                    <a:p>
                      <a:pPr marR="2921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05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٣.٧٥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٤.٧٥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41300" indent="0" algn="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٩٢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04800" indent="0" algn="r" rtl="1">
                        <a:lnSpc>
                          <a:spcPts val="1340"/>
                        </a:lnSpc>
                        <a:spcAft>
                          <a:spcPts val="980"/>
                        </a:spcAft>
                      </a:pPr>
                      <a:r>
                        <a:rPr lang="en-US" sz="1200">
                          <a:latin typeface="Arial"/>
                        </a:rPr>
                        <a:t>٢٣٥</a:t>
                      </a:r>
                    </a:p>
                    <a:p>
                      <a:pPr marR="304800" indent="0" algn="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ريض</a:t>
                      </a:r>
                    </a:p>
                  </a:txBody>
                  <a:tcPr marL="0" marR="0" marT="0" marB="0" anchor="ctr"/>
                </a:tc>
              </a:tr>
              <a:tr h="882253"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4470"/>
                        </a:lnSpc>
                      </a:pPr>
                      <a:r>
                        <a:rPr lang="ar-SA" sz="4000">
                          <a:latin typeface="Arial"/>
                        </a:rPr>
                        <a:t>؛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٣'”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٠٠</a:t>
                      </a:r>
                      <a:r>
                        <a:rPr lang="ar-SA" sz="1200">
                          <a:latin typeface="Arial"/>
                        </a:rPr>
                        <a:t>؛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٨٠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65100" indent="0" algn="r" rtl="1">
                        <a:lnSpc>
                          <a:spcPts val="1340"/>
                        </a:lnSpc>
                      </a:pPr>
                      <a:r>
                        <a:rPr lang="en-US" sz="1200">
                          <a:latin typeface="Arial"/>
                        </a:rPr>
                        <a:t>٣١٢</a:t>
                      </a:r>
                      <a:r>
                        <a:rPr lang="ar-SA" sz="1200">
                          <a:latin typeface="Arial"/>
                        </a:rPr>
                        <a:t>فبز</a:t>
                      </a:r>
                    </a:p>
                  </a:txBody>
                  <a:tcPr marL="0" marR="0" marT="0" marB="0" anchor="ctr"/>
                </a:tc>
              </a:tr>
              <a:tr h="735806">
                <a:tc>
                  <a:txBody>
                    <a:bodyPr/>
                    <a:lstStyle/>
                    <a:p>
                      <a:pPr indent="0" algn="ctr">
                        <a:lnSpc>
                          <a:spcPts val="1450"/>
                        </a:lnSpc>
                      </a:pPr>
                      <a:r>
                        <a:rPr lang="ar-SA" sz="1300" b="1">
                          <a:latin typeface="Arial"/>
                        </a:rPr>
                        <a:t>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0" indent="0">
                        <a:lnSpc>
                          <a:spcPts val="1450"/>
                        </a:lnSpc>
                        <a:spcAft>
                          <a:spcPts val="420"/>
                        </a:spcAft>
                      </a:pPr>
                      <a:r>
                        <a:rPr lang="ar-SA" sz="1300" b="1">
                          <a:latin typeface="Arial"/>
                        </a:rPr>
                        <a:t>٠</a:t>
                      </a:r>
                    </a:p>
                    <a:p>
                      <a:pPr marL="2540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&lt;٠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١٢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41300" indent="0" algn="r" rtl="1">
                        <a:lnSpc>
                          <a:spcPts val="1450"/>
                        </a:lnSpc>
                      </a:pPr>
                      <a:r>
                        <a:rPr lang="ar-SA" sz="1300" b="1">
                          <a:latin typeface="Arial"/>
                        </a:rPr>
                        <a:t>المجموع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14750" y="7711678"/>
            <a:ext cx="1432321" cy="2321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610"/>
              </a:lnSpc>
            </a:pPr>
            <a:r>
              <a:rPr lang="ar-SA" sz="1300" b="1">
                <a:latin typeface="Arial"/>
              </a:rPr>
              <a:t>مجموع </a:t>
            </a:r>
            <a:r>
              <a:rPr lang="ar-SA" sz="1200">
                <a:latin typeface="Arial Unicode MS"/>
              </a:rPr>
              <a:t>النقاهد (</a:t>
            </a:r>
            <a:r>
              <a:rPr lang="en-US" sz="1200">
                <a:latin typeface="Arial Unicode MS"/>
              </a:rPr>
              <a:t>٤٨.٢٥</a:t>
            </a:r>
            <a:r>
              <a:rPr lang="ar-SA" sz="1200">
                <a:latin typeface="Arial Unicode MS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1581" y="7711678"/>
            <a:ext cx="1568053" cy="23574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610"/>
              </a:lnSpc>
            </a:pPr>
            <a:r>
              <a:rPr lang="ar-SA" sz="1300" b="1">
                <a:latin typeface="Arial"/>
              </a:rPr>
              <a:t>مجموع </a:t>
            </a:r>
            <a:r>
              <a:rPr lang="ar-SA" sz="1200">
                <a:latin typeface="Arial Unicode MS"/>
              </a:rPr>
              <a:t>النقاط (</a:t>
            </a:r>
            <a:r>
              <a:rPr lang="en-US" sz="1200">
                <a:latin typeface="Arial Unicode MS"/>
              </a:rPr>
              <a:t>٣٦,٢٥</a:t>
            </a:r>
            <a:r>
              <a:rPr lang="ar-SA" sz="1200">
                <a:latin typeface="Arial Unicode MS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364956" y="8176021"/>
            <a:ext cx="1378744" cy="22145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610"/>
              </a:lnSpc>
            </a:pPr>
            <a:r>
              <a:rPr lang="ar-SA" sz="1300" b="1">
                <a:latin typeface="Arial"/>
              </a:rPr>
              <a:t>معدل </a:t>
            </a:r>
            <a:r>
              <a:rPr lang="ar-SA" sz="1200">
                <a:latin typeface="Arial Unicode MS"/>
              </a:rPr>
              <a:t>الغصل الأول -</a:t>
            </a:r>
          </a:p>
        </p:txBody>
      </p:sp>
      <p:sp>
        <p:nvSpPr>
          <p:cNvPr id="8" name="Rectangle 7"/>
          <p:cNvSpPr/>
          <p:nvPr/>
        </p:nvSpPr>
        <p:spPr>
          <a:xfrm>
            <a:off x="3704034" y="8479631"/>
            <a:ext cx="1471612" cy="19288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450"/>
              </a:lnSpc>
            </a:pPr>
            <a:r>
              <a:rPr lang="ar-SA" sz="1300">
                <a:latin typeface="Arial"/>
              </a:rPr>
              <a:t>محموء الوحدات(</a:t>
            </a:r>
            <a:r>
              <a:rPr lang="en-US" sz="1300">
                <a:latin typeface="Arial"/>
              </a:rPr>
              <a:t>١٢</a:t>
            </a:r>
            <a:r>
              <a:rPr lang="ar-SA" sz="1300">
                <a:latin typeface="Arial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1303734" y="8479631"/>
            <a:ext cx="1478756" cy="20716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450"/>
              </a:lnSpc>
            </a:pPr>
            <a:r>
              <a:rPr lang="ar-SA" sz="1300">
                <a:latin typeface="Arial"/>
              </a:rPr>
              <a:t>مجموع الوحدات (</a:t>
            </a:r>
            <a:r>
              <a:rPr lang="en-US" sz="1300">
                <a:latin typeface="Arial"/>
              </a:rPr>
              <a:t>١٢</a:t>
            </a:r>
            <a:r>
              <a:rPr lang="ar-SA" sz="1300">
                <a:latin typeface="Aria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4968" y="667940"/>
            <a:ext cx="1310878" cy="3571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230"/>
              </a:lnSpc>
              <a:spcAft>
                <a:spcPts val="2170"/>
              </a:spcAft>
            </a:pPr>
            <a:r>
              <a:rPr lang="ar-SA" sz="2000" b="1">
                <a:latin typeface="Arial"/>
              </a:rPr>
              <a:t>الغصلالثاذي</a:t>
            </a:r>
            <a:r>
              <a:rPr lang="en-US" sz="2000" b="1">
                <a:latin typeface="Arial"/>
              </a:rPr>
              <a:t>٤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67965" y="1293018"/>
          <a:ext cx="5915025" cy="2421732"/>
        </p:xfrm>
        <a:graphic>
          <a:graphicData uri="http://schemas.openxmlformats.org/drawingml/2006/table">
            <a:tbl>
              <a:tblPr/>
              <a:tblGrid>
                <a:gridCol w="446484"/>
                <a:gridCol w="560784"/>
                <a:gridCol w="671512"/>
                <a:gridCol w="682228"/>
                <a:gridCol w="921543"/>
                <a:gridCol w="775096"/>
                <a:gridCol w="1025128"/>
                <a:gridCol w="832246"/>
              </a:tblGrid>
              <a:tr h="535781"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النقاط.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950">
                          <a:latin typeface="Arial"/>
                        </a:rPr>
                        <a:t>ونق </a:t>
                      </a:r>
                      <a:r>
                        <a:rPr lang="ar-SA" sz="1200">
                          <a:latin typeface="Arial"/>
                        </a:rPr>
                        <a:t>التقدير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  <a:spcAft>
                          <a:spcPts val="280"/>
                        </a:spcAft>
                      </a:pPr>
                      <a:r>
                        <a:rPr lang="ar-SA" sz="1050">
                          <a:latin typeface="Arial"/>
                        </a:rPr>
                        <a:t>رمر</a:t>
                      </a:r>
                    </a:p>
                    <a:p>
                      <a:pPr indent="0" algn="ctr" rtl="1">
                        <a:lnSpc>
                          <a:spcPts val="1120"/>
                        </a:lnSpc>
                      </a:pPr>
                      <a:r>
                        <a:rPr lang="ar-SA" sz="1000">
                          <a:latin typeface="Arial"/>
                        </a:rPr>
                        <a:t>التقدير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20"/>
                        </a:lnSpc>
                        <a:spcAft>
                          <a:spcPts val="420"/>
                        </a:spcAft>
                      </a:pPr>
                      <a:r>
                        <a:rPr lang="en-US" sz="1000">
                          <a:latin typeface="Arial"/>
                        </a:rPr>
                        <a:t>١</a:t>
                      </a:r>
                      <a:r>
                        <a:rPr lang="ar-SA" sz="1000">
                          <a:latin typeface="Arial"/>
                        </a:rPr>
                        <a:t>لدرجة</a:t>
                      </a:r>
                    </a:p>
                    <a:p>
                      <a:pPr indent="0" algn="ctr" rtl="1">
                        <a:lnSpc>
                          <a:spcPts val="1120"/>
                        </a:lnSpc>
                      </a:pPr>
                      <a:r>
                        <a:rPr lang="ar-SA" sz="950">
                          <a:latin typeface="Arial"/>
                        </a:rPr>
                        <a:t>لئعويت.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14300" indent="0" algn="r" rtl="1">
                        <a:lnSpc>
                          <a:spcPts val="1120"/>
                        </a:lnSpc>
                      </a:pPr>
                      <a:r>
                        <a:rPr lang="ar-SA" sz="1000">
                          <a:latin typeface="Arial"/>
                        </a:rPr>
                        <a:t>عدد الوحدات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المقرو</a:t>
                      </a:r>
                    </a:p>
                  </a:txBody>
                  <a:tcPr marL="0" marR="0" marT="0" marB="0" anchor="ctr"/>
                </a:tc>
              </a:tr>
              <a:tr h="275034">
                <a:tc>
                  <a:txBody>
                    <a:bodyPr/>
                    <a:lstStyle/>
                    <a:p>
                      <a:pPr marR="177800" indent="0" algn="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٨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١٠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٤...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120"/>
                        </a:lnSpc>
                      </a:pPr>
                      <a:r>
                        <a:rPr lang="en-US" sz="950">
                          <a:latin typeface="Arial"/>
                        </a:rPr>
                        <a:t>....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ا+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٩٦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0500" indent="0" algn="r" rtl="1">
                        <a:lnSpc>
                          <a:spcPts val="1120"/>
                        </a:lnSpc>
                      </a:pPr>
                      <a:r>
                        <a:rPr lang="en-US" sz="950">
                          <a:latin typeface="Arial"/>
                        </a:rPr>
                        <a:t>١٠٤</a:t>
                      </a:r>
                      <a:r>
                        <a:rPr lang="ar-SA" sz="950">
                          <a:latin typeface="Arial"/>
                        </a:rPr>
                        <a:t> </a:t>
                      </a:r>
                      <a:r>
                        <a:rPr lang="ar-SA" sz="1000">
                          <a:latin typeface="Arial"/>
                        </a:rPr>
                        <a:t>سلم</a:t>
                      </a:r>
                    </a:p>
                  </a:txBody>
                  <a:tcPr marL="0" marR="0" marT="0" marB="0" anchor="b"/>
                </a:tc>
              </a:tr>
              <a:tr h="517921">
                <a:tc>
                  <a:txBody>
                    <a:bodyPr/>
                    <a:lstStyle/>
                    <a:p>
                      <a:pPr marR="177800" indent="0" algn="r">
                        <a:lnSpc>
                          <a:spcPts val="1450"/>
                        </a:lnSpc>
                      </a:pPr>
                      <a:r>
                        <a:rPr lang="ar-SA" sz="1300">
                          <a:latin typeface="Arial"/>
                        </a:rPr>
                        <a:t>٩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١٢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٣٠'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،■٠٠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ب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٨٣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70"/>
                        </a:lnSpc>
                      </a:pPr>
                      <a:r>
                        <a:rPr lang="ar-SA" sz="600">
                          <a:latin typeface="Arial"/>
                        </a:rPr>
                        <a:t>٣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  <a:spcAft>
                          <a:spcPts val="910"/>
                        </a:spcAft>
                      </a:pPr>
                      <a:r>
                        <a:rPr lang="en-US" sz="950">
                          <a:latin typeface="Arial"/>
                        </a:rPr>
                        <a:t>٣٢٧</a:t>
                      </a:r>
                    </a:p>
                    <a:p>
                      <a:pPr indent="0" algn="ctr" rtl="1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كيم</a:t>
                      </a:r>
                    </a:p>
                  </a:txBody>
                  <a:tcPr marL="0" marR="0" marT="0" marB="0" anchor="b"/>
                </a:tc>
              </a:tr>
              <a:tr h="521493">
                <a:tc>
                  <a:txBody>
                    <a:bodyPr/>
                    <a:lstStyle/>
                    <a:p>
                      <a:pPr marR="177800" indent="0" algn="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١٢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٣-'.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٧١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٤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  <a:spcAft>
                          <a:spcPts val="770"/>
                        </a:spcAft>
                      </a:pPr>
                      <a:r>
                        <a:rPr lang="en-US" sz="950">
                          <a:latin typeface="Arial"/>
                        </a:rPr>
                        <a:t>٣١٤</a:t>
                      </a:r>
                    </a:p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50">
                          <a:latin typeface="Arial"/>
                        </a:rPr>
                        <a:t>ريض</a:t>
                      </a:r>
                    </a:p>
                  </a:txBody>
                  <a:tcPr marL="0" marR="0" marT="0" marB="0" anchor="b"/>
                </a:tc>
              </a:tr>
              <a:tr h="275034">
                <a:tc>
                  <a:txBody>
                    <a:bodyPr/>
                    <a:lstStyle/>
                    <a:p>
                      <a:pPr marR="177800" indent="0" algn="r">
                        <a:lnSpc>
                          <a:spcPts val="1450"/>
                        </a:lnSpc>
                      </a:pPr>
                      <a:r>
                        <a:rPr lang="ar-SA" sz="1300">
                          <a:latin typeface="Arial"/>
                        </a:rPr>
                        <a:t>٩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١٢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٣-..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340"/>
                        </a:lnSpc>
                      </a:pPr>
                      <a:r>
                        <a:rPr lang="ar-SA" sz="1200">
                          <a:latin typeface="Arial"/>
                        </a:rPr>
                        <a:t>٤...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ب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٨١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٣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en-US" sz="950">
                          <a:latin typeface="Arial"/>
                        </a:rPr>
                        <a:t>٣٢٦</a:t>
                      </a:r>
                      <a:r>
                        <a:rPr lang="ar-SA" sz="950">
                          <a:latin typeface="Arial"/>
                        </a:rPr>
                        <a:t> </a:t>
                      </a:r>
                      <a:r>
                        <a:rPr lang="ar-SA" sz="1050">
                          <a:latin typeface="Arial"/>
                        </a:rPr>
                        <a:t>فز</a:t>
                      </a:r>
                    </a:p>
                  </a:txBody>
                  <a:tcPr marL="0" marR="0" marT="0" marB="0" anchor="b"/>
                </a:tc>
              </a:tr>
              <a:tr h="296465">
                <a:tc>
                  <a:txBody>
                    <a:bodyPr/>
                    <a:lstStyle/>
                    <a:p>
                      <a:pPr marR="177800" indent="0" algn="r">
                        <a:lnSpc>
                          <a:spcPts val="1120"/>
                        </a:lnSpc>
                      </a:pPr>
                      <a:r>
                        <a:rPr lang="ar-SA" sz="1000">
                          <a:latin typeface="Arial"/>
                        </a:rPr>
                        <a:t>٣٤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indent="0">
                        <a:lnSpc>
                          <a:spcPts val="1340"/>
                        </a:lnSpc>
                      </a:pPr>
                      <a:r>
                        <a:rPr lang="ar-SA" sz="950">
                          <a:latin typeface="Arial Unicode MS"/>
                        </a:rPr>
                        <a:t>٤٦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ar-SA" sz="950">
                          <a:latin typeface="Arial"/>
                        </a:rPr>
                        <a:t>١٢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ts val="1170"/>
                        </a:lnSpc>
                      </a:pPr>
                      <a:r>
                        <a:rPr lang="ar-SA" sz="1000">
                          <a:latin typeface="Arial"/>
                        </a:rPr>
                        <a:t>انجموء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50418" y="4168378"/>
            <a:ext cx="1671638" cy="15001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1450"/>
              </a:lnSpc>
              <a:spcBef>
                <a:spcPts val="2590"/>
              </a:spcBef>
              <a:spcAft>
                <a:spcPts val="350"/>
              </a:spcAft>
            </a:pPr>
            <a:r>
              <a:rPr lang="en-US" sz="1300">
                <a:latin typeface="Arial"/>
              </a:rPr>
              <a:t>٤٦</a:t>
            </a:r>
            <a:r>
              <a:rPr lang="ar-SA" sz="1300">
                <a:latin typeface="Arial"/>
              </a:rPr>
              <a:t>    </a:t>
            </a:r>
            <a:r>
              <a:rPr lang="en-US" sz="1300">
                <a:latin typeface="Arial"/>
              </a:rPr>
              <a:t>٣٤</a:t>
            </a:r>
          </a:p>
        </p:txBody>
      </p:sp>
      <p:sp>
        <p:nvSpPr>
          <p:cNvPr id="5" name="Rectangle 4"/>
          <p:cNvSpPr/>
          <p:nvPr/>
        </p:nvSpPr>
        <p:spPr>
          <a:xfrm>
            <a:off x="3871912" y="4414837"/>
            <a:ext cx="2907506" cy="421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1610"/>
              </a:lnSpc>
              <a:spcBef>
                <a:spcPts val="350"/>
              </a:spcBef>
              <a:spcAft>
                <a:spcPts val="350"/>
              </a:spcAft>
            </a:pPr>
            <a:r>
              <a:rPr lang="ar-SA" sz="1200">
                <a:latin typeface="Arial Unicode MS"/>
              </a:rPr>
              <a:t>معدل النصل الثاني ء - = </a:t>
            </a:r>
            <a:r>
              <a:rPr lang="en-US" sz="1200">
                <a:latin typeface="Arial Unicode MS"/>
              </a:rPr>
              <a:t>٣٨٣</a:t>
            </a:r>
            <a:r>
              <a:rPr lang="ar-SA" sz="1200">
                <a:latin typeface="Arial Unicode MS"/>
              </a:rPr>
              <a:t> أو</a:t>
            </a:r>
          </a:p>
          <a:p>
            <a:pPr marR="1761729" indent="0" algn="just" rtl="1">
              <a:lnSpc>
                <a:spcPts val="1450"/>
              </a:lnSpc>
              <a:spcAft>
                <a:spcPts val="2170"/>
              </a:spcAft>
            </a:pPr>
            <a:r>
              <a:rPr lang="en-US" sz="1300">
                <a:latin typeface="Arial"/>
              </a:rPr>
              <a:t>١٢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1046" y="4436268"/>
            <a:ext cx="892969" cy="40362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2230"/>
              </a:lnSpc>
            </a:pPr>
            <a:r>
              <a:rPr lang="ar-SA" sz="2000">
                <a:latin typeface="Arial"/>
              </a:rPr>
              <a:t>_ت</a:t>
            </a:r>
            <a:r>
              <a:rPr lang="en-US" sz="2000">
                <a:latin typeface="Arial"/>
              </a:rPr>
              <a:t>٢٨٣</a:t>
            </a:r>
          </a:p>
          <a:p>
            <a:pPr indent="0" algn="r" rtl="1">
              <a:lnSpc>
                <a:spcPts val="1450"/>
              </a:lnSpc>
            </a:pPr>
            <a:r>
              <a:rPr lang="en-US" sz="1300">
                <a:latin typeface="Arial"/>
              </a:rPr>
              <a:t>١٢</a:t>
            </a:r>
          </a:p>
        </p:txBody>
      </p:sp>
      <p:sp>
        <p:nvSpPr>
          <p:cNvPr id="7" name="Rectangle 6"/>
          <p:cNvSpPr/>
          <p:nvPr/>
        </p:nvSpPr>
        <p:spPr>
          <a:xfrm>
            <a:off x="853678" y="5272087"/>
            <a:ext cx="5918597" cy="104655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754585" indent="0" algn="just" rtl="1">
              <a:lnSpc>
                <a:spcPts val="1610"/>
              </a:lnSpc>
              <a:spcBef>
                <a:spcPts val="2170"/>
              </a:spcBef>
            </a:pPr>
            <a:r>
              <a:rPr lang="ar-SA" sz="1200">
                <a:latin typeface="Arial Unicode MS"/>
              </a:rPr>
              <a:t>مجموع النقاط</a:t>
            </a:r>
          </a:p>
          <a:p>
            <a:pPr marR="1754585" indent="0" algn="just" rtl="1">
              <a:lnSpc>
                <a:spcPts val="1450"/>
              </a:lnSpc>
              <a:spcAft>
                <a:spcPts val="350"/>
              </a:spcAft>
            </a:pPr>
            <a:r>
              <a:rPr lang="ar-SA" sz="1300">
                <a:latin typeface="Arial"/>
              </a:rPr>
              <a:t>(ه</a:t>
            </a:r>
            <a:r>
              <a:rPr lang="en-US" sz="1300">
                <a:latin typeface="Arial"/>
              </a:rPr>
              <a:t>٤٨.٢</a:t>
            </a:r>
            <a:r>
              <a:rPr lang="ar-SA" sz="1300">
                <a:latin typeface="Arial"/>
              </a:rPr>
              <a:t> + </a:t>
            </a:r>
            <a:r>
              <a:rPr lang="en-US" sz="1300">
                <a:latin typeface="Arial"/>
              </a:rPr>
              <a:t>٤٦</a:t>
            </a:r>
            <a:r>
              <a:rPr lang="ar-SA" sz="1300">
                <a:latin typeface="Arial"/>
              </a:rPr>
              <a:t>)    (</a:t>
            </a:r>
            <a:r>
              <a:rPr lang="en-US" sz="1300">
                <a:latin typeface="Arial"/>
              </a:rPr>
              <a:t>٣٦٢٥</a:t>
            </a:r>
            <a:r>
              <a:rPr lang="ar-SA" sz="1300">
                <a:latin typeface="Arial"/>
              </a:rPr>
              <a:t> +</a:t>
            </a:r>
            <a:r>
              <a:rPr lang="en-US" sz="1300">
                <a:latin typeface="Arial"/>
              </a:rPr>
              <a:t>٣٤</a:t>
            </a:r>
            <a:r>
              <a:rPr lang="ar-SA" sz="1300">
                <a:latin typeface="Arial"/>
              </a:rPr>
              <a:t>)</a:t>
            </a:r>
          </a:p>
          <a:p>
            <a:pPr indent="0" algn="just" rtl="1">
              <a:lnSpc>
                <a:spcPts val="1450"/>
              </a:lnSpc>
              <a:spcAft>
                <a:spcPts val="350"/>
              </a:spcAft>
            </a:pPr>
            <a:r>
              <a:rPr lang="ar-SA" sz="1300">
                <a:latin typeface="Arial"/>
              </a:rPr>
              <a:t>المعدل التراكمي =_= </a:t>
            </a:r>
            <a:r>
              <a:rPr lang="en-US" sz="1300">
                <a:latin typeface="Arial"/>
              </a:rPr>
              <a:t>٩٣</a:t>
            </a:r>
            <a:r>
              <a:rPr lang="ar-SA" sz="1300">
                <a:latin typeface="Arial"/>
              </a:rPr>
              <a:t> </a:t>
            </a:r>
            <a:r>
              <a:rPr lang="en-US" sz="1300">
                <a:latin typeface="Arial"/>
              </a:rPr>
              <a:t>٣</a:t>
            </a:r>
            <a:r>
              <a:rPr lang="ar-SA" sz="1300">
                <a:latin typeface="Arial"/>
              </a:rPr>
              <a:t> أو -= </a:t>
            </a:r>
            <a:r>
              <a:rPr lang="en-US" sz="1300">
                <a:latin typeface="Arial"/>
              </a:rPr>
              <a:t>٢,٩٢</a:t>
            </a:r>
          </a:p>
          <a:p>
            <a:pPr marR="1665685" indent="0" algn="just" rtl="1">
              <a:lnSpc>
                <a:spcPts val="1450"/>
              </a:lnSpc>
            </a:pPr>
            <a:r>
              <a:rPr lang="ar-SA" sz="1300">
                <a:latin typeface="Arial"/>
              </a:rPr>
              <a:t>سأز|لوبدات    (</a:t>
            </a:r>
            <a:r>
              <a:rPr lang="en-US" sz="1300">
                <a:latin typeface="Arial"/>
              </a:rPr>
              <a:t>١٢</a:t>
            </a:r>
            <a:r>
              <a:rPr lang="ar-SA" sz="1300">
                <a:latin typeface="Arial"/>
              </a:rPr>
              <a:t> + </a:t>
            </a:r>
            <a:r>
              <a:rPr lang="en-US" sz="1300">
                <a:latin typeface="Arial"/>
              </a:rPr>
              <a:t>١٢</a:t>
            </a:r>
            <a:r>
              <a:rPr lang="ar-SA" sz="1300">
                <a:latin typeface="Arial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0"/>
            <a:ext cx="7161609" cy="106941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Custom</PresentationFormat>
  <Paragraphs>255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Calibri</vt:lpstr>
      <vt:lpstr>Candara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2015-04-17T19:04:04Z</dcterms:modified>
</cp:coreProperties>
</file>