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9451" y="4175051"/>
            <a:ext cx="4976037" cy="11554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080"/>
              </a:lnSpc>
              <a:spcAft>
                <a:spcPts val="2030"/>
              </a:spcAft>
            </a:pPr>
            <a:r>
              <a:rPr lang="ar-SA" sz="2300">
                <a:latin typeface="Arial Unicode MS"/>
              </a:rPr>
              <a:t>(الغصل الثاني)</a:t>
            </a:r>
          </a:p>
          <a:p>
            <a:pPr indent="0" algn="r" rtl="1">
              <a:lnSpc>
                <a:spcPts val="5360"/>
              </a:lnSpc>
            </a:pPr>
            <a:r>
              <a:rPr lang="ar-SA" sz="3600">
                <a:solidFill>
                  <a:srgbClr val="6BA27D"/>
                </a:solidFill>
                <a:latin typeface="Arial Unicode MS"/>
              </a:rPr>
              <a:t>المشتريات </a:t>
            </a:r>
            <a:r>
              <a:rPr lang="ar-SA" sz="4000">
                <a:solidFill>
                  <a:srgbClr val="6BA27D"/>
                </a:solidFill>
                <a:latin typeface="Arial Unicode MS"/>
              </a:rPr>
              <a:t>والتكليف </a:t>
            </a:r>
            <a:r>
              <a:rPr lang="ar-SA" sz="3600">
                <a:solidFill>
                  <a:srgbClr val="6BA27D"/>
                </a:solidFill>
                <a:latin typeface="Arial Unicode MS"/>
              </a:rPr>
              <a:t>بالأعمال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68632" y="10324213"/>
            <a:ext cx="428847" cy="28708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4650"/>
              </a:lnSpc>
            </a:pPr>
            <a:r>
              <a:rPr lang="en-US" sz="4100" i="1">
                <a:solidFill>
                  <a:srgbClr val="FFFFFF"/>
                </a:solidFill>
                <a:latin typeface="Franklin Gothic Medium"/>
              </a:rPr>
              <a:t>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558" y="684027"/>
            <a:ext cx="6131442" cy="7017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1397000" algn="r" rtl="1">
              <a:lnSpc>
                <a:spcPts val="3349"/>
              </a:lnSpc>
            </a:pPr>
            <a:r>
              <a:rPr lang="ar-SA" sz="1900">
                <a:solidFill>
                  <a:srgbClr val="6BA27D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BA27D"/>
                </a:solidFill>
                <a:latin typeface="Arial Unicode MS"/>
              </a:rPr>
              <a:t>٩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')</a:t>
            </a:r>
            <a:r>
              <a:rPr lang="ar-SA" sz="1900">
                <a:latin typeface="Arial Unicode MS"/>
              </a:rPr>
              <a:t> : لمدير الجامعة فيإ يتعلق بالمثزيات والتكيف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 </a:t>
            </a:r>
            <a:r>
              <a:rPr lang="ar-SA" sz="1900">
                <a:latin typeface="Arial Unicode MS"/>
              </a:rPr>
              <a:t>بالأعإل، الصلاحيات الآتية:</a:t>
            </a:r>
          </a:p>
        </p:txBody>
      </p:sp>
      <p:sp>
        <p:nvSpPr>
          <p:cNvPr id="3" name="Rectangle 2"/>
          <p:cNvSpPr/>
          <p:nvPr/>
        </p:nvSpPr>
        <p:spPr>
          <a:xfrm>
            <a:off x="769088" y="1520455"/>
            <a:ext cx="4713767" cy="3615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397000" algn="just" rtl="1">
              <a:lnSpc>
                <a:spcPts val="2790"/>
              </a:lnSpc>
              <a:spcAft>
                <a:spcPts val="420"/>
              </a:spcAft>
            </a:pPr>
            <a:r>
              <a:rPr lang="ar-SA" sz="1900">
                <a:latin typeface="Arial Unicode MS"/>
              </a:rPr>
              <a:t>(أ) </a:t>
            </a:r>
            <a:r>
              <a:rPr lang="ar-SA" sz="2100" b="1">
                <a:latin typeface="Segoe UI"/>
              </a:rPr>
              <a:t>طرح </a:t>
            </a:r>
            <a:r>
              <a:rPr lang="ar-SA" sz="1900">
                <a:latin typeface="Arial Unicode MS"/>
              </a:rPr>
              <a:t>المنافسات العامة للمشزيات،</a:t>
            </a:r>
          </a:p>
        </p:txBody>
      </p:sp>
      <p:sp>
        <p:nvSpPr>
          <p:cNvPr id="4" name="Rectangle 3"/>
          <p:cNvSpPr/>
          <p:nvPr/>
        </p:nvSpPr>
        <p:spPr>
          <a:xfrm>
            <a:off x="733646" y="1956390"/>
            <a:ext cx="4763386" cy="20591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660400" algn="r" rtl="1">
              <a:lnSpc>
                <a:spcPts val="3488"/>
              </a:lnSpc>
            </a:pPr>
            <a:r>
              <a:rPr lang="ar-SA" sz="1900">
                <a:latin typeface="Arial Unicode MS"/>
              </a:rPr>
              <a:t>والأعإل، وابت فيها، بإ لا يتجاوز حمسة عثر </a:t>
            </a:r>
            <a:r>
              <a:rPr lang="ar-SA" sz="1500" b="1">
                <a:latin typeface="Segoe UI"/>
              </a:rPr>
              <a:t>مليون </a:t>
            </a:r>
            <a:r>
              <a:rPr lang="ar-SA" sz="1900">
                <a:latin typeface="Arial Unicode MS"/>
              </a:rPr>
              <a:t>ريال، وما زاد عن </a:t>
            </a:r>
            <a:r>
              <a:rPr lang="ar-SA" sz="2000">
                <a:latin typeface="Arial Unicode MS"/>
              </a:rPr>
              <a:t>ذلك </a:t>
            </a:r>
            <a:r>
              <a:rPr lang="ar-SA" sz="1900">
                <a:latin typeface="Arial Unicode MS"/>
              </a:rPr>
              <a:t>يكون </a:t>
            </a:r>
            <a:r>
              <a:rPr lang="ar-SA" sz="2000">
                <a:latin typeface="Arial Unicode MS"/>
              </a:rPr>
              <a:t>البت </a:t>
            </a:r>
            <a:r>
              <a:rPr lang="ar-SA" sz="1900">
                <a:latin typeface="Arial Unicode MS"/>
              </a:rPr>
              <a:t>فيه </a:t>
            </a:r>
            <a:r>
              <a:rPr lang="ar-SA" sz="2000">
                <a:latin typeface="Arial Unicode MS"/>
              </a:rPr>
              <a:t>لرئيس مجلس </a:t>
            </a:r>
            <a:r>
              <a:rPr lang="ar-SA" sz="1900">
                <a:latin typeface="Arial Unicode MS"/>
              </a:rPr>
              <a:t>الجامعة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(ب) </a:t>
            </a:r>
            <a:r>
              <a:rPr lang="ar-SA" sz="2000">
                <a:latin typeface="Arial Unicode MS"/>
              </a:rPr>
              <a:t>الكليف المباش </a:t>
            </a:r>
            <a:r>
              <a:rPr lang="ar-SA" sz="1900">
                <a:latin typeface="Arial Unicode MS"/>
              </a:rPr>
              <a:t>لتغيذ الأعمال، والثراء </a:t>
            </a:r>
            <a:r>
              <a:rPr lang="ar-SA" sz="2000">
                <a:latin typeface="Arial Unicode MS"/>
              </a:rPr>
              <a:t>المباثر، </a:t>
            </a:r>
            <a:r>
              <a:rPr lang="ar-SA" sz="1900">
                <a:latin typeface="Arial Unicode MS"/>
              </a:rPr>
              <a:t>في حدود مليون ريال .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190" y="4143153"/>
            <a:ext cx="4752754" cy="1197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660400" algn="just" rtl="1">
              <a:lnSpc>
                <a:spcPts val="3377"/>
              </a:lnSpc>
              <a:spcAft>
                <a:spcPts val="420"/>
              </a:spcAft>
            </a:pPr>
            <a:r>
              <a:rPr lang="ar-SA" sz="1900">
                <a:latin typeface="Arial Unicode MS"/>
              </a:rPr>
              <a:t>(ر) قبول العطاء الوحيد في حدود المباح الموضحة أعلاه مما هوداخل في صلاحيته، وكانت حاجة العمل لا تسمح بإعادة طرح العملية في منافسة</a:t>
            </a:r>
          </a:p>
        </p:txBody>
      </p:sp>
      <p:sp>
        <p:nvSpPr>
          <p:cNvPr id="6" name="Rectangle 5"/>
          <p:cNvSpPr/>
          <p:nvPr/>
        </p:nvSpPr>
        <p:spPr>
          <a:xfrm>
            <a:off x="4164418" y="5411972"/>
            <a:ext cx="712382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660400" algn="r" rtl="1">
              <a:lnSpc>
                <a:spcPts val="2540"/>
              </a:lnSpc>
              <a:spcAft>
                <a:spcPts val="2590"/>
              </a:spcAft>
            </a:pPr>
            <a:r>
              <a:rPr lang="ar-SA" sz="1900">
                <a:latin typeface="Arial Unicode MS"/>
              </a:rPr>
              <a:t>أخرى .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734" y="6273209"/>
            <a:ext cx="6117266" cy="311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  <a:spcAft>
                <a:spcPts val="420"/>
              </a:spcAft>
            </a:pPr>
            <a:r>
              <a:rPr lang="ar-SA" sz="1900">
                <a:solidFill>
                  <a:srgbClr val="6BA27D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BA27D"/>
                </a:solidFill>
                <a:latin typeface="Arial Unicode MS"/>
              </a:rPr>
              <a:t>١٠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</a:t>
            </a:r>
            <a:r>
              <a:rPr lang="ar-SA" sz="1600" b="1">
                <a:latin typeface="Segoe UI"/>
              </a:rPr>
              <a:t>لمدير </a:t>
            </a:r>
            <a:r>
              <a:rPr lang="ar-SA" sz="1700" b="1">
                <a:latin typeface="Segoe UI"/>
              </a:rPr>
              <a:t>الجامعة </a:t>
            </a:r>
            <a:r>
              <a:rPr lang="ar-SA" sz="1900">
                <a:latin typeface="Arial Unicode MS"/>
              </a:rPr>
              <a:t>أن يفوض </a:t>
            </a:r>
            <a:r>
              <a:rPr lang="ar-SA" sz="1700" b="1">
                <a:latin typeface="Segoe UI"/>
              </a:rPr>
              <a:t>بعض ملاحيا</a:t>
            </a:r>
            <a:r>
              <a:rPr lang="ar-SA" sz="1900">
                <a:latin typeface="Arial Unicode MS"/>
              </a:rPr>
              <a:t>ته </a:t>
            </a:r>
            <a:r>
              <a:rPr lang="ar-SA" sz="1700" b="1">
                <a:latin typeface="Segoe UI"/>
              </a:rPr>
              <a:t>المالية</a:t>
            </a:r>
          </a:p>
        </p:txBody>
      </p:sp>
      <p:sp>
        <p:nvSpPr>
          <p:cNvPr id="8" name="Rectangle 7"/>
          <p:cNvSpPr/>
          <p:nvPr/>
        </p:nvSpPr>
        <p:spPr>
          <a:xfrm>
            <a:off x="733646" y="6705600"/>
            <a:ext cx="6117265" cy="29239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397000" algn="just" rtl="1">
              <a:lnSpc>
                <a:spcPts val="4130"/>
              </a:lnSpc>
            </a:pPr>
            <a:r>
              <a:rPr lang="ar-SA" sz="1900">
                <a:latin typeface="Arial Unicode MS"/>
              </a:rPr>
              <a:t>المتعلقة بالثرات، والتكليف بالال، لوكلاء الجامعة، والعمداء، ومديري المعاهد، ورؤساء الأقام، وغيرهم بالجامعة وفق نظام تأمين مشزيات الحكومة، وتنفيذ مشروعاتها، عل أن يكون التعويض متدرجأ ح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ب مسؤولية الشخص المة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وضن إليه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 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BA27D"/>
                </a:solidFill>
                <a:latin typeface="Arial Unicode MS"/>
              </a:rPr>
              <a:t>١١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كل ما لم يرد به ض خاص في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اللائحة </a:t>
            </a:r>
            <a:r>
              <a:rPr lang="ar-SA" sz="1700" b="1">
                <a:latin typeface="Segoe UI"/>
              </a:rPr>
              <a:t>فيء</a:t>
            </a: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</a:t>
            </a:r>
            <a:r>
              <a:rPr lang="ar-SA" sz="1900">
                <a:latin typeface="Arial Unicode MS"/>
              </a:rPr>
              <a:t>يتعلق</a:t>
            </a:r>
          </a:p>
        </p:txBody>
      </p:sp>
      <p:sp>
        <p:nvSpPr>
          <p:cNvPr id="9" name="Rectangle 8"/>
          <p:cNvSpPr/>
          <p:nvPr/>
        </p:nvSpPr>
        <p:spPr>
          <a:xfrm>
            <a:off x="733646" y="9711069"/>
            <a:ext cx="4593265" cy="2977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بالمثقيات والتكليف بالأعإل، تطبق بشأنه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953" y="652130"/>
            <a:ext cx="6209414" cy="55289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533747" indent="0" algn="r" rtl="1">
              <a:lnSpc>
                <a:spcPts val="3433"/>
              </a:lnSpc>
            </a:pPr>
            <a:r>
              <a:rPr lang="ar-SA" sz="1900">
                <a:latin typeface="Arial Unicode MS"/>
              </a:rPr>
              <a:t>الأحكام الواردة في نظام تأمين شهريات الحكومة </a:t>
            </a:r>
            <a:r>
              <a:rPr lang="ar-SA" sz="1800">
                <a:latin typeface="Arial Unicode MS"/>
              </a:rPr>
              <a:t>الصادر </a:t>
            </a:r>
            <a:r>
              <a:rPr lang="ar-SA" sz="1500" b="1">
                <a:latin typeface="Segoe UI"/>
              </a:rPr>
              <a:t>بالرسوم </a:t>
            </a:r>
            <a:r>
              <a:rPr lang="ar-SA" sz="1900">
                <a:latin typeface="Arial Unicode MS"/>
              </a:rPr>
              <a:t>الملكي رقم (م/ </a:t>
            </a:r>
            <a:r>
              <a:rPr lang="en-US" sz="1900">
                <a:latin typeface="Arial Unicode MS"/>
              </a:rPr>
              <a:t>٤</a:t>
            </a:r>
            <a:r>
              <a:rPr lang="ar-SA" sz="1900">
                <a:latin typeface="Arial Unicode MS"/>
              </a:rPr>
              <a:t> </a:t>
            </a:r>
            <a:r>
              <a:rPr lang="en-US" sz="1900">
                <a:latin typeface="Arial Unicode MS"/>
              </a:rPr>
              <a:t>١</a:t>
            </a:r>
            <a:r>
              <a:rPr lang="ar-SA" sz="1900">
                <a:latin typeface="Arial Unicode MS"/>
              </a:rPr>
              <a:t>) </a:t>
            </a:r>
            <a:r>
              <a:rPr lang="ar-SA" sz="1800">
                <a:latin typeface="Arial Unicode MS"/>
              </a:rPr>
              <a:t>وتارخ</a:t>
            </a:r>
          </a:p>
          <a:p>
            <a:pPr marR="1533747" indent="0" algn="r" rtl="1">
              <a:lnSpc>
                <a:spcPts val="3684"/>
              </a:lnSpc>
              <a:spcAft>
                <a:spcPts val="2170"/>
              </a:spcAft>
            </a:pPr>
            <a:r>
              <a:rPr lang="en-US" sz="1900">
                <a:latin typeface="Arial Unicode MS"/>
              </a:rPr>
              <a:t>١٣٩٧/٤/٧</a:t>
            </a:r>
            <a:r>
              <a:rPr lang="ar-SA" sz="1900">
                <a:latin typeface="Arial Unicode MS"/>
              </a:rPr>
              <a:t>شولاءحهاكيذية،وما,طرأى من تعديلات .</a:t>
            </a:r>
          </a:p>
          <a:p>
            <a:pPr indent="0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solidFill>
                  <a:srgbClr val="6BA27D"/>
                </a:solidFill>
                <a:latin typeface="Arial Unicode MS"/>
              </a:rPr>
              <a:t>مادة (</a:t>
            </a:r>
            <a:r>
              <a:rPr lang="en-US" sz="1900">
                <a:solidFill>
                  <a:srgbClr val="6BA27D"/>
                </a:solidFill>
                <a:latin typeface="Arial Unicode MS"/>
              </a:rPr>
              <a:t>١٢</a:t>
            </a:r>
            <a:r>
              <a:rPr lang="ar-SA" sz="1900">
                <a:solidFill>
                  <a:srgbClr val="6BA27D"/>
                </a:solidFill>
                <a:latin typeface="Arial Unicode MS"/>
              </a:rPr>
              <a:t>)</a:t>
            </a:r>
            <a:r>
              <a:rPr lang="ar-SA" sz="1900">
                <a:latin typeface="Arial Unicode MS"/>
              </a:rPr>
              <a:t> : </a:t>
            </a:r>
            <a:r>
              <a:rPr lang="en-US" sz="1900">
                <a:latin typeface="Arial Unicode MS"/>
              </a:rPr>
              <a:t>٠</a:t>
            </a:r>
            <a:r>
              <a:rPr lang="ar-SA" sz="1900">
                <a:latin typeface="Arial Unicode MS"/>
              </a:rPr>
              <a:t>ع مراعاة القواعد المنظمة لتأ جر، وإزالة المباني</a:t>
            </a:r>
          </a:p>
          <a:p>
            <a:pPr marR="1533747" indent="0" algn="r" rtl="1">
              <a:lnSpc>
                <a:spcPts val="3460"/>
              </a:lnSpc>
            </a:pPr>
            <a:r>
              <a:rPr lang="ar-SA" sz="1900">
                <a:latin typeface="Arial Unicode MS"/>
              </a:rPr>
              <a:t>الحكومية، والاسثجار من الفير، لمدير الجامعة، أو منيغوصه:_</a:t>
            </a:r>
          </a:p>
          <a:p>
            <a:pPr indent="0" rtl="1">
              <a:lnSpc>
                <a:spcPts val="3460"/>
              </a:lnSpc>
            </a:pPr>
            <a:r>
              <a:rPr lang="ar-SA" sz="1900">
                <a:latin typeface="Arial Unicode MS"/>
              </a:rPr>
              <a:t>(أ) تأجير ممتلكات الجامعة، وتجديد عقود الإيجار،</a:t>
            </a:r>
          </a:p>
          <a:p>
            <a:pPr marR="20925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أو فخها.</a:t>
            </a:r>
          </a:p>
          <a:p>
            <a:pPr marR="13940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(ب) إزالة المباني إذا كانت آيلة للقوط، أو تثكل</a:t>
            </a:r>
          </a:p>
          <a:p>
            <a:pPr marR="2092547" indent="0" algn="r" rtl="1">
              <a:lnSpc>
                <a:spcPts val="2540"/>
              </a:lnSpc>
              <a:spcAft>
                <a:spcPts val="560"/>
              </a:spcAft>
            </a:pPr>
            <a:r>
              <a:rPr lang="ar-SA" sz="1900">
                <a:latin typeface="Arial Unicode MS"/>
              </a:rPr>
              <a:t>خطرأ .</a:t>
            </a:r>
          </a:p>
          <a:p>
            <a:pPr marR="1394047" indent="0" algn="r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(ر) اسنئجار الأعيان، أو العقارات من الفير.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Franklin Gothic Medium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2015-04-17T19:19:36Z</dcterms:modified>
</cp:coreProperties>
</file>