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83488" cy="1071245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250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71487" y="1503759"/>
            <a:ext cx="1985963" cy="917972"/>
          </a:xfrm>
          <a:prstGeom prst="rect">
            <a:avLst/>
          </a:prstGeom>
        </p:spPr>
      </p:pic>
      <p:sp>
        <p:nvSpPr>
          <p:cNvPr id="3" name="Rectangle 2"/>
          <p:cNvSpPr/>
          <p:nvPr/>
        </p:nvSpPr>
        <p:spPr>
          <a:xfrm>
            <a:off x="3618309" y="653653"/>
            <a:ext cx="3161109" cy="357187"/>
          </a:xfrm>
          <a:prstGeom prst="rect">
            <a:avLst/>
          </a:prstGeom>
        </p:spPr>
        <p:txBody>
          <a:bodyPr wrap="none" lIns="0" tIns="0" rIns="0" bIns="0">
            <a:noAutofit/>
          </a:bodyPr>
          <a:lstStyle/>
          <a:p>
            <a:pPr indent="0" algn="r" rtl="1">
              <a:lnSpc>
                <a:spcPts val="2660"/>
              </a:lnSpc>
              <a:spcAft>
                <a:spcPts val="4410"/>
              </a:spcAft>
            </a:pPr>
            <a:r>
              <a:rPr lang="ar-SA" sz="2000" b="1">
                <a:latin typeface="Segoe UI"/>
              </a:rPr>
              <a:t>تأمتي المشريات وتنفيذالاعمال</a:t>
            </a:r>
          </a:p>
        </p:txBody>
      </p:sp>
      <p:sp>
        <p:nvSpPr>
          <p:cNvPr id="4" name="Rectangle 3"/>
          <p:cNvSpPr/>
          <p:nvPr/>
        </p:nvSpPr>
        <p:spPr>
          <a:xfrm>
            <a:off x="2628900" y="1796653"/>
            <a:ext cx="2353865" cy="328612"/>
          </a:xfrm>
          <a:prstGeom prst="rect">
            <a:avLst/>
          </a:prstGeom>
        </p:spPr>
        <p:txBody>
          <a:bodyPr wrap="none" lIns="0" tIns="0" rIns="0" bIns="0">
            <a:noAutofit/>
          </a:bodyPr>
          <a:lstStyle/>
          <a:p>
            <a:pPr indent="0" rtl="1">
              <a:lnSpc>
                <a:spcPts val="2660"/>
              </a:lnSpc>
              <a:spcAft>
                <a:spcPts val="2870"/>
              </a:spcAft>
            </a:pPr>
            <a:r>
              <a:rPr lang="ar-SA" sz="2000" b="1">
                <a:latin typeface="Segoe UI"/>
              </a:rPr>
              <a:t>المادة الثانية والعشرون ذ</a:t>
            </a:r>
          </a:p>
        </p:txBody>
      </p:sp>
      <p:sp>
        <p:nvSpPr>
          <p:cNvPr id="5" name="Rectangle 4"/>
          <p:cNvSpPr/>
          <p:nvPr/>
        </p:nvSpPr>
        <p:spPr>
          <a:xfrm>
            <a:off x="835818" y="2746771"/>
            <a:ext cx="5932885" cy="5943600"/>
          </a:xfrm>
          <a:prstGeom prst="rect">
            <a:avLst/>
          </a:prstGeom>
        </p:spPr>
        <p:txBody>
          <a:bodyPr lIns="0" tIns="0" rIns="0" bIns="0">
            <a:noAutofit/>
          </a:bodyPr>
          <a:lstStyle/>
          <a:p>
            <a:pPr indent="469900" algn="just" rtl="1">
              <a:lnSpc>
                <a:spcPts val="3713"/>
              </a:lnSpc>
            </a:pPr>
            <a:r>
              <a:rPr lang="ar-SA" sz="1700">
                <a:latin typeface="Segoe UI"/>
              </a:rPr>
              <a:t>يطبق على عمليات تأمين مشتريات الصندوق ومشروعاته القواعد والإجراءات التى تطبق بالمؤسسة التعليمية وما يطرآ عليها من تعديلات آو تفسيرات من الجهات المحتصة وذلك في حدود الصلاحيات المالية التالية: أ - لمجلس الإدارة التوصية بالبت في المنافسات وقبول العطاء الوحيد المقدم في المنافسة إذا خانت هناك مبررات قويه </a:t>
            </a:r>
            <a:r>
              <a:rPr lang="ar-SA" sz="1600">
                <a:latin typeface="Segoe UI"/>
              </a:rPr>
              <a:t>لذلك، </a:t>
            </a:r>
            <a:r>
              <a:rPr lang="ar-SA" sz="1700">
                <a:latin typeface="Segoe UI"/>
              </a:rPr>
              <a:t>وكذلك التوصية بتمديد مدة العقد إذا كان التأخير ناتجا عن تكليف المتعاقد بأعمال جديده صدر الآمر بها وفقا لاحكام هذه اللائحة في وقت لا يسمح بأدائها في باقي المدة المحددة بالعقد أو إذا كان الأمر صادوا بإيقاف األأعمال لاسباب لا دخل للمتعاقد فيها آو كان الإيقاف نتيجة ظروف قاهرة والرفع بذلك لمدير المؤسسة التعليمية أو الوزير المختص للموافقة.</a:t>
            </a:r>
          </a:p>
        </p:txBody>
      </p:sp>
      <p:sp>
        <p:nvSpPr>
          <p:cNvPr id="6" name="Rectangle 5"/>
          <p:cNvSpPr/>
          <p:nvPr/>
        </p:nvSpPr>
        <p:spPr>
          <a:xfrm>
            <a:off x="2171700" y="8943975"/>
            <a:ext cx="4561284" cy="285750"/>
          </a:xfrm>
          <a:prstGeom prst="rect">
            <a:avLst/>
          </a:prstGeom>
        </p:spPr>
        <p:txBody>
          <a:bodyPr wrap="none" lIns="0" tIns="0" rIns="0" bIns="0">
            <a:noAutofit/>
          </a:bodyPr>
          <a:lstStyle/>
          <a:p>
            <a:pPr indent="0" algn="r" rtl="1">
              <a:lnSpc>
                <a:spcPts val="2260"/>
              </a:lnSpc>
              <a:spcAft>
                <a:spcPts val="1050"/>
              </a:spcAft>
            </a:pPr>
            <a:r>
              <a:rPr lang="ar-SA" sz="1700">
                <a:latin typeface="Segoe UI"/>
              </a:rPr>
              <a:t>ب- تكون </a:t>
            </a:r>
            <a:r>
              <a:rPr lang="ar-SA" sz="1600" b="1">
                <a:latin typeface="Segoe UI"/>
              </a:rPr>
              <a:t>صعلاحيات </a:t>
            </a:r>
            <a:r>
              <a:rPr lang="ar-SA" sz="1700">
                <a:latin typeface="Segoe UI"/>
              </a:rPr>
              <a:t>التآمين المباشر كما </a:t>
            </a:r>
            <a:r>
              <a:rPr lang="ar-SA" sz="1600" b="1">
                <a:latin typeface="Segoe UI"/>
              </a:rPr>
              <a:t>يلي:</a:t>
            </a:r>
          </a:p>
        </p:txBody>
      </p:sp>
      <p:sp>
        <p:nvSpPr>
          <p:cNvPr id="7" name="Rectangle 6"/>
          <p:cNvSpPr/>
          <p:nvPr/>
        </p:nvSpPr>
        <p:spPr>
          <a:xfrm>
            <a:off x="878681" y="9411890"/>
            <a:ext cx="5089922" cy="717947"/>
          </a:xfrm>
          <a:prstGeom prst="rect">
            <a:avLst/>
          </a:prstGeom>
        </p:spPr>
        <p:txBody>
          <a:bodyPr lIns="0" tIns="0" rIns="0" bIns="0">
            <a:noAutofit/>
          </a:bodyPr>
          <a:lstStyle/>
          <a:p>
            <a:pPr indent="0" algn="just" rtl="1">
              <a:lnSpc>
                <a:spcPts val="3656"/>
              </a:lnSpc>
            </a:pPr>
            <a:r>
              <a:rPr lang="ar-SA" sz="1700" b="1">
                <a:latin typeface="Segoe UI"/>
              </a:rPr>
              <a:t>بما </a:t>
            </a:r>
            <a:r>
              <a:rPr lang="ar-SA" sz="1700">
                <a:latin typeface="Segoe UI"/>
              </a:rPr>
              <a:t>لا </a:t>
            </a:r>
            <a:r>
              <a:rPr lang="ar-SA" sz="1700" b="1">
                <a:latin typeface="Segoe UI"/>
              </a:rPr>
              <a:t>يتجاوز </a:t>
            </a:r>
            <a:r>
              <a:rPr lang="ar-SA" sz="1700">
                <a:latin typeface="Segoe UI"/>
              </a:rPr>
              <a:t>(.....</a:t>
            </a:r>
            <a:r>
              <a:rPr lang="en-US" sz="1700">
                <a:latin typeface="Segoe UI"/>
              </a:rPr>
              <a:t>٢</a:t>
            </a:r>
            <a:r>
              <a:rPr lang="ar-SA" sz="1700">
                <a:latin typeface="Segoe UI"/>
              </a:rPr>
              <a:t>) عشرون </a:t>
            </a:r>
            <a:r>
              <a:rPr lang="ar-SA" sz="1600">
                <a:latin typeface="Segoe UI"/>
              </a:rPr>
              <a:t>ألف </a:t>
            </a:r>
            <a:r>
              <a:rPr lang="ar-SA" sz="1600" b="1">
                <a:latin typeface="Segoe UI"/>
              </a:rPr>
              <a:t>زيا</a:t>
            </a:r>
            <a:r>
              <a:rPr lang="ar-SA" sz="1700">
                <a:latin typeface="Segoe UI"/>
              </a:rPr>
              <a:t>ل </a:t>
            </a:r>
            <a:r>
              <a:rPr lang="ar-SA" sz="1600" b="1">
                <a:latin typeface="Segoe UI"/>
              </a:rPr>
              <a:t>للمدير </a:t>
            </a:r>
            <a:r>
              <a:rPr lang="ar-SA" sz="1700" b="1">
                <a:latin typeface="Segoe UI"/>
              </a:rPr>
              <a:t>التنغيذى.</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90353" y="726558"/>
            <a:ext cx="5149702" cy="786809"/>
          </a:xfrm>
          <a:prstGeom prst="rect">
            <a:avLst/>
          </a:prstGeom>
        </p:spPr>
        <p:txBody>
          <a:bodyPr lIns="0" tIns="0" rIns="0" bIns="0">
            <a:noAutofit/>
          </a:bodyPr>
          <a:lstStyle/>
          <a:p>
            <a:pPr indent="0" algn="just" rtl="1">
              <a:lnSpc>
                <a:spcPts val="3321"/>
              </a:lnSpc>
              <a:spcAft>
                <a:spcPts val="350"/>
              </a:spcAft>
            </a:pPr>
            <a:r>
              <a:rPr lang="ar-SA" sz="1700" b="1">
                <a:latin typeface="Segoe UI"/>
              </a:rPr>
              <a:t>بما لا يتجاوز </a:t>
            </a:r>
            <a:r>
              <a:rPr lang="ar-SA" sz="1700">
                <a:latin typeface="Segoe UI"/>
              </a:rPr>
              <a:t>( </a:t>
            </a:r>
            <a:r>
              <a:rPr lang="en-US" sz="1700">
                <a:latin typeface="Segoe UI"/>
              </a:rPr>
              <a:t>٠</a:t>
            </a:r>
            <a:r>
              <a:rPr lang="ar-SA" sz="1700">
                <a:latin typeface="Segoe UI"/>
              </a:rPr>
              <a:t> </a:t>
            </a:r>
            <a:r>
              <a:rPr lang="en-US" sz="1700">
                <a:latin typeface="Segoe UI"/>
              </a:rPr>
              <a:t>٠</a:t>
            </a:r>
            <a:r>
              <a:rPr lang="ar-SA" sz="1700">
                <a:latin typeface="Segoe UI"/>
              </a:rPr>
              <a:t> </a:t>
            </a:r>
            <a:r>
              <a:rPr lang="en-US" sz="1700">
                <a:latin typeface="Segoe UI"/>
              </a:rPr>
              <a:t>٠</a:t>
            </a:r>
            <a:r>
              <a:rPr lang="ar-SA" sz="1700">
                <a:latin typeface="Segoe UI"/>
              </a:rPr>
              <a:t> .</a:t>
            </a:r>
            <a:r>
              <a:rPr lang="en-US" sz="1700">
                <a:latin typeface="Segoe UI"/>
              </a:rPr>
              <a:t>٠</a:t>
            </a:r>
            <a:r>
              <a:rPr lang="ar-SA" sz="1700">
                <a:latin typeface="Segoe UI"/>
              </a:rPr>
              <a:t> </a:t>
            </a:r>
            <a:r>
              <a:rPr lang="en-US" sz="1700">
                <a:latin typeface="Segoe UI"/>
              </a:rPr>
              <a:t>٠</a:t>
            </a:r>
            <a:r>
              <a:rPr lang="ar-SA" sz="1700">
                <a:latin typeface="Segoe UI"/>
              </a:rPr>
              <a:t> </a:t>
            </a:r>
            <a:r>
              <a:rPr lang="en-US" sz="1600">
                <a:latin typeface="Segoe UI"/>
              </a:rPr>
              <a:t>١</a:t>
            </a:r>
            <a:r>
              <a:rPr lang="ar-SA" sz="1600">
                <a:latin typeface="Segoe UI"/>
              </a:rPr>
              <a:t> </a:t>
            </a:r>
            <a:r>
              <a:rPr lang="ar-SA" sz="1700">
                <a:latin typeface="Segoe UI"/>
              </a:rPr>
              <a:t>) </a:t>
            </a:r>
            <a:r>
              <a:rPr lang="ar-SA" sz="1600">
                <a:latin typeface="Segoe UI"/>
              </a:rPr>
              <a:t>مائة ألف </a:t>
            </a:r>
            <a:r>
              <a:rPr lang="ar-SA" sz="1700" b="1">
                <a:latin typeface="Segoe UI"/>
              </a:rPr>
              <a:t>ريال </a:t>
            </a:r>
            <a:r>
              <a:rPr lang="ar-SA" sz="1700">
                <a:latin typeface="Segoe UI"/>
              </a:rPr>
              <a:t>لرثيس مجلس الإداوة.</a:t>
            </a:r>
          </a:p>
        </p:txBody>
      </p:sp>
      <p:sp>
        <p:nvSpPr>
          <p:cNvPr id="3" name="Rectangle 2"/>
          <p:cNvSpPr/>
          <p:nvPr/>
        </p:nvSpPr>
        <p:spPr>
          <a:xfrm>
            <a:off x="793897" y="1701209"/>
            <a:ext cx="5979042" cy="3710763"/>
          </a:xfrm>
          <a:prstGeom prst="rect">
            <a:avLst/>
          </a:prstGeom>
        </p:spPr>
        <p:txBody>
          <a:bodyPr lIns="0" tIns="0" rIns="0" bIns="0">
            <a:noAutofit/>
          </a:bodyPr>
          <a:lstStyle/>
          <a:p>
            <a:pPr marR="850900" indent="0" algn="just" rtl="1">
              <a:lnSpc>
                <a:spcPts val="3740"/>
              </a:lnSpc>
              <a:spcBef>
                <a:spcPts val="350"/>
              </a:spcBef>
            </a:pPr>
            <a:r>
              <a:rPr lang="ar-SA" sz="1700">
                <a:latin typeface="Segoe UI"/>
              </a:rPr>
              <a:t>ما زاد </a:t>
            </a:r>
            <a:r>
              <a:rPr lang="ar-SA" sz="1600" b="1">
                <a:latin typeface="Segoe UI"/>
              </a:rPr>
              <a:t>على </a:t>
            </a:r>
            <a:r>
              <a:rPr lang="ar-SA" sz="1700">
                <a:latin typeface="Segoe UI"/>
              </a:rPr>
              <a:t>ذلك يفون </a:t>
            </a:r>
            <a:r>
              <a:rPr lang="ar-SA" sz="1600" b="1">
                <a:latin typeface="Segoe UI"/>
              </a:rPr>
              <a:t>لمدير </a:t>
            </a:r>
            <a:r>
              <a:rPr lang="ar-SA" sz="1700">
                <a:latin typeface="Segoe UI"/>
              </a:rPr>
              <a:t>المؤسسة التعليمية آو الوزير المختص.</a:t>
            </a:r>
          </a:p>
          <a:p>
            <a:pPr marR="850900" indent="-431800" algn="just" rtl="1">
              <a:lnSpc>
                <a:spcPts val="3712"/>
              </a:lnSpc>
            </a:pPr>
            <a:r>
              <a:rPr lang="ar-SA" sz="1700">
                <a:latin typeface="Segoe UI"/>
              </a:rPr>
              <a:t>ج “ تعتمد نتيجة المزايدة من رئيس مجلس الإدارة إذا لم تتجاوز قيمة </a:t>
            </a:r>
            <a:r>
              <a:rPr lang="ar-SA" sz="1600" b="1">
                <a:latin typeface="Segoe UI"/>
              </a:rPr>
              <a:t>المبيع </a:t>
            </a:r>
            <a:r>
              <a:rPr lang="ar-SA" sz="1700">
                <a:latin typeface="Segoe UI"/>
              </a:rPr>
              <a:t>( </a:t>
            </a:r>
            <a:r>
              <a:rPr lang="en-US" sz="1700">
                <a:latin typeface="Segoe UI"/>
              </a:rPr>
              <a:t>٠</a:t>
            </a:r>
            <a:r>
              <a:rPr lang="ar-SA" sz="1700">
                <a:latin typeface="Segoe UI"/>
              </a:rPr>
              <a:t> </a:t>
            </a:r>
            <a:r>
              <a:rPr lang="en-US" sz="1700">
                <a:latin typeface="Segoe UI"/>
              </a:rPr>
              <a:t>٠</a:t>
            </a:r>
            <a:r>
              <a:rPr lang="ar-SA" sz="1700">
                <a:latin typeface="Segoe UI"/>
              </a:rPr>
              <a:t> </a:t>
            </a:r>
            <a:r>
              <a:rPr lang="en-US" sz="1700">
                <a:latin typeface="Segoe UI"/>
              </a:rPr>
              <a:t>٠</a:t>
            </a:r>
            <a:r>
              <a:rPr lang="ar-SA" sz="1700">
                <a:latin typeface="Segoe UI"/>
              </a:rPr>
              <a:t> </a:t>
            </a:r>
            <a:r>
              <a:rPr lang="en-US" sz="1600" b="1">
                <a:latin typeface="Segoe UI"/>
              </a:rPr>
              <a:t>٠</a:t>
            </a:r>
            <a:r>
              <a:rPr lang="ar-SA" sz="1600" b="1">
                <a:latin typeface="Segoe UI"/>
              </a:rPr>
              <a:t> </a:t>
            </a:r>
            <a:r>
              <a:rPr lang="en-US" sz="1700">
                <a:latin typeface="Segoe UI"/>
              </a:rPr>
              <a:t>٠</a:t>
            </a:r>
            <a:r>
              <a:rPr lang="ar-SA" sz="1700">
                <a:latin typeface="Segoe UI"/>
              </a:rPr>
              <a:t> </a:t>
            </a:r>
            <a:r>
              <a:rPr lang="en-US" sz="1700">
                <a:latin typeface="Segoe UI"/>
              </a:rPr>
              <a:t>٠</a:t>
            </a:r>
            <a:r>
              <a:rPr lang="ar-SA" sz="1700">
                <a:latin typeface="Segoe UI"/>
              </a:rPr>
              <a:t> </a:t>
            </a:r>
            <a:r>
              <a:rPr lang="en-US" sz="1600">
                <a:latin typeface="Segoe UI"/>
              </a:rPr>
              <a:t>١</a:t>
            </a:r>
            <a:r>
              <a:rPr lang="ar-SA" sz="1600">
                <a:latin typeface="Segoe UI"/>
              </a:rPr>
              <a:t> </a:t>
            </a:r>
            <a:r>
              <a:rPr lang="ar-SA" sz="1700">
                <a:latin typeface="Segoe UI"/>
              </a:rPr>
              <a:t>) ماثة </a:t>
            </a:r>
            <a:r>
              <a:rPr lang="ar-SA" sz="1600">
                <a:latin typeface="Segoe UI"/>
              </a:rPr>
              <a:t>آلف </a:t>
            </a:r>
            <a:r>
              <a:rPr lang="ar-SA" sz="1700">
                <a:latin typeface="Segoe UI"/>
              </a:rPr>
              <a:t>ريال ومن مدير المؤسسة التعليمية آو الوزير المختصر إذا تجاوزت القيمة </a:t>
            </a:r>
            <a:r>
              <a:rPr lang="ar-SA" sz="1600">
                <a:latin typeface="Segoe UI"/>
              </a:rPr>
              <a:t>ذلك.</a:t>
            </a:r>
          </a:p>
          <a:p>
            <a:pPr indent="419100" algn="r" rtl="1">
              <a:lnSpc>
                <a:spcPts val="3740"/>
              </a:lnSpc>
            </a:pPr>
            <a:r>
              <a:rPr lang="ar-SA" sz="1700">
                <a:latin typeface="Segoe UI"/>
              </a:rPr>
              <a:t>ويتولى مجلس الإدارة تشحكيل اللجان اللازمة لتامين مشتريات الصندوق تنغيذ آعماله ومشروعاته</a:t>
            </a:r>
            <a:r>
              <a:rPr lang="en-US" sz="1700">
                <a:latin typeface="Segoe UI"/>
              </a:rPr>
              <a:t>٠</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Custom</PresentationFormat>
  <Paragraphs>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Segoe UI</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Aabed</dc:creator>
  <cp:lastModifiedBy>Mohammad Aabed</cp:lastModifiedBy>
  <cp:revision>1</cp:revision>
  <dcterms:modified xsi:type="dcterms:W3CDTF">2015-04-17T19:21:51Z</dcterms:modified>
</cp:coreProperties>
</file>