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8088" cy="106965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9460" y="2232837"/>
            <a:ext cx="5635256" cy="684736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2900"/>
              </a:lnSpc>
              <a:spcAft>
                <a:spcPts val="2030"/>
              </a:spcAft>
            </a:pPr>
            <a:r>
              <a:rPr lang="ar-SA" sz="2600" b="1">
                <a:solidFill>
                  <a:srgbClr val="2078D8"/>
                </a:solidFill>
                <a:latin typeface="Arial"/>
              </a:rPr>
              <a:t>أءئ</a:t>
            </a:r>
            <a:r>
              <a:rPr lang="en-US" sz="2600" b="1">
                <a:solidFill>
                  <a:srgbClr val="2078D8"/>
                </a:solidFill>
                <a:latin typeface="Arial"/>
              </a:rPr>
              <a:t>٤</a:t>
            </a:r>
            <a:r>
              <a:rPr lang="ar-SA" sz="2600" b="1">
                <a:solidFill>
                  <a:srgbClr val="2078D8"/>
                </a:solidFill>
                <a:latin typeface="Arial"/>
              </a:rPr>
              <a:t> سة </a:t>
            </a:r>
            <a:r>
              <a:rPr lang="ar-SA" sz="2500" b="1">
                <a:solidFill>
                  <a:srgbClr val="2078D8"/>
                </a:solidFill>
                <a:latin typeface="Arial"/>
              </a:rPr>
              <a:t>اتدربس</a:t>
            </a:r>
          </a:p>
          <a:p>
            <a:pPr indent="0" algn="ctr" rtl="1">
              <a:lnSpc>
                <a:spcPts val="2900"/>
              </a:lnSpc>
              <a:spcAft>
                <a:spcPts val="840"/>
              </a:spcAft>
            </a:pPr>
            <a:r>
              <a:rPr lang="ar-SA" sz="2300" b="1">
                <a:latin typeface="Arial"/>
              </a:rPr>
              <a:t>المادة الخامسة </a:t>
            </a:r>
            <a:r>
              <a:rPr lang="ar-SA" sz="2600" b="1">
                <a:latin typeface="Arial"/>
              </a:rPr>
              <a:t>والأربعون</a:t>
            </a:r>
          </a:p>
          <a:p>
            <a:pPr marL="3238500" indent="317500" algn="r" rtl="1">
              <a:lnSpc>
                <a:spcPts val="2958"/>
              </a:lnSpc>
              <a:spcAft>
                <a:spcPts val="840"/>
              </a:spcAft>
            </a:pPr>
            <a:r>
              <a:rPr lang="ar-SA" sz="1900">
                <a:latin typeface="Arial"/>
              </a:rPr>
              <a:t>أعضاء هيئة التدريس هم : </a:t>
            </a:r>
            <a:r>
              <a:rPr lang="en-US" sz="2000">
                <a:latin typeface="Arial"/>
              </a:rPr>
              <a:t>٠١</a:t>
            </a:r>
            <a:r>
              <a:rPr lang="ar-SA" sz="2000">
                <a:latin typeface="Arial"/>
              </a:rPr>
              <a:t>الأساتذة.. </a:t>
            </a:r>
            <a:r>
              <a:rPr lang="en-US" sz="2000">
                <a:latin typeface="Arial"/>
              </a:rPr>
              <a:t>٠٢</a:t>
            </a:r>
            <a:r>
              <a:rPr lang="ar-SA" sz="2000">
                <a:latin typeface="Arial"/>
              </a:rPr>
              <a:t>الأساتذةالمثاركون. </a:t>
            </a:r>
            <a:r>
              <a:rPr lang="en-US" sz="1100">
                <a:latin typeface="Arial"/>
              </a:rPr>
              <a:t>٠٣</a:t>
            </a:r>
            <a:r>
              <a:rPr lang="ar-SA" sz="1100">
                <a:latin typeface="Arial"/>
              </a:rPr>
              <a:t> </a:t>
            </a:r>
            <a:r>
              <a:rPr lang="ar-SA" sz="2000">
                <a:latin typeface="Arial"/>
              </a:rPr>
              <a:t>الأساتذة المساعدون </a:t>
            </a:r>
            <a:r>
              <a:rPr lang="en-US" sz="1100">
                <a:latin typeface="Arial"/>
              </a:rPr>
              <a:t>٠</a:t>
            </a:r>
          </a:p>
          <a:p>
            <a:pPr indent="0" algn="ctr" rtl="1">
              <a:lnSpc>
                <a:spcPts val="2900"/>
              </a:lnSpc>
              <a:spcAft>
                <a:spcPts val="840"/>
              </a:spcAft>
            </a:pPr>
            <a:r>
              <a:rPr lang="ar-SA" sz="2300" b="1">
                <a:latin typeface="Arial"/>
              </a:rPr>
              <a:t>المادة السادسة </a:t>
            </a:r>
            <a:r>
              <a:rPr lang="ar-SA" sz="2600" b="1">
                <a:latin typeface="Arial"/>
              </a:rPr>
              <a:t>والأربعون</a:t>
            </a:r>
          </a:p>
          <a:p>
            <a:pPr indent="317500" algn="just" rtl="1">
              <a:lnSpc>
                <a:spcPts val="3014"/>
              </a:lnSpc>
              <a:spcAft>
                <a:spcPts val="840"/>
              </a:spcAft>
            </a:pPr>
            <a:r>
              <a:rPr lang="ar-SA" sz="1900">
                <a:latin typeface="Arial"/>
              </a:rPr>
              <a:t>يجوز </a:t>
            </a:r>
            <a:r>
              <a:rPr lang="ar-SA" sz="1400">
                <a:latin typeface="Arial"/>
              </a:rPr>
              <a:t>أن </a:t>
            </a:r>
            <a:r>
              <a:rPr lang="ar-SA" sz="1900">
                <a:latin typeface="Arial"/>
              </a:rPr>
              <a:t>يعين في الكليات والمعاهد محاضرون ومعيدون وساعدو بحث لإعدادهم لعضوية هيئة التدريس والقيام بالتمرينات والدروس العملية وغر ذلك من الأعإل </a:t>
            </a:r>
            <a:r>
              <a:rPr lang="ar-SA" sz="2000">
                <a:latin typeface="Arial"/>
              </a:rPr>
              <a:t>بإشراف أعضاء </a:t>
            </a:r>
            <a:r>
              <a:rPr lang="ar-SA" sz="1900">
                <a:latin typeface="Arial"/>
              </a:rPr>
              <a:t>هيئة التدريس، </a:t>
            </a:r>
            <a:r>
              <a:rPr lang="ar-SA" sz="2000">
                <a:latin typeface="Arial"/>
              </a:rPr>
              <a:t>كإ </a:t>
            </a:r>
            <a:r>
              <a:rPr lang="ar-SA" sz="1900">
                <a:latin typeface="Arial"/>
              </a:rPr>
              <a:t>يجوز </a:t>
            </a:r>
            <a:r>
              <a:rPr lang="ar-SA" sz="1400">
                <a:latin typeface="Arial"/>
              </a:rPr>
              <a:t>أن </a:t>
            </a:r>
            <a:r>
              <a:rPr lang="ar-SA" sz="1900">
                <a:latin typeface="Arial"/>
              </a:rPr>
              <a:t>يعين فيها مدرصرلفات وموظفون فنيون . .</a:t>
            </a:r>
          </a:p>
          <a:p>
            <a:pPr indent="0" algn="ctr" rtl="1">
              <a:lnSpc>
                <a:spcPts val="2900"/>
              </a:lnSpc>
              <a:spcAft>
                <a:spcPts val="840"/>
              </a:spcAft>
            </a:pPr>
            <a:r>
              <a:rPr lang="ar-SA" sz="2300" b="1">
                <a:latin typeface="Arial"/>
              </a:rPr>
              <a:t>المادة السابعة </a:t>
            </a:r>
            <a:r>
              <a:rPr lang="ar-SA" sz="2600" b="1">
                <a:latin typeface="Arial"/>
              </a:rPr>
              <a:t>والأربعون</a:t>
            </a:r>
          </a:p>
          <a:p>
            <a:pPr indent="317500" algn="just" rtl="1">
              <a:lnSpc>
                <a:spcPts val="3181"/>
              </a:lnSpc>
            </a:pPr>
            <a:r>
              <a:rPr lang="ar-SA" sz="1900">
                <a:latin typeface="Arial"/>
              </a:rPr>
              <a:t>يجوز تعيين </a:t>
            </a:r>
            <a:r>
              <a:rPr lang="ar-SA" sz="2000">
                <a:latin typeface="Arial"/>
              </a:rPr>
              <a:t>أعضاء </a:t>
            </a:r>
            <a:r>
              <a:rPr lang="ar-SA" sz="1900">
                <a:latin typeface="Arial"/>
              </a:rPr>
              <a:t>في هيئة التدريس من غير السعوديين إذا لم يتوافر سعوديون </a:t>
            </a:r>
            <a:r>
              <a:rPr lang="ar-SA" sz="2000">
                <a:latin typeface="Arial"/>
              </a:rPr>
              <a:t>لشغلها</a:t>
            </a:r>
            <a:r>
              <a:rPr lang="ar-SA" sz="1900">
                <a:latin typeface="Arial"/>
              </a:rPr>
              <a:t>، </a:t>
            </a:r>
            <a:r>
              <a:rPr lang="ar-SA" sz="2000">
                <a:latin typeface="Arial"/>
              </a:rPr>
              <a:t>كإ </a:t>
            </a:r>
            <a:r>
              <a:rPr lang="ar-SA" sz="1900">
                <a:latin typeface="Arial"/>
              </a:rPr>
              <a:t>يجوز أن يعين مبم محاصرون ومعيدون ومدرسو</a:t>
            </a:r>
          </a:p>
          <a:p>
            <a:pPr indent="0" algn="r" rtl="1">
              <a:lnSpc>
                <a:spcPts val="2120"/>
              </a:lnSpc>
            </a:pPr>
            <a:r>
              <a:rPr lang="ar-SA" sz="1900">
                <a:latin typeface="Arial"/>
              </a:rPr>
              <a:t>لفات </a:t>
            </a:r>
            <a:r>
              <a:rPr lang="ar-SA" sz="1400">
                <a:latin typeface="Arial"/>
              </a:rPr>
              <a:t>وموبلغون </a:t>
            </a:r>
            <a:r>
              <a:rPr lang="ar-SA" sz="1900">
                <a:latin typeface="Arial"/>
              </a:rPr>
              <a:t>فنيون ومساعدو بحث </a:t>
            </a:r>
            <a:r>
              <a:rPr lang="en-US" sz="1900">
                <a:latin typeface="Arial"/>
              </a:rPr>
              <a:t>٠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428" y="582215"/>
            <a:ext cx="639365" cy="7000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64406" y="1585912"/>
            <a:ext cx="5625703" cy="86760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3020"/>
              </a:lnSpc>
              <a:spcBef>
                <a:spcPts val="1750"/>
              </a:spcBef>
              <a:spcAft>
                <a:spcPts val="770"/>
              </a:spcAft>
            </a:pPr>
            <a:r>
              <a:rPr lang="ar-SA" sz="2300" b="1">
                <a:latin typeface="Arial"/>
              </a:rPr>
              <a:t>المادة الثاهنة </a:t>
            </a:r>
            <a:r>
              <a:rPr lang="ar-SA" sz="2700" b="1">
                <a:latin typeface="Arial"/>
              </a:rPr>
              <a:t>والأربعون</a:t>
            </a:r>
          </a:p>
          <a:p>
            <a:pPr indent="304800" algn="just" rtl="1">
              <a:lnSpc>
                <a:spcPts val="3038"/>
              </a:lnSpc>
              <a:spcAft>
                <a:spcPts val="770"/>
              </a:spcAft>
            </a:pPr>
            <a:r>
              <a:rPr lang="ar-SA" sz="1900">
                <a:latin typeface="Arial"/>
              </a:rPr>
              <a:t>يجوز </a:t>
            </a:r>
            <a:r>
              <a:rPr lang="ar-SA" sz="1600" b="1">
                <a:latin typeface="Arial"/>
              </a:rPr>
              <a:t>بقرار </a:t>
            </a:r>
            <a:r>
              <a:rPr lang="ar-SA" sz="1900">
                <a:latin typeface="Arial"/>
              </a:rPr>
              <a:t>من مدير الجامعة أن يعهد </a:t>
            </a:r>
            <a:r>
              <a:rPr lang="ar-SA" sz="1800">
                <a:latin typeface="Arial"/>
              </a:rPr>
              <a:t>بالتدريس </a:t>
            </a:r>
            <a:r>
              <a:rPr lang="ar-SA" sz="1900">
                <a:latin typeface="Arial"/>
              </a:rPr>
              <a:t>أو الإشراف </a:t>
            </a:r>
            <a:r>
              <a:rPr lang="ar-SA" sz="1800">
                <a:latin typeface="Arial"/>
              </a:rPr>
              <a:t>عاى </a:t>
            </a:r>
            <a:r>
              <a:rPr lang="ar-SA" sz="1900">
                <a:latin typeface="Arial"/>
              </a:rPr>
              <a:t>البحوث </a:t>
            </a:r>
            <a:r>
              <a:rPr lang="ar-SA" sz="1800">
                <a:latin typeface="Arial"/>
              </a:rPr>
              <a:t>والرسائل </a:t>
            </a:r>
            <a:r>
              <a:rPr lang="ar-SA" sz="1900">
                <a:latin typeface="Arial"/>
              </a:rPr>
              <a:t>العلمية </a:t>
            </a:r>
            <a:r>
              <a:rPr lang="ar-SA" sz="1600">
                <a:latin typeface="Arial"/>
              </a:rPr>
              <a:t>إلى أشخاص غر متفرغين من </a:t>
            </a:r>
            <a:r>
              <a:rPr lang="ar-SA" sz="1900">
                <a:latin typeface="Arial"/>
              </a:rPr>
              <a:t>ذوي المكانة العلمية </a:t>
            </a:r>
            <a:r>
              <a:rPr lang="ar-SA" sz="1800">
                <a:latin typeface="Arial"/>
              </a:rPr>
              <a:t>البارزة بناء عل </a:t>
            </a:r>
            <a:r>
              <a:rPr lang="ar-SA" sz="1600">
                <a:latin typeface="Arial"/>
              </a:rPr>
              <a:t>إقتراح </a:t>
            </a:r>
            <a:r>
              <a:rPr lang="ar-SA" sz="1800">
                <a:latin typeface="Arial"/>
              </a:rPr>
              <a:t>مجلس </a:t>
            </a:r>
            <a:r>
              <a:rPr lang="ar-SA" sz="1900">
                <a:latin typeface="Arial"/>
              </a:rPr>
              <a:t>القسم وتوصية </a:t>
            </a:r>
            <a:r>
              <a:rPr lang="ar-SA" sz="1800">
                <a:latin typeface="Arial"/>
              </a:rPr>
              <a:t>مجلس </a:t>
            </a:r>
            <a:r>
              <a:rPr lang="ar-SA" sz="2100">
                <a:latin typeface="Arial"/>
              </a:rPr>
              <a:t>الكلية </a:t>
            </a:r>
            <a:r>
              <a:rPr lang="ar-SA" sz="1900">
                <a:latin typeface="Arial"/>
              </a:rPr>
              <a:t>أو المعهد، وهدد </a:t>
            </a:r>
            <a:r>
              <a:rPr lang="ar-SA" sz="1800">
                <a:latin typeface="Arial"/>
              </a:rPr>
              <a:t>مجلس </a:t>
            </a:r>
            <a:r>
              <a:rPr lang="ar-SA" sz="1900">
                <a:latin typeface="Arial"/>
              </a:rPr>
              <a:t>التعليم العالي ثر وط </a:t>
            </a:r>
            <a:r>
              <a:rPr lang="ar-SA" sz="1800">
                <a:latin typeface="Arial"/>
              </a:rPr>
              <a:t>إختيارهم </a:t>
            </a:r>
            <a:r>
              <a:rPr lang="ar-SA" sz="1900">
                <a:latin typeface="Arial"/>
              </a:rPr>
              <a:t>ومكافامجم .</a:t>
            </a:r>
          </a:p>
          <a:p>
            <a:pPr indent="0" algn="ctr" rtl="1">
              <a:lnSpc>
                <a:spcPts val="2900"/>
              </a:lnSpc>
              <a:spcAft>
                <a:spcPts val="770"/>
              </a:spcAft>
            </a:pPr>
            <a:r>
              <a:rPr lang="ar-SA" sz="2300" b="1">
                <a:latin typeface="Arial"/>
              </a:rPr>
              <a:t>المادة التاسعة </a:t>
            </a:r>
            <a:r>
              <a:rPr lang="ar-SA" sz="2600" b="1">
                <a:latin typeface="Arial"/>
              </a:rPr>
              <a:t>والأربعون</a:t>
            </a:r>
          </a:p>
          <a:p>
            <a:pPr indent="304800" algn="just" rtl="1">
              <a:lnSpc>
                <a:spcPts val="3122"/>
              </a:lnSpc>
              <a:spcAft>
                <a:spcPts val="1190"/>
              </a:spcAft>
            </a:pPr>
            <a:r>
              <a:rPr lang="ar-SA" sz="1600">
                <a:latin typeface="Arial"/>
              </a:rPr>
              <a:t>يجوز </a:t>
            </a:r>
            <a:r>
              <a:rPr lang="ar-SA" sz="1800">
                <a:latin typeface="Arial"/>
              </a:rPr>
              <a:t>عند الاقتضاء </a:t>
            </a:r>
            <a:r>
              <a:rPr lang="ar-SA" sz="1600" b="1">
                <a:latin typeface="Arial"/>
              </a:rPr>
              <a:t>بقرار </a:t>
            </a:r>
            <a:r>
              <a:rPr lang="ar-SA" sz="1700" b="1">
                <a:latin typeface="Arial"/>
              </a:rPr>
              <a:t>من </a:t>
            </a:r>
            <a:r>
              <a:rPr lang="ar-SA" sz="1800">
                <a:latin typeface="Arial"/>
              </a:rPr>
              <a:t>مدير </a:t>
            </a:r>
            <a:r>
              <a:rPr lang="ar-SA" sz="1600">
                <a:latin typeface="Arial"/>
              </a:rPr>
              <a:t>الجامعة الاسعانة </a:t>
            </a:r>
            <a:r>
              <a:rPr lang="ar-SA" sz="1900">
                <a:latin typeface="Arial"/>
              </a:rPr>
              <a:t>بمتخصمين بصفة </a:t>
            </a:r>
            <a:r>
              <a:rPr lang="ar-SA" sz="1600" b="1">
                <a:latin typeface="Arial"/>
              </a:rPr>
              <a:t>زائرين </a:t>
            </a:r>
            <a:r>
              <a:rPr lang="ar-SA" sz="1700" b="1">
                <a:latin typeface="Arial"/>
              </a:rPr>
              <a:t>من </a:t>
            </a:r>
            <a:r>
              <a:rPr lang="ar-SA" sz="1900">
                <a:latin typeface="Arial"/>
              </a:rPr>
              <a:t>السعوديين </a:t>
            </a:r>
            <a:r>
              <a:rPr lang="ar-SA" sz="1600">
                <a:latin typeface="Arial"/>
              </a:rPr>
              <a:t>وغيرهم </a:t>
            </a:r>
            <a:r>
              <a:rPr lang="ar-SA" sz="1600">
                <a:latin typeface="Segoe UI"/>
              </a:rPr>
              <a:t>لمدة محددة </a:t>
            </a:r>
            <a:r>
              <a:rPr lang="ar-SA" sz="1900">
                <a:latin typeface="Arial"/>
              </a:rPr>
              <a:t>بناء </a:t>
            </a:r>
            <a:r>
              <a:rPr lang="ar-SA" sz="1600">
                <a:latin typeface="Arial"/>
              </a:rPr>
              <a:t>عل </a:t>
            </a:r>
            <a:r>
              <a:rPr lang="ar-SA" sz="1900">
                <a:latin typeface="Arial"/>
              </a:rPr>
              <a:t>إقةر'ح مجلس الفم </a:t>
            </a:r>
            <a:r>
              <a:rPr lang="ar-SA" sz="1600">
                <a:latin typeface="Arial"/>
              </a:rPr>
              <a:t>وتوصية </a:t>
            </a:r>
            <a:r>
              <a:rPr lang="ar-SA" sz="1900">
                <a:latin typeface="Arial"/>
              </a:rPr>
              <a:t>مجك </a:t>
            </a:r>
            <a:r>
              <a:rPr lang="ar-SA" sz="2100">
                <a:latin typeface="Arial"/>
              </a:rPr>
              <a:t>الكلية </a:t>
            </a:r>
            <a:r>
              <a:rPr lang="ar-SA" sz="1900">
                <a:latin typeface="Arial"/>
              </a:rPr>
              <a:t>وذلك وفق </a:t>
            </a:r>
            <a:r>
              <a:rPr lang="ar-SA" sz="1600">
                <a:latin typeface="Arial"/>
              </a:rPr>
              <a:t>قواعد </a:t>
            </a:r>
            <a:r>
              <a:rPr lang="ar-SA" sz="1900">
                <a:latin typeface="Arial"/>
              </a:rPr>
              <a:t>يضعها مجلس </a:t>
            </a:r>
            <a:r>
              <a:rPr lang="ar-SA" sz="2100">
                <a:latin typeface="Arial"/>
              </a:rPr>
              <a:t>التعليم العالي.</a:t>
            </a:r>
          </a:p>
          <a:p>
            <a:pPr indent="0" algn="ctr" rtl="1">
              <a:lnSpc>
                <a:spcPts val="3800"/>
              </a:lnSpc>
              <a:spcAft>
                <a:spcPts val="770"/>
              </a:spcAft>
            </a:pPr>
            <a:r>
              <a:rPr lang="ar-SA" sz="3400" b="1">
                <a:solidFill>
                  <a:srgbClr val="2078D8"/>
                </a:solidFill>
                <a:latin typeface="Arial"/>
              </a:rPr>
              <a:t>اسلا</a:t>
            </a:r>
            <a:r>
              <a:rPr lang="en-US" sz="3400" b="1">
                <a:solidFill>
                  <a:srgbClr val="2078D8"/>
                </a:solidFill>
                <a:latin typeface="Arial"/>
              </a:rPr>
              <a:t>٠</a:t>
            </a:r>
            <a:r>
              <a:rPr lang="ar-SA" sz="3400" b="1">
                <a:solidFill>
                  <a:srgbClr val="2078D8"/>
                </a:solidFill>
                <a:latin typeface="Arial"/>
              </a:rPr>
              <a:t>ا |دادى سا</a:t>
            </a:r>
            <a:r>
              <a:rPr lang="en-US" sz="3400" b="1">
                <a:solidFill>
                  <a:srgbClr val="2078D8"/>
                </a:solidFill>
                <a:latin typeface="Arial"/>
              </a:rPr>
              <a:t>٠</a:t>
            </a:r>
            <a:r>
              <a:rPr lang="ar-SA" sz="3400" b="1">
                <a:solidFill>
                  <a:srgbClr val="2078D8"/>
                </a:solidFill>
                <a:latin typeface="Arial"/>
              </a:rPr>
              <a:t>س</a:t>
            </a:r>
          </a:p>
          <a:p>
            <a:pPr indent="0" algn="ctr" rtl="1">
              <a:lnSpc>
                <a:spcPts val="2570"/>
              </a:lnSpc>
              <a:spcAft>
                <a:spcPts val="770"/>
              </a:spcAft>
            </a:pPr>
            <a:r>
              <a:rPr lang="ar-SA" sz="2300" b="1">
                <a:latin typeface="Arial"/>
              </a:rPr>
              <a:t>المادة الخمسون</a:t>
            </a:r>
          </a:p>
          <a:p>
            <a:pPr indent="304800" algn="just" rtl="1">
              <a:lnSpc>
                <a:spcPts val="3178"/>
              </a:lnSpc>
              <a:spcAft>
                <a:spcPts val="770"/>
              </a:spcAft>
            </a:pPr>
            <a:r>
              <a:rPr lang="ar-SA" sz="1900">
                <a:latin typeface="Arial"/>
              </a:rPr>
              <a:t>يكون لكا جامعة ميزانية متقلة </a:t>
            </a:r>
            <a:r>
              <a:rPr lang="ar-SA" sz="1800">
                <a:latin typeface="Arial"/>
              </a:rPr>
              <a:t>خاصة </a:t>
            </a:r>
            <a:r>
              <a:rPr lang="ar-SA" sz="1900">
                <a:latin typeface="Arial"/>
              </a:rPr>
              <a:t>بها، يصدر </a:t>
            </a:r>
            <a:r>
              <a:rPr lang="ar-SA" sz="1800">
                <a:latin typeface="Arial"/>
              </a:rPr>
              <a:t>بإقرارها </a:t>
            </a:r>
            <a:r>
              <a:rPr lang="ar-SA" sz="1900">
                <a:latin typeface="Arial"/>
              </a:rPr>
              <a:t>مرسوم ملكي، تفدد إيراداتها، ونفقاتها، وتخضع في </a:t>
            </a:r>
            <a:r>
              <a:rPr lang="ar-SA" sz="1800">
                <a:latin typeface="Arial"/>
              </a:rPr>
              <a:t>مراقبة تنفيذها </a:t>
            </a:r>
            <a:r>
              <a:rPr lang="ar-SA" sz="1900">
                <a:latin typeface="Arial"/>
              </a:rPr>
              <a:t>لديوان </a:t>
            </a:r>
            <a:r>
              <a:rPr lang="ar-SA" sz="1800">
                <a:latin typeface="Arial"/>
              </a:rPr>
              <a:t>المراقبة </a:t>
            </a:r>
            <a:r>
              <a:rPr lang="ar-SA" sz="1900">
                <a:latin typeface="Arial"/>
              </a:rPr>
              <a:t>العامة، والنة المالية للجامعة </a:t>
            </a:r>
            <a:r>
              <a:rPr lang="ar-SA" sz="1600">
                <a:latin typeface="Arial"/>
              </a:rPr>
              <a:t>هي </a:t>
            </a:r>
            <a:r>
              <a:rPr lang="ar-SA" sz="1900">
                <a:latin typeface="Arial"/>
              </a:rPr>
              <a:t>النة المالية للدولة .</a:t>
            </a:r>
          </a:p>
          <a:p>
            <a:pPr indent="0" algn="ctr" rtl="1">
              <a:lnSpc>
                <a:spcPts val="2570"/>
              </a:lnSpc>
              <a:spcAft>
                <a:spcPts val="1190"/>
              </a:spcAft>
            </a:pPr>
            <a:r>
              <a:rPr lang="ar-SA" sz="2300" b="1">
                <a:latin typeface="Arial"/>
              </a:rPr>
              <a:t>المادة الحادية والخمسون</a:t>
            </a:r>
          </a:p>
          <a:p>
            <a:pPr indent="304800" algn="just" rtl="1">
              <a:lnSpc>
                <a:spcPts val="3094"/>
              </a:lnSpc>
            </a:pPr>
            <a:r>
              <a:rPr lang="ar-SA" sz="1800">
                <a:latin typeface="Arial"/>
              </a:rPr>
              <a:t>يفع </a:t>
            </a:r>
            <a:r>
              <a:rPr lang="ar-SA" sz="1900">
                <a:latin typeface="Arial"/>
              </a:rPr>
              <a:t>مجلس التعليم العالي </a:t>
            </a:r>
            <a:r>
              <a:rPr lang="ar-SA" sz="1400">
                <a:latin typeface="Arial"/>
              </a:rPr>
              <a:t>أحكام </a:t>
            </a:r>
            <a:r>
              <a:rPr lang="ar-SA" sz="1900">
                <a:latin typeface="Arial"/>
              </a:rPr>
              <a:t>المراقبة المالية الن بقة للصرف بعد إعدادها من قبل كل من </a:t>
            </a:r>
            <a:r>
              <a:rPr lang="ar-SA" sz="1600">
                <a:latin typeface="Arial"/>
              </a:rPr>
              <a:t>وزارة </a:t>
            </a:r>
            <a:r>
              <a:rPr lang="ar-SA" sz="1900">
                <a:latin typeface="Arial"/>
              </a:rPr>
              <a:t>التعليم العالي، </a:t>
            </a:r>
            <a:r>
              <a:rPr lang="ar-SA" sz="1600">
                <a:latin typeface="Arial"/>
              </a:rPr>
              <a:t>ووزارة </a:t>
            </a:r>
            <a:r>
              <a:rPr lang="ar-SA" sz="1900">
                <a:latin typeface="Arial"/>
              </a:rPr>
              <a:t>المالية </a:t>
            </a:r>
            <a:r>
              <a:rPr lang="ar-SA" sz="1600">
                <a:latin typeface="Arial"/>
              </a:rPr>
              <a:t>والاقتصاد </a:t>
            </a:r>
            <a:r>
              <a:rPr lang="ar-SA" sz="1900">
                <a:latin typeface="Arial"/>
              </a:rPr>
              <a:t>الوطني، </a:t>
            </a:r>
            <a:r>
              <a:rPr lang="ar-SA" sz="1600">
                <a:latin typeface="Arial"/>
              </a:rPr>
              <a:t>وديوان </a:t>
            </a:r>
            <a:r>
              <a:rPr lang="ar-SA" sz="1900">
                <a:latin typeface="Arial"/>
              </a:rPr>
              <a:t>المراقبة العامة.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Custom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Segoe UI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1</cp:revision>
  <dcterms:modified xsi:type="dcterms:W3CDTF">2015-04-17T18:54:50Z</dcterms:modified>
</cp:coreProperties>
</file>