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7589838" cy="107188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7" d="100"/>
          <a:sy n="57" d="100"/>
        </p:scale>
        <p:origin x="2501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75859" y="85725"/>
            <a:ext cx="421481" cy="42862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0753" y="85725"/>
            <a:ext cx="421481" cy="48577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61571" y="10229850"/>
            <a:ext cx="464344" cy="41433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89321" y="10001250"/>
            <a:ext cx="414338" cy="614362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739378" y="2428875"/>
            <a:ext cx="6115050" cy="4893468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rtl="1">
              <a:lnSpc>
                <a:spcPts val="2680"/>
              </a:lnSpc>
              <a:spcAft>
                <a:spcPts val="700"/>
              </a:spcAft>
            </a:pPr>
            <a:r>
              <a:rPr lang="ar-SA" sz="1800">
                <a:latin typeface="Arial Unicode MS"/>
              </a:rPr>
              <a:t>يتحق المتعاقد بالإضافة إلى عطلة نهاية الأسبوع، </a:t>
            </a:r>
            <a:r>
              <a:rPr lang="ar-SA" sz="2000">
                <a:latin typeface="Arial Unicode MS"/>
              </a:rPr>
              <a:t>والبدين،</a:t>
            </a:r>
          </a:p>
          <a:p>
            <a:pPr indent="0" algn="just" rtl="1">
              <a:lnSpc>
                <a:spcPts val="2410"/>
              </a:lnSpc>
              <a:spcAft>
                <a:spcPts val="1120"/>
              </a:spcAft>
            </a:pPr>
            <a:r>
              <a:rPr lang="ar-SA" sz="1700">
                <a:latin typeface="Arial Unicode MS"/>
              </a:rPr>
              <a:t>إجازة </a:t>
            </a:r>
            <a:r>
              <a:rPr lang="ar-SA" sz="1800">
                <a:latin typeface="Arial Unicode MS"/>
              </a:rPr>
              <a:t>سنوية براتب كامل يدبع عند بدايتها مقدارها (</a:t>
            </a:r>
            <a:r>
              <a:rPr lang="en-US" sz="1800">
                <a:latin typeface="Arial Unicode MS"/>
              </a:rPr>
              <a:t>٦٠</a:t>
            </a:r>
            <a:r>
              <a:rPr lang="ar-SA" sz="1800">
                <a:latin typeface="Arial Unicode MS"/>
              </a:rPr>
              <a:t>) يوما لعضو</a:t>
            </a:r>
          </a:p>
          <a:p>
            <a:pPr indent="0" rtl="1">
              <a:lnSpc>
                <a:spcPts val="2410"/>
              </a:lnSpc>
              <a:spcAft>
                <a:spcPts val="700"/>
              </a:spcAft>
            </a:pPr>
            <a:r>
              <a:rPr lang="ar-SA" sz="1700">
                <a:latin typeface="Arial Unicode MS"/>
              </a:rPr>
              <a:t>هيئة التدرس، ومن </a:t>
            </a:r>
            <a:r>
              <a:rPr lang="ar-SA" sz="1800">
                <a:latin typeface="Arial Unicode MS"/>
              </a:rPr>
              <a:t>في </a:t>
            </a:r>
            <a:r>
              <a:rPr lang="ar-SA" sz="1700">
                <a:latin typeface="Arial Unicode MS"/>
              </a:rPr>
              <a:t>حكمه و(ه</a:t>
            </a:r>
            <a:r>
              <a:rPr lang="en-US" sz="1700">
                <a:latin typeface="Arial Unicode MS"/>
              </a:rPr>
              <a:t>٤</a:t>
            </a:r>
            <a:r>
              <a:rPr lang="ar-SA" sz="1700">
                <a:latin typeface="Arial Unicode MS"/>
              </a:rPr>
              <a:t>) يوما لمن سواهم، وئتحق</a:t>
            </a:r>
          </a:p>
          <a:p>
            <a:pPr indent="0" algn="just" rtl="1">
              <a:lnSpc>
                <a:spcPts val="3628"/>
              </a:lnSpc>
              <a:spcAft>
                <a:spcPts val="1120"/>
              </a:spcAft>
            </a:pPr>
            <a:r>
              <a:rPr lang="ar-SA" sz="1800">
                <a:latin typeface="Arial Unicode MS"/>
              </a:rPr>
              <a:t>الإجازة عن جزء من النة بما يتناسب مع </a:t>
            </a:r>
            <a:r>
              <a:rPr lang="ar-SA" sz="1700">
                <a:latin typeface="Arial Unicode MS"/>
              </a:rPr>
              <a:t>ذلك، </a:t>
            </a:r>
            <a:r>
              <a:rPr lang="ar-SA" sz="1800">
                <a:latin typeface="Arial Unicode MS"/>
              </a:rPr>
              <a:t>ويعتبر في حكم </a:t>
            </a:r>
            <a:r>
              <a:rPr lang="ar-SA" sz="1700">
                <a:latin typeface="Arial Unicode MS"/>
              </a:rPr>
              <a:t>المتحق </a:t>
            </a:r>
            <a:r>
              <a:rPr lang="ar-SA" sz="1800">
                <a:latin typeface="Arial Unicode MS"/>
              </a:rPr>
              <a:t>للإجازة كاملة من بدأ عقده خلال شهر واحد من تاريخ بدء العقود بالجامعة، ولمجلس الجامعة تعديل فترة الإجازة النوية وفقا لمتطلبات التقويم الدرامي.</a:t>
            </a:r>
          </a:p>
          <a:p>
            <a:pPr indent="393700" algn="just" rtl="1">
              <a:lnSpc>
                <a:spcPts val="3966"/>
              </a:lnSpc>
              <a:spcAft>
                <a:spcPts val="7490"/>
              </a:spcAft>
            </a:pPr>
            <a:r>
              <a:rPr lang="ar-SA" sz="1800">
                <a:latin typeface="Arial Unicode MS"/>
              </a:rPr>
              <a:t>ويجوز </a:t>
            </a:r>
            <a:r>
              <a:rPr lang="ar-SA" sz="1700">
                <a:latin typeface="Arial Unicode MS"/>
              </a:rPr>
              <a:t>أن </a:t>
            </a:r>
            <a:r>
              <a:rPr lang="ar-SA" sz="1800">
                <a:latin typeface="Arial Unicode MS"/>
              </a:rPr>
              <a:t>تقل مدة الإجازة عما هو مقرر باتفاق مكتوب </a:t>
            </a:r>
            <a:r>
              <a:rPr lang="ar-SA" sz="1600" b="1">
                <a:latin typeface="Segoe UI"/>
              </a:rPr>
              <a:t>بين </a:t>
            </a:r>
            <a:r>
              <a:rPr lang="ar-SA" sz="1800">
                <a:latin typeface="Arial Unicode MS"/>
              </a:rPr>
              <a:t>الطرفين، وللجامعة الحق في تحديد بداية الإجازة ونهايتها، ولا نتحق عن مدة الإعارة، والإجازة الاستثنائية، والغياب.</a:t>
            </a:r>
          </a:p>
        </p:txBody>
      </p:sp>
      <p:sp>
        <p:nvSpPr>
          <p:cNvPr id="7" name="Rectangle 6"/>
          <p:cNvSpPr/>
          <p:nvPr/>
        </p:nvSpPr>
        <p:spPr>
          <a:xfrm>
            <a:off x="767953" y="8815387"/>
            <a:ext cx="6100762" cy="137160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rtl="1">
              <a:lnSpc>
                <a:spcPts val="3656"/>
              </a:lnSpc>
              <a:spcBef>
                <a:spcPts val="7490"/>
              </a:spcBef>
              <a:spcAft>
                <a:spcPts val="420"/>
              </a:spcAft>
            </a:pPr>
            <a:r>
              <a:rPr lang="ar-SA" sz="1800">
                <a:latin typeface="Arial Unicode MS"/>
              </a:rPr>
              <a:t>يجوز في حالة الضرورة بناء على طلب المتعاقد، وتوصبة جهة عمله وموافقة مدير الجامعة </a:t>
            </a:r>
            <a:r>
              <a:rPr lang="ar-SA" sz="1700">
                <a:latin typeface="Arial Unicode MS"/>
              </a:rPr>
              <a:t>أن </a:t>
            </a:r>
            <a:r>
              <a:rPr lang="ar-SA" sz="1800">
                <a:latin typeface="Arial Unicode MS"/>
              </a:rPr>
              <a:t>تجزأ إجازة المتعاقد النوية إلى فبر</a:t>
            </a:r>
            <a:r>
              <a:rPr lang="ar-SA" sz="1600" b="1">
                <a:latin typeface="Segoe UI"/>
              </a:rPr>
              <a:t>تين</a:t>
            </a:r>
          </a:p>
          <a:p>
            <a:pPr indent="0" rtl="1">
              <a:lnSpc>
                <a:spcPts val="2280"/>
              </a:lnSpc>
            </a:pPr>
            <a:r>
              <a:rPr lang="ar-SA" sz="1600" b="1">
                <a:latin typeface="Segoe UI"/>
              </a:rPr>
              <a:t>عر </a:t>
            </a:r>
            <a:r>
              <a:rPr lang="ar-SA" sz="1700">
                <a:latin typeface="Arial Unicode MS"/>
              </a:rPr>
              <a:t>الأكثر </a:t>
            </a:r>
            <a:r>
              <a:rPr lang="ar-SA" sz="1600" b="1">
                <a:latin typeface="Segoe UI"/>
              </a:rPr>
              <a:t>عر </a:t>
            </a:r>
            <a:r>
              <a:rPr lang="ar-SA" sz="1700">
                <a:latin typeface="Arial Unicode MS"/>
              </a:rPr>
              <a:t>أن لا تقل مدة أي منهما </a:t>
            </a:r>
            <a:r>
              <a:rPr lang="ar-SA" sz="1600" b="1">
                <a:latin typeface="Segoe UI"/>
              </a:rPr>
              <a:t>عن </a:t>
            </a:r>
            <a:r>
              <a:rPr lang="ar-SA" sz="1700">
                <a:latin typeface="Arial Unicode MS"/>
              </a:rPr>
              <a:t>ثلث الإجازة </a:t>
            </a:r>
            <a:r>
              <a:rPr lang="ar-SA" sz="1600" b="1">
                <a:latin typeface="Segoe UI"/>
              </a:rPr>
              <a:t>وعر </a:t>
            </a:r>
            <a:r>
              <a:rPr lang="ar-SA" sz="1700">
                <a:latin typeface="Arial Unicode MS"/>
              </a:rPr>
              <a:t>أن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19013" y="63795"/>
            <a:ext cx="418214" cy="432391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6446" y="77972"/>
            <a:ext cx="425302" cy="116958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47367" y="10193079"/>
            <a:ext cx="467833" cy="425302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758455" y="354418"/>
            <a:ext cx="6046382" cy="949842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r" rtl="1">
              <a:lnSpc>
                <a:spcPts val="2410"/>
              </a:lnSpc>
              <a:spcAft>
                <a:spcPts val="1330"/>
              </a:spcAft>
            </a:pPr>
            <a:r>
              <a:rPr lang="ar-SA" sz="1800">
                <a:latin typeface="Arial Unicode MS"/>
              </a:rPr>
              <a:t>يتمتع المتعاقد بإحدى العتر</a:t>
            </a:r>
            <a:r>
              <a:rPr lang="ar-SA" sz="1600" b="1">
                <a:latin typeface="Segoe UI"/>
              </a:rPr>
              <a:t>تين </a:t>
            </a:r>
            <a:r>
              <a:rPr lang="ar-SA" sz="1800">
                <a:latin typeface="Arial Unicode MS"/>
              </a:rPr>
              <a:t>خلال نعس التة التي </a:t>
            </a:r>
            <a:r>
              <a:rPr lang="en-US" sz="1800" u="sng">
                <a:latin typeface="Arial Unicode MS"/>
              </a:rPr>
              <a:t>1</a:t>
            </a:r>
            <a:r>
              <a:rPr lang="ar-SA" sz="1800" u="sng">
                <a:latin typeface="Arial Unicode MS"/>
              </a:rPr>
              <a:t> *■ ■ : </a:t>
            </a:r>
            <a:r>
              <a:rPr lang="ar-SA" sz="550" i="1" u="sng">
                <a:latin typeface="Arial Unicode MS"/>
              </a:rPr>
              <a:t>%</a:t>
            </a:r>
            <a:r>
              <a:rPr lang="ar-SA" sz="1800" u="sng">
                <a:latin typeface="Arial Unicode MS"/>
              </a:rPr>
              <a:t>م- ;</a:t>
            </a:r>
            <a:r>
              <a:rPr lang="ar-SA" sz="1800">
                <a:latin typeface="Arial Unicode MS"/>
              </a:rPr>
              <a:t> عنها</a:t>
            </a:r>
          </a:p>
          <a:p>
            <a:pPr indent="0" algn="r" rtl="1">
              <a:lnSpc>
                <a:spcPts val="2280"/>
              </a:lnSpc>
            </a:pPr>
            <a:r>
              <a:rPr lang="ar-SA" sz="1700">
                <a:latin typeface="Arial Unicode MS"/>
              </a:rPr>
              <a:t>الإجازة.</a:t>
            </a:r>
          </a:p>
        </p:txBody>
      </p:sp>
      <p:sp>
        <p:nvSpPr>
          <p:cNvPr id="6" name="Rectangle 5"/>
          <p:cNvSpPr/>
          <p:nvPr/>
        </p:nvSpPr>
        <p:spPr>
          <a:xfrm>
            <a:off x="6422065" y="4430232"/>
            <a:ext cx="389860" cy="205563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>
              <a:lnSpc>
                <a:spcPts val="1740"/>
              </a:lnSpc>
            </a:pPr>
            <a:r>
              <a:rPr lang="ar-SA" sz="1300">
                <a:latin typeface="Arial Unicode MS"/>
              </a:rPr>
              <a:t>٠٢</a:t>
            </a:r>
          </a:p>
        </p:txBody>
      </p:sp>
      <p:sp>
        <p:nvSpPr>
          <p:cNvPr id="7" name="Rectangle 6"/>
          <p:cNvSpPr/>
          <p:nvPr/>
        </p:nvSpPr>
        <p:spPr>
          <a:xfrm>
            <a:off x="6429153" y="8385544"/>
            <a:ext cx="389860" cy="205562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>
              <a:lnSpc>
                <a:spcPts val="2280"/>
              </a:lnSpc>
            </a:pPr>
            <a:r>
              <a:rPr lang="ar-SA" sz="1700">
                <a:latin typeface="Arial Unicode MS"/>
              </a:rPr>
              <a:t>٠٤</a:t>
            </a:r>
          </a:p>
        </p:txBody>
      </p:sp>
      <p:sp>
        <p:nvSpPr>
          <p:cNvPr id="8" name="Rectangle 7"/>
          <p:cNvSpPr/>
          <p:nvPr/>
        </p:nvSpPr>
        <p:spPr>
          <a:xfrm>
            <a:off x="751367" y="4890976"/>
            <a:ext cx="5613991" cy="5238307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R="77087" indent="0" algn="r" rtl="1">
              <a:lnSpc>
                <a:spcPts val="2410"/>
              </a:lnSpc>
              <a:spcAft>
                <a:spcPts val="910"/>
              </a:spcAft>
            </a:pPr>
            <a:r>
              <a:rPr lang="ar-SA" sz="1800">
                <a:latin typeface="Arial Unicode MS"/>
              </a:rPr>
              <a:t>لمقتضيات العمل.</a:t>
            </a:r>
          </a:p>
          <a:p>
            <a:pPr marR="77087" indent="0" algn="r" rtl="1">
              <a:lnSpc>
                <a:spcPts val="3879"/>
              </a:lnSpc>
            </a:pPr>
            <a:r>
              <a:rPr lang="ar-SA" sz="1800">
                <a:latin typeface="Arial Unicode MS"/>
              </a:rPr>
              <a:t>لمدير الجامعة إلغاء الإجازة العادية كلها أو بعضها هع تعويض المتعاقد عنها على </a:t>
            </a:r>
            <a:r>
              <a:rPr lang="ar-SA" sz="1500" b="1">
                <a:latin typeface="Segoe UI"/>
              </a:rPr>
              <a:t>أن </a:t>
            </a:r>
            <a:r>
              <a:rPr lang="ar-SA" sz="1800">
                <a:latin typeface="Arial Unicode MS"/>
              </a:rPr>
              <a:t>يكوزهنا الإلغاء بموافقة المتعاقد إلا ض حالة الضرورة القصرى، ويكون التعويخى عن المدة التي </a:t>
            </a:r>
            <a:r>
              <a:rPr lang="ar-SA" sz="1800" u="sng">
                <a:latin typeface="Arial Unicode MS"/>
              </a:rPr>
              <a:t>أ\ا;ا:ا</a:t>
            </a:r>
            <a:r>
              <a:rPr lang="ar-SA" sz="1800">
                <a:latin typeface="Arial Unicode MS"/>
              </a:rPr>
              <a:t> بما يعادل راتبه في المسنة التي اسحق نيها الإجازة ويسقط حق المتعاقد في </a:t>
            </a:r>
            <a:r>
              <a:rPr lang="ar-SA" sz="1500" b="1">
                <a:latin typeface="Segoe UI"/>
              </a:rPr>
              <a:t>تنكرة </a:t>
            </a:r>
            <a:r>
              <a:rPr lang="ar-SA" sz="1800">
                <a:latin typeface="Arial Unicode MS"/>
              </a:rPr>
              <a:t>السر بمفرده ني حالا الإلغاء الكامل</a:t>
            </a:r>
          </a:p>
          <a:p>
            <a:pPr marR="77087" indent="0" algn="r" rtl="1">
              <a:lnSpc>
                <a:spcPts val="2280"/>
              </a:lnSpc>
              <a:spcAft>
                <a:spcPts val="910"/>
              </a:spcAft>
            </a:pPr>
            <a:r>
              <a:rPr lang="ar-SA" sz="1700">
                <a:latin typeface="Arial Unicode MS"/>
              </a:rPr>
              <a:t>لإجازته.</a:t>
            </a:r>
          </a:p>
          <a:p>
            <a:pPr marR="77087" indent="0" algn="r" rtl="1">
              <a:lnSpc>
                <a:spcPts val="3740"/>
              </a:lnSpc>
            </a:pPr>
            <a:r>
              <a:rPr lang="ar-SA" sz="1800">
                <a:latin typeface="Arial Unicode MS"/>
              </a:rPr>
              <a:t>لمدير الجامعة إلغاء إجازة عيدي الفطر والأضحى أو جزء منهما وفقآ لمقتضيات العمل على </a:t>
            </a:r>
            <a:r>
              <a:rPr lang="ar-SA" sz="1500" b="1">
                <a:latin typeface="Segoe UI"/>
              </a:rPr>
              <a:t>أن </a:t>
            </a:r>
            <a:r>
              <a:rPr lang="ar-SA" sz="1800">
                <a:latin typeface="Arial Unicode MS"/>
              </a:rPr>
              <a:t>يكون هذا الإلغاء بموافقة المتعاقد إلا في حالة الضرورة ويكون التعويعض عن مدة الإجازة الملغاة بما يعادل راتبها أو مدتها.</a:t>
            </a:r>
          </a:p>
        </p:txBody>
      </p:sp>
      <p:sp>
        <p:nvSpPr>
          <p:cNvPr id="9" name="Rectangle 8"/>
          <p:cNvSpPr/>
          <p:nvPr/>
        </p:nvSpPr>
        <p:spPr>
          <a:xfrm>
            <a:off x="783265" y="2867246"/>
            <a:ext cx="5968409" cy="1339702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r" rtl="1">
              <a:lnSpc>
                <a:spcPts val="3991"/>
              </a:lnSpc>
            </a:pPr>
            <a:r>
              <a:rPr lang="en-US" sz="1800">
                <a:latin typeface="Arial Unicode MS"/>
              </a:rPr>
              <a:t>١</a:t>
            </a:r>
            <a:r>
              <a:rPr lang="ar-SA" sz="1800">
                <a:latin typeface="Arial Unicode MS"/>
              </a:rPr>
              <a:t> - </a:t>
            </a:r>
            <a:r>
              <a:rPr lang="ar-SA" sz="1900">
                <a:latin typeface="Arial Unicode MS"/>
              </a:rPr>
              <a:t>لمدير </a:t>
            </a:r>
            <a:r>
              <a:rPr lang="ar-SA" sz="1800">
                <a:latin typeface="Arial Unicode MS"/>
              </a:rPr>
              <a:t>الجامعة وفقأ لمتطبات العمل </a:t>
            </a:r>
            <a:r>
              <a:rPr lang="ar-SA" sz="1500" b="1">
                <a:latin typeface="Segoe UI"/>
              </a:rPr>
              <a:t>أو </a:t>
            </a:r>
            <a:r>
              <a:rPr lang="ar-SA" sz="1800">
                <a:latin typeface="Arial Unicode MS"/>
              </a:rPr>
              <a:t>بناء على طلب المتعاقد </a:t>
            </a:r>
            <a:r>
              <a:rPr lang="ar-SA" sz="1500" b="1">
                <a:latin typeface="Segoe UI"/>
              </a:rPr>
              <a:t>أن </a:t>
            </a:r>
            <a:r>
              <a:rPr lang="ar-SA" sz="1800">
                <a:latin typeface="Arial Unicode MS"/>
              </a:rPr>
              <a:t>يؤجل حصول المتعاقد على الإجازة العادية </a:t>
            </a:r>
            <a:r>
              <a:rPr lang="ar-SA" sz="1500" b="1">
                <a:latin typeface="Segoe UI"/>
              </a:rPr>
              <a:t>أو </a:t>
            </a:r>
            <a:r>
              <a:rPr lang="ar-SA" sz="1800">
                <a:latin typeface="Arial Unicode MS"/>
              </a:rPr>
              <a:t>جزء منها على </a:t>
            </a:r>
            <a:r>
              <a:rPr lang="ar-SA" sz="1500" b="1">
                <a:latin typeface="Segoe UI"/>
              </a:rPr>
              <a:t>ألا </a:t>
            </a:r>
            <a:r>
              <a:rPr lang="ar-SA" sz="1800">
                <a:latin typeface="Arial Unicode MS"/>
              </a:rPr>
              <a:t>تجاوز مدة التأجيل ستة </a:t>
            </a:r>
            <a:r>
              <a:rPr lang="ar-SA" sz="1500" b="1">
                <a:latin typeface="Segoe UI"/>
              </a:rPr>
              <a:t>أثهر </a:t>
            </a:r>
            <a:r>
              <a:rPr lang="ar-SA" sz="1800">
                <a:latin typeface="Arial Unicode MS"/>
              </a:rPr>
              <a:t>من السة الجديدة للمتعاقد. </a:t>
            </a:r>
          </a:p>
        </p:txBody>
      </p:sp>
      <p:sp>
        <p:nvSpPr>
          <p:cNvPr id="10" name="Rectangle 9"/>
          <p:cNvSpPr/>
          <p:nvPr/>
        </p:nvSpPr>
        <p:spPr>
          <a:xfrm>
            <a:off x="786809" y="4444409"/>
            <a:ext cx="5539563" cy="269358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 algn="r" rtl="1">
              <a:lnSpc>
                <a:spcPts val="3991"/>
              </a:lnSpc>
            </a:pPr>
            <a:r>
              <a:rPr lang="ar-SA" sz="1800">
                <a:latin typeface="Arial Unicode MS"/>
              </a:rPr>
              <a:t>لمدير الجامعة تعديل موعد الإجازة الاسبوعية للمتعاقد ونقا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6195" y="10632"/>
            <a:ext cx="7060018" cy="1467293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9358" y="9618920"/>
            <a:ext cx="411125" cy="99591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723013" y="1750827"/>
            <a:ext cx="6092456" cy="1162493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495300" algn="just" rtl="1">
              <a:lnSpc>
                <a:spcPts val="3181"/>
              </a:lnSpc>
              <a:spcAft>
                <a:spcPts val="7490"/>
              </a:spcAft>
            </a:pPr>
            <a:r>
              <a:rPr lang="ar-SA" sz="1800">
                <a:latin typeface="Arial Unicode MS"/>
              </a:rPr>
              <a:t>للجامعة مح المتعاقد إجازة </a:t>
            </a:r>
            <a:r>
              <a:rPr lang="ar-SA" sz="1700">
                <a:latin typeface="Arial Unicode MS"/>
              </a:rPr>
              <a:t>اضطرارية </a:t>
            </a:r>
            <a:r>
              <a:rPr lang="ar-SA" sz="1800">
                <a:latin typeface="Arial Unicode MS"/>
              </a:rPr>
              <a:t>لا يتجاوز مجموعها عشرة أيام في النة الواحدة بمرننب كامل وتخصم من إجازته الوية ولا يستحق عنها تذاكر </a:t>
            </a:r>
            <a:r>
              <a:rPr lang="ar-SA" sz="1700">
                <a:latin typeface="Arial Unicode MS"/>
              </a:rPr>
              <a:t>سفر.</a:t>
            </a:r>
          </a:p>
        </p:txBody>
      </p:sp>
      <p:sp>
        <p:nvSpPr>
          <p:cNvPr id="5" name="Rectangle 4"/>
          <p:cNvSpPr/>
          <p:nvPr/>
        </p:nvSpPr>
        <p:spPr>
          <a:xfrm>
            <a:off x="414669" y="4341627"/>
            <a:ext cx="6414977" cy="1694121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339356" indent="495300" algn="just" rtl="1">
              <a:lnSpc>
                <a:spcPts val="3405"/>
              </a:lnSpc>
              <a:spcBef>
                <a:spcPts val="7490"/>
              </a:spcBef>
              <a:spcAft>
                <a:spcPts val="8120"/>
              </a:spcAft>
            </a:pPr>
            <a:r>
              <a:rPr lang="ar-SA" sz="1700">
                <a:latin typeface="Arial Unicode MS"/>
              </a:rPr>
              <a:t>جوز </a:t>
            </a:r>
            <a:r>
              <a:rPr lang="ar-SA" sz="1800">
                <a:latin typeface="Arial Unicode MS"/>
              </a:rPr>
              <a:t>منح المتعاقد من </a:t>
            </a:r>
            <a:r>
              <a:rPr lang="ar-SA" sz="1700">
                <a:latin typeface="Arial Unicode MS"/>
              </a:rPr>
              <a:t>أعضاء </a:t>
            </a:r>
            <a:r>
              <a:rPr lang="ar-SA" sz="1800">
                <a:latin typeface="Arial Unicode MS"/>
              </a:rPr>
              <a:t>هيئة التدريس وس ني حكمهم إجازة امتثنائية بدون راتب لمدة لا تزيد عن نصل دراسي لظروف تقدرها الجامعة، وتعتبر الخدمة متصلة ولا ينحق عن هذ</a:t>
            </a:r>
            <a:r>
              <a:rPr lang="en-US" sz="1800">
                <a:latin typeface="Arial Unicode MS"/>
              </a:rPr>
              <a:t>٥</a:t>
            </a:r>
            <a:r>
              <a:rPr lang="ar-SA" sz="1800">
                <a:latin typeface="Arial Unicode MS"/>
              </a:rPr>
              <a:t> المدة </a:t>
            </a:r>
            <a:r>
              <a:rPr lang="ar-SA" sz="1700">
                <a:latin typeface="Arial Unicode MS"/>
              </a:rPr>
              <a:t>أي </a:t>
            </a:r>
            <a:r>
              <a:rPr lang="ar-SA" sz="1800">
                <a:latin typeface="Arial Unicode MS"/>
              </a:rPr>
              <a:t>من المميزات المنصرص عليها في العقد.</a:t>
            </a:r>
          </a:p>
        </p:txBody>
      </p:sp>
      <p:sp>
        <p:nvSpPr>
          <p:cNvPr id="6" name="Rectangle 5"/>
          <p:cNvSpPr/>
          <p:nvPr/>
        </p:nvSpPr>
        <p:spPr>
          <a:xfrm>
            <a:off x="747823" y="7595190"/>
            <a:ext cx="6071190" cy="2573079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495300" algn="just" rtl="1">
              <a:lnSpc>
                <a:spcPts val="3488"/>
              </a:lnSpc>
            </a:pPr>
            <a:r>
              <a:rPr lang="ar-SA" sz="1800">
                <a:latin typeface="Arial Unicode MS"/>
              </a:rPr>
              <a:t>يتحق المتعاقد الذي يصاب بمرضى يمنعه من أداء عمله بصررة مؤقتة إجازة مرضية مدتها ثهر واحد براتب كامل </a:t>
            </a:r>
            <a:r>
              <a:rPr lang="ar-SA" sz="2000">
                <a:latin typeface="Arial Unicode MS"/>
              </a:rPr>
              <a:t>ويجوز </a:t>
            </a:r>
            <a:r>
              <a:rPr lang="ar-SA" sz="1800">
                <a:latin typeface="Arial Unicode MS"/>
              </a:rPr>
              <a:t>تمديدها شهرين آخرين بنصف الرانب ولا تتحق الإجازة المرضية إذا وقمت الإصابة أو المرض أثناء وجود المتعاقد في الخاح في إجازة وتغط الإجازة المرضية بانتهاء الة </a:t>
            </a:r>
            <a:r>
              <a:rPr lang="ar-SA" sz="1600" b="1">
                <a:latin typeface="Segoe UI"/>
              </a:rPr>
              <a:t>التي </a:t>
            </a:r>
            <a:r>
              <a:rPr lang="ar-SA" sz="1800">
                <a:latin typeface="Arial Unicode MS"/>
              </a:rPr>
              <a:t>استحك فيها. و</a:t>
            </a:r>
            <a:r>
              <a:rPr lang="en-US" sz="1800">
                <a:latin typeface="Arial Unicode MS"/>
              </a:rPr>
              <a:t>1</a:t>
            </a:r>
            <a:r>
              <a:rPr lang="ar-SA" sz="1800">
                <a:latin typeface="Arial Unicode MS"/>
              </a:rPr>
              <a:t>ذا كان المرض ناثئأ عن العمل أو </a:t>
            </a:r>
            <a:r>
              <a:rPr lang="ar-SA" sz="1600" b="1">
                <a:latin typeface="Segoe UI"/>
              </a:rPr>
              <a:t>بببه </a:t>
            </a:r>
            <a:r>
              <a:rPr lang="ar-SA" sz="1800">
                <a:latin typeface="Arial Unicode MS"/>
              </a:rPr>
              <a:t>فيكون للمتعاقد الحق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0" y="64293"/>
            <a:ext cx="414337" cy="42148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2893" y="92868"/>
            <a:ext cx="421482" cy="1250157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15150" y="10215562"/>
            <a:ext cx="414337" cy="28217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35756" y="10229850"/>
            <a:ext cx="421481" cy="421481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735806" y="400050"/>
            <a:ext cx="6093619" cy="1250156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rtl="1">
              <a:lnSpc>
                <a:spcPts val="3234"/>
              </a:lnSpc>
              <a:spcAft>
                <a:spcPts val="630"/>
              </a:spcAft>
            </a:pPr>
            <a:r>
              <a:rPr lang="ar-SA" sz="1800">
                <a:latin typeface="Arial Unicode MS"/>
              </a:rPr>
              <a:t>في ضعف الإجازة المرضية السححقة. وتتع في اثبات المرخى وفي تحديد مدة الاجازة المرصية القواعد المقررة بالشجة للموظفين</a:t>
            </a:r>
          </a:p>
          <a:p>
            <a:pPr indent="0" algn="r" rtl="1">
              <a:lnSpc>
                <a:spcPts val="2680"/>
              </a:lnSpc>
              <a:spcAft>
                <a:spcPts val="8050"/>
              </a:spcAft>
            </a:pPr>
            <a:r>
              <a:rPr lang="ar-SA" sz="2000">
                <a:latin typeface="Arial Unicode MS"/>
              </a:rPr>
              <a:t>العربيين.</a:t>
            </a:r>
          </a:p>
        </p:txBody>
      </p:sp>
      <p:sp>
        <p:nvSpPr>
          <p:cNvPr id="7" name="Rectangle 6"/>
          <p:cNvSpPr/>
          <p:nvPr/>
        </p:nvSpPr>
        <p:spPr>
          <a:xfrm>
            <a:off x="742950" y="3221831"/>
            <a:ext cx="6086475" cy="1293019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520700" algn="just" rtl="1">
              <a:lnSpc>
                <a:spcPts val="3713"/>
              </a:lnSpc>
              <a:spcBef>
                <a:spcPts val="8050"/>
              </a:spcBef>
              <a:spcAft>
                <a:spcPts val="7630"/>
              </a:spcAft>
            </a:pPr>
            <a:r>
              <a:rPr lang="ar-SA" sz="1800">
                <a:latin typeface="Arial Unicode MS"/>
              </a:rPr>
              <a:t>تستحق المتعاهدة </a:t>
            </a:r>
            <a:r>
              <a:rPr lang="en-US" sz="1800">
                <a:latin typeface="Arial Unicode MS"/>
              </a:rPr>
              <a:t>٠</a:t>
            </a:r>
            <a:r>
              <a:rPr lang="ar-SA" sz="1800">
                <a:latin typeface="Arial Unicode MS"/>
              </a:rPr>
              <a:t> برانب كامل </a:t>
            </a:r>
            <a:r>
              <a:rPr lang="en-US" sz="1800">
                <a:latin typeface="Arial Unicode MS"/>
              </a:rPr>
              <a:t>٠</a:t>
            </a:r>
            <a:r>
              <a:rPr lang="ar-SA" sz="1800">
                <a:latin typeface="Arial Unicode MS"/>
              </a:rPr>
              <a:t> إجازة وضع مدتها خمسة وأربعون يوما وإجازة عدة الوفاة للمتعاقدة السخمة وإجازة شهر لغير السخمة في حال وفاة الزوج.</a:t>
            </a:r>
          </a:p>
        </p:txBody>
      </p:sp>
      <p:sp>
        <p:nvSpPr>
          <p:cNvPr id="8" name="Rectangle 7"/>
          <p:cNvSpPr/>
          <p:nvPr/>
        </p:nvSpPr>
        <p:spPr>
          <a:xfrm>
            <a:off x="742950" y="6004321"/>
            <a:ext cx="6082903" cy="825104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520700" algn="just" rtl="1">
              <a:lnSpc>
                <a:spcPts val="3544"/>
              </a:lnSpc>
              <a:spcBef>
                <a:spcPts val="7630"/>
              </a:spcBef>
              <a:spcAft>
                <a:spcPts val="13510"/>
              </a:spcAft>
            </a:pPr>
            <a:r>
              <a:rPr lang="ar-SA" sz="1800">
                <a:latin typeface="Arial Unicode MS"/>
              </a:rPr>
              <a:t>يجوز للمتعاقد خلال ابنة الواحدة </a:t>
            </a:r>
            <a:r>
              <a:rPr lang="ar-SA" sz="1500" b="1">
                <a:latin typeface="Segoe UI"/>
              </a:rPr>
              <a:t>أن </a:t>
            </a:r>
            <a:r>
              <a:rPr lang="ar-SA" sz="1600" b="1">
                <a:latin typeface="Segoe UI"/>
              </a:rPr>
              <a:t>يجمع بين </a:t>
            </a:r>
            <a:r>
              <a:rPr lang="ar-SA" sz="1500" b="1">
                <a:latin typeface="Segoe UI"/>
              </a:rPr>
              <a:t>أكثر </a:t>
            </a:r>
            <a:r>
              <a:rPr lang="ar-SA" sz="1600" b="1">
                <a:latin typeface="Segoe UI"/>
              </a:rPr>
              <a:t>من </a:t>
            </a:r>
            <a:r>
              <a:rPr lang="ar-SA" sz="1800">
                <a:latin typeface="Arial Unicode MS"/>
              </a:rPr>
              <a:t>إجازة </a:t>
            </a:r>
            <a:r>
              <a:rPr lang="ar-SA" sz="1600" b="1">
                <a:latin typeface="Segoe UI"/>
              </a:rPr>
              <a:t>من </a:t>
            </a:r>
            <a:r>
              <a:rPr lang="ar-SA" sz="1800">
                <a:latin typeface="Arial Unicode MS"/>
              </a:rPr>
              <a:t>الإجازات الستحقة له </a:t>
            </a:r>
            <a:r>
              <a:rPr lang="ar-SA" sz="1600" b="1">
                <a:latin typeface="Segoe UI"/>
              </a:rPr>
              <a:t>متى </a:t>
            </a:r>
            <a:r>
              <a:rPr lang="ar-SA" sz="1800">
                <a:latin typeface="Arial Unicode MS"/>
              </a:rPr>
              <a:t>توافرت أسياب استحقاقها.</a:t>
            </a:r>
          </a:p>
        </p:txBody>
      </p:sp>
      <p:sp>
        <p:nvSpPr>
          <p:cNvPr id="9" name="Rectangle 8"/>
          <p:cNvSpPr/>
          <p:nvPr/>
        </p:nvSpPr>
        <p:spPr>
          <a:xfrm>
            <a:off x="750093" y="9386887"/>
            <a:ext cx="6100763" cy="821531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rtl="1">
              <a:lnSpc>
                <a:spcPts val="3825"/>
              </a:lnSpc>
              <a:spcBef>
                <a:spcPts val="13510"/>
              </a:spcBef>
            </a:pPr>
            <a:r>
              <a:rPr lang="ar-SA" sz="1800">
                <a:latin typeface="Arial Unicode MS"/>
              </a:rPr>
              <a:t>لمجلس الجامعة الموافقة </a:t>
            </a:r>
            <a:r>
              <a:rPr lang="ar-SA" sz="1600" b="1">
                <a:latin typeface="Segoe UI"/>
              </a:rPr>
              <a:t>على </a:t>
            </a:r>
            <a:r>
              <a:rPr lang="ar-SA" sz="1800">
                <a:latin typeface="Arial Unicode MS"/>
              </a:rPr>
              <a:t>ندب المتعاقد أو إعارته من الجامعة لمدة لا تزيد عن ستة أثهر وفق قواعد يضمها مجلس الجامعة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514</Words>
  <Application>Microsoft Office PowerPoint</Application>
  <PresentationFormat>Custom</PresentationFormat>
  <Paragraphs>25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 Unicode MS</vt:lpstr>
      <vt:lpstr>Arial</vt:lpstr>
      <vt:lpstr>Segoe UI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Mohammad Aabed</dc:creator>
  <cp:lastModifiedBy>Mohammad Aabed</cp:lastModifiedBy>
  <cp:revision>1</cp:revision>
  <dcterms:modified xsi:type="dcterms:W3CDTF">2015-04-17T18:56:43Z</dcterms:modified>
</cp:coreProperties>
</file>