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04" y="198474"/>
            <a:ext cx="6783572" cy="1049787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83" y="0"/>
            <a:ext cx="7109637" cy="1069635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90437" y="701748"/>
            <a:ext cx="992372" cy="32606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E9E81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E9E81"/>
                </a:solidFill>
                <a:latin typeface="Arial Unicode MS"/>
              </a:rPr>
              <a:t>١٤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52130" y="609600"/>
            <a:ext cx="4834270" cy="25518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349"/>
              </a:lnSpc>
              <a:spcAft>
                <a:spcPts val="2450"/>
              </a:spcAft>
            </a:pPr>
            <a:r>
              <a:rPr lang="ar-SA" sz="1900">
                <a:latin typeface="Arial Unicode MS"/>
              </a:rPr>
              <a:t>يجوز صرف سلفة متديمة لكل كلية،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معهد، </a:t>
            </a:r>
            <a:r>
              <a:rPr lang="ar-SA" sz="16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عإدة ماندة،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مركز،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إدارة في الجامعة، بقرار من مدير الجامعة،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من يغوصه يجدد البنود الني تصرف عليها، ونكون اللغة في عهدة </a:t>
            </a:r>
            <a:r>
              <a:rPr lang="ar-SA" sz="1600">
                <a:latin typeface="Arial Unicode MS"/>
              </a:rPr>
              <a:t>أمناء </a:t>
            </a:r>
            <a:r>
              <a:rPr lang="ar-SA" sz="1900">
                <a:latin typeface="Arial Unicode MS"/>
              </a:rPr>
              <a:t>الصناديق، </a:t>
            </a:r>
            <a:r>
              <a:rPr lang="ar-SA" sz="1600">
                <a:latin typeface="Arial Unicode MS"/>
              </a:rPr>
              <a:t>أو </a:t>
            </a:r>
            <a:r>
              <a:rPr lang="ar-SA" sz="1700">
                <a:latin typeface="Arial Unicode MS"/>
              </a:rPr>
              <a:t>مأموري </a:t>
            </a:r>
            <a:r>
              <a:rPr lang="ar-SA" sz="1900">
                <a:latin typeface="Arial Unicode MS"/>
              </a:rPr>
              <a:t>الحرف،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مدير الادارة، ويتم ذلك </a:t>
            </a:r>
            <a:r>
              <a:rPr lang="ar-SA" sz="1700">
                <a:latin typeface="Arial Unicode MS"/>
              </a:rPr>
              <a:t>وفقأ </a:t>
            </a:r>
            <a:r>
              <a:rPr lang="ar-SA" sz="1900">
                <a:latin typeface="Arial Unicode MS"/>
              </a:rPr>
              <a:t>لقواعد تنغيذ الميزانية.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0483" y="3707218"/>
            <a:ext cx="6170428" cy="32960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490"/>
              </a:spcAft>
            </a:pPr>
            <a:r>
              <a:rPr lang="ar-SA" sz="1600">
                <a:solidFill>
                  <a:srgbClr val="6E9E81"/>
                </a:solidFill>
                <a:latin typeface="Arial Unicode MS"/>
              </a:rPr>
              <a:t>مادة 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(</a:t>
            </a:r>
            <a:r>
              <a:rPr lang="en-US" sz="1900">
                <a:solidFill>
                  <a:srgbClr val="6E9E81"/>
                </a:solidFill>
                <a:latin typeface="Arial Unicode MS"/>
              </a:rPr>
              <a:t>١٥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يكلف مدير الجامعة،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من يغوصه في مواعيد غر</a:t>
            </a:r>
          </a:p>
        </p:txBody>
      </p:sp>
      <p:sp>
        <p:nvSpPr>
          <p:cNvPr id="5" name="Rectangle 4"/>
          <p:cNvSpPr/>
          <p:nvPr/>
        </p:nvSpPr>
        <p:spPr>
          <a:xfrm>
            <a:off x="701748" y="4164418"/>
            <a:ext cx="4759842" cy="7230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209"/>
              </a:lnSpc>
              <a:spcAft>
                <a:spcPts val="2450"/>
              </a:spcAft>
            </a:pPr>
            <a:r>
              <a:rPr lang="ar-SA" sz="2000">
                <a:latin typeface="Arial Unicode MS"/>
              </a:rPr>
              <a:t>معينة</a:t>
            </a:r>
            <a:r>
              <a:rPr lang="ar-SA" sz="1900">
                <a:latin typeface="Arial Unicode MS"/>
              </a:rPr>
              <a:t>، من يقوم بجرد نقود اللغة </a:t>
            </a:r>
            <a:r>
              <a:rPr lang="ar-SA" sz="1800">
                <a:latin typeface="Arial Unicode MS"/>
              </a:rPr>
              <a:t>المستديمة</a:t>
            </a:r>
            <a:r>
              <a:rPr lang="ar-SA" sz="1900">
                <a:latin typeface="Arial Unicode MS"/>
              </a:rPr>
              <a:t>، ويج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ب تصفية هذه اللغة قبل </a:t>
            </a:r>
            <a:r>
              <a:rPr lang="ar-SA" sz="1800">
                <a:latin typeface="Arial Unicode MS"/>
              </a:rPr>
              <a:t>نهاية </a:t>
            </a:r>
            <a:r>
              <a:rPr lang="ar-SA" sz="1900">
                <a:latin typeface="Arial Unicode MS"/>
              </a:rPr>
              <a:t>كل سنة مالية 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7572" y="5426148"/>
            <a:ext cx="6156251" cy="31188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490"/>
              </a:spcAft>
            </a:pPr>
            <a:r>
              <a:rPr lang="ar-SA" sz="1600">
                <a:solidFill>
                  <a:srgbClr val="6E9E81"/>
                </a:solidFill>
                <a:latin typeface="Arial Unicode MS"/>
              </a:rPr>
              <a:t>مادة 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(</a:t>
            </a:r>
            <a:r>
              <a:rPr lang="en-US" sz="1900">
                <a:solidFill>
                  <a:srgbClr val="6E9E81"/>
                </a:solidFill>
                <a:latin typeface="Arial Unicode MS"/>
              </a:rPr>
              <a:t>١٦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يجوز </a:t>
            </a:r>
            <a:r>
              <a:rPr lang="ar-SA" sz="1600">
                <a:latin typeface="Arial Unicode MS"/>
              </a:rPr>
              <a:t>صرف سلفة مؤقة لأغراض </a:t>
            </a:r>
            <a:r>
              <a:rPr lang="ar-SA" sz="1900">
                <a:latin typeface="Arial Unicode MS"/>
              </a:rPr>
              <a:t>محددة </a:t>
            </a:r>
            <a:r>
              <a:rPr lang="ar-SA" sz="1600">
                <a:latin typeface="Arial Unicode MS"/>
              </a:rPr>
              <a:t>بقرار </a:t>
            </a:r>
            <a:r>
              <a:rPr lang="ar-SA" sz="1900">
                <a:latin typeface="Arial Unicode MS"/>
              </a:rPr>
              <a:t>من مدير</a:t>
            </a:r>
          </a:p>
        </p:txBody>
      </p:sp>
      <p:sp>
        <p:nvSpPr>
          <p:cNvPr id="7" name="Rectangle 6"/>
          <p:cNvSpPr/>
          <p:nvPr/>
        </p:nvSpPr>
        <p:spPr>
          <a:xfrm>
            <a:off x="705293" y="5847906"/>
            <a:ext cx="4738576" cy="76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516"/>
              </a:lnSpc>
              <a:spcAft>
                <a:spcPts val="2450"/>
              </a:spcAft>
            </a:pPr>
            <a:r>
              <a:rPr lang="ar-SA" sz="1900">
                <a:latin typeface="Arial Unicode MS"/>
              </a:rPr>
              <a:t>الجامعة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من يغوصه، ويج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ب شرية 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اللغة بمجرد انتهاء الغرض الذي </a:t>
            </a:r>
            <a:r>
              <a:rPr lang="ar-SA" sz="1600">
                <a:latin typeface="Arial Unicode MS"/>
              </a:rPr>
              <a:t>صرفت </a:t>
            </a:r>
            <a:r>
              <a:rPr lang="ar-SA" sz="19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أجله 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748" y="7134446"/>
            <a:ext cx="6127898" cy="3721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950"/>
              </a:lnSpc>
            </a:pPr>
            <a:r>
              <a:rPr lang="ar-SA" sz="1600">
                <a:solidFill>
                  <a:srgbClr val="6E9E81"/>
                </a:solidFill>
                <a:latin typeface="Arial Unicode MS"/>
              </a:rPr>
              <a:t>مادة 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(</a:t>
            </a:r>
            <a:r>
              <a:rPr lang="en-US" sz="1900">
                <a:solidFill>
                  <a:srgbClr val="6E9E81"/>
                </a:solidFill>
                <a:latin typeface="Arial Unicode MS"/>
              </a:rPr>
              <a:t>١٧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</a:t>
            </a:r>
            <a:r>
              <a:rPr lang="en-US" sz="2200">
                <a:latin typeface="Arial Unicode MS"/>
              </a:rPr>
              <a:t>٠</a:t>
            </a:r>
            <a:r>
              <a:rPr lang="ar-SA" sz="2200">
                <a:latin typeface="Arial Unicode MS"/>
              </a:rPr>
              <a:t>ع </a:t>
            </a:r>
            <a:r>
              <a:rPr lang="ar-SA" sz="1900">
                <a:latin typeface="Arial Unicode MS"/>
              </a:rPr>
              <a:t>مراعاة </a:t>
            </a:r>
            <a:r>
              <a:rPr lang="ar-SA" sz="2000">
                <a:latin typeface="Arial Unicode MS"/>
              </a:rPr>
              <a:t>أحكام </a:t>
            </a:r>
            <a:r>
              <a:rPr lang="ar-SA" sz="1900">
                <a:latin typeface="Arial Unicode MS"/>
              </a:rPr>
              <a:t>المادتين (</a:t>
            </a:r>
            <a:r>
              <a:rPr lang="en-US" sz="1900">
                <a:latin typeface="Arial Unicode MS"/>
              </a:rPr>
              <a:t>٤٧</a:t>
            </a:r>
            <a:r>
              <a:rPr lang="ar-SA" sz="1900">
                <a:latin typeface="Arial Unicode MS"/>
              </a:rPr>
              <a:t>) و (</a:t>
            </a:r>
            <a:r>
              <a:rPr lang="en-US" sz="1900">
                <a:latin typeface="Arial Unicode MS"/>
              </a:rPr>
              <a:t>٤٨</a:t>
            </a:r>
            <a:r>
              <a:rPr lang="ar-SA" sz="1900">
                <a:latin typeface="Arial Unicode MS"/>
              </a:rPr>
              <a:t>) من هذه</a:t>
            </a:r>
          </a:p>
        </p:txBody>
      </p:sp>
      <p:sp>
        <p:nvSpPr>
          <p:cNvPr id="9" name="Rectangle 8"/>
          <p:cNvSpPr/>
          <p:nvPr/>
        </p:nvSpPr>
        <p:spPr>
          <a:xfrm>
            <a:off x="744279" y="7591646"/>
            <a:ext cx="4681869" cy="311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680"/>
              </a:lnSpc>
              <a:spcAft>
                <a:spcPts val="490"/>
              </a:spcAft>
            </a:pPr>
            <a:r>
              <a:rPr lang="ar-SA" sz="1600">
                <a:latin typeface="Arial Unicode MS"/>
              </a:rPr>
              <a:t>اللائحة، </a:t>
            </a:r>
            <a:r>
              <a:rPr lang="ar-SA" sz="1900">
                <a:latin typeface="Arial Unicode MS"/>
              </a:rPr>
              <a:t>يكون </a:t>
            </a:r>
            <a:r>
              <a:rPr lang="ar-SA" sz="1600">
                <a:latin typeface="Arial Unicode MS"/>
              </a:rPr>
              <a:t>الصرف، </a:t>
            </a:r>
            <a:r>
              <a:rPr lang="ar-SA" sz="2000">
                <a:latin typeface="Arial Unicode MS"/>
              </a:rPr>
              <a:t>والتحصيل، </a:t>
            </a:r>
            <a:r>
              <a:rPr lang="ar-SA" sz="1600">
                <a:latin typeface="Arial Unicode MS"/>
              </a:rPr>
              <a:t>والإنفاق،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4660" y="7992139"/>
            <a:ext cx="4742121" cy="74427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902"/>
              </a:lnSpc>
              <a:spcAft>
                <a:spcPts val="2800"/>
              </a:spcAft>
            </a:pPr>
            <a:r>
              <a:rPr lang="ar-SA" sz="1900">
                <a:latin typeface="Arial Unicode MS"/>
              </a:rPr>
              <a:t>بالنبة </a:t>
            </a:r>
            <a:r>
              <a:rPr lang="ar-SA" sz="2100">
                <a:latin typeface="Arial Unicode MS"/>
              </a:rPr>
              <a:t>لريع </a:t>
            </a:r>
            <a:r>
              <a:rPr lang="ar-SA" sz="1700">
                <a:latin typeface="Arial Unicode MS"/>
              </a:rPr>
              <a:t>أملاك </a:t>
            </a:r>
            <a:r>
              <a:rPr lang="ar-SA" sz="1900">
                <a:latin typeface="Arial Unicode MS"/>
              </a:rPr>
              <a:t>الجامعة، وما يندح عن التصرف فيها، طبقأ للتعليإت المالية للميزانية والحابات 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8204" y="9317665"/>
            <a:ext cx="6127898" cy="40049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490"/>
              </a:spcAft>
            </a:pPr>
            <a:r>
              <a:rPr lang="ar-SA" sz="1600">
                <a:solidFill>
                  <a:srgbClr val="6E9E81"/>
                </a:solidFill>
                <a:latin typeface="Arial Unicode MS"/>
              </a:rPr>
              <a:t>مادة 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(</a:t>
            </a:r>
            <a:r>
              <a:rPr lang="en-US" sz="1900">
                <a:solidFill>
                  <a:srgbClr val="6E9E81"/>
                </a:solidFill>
                <a:latin typeface="Arial Unicode MS"/>
              </a:rPr>
              <a:t>١٨</a:t>
            </a:r>
            <a:r>
              <a:rPr lang="ar-SA" sz="1900">
                <a:solidFill>
                  <a:srgbClr val="6E9E81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فيإ لم يرد بأ نص خاص في هذه اللائحة، محصل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8204" y="9742967"/>
            <a:ext cx="4717312" cy="33669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</a:pPr>
            <a:r>
              <a:rPr lang="ar-SA" sz="1900">
                <a:latin typeface="Arial Unicode MS"/>
              </a:rPr>
              <a:t>الجامعة وتوع إيراداتبا </a:t>
            </a:r>
            <a:r>
              <a:rPr lang="ar-SA" sz="1600">
                <a:latin typeface="Arial Unicode MS"/>
              </a:rPr>
              <a:t>في مؤسة </a:t>
            </a:r>
            <a:r>
              <a:rPr lang="ar-SA" sz="1900">
                <a:latin typeface="Arial Unicode MS"/>
              </a:rPr>
              <a:t>النقد العربب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037" y="354418"/>
            <a:ext cx="191386" cy="32606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4420"/>
              </a:lnSpc>
            </a:pPr>
            <a:r>
              <a:rPr lang="ar-SA" sz="3900">
                <a:latin typeface="Courier New"/>
              </a:rPr>
              <a:t>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83" y="3845441"/>
            <a:ext cx="7109637" cy="6850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61544" y="92148"/>
            <a:ext cx="233916" cy="23746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ar-SA" sz="7000">
                <a:solidFill>
                  <a:srgbClr val="103C1E"/>
                </a:solidFill>
                <a:latin typeface="Arial Unicode MS"/>
              </a:rPr>
              <a:t>٠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758" y="637953"/>
            <a:ext cx="5082362" cy="12440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6826" indent="0" algn="just" rtl="1">
              <a:lnSpc>
                <a:spcPts val="3460"/>
              </a:lnSpc>
            </a:pPr>
            <a:r>
              <a:rPr lang="ar-SA" sz="1900">
                <a:latin typeface="Arial Unicode MS"/>
              </a:rPr>
              <a:t>العودي، لحاب وزارة المالية والاقتصاد الوطني بموجب </a:t>
            </a:r>
            <a:r>
              <a:rPr lang="ar-SA" sz="1700">
                <a:latin typeface="Arial Unicode MS"/>
              </a:rPr>
              <a:t>إذن </a:t>
            </a:r>
            <a:r>
              <a:rPr lang="ar-SA" sz="1900">
                <a:latin typeface="Arial Unicode MS"/>
              </a:rPr>
              <a:t>تحصيل، أو إيداع، </a:t>
            </a:r>
            <a:r>
              <a:rPr lang="ar-SA" sz="2000">
                <a:latin typeface="Arial Unicode MS"/>
              </a:rPr>
              <a:t>وتسجل تلك </a:t>
            </a:r>
            <a:r>
              <a:rPr lang="ar-SA" sz="1900">
                <a:latin typeface="Arial Unicode MS"/>
              </a:rPr>
              <a:t>المالغ في الجلات المحاسبية حب </a:t>
            </a:r>
            <a:r>
              <a:rPr lang="ar-SA" sz="1700">
                <a:latin typeface="Arial Unicode MS"/>
              </a:rPr>
              <a:t>إشعار </a:t>
            </a:r>
            <a:r>
              <a:rPr lang="ar-SA" sz="1900">
                <a:latin typeface="Arial Unicode MS"/>
              </a:rPr>
              <a:t>المؤسسة.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7572" y="2374604"/>
            <a:ext cx="6209414" cy="124755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680"/>
              </a:lnSpc>
              <a:spcAft>
                <a:spcPts val="210"/>
              </a:spcAft>
            </a:pPr>
            <a:r>
              <a:rPr lang="ar-SA" sz="1900">
                <a:solidFill>
                  <a:srgbClr val="6E9E81"/>
                </a:solidFill>
                <a:latin typeface="Arial Unicode MS"/>
              </a:rPr>
              <a:t>هادة </a:t>
            </a:r>
            <a:r>
              <a:rPr lang="ar-SA" sz="2000">
                <a:solidFill>
                  <a:srgbClr val="6E9E81"/>
                </a:solidFill>
                <a:latin typeface="Arial Unicode MS"/>
              </a:rPr>
              <a:t>(</a:t>
            </a:r>
            <a:r>
              <a:rPr lang="en-US" sz="2000">
                <a:solidFill>
                  <a:srgbClr val="6E9E81"/>
                </a:solidFill>
                <a:latin typeface="Arial Unicode MS"/>
              </a:rPr>
              <a:t>١٩</a:t>
            </a:r>
            <a:r>
              <a:rPr lang="ar-SA" sz="2000">
                <a:solidFill>
                  <a:srgbClr val="6E9E81"/>
                </a:solidFill>
                <a:latin typeface="Arial Unicode MS"/>
              </a:rPr>
              <a:t>)</a:t>
            </a:r>
            <a:r>
              <a:rPr lang="ar-SA" sz="2000">
                <a:latin typeface="Arial Unicode MS"/>
              </a:rPr>
              <a:t> </a:t>
            </a:r>
            <a:r>
              <a:rPr lang="ar-SA" sz="1900">
                <a:latin typeface="Arial Unicode MS"/>
              </a:rPr>
              <a:t>: </a:t>
            </a:r>
            <a:r>
              <a:rPr lang="ar-SA" sz="2000">
                <a:latin typeface="Arial Unicode MS"/>
              </a:rPr>
              <a:t>كل ما لم </a:t>
            </a:r>
            <a:r>
              <a:rPr lang="ar-SA" sz="1800">
                <a:latin typeface="Arial Unicode MS"/>
              </a:rPr>
              <a:t>يرد </a:t>
            </a:r>
            <a:r>
              <a:rPr lang="ar-SA" sz="1600">
                <a:latin typeface="Arial Unicode MS"/>
              </a:rPr>
              <a:t>به </a:t>
            </a:r>
            <a:r>
              <a:rPr lang="ar-SA" sz="1900">
                <a:latin typeface="Arial Unicode MS"/>
              </a:rPr>
              <a:t>نص </a:t>
            </a:r>
            <a:r>
              <a:rPr lang="ar-SA" sz="2000">
                <a:latin typeface="Arial Unicode MS"/>
              </a:rPr>
              <a:t>خاص </a:t>
            </a:r>
            <a:r>
              <a:rPr lang="ar-SA" sz="1900">
                <a:latin typeface="Arial Unicode MS"/>
              </a:rPr>
              <a:t>فيإ </a:t>
            </a:r>
            <a:r>
              <a:rPr lang="ar-SA" sz="1800">
                <a:latin typeface="Arial Unicode MS"/>
              </a:rPr>
              <a:t>يتعلق </a:t>
            </a:r>
            <a:r>
              <a:rPr lang="ar-SA" sz="1600">
                <a:latin typeface="Arial Unicode MS"/>
              </a:rPr>
              <a:t>بالصرف</a:t>
            </a:r>
          </a:p>
          <a:p>
            <a:pPr marR="1409700" indent="0" algn="just" rtl="1">
              <a:lnSpc>
                <a:spcPts val="3572"/>
              </a:lnSpc>
            </a:pPr>
            <a:r>
              <a:rPr lang="ar-SA" sz="2000">
                <a:latin typeface="Arial Unicode MS"/>
              </a:rPr>
              <a:t>والتحصيل، </a:t>
            </a:r>
            <a:r>
              <a:rPr lang="ar-SA" sz="1900">
                <a:latin typeface="Arial Unicode MS"/>
              </a:rPr>
              <a:t>تطبق بشأنه التعليإت المالية للميزانية والحسابات، والتعديلات الني </a:t>
            </a:r>
            <a:r>
              <a:rPr lang="ar-SA" sz="2000">
                <a:latin typeface="Arial Unicode MS"/>
              </a:rPr>
              <a:t>تطرأ </a:t>
            </a:r>
            <a:r>
              <a:rPr lang="ar-SA" sz="1900">
                <a:latin typeface="Arial Unicode MS"/>
              </a:rPr>
              <a:t>عليها.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8018" y="3469758"/>
            <a:ext cx="2583712" cy="11235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810"/>
              </a:lnSpc>
              <a:spcAft>
                <a:spcPts val="2170"/>
              </a:spcAft>
            </a:pPr>
            <a:r>
              <a:rPr lang="ar-SA" sz="2100">
                <a:latin typeface="Arial Unicode MS"/>
              </a:rPr>
              <a:t>( الغصل الخامس )</a:t>
            </a:r>
          </a:p>
          <a:p>
            <a:pPr indent="0" algn="ctr" rtl="1">
              <a:lnSpc>
                <a:spcPts val="5090"/>
              </a:lnSpc>
              <a:spcAft>
                <a:spcPts val="5180"/>
              </a:spcAft>
            </a:pPr>
            <a:r>
              <a:rPr lang="ar-SA" sz="3800">
                <a:solidFill>
                  <a:srgbClr val="6E9E81"/>
                </a:solidFill>
                <a:latin typeface="Arial Unicode MS"/>
              </a:rPr>
              <a:t>الرقابة الماية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7655" y="5801832"/>
            <a:ext cx="3661145" cy="11695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620"/>
              </a:lnSpc>
              <a:spcBef>
                <a:spcPts val="5180"/>
              </a:spcBef>
              <a:spcAft>
                <a:spcPts val="1750"/>
              </a:spcAft>
            </a:pPr>
            <a:r>
              <a:rPr lang="ar-SA" sz="2700">
                <a:latin typeface="Arial Unicode MS"/>
              </a:rPr>
              <a:t>-    الرقابة المالية قبل </a:t>
            </a:r>
            <a:r>
              <a:rPr lang="ar-SA" sz="2100">
                <a:latin typeface="Arial Unicode MS"/>
              </a:rPr>
              <a:t>المرف</a:t>
            </a:r>
          </a:p>
          <a:p>
            <a:pPr indent="0" algn="r" rtl="1">
              <a:lnSpc>
                <a:spcPts val="3630"/>
              </a:lnSpc>
            </a:pPr>
            <a:r>
              <a:rPr lang="ar-SA" sz="2700">
                <a:latin typeface="Arial Unicode MS"/>
              </a:rPr>
              <a:t>-    الرقابة المالية </a:t>
            </a:r>
            <a:r>
              <a:rPr lang="ar-SA" sz="3200" b="1">
                <a:latin typeface="Arial"/>
              </a:rPr>
              <a:t>بعد </a:t>
            </a:r>
            <a:r>
              <a:rPr lang="ar-SA" sz="2100">
                <a:latin typeface="Arial Unicode MS"/>
              </a:rPr>
              <a:t>المراف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2015-04-17T18:57:18Z</dcterms:modified>
</cp:coreProperties>
</file>