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7558088" cy="10696575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250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8195" y="1665767"/>
            <a:ext cx="5628167" cy="833947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 rtl="1">
              <a:lnSpc>
                <a:spcPts val="4870"/>
              </a:lnSpc>
            </a:pPr>
            <a:r>
              <a:rPr lang="ar-SA" sz="4300">
                <a:solidFill>
                  <a:srgbClr val="1774D8"/>
                </a:solidFill>
                <a:latin typeface="Microsoft Sans Serif"/>
              </a:rPr>
              <a:t>ولا، س</a:t>
            </a:r>
            <a:r>
              <a:rPr lang="en-US" sz="4300">
                <a:solidFill>
                  <a:srgbClr val="1774D8"/>
                </a:solidFill>
                <a:latin typeface="Microsoft Sans Serif"/>
              </a:rPr>
              <a:t>٠</a:t>
            </a:r>
            <a:r>
              <a:rPr lang="ar-SA" sz="4300">
                <a:solidFill>
                  <a:srgbClr val="1774D8"/>
                </a:solidFill>
                <a:latin typeface="Microsoft Sans Serif"/>
              </a:rPr>
              <a:t>س</a:t>
            </a:r>
          </a:p>
          <a:p>
            <a:pPr indent="0" algn="ctr" rtl="1">
              <a:lnSpc>
                <a:spcPts val="2570"/>
              </a:lnSpc>
              <a:spcAft>
                <a:spcPts val="1050"/>
              </a:spcAft>
            </a:pPr>
            <a:r>
              <a:rPr lang="ar-SA" sz="2300" b="1">
                <a:latin typeface="Arial"/>
              </a:rPr>
              <a:t>المادة السادسة والعشرون</a:t>
            </a:r>
          </a:p>
          <a:p>
            <a:pPr indent="0" algn="r" rtl="1">
              <a:lnSpc>
                <a:spcPts val="2986"/>
              </a:lnSpc>
            </a:pPr>
            <a:r>
              <a:rPr lang="en-US" sz="1900">
                <a:latin typeface="Arial"/>
              </a:rPr>
              <a:t>١</a:t>
            </a:r>
            <a:r>
              <a:rPr lang="ar-SA" sz="1900">
                <a:latin typeface="Arial"/>
              </a:rPr>
              <a:t> - يكون لكل جامعة وكيل أو أكثر مجدد عددهم مجلس التعليم العالي من بين أعضاء هيئة التدريس بدرجة أستاذ مشارك عل الأقل </a:t>
            </a:r>
            <a:r>
              <a:rPr lang="en-US" sz="1900">
                <a:latin typeface="Arial"/>
              </a:rPr>
              <a:t>٠</a:t>
            </a:r>
            <a:r>
              <a:rPr lang="ar-SA" sz="1900">
                <a:latin typeface="Arial"/>
              </a:rPr>
              <a:t> </a:t>
            </a:r>
            <a:r>
              <a:rPr lang="en-US" sz="1900">
                <a:latin typeface="Arial"/>
              </a:rPr>
              <a:t>٢</a:t>
            </a:r>
            <a:r>
              <a:rPr lang="ar-SA" sz="1900">
                <a:latin typeface="Arial"/>
              </a:rPr>
              <a:t> </a:t>
            </a:r>
            <a:r>
              <a:rPr lang="en-US" sz="700">
                <a:latin typeface="Arial"/>
              </a:rPr>
              <a:t>٠</a:t>
            </a:r>
            <a:r>
              <a:rPr lang="ar-SA" sz="700">
                <a:latin typeface="Arial"/>
              </a:rPr>
              <a:t> </a:t>
            </a:r>
            <a:r>
              <a:rPr lang="ar-SA" sz="1900">
                <a:latin typeface="Arial"/>
              </a:rPr>
              <a:t>يكلف وكيل الجامعة بعمله </a:t>
            </a:r>
            <a:r>
              <a:rPr lang="ar-SA" sz="2000">
                <a:latin typeface="Arial"/>
              </a:rPr>
              <a:t>ويعفى </a:t>
            </a:r>
            <a:r>
              <a:rPr lang="ar-SA" sz="1900">
                <a:latin typeface="Arial"/>
              </a:rPr>
              <a:t>منه بقرار من مجلس </a:t>
            </a:r>
            <a:r>
              <a:rPr lang="ar-SA" sz="2000">
                <a:latin typeface="Arial"/>
              </a:rPr>
              <a:t>التعليم </a:t>
            </a:r>
            <a:r>
              <a:rPr lang="ar-SA" sz="1900">
                <a:latin typeface="Arial"/>
              </a:rPr>
              <a:t>العالي </a:t>
            </a:r>
            <a:r>
              <a:rPr lang="ar-SA" sz="1700">
                <a:latin typeface="Microsoft Sans Serif"/>
              </a:rPr>
              <a:t>بناء </a:t>
            </a:r>
            <a:r>
              <a:rPr lang="ar-SA" sz="1900">
                <a:latin typeface="Arial"/>
              </a:rPr>
              <a:t>عل </a:t>
            </a:r>
            <a:r>
              <a:rPr lang="ar-SA" sz="1700" b="1">
                <a:latin typeface="Arial"/>
              </a:rPr>
              <a:t>ترشيح </a:t>
            </a:r>
            <a:r>
              <a:rPr lang="ar-SA" sz="1900">
                <a:latin typeface="Arial"/>
              </a:rPr>
              <a:t>مدير الجامعة وموافقة وزير </a:t>
            </a:r>
            <a:r>
              <a:rPr lang="ar-SA" sz="2000">
                <a:latin typeface="Arial"/>
              </a:rPr>
              <a:t>التعليم </a:t>
            </a:r>
            <a:r>
              <a:rPr lang="ar-SA" sz="1900">
                <a:latin typeface="Arial"/>
              </a:rPr>
              <a:t>العالي ويكون التكليف لمدة ثلاث سنوات قابلة للتجديد مرتين .</a:t>
            </a:r>
          </a:p>
          <a:p>
            <a:pPr marR="431800" indent="-431800" algn="just" rtl="1">
              <a:lnSpc>
                <a:spcPts val="3042"/>
              </a:lnSpc>
            </a:pPr>
            <a:r>
              <a:rPr lang="en-US" sz="1900">
                <a:latin typeface="Arial"/>
              </a:rPr>
              <a:t>٣</a:t>
            </a:r>
            <a:r>
              <a:rPr lang="ar-SA" sz="1900">
                <a:latin typeface="Arial"/>
              </a:rPr>
              <a:t> </a:t>
            </a:r>
            <a:r>
              <a:rPr lang="en-US" sz="700">
                <a:latin typeface="Arial"/>
              </a:rPr>
              <a:t>٠</a:t>
            </a:r>
            <a:r>
              <a:rPr lang="ar-SA" sz="700">
                <a:latin typeface="Arial"/>
              </a:rPr>
              <a:t> </a:t>
            </a:r>
            <a:r>
              <a:rPr lang="ar-SA" sz="2000">
                <a:latin typeface="Arial"/>
              </a:rPr>
              <a:t>يمنح </a:t>
            </a:r>
            <a:r>
              <a:rPr lang="ar-SA" sz="1900">
                <a:latin typeface="Arial"/>
              </a:rPr>
              <a:t>الوكيل أول درجة من المرتبة الخامسة عثرة والميزات المقررة لشاغلها، فإذا كان </a:t>
            </a:r>
            <a:r>
              <a:rPr lang="ar-SA" sz="1700" b="1">
                <a:latin typeface="Arial"/>
              </a:rPr>
              <a:t>راتبه </a:t>
            </a:r>
            <a:r>
              <a:rPr lang="ar-SA" sz="1600" b="1">
                <a:latin typeface="Arial"/>
              </a:rPr>
              <a:t>حسب </a:t>
            </a:r>
            <a:r>
              <a:rPr lang="ar-SA" sz="1900">
                <a:latin typeface="Arial"/>
              </a:rPr>
              <a:t>كادر أعضاء هيئة </a:t>
            </a:r>
            <a:r>
              <a:rPr lang="ar-SA" sz="1700" b="1">
                <a:latin typeface="Arial"/>
              </a:rPr>
              <a:t>التدريس </a:t>
            </a:r>
            <a:r>
              <a:rPr lang="ar-SA" sz="1900">
                <a:latin typeface="Arial"/>
              </a:rPr>
              <a:t>أكثر من </a:t>
            </a:r>
            <a:r>
              <a:rPr lang="ar-SA" sz="1700" b="1">
                <a:latin typeface="Arial"/>
              </a:rPr>
              <a:t>رانب </a:t>
            </a:r>
            <a:r>
              <a:rPr lang="ar-SA" sz="1900">
                <a:latin typeface="Arial"/>
              </a:rPr>
              <a:t>الدرجة الأولى فيتقا</a:t>
            </a:r>
            <a:r>
              <a:rPr lang="ar-SA" sz="1600" b="1">
                <a:latin typeface="Arial"/>
              </a:rPr>
              <a:t>صى </a:t>
            </a:r>
            <a:r>
              <a:rPr lang="ar-SA" sz="1900">
                <a:latin typeface="Arial"/>
              </a:rPr>
              <a:t>راتبه مع ما ينحقه من علاوات</a:t>
            </a:r>
          </a:p>
          <a:p>
            <a:pPr indent="431800" algn="r" rtl="1">
              <a:lnSpc>
                <a:spcPts val="3042"/>
              </a:lnSpc>
            </a:pPr>
            <a:r>
              <a:rPr lang="ar-SA" sz="1900">
                <a:latin typeface="Arial"/>
              </a:rPr>
              <a:t>أو ترقيات ولو تجاوز ذلك آخر درجة من المرتبة الخامة عثرة </a:t>
            </a:r>
            <a:r>
              <a:rPr lang="en-US" sz="1900">
                <a:latin typeface="Arial"/>
              </a:rPr>
              <a:t>٠</a:t>
            </a:r>
            <a:r>
              <a:rPr lang="ar-SA" sz="1900">
                <a:latin typeface="Arial"/>
              </a:rPr>
              <a:t> </a:t>
            </a:r>
            <a:r>
              <a:rPr lang="en-US" sz="1900">
                <a:latin typeface="Arial"/>
              </a:rPr>
              <a:t>٤</a:t>
            </a:r>
            <a:r>
              <a:rPr lang="ar-SA" sz="1900">
                <a:latin typeface="Arial"/>
              </a:rPr>
              <a:t> </a:t>
            </a:r>
            <a:r>
              <a:rPr lang="en-US" sz="700">
                <a:latin typeface="Arial"/>
              </a:rPr>
              <a:t>٠</a:t>
            </a:r>
            <a:r>
              <a:rPr lang="ar-SA" sz="700">
                <a:latin typeface="Arial"/>
              </a:rPr>
              <a:t> </a:t>
            </a:r>
            <a:r>
              <a:rPr lang="ar-SA" sz="1900">
                <a:latin typeface="Arial"/>
              </a:rPr>
              <a:t>عند ترك وكيل الجامعة </a:t>
            </a:r>
            <a:r>
              <a:rPr lang="ar-SA" sz="1700">
                <a:latin typeface="Microsoft Sans Serif"/>
              </a:rPr>
              <a:t>لنصب </a:t>
            </a:r>
            <a:r>
              <a:rPr lang="ar-SA" sz="1900">
                <a:latin typeface="Arial"/>
              </a:rPr>
              <a:t>يصرف له راتبه حسب درجته الأكاديمية فإن كان أقل مما يتقاصاه أثناء تكليفه </a:t>
            </a:r>
            <a:r>
              <a:rPr lang="ar-SA" sz="2000">
                <a:latin typeface="Arial"/>
              </a:rPr>
              <a:t>بمنصب </a:t>
            </a:r>
            <a:r>
              <a:rPr lang="ar-SA" sz="1900">
                <a:latin typeface="Arial"/>
              </a:rPr>
              <a:t>وكيل الجامعة فيصرف له </a:t>
            </a:r>
            <a:r>
              <a:rPr lang="ar-SA" sz="1700" b="1">
                <a:latin typeface="Arial"/>
              </a:rPr>
              <a:t>الفرق </a:t>
            </a:r>
            <a:r>
              <a:rPr lang="ar-SA" sz="1600" b="1">
                <a:latin typeface="Arial"/>
              </a:rPr>
              <a:t>حتى </a:t>
            </a:r>
            <a:r>
              <a:rPr lang="ar-SA" sz="1900">
                <a:latin typeface="Arial"/>
              </a:rPr>
              <a:t>يتلاشى بالعلاوة وادرقية .</a:t>
            </a:r>
          </a:p>
          <a:p>
            <a:pPr marR="431800" indent="-431800" algn="just" rtl="1">
              <a:lnSpc>
                <a:spcPts val="3042"/>
              </a:lnSpc>
              <a:spcAft>
                <a:spcPts val="770"/>
              </a:spcAft>
            </a:pPr>
            <a:r>
              <a:rPr lang="en-US" sz="1900">
                <a:latin typeface="Arial"/>
              </a:rPr>
              <a:t>٥</a:t>
            </a:r>
            <a:r>
              <a:rPr lang="ar-SA" sz="1900">
                <a:latin typeface="Arial"/>
              </a:rPr>
              <a:t> - </a:t>
            </a:r>
            <a:r>
              <a:rPr lang="ar-SA" sz="1600" b="1">
                <a:latin typeface="Arial"/>
              </a:rPr>
              <a:t>يطبق </a:t>
            </a:r>
            <a:r>
              <a:rPr lang="ar-SA" sz="1900">
                <a:latin typeface="Arial"/>
              </a:rPr>
              <a:t>عل الوكياى أثناء فرة تكليفه القواعد </a:t>
            </a:r>
            <a:r>
              <a:rPr lang="ar-SA" sz="1700" b="1">
                <a:latin typeface="Arial"/>
              </a:rPr>
              <a:t>المقررة </a:t>
            </a:r>
            <a:r>
              <a:rPr lang="ar-SA" sz="1900">
                <a:latin typeface="Arial"/>
              </a:rPr>
              <a:t>للعلاوات والزبيات الخاصة بأعضاء هيئة اكدريى </a:t>
            </a:r>
            <a:r>
              <a:rPr lang="ar-SA" sz="1700">
                <a:latin typeface="Microsoft Sans Serif"/>
              </a:rPr>
              <a:t>با</a:t>
            </a:r>
            <a:r>
              <a:rPr lang="ar-SA" sz="1900">
                <a:latin typeface="Arial"/>
              </a:rPr>
              <a:t>لجامعات .</a:t>
            </a:r>
          </a:p>
          <a:p>
            <a:pPr indent="0" algn="ctr" rtl="1">
              <a:lnSpc>
                <a:spcPts val="2570"/>
              </a:lnSpc>
              <a:spcAft>
                <a:spcPts val="1050"/>
              </a:spcAft>
            </a:pPr>
            <a:r>
              <a:rPr lang="ar-SA" sz="2300" b="1">
                <a:latin typeface="Arial"/>
              </a:rPr>
              <a:t>المادة السابعة والمثرون</a:t>
            </a:r>
          </a:p>
          <a:p>
            <a:pPr indent="304800" algn="just" rtl="1">
              <a:lnSpc>
                <a:spcPts val="2847"/>
              </a:lnSpc>
            </a:pPr>
            <a:r>
              <a:rPr lang="ar-SA" sz="1900">
                <a:latin typeface="Arial"/>
              </a:rPr>
              <a:t>يعاون الوكلاء مدير الجامعة في إدارة </a:t>
            </a:r>
            <a:r>
              <a:rPr lang="en-US" sz="1900">
                <a:latin typeface="Arial"/>
              </a:rPr>
              <a:t>٠</a:t>
            </a:r>
            <a:r>
              <a:rPr lang="ar-SA" sz="1900">
                <a:latin typeface="Arial"/>
              </a:rPr>
              <a:t>شؤوا، وتحدد اللواثح </a:t>
            </a:r>
            <a:r>
              <a:rPr lang="ar-SA" sz="2000">
                <a:latin typeface="Arial"/>
              </a:rPr>
              <a:t>صلاحيتهم </a:t>
            </a:r>
            <a:r>
              <a:rPr lang="ar-SA" sz="1900">
                <a:latin typeface="Arial"/>
              </a:rPr>
              <a:t>ويقوم أقدمهم عند تعددهم مقام مدير الجامعة عند </a:t>
            </a:r>
            <a:r>
              <a:rPr lang="ar-SA" sz="1700" b="1">
                <a:latin typeface="Arial"/>
              </a:rPr>
              <a:t>غيابه </a:t>
            </a:r>
            <a:r>
              <a:rPr lang="ar-SA" sz="1900">
                <a:latin typeface="Arial"/>
              </a:rPr>
              <a:t>أو خل </a:t>
            </a:r>
            <a:r>
              <a:rPr lang="ar-SA" sz="2000">
                <a:latin typeface="Arial"/>
              </a:rPr>
              <a:t>منصبه.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25032" y="606055"/>
            <a:ext cx="5628168" cy="9494875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 rtl="1">
              <a:lnSpc>
                <a:spcPts val="3460"/>
              </a:lnSpc>
              <a:spcAft>
                <a:spcPts val="1050"/>
              </a:spcAft>
            </a:pPr>
            <a:r>
              <a:rPr lang="ar-SA" sz="3100" b="1">
                <a:solidFill>
                  <a:srgbClr val="1774D8"/>
                </a:solidFill>
                <a:latin typeface="Arial"/>
              </a:rPr>
              <a:t>الجلي اسمي</a:t>
            </a:r>
          </a:p>
          <a:p>
            <a:pPr indent="0" algn="ctr" rtl="1">
              <a:lnSpc>
                <a:spcPts val="2570"/>
              </a:lnSpc>
              <a:spcAft>
                <a:spcPts val="1050"/>
              </a:spcAft>
            </a:pPr>
            <a:r>
              <a:rPr lang="ar-SA" sz="2300" b="1">
                <a:latin typeface="Arial"/>
              </a:rPr>
              <a:t>المادة الثامنة والعشرون</a:t>
            </a:r>
          </a:p>
          <a:p>
            <a:pPr indent="279400" algn="just" rtl="1">
              <a:lnSpc>
                <a:spcPts val="2902"/>
              </a:lnSpc>
            </a:pPr>
            <a:r>
              <a:rPr lang="ar-SA" sz="1900">
                <a:latin typeface="Arial"/>
              </a:rPr>
              <a:t>ينشأ في كل جامعة مجلس علمي </a:t>
            </a:r>
            <a:r>
              <a:rPr lang="ar-SA" sz="2000">
                <a:latin typeface="Arial"/>
              </a:rPr>
              <a:t>يتولى </a:t>
            </a:r>
            <a:r>
              <a:rPr lang="ar-SA" sz="1900">
                <a:latin typeface="Arial"/>
              </a:rPr>
              <a:t>الإشراف عل الشؤون العلمية لأعضاء هيئة التدريس وشؤون البحوث والدراسات والنثر، وله عل الخصوصى:</a:t>
            </a:r>
          </a:p>
          <a:p>
            <a:pPr indent="0" algn="r" rtl="1">
              <a:lnSpc>
                <a:spcPts val="3209"/>
              </a:lnSpc>
            </a:pPr>
            <a:r>
              <a:rPr lang="en-US" sz="1900">
                <a:latin typeface="Arial"/>
              </a:rPr>
              <a:t>١</a:t>
            </a:r>
            <a:r>
              <a:rPr lang="ar-SA" sz="1900">
                <a:latin typeface="Arial"/>
              </a:rPr>
              <a:t> </a:t>
            </a:r>
            <a:r>
              <a:rPr lang="en-US" sz="1700" b="1">
                <a:latin typeface="Arial"/>
              </a:rPr>
              <a:t>٠</a:t>
            </a:r>
            <a:r>
              <a:rPr lang="ar-SA" sz="1700" b="1">
                <a:latin typeface="Arial"/>
              </a:rPr>
              <a:t> التوصية </a:t>
            </a:r>
            <a:r>
              <a:rPr lang="ar-SA" sz="1600" b="1">
                <a:latin typeface="Arial"/>
              </a:rPr>
              <a:t>بتعيين </a:t>
            </a:r>
            <a:r>
              <a:rPr lang="ar-SA" sz="1900">
                <a:latin typeface="Arial"/>
              </a:rPr>
              <a:t>أعفاء هيئة </a:t>
            </a:r>
            <a:r>
              <a:rPr lang="ar-SA" sz="1700" b="1">
                <a:latin typeface="Arial"/>
              </a:rPr>
              <a:t>التدريس </a:t>
            </a:r>
            <a:r>
              <a:rPr lang="ar-SA" sz="1600" b="1">
                <a:latin typeface="Arial"/>
              </a:rPr>
              <a:t>بالجامعة. </a:t>
            </a:r>
            <a:r>
              <a:rPr lang="en-US" sz="1900">
                <a:latin typeface="Arial"/>
              </a:rPr>
              <a:t>٢</a:t>
            </a:r>
            <a:r>
              <a:rPr lang="ar-SA" sz="1900">
                <a:latin typeface="Arial"/>
              </a:rPr>
              <a:t> - اليت في الزقيات العلمية لأعضاء هيئة </a:t>
            </a:r>
            <a:r>
              <a:rPr lang="ar-SA" sz="1700" b="1">
                <a:latin typeface="Arial"/>
              </a:rPr>
              <a:t>التدريس </a:t>
            </a:r>
            <a:r>
              <a:rPr lang="ar-SA" sz="1900">
                <a:latin typeface="Arial"/>
              </a:rPr>
              <a:t>بالجامعة وفق القواعد الني يقرها </a:t>
            </a:r>
            <a:r>
              <a:rPr lang="ar-SA" sz="1700" b="1">
                <a:latin typeface="Arial"/>
              </a:rPr>
              <a:t>مجلس </a:t>
            </a:r>
            <a:r>
              <a:rPr lang="ar-SA" sz="1900">
                <a:latin typeface="Arial"/>
              </a:rPr>
              <a:t>التعليم العالي.</a:t>
            </a:r>
          </a:p>
          <a:p>
            <a:pPr marR="444500" indent="-444500" algn="r" rtl="1">
              <a:lnSpc>
                <a:spcPts val="2121"/>
              </a:lnSpc>
              <a:spcAft>
                <a:spcPts val="560"/>
              </a:spcAft>
            </a:pPr>
            <a:r>
              <a:rPr lang="en-US" sz="1900">
                <a:latin typeface="Arial"/>
              </a:rPr>
              <a:t>٣</a:t>
            </a:r>
            <a:r>
              <a:rPr lang="ar-SA" sz="1900">
                <a:latin typeface="Arial"/>
              </a:rPr>
              <a:t> </a:t>
            </a:r>
            <a:r>
              <a:rPr lang="en-US" sz="1900">
                <a:latin typeface="Arial"/>
              </a:rPr>
              <a:t>٠</a:t>
            </a:r>
            <a:r>
              <a:rPr lang="ar-SA" sz="1900">
                <a:latin typeface="Arial"/>
              </a:rPr>
              <a:t> تشجيع </a:t>
            </a:r>
            <a:r>
              <a:rPr lang="ar-SA" sz="2000">
                <a:latin typeface="Arial"/>
              </a:rPr>
              <a:t>البحث </a:t>
            </a:r>
            <a:r>
              <a:rPr lang="ar-SA" sz="1900">
                <a:latin typeface="Arial"/>
              </a:rPr>
              <a:t>العلمي والتأليف والزجة والنثر وله في سبيل ذلك</a:t>
            </a:r>
            <a:r>
              <a:rPr lang="en-US" sz="1900">
                <a:latin typeface="Arial"/>
              </a:rPr>
              <a:t>٠</a:t>
            </a:r>
            <a:r>
              <a:rPr lang="ar-SA" sz="1900">
                <a:latin typeface="Arial"/>
              </a:rPr>
              <a:t>.</a:t>
            </a:r>
          </a:p>
          <a:p>
            <a:pPr marR="901700" indent="-457200" algn="r" rtl="1">
              <a:lnSpc>
                <a:spcPts val="3042"/>
              </a:lnSpc>
            </a:pPr>
            <a:r>
              <a:rPr lang="ar-SA" sz="1900">
                <a:latin typeface="Arial"/>
              </a:rPr>
              <a:t>أ) </a:t>
            </a:r>
            <a:r>
              <a:rPr lang="ar-SA" sz="1700" b="1">
                <a:latin typeface="Arial"/>
              </a:rPr>
              <a:t>وصع </a:t>
            </a:r>
            <a:r>
              <a:rPr lang="ar-SA" sz="1900">
                <a:latin typeface="Arial"/>
              </a:rPr>
              <a:t>قواعد لتشجيم إعداد البحويث العلمية.</a:t>
            </a:r>
          </a:p>
          <a:p>
            <a:pPr marR="444500" indent="0" algn="r" rtl="1">
              <a:lnSpc>
                <a:spcPts val="3042"/>
              </a:lnSpc>
            </a:pPr>
            <a:r>
              <a:rPr lang="ar-SA" sz="1900">
                <a:latin typeface="Arial"/>
              </a:rPr>
              <a:t>ب) إقزاح إنشاء مراكز البحث العلمي </a:t>
            </a:r>
            <a:r>
              <a:rPr lang="en-US" sz="850">
                <a:latin typeface="Microsoft Sans Serif"/>
              </a:rPr>
              <a:t>٠</a:t>
            </a:r>
            <a:r>
              <a:rPr lang="ar-SA" sz="850">
                <a:latin typeface="Microsoft Sans Serif"/>
              </a:rPr>
              <a:t> </a:t>
            </a:r>
            <a:r>
              <a:rPr lang="ar-SA" sz="1600" b="1">
                <a:latin typeface="Arial"/>
              </a:rPr>
              <a:t>ر) </a:t>
            </a:r>
            <a:r>
              <a:rPr lang="ar-SA" sz="1900">
                <a:latin typeface="Arial"/>
              </a:rPr>
              <a:t>التسجز </a:t>
            </a:r>
            <a:r>
              <a:rPr lang="ar-SA" sz="1600" b="1">
                <a:latin typeface="Arial"/>
              </a:rPr>
              <a:t>بين </a:t>
            </a:r>
            <a:r>
              <a:rPr lang="ar-SA" sz="1900">
                <a:latin typeface="Arial"/>
              </a:rPr>
              <a:t>مراكز البحث العلمي </a:t>
            </a:r>
            <a:r>
              <a:rPr lang="ar-SA" sz="1700" b="1">
                <a:latin typeface="Arial"/>
              </a:rPr>
              <a:t>ووصع </a:t>
            </a:r>
            <a:r>
              <a:rPr lang="ar-SA" sz="1900">
                <a:latin typeface="Arial"/>
              </a:rPr>
              <a:t>خطة عامة </a:t>
            </a:r>
            <a:r>
              <a:rPr lang="ar-SA" sz="1600" b="1">
                <a:latin typeface="Arial"/>
              </a:rPr>
              <a:t>لها </a:t>
            </a:r>
            <a:r>
              <a:rPr lang="en-US" sz="1600" b="1">
                <a:latin typeface="Arial"/>
              </a:rPr>
              <a:t>٠</a:t>
            </a:r>
            <a:r>
              <a:rPr lang="ar-SA" sz="1600" b="1">
                <a:latin typeface="Arial"/>
              </a:rPr>
              <a:t> </a:t>
            </a:r>
            <a:r>
              <a:rPr lang="ar-SA" sz="1900">
                <a:latin typeface="Arial"/>
              </a:rPr>
              <a:t>د) تنظيو الصلة </a:t>
            </a:r>
            <a:r>
              <a:rPr lang="ar-SA" sz="1700" b="1">
                <a:latin typeface="Arial"/>
              </a:rPr>
              <a:t>هع </a:t>
            </a:r>
            <a:r>
              <a:rPr lang="ar-SA" sz="1900">
                <a:latin typeface="Arial"/>
              </a:rPr>
              <a:t>مراكز البحث خاح الجامعة.</a:t>
            </a:r>
          </a:p>
          <a:p>
            <a:pPr marR="901700" indent="-457200" algn="r" rtl="1">
              <a:lnSpc>
                <a:spcPts val="2120"/>
              </a:lnSpc>
              <a:spcAft>
                <a:spcPts val="1050"/>
              </a:spcAft>
            </a:pPr>
            <a:r>
              <a:rPr lang="ar-SA" sz="1300" i="1">
                <a:latin typeface="Microsoft Sans Serif"/>
              </a:rPr>
              <a:t>ل)</a:t>
            </a:r>
            <a:r>
              <a:rPr lang="ar-SA" sz="1900">
                <a:latin typeface="Arial"/>
              </a:rPr>
              <a:t> تحديد المكافات التشجيعية والتقديرية للأعلى ل العلمية</a:t>
            </a:r>
          </a:p>
          <a:p>
            <a:pPr marR="901700" indent="0" algn="r" rtl="1">
              <a:lnSpc>
                <a:spcPts val="2120"/>
              </a:lnSpc>
              <a:spcAft>
                <a:spcPts val="560"/>
              </a:spcAft>
            </a:pPr>
            <a:r>
              <a:rPr lang="ar-SA" sz="1900">
                <a:latin typeface="Arial"/>
              </a:rPr>
              <a:t>وتحكيمها والأمر </a:t>
            </a:r>
            <a:r>
              <a:rPr lang="ar-SA" sz="1700" b="1">
                <a:latin typeface="Arial"/>
              </a:rPr>
              <a:t>بصرفها.</a:t>
            </a:r>
          </a:p>
          <a:p>
            <a:pPr marR="901700" indent="-457200" algn="r" rtl="1">
              <a:lnSpc>
                <a:spcPts val="2230"/>
              </a:lnSpc>
              <a:spcAft>
                <a:spcPts val="560"/>
              </a:spcAft>
            </a:pPr>
            <a:r>
              <a:rPr lang="ar-SA" sz="1900">
                <a:latin typeface="Arial"/>
              </a:rPr>
              <a:t>و) نشر </a:t>
            </a:r>
            <a:r>
              <a:rPr lang="ar-SA" sz="2000">
                <a:latin typeface="Arial"/>
              </a:rPr>
              <a:t>البحوث </a:t>
            </a:r>
            <a:r>
              <a:rPr lang="ar-SA" sz="1900">
                <a:latin typeface="Arial"/>
              </a:rPr>
              <a:t>والمؤلفات والرسائل العلمية الني يرى نثرها.</a:t>
            </a:r>
          </a:p>
          <a:p>
            <a:pPr marR="901700" indent="-457200" algn="r" rtl="1">
              <a:lnSpc>
                <a:spcPts val="2120"/>
              </a:lnSpc>
              <a:spcAft>
                <a:spcPts val="560"/>
              </a:spcAft>
            </a:pPr>
            <a:r>
              <a:rPr lang="ar-SA" sz="1900">
                <a:latin typeface="Arial"/>
              </a:rPr>
              <a:t>ز) التوصية بإصدار الدوريات العلمية.</a:t>
            </a:r>
          </a:p>
          <a:p>
            <a:pPr marR="901700" indent="-457200" algn="r" rtl="1">
              <a:lnSpc>
                <a:spcPts val="2484"/>
              </a:lnSpc>
            </a:pPr>
            <a:r>
              <a:rPr lang="ar-SA" sz="1900">
                <a:latin typeface="Arial"/>
              </a:rPr>
              <a:t>ح) التوصية بإنشاء الجمعيات العلمية والمتاحف والتنسيق فثلى يبا.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60834" y="1793081"/>
            <a:ext cx="5622131" cy="8358187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rtl="1">
              <a:lnSpc>
                <a:spcPts val="2230"/>
              </a:lnSpc>
              <a:spcAft>
                <a:spcPts val="980"/>
              </a:spcAft>
            </a:pPr>
            <a:r>
              <a:rPr lang="ar-SA" sz="1900">
                <a:latin typeface="Arial"/>
              </a:rPr>
              <a:t>ط) إقرار </a:t>
            </a:r>
            <a:r>
              <a:rPr lang="ar-SA" sz="2000">
                <a:latin typeface="Arial"/>
              </a:rPr>
              <a:t>ما </a:t>
            </a:r>
            <a:r>
              <a:rPr lang="ar-SA" sz="1900">
                <a:latin typeface="Arial"/>
              </a:rPr>
              <a:t>يحال إليه </a:t>
            </a:r>
            <a:r>
              <a:rPr lang="ar-SA" sz="2000">
                <a:latin typeface="Arial"/>
              </a:rPr>
              <a:t>من </a:t>
            </a:r>
            <a:r>
              <a:rPr lang="ar-SA" sz="1900">
                <a:latin typeface="Arial"/>
              </a:rPr>
              <a:t>الكتب الدراسية والرسائل </a:t>
            </a:r>
            <a:r>
              <a:rPr lang="ar-SA" sz="2000">
                <a:latin typeface="Arial"/>
              </a:rPr>
              <a:t>الجامعية </a:t>
            </a:r>
            <a:r>
              <a:rPr lang="ar-SA" sz="1900">
                <a:latin typeface="Arial"/>
              </a:rPr>
              <a:t>الني</a:t>
            </a:r>
          </a:p>
          <a:p>
            <a:pPr marR="863600" indent="0" algn="r" rtl="1">
              <a:lnSpc>
                <a:spcPts val="2120"/>
              </a:lnSpc>
              <a:spcAft>
                <a:spcPts val="210"/>
              </a:spcAft>
            </a:pPr>
            <a:r>
              <a:rPr lang="ar-SA" sz="1900">
                <a:latin typeface="Arial"/>
              </a:rPr>
              <a:t>تحتاج إلى مراجعة.</a:t>
            </a:r>
          </a:p>
          <a:p>
            <a:pPr marR="457200" indent="-457200" algn="just" rtl="1">
              <a:lnSpc>
                <a:spcPts val="2588"/>
              </a:lnSpc>
              <a:spcAft>
                <a:spcPts val="210"/>
              </a:spcAft>
            </a:pPr>
            <a:r>
              <a:rPr lang="en-US" sz="1900">
                <a:latin typeface="Arial"/>
              </a:rPr>
              <a:t>٤</a:t>
            </a:r>
            <a:r>
              <a:rPr lang="ar-SA" sz="1900">
                <a:latin typeface="Arial"/>
              </a:rPr>
              <a:t> </a:t>
            </a:r>
            <a:r>
              <a:rPr lang="en-US" sz="700">
                <a:latin typeface="Arial"/>
              </a:rPr>
              <a:t>٠</a:t>
            </a:r>
            <a:r>
              <a:rPr lang="ar-SA" sz="700">
                <a:latin typeface="Arial"/>
              </a:rPr>
              <a:t> </a:t>
            </a:r>
            <a:r>
              <a:rPr lang="ar-SA" sz="1900">
                <a:latin typeface="Arial"/>
              </a:rPr>
              <a:t>تقويم الشهادات العلمية الني يتقدم ببا أعضاء هيئة </a:t>
            </a:r>
            <a:r>
              <a:rPr lang="ar-SA" sz="1700" b="1">
                <a:latin typeface="Arial"/>
              </a:rPr>
              <a:t>التدريس </a:t>
            </a:r>
            <a:r>
              <a:rPr lang="ar-SA" sz="1900">
                <a:latin typeface="Arial"/>
              </a:rPr>
              <a:t>السعو^يورإ</a:t>
            </a:r>
            <a:r>
              <a:rPr lang="en-US" sz="1900">
                <a:latin typeface="Arial"/>
              </a:rPr>
              <a:t>٠</a:t>
            </a:r>
          </a:p>
          <a:p>
            <a:pPr marR="457200" indent="-457200" algn="just" rtl="1">
              <a:lnSpc>
                <a:spcPts val="2230"/>
              </a:lnSpc>
              <a:spcAft>
                <a:spcPts val="2240"/>
              </a:spcAft>
            </a:pPr>
            <a:r>
              <a:rPr lang="en-US" sz="1900">
                <a:latin typeface="Arial"/>
              </a:rPr>
              <a:t>٥</a:t>
            </a:r>
            <a:r>
              <a:rPr lang="ar-SA" sz="1900">
                <a:latin typeface="Arial"/>
              </a:rPr>
              <a:t> - النظر </a:t>
            </a:r>
            <a:r>
              <a:rPr lang="ar-SA" sz="2000">
                <a:latin typeface="Arial"/>
              </a:rPr>
              <a:t>فيعا </a:t>
            </a:r>
            <a:r>
              <a:rPr lang="ar-SA" sz="1600" b="1">
                <a:latin typeface="Arial"/>
              </a:rPr>
              <a:t>يحيله </a:t>
            </a:r>
            <a:r>
              <a:rPr lang="ar-SA" sz="2000">
                <a:latin typeface="Arial"/>
              </a:rPr>
              <a:t>إليه </a:t>
            </a:r>
            <a:r>
              <a:rPr lang="ar-SA" sz="1900">
                <a:latin typeface="Arial"/>
              </a:rPr>
              <a:t>مجلب </a:t>
            </a:r>
            <a:r>
              <a:rPr lang="ar-SA" sz="2000">
                <a:latin typeface="Arial"/>
              </a:rPr>
              <a:t>الجامعة .</a:t>
            </a:r>
          </a:p>
          <a:p>
            <a:pPr indent="0" algn="ctr" rtl="1">
              <a:lnSpc>
                <a:spcPts val="2570"/>
              </a:lnSpc>
              <a:spcAft>
                <a:spcPts val="980"/>
              </a:spcAft>
            </a:pPr>
            <a:r>
              <a:rPr lang="ar-SA" sz="2300" b="1">
                <a:latin typeface="Arial"/>
              </a:rPr>
              <a:t>المادة التاسعة والعشرون</a:t>
            </a:r>
          </a:p>
          <a:p>
            <a:pPr marR="304800" indent="0" algn="r" rtl="1">
              <a:lnSpc>
                <a:spcPts val="2120"/>
              </a:lnSpc>
              <a:spcAft>
                <a:spcPts val="700"/>
              </a:spcAft>
            </a:pPr>
            <a:r>
              <a:rPr lang="ar-SA" sz="1900">
                <a:latin typeface="Arial"/>
              </a:rPr>
              <a:t>يتألفى المجلس العلمي عل الوجه الآني :</a:t>
            </a:r>
          </a:p>
          <a:p>
            <a:pPr marR="457200" indent="-457200" algn="just" rtl="1">
              <a:lnSpc>
                <a:spcPts val="2120"/>
              </a:lnSpc>
              <a:spcAft>
                <a:spcPts val="700"/>
              </a:spcAft>
            </a:pPr>
            <a:r>
              <a:rPr lang="en-US" sz="1900">
                <a:latin typeface="Arial"/>
              </a:rPr>
              <a:t>١</a:t>
            </a:r>
            <a:r>
              <a:rPr lang="ar-SA" sz="1900">
                <a:latin typeface="Arial"/>
              </a:rPr>
              <a:t> - وكيل الجامعة للدراسات </a:t>
            </a:r>
            <a:r>
              <a:rPr lang="ar-SA" sz="1600" b="1">
                <a:latin typeface="Arial"/>
              </a:rPr>
              <a:t>العليا والبحث </a:t>
            </a:r>
            <a:r>
              <a:rPr lang="ar-SA" sz="1900">
                <a:latin typeface="Arial"/>
              </a:rPr>
              <a:t>العلمي - رئيسا .</a:t>
            </a:r>
          </a:p>
          <a:p>
            <a:pPr marR="457200" indent="-457200" algn="just" rtl="1">
              <a:lnSpc>
                <a:spcPts val="3206"/>
              </a:lnSpc>
            </a:pPr>
            <a:r>
              <a:rPr lang="en-US" sz="1900">
                <a:latin typeface="Arial"/>
              </a:rPr>
              <a:t>٢</a:t>
            </a:r>
            <a:r>
              <a:rPr lang="ar-SA" sz="1900">
                <a:latin typeface="Arial"/>
              </a:rPr>
              <a:t> ء عضو واحد من أعضاء هيئة التدريس </a:t>
            </a:r>
            <a:r>
              <a:rPr lang="ar-SA" sz="2000">
                <a:latin typeface="Arial"/>
              </a:rPr>
              <a:t>عن </a:t>
            </a:r>
            <a:r>
              <a:rPr lang="ar-SA" sz="1900">
                <a:latin typeface="Arial"/>
              </a:rPr>
              <a:t>كا كلية أو معهد بدرجة أستاذ مشارك عل الأقا ويصدر بتعييبم قرار </a:t>
            </a:r>
            <a:r>
              <a:rPr lang="ar-SA" sz="2000">
                <a:latin typeface="Arial"/>
              </a:rPr>
              <a:t>من </a:t>
            </a:r>
            <a:r>
              <a:rPr lang="ar-SA" sz="1900">
                <a:latin typeface="Arial"/>
              </a:rPr>
              <a:t>مجلب الجامعة </a:t>
            </a:r>
            <a:r>
              <a:rPr lang="ar-SA" sz="2000">
                <a:latin typeface="Arial"/>
              </a:rPr>
              <a:t>بناء </a:t>
            </a:r>
            <a:r>
              <a:rPr lang="ar-SA" sz="1900">
                <a:latin typeface="Arial"/>
              </a:rPr>
              <a:t>عل ترنح </a:t>
            </a:r>
            <a:r>
              <a:rPr lang="ar-SA" sz="2000">
                <a:latin typeface="Arial"/>
              </a:rPr>
              <a:t>من </a:t>
            </a:r>
            <a:r>
              <a:rPr lang="ar-SA" sz="1900">
                <a:latin typeface="Arial"/>
              </a:rPr>
              <a:t>مجلس الكلية أو المعهد وموافقة مدير الجامعة .</a:t>
            </a:r>
          </a:p>
          <a:p>
            <a:pPr marR="457200" indent="266700" algn="just" rtl="1">
              <a:lnSpc>
                <a:spcPts val="2925"/>
              </a:lnSpc>
              <a:spcAft>
                <a:spcPts val="210"/>
              </a:spcAft>
            </a:pPr>
            <a:r>
              <a:rPr lang="ar-SA" sz="1900">
                <a:latin typeface="Arial"/>
              </a:rPr>
              <a:t>وهوز بقرار من مجلس الجامعة أن ينغم إلى عفوية المجلس عدد اخر </a:t>
            </a:r>
            <a:r>
              <a:rPr lang="ar-SA" sz="2000">
                <a:latin typeface="Arial"/>
              </a:rPr>
              <a:t>من </a:t>
            </a:r>
            <a:r>
              <a:rPr lang="ar-SA" sz="1900">
                <a:latin typeface="Arial"/>
              </a:rPr>
              <a:t>الأعضاء </a:t>
            </a:r>
            <a:r>
              <a:rPr lang="ar-SA" sz="2000">
                <a:latin typeface="Arial"/>
              </a:rPr>
              <a:t>من </a:t>
            </a:r>
            <a:r>
              <a:rPr lang="ar-SA" sz="1900">
                <a:latin typeface="Arial"/>
              </a:rPr>
              <a:t>المشتعلين </a:t>
            </a:r>
            <a:r>
              <a:rPr lang="ar-SA" sz="2000">
                <a:latin typeface="Arial"/>
              </a:rPr>
              <a:t>بالبحث </a:t>
            </a:r>
            <a:r>
              <a:rPr lang="ar-SA" sz="1900">
                <a:latin typeface="Arial"/>
              </a:rPr>
              <a:t>والدنضايا العلمية لا يتجاوز عددهم ضف مجموع الأعضاء ويعين جع الأعضاء لمدة سنتين قابلة للتجديد مرة واحدة.</a:t>
            </a:r>
          </a:p>
          <a:p>
            <a:pPr marR="457200" indent="266700" algn="just" rtl="1">
              <a:lnSpc>
                <a:spcPts val="3234"/>
              </a:lnSpc>
              <a:spcAft>
                <a:spcPts val="700"/>
              </a:spcAft>
            </a:pPr>
            <a:r>
              <a:rPr lang="ar-SA" sz="1900">
                <a:latin typeface="Arial"/>
              </a:rPr>
              <a:t>وللمجلس تكوين لجان دائمة أو مؤقتة </a:t>
            </a:r>
            <a:r>
              <a:rPr lang="ar-SA" sz="2000">
                <a:latin typeface="Arial"/>
              </a:rPr>
              <a:t>من </a:t>
            </a:r>
            <a:r>
              <a:rPr lang="ar-SA" sz="1900">
                <a:latin typeface="Arial"/>
              </a:rPr>
              <a:t>بين أعضائه أو </a:t>
            </a:r>
            <a:r>
              <a:rPr lang="ar-SA" sz="2000">
                <a:latin typeface="Arial"/>
              </a:rPr>
              <a:t>من </a:t>
            </a:r>
            <a:r>
              <a:rPr lang="ar-SA" sz="1900">
                <a:latin typeface="Arial"/>
              </a:rPr>
              <a:t>غيرهم لدراسة مايكلفهم </a:t>
            </a:r>
            <a:r>
              <a:rPr lang="ar-SA" sz="2000">
                <a:latin typeface="Arial"/>
              </a:rPr>
              <a:t>به </a:t>
            </a:r>
            <a:r>
              <a:rPr lang="en-US" sz="850">
                <a:latin typeface="Microsoft Sans Serif"/>
              </a:rPr>
              <a:t>٠</a:t>
            </a:r>
          </a:p>
          <a:p>
            <a:pPr indent="0" algn="ctr" rtl="1">
              <a:lnSpc>
                <a:spcPts val="2570"/>
              </a:lnSpc>
              <a:spcAft>
                <a:spcPts val="980"/>
              </a:spcAft>
            </a:pPr>
            <a:r>
              <a:rPr lang="ar-SA" sz="2300" b="1">
                <a:latin typeface="Arial"/>
              </a:rPr>
              <a:t>المادة الثلاثون</a:t>
            </a:r>
          </a:p>
          <a:p>
            <a:pPr indent="0" rtl="1">
              <a:lnSpc>
                <a:spcPts val="2230"/>
              </a:lnSpc>
              <a:spcAft>
                <a:spcPts val="700"/>
              </a:spcAft>
            </a:pPr>
            <a:r>
              <a:rPr lang="ar-SA" sz="1900">
                <a:latin typeface="Arial"/>
              </a:rPr>
              <a:t>يجتمع المجلس العلمي </a:t>
            </a:r>
            <a:r>
              <a:rPr lang="ar-SA" sz="2000">
                <a:latin typeface="Arial"/>
              </a:rPr>
              <a:t>بناء </a:t>
            </a:r>
            <a:r>
              <a:rPr lang="ar-SA" sz="1900">
                <a:latin typeface="Arial"/>
              </a:rPr>
              <a:t>عل دعوة رئيسه مرة كل شهر عل الأقل،</a:t>
            </a:r>
          </a:p>
          <a:p>
            <a:pPr indent="0" rtl="1">
              <a:lnSpc>
                <a:spcPts val="2120"/>
              </a:lnSpc>
            </a:pPr>
            <a:r>
              <a:rPr lang="ar-SA" sz="1900">
                <a:latin typeface="Arial"/>
              </a:rPr>
              <a:t>وللرئيس أن يدعو المجلس إلى الاجتع إذا دعت الحاجة لذلك، أو إذا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81739" y="1772093"/>
            <a:ext cx="5631712" cy="813036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 rtl="1">
              <a:lnSpc>
                <a:spcPts val="2986"/>
              </a:lnSpc>
              <a:spcAft>
                <a:spcPts val="980"/>
              </a:spcAft>
            </a:pPr>
            <a:r>
              <a:rPr lang="ar-SA" sz="1900">
                <a:latin typeface="Arial"/>
              </a:rPr>
              <a:t>قدم إليه ثلث الآعضاء طلبا مكتوبا بذلك، أو بناء عل طلب </a:t>
            </a:r>
            <a:r>
              <a:rPr lang="ar-SA" sz="1700" b="1">
                <a:latin typeface="Arial"/>
              </a:rPr>
              <a:t>مدير </a:t>
            </a:r>
            <a:r>
              <a:rPr lang="ar-SA" sz="1900">
                <a:latin typeface="Arial"/>
              </a:rPr>
              <a:t>الجامعة الذي له أن </a:t>
            </a:r>
            <a:r>
              <a:rPr lang="ar-SA" sz="1700" b="1">
                <a:latin typeface="Arial"/>
              </a:rPr>
              <a:t>يطلب </a:t>
            </a:r>
            <a:r>
              <a:rPr lang="ar-SA" sz="1900">
                <a:latin typeface="Arial"/>
              </a:rPr>
              <a:t>إدراج أي سالة يراها في جدول الأعإل وله رئاسة المجلس إذا حضره ولا تكون اجتإعاته </a:t>
            </a:r>
            <a:r>
              <a:rPr lang="ar-SA" sz="2000">
                <a:latin typeface="Arial"/>
              </a:rPr>
              <a:t>صحيحة </a:t>
            </a:r>
            <a:r>
              <a:rPr lang="ar-SA" sz="1900">
                <a:latin typeface="Arial"/>
              </a:rPr>
              <a:t>إلا إذا حضرها ثلثا أعضاثه عل الأقل.</a:t>
            </a:r>
          </a:p>
          <a:p>
            <a:pPr indent="0" algn="ctr" rtl="1">
              <a:lnSpc>
                <a:spcPts val="2570"/>
              </a:lnSpc>
              <a:spcAft>
                <a:spcPts val="980"/>
              </a:spcAft>
            </a:pPr>
            <a:r>
              <a:rPr lang="ar-SA" sz="2300" b="1">
                <a:latin typeface="Arial"/>
              </a:rPr>
              <a:t>المادة الحادية والثلاثون</a:t>
            </a:r>
          </a:p>
          <a:p>
            <a:pPr indent="304800" algn="just" rtl="1">
              <a:lnSpc>
                <a:spcPts val="2986"/>
              </a:lnSpc>
              <a:spcAft>
                <a:spcPts val="490"/>
              </a:spcAft>
            </a:pPr>
            <a:r>
              <a:rPr lang="ar-SA" sz="1900">
                <a:latin typeface="Arial"/>
              </a:rPr>
              <a:t>تصدر قرارات </a:t>
            </a:r>
            <a:r>
              <a:rPr lang="ar-SA" sz="1700" b="1">
                <a:latin typeface="Arial"/>
              </a:rPr>
              <a:t>المجلس </a:t>
            </a:r>
            <a:r>
              <a:rPr lang="ar-SA" sz="1900">
                <a:latin typeface="Arial"/>
              </a:rPr>
              <a:t>العلمي بالأغلبية المطلقة لأصوات الحاصرين وإذا تساوت الأصوات </a:t>
            </a:r>
            <a:r>
              <a:rPr lang="ar-SA" sz="1700" b="1">
                <a:latin typeface="Arial"/>
              </a:rPr>
              <a:t>يرجبح </a:t>
            </a:r>
            <a:r>
              <a:rPr lang="ar-SA" sz="1900">
                <a:latin typeface="Arial"/>
              </a:rPr>
              <a:t>الجانب الذي فيه الرثيس وتعتر القرارات نافذة ما لم يرد عليها إعاراصن من مدير الجامعة خلال خمة عثر يوما من تاربخ وصولها إليه وإذا اعزصى عليها أعادها إلى </a:t>
            </a:r>
            <a:r>
              <a:rPr lang="ar-SA" sz="1700" b="1">
                <a:latin typeface="Arial"/>
              </a:rPr>
              <a:t>المجلس </a:t>
            </a:r>
            <a:r>
              <a:rPr lang="ar-SA" sz="1900">
                <a:latin typeface="Arial"/>
              </a:rPr>
              <a:t>العلمي مثنوعة بوجهة نظره لدراستها من جديد، فإذا بقي </a:t>
            </a:r>
            <a:r>
              <a:rPr lang="ar-SA" sz="1700" b="1">
                <a:latin typeface="Arial"/>
              </a:rPr>
              <a:t>المجلس </a:t>
            </a:r>
            <a:r>
              <a:rPr lang="ar-SA" sz="1900">
                <a:latin typeface="Arial"/>
              </a:rPr>
              <a:t>عل رأيه تحال القرارات المعزصى عليها إلى </a:t>
            </a:r>
            <a:r>
              <a:rPr lang="ar-SA" sz="1700" b="1">
                <a:latin typeface="Arial"/>
              </a:rPr>
              <a:t>مجلس </a:t>
            </a:r>
            <a:r>
              <a:rPr lang="ar-SA" sz="1900">
                <a:latin typeface="Arial"/>
              </a:rPr>
              <a:t>الجامعة وتنظر في جلسة عادية أو استثنائية ولمجلعس الجامعة تصديق القرارات أو تعديلها أو الغاؤها</a:t>
            </a:r>
          </a:p>
          <a:p>
            <a:pPr indent="0" algn="just" rtl="1">
              <a:lnSpc>
                <a:spcPts val="1900"/>
              </a:lnSpc>
              <a:spcAft>
                <a:spcPts val="3920"/>
              </a:spcAft>
            </a:pPr>
            <a:r>
              <a:rPr lang="ar-SA" sz="1700" b="1">
                <a:latin typeface="Arial"/>
              </a:rPr>
              <a:t>وقراره في ذلك بافي </a:t>
            </a:r>
            <a:r>
              <a:rPr lang="en-US" sz="850">
                <a:latin typeface="Microsoft Sans Serif"/>
              </a:rPr>
              <a:t>٠</a:t>
            </a:r>
          </a:p>
          <a:p>
            <a:pPr indent="0" algn="ctr" rtl="1">
              <a:lnSpc>
                <a:spcPts val="3020"/>
              </a:lnSpc>
              <a:spcAft>
                <a:spcPts val="1540"/>
              </a:spcAft>
            </a:pPr>
            <a:r>
              <a:rPr lang="ar-SA" sz="2700" b="1">
                <a:solidFill>
                  <a:srgbClr val="1774D8"/>
                </a:solidFill>
                <a:latin typeface="Arial"/>
              </a:rPr>
              <a:t>أدارة </a:t>
            </a:r>
            <a:r>
              <a:rPr lang="ar-SA" sz="2100">
                <a:solidFill>
                  <a:srgbClr val="1774D8"/>
                </a:solidFill>
                <a:latin typeface="Arial"/>
              </a:rPr>
              <a:t>أس</a:t>
            </a:r>
          </a:p>
          <a:p>
            <a:pPr indent="0" algn="ctr" rtl="1">
              <a:lnSpc>
                <a:spcPts val="2570"/>
              </a:lnSpc>
              <a:spcAft>
                <a:spcPts val="980"/>
              </a:spcAft>
            </a:pPr>
            <a:r>
              <a:rPr lang="ar-SA" sz="2300" b="1">
                <a:latin typeface="Arial"/>
              </a:rPr>
              <a:t>المادة الثانية شلاثون</a:t>
            </a:r>
          </a:p>
          <a:p>
            <a:pPr indent="304800" algn="just" rtl="1">
              <a:lnSpc>
                <a:spcPts val="2120"/>
              </a:lnSpc>
              <a:spcAft>
                <a:spcPts val="630"/>
              </a:spcAft>
            </a:pPr>
            <a:r>
              <a:rPr lang="ar-SA" sz="1700" b="1">
                <a:latin typeface="Arial"/>
              </a:rPr>
              <a:t>يتولى </a:t>
            </a:r>
            <a:r>
              <a:rPr lang="ar-SA" sz="1900">
                <a:latin typeface="Arial"/>
              </a:rPr>
              <a:t>إدارة الكلية أوالمعهد:</a:t>
            </a:r>
          </a:p>
          <a:p>
            <a:pPr marR="546100" indent="0" algn="r" rtl="1">
              <a:lnSpc>
                <a:spcPts val="2120"/>
              </a:lnSpc>
              <a:spcAft>
                <a:spcPts val="630"/>
              </a:spcAft>
            </a:pPr>
            <a:r>
              <a:rPr lang="ar-SA" sz="1900">
                <a:latin typeface="Arial"/>
              </a:rPr>
              <a:t>-    مجلس الكلية أو المعهد </a:t>
            </a:r>
            <a:r>
              <a:rPr lang="en-US" sz="850">
                <a:latin typeface="Microsoft Sans Serif"/>
              </a:rPr>
              <a:t>٠</a:t>
            </a:r>
          </a:p>
          <a:p>
            <a:pPr marR="546100" indent="0" algn="r" rtl="1">
              <a:lnSpc>
                <a:spcPts val="2230"/>
              </a:lnSpc>
            </a:pPr>
            <a:r>
              <a:rPr lang="ar-SA" sz="2000">
                <a:latin typeface="Arial"/>
              </a:rPr>
              <a:t>-    عميد </a:t>
            </a:r>
            <a:r>
              <a:rPr lang="ar-SA" sz="1900">
                <a:latin typeface="Arial"/>
              </a:rPr>
              <a:t>الكلية أو المعهد 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657</Words>
  <Application>Microsoft Office PowerPoint</Application>
  <PresentationFormat>Custom</PresentationFormat>
  <Paragraphs>42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Microsoft Sans Serif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Mohammad Aabed</dc:creator>
  <cp:lastModifiedBy>Mohammad Aabed</cp:lastModifiedBy>
  <cp:revision>1</cp:revision>
  <dcterms:modified xsi:type="dcterms:W3CDTF">2015-04-17T19:01:08Z</dcterms:modified>
</cp:coreProperties>
</file>