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7558088" cy="106965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39378" y="2653903"/>
            <a:ext cx="6082903" cy="7543800"/>
          </a:xfrm>
          <a:prstGeom prst="rect">
            <a:avLst/>
          </a:prstGeom>
        </p:spPr>
        <p:txBody>
          <a:bodyPr lIns="0" tIns="0" rIns="0" bIns="0">
            <a:noAutofit/>
          </a:bodyPr>
          <a:lstStyle/>
          <a:p>
            <a:pPr marR="609600" indent="-609600" algn="just" rtl="1">
              <a:lnSpc>
                <a:spcPts val="3797"/>
              </a:lnSpc>
            </a:pPr>
            <a:r>
              <a:rPr lang="en-US" sz="1700">
                <a:latin typeface="Arial Unicode MS"/>
              </a:rPr>
              <a:t>١</a:t>
            </a:r>
            <a:r>
              <a:rPr lang="ar-SA" sz="1700">
                <a:latin typeface="Arial Unicode MS"/>
              </a:rPr>
              <a:t> </a:t>
            </a:r>
            <a:r>
              <a:rPr lang="ar-SA" sz="1800">
                <a:latin typeface="Arial Unicode MS"/>
              </a:rPr>
              <a:t>- تحدد الرواتب ونقأ للجداول الواردة في الملحق رقم </a:t>
            </a:r>
            <a:r>
              <a:rPr lang="ar-SA" sz="1700">
                <a:latin typeface="Arial Unicode MS"/>
              </a:rPr>
              <a:t>(</a:t>
            </a:r>
            <a:r>
              <a:rPr lang="en-US" sz="1700">
                <a:latin typeface="Arial Unicode MS"/>
              </a:rPr>
              <a:t>١</a:t>
            </a:r>
            <a:r>
              <a:rPr lang="ar-SA" sz="1700">
                <a:latin typeface="Arial Unicode MS"/>
              </a:rPr>
              <a:t>) </a:t>
            </a:r>
            <a:r>
              <a:rPr lang="ar-SA" sz="1800">
                <a:latin typeface="Arial Unicode MS"/>
              </a:rPr>
              <a:t>المرافق لهذه اللائحة بعد تحديد الجدول المناسب للوظيغة التي سيتم التماقد عليها وتعتبر التعليمات الملحقة بكل جدول جزءأ متممأ له، ويجوز للجامعة التعاقد براتب يقل </a:t>
            </a:r>
            <a:r>
              <a:rPr lang="ar-SA" sz="1800" b="1">
                <a:latin typeface="Arial"/>
              </a:rPr>
              <a:t>عن </a:t>
            </a:r>
            <a:r>
              <a:rPr lang="ar-SA" sz="1800">
                <a:latin typeface="Arial Unicode MS"/>
              </a:rPr>
              <a:t>الموضح في الجداول المشار إليها إذا اتغق الطرفان على ذلك.</a:t>
            </a:r>
          </a:p>
          <a:p>
            <a:pPr marR="609600" indent="-609600" algn="just" rtl="1">
              <a:lnSpc>
                <a:spcPts val="4022"/>
              </a:lnSpc>
            </a:pPr>
            <a:r>
              <a:rPr lang="en-US" sz="1800">
                <a:latin typeface="Arial Unicode MS"/>
              </a:rPr>
              <a:t>٢</a:t>
            </a:r>
            <a:r>
              <a:rPr lang="ar-SA" sz="1800">
                <a:latin typeface="Arial Unicode MS"/>
              </a:rPr>
              <a:t> </a:t>
            </a:r>
            <a:r>
              <a:rPr lang="ar-SA" sz="1800" b="1">
                <a:latin typeface="Arial"/>
              </a:rPr>
              <a:t>— </a:t>
            </a:r>
            <a:r>
              <a:rPr lang="ar-SA" sz="1800">
                <a:latin typeface="Arial Unicode MS"/>
              </a:rPr>
              <a:t>بعد إقرار الجامعة ترقية عضو هيئة التدريس والتي تمت </a:t>
            </a:r>
            <a:r>
              <a:rPr lang="ar-SA" sz="1800" b="1">
                <a:latin typeface="Arial"/>
              </a:rPr>
              <a:t>من </a:t>
            </a:r>
            <a:r>
              <a:rPr lang="ar-SA" sz="1800">
                <a:latin typeface="Arial Unicode MS"/>
              </a:rPr>
              <a:t>خارج الجامعة </a:t>
            </a:r>
            <a:r>
              <a:rPr lang="ar-SA" sz="1800" b="1">
                <a:latin typeface="Arial"/>
              </a:rPr>
              <a:t>من </a:t>
            </a:r>
            <a:r>
              <a:rPr lang="ar-SA" sz="1800">
                <a:latin typeface="Arial Unicode MS"/>
              </a:rPr>
              <a:t>درجة علمية إلى درجة أعلى </a:t>
            </a:r>
            <a:r>
              <a:rPr lang="ar-SA" sz="1800" b="1">
                <a:latin typeface="Arial"/>
              </a:rPr>
              <a:t>يجوز </a:t>
            </a:r>
            <a:r>
              <a:rPr lang="ar-SA" sz="1800">
                <a:latin typeface="Arial Unicode MS"/>
              </a:rPr>
              <a:t>أن يعطى عند تجديد عقده بداية راتب الدرجة المرهى إليها، فإذا كان راتبه قبل الدرقية يزيد أو يتساوى </a:t>
            </a:r>
            <a:r>
              <a:rPr lang="ar-SA" sz="1800" b="1">
                <a:latin typeface="Arial"/>
              </a:rPr>
              <a:t>هع </a:t>
            </a:r>
            <a:r>
              <a:rPr lang="ar-SA" sz="1800">
                <a:latin typeface="Arial Unicode MS"/>
              </a:rPr>
              <a:t>بداية راتب الدرجة المرفى إليها جاز أن يعطى الراتب الذي يعلو مبامثرة الراتب الذي كان يتقاصاه ني درجته </a:t>
            </a:r>
            <a:r>
              <a:rPr lang="en-US" sz="1800">
                <a:latin typeface="Arial Unicode MS"/>
              </a:rPr>
              <a:t>١</a:t>
            </a:r>
            <a:r>
              <a:rPr lang="ar-SA" sz="1800">
                <a:latin typeface="Arial Unicode MS"/>
              </a:rPr>
              <a:t>لابقة ويمخ العلاوة السوية </a:t>
            </a:r>
            <a:r>
              <a:rPr lang="ar-SA" sz="1800" b="1">
                <a:latin typeface="Arial"/>
              </a:rPr>
              <a:t>من </a:t>
            </a:r>
            <a:r>
              <a:rPr lang="ar-SA" sz="1800">
                <a:latin typeface="Arial Unicode MS"/>
              </a:rPr>
              <a:t>الدرجة المرهى إليها.</a:t>
            </a:r>
          </a:p>
          <a:p>
            <a:pPr marR="609600" indent="0" algn="just" rtl="1">
              <a:lnSpc>
                <a:spcPts val="3853"/>
              </a:lnSpc>
            </a:pPr>
            <a:r>
              <a:rPr lang="ar-SA" sz="1800">
                <a:latin typeface="Arial Unicode MS"/>
              </a:rPr>
              <a:t>أما </a:t>
            </a:r>
            <a:r>
              <a:rPr lang="ar-SA" sz="1800" b="1">
                <a:latin typeface="Arial"/>
              </a:rPr>
              <a:t>من </a:t>
            </a:r>
            <a:r>
              <a:rPr lang="ar-SA" sz="1800">
                <a:latin typeface="Arial Unicode MS"/>
              </a:rPr>
              <a:t>تتم ترقيته </a:t>
            </a:r>
            <a:r>
              <a:rPr lang="ar-SA" sz="1800" b="1">
                <a:latin typeface="Arial"/>
              </a:rPr>
              <a:t>من </a:t>
            </a:r>
            <a:r>
              <a:rPr lang="ar-SA" sz="1800">
                <a:latin typeface="Arial Unicode MS"/>
              </a:rPr>
              <a:t>قبل الجامعة </a:t>
            </a:r>
            <a:r>
              <a:rPr lang="ar-SA" sz="1700">
                <a:latin typeface="Arial Unicode MS"/>
              </a:rPr>
              <a:t>فيعطى </a:t>
            </a:r>
            <a:r>
              <a:rPr lang="ar-SA" sz="1800">
                <a:latin typeface="Arial Unicode MS"/>
              </a:rPr>
              <a:t>الراتب الذي يعلو مباشرة الراتب الذي كان يتقاضاه </a:t>
            </a:r>
            <a:r>
              <a:rPr lang="ar-SA" sz="1800" b="1">
                <a:latin typeface="Arial"/>
              </a:rPr>
              <a:t>في </a:t>
            </a:r>
            <a:r>
              <a:rPr lang="ar-SA" sz="1800">
                <a:latin typeface="Arial Unicode MS"/>
              </a:rPr>
              <a:t>درجته السابقة، ثم </a:t>
            </a:r>
            <a:r>
              <a:rPr lang="ar-SA" sz="1800" b="1">
                <a:latin typeface="Arial"/>
              </a:rPr>
              <a:t>يمنح </a:t>
            </a:r>
            <a:r>
              <a:rPr lang="ar-SA" sz="1800">
                <a:latin typeface="Arial Unicode MS"/>
              </a:rPr>
              <a:t>العلاوة السنوية </a:t>
            </a:r>
            <a:r>
              <a:rPr lang="ar-SA" sz="1800" b="1">
                <a:latin typeface="Arial"/>
              </a:rPr>
              <a:t>من </a:t>
            </a:r>
            <a:r>
              <a:rPr lang="ar-SA" sz="1800">
                <a:latin typeface="Arial Unicode MS"/>
              </a:rPr>
              <a:t>الدرجة المرفى إيها عند تجديد عقده.</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606" y="10715"/>
            <a:ext cx="6975872" cy="525066"/>
          </a:xfrm>
          <a:prstGeom prst="rect">
            <a:avLst/>
          </a:prstGeom>
        </p:spPr>
      </p:pic>
      <p:pic>
        <p:nvPicPr>
          <p:cNvPr id="3" name="Picture 2"/>
          <p:cNvPicPr>
            <a:picLocks noChangeAspect="1"/>
          </p:cNvPicPr>
          <p:nvPr/>
        </p:nvPicPr>
        <p:blipFill>
          <a:blip r:embed="rId3"/>
          <a:stretch>
            <a:fillRect/>
          </a:stretch>
        </p:blipFill>
        <p:spPr>
          <a:xfrm>
            <a:off x="221456" y="10183415"/>
            <a:ext cx="7065169" cy="510778"/>
          </a:xfrm>
          <a:prstGeom prst="rect">
            <a:avLst/>
          </a:prstGeom>
        </p:spPr>
      </p:pic>
      <p:sp>
        <p:nvSpPr>
          <p:cNvPr id="4" name="Rectangle 3"/>
          <p:cNvSpPr/>
          <p:nvPr/>
        </p:nvSpPr>
        <p:spPr>
          <a:xfrm>
            <a:off x="739378" y="571500"/>
            <a:ext cx="6097190" cy="3414712"/>
          </a:xfrm>
          <a:prstGeom prst="rect">
            <a:avLst/>
          </a:prstGeom>
        </p:spPr>
        <p:txBody>
          <a:bodyPr lIns="0" tIns="0" rIns="0" bIns="0">
            <a:noAutofit/>
          </a:bodyPr>
          <a:lstStyle/>
          <a:p>
            <a:pPr marR="629444" indent="-584200" algn="just" rtl="1">
              <a:lnSpc>
                <a:spcPts val="3797"/>
              </a:lnSpc>
              <a:spcBef>
                <a:spcPts val="280"/>
              </a:spcBef>
              <a:spcAft>
                <a:spcPts val="280"/>
              </a:spcAft>
            </a:pPr>
            <a:r>
              <a:rPr lang="en-US" sz="1800">
                <a:latin typeface="Arial Unicode MS"/>
              </a:rPr>
              <a:t>٣</a:t>
            </a:r>
            <a:r>
              <a:rPr lang="ar-SA" sz="1800">
                <a:latin typeface="Arial Unicode MS"/>
              </a:rPr>
              <a:t> - يجوز نقل المتعاقد من غير أعضاء هيئة التدريس والمحاصرين والمبدين عند تجديد عقده من درجة إلي درجة أعلى منها داخل الفئة ذغهاإذ</a:t>
            </a:r>
            <a:r>
              <a:rPr lang="en-US" sz="1800">
                <a:latin typeface="Arial Unicode MS"/>
              </a:rPr>
              <a:t>١</a:t>
            </a:r>
            <a:r>
              <a:rPr lang="ar-SA" sz="1800">
                <a:latin typeface="Arial Unicode MS"/>
              </a:rPr>
              <a:t> </a:t>
            </a:r>
            <a:r>
              <a:rPr lang="ar-SA" sz="1600">
                <a:latin typeface="Arial Unicode MS"/>
              </a:rPr>
              <a:t>توافرت </a:t>
            </a:r>
            <a:r>
              <a:rPr lang="ar-SA" sz="1800">
                <a:latin typeface="Arial Unicode MS"/>
              </a:rPr>
              <a:t>فيه الشروط المظربة.</a:t>
            </a:r>
          </a:p>
          <a:p>
            <a:pPr marR="629444" indent="-584200" algn="just" rtl="1">
              <a:lnSpc>
                <a:spcPts val="4050"/>
              </a:lnSpc>
              <a:spcAft>
                <a:spcPts val="7840"/>
              </a:spcAft>
            </a:pPr>
            <a:r>
              <a:rPr lang="en-US" sz="1800">
                <a:latin typeface="Arial Unicode MS"/>
              </a:rPr>
              <a:t>٤</a:t>
            </a:r>
            <a:r>
              <a:rPr lang="ar-SA" sz="1800">
                <a:latin typeface="Arial Unicode MS"/>
              </a:rPr>
              <a:t> </a:t>
            </a:r>
            <a:r>
              <a:rPr lang="en-US" sz="1800">
                <a:latin typeface="Arial Unicode MS"/>
              </a:rPr>
              <a:t>٠</a:t>
            </a:r>
            <a:r>
              <a:rPr lang="ar-SA" sz="1800">
                <a:latin typeface="Arial Unicode MS"/>
              </a:rPr>
              <a:t> يجوز لمجلس الجامعة عند وصرل المتعاقد لنهاية مربوط الدرجة المعين عليها، منحه علاوة تلك الدرجة ، بعد كل ستين بتوصية من رئيسه .</a:t>
            </a:r>
          </a:p>
        </p:txBody>
      </p:sp>
      <p:sp>
        <p:nvSpPr>
          <p:cNvPr id="5" name="Rectangle 4"/>
          <p:cNvSpPr/>
          <p:nvPr/>
        </p:nvSpPr>
        <p:spPr>
          <a:xfrm>
            <a:off x="735806" y="5629275"/>
            <a:ext cx="6072187" cy="4336256"/>
          </a:xfrm>
          <a:prstGeom prst="rect">
            <a:avLst/>
          </a:prstGeom>
        </p:spPr>
        <p:txBody>
          <a:bodyPr lIns="0" tIns="0" rIns="0" bIns="0">
            <a:noAutofit/>
          </a:bodyPr>
          <a:lstStyle/>
          <a:p>
            <a:pPr marR="600869" indent="-584200" algn="just" rtl="1">
              <a:lnSpc>
                <a:spcPts val="3881"/>
              </a:lnSpc>
              <a:spcBef>
                <a:spcPts val="7840"/>
              </a:spcBef>
              <a:spcAft>
                <a:spcPts val="280"/>
              </a:spcAft>
            </a:pPr>
            <a:r>
              <a:rPr lang="en-US" sz="1700">
                <a:latin typeface="Arial Unicode MS"/>
              </a:rPr>
              <a:t>١</a:t>
            </a:r>
            <a:r>
              <a:rPr lang="ar-SA" sz="1700">
                <a:latin typeface="Arial Unicode MS"/>
              </a:rPr>
              <a:t> </a:t>
            </a:r>
            <a:r>
              <a:rPr lang="ar-SA" sz="1800">
                <a:latin typeface="Arial Unicode MS"/>
              </a:rPr>
              <a:t>- يجوز لمجلس الجامعة زيادة الرواتب المحددة وفق جداول الروانب بنسبة </a:t>
            </a:r>
            <a:r>
              <a:rPr lang="ar-SA" sz="1800" b="1">
                <a:latin typeface="Arial"/>
              </a:rPr>
              <a:t>لا </a:t>
            </a:r>
            <a:r>
              <a:rPr lang="ar-SA" sz="1800">
                <a:latin typeface="Arial Unicode MS"/>
              </a:rPr>
              <a:t>تتجاوز </a:t>
            </a:r>
            <a:r>
              <a:rPr lang="en-US" sz="1800" b="1">
                <a:latin typeface="Arial"/>
              </a:rPr>
              <a:t>٠</a:t>
            </a:r>
            <a:r>
              <a:rPr lang="ar-SA" sz="1800" b="1">
                <a:latin typeface="Arial"/>
              </a:rPr>
              <a:t> ه/ </a:t>
            </a:r>
            <a:r>
              <a:rPr lang="ar-SA" sz="1800">
                <a:latin typeface="Arial Unicode MS"/>
              </a:rPr>
              <a:t>من الرانب السححق لمن يتم التعاقد معه من أوربا او أمريكا أو أية بلداف متقدمة </a:t>
            </a:r>
            <a:r>
              <a:rPr lang="ar-SA" sz="1800" b="1">
                <a:latin typeface="Arial"/>
              </a:rPr>
              <a:t>في </a:t>
            </a:r>
            <a:r>
              <a:rPr lang="ar-SA" sz="1800">
                <a:latin typeface="Arial Unicode MS"/>
              </a:rPr>
              <a:t>سواها </a:t>
            </a:r>
            <a:r>
              <a:rPr lang="ar-SA" sz="1800" b="1">
                <a:latin typeface="Arial"/>
              </a:rPr>
              <a:t>يحددها </a:t>
            </a:r>
            <a:r>
              <a:rPr lang="ar-SA" sz="1500">
                <a:latin typeface="Arial Unicode MS"/>
              </a:rPr>
              <a:t>مجلس </a:t>
            </a:r>
            <a:r>
              <a:rPr lang="ar-SA" sz="1800">
                <a:latin typeface="Arial Unicode MS"/>
              </a:rPr>
              <a:t>الجامعة.</a:t>
            </a:r>
          </a:p>
          <a:p>
            <a:pPr marR="600869" indent="-584200" algn="just" rtl="1">
              <a:lnSpc>
                <a:spcPts val="3881"/>
              </a:lnSpc>
            </a:pPr>
            <a:r>
              <a:rPr lang="en-US" sz="1800">
                <a:latin typeface="Arial Unicode MS"/>
              </a:rPr>
              <a:t>٢</a:t>
            </a:r>
            <a:r>
              <a:rPr lang="ar-SA" sz="1800">
                <a:latin typeface="Arial Unicode MS"/>
              </a:rPr>
              <a:t> - يجوز لمجلس الجامعة التعاقد هع </a:t>
            </a:r>
            <a:r>
              <a:rPr lang="ar-SA" sz="1700">
                <a:latin typeface="Arial Unicode MS"/>
              </a:rPr>
              <a:t>ذوي </a:t>
            </a:r>
            <a:r>
              <a:rPr lang="ar-SA" sz="1800">
                <a:latin typeface="Arial Unicode MS"/>
              </a:rPr>
              <a:t>التخصصات النادرة، </a:t>
            </a:r>
            <a:r>
              <a:rPr lang="ar-SA" sz="1700">
                <a:latin typeface="Arial Unicode MS"/>
              </a:rPr>
              <a:t>أو ذوي </a:t>
            </a:r>
            <a:r>
              <a:rPr lang="ar-SA" sz="1800">
                <a:latin typeface="Arial Unicode MS"/>
              </a:rPr>
              <a:t>السعة العلمية، </a:t>
            </a:r>
            <a:r>
              <a:rPr lang="ar-SA" sz="1700">
                <a:latin typeface="Arial Unicode MS"/>
              </a:rPr>
              <a:t>أو </a:t>
            </a:r>
            <a:r>
              <a:rPr lang="ar-SA" sz="1800">
                <a:latin typeface="Arial Unicode MS"/>
              </a:rPr>
              <a:t>الحبرة'، </a:t>
            </a:r>
            <a:r>
              <a:rPr lang="ar-SA" sz="1700">
                <a:latin typeface="Arial Unicode MS"/>
              </a:rPr>
              <a:t>أو </a:t>
            </a:r>
            <a:r>
              <a:rPr lang="ar-SA" sz="1800">
                <a:latin typeface="Arial Unicode MS"/>
              </a:rPr>
              <a:t>المهارة العالية، </a:t>
            </a:r>
            <a:r>
              <a:rPr lang="ar-SA" sz="1700">
                <a:latin typeface="Arial Unicode MS"/>
              </a:rPr>
              <a:t>أو </a:t>
            </a:r>
            <a:r>
              <a:rPr lang="ar-SA" sz="1800">
                <a:latin typeface="Arial Unicode MS"/>
              </a:rPr>
              <a:t>المؤهلات الممتازة المكشبة بإحدى الجامعات المشهورة، من أعضاء هيئه التدريسى، ومن في حكمهم،</a:t>
            </a:r>
          </a:p>
          <a:p>
            <a:pPr marR="600869" indent="0" algn="r" rtl="1">
              <a:lnSpc>
                <a:spcPts val="2540"/>
              </a:lnSpc>
              <a:spcAft>
                <a:spcPts val="1750"/>
              </a:spcAft>
            </a:pPr>
            <a:r>
              <a:rPr lang="ar-SA" sz="1700">
                <a:latin typeface="Arial Unicode MS"/>
              </a:rPr>
              <a:t>وكنا </a:t>
            </a:r>
            <a:r>
              <a:rPr lang="ar-SA" sz="1900">
                <a:latin typeface="Arial Unicode MS"/>
              </a:rPr>
              <a:t>الآطباء، </a:t>
            </a:r>
            <a:r>
              <a:rPr lang="ar-SA" sz="1800">
                <a:latin typeface="Arial Unicode MS"/>
              </a:rPr>
              <a:t>بزبادة لا تتجاوز سبة </a:t>
            </a:r>
            <a:r>
              <a:rPr lang="en-US" sz="1700">
                <a:latin typeface="Arial Unicode MS"/>
              </a:rPr>
              <a:t>٠</a:t>
            </a:r>
            <a:r>
              <a:rPr lang="ar-SA" sz="1700">
                <a:latin typeface="Arial Unicode MS"/>
              </a:rPr>
              <a:t> </a:t>
            </a:r>
            <a:r>
              <a:rPr lang="en-US" sz="1700">
                <a:latin typeface="Arial Unicode MS"/>
              </a:rPr>
              <a:t>٠</a:t>
            </a:r>
            <a:r>
              <a:rPr lang="ar-SA" sz="1700">
                <a:latin typeface="Arial Unicode MS"/>
              </a:rPr>
              <a:t> </a:t>
            </a:r>
            <a:r>
              <a:rPr lang="en-US" sz="1700">
                <a:latin typeface="Arial Unicode MS"/>
              </a:rPr>
              <a:t>١</a:t>
            </a:r>
            <a:r>
              <a:rPr lang="ar-SA" sz="1700">
                <a:latin typeface="Arial Unicode MS"/>
              </a:rPr>
              <a:t> </a:t>
            </a:r>
            <a:r>
              <a:rPr lang="en-US" sz="1800">
                <a:latin typeface="Arial Unicode MS"/>
              </a:rPr>
              <a:t>٠</a:t>
            </a:r>
            <a:r>
              <a:rPr lang="ar-SA" sz="1800">
                <a:latin typeface="Arial Unicode MS"/>
              </a:rPr>
              <a:t>/' من الراتب</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861544" y="85060"/>
            <a:ext cx="258725" cy="244549"/>
          </a:xfrm>
          <a:prstGeom prst="rect">
            <a:avLst/>
          </a:prstGeom>
        </p:spPr>
        <p:txBody>
          <a:bodyPr wrap="none" lIns="0" tIns="0" rIns="0" bIns="0">
            <a:noAutofit/>
          </a:bodyPr>
          <a:lstStyle/>
          <a:p>
            <a:pPr indent="0" algn="r" rtl="1">
              <a:lnSpc>
                <a:spcPts val="3480"/>
              </a:lnSpc>
            </a:pPr>
            <a:r>
              <a:rPr lang="ar-SA" sz="2600">
                <a:solidFill>
                  <a:srgbClr val="593E32"/>
                </a:solidFill>
                <a:latin typeface="Arial Unicode MS"/>
              </a:rPr>
              <a:t>ا</a:t>
            </a:r>
          </a:p>
        </p:txBody>
      </p:sp>
      <p:sp>
        <p:nvSpPr>
          <p:cNvPr id="3" name="Rectangle 2"/>
          <p:cNvSpPr/>
          <p:nvPr/>
        </p:nvSpPr>
        <p:spPr>
          <a:xfrm>
            <a:off x="262269" y="329609"/>
            <a:ext cx="6053470" cy="3728484"/>
          </a:xfrm>
          <a:prstGeom prst="rect">
            <a:avLst/>
          </a:prstGeom>
        </p:spPr>
        <p:txBody>
          <a:bodyPr lIns="0" tIns="0" rIns="0" bIns="0">
            <a:noAutofit/>
          </a:bodyPr>
          <a:lstStyle/>
          <a:p>
            <a:pPr indent="0" rtl="1">
              <a:lnSpc>
                <a:spcPts val="870"/>
              </a:lnSpc>
              <a:spcAft>
                <a:spcPts val="1960"/>
              </a:spcAft>
            </a:pPr>
            <a:r>
              <a:rPr lang="ar-SA" sz="650">
                <a:latin typeface="Arial Unicode MS"/>
              </a:rPr>
              <a:t>تمكل</a:t>
            </a:r>
            <a:r>
              <a:rPr lang="en-US" sz="650">
                <a:latin typeface="Arial Unicode MS"/>
              </a:rPr>
              <a:t>١٢</a:t>
            </a:r>
            <a:r>
              <a:rPr lang="ar-SA" sz="650">
                <a:latin typeface="Arial Unicode MS"/>
              </a:rPr>
              <a:t>اا</a:t>
            </a:r>
          </a:p>
          <a:p>
            <a:pPr marL="490870" marR="108394" indent="0" algn="r" rtl="1">
              <a:lnSpc>
                <a:spcPts val="3879"/>
              </a:lnSpc>
            </a:pPr>
            <a:r>
              <a:rPr lang="ar-SA" sz="1800">
                <a:latin typeface="Arial Unicode MS"/>
              </a:rPr>
              <a:t>المستحق. </a:t>
            </a:r>
            <a:r>
              <a:rPr lang="ar-SA" sz="2000">
                <a:latin typeface="Arial Unicode MS"/>
              </a:rPr>
              <a:t>ولرسس </a:t>
            </a:r>
            <a:r>
              <a:rPr lang="ar-SA" sz="1800">
                <a:latin typeface="Arial Unicode MS"/>
              </a:rPr>
              <a:t>مجلس الجامعة بالاتفاق </a:t>
            </a:r>
            <a:r>
              <a:rPr lang="ar-SA" sz="1900">
                <a:latin typeface="Arial Unicode MS"/>
              </a:rPr>
              <a:t>هع </a:t>
            </a:r>
            <a:r>
              <a:rPr lang="ar-SA" sz="1800" b="1">
                <a:latin typeface="Arial"/>
              </a:rPr>
              <a:t>رئيس </a:t>
            </a:r>
            <a:r>
              <a:rPr lang="ar-SA" sz="1800">
                <a:latin typeface="Arial Unicode MS"/>
              </a:rPr>
              <a:t>الديوان العام للخدمة المدنية تطبيق </a:t>
            </a:r>
            <a:r>
              <a:rPr lang="ar-SA" sz="1700">
                <a:latin typeface="Arial Unicode MS"/>
              </a:rPr>
              <a:t>أحكام </a:t>
            </a:r>
            <a:r>
              <a:rPr lang="ar-SA" sz="1800">
                <a:latin typeface="Arial Unicode MS"/>
              </a:rPr>
              <a:t>هذه الفقرة</a:t>
            </a:r>
          </a:p>
          <a:p>
            <a:pPr marR="108394" indent="0" algn="r" rtl="1">
              <a:lnSpc>
                <a:spcPts val="2950"/>
              </a:lnSpc>
              <a:spcAft>
                <a:spcPts val="910"/>
              </a:spcAft>
            </a:pPr>
            <a:r>
              <a:rPr lang="ar-SA" sz="2200">
                <a:latin typeface="Arial Unicode MS"/>
              </a:rPr>
              <a:t>ءر|لئت الأخرى.</a:t>
            </a:r>
          </a:p>
          <a:p>
            <a:pPr marL="490870" marR="108394" indent="-114300" algn="just" rtl="1">
              <a:lnSpc>
                <a:spcPts val="3851"/>
              </a:lnSpc>
              <a:spcAft>
                <a:spcPts val="7630"/>
              </a:spcAft>
            </a:pPr>
            <a:r>
              <a:rPr lang="ar-SA" sz="1800">
                <a:latin typeface="Arial Unicode MS"/>
              </a:rPr>
              <a:t>يجوز الفاقد </a:t>
            </a:r>
            <a:r>
              <a:rPr lang="ar-SA" sz="1900">
                <a:latin typeface="Arial Unicode MS"/>
              </a:rPr>
              <a:t>هع </a:t>
            </a:r>
            <a:r>
              <a:rPr lang="ar-SA" sz="1700">
                <a:latin typeface="Arial Unicode MS"/>
              </a:rPr>
              <a:t>ذوي </a:t>
            </a:r>
            <a:r>
              <a:rPr lang="ar-SA" sz="1800">
                <a:latin typeface="Arial Unicode MS"/>
              </a:rPr>
              <a:t>الخبرة، </a:t>
            </a:r>
            <a:r>
              <a:rPr lang="ar-SA" sz="1700">
                <a:latin typeface="Arial Unicode MS"/>
              </a:rPr>
              <a:t>أو </a:t>
            </a:r>
            <a:r>
              <a:rPr lang="ar-SA" sz="1800">
                <a:latin typeface="Arial Unicode MS"/>
              </a:rPr>
              <a:t>السعة العلمية المتميزة، للعمل كأعضاء هيئة تدريس </a:t>
            </a:r>
            <a:r>
              <a:rPr lang="ar-SA" sz="1900">
                <a:latin typeface="Arial Unicode MS"/>
              </a:rPr>
              <a:t>با</a:t>
            </a:r>
            <a:r>
              <a:rPr lang="ar-SA" sz="1800">
                <a:latin typeface="Arial Unicode MS"/>
              </a:rPr>
              <a:t>تجاوز عن الشروط العلمية المحددة بقواعد التوظيف بموافقة مجلس الجامعة </a:t>
            </a:r>
            <a:r>
              <a:rPr lang="ar-SA" sz="1900">
                <a:latin typeface="Arial Unicode MS"/>
              </a:rPr>
              <a:t>بناء </a:t>
            </a:r>
            <a:r>
              <a:rPr lang="ar-SA" sz="1800">
                <a:latin typeface="Arial Unicode MS"/>
              </a:rPr>
              <a:t>على توبة من المجلس العلمي.</a:t>
            </a:r>
          </a:p>
        </p:txBody>
      </p:sp>
      <p:sp>
        <p:nvSpPr>
          <p:cNvPr id="4" name="Rectangle 3"/>
          <p:cNvSpPr/>
          <p:nvPr/>
        </p:nvSpPr>
        <p:spPr>
          <a:xfrm>
            <a:off x="418213" y="5543106"/>
            <a:ext cx="5929424" cy="4472763"/>
          </a:xfrm>
          <a:prstGeom prst="rect">
            <a:avLst/>
          </a:prstGeom>
        </p:spPr>
        <p:txBody>
          <a:bodyPr lIns="0" tIns="0" rIns="0" bIns="0">
            <a:noAutofit/>
          </a:bodyPr>
          <a:lstStyle/>
          <a:p>
            <a:pPr marL="334926" marR="140291" indent="-114300" algn="just" rtl="1">
              <a:lnSpc>
                <a:spcPts val="4047"/>
              </a:lnSpc>
              <a:spcBef>
                <a:spcPts val="7630"/>
              </a:spcBef>
            </a:pPr>
            <a:r>
              <a:rPr lang="ar-SA" sz="1800">
                <a:latin typeface="Arial Unicode MS"/>
              </a:rPr>
              <a:t>يعطى المتعاقد </a:t>
            </a:r>
            <a:r>
              <a:rPr lang="en-US" sz="1800">
                <a:latin typeface="Arial Unicode MS"/>
              </a:rPr>
              <a:t>٠</a:t>
            </a:r>
            <a:r>
              <a:rPr lang="ar-SA" sz="1800">
                <a:latin typeface="Arial Unicode MS"/>
              </a:rPr>
              <a:t> من أعضاء- هيئة التدريس، ومدرسي اللفات، والمحاصرين، والمبدين - الذي سبقت له خدمة في التدريس الجامعي بعد حصوله على المؤهل، أو اللقب العلمي، علاوات سنوية طبقأ لجداول الرواتب الواردة ني الملحق رقم (</a:t>
            </a:r>
            <a:r>
              <a:rPr lang="en-US" sz="1800">
                <a:latin typeface="Arial Unicode MS"/>
              </a:rPr>
              <a:t>١</a:t>
            </a:r>
            <a:r>
              <a:rPr lang="ar-SA" sz="1800">
                <a:latin typeface="Arial Unicode MS"/>
              </a:rPr>
              <a:t>).</a:t>
            </a:r>
          </a:p>
          <a:p>
            <a:pPr marL="334926" marR="140291" indent="-114300" algn="just" rtl="1">
              <a:lnSpc>
                <a:spcPts val="3907"/>
              </a:lnSpc>
            </a:pPr>
            <a:r>
              <a:rPr lang="ar-SA" sz="1800">
                <a:latin typeface="Arial Unicode MS"/>
              </a:rPr>
              <a:t>يجوز احتساب الخبرات لأعضاء هيئة التدريس، ومدرسي اللفات، و</a:t>
            </a:r>
            <a:r>
              <a:rPr lang="en-US" sz="1800">
                <a:latin typeface="Arial Unicode MS"/>
              </a:rPr>
              <a:t>١</a:t>
            </a:r>
            <a:r>
              <a:rPr lang="ar-SA" sz="1800">
                <a:latin typeface="Arial Unicode MS"/>
              </a:rPr>
              <a:t>لمحاضعن، والمعيدين، في غيرالتدريس الجامعي إذا كانت في مجال التخصص وبعد الحصول على المؤهل العلمي الذي تم الفاقد معه على أساسه </a:t>
            </a:r>
            <a:r>
              <a:rPr lang="ar-SA" sz="1900">
                <a:latin typeface="Arial Unicode MS"/>
              </a:rPr>
              <a:t>بوابع </a:t>
            </a:r>
            <a:r>
              <a:rPr lang="ar-SA" sz="1800">
                <a:latin typeface="Arial Unicode MS"/>
              </a:rPr>
              <a:t>سنة لكل سنتين وذلك </a:t>
            </a:r>
            <a:r>
              <a:rPr lang="ar-SA" sz="1500">
                <a:latin typeface="Arial Unicode MS"/>
              </a:rPr>
              <a:t>يد </a:t>
            </a:r>
            <a:r>
              <a:rPr lang="ar-SA" sz="1800">
                <a:latin typeface="Arial Unicode MS"/>
              </a:rPr>
              <a:t>غراحنى التوظيف ، كما يجوز احشابها لأغراطى الدرقية</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92893" y="210740"/>
            <a:ext cx="300038" cy="257175"/>
          </a:xfrm>
          <a:prstGeom prst="rect">
            <a:avLst/>
          </a:prstGeom>
        </p:spPr>
        <p:txBody>
          <a:bodyPr wrap="none" lIns="0" tIns="0" rIns="0" bIns="0">
            <a:noAutofit/>
          </a:bodyPr>
          <a:lstStyle/>
          <a:p>
            <a:pPr indent="0">
              <a:lnSpc>
                <a:spcPts val="3290"/>
              </a:lnSpc>
            </a:pPr>
            <a:r>
              <a:rPr lang="en-US" sz="2900">
                <a:latin typeface="Franklin Gothic Heavy"/>
              </a:rPr>
              <a:t>1</a:t>
            </a:r>
          </a:p>
        </p:txBody>
      </p:sp>
      <p:sp>
        <p:nvSpPr>
          <p:cNvPr id="3" name="Rectangle 2"/>
          <p:cNvSpPr/>
          <p:nvPr/>
        </p:nvSpPr>
        <p:spPr>
          <a:xfrm>
            <a:off x="739378" y="582215"/>
            <a:ext cx="6068615" cy="3975497"/>
          </a:xfrm>
          <a:prstGeom prst="rect">
            <a:avLst/>
          </a:prstGeom>
        </p:spPr>
        <p:txBody>
          <a:bodyPr lIns="0" tIns="0" rIns="0" bIns="0">
            <a:noAutofit/>
          </a:bodyPr>
          <a:lstStyle/>
          <a:p>
            <a:pPr marR="600869" indent="0" algn="r" rtl="1">
              <a:lnSpc>
                <a:spcPts val="3488"/>
              </a:lnSpc>
              <a:spcAft>
                <a:spcPts val="490"/>
              </a:spcAft>
            </a:pPr>
            <a:r>
              <a:rPr lang="ar-SA" sz="1800">
                <a:latin typeface="Arial Unicode MS"/>
              </a:rPr>
              <a:t>العلمية بقرار من المجلس العلمي بناء على توصية مجلس الكلية </a:t>
            </a:r>
            <a:r>
              <a:rPr lang="ar-SA" sz="1800" u="sng">
                <a:latin typeface="Arial Unicode MS"/>
              </a:rPr>
              <a:t>المعنية</a:t>
            </a:r>
          </a:p>
          <a:p>
            <a:pPr marR="600869" indent="-584200" algn="just" rtl="1">
              <a:lnSpc>
                <a:spcPts val="4106"/>
              </a:lnSpc>
              <a:spcAft>
                <a:spcPts val="7140"/>
              </a:spcAft>
            </a:pPr>
            <a:r>
              <a:rPr lang="en-US" sz="1800">
                <a:latin typeface="Arial Unicode MS"/>
              </a:rPr>
              <a:t>٣</a:t>
            </a:r>
            <a:r>
              <a:rPr lang="ar-SA" sz="1800">
                <a:latin typeface="Arial Unicode MS"/>
              </a:rPr>
              <a:t> - تحتسب الخبرة عند التعاند لغير أعضاء هيئه التدرس، والمحاصرين، ومدرسي اللفات، والمعيدين بعد الحصرل على </a:t>
            </a:r>
            <a:r>
              <a:rPr lang="ar-SA" sz="1900">
                <a:latin typeface="Arial Unicode MS"/>
              </a:rPr>
              <a:t>آخر </a:t>
            </a:r>
            <a:r>
              <a:rPr lang="ar-SA" sz="1800">
                <a:latin typeface="Arial Unicode MS"/>
              </a:rPr>
              <a:t>مؤهل وتحتسب الدورة في التخصص </a:t>
            </a:r>
            <a:r>
              <a:rPr lang="ar-SA" sz="1900">
                <a:latin typeface="Arial Unicode MS"/>
              </a:rPr>
              <a:t>التي </a:t>
            </a:r>
            <a:r>
              <a:rPr lang="ar-SA" sz="1800">
                <a:latin typeface="Arial Unicode MS"/>
              </a:rPr>
              <a:t>تتم بعد هذا المؤهل بقدر مدتها، ولا </a:t>
            </a:r>
            <a:r>
              <a:rPr lang="ar-SA" sz="2200">
                <a:latin typeface="Arial Unicode MS"/>
              </a:rPr>
              <a:t>بجمع </a:t>
            </a:r>
            <a:r>
              <a:rPr lang="ar-SA" sz="1800">
                <a:latin typeface="Arial Unicode MS"/>
              </a:rPr>
              <a:t>بين مدة الدورة ومدة الخدمة في </a:t>
            </a:r>
            <a:r>
              <a:rPr lang="ar-SA" sz="1900">
                <a:latin typeface="Arial Unicode MS"/>
              </a:rPr>
              <a:t>آن </a:t>
            </a:r>
            <a:r>
              <a:rPr lang="ar-SA" sz="1800">
                <a:latin typeface="Arial Unicode MS"/>
              </a:rPr>
              <a:t>واحد، ويشترط في الخبرة </a:t>
            </a:r>
            <a:r>
              <a:rPr lang="ar-SA" sz="1700">
                <a:latin typeface="Arial Unicode MS"/>
              </a:rPr>
              <a:t>أو </a:t>
            </a:r>
            <a:r>
              <a:rPr lang="ar-SA" sz="1800">
                <a:latin typeface="Arial Unicode MS"/>
              </a:rPr>
              <a:t>المؤهل </a:t>
            </a:r>
            <a:r>
              <a:rPr lang="ar-SA" sz="1700">
                <a:latin typeface="Arial Unicode MS"/>
              </a:rPr>
              <a:t>أف </a:t>
            </a:r>
            <a:r>
              <a:rPr lang="ar-SA" sz="1800">
                <a:latin typeface="Arial Unicode MS"/>
              </a:rPr>
              <a:t>يصدرا من جهة تقتغ بها الجامعة.</a:t>
            </a:r>
          </a:p>
        </p:txBody>
      </p:sp>
      <p:sp>
        <p:nvSpPr>
          <p:cNvPr id="4" name="Rectangle 3"/>
          <p:cNvSpPr/>
          <p:nvPr/>
        </p:nvSpPr>
        <p:spPr>
          <a:xfrm>
            <a:off x="753665" y="6022181"/>
            <a:ext cx="6065044" cy="1653778"/>
          </a:xfrm>
          <a:prstGeom prst="rect">
            <a:avLst/>
          </a:prstGeom>
        </p:spPr>
        <p:txBody>
          <a:bodyPr lIns="0" tIns="0" rIns="0" bIns="0">
            <a:noAutofit/>
          </a:bodyPr>
          <a:lstStyle/>
          <a:p>
            <a:pPr indent="482600" algn="just" rtl="1">
              <a:lnSpc>
                <a:spcPts val="3403"/>
              </a:lnSpc>
              <a:spcBef>
                <a:spcPts val="7140"/>
              </a:spcBef>
              <a:spcAft>
                <a:spcPts val="7770"/>
              </a:spcAft>
            </a:pPr>
            <a:r>
              <a:rPr lang="ar-SA" sz="1800">
                <a:latin typeface="Arial Unicode MS"/>
              </a:rPr>
              <a:t>تحتسب الخبرة لمن يتم التعاقد معهم من الغئات المحددة في </a:t>
            </a:r>
            <a:r>
              <a:rPr lang="ar-SA" sz="1700">
                <a:latin typeface="Arial Unicode MS"/>
              </a:rPr>
              <a:t>المادة </a:t>
            </a:r>
            <a:r>
              <a:rPr lang="ar-SA" sz="1800">
                <a:latin typeface="Arial Unicode MS"/>
              </a:rPr>
              <a:t>الثانية من هذ</a:t>
            </a:r>
            <a:r>
              <a:rPr lang="en-US" sz="1800">
                <a:latin typeface="Arial Unicode MS"/>
              </a:rPr>
              <a:t>٥</a:t>
            </a:r>
            <a:r>
              <a:rPr lang="ar-SA" sz="1800">
                <a:latin typeface="Arial Unicode MS"/>
              </a:rPr>
              <a:t> </a:t>
            </a:r>
            <a:r>
              <a:rPr lang="ar-SA" sz="1700">
                <a:latin typeface="Arial Unicode MS"/>
              </a:rPr>
              <a:t>اللائحة </a:t>
            </a:r>
            <a:r>
              <a:rPr lang="ar-SA" sz="1800">
                <a:latin typeface="Arial Unicode MS"/>
              </a:rPr>
              <a:t>بحد </a:t>
            </a:r>
            <a:r>
              <a:rPr lang="ar-SA" sz="1700">
                <a:latin typeface="Arial Unicode MS"/>
              </a:rPr>
              <a:t>أقصى </a:t>
            </a:r>
            <a:r>
              <a:rPr lang="ar-SA" sz="1900">
                <a:latin typeface="Arial Unicode MS"/>
              </a:rPr>
              <a:t>خمس </a:t>
            </a:r>
            <a:r>
              <a:rPr lang="ar-SA" sz="1800">
                <a:latin typeface="Arial Unicode MS"/>
              </a:rPr>
              <a:t>سوات عند بدء التعاقد ويجوز لمجلس </a:t>
            </a:r>
            <a:r>
              <a:rPr lang="ar-SA" sz="1700">
                <a:latin typeface="Arial Unicode MS"/>
              </a:rPr>
              <a:t>الجامعة </a:t>
            </a:r>
            <a:r>
              <a:rPr lang="ar-SA" sz="1800">
                <a:latin typeface="Arial Unicode MS"/>
              </a:rPr>
              <a:t>في الحالات الاستثنائية التجاوز عن هذ</a:t>
            </a:r>
            <a:r>
              <a:rPr lang="en-US" sz="1800">
                <a:latin typeface="Arial Unicode MS"/>
              </a:rPr>
              <a:t>٥</a:t>
            </a:r>
            <a:r>
              <a:rPr lang="ar-SA" sz="1800">
                <a:latin typeface="Arial Unicode MS"/>
              </a:rPr>
              <a:t> الشرط وبحل. أقصى </a:t>
            </a:r>
            <a:r>
              <a:rPr lang="ar-SA" sz="1900">
                <a:latin typeface="Arial Unicode MS"/>
              </a:rPr>
              <a:t>خمس </a:t>
            </a:r>
            <a:r>
              <a:rPr lang="ar-SA" sz="1800">
                <a:latin typeface="Arial Unicode MS"/>
              </a:rPr>
              <a:t>عثرة سة.</a:t>
            </a:r>
          </a:p>
        </p:txBody>
      </p:sp>
      <p:sp>
        <p:nvSpPr>
          <p:cNvPr id="5" name="Rectangle 4"/>
          <p:cNvSpPr/>
          <p:nvPr/>
        </p:nvSpPr>
        <p:spPr>
          <a:xfrm>
            <a:off x="760809" y="9165431"/>
            <a:ext cx="6065044" cy="803672"/>
          </a:xfrm>
          <a:prstGeom prst="rect">
            <a:avLst/>
          </a:prstGeom>
        </p:spPr>
        <p:txBody>
          <a:bodyPr lIns="0" tIns="0" rIns="0" bIns="0">
            <a:noAutofit/>
          </a:bodyPr>
          <a:lstStyle/>
          <a:p>
            <a:pPr indent="482600" algn="just" rtl="1">
              <a:lnSpc>
                <a:spcPts val="3319"/>
              </a:lnSpc>
              <a:spcBef>
                <a:spcPts val="7770"/>
              </a:spcBef>
            </a:pPr>
            <a:r>
              <a:rPr lang="ar-SA" sz="1800">
                <a:latin typeface="Arial Unicode MS"/>
              </a:rPr>
              <a:t>يجوز </a:t>
            </a:r>
            <a:r>
              <a:rPr lang="ar-SA" sz="1700">
                <a:latin typeface="Arial Unicode MS"/>
              </a:rPr>
              <a:t>أن </a:t>
            </a:r>
            <a:r>
              <a:rPr lang="ar-SA" sz="1800">
                <a:latin typeface="Arial Unicode MS"/>
              </a:rPr>
              <a:t>يمنح المتعاقد الذي يحمل مؤهلأ أعلى له علاقة بطبيعة عمل الوظيغة المتعاقد عليها علاوات سوية بعدد سوات الدراسة عن</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36568" y="57150"/>
            <a:ext cx="421482" cy="421481"/>
          </a:xfrm>
          <a:prstGeom prst="rect">
            <a:avLst/>
          </a:prstGeom>
        </p:spPr>
      </p:pic>
      <p:pic>
        <p:nvPicPr>
          <p:cNvPr id="3" name="Picture 2"/>
          <p:cNvPicPr>
            <a:picLocks noChangeAspect="1"/>
          </p:cNvPicPr>
          <p:nvPr/>
        </p:nvPicPr>
        <p:blipFill>
          <a:blip r:embed="rId3"/>
          <a:stretch>
            <a:fillRect/>
          </a:stretch>
        </p:blipFill>
        <p:spPr>
          <a:xfrm>
            <a:off x="271462" y="85725"/>
            <a:ext cx="414338" cy="1185862"/>
          </a:xfrm>
          <a:prstGeom prst="rect">
            <a:avLst/>
          </a:prstGeom>
        </p:spPr>
      </p:pic>
      <p:pic>
        <p:nvPicPr>
          <p:cNvPr id="4" name="Picture 3"/>
          <p:cNvPicPr>
            <a:picLocks noChangeAspect="1"/>
          </p:cNvPicPr>
          <p:nvPr/>
        </p:nvPicPr>
        <p:blipFill>
          <a:blip r:embed="rId4"/>
          <a:stretch>
            <a:fillRect/>
          </a:stretch>
        </p:blipFill>
        <p:spPr>
          <a:xfrm>
            <a:off x="6872287" y="10201275"/>
            <a:ext cx="421481" cy="414337"/>
          </a:xfrm>
          <a:prstGeom prst="rect">
            <a:avLst/>
          </a:prstGeom>
        </p:spPr>
      </p:pic>
      <p:pic>
        <p:nvPicPr>
          <p:cNvPr id="5" name="Picture 4"/>
          <p:cNvPicPr>
            <a:picLocks noChangeAspect="1"/>
          </p:cNvPicPr>
          <p:nvPr/>
        </p:nvPicPr>
        <p:blipFill>
          <a:blip r:embed="rId5"/>
          <a:stretch>
            <a:fillRect/>
          </a:stretch>
        </p:blipFill>
        <p:spPr>
          <a:xfrm>
            <a:off x="285750" y="10201275"/>
            <a:ext cx="414337" cy="421481"/>
          </a:xfrm>
          <a:prstGeom prst="rect">
            <a:avLst/>
          </a:prstGeom>
        </p:spPr>
      </p:pic>
      <p:sp>
        <p:nvSpPr>
          <p:cNvPr id="6" name="Rectangle 5"/>
          <p:cNvSpPr/>
          <p:nvPr/>
        </p:nvSpPr>
        <p:spPr>
          <a:xfrm>
            <a:off x="707231" y="421481"/>
            <a:ext cx="6122194" cy="2250281"/>
          </a:xfrm>
          <a:prstGeom prst="rect">
            <a:avLst/>
          </a:prstGeom>
        </p:spPr>
        <p:txBody>
          <a:bodyPr lIns="0" tIns="0" rIns="0" bIns="0">
            <a:noAutofit/>
          </a:bodyPr>
          <a:lstStyle/>
          <a:p>
            <a:pPr indent="0" algn="just" rtl="1">
              <a:lnSpc>
                <a:spcPts val="3656"/>
              </a:lnSpc>
              <a:spcAft>
                <a:spcPts val="7490"/>
              </a:spcAft>
            </a:pPr>
            <a:r>
              <a:rPr lang="ar-SA" sz="1800">
                <a:latin typeface="Arial Unicode MS"/>
              </a:rPr>
              <a:t>المؤهل الأعلى للوظيغة المتماقد عليها بحجث لا تزيد العلاوات عن علاوتين لفترة الدراسة بين البكالوريوس والماجتير، وثلاث علاوات </a:t>
            </a:r>
            <a:r>
              <a:rPr lang="ar-SA" sz="1500">
                <a:latin typeface="Arial Unicode MS"/>
              </a:rPr>
              <a:t>لفترة </a:t>
            </a:r>
            <a:r>
              <a:rPr lang="ar-SA" sz="1800">
                <a:latin typeface="Arial Unicode MS"/>
              </a:rPr>
              <a:t>الدرايسة بين الماجتير والدكتوراه، وخمس علاوات </a:t>
            </a:r>
            <a:r>
              <a:rPr lang="ar-SA" sz="1500">
                <a:latin typeface="Arial Unicode MS"/>
              </a:rPr>
              <a:t>لفترة </a:t>
            </a:r>
            <a:r>
              <a:rPr lang="ar-SA" sz="1800">
                <a:latin typeface="Arial Unicode MS"/>
              </a:rPr>
              <a:t>الدرامسة بين البكالوريوس والدكتوراه وفق جداول الرواتب المبينة بالطحق رقم(</a:t>
            </a:r>
            <a:r>
              <a:rPr lang="en-US" sz="1800">
                <a:latin typeface="Arial Unicode MS"/>
              </a:rPr>
              <a:t>١</a:t>
            </a:r>
            <a:r>
              <a:rPr lang="ar-SA" sz="1800">
                <a:latin typeface="Arial Unicode MS"/>
              </a:rPr>
              <a:t>) للوظيغة التاقد عليها.</a:t>
            </a:r>
          </a:p>
        </p:txBody>
      </p:sp>
      <p:sp>
        <p:nvSpPr>
          <p:cNvPr id="7" name="Rectangle 6"/>
          <p:cNvSpPr/>
          <p:nvPr/>
        </p:nvSpPr>
        <p:spPr>
          <a:xfrm>
            <a:off x="700087" y="4093368"/>
            <a:ext cx="6115050" cy="1771650"/>
          </a:xfrm>
          <a:prstGeom prst="rect">
            <a:avLst/>
          </a:prstGeom>
        </p:spPr>
        <p:txBody>
          <a:bodyPr lIns="0" tIns="0" rIns="0" bIns="0">
            <a:noAutofit/>
          </a:bodyPr>
          <a:lstStyle/>
          <a:p>
            <a:pPr indent="546100" algn="just" rtl="1">
              <a:lnSpc>
                <a:spcPts val="3600"/>
              </a:lnSpc>
              <a:spcBef>
                <a:spcPts val="7490"/>
              </a:spcBef>
              <a:spcAft>
                <a:spcPts val="8820"/>
              </a:spcAft>
            </a:pPr>
            <a:r>
              <a:rPr lang="ar-SA" sz="1800">
                <a:latin typeface="Arial Unicode MS"/>
              </a:rPr>
              <a:t>يجوز منح المتعاقد علاوة سنوية لا تزيد عن ه/من الراب ولا تتجاوز ما هو محدد بجداول الرواب لكل فئة، ويعد </a:t>
            </a:r>
            <a:r>
              <a:rPr lang="ar-SA" sz="1800" b="1">
                <a:latin typeface="Arial"/>
              </a:rPr>
              <a:t>ني </a:t>
            </a:r>
            <a:r>
              <a:rPr lang="ar-SA" sz="1800">
                <a:latin typeface="Arial Unicode MS"/>
              </a:rPr>
              <a:t>حكم من أكمل سنة لهذا الغرض من أمضى عشرة أشهر ونصف من فترة عقده ابابق ممن ترتبط مدة عقده بالعام الدراسي.</a:t>
            </a:r>
          </a:p>
        </p:txBody>
      </p:sp>
      <p:sp>
        <p:nvSpPr>
          <p:cNvPr id="8" name="Rectangle 7"/>
          <p:cNvSpPr/>
          <p:nvPr/>
        </p:nvSpPr>
        <p:spPr>
          <a:xfrm>
            <a:off x="700087" y="7486650"/>
            <a:ext cx="6129338" cy="2721768"/>
          </a:xfrm>
          <a:prstGeom prst="rect">
            <a:avLst/>
          </a:prstGeom>
        </p:spPr>
        <p:txBody>
          <a:bodyPr lIns="0" tIns="0" rIns="0" bIns="0">
            <a:noAutofit/>
          </a:bodyPr>
          <a:lstStyle/>
          <a:p>
            <a:pPr indent="546100" algn="just" rtl="1">
              <a:lnSpc>
                <a:spcPts val="3572"/>
              </a:lnSpc>
              <a:spcBef>
                <a:spcPts val="8820"/>
              </a:spcBef>
            </a:pPr>
            <a:r>
              <a:rPr lang="ar-SA" sz="1800">
                <a:latin typeface="Arial Unicode MS"/>
              </a:rPr>
              <a:t>لا يجوز الحجز على راب المتعاقد </a:t>
            </a:r>
            <a:r>
              <a:rPr lang="ar-SA" sz="1500">
                <a:latin typeface="Arial Unicode MS"/>
              </a:rPr>
              <a:t>إلا </a:t>
            </a:r>
            <a:r>
              <a:rPr lang="ar-SA" sz="1800">
                <a:latin typeface="Arial Unicode MS"/>
              </a:rPr>
              <a:t>بأمر صادر من الجهة المختصة نظاما. ولمد</a:t>
            </a:r>
            <a:r>
              <a:rPr lang="ar-SA" sz="1500">
                <a:latin typeface="Arial Unicode MS"/>
              </a:rPr>
              <a:t>ير </a:t>
            </a:r>
            <a:r>
              <a:rPr lang="ar-SA" sz="1800">
                <a:latin typeface="Arial Unicode MS"/>
              </a:rPr>
              <a:t>الجامعة دون حاجة إلى </a:t>
            </a:r>
            <a:r>
              <a:rPr lang="ar-SA" sz="1700">
                <a:latin typeface="Arial Unicode MS"/>
              </a:rPr>
              <a:t>أي </a:t>
            </a:r>
            <a:r>
              <a:rPr lang="ar-SA" sz="1500">
                <a:latin typeface="Arial Unicode MS"/>
              </a:rPr>
              <a:t>إجراءات، </a:t>
            </a:r>
            <a:r>
              <a:rPr lang="ar-SA" sz="1800">
                <a:latin typeface="Arial Unicode MS"/>
              </a:rPr>
              <a:t>اقتطاع </a:t>
            </a:r>
            <a:r>
              <a:rPr lang="ar-SA" sz="1700">
                <a:latin typeface="Arial Unicode MS"/>
              </a:rPr>
              <a:t>أي </a:t>
            </a:r>
            <a:r>
              <a:rPr lang="ar-SA" sz="1800">
                <a:latin typeface="Arial Unicode MS"/>
              </a:rPr>
              <a:t>مبابغ تكون سحقة للدولة قبل التاقد من </a:t>
            </a:r>
            <a:r>
              <a:rPr lang="ar-SA" sz="1700">
                <a:latin typeface="Arial Unicode MS"/>
              </a:rPr>
              <a:t>أي </a:t>
            </a:r>
            <a:r>
              <a:rPr lang="ar-SA" sz="1800">
                <a:latin typeface="Arial Unicode MS"/>
              </a:rPr>
              <a:t>مباح سسحقة له قبل الجامعة، وفيما عدا دين النفقة لا يجوز أن يزيد المقدار المحجوز شهريا عن ثلث الراب وعند التزاحم تكون الأولوية لدين افغقة ثم لمشحقات الدولة.</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79990" y="74427"/>
            <a:ext cx="453656" cy="432391"/>
          </a:xfrm>
          <a:prstGeom prst="rect">
            <a:avLst/>
          </a:prstGeom>
        </p:spPr>
        <p:txBody>
          <a:bodyPr wrap="none" lIns="0" tIns="0" rIns="0" bIns="0">
            <a:noAutofit/>
          </a:bodyPr>
          <a:lstStyle/>
          <a:p>
            <a:pPr indent="0">
              <a:lnSpc>
                <a:spcPts val="5330"/>
              </a:lnSpc>
            </a:pPr>
            <a:r>
              <a:rPr lang="en-US" sz="4700" i="1">
                <a:latin typeface="Franklin Gothic Heavy"/>
              </a:rPr>
              <a:t>1</a:t>
            </a:r>
          </a:p>
        </p:txBody>
      </p:sp>
      <p:sp>
        <p:nvSpPr>
          <p:cNvPr id="3" name="Rectangle 2"/>
          <p:cNvSpPr/>
          <p:nvPr/>
        </p:nvSpPr>
        <p:spPr>
          <a:xfrm>
            <a:off x="740734" y="2527004"/>
            <a:ext cx="5624624" cy="7375451"/>
          </a:xfrm>
          <a:prstGeom prst="rect">
            <a:avLst/>
          </a:prstGeom>
        </p:spPr>
        <p:txBody>
          <a:bodyPr lIns="0" tIns="0" rIns="0" bIns="0">
            <a:noAutofit/>
          </a:bodyPr>
          <a:lstStyle/>
          <a:p>
            <a:pPr indent="0" algn="r" rtl="1">
              <a:lnSpc>
                <a:spcPts val="3795"/>
              </a:lnSpc>
            </a:pPr>
            <a:r>
              <a:rPr lang="ar-SA" sz="1800">
                <a:latin typeface="Arial Unicode MS"/>
              </a:rPr>
              <a:t>يؤدي أعفاء هيئة التدرس، والمحاصرون، والمعيدون، ومدرسو اللفات أربعين ساعة عمل أسبوعيأ يقضونها في التدريس، والحث، والإرشاد الأكاديمي، والأعمال الإدارية، والأكاديمية الأخرى التي يكلفون بها من الجهات المختصة بالجامعة. يؤدي بقية العاملين بالجامعة ثمان وأربعين </a:t>
            </a:r>
            <a:r>
              <a:rPr lang="ar-SA" sz="1900">
                <a:latin typeface="Arial Unicode MS"/>
              </a:rPr>
              <a:t>(</a:t>
            </a:r>
            <a:r>
              <a:rPr lang="en-US" sz="1900">
                <a:latin typeface="Arial Unicode MS"/>
              </a:rPr>
              <a:t>٤٨</a:t>
            </a:r>
            <a:r>
              <a:rPr lang="ar-SA" sz="1900">
                <a:latin typeface="Arial Unicode MS"/>
              </a:rPr>
              <a:t>) </a:t>
            </a:r>
            <a:r>
              <a:rPr lang="ar-SA" sz="1800">
                <a:latin typeface="Arial Unicode MS"/>
              </a:rPr>
              <a:t>ساعة عماى اسبوعيا يقفونها في الواجبات التدرسة، وابحثية، والتدريبية، والمهام التي يكلفون بها من الجهات المختصة في الجامعة ، ومن يعمل منهم بالمتثفيات تكون ساعات عملهم بما لا يزيد ءن(هه)ماءة.</a:t>
            </a:r>
          </a:p>
          <a:p>
            <a:pPr marR="145312" indent="0" algn="r" rtl="1">
              <a:lnSpc>
                <a:spcPts val="3963"/>
              </a:lnSpc>
            </a:pPr>
            <a:r>
              <a:rPr lang="ar-SA" sz="1800">
                <a:latin typeface="Arial Unicode MS"/>
              </a:rPr>
              <a:t>ويجوز للجامعة تمثيأ مع مقتضيات مصلحة العمل تحديد بداية ونهاية الدرام ايومي أو تجزئته.</a:t>
            </a:r>
          </a:p>
          <a:p>
            <a:pPr marR="145312" indent="-114300" algn="just" rtl="1">
              <a:lnSpc>
                <a:spcPts val="3656"/>
              </a:lnSpc>
            </a:pPr>
            <a:r>
              <a:rPr lang="ar-SA" sz="1800">
                <a:latin typeface="Arial Unicode MS"/>
              </a:rPr>
              <a:t>يعامل عضر هيئة التدريس المتعاقد ومن في حكمه فيما يتعلق باعات النصاب التدريي والقواعد التي تتع في المكافأة عن الساعات التدريعية الإضافية معاملة ابعوديين من أعضاء هيئة التدرس.</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854</Words>
  <Application>Microsoft Office PowerPoint</Application>
  <PresentationFormat>Custom</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 Unicode MS</vt:lpstr>
      <vt:lpstr>Arial</vt:lpstr>
      <vt:lpstr>Franklin Gothic Heavy</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2015-04-17T19:03:22Z</dcterms:modified>
</cp:coreProperties>
</file>