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696575" cy="107140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94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52130" y="1651590"/>
            <a:ext cx="6202325" cy="6570921"/>
          </a:xfrm>
          <a:prstGeom prst="rect">
            <a:avLst/>
          </a:prstGeom>
        </p:spPr>
        <p:txBody>
          <a:bodyPr lIns="0" tIns="0" rIns="0" bIns="0">
            <a:noAutofit/>
          </a:bodyPr>
          <a:lstStyle/>
          <a:p>
            <a:pPr indent="0" algn="ctr" rtl="1">
              <a:lnSpc>
                <a:spcPts val="6260"/>
              </a:lnSpc>
            </a:pPr>
            <a:r>
              <a:rPr lang="ar-SA" sz="5600" b="1">
                <a:solidFill>
                  <a:srgbClr val="595BAD"/>
                </a:solidFill>
                <a:latin typeface="Arial"/>
              </a:rPr>
              <a:t>القواعدالمئئمة</a:t>
            </a:r>
          </a:p>
          <a:p>
            <a:pPr indent="0" algn="ctr" rtl="1">
              <a:lnSpc>
                <a:spcPts val="6160"/>
              </a:lnSpc>
              <a:spcAft>
                <a:spcPts val="1750"/>
              </a:spcAft>
            </a:pPr>
            <a:r>
              <a:rPr lang="ar-SA" sz="4600">
                <a:solidFill>
                  <a:srgbClr val="595BAD"/>
                </a:solidFill>
                <a:latin typeface="Arial Unicode MS"/>
              </a:rPr>
              <a:t>للحهعيات</a:t>
            </a:r>
            <a:r>
              <a:rPr lang="de" sz="4600">
                <a:solidFill>
                  <a:srgbClr val="595BAD"/>
                </a:solidFill>
                <a:latin typeface="Arial Unicode MS"/>
              </a:rPr>
              <a:t>٠</a:t>
            </a:r>
            <a:r>
              <a:rPr lang="ar-SA" sz="4600">
                <a:solidFill>
                  <a:srgbClr val="595BAD"/>
                </a:solidFill>
                <a:latin typeface="Arial Unicode MS"/>
              </a:rPr>
              <a:t>لعسه</a:t>
            </a:r>
          </a:p>
          <a:p>
            <a:pPr marR="1041400" indent="0" algn="r" rtl="1">
              <a:lnSpc>
                <a:spcPts val="6140"/>
              </a:lnSpc>
              <a:spcAft>
                <a:spcPts val="770"/>
              </a:spcAft>
            </a:pPr>
            <a:r>
              <a:rPr lang="ar-SA" sz="5500" b="1">
                <a:solidFill>
                  <a:srgbClr val="595BAD"/>
                </a:solidFill>
                <a:latin typeface="Arial"/>
              </a:rPr>
              <a:t>فيالجا</a:t>
            </a:r>
            <a:r>
              <a:rPr lang="de" sz="5500" b="1">
                <a:solidFill>
                  <a:srgbClr val="595BAD"/>
                </a:solidFill>
                <a:latin typeface="Arial"/>
              </a:rPr>
              <a:t>٠</a:t>
            </a:r>
            <a:r>
              <a:rPr lang="ar-SA" sz="5500" b="1">
                <a:solidFill>
                  <a:srgbClr val="595BAD"/>
                </a:solidFill>
                <a:latin typeface="Arial"/>
              </a:rPr>
              <a:t>عاتسودبة</a:t>
            </a:r>
          </a:p>
          <a:p>
            <a:pPr indent="0" algn="r" rtl="1">
              <a:lnSpc>
                <a:spcPts val="4772"/>
              </a:lnSpc>
            </a:pPr>
            <a:r>
              <a:rPr lang="ar-SA" sz="2700" b="1">
                <a:latin typeface="Arial"/>
              </a:rPr>
              <a:t>اكادرةبقراردساصييماكاضرقم(</a:t>
            </a:r>
            <a:r>
              <a:rPr lang="de" sz="2700" b="1">
                <a:latin typeface="Arial"/>
              </a:rPr>
              <a:t>١٠</a:t>
            </a:r>
            <a:r>
              <a:rPr lang="ar-SA" sz="2700" b="1">
                <a:latin typeface="Arial"/>
              </a:rPr>
              <a:t>/ه</a:t>
            </a:r>
            <a:r>
              <a:rPr lang="de" sz="2700" b="1">
                <a:latin typeface="Arial"/>
              </a:rPr>
              <a:t>١٤٢٠/١</a:t>
            </a:r>
            <a:r>
              <a:rPr lang="ar-SA" sz="2700" b="1">
                <a:latin typeface="Arial"/>
              </a:rPr>
              <a:t>) المتخذفيالجعسة(الخامسة عشرة )أءءلساس</a:t>
            </a:r>
            <a:r>
              <a:rPr lang="de" sz="2700" b="1">
                <a:latin typeface="Arial"/>
              </a:rPr>
              <a:t>٠</a:t>
            </a:r>
            <a:r>
              <a:rPr lang="ar-SA" sz="2700" b="1">
                <a:latin typeface="Arial"/>
              </a:rPr>
              <a:t>راثعالي ا</a:t>
            </a:r>
            <a:r>
              <a:rPr lang="de" sz="2700" b="1">
                <a:latin typeface="Arial"/>
              </a:rPr>
              <a:t>٤</a:t>
            </a:r>
            <a:r>
              <a:rPr lang="ar-SA" sz="2700" b="1">
                <a:latin typeface="Arial"/>
              </a:rPr>
              <a:t>عقودةبتربخ </a:t>
            </a:r>
            <a:r>
              <a:rPr lang="de" sz="2700" b="1">
                <a:latin typeface="Arial"/>
              </a:rPr>
              <a:t>١٤٢٠/٢/١</a:t>
            </a:r>
            <a:r>
              <a:rPr lang="ar-SA" sz="2700" b="1">
                <a:latin typeface="Arial"/>
              </a:rPr>
              <a:t>د. ا</a:t>
            </a:r>
            <a:r>
              <a:rPr lang="de" sz="2700" b="1">
                <a:latin typeface="Arial"/>
              </a:rPr>
              <a:t>1</a:t>
            </a:r>
            <a:r>
              <a:rPr lang="ar-SA" sz="2700" b="1">
                <a:latin typeface="Arial"/>
              </a:rPr>
              <a:t>ذوجلهوافعةخاد،االهوسالشرشجذ" رئيس مجلس الوىءرئيسمجدسالمتعليمالمعاليبالمتوجيها</a:t>
            </a:r>
            <a:r>
              <a:rPr lang="de" sz="2700" b="1">
                <a:latin typeface="Arial"/>
              </a:rPr>
              <a:t>1</a:t>
            </a:r>
            <a:r>
              <a:rPr lang="ar-SA" sz="2700" b="1">
                <a:latin typeface="Arial"/>
              </a:rPr>
              <a:t>كرب رقيم</a:t>
            </a:r>
            <a:r>
              <a:rPr lang="de" sz="2700" b="1">
                <a:latin typeface="Arial"/>
              </a:rPr>
              <a:t>٢٨٤</a:t>
            </a:r>
            <a:r>
              <a:rPr lang="ar-SA" sz="2700" b="1">
                <a:latin typeface="Arial"/>
              </a:rPr>
              <a:t>/موتاربخ</a:t>
            </a:r>
            <a:r>
              <a:rPr lang="de" sz="2700" b="1">
                <a:latin typeface="Arial"/>
              </a:rPr>
              <a:t>١٤٢١/٣/١٦</a:t>
            </a:r>
            <a:r>
              <a:rPr lang="ar-SA" sz="2700" b="1">
                <a:latin typeface="Arial"/>
              </a:rPr>
              <a:t>د</a:t>
            </a:r>
            <a:r>
              <a:rPr lang="de" sz="2700" b="1">
                <a:latin typeface="Arial"/>
              </a:rPr>
              <a:t>٠</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75084" y="900112"/>
            <a:ext cx="6222206" cy="4993481"/>
          </a:xfrm>
          <a:prstGeom prst="rect">
            <a:avLst/>
          </a:prstGeom>
        </p:spPr>
        <p:txBody>
          <a:bodyPr lIns="0" tIns="0" rIns="0" bIns="0">
            <a:noAutofit/>
          </a:bodyPr>
          <a:lstStyle/>
          <a:p>
            <a:pPr indent="0" algn="ctr" rtl="1">
              <a:lnSpc>
                <a:spcPts val="4359"/>
              </a:lnSpc>
            </a:pPr>
            <a:r>
              <a:rPr lang="ar-SA" sz="2500" b="1">
                <a:solidFill>
                  <a:srgbClr val="595BAD"/>
                </a:solidFill>
                <a:latin typeface="Arial"/>
              </a:rPr>
              <a:t>المادة الثامنة الجمعية العمومية</a:t>
            </a:r>
          </a:p>
          <a:p>
            <a:pPr indent="0" algn="ctr" rtl="1">
              <a:lnSpc>
                <a:spcPts val="2790"/>
              </a:lnSpc>
              <a:spcAft>
                <a:spcPts val="2240"/>
              </a:spcAft>
            </a:pPr>
            <a:r>
              <a:rPr lang="ar-SA" sz="2500" b="1">
                <a:solidFill>
                  <a:srgbClr val="595BAD"/>
                </a:solidFill>
                <a:latin typeface="Arial"/>
              </a:rPr>
              <a:t>تكوين الجمعية العمومية واجتماعاتها</a:t>
            </a:r>
          </a:p>
          <a:p>
            <a:pPr indent="444500" algn="r" rtl="1">
              <a:lnSpc>
                <a:spcPts val="3459"/>
              </a:lnSpc>
            </a:pPr>
            <a:r>
              <a:rPr lang="ar-SA" sz="2100">
                <a:latin typeface="Arial"/>
              </a:rPr>
              <a:t>تتكون </a:t>
            </a:r>
            <a:r>
              <a:rPr lang="ar-SA" sz="2000">
                <a:latin typeface="Arial"/>
              </a:rPr>
              <a:t>الجمعية العمومية من الأعضاء العاملين </a:t>
            </a:r>
            <a:r>
              <a:rPr lang="en-US" sz="2000">
                <a:latin typeface="Arial"/>
              </a:rPr>
              <a:t>٠</a:t>
            </a:r>
            <a:r>
              <a:rPr lang="ar-SA" sz="2000">
                <a:latin typeface="Arial"/>
              </a:rPr>
              <a:t> وتعقد اجتماعأ عاديأ مرة </a:t>
            </a:r>
            <a:r>
              <a:rPr lang="ar-SA" sz="2100">
                <a:latin typeface="Arial"/>
              </a:rPr>
              <a:t>كل </a:t>
            </a:r>
            <a:r>
              <a:rPr lang="ar-SA" sz="2000">
                <a:latin typeface="Arial"/>
              </a:rPr>
              <a:t>عام بدعوة من رئيس مجلس الادارة ، </a:t>
            </a:r>
            <a:r>
              <a:rPr lang="ar-SA" sz="2100">
                <a:latin typeface="Arial"/>
              </a:rPr>
              <a:t>ولا </a:t>
            </a:r>
            <a:r>
              <a:rPr lang="ar-SA" sz="2000">
                <a:latin typeface="Arial"/>
              </a:rPr>
              <a:t>يكون الاجتماع صحيحأ إلأ بحضور </a:t>
            </a:r>
            <a:r>
              <a:rPr lang="ar-SA" sz="2100">
                <a:latin typeface="Arial"/>
              </a:rPr>
              <a:t>آ </a:t>
            </a:r>
            <a:r>
              <a:rPr lang="ar-SA" sz="2000">
                <a:latin typeface="Arial"/>
              </a:rPr>
              <a:t>علبية الاعضاء، </a:t>
            </a:r>
            <a:r>
              <a:rPr lang="ar-SA" sz="2100">
                <a:latin typeface="Arial"/>
              </a:rPr>
              <a:t>فإذا </a:t>
            </a:r>
            <a:r>
              <a:rPr lang="ar-SA" sz="2000">
                <a:latin typeface="Arial"/>
              </a:rPr>
              <a:t>لم </a:t>
            </a:r>
            <a:r>
              <a:rPr lang="ar-SA" sz="2100">
                <a:latin typeface="Arial"/>
              </a:rPr>
              <a:t>تحضر </a:t>
            </a:r>
            <a:r>
              <a:rPr lang="ar-SA" sz="2000">
                <a:latin typeface="Arial"/>
              </a:rPr>
              <a:t>الأغلبية جاز عقد اجتماع </a:t>
            </a:r>
            <a:r>
              <a:rPr lang="ar-SA" sz="2100">
                <a:latin typeface="Arial"/>
              </a:rPr>
              <a:t>آخر </a:t>
            </a:r>
            <a:r>
              <a:rPr lang="ar-SA" sz="2000">
                <a:latin typeface="Arial"/>
              </a:rPr>
              <a:t>بعد أسبوعين ويعتبر هذا الاجتماع صحيحا بمن </a:t>
            </a:r>
            <a:r>
              <a:rPr lang="ar-SA" sz="2100">
                <a:latin typeface="Arial"/>
              </a:rPr>
              <a:t>حضر.</a:t>
            </a:r>
          </a:p>
          <a:p>
            <a:pPr indent="444500" algn="just" rtl="1">
              <a:lnSpc>
                <a:spcPts val="3094"/>
              </a:lnSpc>
              <a:spcAft>
                <a:spcPts val="2590"/>
              </a:spcAft>
            </a:pPr>
            <a:r>
              <a:rPr lang="ar-SA" sz="2000">
                <a:latin typeface="Arial"/>
              </a:rPr>
              <a:t>ويجوز بنا</a:t>
            </a:r>
            <a:r>
              <a:rPr lang="ar-SA" sz="2100">
                <a:latin typeface="Arial"/>
              </a:rPr>
              <a:t>إ </a:t>
            </a:r>
            <a:r>
              <a:rPr lang="ar-SA" sz="2000">
                <a:latin typeface="Arial"/>
              </a:rPr>
              <a:t>على طلب من مجلس الإدارة </a:t>
            </a:r>
            <a:r>
              <a:rPr lang="ar-SA" sz="2100">
                <a:latin typeface="Arial"/>
              </a:rPr>
              <a:t>آو </a:t>
            </a:r>
            <a:r>
              <a:rPr lang="ar-SA" sz="2000" b="1">
                <a:latin typeface="Arial"/>
              </a:rPr>
              <a:t>خنس </a:t>
            </a:r>
            <a:r>
              <a:rPr lang="ar-SA" sz="2000">
                <a:latin typeface="Arial"/>
              </a:rPr>
              <a:t>أعضاء الجمعية العمومية </a:t>
            </a:r>
            <a:r>
              <a:rPr lang="ar-SA" sz="1800" b="1">
                <a:latin typeface="Arial"/>
              </a:rPr>
              <a:t>عقد </a:t>
            </a:r>
            <a:r>
              <a:rPr lang="ar-SA" sz="2000">
                <a:latin typeface="Arial"/>
              </a:rPr>
              <a:t>اجتماع غير </a:t>
            </a:r>
            <a:r>
              <a:rPr lang="ar-SA" sz="1800" b="1">
                <a:latin typeface="Arial"/>
              </a:rPr>
              <a:t>عادي </a:t>
            </a:r>
            <a:r>
              <a:rPr lang="ar-SA" sz="2000">
                <a:latin typeface="Arial"/>
              </a:rPr>
              <a:t>إدا اقتضت الضرورة ذلك.</a:t>
            </a:r>
          </a:p>
        </p:txBody>
      </p:sp>
      <p:sp>
        <p:nvSpPr>
          <p:cNvPr id="3" name="Rectangle 2"/>
          <p:cNvSpPr/>
          <p:nvPr/>
        </p:nvSpPr>
        <p:spPr>
          <a:xfrm>
            <a:off x="714375" y="6504384"/>
            <a:ext cx="6168628" cy="3732609"/>
          </a:xfrm>
          <a:prstGeom prst="rect">
            <a:avLst/>
          </a:prstGeom>
        </p:spPr>
        <p:txBody>
          <a:bodyPr lIns="0" tIns="0" rIns="0" bIns="0">
            <a:noAutofit/>
          </a:bodyPr>
          <a:lstStyle/>
          <a:p>
            <a:pPr indent="0" algn="ctr" rtl="1">
              <a:lnSpc>
                <a:spcPts val="2790"/>
              </a:lnSpc>
              <a:spcBef>
                <a:spcPts val="2590"/>
              </a:spcBef>
              <a:spcAft>
                <a:spcPts val="420"/>
              </a:spcAft>
            </a:pPr>
            <a:r>
              <a:rPr lang="ar-SA" sz="2500" b="1">
                <a:solidFill>
                  <a:srgbClr val="595BAD"/>
                </a:solidFill>
                <a:latin typeface="Arial"/>
              </a:rPr>
              <a:t>المادة التاسعة</a:t>
            </a:r>
          </a:p>
          <a:p>
            <a:pPr indent="0" algn="ctr" rtl="1">
              <a:lnSpc>
                <a:spcPts val="2790"/>
              </a:lnSpc>
              <a:spcAft>
                <a:spcPts val="2870"/>
              </a:spcAft>
            </a:pPr>
            <a:r>
              <a:rPr lang="ar-SA" sz="2500" b="1">
                <a:solidFill>
                  <a:srgbClr val="595BAD"/>
                </a:solidFill>
                <a:latin typeface="Arial"/>
              </a:rPr>
              <a:t>اختصاصات الجمعية العمومية</a:t>
            </a:r>
          </a:p>
          <a:p>
            <a:pPr indent="444500" algn="just" rtl="1">
              <a:lnSpc>
                <a:spcPts val="3769"/>
              </a:lnSpc>
              <a:spcAft>
                <a:spcPts val="420"/>
              </a:spcAft>
            </a:pPr>
            <a:r>
              <a:rPr lang="ar-SA" sz="2000">
                <a:latin typeface="Arial"/>
              </a:rPr>
              <a:t>تسعى الجمعية العمومية إلى تحقيق آهداف الجمعية ولها على </a:t>
            </a:r>
            <a:r>
              <a:rPr lang="ar-SA" sz="1700">
                <a:latin typeface="Arial Unicode MS"/>
              </a:rPr>
              <a:t>وجه </a:t>
            </a:r>
            <a:r>
              <a:rPr lang="ar-SA" sz="2000">
                <a:latin typeface="Arial"/>
              </a:rPr>
              <a:t>الخصوص </a:t>
            </a:r>
            <a:r>
              <a:rPr lang="ar-SA" sz="1700">
                <a:latin typeface="Arial Unicode MS"/>
              </a:rPr>
              <a:t>ما </a:t>
            </a:r>
            <a:r>
              <a:rPr lang="ar-SA" sz="2100">
                <a:latin typeface="Arial"/>
              </a:rPr>
              <a:t>يأتي :</a:t>
            </a:r>
          </a:p>
          <a:p>
            <a:pPr indent="0" algn="r" rtl="1">
              <a:lnSpc>
                <a:spcPts val="4556"/>
              </a:lnSpc>
            </a:pPr>
            <a:r>
              <a:rPr lang="en-US" sz="2000">
                <a:latin typeface="Arial"/>
              </a:rPr>
              <a:t>١</a:t>
            </a:r>
            <a:r>
              <a:rPr lang="ar-SA" sz="2000">
                <a:latin typeface="Arial"/>
              </a:rPr>
              <a:t> - إصدار القواعد المنطمه لسير العمل الداخلي في الجمعية. </a:t>
            </a:r>
            <a:r>
              <a:rPr lang="en-US" sz="2000">
                <a:latin typeface="Arial"/>
              </a:rPr>
              <a:t>٢</a:t>
            </a:r>
            <a:r>
              <a:rPr lang="ar-SA" sz="2000">
                <a:latin typeface="Arial"/>
              </a:rPr>
              <a:t> - </a:t>
            </a:r>
            <a:r>
              <a:rPr lang="ar-SA" sz="2100">
                <a:latin typeface="Arial"/>
              </a:rPr>
              <a:t>إقراز </a:t>
            </a:r>
            <a:r>
              <a:rPr lang="ar-SA" sz="2000">
                <a:latin typeface="Arial"/>
              </a:rPr>
              <a:t>الميزانية السنوية للجمعية والموافقة على حسابها الختامي </a:t>
            </a:r>
            <a:r>
              <a:rPr lang="ar-SA" sz="2100">
                <a:latin typeface="Arial"/>
              </a:rPr>
              <a:t>كل سنة .</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0803" y="657225"/>
            <a:ext cx="6132909" cy="3739753"/>
          </a:xfrm>
          <a:prstGeom prst="rect">
            <a:avLst/>
          </a:prstGeom>
        </p:spPr>
        <p:txBody>
          <a:bodyPr lIns="0" tIns="0" rIns="0" bIns="0">
            <a:noAutofit/>
          </a:bodyPr>
          <a:lstStyle/>
          <a:p>
            <a:pPr indent="0" algn="r" rtl="1">
              <a:lnSpc>
                <a:spcPts val="4641"/>
              </a:lnSpc>
              <a:spcAft>
                <a:spcPts val="4620"/>
              </a:spcAft>
            </a:pPr>
            <a:r>
              <a:rPr lang="en-US" sz="2000">
                <a:latin typeface="Arial"/>
              </a:rPr>
              <a:t>٣</a:t>
            </a:r>
            <a:r>
              <a:rPr lang="ar-SA" sz="2000">
                <a:latin typeface="Arial"/>
              </a:rPr>
              <a:t> - اعتماد التقرير السنوى للجمعية . </a:t>
            </a:r>
            <a:r>
              <a:rPr lang="en-US" sz="2000">
                <a:latin typeface="Arial"/>
              </a:rPr>
              <a:t>٤</a:t>
            </a:r>
            <a:r>
              <a:rPr lang="ar-SA" sz="2000">
                <a:latin typeface="Arial"/>
              </a:rPr>
              <a:t> — اختيار آعضاء مجلس الإدارة . </a:t>
            </a:r>
            <a:r>
              <a:rPr lang="en-US" sz="2000">
                <a:latin typeface="Arial"/>
              </a:rPr>
              <a:t>٥</a:t>
            </a:r>
            <a:r>
              <a:rPr lang="ar-SA" sz="2000">
                <a:latin typeface="Arial"/>
              </a:rPr>
              <a:t> - إقرار </a:t>
            </a:r>
            <a:r>
              <a:rPr lang="ar-SA" sz="2100">
                <a:latin typeface="Arial"/>
              </a:rPr>
              <a:t>خطه </a:t>
            </a:r>
            <a:r>
              <a:rPr lang="ar-SA" sz="2000">
                <a:latin typeface="Arial"/>
              </a:rPr>
              <a:t>العمل التي يقدمها مجلس الإدارة . </a:t>
            </a:r>
            <a:r>
              <a:rPr lang="en-US" sz="2000">
                <a:latin typeface="Arial"/>
              </a:rPr>
              <a:t>٦</a:t>
            </a:r>
            <a:r>
              <a:rPr lang="ar-SA" sz="2000">
                <a:latin typeface="Arial"/>
              </a:rPr>
              <a:t>— اقتراح إنشاء فروع للجمعية بنا؛ على توصية مجلس الإدارة. </a:t>
            </a:r>
            <a:r>
              <a:rPr lang="en-US" sz="2000">
                <a:latin typeface="Arial"/>
              </a:rPr>
              <a:t>٧</a:t>
            </a:r>
            <a:r>
              <a:rPr lang="ar-SA" sz="2000">
                <a:latin typeface="Arial"/>
              </a:rPr>
              <a:t> - تعيين مراجع خارجي لحسابات الجمعية وتحديد أتعابه. </a:t>
            </a:r>
            <a:r>
              <a:rPr lang="en-US" sz="2000">
                <a:latin typeface="Arial"/>
              </a:rPr>
              <a:t>٨</a:t>
            </a:r>
            <a:r>
              <a:rPr lang="ar-SA" sz="2000">
                <a:latin typeface="Arial"/>
              </a:rPr>
              <a:t> - اقتراح نقل مقر الجمعية من جامعة إلى </a:t>
            </a:r>
            <a:r>
              <a:rPr lang="ar-SA" sz="2100">
                <a:latin typeface="Arial"/>
              </a:rPr>
              <a:t>أخرى . </a:t>
            </a:r>
            <a:r>
              <a:rPr lang="en-US" sz="2000">
                <a:latin typeface="Arial"/>
              </a:rPr>
              <a:t>٩</a:t>
            </a:r>
            <a:r>
              <a:rPr lang="ar-SA" sz="2000">
                <a:latin typeface="Arial"/>
              </a:rPr>
              <a:t> - اقتراح حل الجمعية .</a:t>
            </a:r>
          </a:p>
        </p:txBody>
      </p:sp>
      <p:sp>
        <p:nvSpPr>
          <p:cNvPr id="3" name="Rectangle 2"/>
          <p:cNvSpPr/>
          <p:nvPr/>
        </p:nvSpPr>
        <p:spPr>
          <a:xfrm>
            <a:off x="703659" y="5479256"/>
            <a:ext cx="6090047" cy="3325415"/>
          </a:xfrm>
          <a:prstGeom prst="rect">
            <a:avLst/>
          </a:prstGeom>
        </p:spPr>
        <p:txBody>
          <a:bodyPr lIns="0" tIns="0" rIns="0" bIns="0">
            <a:noAutofit/>
          </a:bodyPr>
          <a:lstStyle/>
          <a:p>
            <a:pPr indent="0" algn="ctr" rtl="1">
              <a:lnSpc>
                <a:spcPts val="3909"/>
              </a:lnSpc>
              <a:spcBef>
                <a:spcPts val="4620"/>
              </a:spcBef>
              <a:spcAft>
                <a:spcPts val="2240"/>
              </a:spcAft>
            </a:pPr>
            <a:r>
              <a:rPr lang="ar-SA" sz="2500" b="1">
                <a:solidFill>
                  <a:srgbClr val="595BAD"/>
                </a:solidFill>
                <a:latin typeface="Arial"/>
              </a:rPr>
              <a:t>المادة العاشرة رئيس شرف ابمعية</a:t>
            </a:r>
          </a:p>
          <a:p>
            <a:pPr indent="419100" algn="just" rtl="1">
              <a:lnSpc>
                <a:spcPts val="3009"/>
              </a:lnSpc>
              <a:spcAft>
                <a:spcPts val="2240"/>
              </a:spcAft>
            </a:pPr>
            <a:r>
              <a:rPr lang="ar-SA" sz="2000">
                <a:latin typeface="Arial"/>
              </a:rPr>
              <a:t>للجمعية العمومية ، بنا؛ </a:t>
            </a:r>
            <a:r>
              <a:rPr lang="ar-SA" sz="1800" b="1">
                <a:latin typeface="Arial"/>
              </a:rPr>
              <a:t>على </a:t>
            </a:r>
            <a:r>
              <a:rPr lang="ar-SA" sz="2000">
                <a:latin typeface="Arial"/>
              </a:rPr>
              <a:t>اقتراح مجلس الإدارة ترشيح رئيس </a:t>
            </a:r>
            <a:r>
              <a:rPr lang="ar-SA" sz="2100">
                <a:latin typeface="Arial"/>
              </a:rPr>
              <a:t>شرف </a:t>
            </a:r>
            <a:r>
              <a:rPr lang="ar-SA" sz="2000">
                <a:latin typeface="Arial"/>
              </a:rPr>
              <a:t>للجمعية العلمية من بين الشخصيات المعروفة باهتمامها بمجالات عمل الجمعية لفعترة مدتها ثلاث سنوات قابلة للتجديد وذلك بقرار من مجلس الجامعة، وله </a:t>
            </a:r>
            <a:r>
              <a:rPr lang="ar-SA" sz="2100">
                <a:latin typeface="Arial"/>
              </a:rPr>
              <a:t>رئاسة </a:t>
            </a:r>
            <a:r>
              <a:rPr lang="ar-SA" sz="2000">
                <a:latin typeface="Arial"/>
              </a:rPr>
              <a:t>ما يحصره من جلسات(.).</a:t>
            </a:r>
          </a:p>
        </p:txBody>
      </p:sp>
      <p:sp>
        <p:nvSpPr>
          <p:cNvPr id="4" name="Rectangle 3"/>
          <p:cNvSpPr/>
          <p:nvPr/>
        </p:nvSpPr>
        <p:spPr>
          <a:xfrm>
            <a:off x="707231" y="9383315"/>
            <a:ext cx="6093619" cy="853678"/>
          </a:xfrm>
          <a:prstGeom prst="rect">
            <a:avLst/>
          </a:prstGeom>
        </p:spPr>
        <p:txBody>
          <a:bodyPr lIns="0" tIns="0" rIns="0" bIns="0">
            <a:noAutofit/>
          </a:bodyPr>
          <a:lstStyle/>
          <a:p>
            <a:pPr marR="421085" indent="-419100" algn="just" rtl="1">
              <a:lnSpc>
                <a:spcPts val="2503"/>
              </a:lnSpc>
              <a:spcBef>
                <a:spcPts val="2240"/>
              </a:spcBef>
            </a:pPr>
            <a:r>
              <a:rPr lang="ar-SA" sz="1500">
                <a:latin typeface="Arial"/>
              </a:rPr>
              <a:t>( </a:t>
            </a:r>
            <a:r>
              <a:rPr lang="en-US" sz="1500">
                <a:latin typeface="Arial"/>
              </a:rPr>
              <a:t>٠</a:t>
            </a:r>
            <a:r>
              <a:rPr lang="ar-SA" sz="1500">
                <a:latin typeface="Arial"/>
              </a:rPr>
              <a:t>) تم تعديل هذه الماده </a:t>
            </a:r>
            <a:r>
              <a:rPr lang="ar-SA" sz="1400">
                <a:latin typeface="Arial"/>
              </a:rPr>
              <a:t>بناء </a:t>
            </a:r>
            <a:r>
              <a:rPr lang="ar-SA" sz="1300" b="1">
                <a:latin typeface="Arial"/>
              </a:rPr>
              <a:t>على </a:t>
            </a:r>
            <a:r>
              <a:rPr lang="ar-SA" sz="1500">
                <a:latin typeface="Arial"/>
              </a:rPr>
              <a:t>قرار مجلس التعليم العالي رقم (</a:t>
            </a:r>
            <a:r>
              <a:rPr lang="en-US" sz="1500">
                <a:latin typeface="Arial"/>
              </a:rPr>
              <a:t>٤٢٣/٢٧/١٠</a:t>
            </a:r>
            <a:r>
              <a:rPr lang="ar-SA" sz="1500">
                <a:latin typeface="Arial"/>
              </a:rPr>
              <a:t> </a:t>
            </a:r>
            <a:r>
              <a:rPr lang="en-US" sz="1500">
                <a:latin typeface="Arial"/>
              </a:rPr>
              <a:t>١</a:t>
            </a:r>
            <a:r>
              <a:rPr lang="ar-SA" sz="1500">
                <a:latin typeface="Arial"/>
              </a:rPr>
              <a:t>) وتاريخ </a:t>
            </a:r>
            <a:r>
              <a:rPr lang="en-US" sz="1500">
                <a:latin typeface="Arial"/>
              </a:rPr>
              <a:t>١/٢</a:t>
            </a:r>
            <a:r>
              <a:rPr lang="ar-SA" sz="1500">
                <a:latin typeface="Arial"/>
              </a:rPr>
              <a:t> </a:t>
            </a:r>
            <a:r>
              <a:rPr lang="en-US" sz="1500">
                <a:latin typeface="Arial"/>
              </a:rPr>
              <a:t>٤٢٣/١</a:t>
            </a:r>
            <a:r>
              <a:rPr lang="ar-SA" sz="1500">
                <a:latin typeface="Arial"/>
              </a:rPr>
              <a:t> </a:t>
            </a:r>
            <a:r>
              <a:rPr lang="en-US" sz="1500">
                <a:latin typeface="Arial"/>
              </a:rPr>
              <a:t>١</a:t>
            </a:r>
            <a:r>
              <a:rPr lang="ar-SA" sz="1500">
                <a:latin typeface="Arial"/>
              </a:rPr>
              <a:t>&lt;ل المتوج بالموافقة السامية رقم </a:t>
            </a:r>
            <a:r>
              <a:rPr lang="en-US" sz="1500">
                <a:latin typeface="Arial"/>
              </a:rPr>
              <a:t>٧</a:t>
            </a:r>
            <a:r>
              <a:rPr lang="ar-SA" sz="1500">
                <a:latin typeface="Arial"/>
              </a:rPr>
              <a:t>/ب/</a:t>
            </a:r>
            <a:r>
              <a:rPr lang="en-US" sz="1500">
                <a:latin typeface="Arial"/>
              </a:rPr>
              <a:t>٨٨٨</a:t>
            </a:r>
            <a:r>
              <a:rPr lang="ar-SA" sz="1500">
                <a:latin typeface="Arial"/>
              </a:rPr>
              <a:t>ه</a:t>
            </a:r>
            <a:r>
              <a:rPr lang="en-US" sz="1500">
                <a:latin typeface="Arial"/>
              </a:rPr>
              <a:t>٤</a:t>
            </a:r>
            <a:r>
              <a:rPr lang="ar-SA" sz="1500">
                <a:latin typeface="Arial"/>
              </a:rPr>
              <a:t> وتاريخ </a:t>
            </a:r>
            <a:r>
              <a:rPr lang="en-US" sz="1500">
                <a:latin typeface="Arial"/>
              </a:rPr>
              <a:t>١٤٢٣/١١/٢٣</a:t>
            </a:r>
            <a:r>
              <a:rPr lang="ar-SA" sz="1500">
                <a:latin typeface="Arial"/>
              </a:rPr>
              <a:t>د.</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196703" y="1053703"/>
            <a:ext cx="3107531" cy="814387"/>
          </a:xfrm>
          <a:prstGeom prst="rect">
            <a:avLst/>
          </a:prstGeom>
        </p:spPr>
        <p:txBody>
          <a:bodyPr lIns="0" tIns="0" rIns="0" bIns="0">
            <a:noAutofit/>
          </a:bodyPr>
          <a:lstStyle/>
          <a:p>
            <a:pPr indent="0" algn="ctr" rtl="1">
              <a:lnSpc>
                <a:spcPts val="2790"/>
              </a:lnSpc>
              <a:spcAft>
                <a:spcPts val="1050"/>
              </a:spcAft>
            </a:pPr>
            <a:r>
              <a:rPr lang="ar-SA" sz="2500" b="1">
                <a:solidFill>
                  <a:srgbClr val="595BAD"/>
                </a:solidFill>
                <a:latin typeface="Arial"/>
              </a:rPr>
              <a:t>المادة الجادية عشرة</a:t>
            </a:r>
          </a:p>
          <a:p>
            <a:pPr indent="0" algn="ctr" rtl="1">
              <a:lnSpc>
                <a:spcPts val="2900"/>
              </a:lnSpc>
              <a:spcAft>
                <a:spcPts val="4060"/>
              </a:spcAft>
            </a:pPr>
            <a:r>
              <a:rPr lang="ar-SA" sz="2600" b="1">
                <a:solidFill>
                  <a:srgbClr val="595BAD"/>
                </a:solidFill>
                <a:latin typeface="Arial"/>
              </a:rPr>
              <a:t>موارد الجمعية وميزانيتها</a:t>
            </a:r>
          </a:p>
        </p:txBody>
      </p:sp>
      <p:sp>
        <p:nvSpPr>
          <p:cNvPr id="3" name="Rectangle 2"/>
          <p:cNvSpPr/>
          <p:nvPr/>
        </p:nvSpPr>
        <p:spPr>
          <a:xfrm>
            <a:off x="828675" y="2664618"/>
            <a:ext cx="6047184" cy="4893469"/>
          </a:xfrm>
          <a:prstGeom prst="rect">
            <a:avLst/>
          </a:prstGeom>
        </p:spPr>
        <p:txBody>
          <a:bodyPr lIns="0" tIns="0" rIns="0" bIns="0">
            <a:noAutofit/>
          </a:bodyPr>
          <a:lstStyle/>
          <a:p>
            <a:pPr indent="0" algn="r" rtl="1">
              <a:lnSpc>
                <a:spcPts val="2010"/>
              </a:lnSpc>
              <a:spcBef>
                <a:spcPts val="4060"/>
              </a:spcBef>
              <a:spcAft>
                <a:spcPts val="1400"/>
              </a:spcAft>
            </a:pPr>
            <a:r>
              <a:rPr lang="ar-SA" sz="1800" b="1">
                <a:latin typeface="Arial"/>
              </a:rPr>
              <a:t>أولا ؛ تعتمد الجمعية بصفة اساسية على مواردها الذاتية وهي</a:t>
            </a:r>
          </a:p>
          <a:p>
            <a:pPr indent="0" algn="r" rtl="1">
              <a:lnSpc>
                <a:spcPts val="4331"/>
              </a:lnSpc>
            </a:pPr>
            <a:r>
              <a:rPr lang="en-US" sz="2000">
                <a:latin typeface="Arial"/>
              </a:rPr>
              <a:t>١</a:t>
            </a:r>
            <a:r>
              <a:rPr lang="ar-SA" sz="2000">
                <a:latin typeface="Arial"/>
              </a:rPr>
              <a:t> - حصيلة الاشتراكات السنوية للأعضاء . </a:t>
            </a:r>
            <a:r>
              <a:rPr lang="en-US" sz="2000">
                <a:latin typeface="Arial"/>
              </a:rPr>
              <a:t>٢</a:t>
            </a:r>
            <a:r>
              <a:rPr lang="ar-SA" sz="2000">
                <a:latin typeface="Arial"/>
              </a:rPr>
              <a:t> - حصيلة ما تبيعه الجمعية من مطبوعات ، ونشرات دورية وما تقدمه من خدمات في حدود اهدافها .</a:t>
            </a:r>
          </a:p>
          <a:p>
            <a:pPr indent="0" algn="r" rtl="1">
              <a:lnSpc>
                <a:spcPts val="3713"/>
              </a:lnSpc>
            </a:pPr>
            <a:r>
              <a:rPr lang="en-US" sz="2000">
                <a:latin typeface="Arial"/>
              </a:rPr>
              <a:t>٣</a:t>
            </a:r>
            <a:r>
              <a:rPr lang="ar-SA" sz="2000">
                <a:latin typeface="Arial"/>
              </a:rPr>
              <a:t> - إيرادات ما تعقدح. من دورات وبرامج . </a:t>
            </a:r>
            <a:r>
              <a:rPr lang="en-US" sz="2000">
                <a:latin typeface="Arial"/>
              </a:rPr>
              <a:t>٤</a:t>
            </a:r>
            <a:r>
              <a:rPr lang="ar-SA" sz="2000">
                <a:latin typeface="Arial"/>
              </a:rPr>
              <a:t> - الهبات والتبرعات والمنح التي تقدمها الجامعة أو الهيئاد والأفراد.</a:t>
            </a:r>
          </a:p>
          <a:p>
            <a:pPr indent="0" algn="r" rtl="1">
              <a:lnSpc>
                <a:spcPts val="4331"/>
              </a:lnSpc>
            </a:pPr>
            <a:r>
              <a:rPr lang="ar-SA" sz="1800" b="1">
                <a:latin typeface="Arial"/>
              </a:rPr>
              <a:t>ثانيا ؛ ميزانية الجمعية والحسابات الختامية . </a:t>
            </a:r>
            <a:r>
              <a:rPr lang="en-US" sz="2000">
                <a:latin typeface="Arial"/>
              </a:rPr>
              <a:t>١</a:t>
            </a:r>
            <a:r>
              <a:rPr lang="ar-SA" sz="2000">
                <a:latin typeface="Arial"/>
              </a:rPr>
              <a:t>- تبدأ السنة المالية للجمعية وتنتهي مع السنة المالية للجامعة. </a:t>
            </a:r>
            <a:r>
              <a:rPr lang="en-US" sz="2000">
                <a:latin typeface="Arial"/>
              </a:rPr>
              <a:t>٢</a:t>
            </a:r>
            <a:r>
              <a:rPr lang="ar-SA" sz="2000">
                <a:latin typeface="Arial"/>
              </a:rPr>
              <a:t>— تعد الحسابات الختامية </a:t>
            </a:r>
            <a:r>
              <a:rPr lang="ar-SA" sz="2100">
                <a:latin typeface="Arial"/>
              </a:rPr>
              <a:t>وفقأ </a:t>
            </a:r>
            <a:r>
              <a:rPr lang="ar-SA" sz="2000">
                <a:latin typeface="Arial"/>
              </a:rPr>
              <a:t>للقواعد والأعراف المهنية .</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76446" y="70883"/>
            <a:ext cx="425302" cy="283535"/>
          </a:xfrm>
          <a:prstGeom prst="rect">
            <a:avLst/>
          </a:prstGeom>
          <a:solidFill>
            <a:srgbClr val="5955B5"/>
          </a:solidFill>
        </p:spPr>
        <p:txBody>
          <a:bodyPr wrap="none" lIns="0" tIns="0" rIns="0" bIns="0">
            <a:noAutofit/>
          </a:bodyPr>
          <a:lstStyle/>
          <a:p>
            <a:pPr indent="0" rtl="1">
              <a:lnSpc>
                <a:spcPts val="3750"/>
              </a:lnSpc>
              <a:spcAft>
                <a:spcPts val="2450"/>
              </a:spcAft>
            </a:pPr>
            <a:r>
              <a:rPr lang="ar-SA" sz="2800" i="1">
                <a:solidFill>
                  <a:srgbClr val="FFFFFF"/>
                </a:solidFill>
                <a:latin typeface="Arial Unicode MS"/>
              </a:rPr>
              <a:t>ا</a:t>
            </a:r>
          </a:p>
        </p:txBody>
      </p:sp>
      <p:sp>
        <p:nvSpPr>
          <p:cNvPr id="3" name="Rectangle 2"/>
          <p:cNvSpPr/>
          <p:nvPr/>
        </p:nvSpPr>
        <p:spPr>
          <a:xfrm>
            <a:off x="676939" y="1045534"/>
            <a:ext cx="6181061" cy="8782493"/>
          </a:xfrm>
          <a:prstGeom prst="rect">
            <a:avLst/>
          </a:prstGeom>
        </p:spPr>
        <p:txBody>
          <a:bodyPr lIns="0" tIns="0" rIns="0" bIns="0">
            <a:noAutofit/>
          </a:bodyPr>
          <a:lstStyle/>
          <a:p>
            <a:pPr marR="381000" indent="0" algn="ctr" rtl="1">
              <a:lnSpc>
                <a:spcPts val="3600"/>
              </a:lnSpc>
              <a:spcBef>
                <a:spcPts val="2450"/>
              </a:spcBef>
              <a:spcAft>
                <a:spcPts val="2450"/>
              </a:spcAft>
            </a:pPr>
            <a:r>
              <a:rPr lang="ar-SA" sz="2500" b="1">
                <a:solidFill>
                  <a:srgbClr val="595BAD"/>
                </a:solidFill>
                <a:latin typeface="Arial"/>
              </a:rPr>
              <a:t>المادة الثانية عشرة تكوين </a:t>
            </a:r>
            <a:r>
              <a:rPr lang="ar-SA" sz="3000">
                <a:solidFill>
                  <a:srgbClr val="595BAD"/>
                </a:solidFill>
                <a:latin typeface="Arial"/>
              </a:rPr>
              <a:t>مجنس </a:t>
            </a:r>
            <a:r>
              <a:rPr lang="ar-SA" sz="2500" b="1">
                <a:solidFill>
                  <a:srgbClr val="595BAD"/>
                </a:solidFill>
                <a:latin typeface="Arial"/>
              </a:rPr>
              <a:t>الإدارة</a:t>
            </a:r>
          </a:p>
          <a:p>
            <a:pPr marR="596900" indent="-596900" algn="just" rtl="1">
              <a:lnSpc>
                <a:spcPts val="3377"/>
              </a:lnSpc>
            </a:pPr>
            <a:r>
              <a:rPr lang="en-US" sz="2000">
                <a:latin typeface="Arial"/>
              </a:rPr>
              <a:t>١</a:t>
            </a:r>
            <a:r>
              <a:rPr lang="ar-SA" sz="2000">
                <a:latin typeface="Arial"/>
              </a:rPr>
              <a:t> — يتكون مجلس الإدارة من </a:t>
            </a:r>
            <a:r>
              <a:rPr lang="ar-SA" sz="1800" b="1">
                <a:latin typeface="Arial"/>
              </a:rPr>
              <a:t>عدد </a:t>
            </a:r>
            <a:r>
              <a:rPr lang="ar-SA" sz="2000">
                <a:latin typeface="Arial"/>
              </a:rPr>
              <a:t>من الأعضاء العاملين لا يزيد على تسعة تختارهم الجمعية العمومية بالاقتراع السري من بين آعضاثها العاملين ، على </a:t>
            </a:r>
            <a:r>
              <a:rPr lang="ar-SA" sz="2100">
                <a:latin typeface="Arial"/>
              </a:rPr>
              <a:t>أن </a:t>
            </a:r>
            <a:r>
              <a:rPr lang="ar-SA" sz="2000">
                <a:latin typeface="Arial"/>
              </a:rPr>
              <a:t>يكون ثلثهم على الأقل من منسوبى الجامعة التى </a:t>
            </a:r>
            <a:r>
              <a:rPr lang="ar-SA" sz="2100">
                <a:latin typeface="Arial"/>
              </a:rPr>
              <a:t>آنشآت </a:t>
            </a:r>
            <a:r>
              <a:rPr lang="ar-SA" sz="2000">
                <a:latin typeface="Arial"/>
              </a:rPr>
              <a:t>الجمعية .</a:t>
            </a:r>
          </a:p>
          <a:p>
            <a:pPr marR="596900" indent="-596900" algn="just" rtl="1">
              <a:lnSpc>
                <a:spcPts val="3433"/>
              </a:lnSpc>
            </a:pPr>
            <a:r>
              <a:rPr lang="en-US" sz="2000">
                <a:latin typeface="Arial"/>
              </a:rPr>
              <a:t>٢</a:t>
            </a:r>
            <a:r>
              <a:rPr lang="ar-SA" sz="2000">
                <a:latin typeface="Arial"/>
              </a:rPr>
              <a:t> - مدة عضوية المجلس ثلاث سنوات قابلة للتجديد مرة واحدة.</a:t>
            </a:r>
          </a:p>
          <a:p>
            <a:pPr marR="596900" indent="-596900" algn="just" rtl="1">
              <a:lnSpc>
                <a:spcPts val="3377"/>
              </a:lnSpc>
            </a:pPr>
            <a:r>
              <a:rPr lang="en-US" sz="2000">
                <a:latin typeface="Arial"/>
              </a:rPr>
              <a:t>٣</a:t>
            </a:r>
            <a:r>
              <a:rPr lang="ar-SA" sz="2000">
                <a:latin typeface="Arial"/>
              </a:rPr>
              <a:t> - إذا تغيب آحد أعضاء مجلس الإدارة عن اجتماعات المجلس ثلاث مرات متتالية ، دون عذر مقبول جاز لمجلس الإدارة اعتباره مستقيلا .</a:t>
            </a:r>
          </a:p>
          <a:p>
            <a:pPr marR="596900" indent="-596900" algn="just" rtl="1">
              <a:lnSpc>
                <a:spcPts val="3460"/>
              </a:lnSpc>
            </a:pPr>
            <a:r>
              <a:rPr lang="en-US" sz="2000">
                <a:latin typeface="Arial"/>
              </a:rPr>
              <a:t>٤</a:t>
            </a:r>
            <a:r>
              <a:rPr lang="ar-SA" sz="2000">
                <a:latin typeface="Arial"/>
              </a:rPr>
              <a:t> - عند </a:t>
            </a:r>
            <a:r>
              <a:rPr lang="ar-SA" sz="2100">
                <a:latin typeface="Arial"/>
              </a:rPr>
              <a:t>شغوز </a:t>
            </a:r>
            <a:r>
              <a:rPr lang="ar-SA" sz="2000">
                <a:latin typeface="Arial"/>
              </a:rPr>
              <a:t>عضوية أحد أعضاء مجلس الإدارة المخآرين من الجمعية ا لعمومية </a:t>
            </a:r>
            <a:r>
              <a:rPr lang="ar-SA" sz="1900">
                <a:latin typeface="Arial"/>
              </a:rPr>
              <a:t>لسبب </a:t>
            </a:r>
            <a:r>
              <a:rPr lang="ar-SA" sz="2000">
                <a:latin typeface="Arial"/>
              </a:rPr>
              <a:t>من الأسباب يختار المجلس عضوأ بديلا ، وتشترهل موافقة الجمعية العمومية على ذلك في آو.ل </a:t>
            </a:r>
            <a:r>
              <a:rPr lang="ar-SA" sz="2200">
                <a:latin typeface="Arial"/>
              </a:rPr>
              <a:t>اجتماع </a:t>
            </a:r>
            <a:r>
              <a:rPr lang="ar-SA" sz="2000">
                <a:latin typeface="Arial"/>
              </a:rPr>
              <a:t>لها </a:t>
            </a:r>
            <a:r>
              <a:rPr lang="en-US" sz="2000">
                <a:latin typeface="Arial"/>
              </a:rPr>
              <a:t>٠</a:t>
            </a:r>
          </a:p>
          <a:p>
            <a:pPr marR="596900" indent="-596900" algn="just" rtl="1">
              <a:lnSpc>
                <a:spcPts val="3293"/>
              </a:lnSpc>
            </a:pPr>
            <a:r>
              <a:rPr lang="en-US" sz="2000">
                <a:latin typeface="Arial"/>
              </a:rPr>
              <a:t>٥</a:t>
            </a:r>
            <a:r>
              <a:rPr lang="ar-SA" sz="2000">
                <a:latin typeface="Arial"/>
              </a:rPr>
              <a:t> - يختار مجلس الإدارة بالاقتراع السري من بين أعضاثه رثيسأ له لمدة ثلاث سنوات قابلة للتجديد مرة واحدة </a:t>
            </a:r>
            <a:r>
              <a:rPr lang="ar-SA" sz="1800" b="1">
                <a:latin typeface="Arial"/>
              </a:rPr>
              <a:t>على </a:t>
            </a:r>
            <a:r>
              <a:rPr lang="ar-SA" sz="2000">
                <a:latin typeface="Arial"/>
              </a:rPr>
              <a:t>أن يكون من منسوبي الجامعة التي تتبعها الجمعية ، كما يختار المجلس من بين أعضائه ناثبأ للرئيس ، وأمينأ</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3948223" y="723013"/>
            <a:ext cx="2392325" cy="233917"/>
          </a:xfrm>
          <a:prstGeom prst="rect">
            <a:avLst/>
          </a:prstGeom>
        </p:spPr>
        <p:txBody>
          <a:bodyPr wrap="none" lIns="0" tIns="0" rIns="0" bIns="0">
            <a:noAutofit/>
          </a:bodyPr>
          <a:lstStyle/>
          <a:p>
            <a:pPr indent="0" algn="r" rtl="1">
              <a:lnSpc>
                <a:spcPts val="2230"/>
              </a:lnSpc>
              <a:spcAft>
                <a:spcPts val="1260"/>
              </a:spcAft>
            </a:pPr>
            <a:r>
              <a:rPr lang="ar-SA" sz="2000">
                <a:latin typeface="Arial"/>
              </a:rPr>
              <a:t>للمجلس ، وآمينا للمال </a:t>
            </a:r>
            <a:r>
              <a:rPr lang="en-US" sz="2000">
                <a:latin typeface="Arial"/>
              </a:rPr>
              <a:t>٠</a:t>
            </a:r>
          </a:p>
        </p:txBody>
      </p:sp>
      <p:sp>
        <p:nvSpPr>
          <p:cNvPr id="3" name="Rectangle 2"/>
          <p:cNvSpPr/>
          <p:nvPr/>
        </p:nvSpPr>
        <p:spPr>
          <a:xfrm>
            <a:off x="751367" y="1222744"/>
            <a:ext cx="6138530" cy="1665767"/>
          </a:xfrm>
          <a:prstGeom prst="rect">
            <a:avLst/>
          </a:prstGeom>
        </p:spPr>
        <p:txBody>
          <a:bodyPr lIns="0" tIns="0" rIns="0" bIns="0">
            <a:noAutofit/>
          </a:bodyPr>
          <a:lstStyle/>
          <a:p>
            <a:pPr indent="-609600" algn="just" rtl="1">
              <a:lnSpc>
                <a:spcPts val="3628"/>
              </a:lnSpc>
              <a:spcAft>
                <a:spcPts val="2030"/>
              </a:spcAft>
            </a:pPr>
            <a:r>
              <a:rPr lang="en-US" sz="2000">
                <a:latin typeface="Arial"/>
              </a:rPr>
              <a:t>٦</a:t>
            </a:r>
            <a:r>
              <a:rPr lang="ar-SA" sz="2000">
                <a:latin typeface="Arial"/>
              </a:rPr>
              <a:t> - يعتبر رئيس مجلس الإدارة </a:t>
            </a:r>
            <a:r>
              <a:rPr lang="ar-SA" sz="2100" b="1">
                <a:latin typeface="Arial"/>
              </a:rPr>
              <a:t>ممثلا </a:t>
            </a:r>
            <a:r>
              <a:rPr lang="ar-SA" sz="2000">
                <a:latin typeface="Arial"/>
              </a:rPr>
              <a:t>للجمعية أمام الفير وينوب عنها في الاتصال با لجهات ا لرسمية وغير ا لرسمية في المملكة وخازجها وفق الإجراءات النظامية المقررة وله رثاسة الجمعية العمومية </a:t>
            </a:r>
            <a:r>
              <a:rPr lang="en-US" sz="2000">
                <a:latin typeface="Arial"/>
              </a:rPr>
              <a:t>٠</a:t>
            </a:r>
          </a:p>
        </p:txBody>
      </p:sp>
      <p:sp>
        <p:nvSpPr>
          <p:cNvPr id="4" name="Rectangle 3"/>
          <p:cNvSpPr/>
          <p:nvPr/>
        </p:nvSpPr>
        <p:spPr>
          <a:xfrm>
            <a:off x="2307265" y="3455581"/>
            <a:ext cx="3012558" cy="779721"/>
          </a:xfrm>
          <a:prstGeom prst="rect">
            <a:avLst/>
          </a:prstGeom>
        </p:spPr>
        <p:txBody>
          <a:bodyPr lIns="0" tIns="0" rIns="0" bIns="0">
            <a:noAutofit/>
          </a:bodyPr>
          <a:lstStyle/>
          <a:p>
            <a:pPr indent="0" algn="ctr" rtl="1">
              <a:lnSpc>
                <a:spcPts val="3907"/>
              </a:lnSpc>
              <a:spcAft>
                <a:spcPts val="4200"/>
              </a:spcAft>
            </a:pPr>
            <a:r>
              <a:rPr lang="ar-SA" sz="2500" b="1">
                <a:solidFill>
                  <a:srgbClr val="595BAD"/>
                </a:solidFill>
                <a:latin typeface="Arial"/>
              </a:rPr>
              <a:t>.لمادة الثالثة عشرة اجتماعات مجلس الإدارة</a:t>
            </a:r>
          </a:p>
        </p:txBody>
      </p:sp>
      <p:sp>
        <p:nvSpPr>
          <p:cNvPr id="5" name="Rectangle 4"/>
          <p:cNvSpPr/>
          <p:nvPr/>
        </p:nvSpPr>
        <p:spPr>
          <a:xfrm>
            <a:off x="733646" y="5160334"/>
            <a:ext cx="6202326" cy="3657600"/>
          </a:xfrm>
          <a:prstGeom prst="rect">
            <a:avLst/>
          </a:prstGeom>
        </p:spPr>
        <p:txBody>
          <a:bodyPr lIns="0" tIns="0" rIns="0" bIns="0">
            <a:noAutofit/>
          </a:bodyPr>
          <a:lstStyle/>
          <a:p>
            <a:pPr indent="508000" algn="just" rtl="1">
              <a:lnSpc>
                <a:spcPts val="3628"/>
              </a:lnSpc>
              <a:spcBef>
                <a:spcPts val="4200"/>
              </a:spcBef>
            </a:pPr>
            <a:r>
              <a:rPr lang="ar-SA" sz="2000">
                <a:latin typeface="Arial"/>
              </a:rPr>
              <a:t>يعقد مجلس الإدارة اجتماعأ عاديأ كل ثلاثة أشهر ، ولا يكون اجتماعه صحيحأ إلأ بحضور أغلبية أعضاثه ، ويجوز له عقد اجتماعات غير عادية كلما طلب ذلك آكثر من </a:t>
            </a:r>
            <a:r>
              <a:rPr lang="ar-SA" sz="2100">
                <a:latin typeface="Arial"/>
              </a:rPr>
              <a:t>نصف </a:t>
            </a:r>
            <a:r>
              <a:rPr lang="ar-SA" sz="2000">
                <a:latin typeface="Arial"/>
              </a:rPr>
              <a:t>أعضائه </a:t>
            </a:r>
            <a:r>
              <a:rPr lang="ar-SA" sz="2100">
                <a:latin typeface="Arial"/>
              </a:rPr>
              <a:t>أو </a:t>
            </a:r>
            <a:r>
              <a:rPr lang="ar-SA" sz="2000">
                <a:latin typeface="Arial"/>
              </a:rPr>
              <a:t>طلبه </a:t>
            </a:r>
            <a:r>
              <a:rPr lang="ar-SA" sz="2000" b="1">
                <a:latin typeface="Arial"/>
              </a:rPr>
              <a:t>خنس </a:t>
            </a:r>
            <a:r>
              <a:rPr lang="ar-SA" sz="2000">
                <a:latin typeface="Arial"/>
              </a:rPr>
              <a:t>عدد أعضاء الجمعية العمومية </a:t>
            </a:r>
            <a:r>
              <a:rPr lang="ar-SA" sz="2100">
                <a:latin typeface="Arial"/>
              </a:rPr>
              <a:t>أو </a:t>
            </a:r>
            <a:r>
              <a:rPr lang="ar-SA" sz="2000">
                <a:latin typeface="Arial"/>
              </a:rPr>
              <a:t>رئيس مجلس الإدارة ، وفي هذه الحالة يقتصر الاجتماع على بحث الموضوعات الش عقد المجلس من آجلها . وتصدر قرارات مجلس الإدارة باغلبية آصوات الحاضرين ، وعند تساوى الاصوات يكون صوت رئيس المجلس مرجحأ .</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119423" y="1098697"/>
            <a:ext cx="3193311" cy="808075"/>
          </a:xfrm>
          <a:prstGeom prst="rect">
            <a:avLst/>
          </a:prstGeom>
        </p:spPr>
        <p:txBody>
          <a:bodyPr lIns="0" tIns="0" rIns="0" bIns="0">
            <a:noAutofit/>
          </a:bodyPr>
          <a:lstStyle/>
          <a:p>
            <a:pPr indent="0" algn="ctr" rtl="1">
              <a:lnSpc>
                <a:spcPts val="3767"/>
              </a:lnSpc>
              <a:spcAft>
                <a:spcPts val="1190"/>
              </a:spcAft>
            </a:pPr>
            <a:r>
              <a:rPr lang="ar-SA" sz="2500" b="1">
                <a:solidFill>
                  <a:srgbClr val="595BAD"/>
                </a:solidFill>
                <a:latin typeface="Arial"/>
              </a:rPr>
              <a:t>المادة الرابعة عشرة اختصاصات مجلس الإدارة</a:t>
            </a:r>
          </a:p>
        </p:txBody>
      </p:sp>
      <p:sp>
        <p:nvSpPr>
          <p:cNvPr id="3" name="Rectangle 2"/>
          <p:cNvSpPr/>
          <p:nvPr/>
        </p:nvSpPr>
        <p:spPr>
          <a:xfrm>
            <a:off x="726558" y="2310809"/>
            <a:ext cx="6181060" cy="7162800"/>
          </a:xfrm>
          <a:prstGeom prst="rect">
            <a:avLst/>
          </a:prstGeom>
        </p:spPr>
        <p:txBody>
          <a:bodyPr lIns="0" tIns="0" rIns="0" bIns="0">
            <a:noAutofit/>
          </a:bodyPr>
          <a:lstStyle/>
          <a:p>
            <a:pPr indent="0" algn="r" rtl="1">
              <a:lnSpc>
                <a:spcPts val="3460"/>
              </a:lnSpc>
              <a:spcBef>
                <a:spcPts val="1190"/>
              </a:spcBef>
            </a:pPr>
            <a:r>
              <a:rPr lang="ar-SA" sz="2000">
                <a:latin typeface="Arial"/>
              </a:rPr>
              <a:t>يختص مجلس الإدارة بما </a:t>
            </a:r>
            <a:r>
              <a:rPr lang="ar-SA" sz="1900" b="1">
                <a:latin typeface="Arial"/>
              </a:rPr>
              <a:t>يلي </a:t>
            </a:r>
            <a:r>
              <a:rPr lang="ar-SA" sz="2000">
                <a:latin typeface="Arial"/>
              </a:rPr>
              <a:t>: </a:t>
            </a:r>
            <a:r>
              <a:rPr lang="en-US" sz="1900">
                <a:latin typeface="Arial Unicode MS"/>
              </a:rPr>
              <a:t>١</a:t>
            </a:r>
            <a:r>
              <a:rPr lang="ar-SA" sz="1900">
                <a:latin typeface="Arial Unicode MS"/>
              </a:rPr>
              <a:t> </a:t>
            </a:r>
            <a:r>
              <a:rPr lang="ar-SA" sz="2000">
                <a:latin typeface="Arial"/>
              </a:rPr>
              <a:t>- اقتراح ميزانية الجمعية . </a:t>
            </a:r>
            <a:r>
              <a:rPr lang="en-US" sz="2000">
                <a:latin typeface="Arial"/>
              </a:rPr>
              <a:t>٢</a:t>
            </a:r>
            <a:r>
              <a:rPr lang="ar-SA" sz="2000">
                <a:latin typeface="Arial"/>
              </a:rPr>
              <a:t> - !عداد جدول اعمال الجمعية العمومية . </a:t>
            </a:r>
            <a:r>
              <a:rPr lang="en-US" sz="2000">
                <a:latin typeface="Arial"/>
              </a:rPr>
              <a:t>٣</a:t>
            </a:r>
            <a:r>
              <a:rPr lang="ar-SA" sz="2000">
                <a:latin typeface="Arial"/>
              </a:rPr>
              <a:t> - اقتراح السياسة العامة للجمعية في إطار الآهداف الواردة في هذه القواعد ، وعرضها </a:t>
            </a:r>
            <a:r>
              <a:rPr lang="ar-SA" sz="1800" b="1">
                <a:latin typeface="Arial"/>
              </a:rPr>
              <a:t>على </a:t>
            </a:r>
            <a:r>
              <a:rPr lang="ar-SA" sz="2000">
                <a:latin typeface="Arial"/>
              </a:rPr>
              <a:t>الجمعية العمومية لاقرارها.</a:t>
            </a:r>
          </a:p>
          <a:p>
            <a:pPr indent="0" algn="r" rtl="1">
              <a:lnSpc>
                <a:spcPts val="3405"/>
              </a:lnSpc>
            </a:pPr>
            <a:r>
              <a:rPr lang="en-US" sz="2000">
                <a:latin typeface="Arial"/>
              </a:rPr>
              <a:t>٤</a:t>
            </a:r>
            <a:r>
              <a:rPr lang="ar-SA" sz="2000">
                <a:latin typeface="Arial"/>
              </a:rPr>
              <a:t> - اقتراح القواعد الداخلية للجمعية وتنظيم عملها </a:t>
            </a:r>
            <a:r>
              <a:rPr lang="en-US" sz="1100">
                <a:latin typeface="Arial Unicode MS"/>
              </a:rPr>
              <a:t>٠</a:t>
            </a:r>
            <a:r>
              <a:rPr lang="ar-SA" sz="1100">
                <a:latin typeface="Arial Unicode MS"/>
              </a:rPr>
              <a:t> </a:t>
            </a:r>
            <a:r>
              <a:rPr lang="en-US" sz="2000">
                <a:latin typeface="Arial"/>
              </a:rPr>
              <a:t>٥</a:t>
            </a:r>
            <a:r>
              <a:rPr lang="ar-SA" sz="2000">
                <a:latin typeface="Arial"/>
              </a:rPr>
              <a:t> - تكوين اللجان والمجموعات المتحصصة لاداء مهام الجمعية ونشاطها </a:t>
            </a:r>
            <a:r>
              <a:rPr lang="en-US" sz="1100">
                <a:latin typeface="Arial Unicode MS"/>
              </a:rPr>
              <a:t>٠</a:t>
            </a:r>
          </a:p>
          <a:p>
            <a:pPr indent="0" algn="r" rtl="1">
              <a:lnSpc>
                <a:spcPts val="3544"/>
              </a:lnSpc>
            </a:pPr>
            <a:r>
              <a:rPr lang="en-US" sz="2000">
                <a:latin typeface="Arial"/>
              </a:rPr>
              <a:t>٦</a:t>
            </a:r>
            <a:r>
              <a:rPr lang="ar-SA" sz="2000">
                <a:latin typeface="Arial"/>
              </a:rPr>
              <a:t> - إعداد التقرير السنوي لنشاط الجمعية ورفعه الى المجالس المختصة في الجامعة بعد اعتماده من الجمعية العمومية </a:t>
            </a:r>
            <a:r>
              <a:rPr lang="en-US" sz="2000">
                <a:latin typeface="Arial"/>
              </a:rPr>
              <a:t>٠</a:t>
            </a:r>
            <a:r>
              <a:rPr lang="ar-SA" sz="2000">
                <a:latin typeface="Arial"/>
              </a:rPr>
              <a:t> </a:t>
            </a:r>
            <a:r>
              <a:rPr lang="en-US" sz="1900">
                <a:latin typeface="Arial Unicode MS"/>
              </a:rPr>
              <a:t>٧</a:t>
            </a:r>
            <a:r>
              <a:rPr lang="ar-SA" sz="1900">
                <a:latin typeface="Arial Unicode MS"/>
              </a:rPr>
              <a:t> </a:t>
            </a:r>
            <a:r>
              <a:rPr lang="ar-SA" sz="2000">
                <a:latin typeface="Arial"/>
              </a:rPr>
              <a:t>- تحديد الاشتراكات السنوية للأعضاء </a:t>
            </a:r>
            <a:r>
              <a:rPr lang="en-US" sz="1100">
                <a:latin typeface="Arial Unicode MS"/>
              </a:rPr>
              <a:t>٠</a:t>
            </a:r>
            <a:r>
              <a:rPr lang="ar-SA" sz="1100">
                <a:latin typeface="Arial Unicode MS"/>
              </a:rPr>
              <a:t> </a:t>
            </a:r>
            <a:r>
              <a:rPr lang="en-US" sz="2000">
                <a:latin typeface="Arial"/>
              </a:rPr>
              <a:t>٨</a:t>
            </a:r>
            <a:r>
              <a:rPr lang="ar-SA" sz="2000">
                <a:latin typeface="Arial"/>
              </a:rPr>
              <a:t> - التكليف بإعداد الدراسات والآبحاث . </a:t>
            </a:r>
            <a:r>
              <a:rPr lang="en-US" sz="2000">
                <a:latin typeface="Arial"/>
              </a:rPr>
              <a:t>٩</a:t>
            </a:r>
            <a:r>
              <a:rPr lang="ar-SA" sz="2000">
                <a:latin typeface="Arial"/>
              </a:rPr>
              <a:t> - الموافقة على عقد الندوات والدورات والحلقات الدراسية وفق الأبظمة المتعلقة بذلك والتي تتبعها الجامعات </a:t>
            </a:r>
            <a:r>
              <a:rPr lang="en-US" sz="2000">
                <a:latin typeface="Arial"/>
              </a:rPr>
              <a:t>٠</a:t>
            </a:r>
            <a:r>
              <a:rPr lang="ar-SA" sz="2000">
                <a:latin typeface="Arial"/>
              </a:rPr>
              <a:t> </a:t>
            </a:r>
            <a:r>
              <a:rPr lang="en-US" sz="2000">
                <a:latin typeface="Arial"/>
              </a:rPr>
              <a:t>٠</a:t>
            </a:r>
            <a:r>
              <a:rPr lang="ar-SA" sz="2000">
                <a:latin typeface="Arial"/>
              </a:rPr>
              <a:t> </a:t>
            </a:r>
            <a:r>
              <a:rPr lang="en-US" sz="1900">
                <a:latin typeface="Arial Unicode MS"/>
              </a:rPr>
              <a:t>١</a:t>
            </a:r>
            <a:r>
              <a:rPr lang="ar-SA" sz="1900">
                <a:latin typeface="Arial Unicode MS"/>
              </a:rPr>
              <a:t>- </a:t>
            </a:r>
            <a:r>
              <a:rPr lang="ar-SA" sz="2000">
                <a:latin typeface="Arial"/>
              </a:rPr>
              <a:t>قبول الهبات والتبرعات والمنح والمعونات </a:t>
            </a:r>
            <a:r>
              <a:rPr lang="en-US" sz="1100">
                <a:latin typeface="Arial Unicode MS"/>
              </a:rPr>
              <a:t>٠</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503884" y="1028700"/>
            <a:ext cx="2532459" cy="807243"/>
          </a:xfrm>
          <a:prstGeom prst="rect">
            <a:avLst/>
          </a:prstGeom>
        </p:spPr>
        <p:txBody>
          <a:bodyPr lIns="0" tIns="0" rIns="0" bIns="0">
            <a:noAutofit/>
          </a:bodyPr>
          <a:lstStyle/>
          <a:p>
            <a:pPr indent="0" algn="ctr" rtl="1">
              <a:lnSpc>
                <a:spcPts val="3825"/>
              </a:lnSpc>
              <a:spcAft>
                <a:spcPts val="3850"/>
              </a:spcAft>
            </a:pPr>
            <a:r>
              <a:rPr lang="ar-SA" sz="2500" b="1">
                <a:solidFill>
                  <a:srgbClr val="595BAD"/>
                </a:solidFill>
                <a:latin typeface="Arial"/>
              </a:rPr>
              <a:t>المادة </a:t>
            </a:r>
            <a:r>
              <a:rPr lang="en-US" sz="2500" b="1">
                <a:solidFill>
                  <a:srgbClr val="595BAD"/>
                </a:solidFill>
                <a:latin typeface="Arial"/>
              </a:rPr>
              <a:t>١</a:t>
            </a:r>
            <a:r>
              <a:rPr lang="ar-SA" sz="2500" b="1">
                <a:solidFill>
                  <a:srgbClr val="595BAD"/>
                </a:solidFill>
                <a:latin typeface="Arial"/>
              </a:rPr>
              <a:t>لءخامسة عشرة احكام عامة</a:t>
            </a:r>
          </a:p>
        </p:txBody>
      </p:sp>
      <p:sp>
        <p:nvSpPr>
          <p:cNvPr id="3" name="Rectangle 2"/>
          <p:cNvSpPr/>
          <p:nvPr/>
        </p:nvSpPr>
        <p:spPr>
          <a:xfrm>
            <a:off x="667940" y="2718196"/>
            <a:ext cx="5693569" cy="7358063"/>
          </a:xfrm>
          <a:prstGeom prst="rect">
            <a:avLst/>
          </a:prstGeom>
        </p:spPr>
        <p:txBody>
          <a:bodyPr lIns="0" tIns="0" rIns="0" bIns="0">
            <a:noAutofit/>
          </a:bodyPr>
          <a:lstStyle/>
          <a:p>
            <a:pPr indent="0" algn="just" rtl="1">
              <a:lnSpc>
                <a:spcPts val="3431"/>
              </a:lnSpc>
              <a:spcBef>
                <a:spcPts val="3850"/>
              </a:spcBef>
              <a:spcAft>
                <a:spcPts val="840"/>
              </a:spcAft>
            </a:pPr>
            <a:r>
              <a:rPr lang="ar-SA" sz="2000">
                <a:latin typeface="Arial"/>
              </a:rPr>
              <a:t>ترتبحل الجمعية فى </a:t>
            </a:r>
            <a:r>
              <a:rPr lang="ar-SA" sz="2100">
                <a:latin typeface="Arial"/>
              </a:rPr>
              <a:t>أنشطتها </a:t>
            </a:r>
            <a:r>
              <a:rPr lang="ar-SA" sz="2000">
                <a:latin typeface="Arial"/>
              </a:rPr>
              <a:t>بمدير الجامعة التى </a:t>
            </a:r>
            <a:r>
              <a:rPr lang="ar-SA" sz="2100">
                <a:latin typeface="Arial"/>
              </a:rPr>
              <a:t>أنشئت </a:t>
            </a:r>
            <a:r>
              <a:rPr lang="ar-SA" sz="2000">
                <a:latin typeface="Arial"/>
              </a:rPr>
              <a:t>فيها آو من يغوصه .</a:t>
            </a:r>
          </a:p>
          <a:p>
            <a:pPr indent="0" algn="just" rtl="1">
              <a:lnSpc>
                <a:spcPts val="3853"/>
              </a:lnSpc>
              <a:spcAft>
                <a:spcPts val="840"/>
              </a:spcAft>
            </a:pPr>
            <a:r>
              <a:rPr lang="ar-SA" sz="2000">
                <a:latin typeface="Arial"/>
              </a:rPr>
              <a:t>تضع الجمعية قواعدها التنفيذية بما لا يتعارض مع مواد هذه القواعد ويتم إقرارها من قبل مجلس الجامعة التي آبشثت فيها </a:t>
            </a:r>
            <a:r>
              <a:rPr lang="en-US" sz="2000">
                <a:latin typeface="Arial"/>
              </a:rPr>
              <a:t>٠</a:t>
            </a:r>
          </a:p>
          <a:p>
            <a:pPr indent="0" algn="r" rtl="1">
              <a:lnSpc>
                <a:spcPts val="4303"/>
              </a:lnSpc>
              <a:spcAft>
                <a:spcPts val="210"/>
              </a:spcAft>
            </a:pPr>
            <a:r>
              <a:rPr lang="ar-SA" sz="2000">
                <a:latin typeface="Arial"/>
              </a:rPr>
              <a:t>يعتمد محضر الجمعية العمومية ومجلس الإدارة من قبل مدير الجامعة النى تتبعها آو من يغوضه . فى حالة الاختلاف بين مدير الجامعة والجمعية العمومية آو مجلس الإدارة يرفع الموضوع إلى مجلس الجامعة ويكون قراره في ذلك نهائيا .</a:t>
            </a:r>
          </a:p>
          <a:p>
            <a:pPr indent="0" algn="just" rtl="1">
              <a:lnSpc>
                <a:spcPts val="4050"/>
              </a:lnSpc>
              <a:spcAft>
                <a:spcPts val="210"/>
              </a:spcAft>
            </a:pPr>
            <a:r>
              <a:rPr lang="ar-SA" sz="2000">
                <a:latin typeface="Arial"/>
              </a:rPr>
              <a:t>إذا ثلت الجمعية العلمية ( لأي سبب ) تؤول ممتلكاتها إلى الجامعة التي أنشاتها .</a:t>
            </a:r>
          </a:p>
          <a:p>
            <a:pPr indent="0" algn="just" rtl="1">
              <a:lnSpc>
                <a:spcPts val="3038"/>
              </a:lnSpc>
            </a:pPr>
            <a:r>
              <a:rPr lang="ar-SA" sz="2000">
                <a:latin typeface="Arial"/>
              </a:rPr>
              <a:t>إذا تم نقل الجمعية من جامعة إلى آخرى تنتقل جميع ممتلكاتها ووثائقها إلى الجامعة الجديدة .</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03767" y="751367"/>
            <a:ext cx="5950688" cy="1981200"/>
          </a:xfrm>
          <a:prstGeom prst="rect">
            <a:avLst/>
          </a:prstGeom>
        </p:spPr>
        <p:txBody>
          <a:bodyPr lIns="0" tIns="0" rIns="0" bIns="0">
            <a:noAutofit/>
          </a:bodyPr>
          <a:lstStyle/>
          <a:p>
            <a:pPr indent="0" algn="r" rtl="1">
              <a:lnSpc>
                <a:spcPts val="4437"/>
              </a:lnSpc>
            </a:pPr>
            <a:r>
              <a:rPr lang="ar-SA" sz="2000">
                <a:latin typeface="Arial"/>
              </a:rPr>
              <a:t>ثم</a:t>
            </a:r>
            <a:r>
              <a:rPr lang="en-US" sz="2000">
                <a:latin typeface="Arial"/>
              </a:rPr>
              <a:t>١</a:t>
            </a:r>
            <a:r>
              <a:rPr lang="ar-SA" sz="2000">
                <a:latin typeface="Arial"/>
              </a:rPr>
              <a:t> </a:t>
            </a:r>
            <a:r>
              <a:rPr lang="ar-SA" sz="1900">
                <a:latin typeface="Arial"/>
              </a:rPr>
              <a:t>- لمجلس </a:t>
            </a:r>
            <a:r>
              <a:rPr lang="ar-SA" sz="2000">
                <a:latin typeface="Arial"/>
              </a:rPr>
              <a:t>التعليم العالى حق </a:t>
            </a:r>
            <a:r>
              <a:rPr lang="ar-SA" sz="1900">
                <a:latin typeface="Arial"/>
              </a:rPr>
              <a:t>تفسير </a:t>
            </a:r>
            <a:r>
              <a:rPr lang="ar-SA" sz="2000">
                <a:latin typeface="Arial"/>
              </a:rPr>
              <a:t>هذه القواعد </a:t>
            </a:r>
            <a:r>
              <a:rPr lang="en-US" sz="2000">
                <a:latin typeface="Arial"/>
              </a:rPr>
              <a:t>٠</a:t>
            </a:r>
            <a:r>
              <a:rPr lang="ar-SA" sz="2000">
                <a:latin typeface="Arial"/>
              </a:rPr>
              <a:t> </a:t>
            </a:r>
            <a:r>
              <a:rPr lang="en-US" sz="2000">
                <a:latin typeface="Arial"/>
              </a:rPr>
              <a:t>٨</a:t>
            </a:r>
            <a:r>
              <a:rPr lang="ar-SA" sz="2000">
                <a:latin typeface="Arial"/>
              </a:rPr>
              <a:t>— يعمل بهذه القواعد من تاريخ الموافقة عليها . </a:t>
            </a:r>
            <a:r>
              <a:rPr lang="en-US" sz="2000">
                <a:latin typeface="Arial"/>
              </a:rPr>
              <a:t>٩</a:t>
            </a:r>
            <a:r>
              <a:rPr lang="ar-SA" sz="2000">
                <a:latin typeface="Arial"/>
              </a:rPr>
              <a:t> - </a:t>
            </a:r>
            <a:r>
              <a:rPr lang="ar-SA" sz="1900">
                <a:latin typeface="Arial"/>
              </a:rPr>
              <a:t>تطبق </a:t>
            </a:r>
            <a:r>
              <a:rPr lang="ar-SA" sz="2000">
                <a:latin typeface="Arial"/>
              </a:rPr>
              <a:t>أحكام هذه القواعد </a:t>
            </a:r>
            <a:r>
              <a:rPr lang="ar-SA" sz="1800" b="1">
                <a:latin typeface="Arial"/>
              </a:rPr>
              <a:t>على </a:t>
            </a:r>
            <a:r>
              <a:rPr lang="ar-SA" sz="2000">
                <a:latin typeface="Arial"/>
              </a:rPr>
              <a:t>الجمعيات القاثمة حاليأ . </a:t>
            </a:r>
            <a:r>
              <a:rPr lang="en-US" sz="2000">
                <a:latin typeface="Arial"/>
              </a:rPr>
              <a:t>٠</a:t>
            </a:r>
            <a:r>
              <a:rPr lang="ar-SA" sz="2000">
                <a:latin typeface="Arial"/>
              </a:rPr>
              <a:t> </a:t>
            </a:r>
            <a:r>
              <a:rPr lang="en-US" sz="2000">
                <a:latin typeface="Arial"/>
              </a:rPr>
              <a:t>١</a:t>
            </a:r>
            <a:r>
              <a:rPr lang="ar-SA" sz="2000">
                <a:latin typeface="Arial"/>
              </a:rPr>
              <a:t>— تلغي هذه القواعد ما يتعارض معها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16195"/>
            <a:ext cx="10696353" cy="7123814"/>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83265" y="857693"/>
            <a:ext cx="5904614" cy="7662530"/>
          </a:xfrm>
          <a:prstGeom prst="rect">
            <a:avLst/>
          </a:prstGeom>
        </p:spPr>
        <p:txBody>
          <a:bodyPr lIns="0" tIns="0" rIns="0" bIns="0">
            <a:noAutofit/>
          </a:bodyPr>
          <a:lstStyle/>
          <a:p>
            <a:pPr indent="0" algn="ctr" rtl="1">
              <a:lnSpc>
                <a:spcPts val="3020"/>
              </a:lnSpc>
              <a:spcAft>
                <a:spcPts val="1120"/>
              </a:spcAft>
            </a:pPr>
            <a:r>
              <a:rPr lang="ar-SA" sz="2700" b="1">
                <a:solidFill>
                  <a:srgbClr val="595BAD"/>
                </a:solidFill>
                <a:latin typeface="Arial"/>
              </a:rPr>
              <a:t>ذصقرارهجلساص)العاض</a:t>
            </a:r>
          </a:p>
          <a:p>
            <a:pPr indent="0" algn="ctr" rtl="1">
              <a:lnSpc>
                <a:spcPts val="3020"/>
              </a:lnSpc>
              <a:spcAft>
                <a:spcPts val="2310"/>
              </a:spcAft>
            </a:pPr>
            <a:r>
              <a:rPr lang="ar-SA" sz="2700" b="1">
                <a:solidFill>
                  <a:srgbClr val="595BAD"/>
                </a:solidFill>
                <a:latin typeface="Arial"/>
              </a:rPr>
              <a:t>رقيم(»</a:t>
            </a:r>
            <a:r>
              <a:rPr lang="en-US" sz="2700" b="1">
                <a:solidFill>
                  <a:srgbClr val="595BAD"/>
                </a:solidFill>
                <a:latin typeface="Arial"/>
              </a:rPr>
              <a:t>١</a:t>
            </a:r>
            <a:r>
              <a:rPr lang="ar-SA" sz="2700" b="1">
                <a:solidFill>
                  <a:srgbClr val="595BAD"/>
                </a:solidFill>
                <a:latin typeface="Arial"/>
              </a:rPr>
              <a:t>/ه</a:t>
            </a:r>
            <a:r>
              <a:rPr lang="en-US" sz="2700" b="1">
                <a:solidFill>
                  <a:srgbClr val="595BAD"/>
                </a:solidFill>
                <a:latin typeface="Arial"/>
              </a:rPr>
              <a:t>١٤٢٠/١</a:t>
            </a:r>
            <a:r>
              <a:rPr lang="ar-SA" sz="2700" b="1">
                <a:solidFill>
                  <a:srgbClr val="595BAD"/>
                </a:solidFill>
                <a:latin typeface="Arial"/>
              </a:rPr>
              <a:t>)</a:t>
            </a:r>
          </a:p>
          <a:p>
            <a:pPr indent="0" algn="r" rtl="1">
              <a:lnSpc>
                <a:spcPts val="2120"/>
              </a:lnSpc>
              <a:spcAft>
                <a:spcPts val="1540"/>
              </a:spcAft>
            </a:pPr>
            <a:r>
              <a:rPr lang="ar-SA" sz="1900" b="1">
                <a:latin typeface="Arial"/>
              </a:rPr>
              <a:t>إن </a:t>
            </a:r>
            <a:r>
              <a:rPr lang="ar-SA" sz="1800" b="1">
                <a:latin typeface="Arial"/>
              </a:rPr>
              <a:t>مجلس التعليم العالي.</a:t>
            </a:r>
          </a:p>
          <a:p>
            <a:pPr indent="0" algn="r" rtl="1">
              <a:lnSpc>
                <a:spcPts val="3740"/>
              </a:lnSpc>
              <a:spcAft>
                <a:spcPts val="350"/>
              </a:spcAft>
            </a:pPr>
            <a:r>
              <a:rPr lang="ar-SA" sz="1800" b="1">
                <a:latin typeface="Arial"/>
              </a:rPr>
              <a:t>بناء على أحكام الفقرة ( الخامسة ) من المادة (الخامسة عشرة') من نظام مجلس التعليم العالي والجامعات التي تقضي بان من اختصاصات مجلس التعليم العالي إقرار القواعد الخاصة بإنشاء الجمعيات العلمية. وحيث </a:t>
            </a:r>
            <a:r>
              <a:rPr lang="ar-SA" sz="1700" b="1">
                <a:latin typeface="Arial"/>
              </a:rPr>
              <a:t>إن </a:t>
            </a:r>
            <a:r>
              <a:rPr lang="ar-SA" sz="1800" b="1">
                <a:latin typeface="Arial"/>
              </a:rPr>
              <a:t>إقرار اللائحة الموحدة للجمعيات العلمية </a:t>
            </a:r>
            <a:r>
              <a:rPr lang="ar-SA" sz="2000">
                <a:latin typeface="Arial"/>
              </a:rPr>
              <a:t>في </a:t>
            </a:r>
            <a:r>
              <a:rPr lang="ar-SA" sz="1800" b="1">
                <a:latin typeface="Arial"/>
              </a:rPr>
              <a:t>الجامعات سوف </a:t>
            </a:r>
            <a:r>
              <a:rPr lang="ar-SA" sz="2000" b="1">
                <a:latin typeface="Arial"/>
              </a:rPr>
              <a:t>يؤدي </a:t>
            </a:r>
            <a:r>
              <a:rPr lang="ar-SA" sz="1800" b="1">
                <a:latin typeface="Arial"/>
              </a:rPr>
              <a:t>إلى تنظيم أنشطة وأعمال الجمعيات العلمية </a:t>
            </a:r>
            <a:r>
              <a:rPr lang="ar-SA" sz="2000">
                <a:latin typeface="Arial"/>
              </a:rPr>
              <a:t>في </a:t>
            </a:r>
            <a:r>
              <a:rPr lang="ar-SA" sz="1800" b="1">
                <a:latin typeface="Arial"/>
              </a:rPr>
              <a:t>الجامعات.</a:t>
            </a:r>
          </a:p>
          <a:p>
            <a:pPr indent="0" algn="just" rtl="1">
              <a:lnSpc>
                <a:spcPts val="3600"/>
              </a:lnSpc>
              <a:spcAft>
                <a:spcPts val="350"/>
              </a:spcAft>
            </a:pPr>
            <a:r>
              <a:rPr lang="ar-SA" sz="1800" b="1">
                <a:latin typeface="Arial"/>
              </a:rPr>
              <a:t>وبعد الإطلاع على منكرة الامانة العامة لمجلس التعليم العالي حول الموضوع وعلى نسخة من مشروع اللائحة المشار إليه... قرر المجلس ما </a:t>
            </a:r>
            <a:r>
              <a:rPr lang="ar-SA" sz="2000" b="1">
                <a:latin typeface="Arial"/>
              </a:rPr>
              <a:t>يأتي؛</a:t>
            </a:r>
          </a:p>
          <a:p>
            <a:pPr indent="0" algn="r" rtl="1">
              <a:lnSpc>
                <a:spcPts val="2791"/>
              </a:lnSpc>
            </a:pPr>
            <a:r>
              <a:rPr lang="en-US" sz="1800" b="1">
                <a:latin typeface="Arial"/>
              </a:rPr>
              <a:t>٠</a:t>
            </a:r>
            <a:r>
              <a:rPr lang="ar-SA" sz="1800" b="1">
                <a:latin typeface="Arial"/>
              </a:rPr>
              <a:t>االموافقة على القواعد المنظمة للجمعيات العلمية </a:t>
            </a:r>
            <a:r>
              <a:rPr lang="ar-SA" sz="2000">
                <a:latin typeface="Arial"/>
              </a:rPr>
              <a:t>في </a:t>
            </a:r>
            <a:r>
              <a:rPr lang="ar-SA" sz="1800" b="1">
                <a:latin typeface="Arial"/>
              </a:rPr>
              <a:t>الجامعات السعودية وفقا للصيغة المرفقة بالقرار...</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8654" y="6927"/>
            <a:ext cx="6948055" cy="1047057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428306" y="1049079"/>
            <a:ext cx="4664149" cy="1084521"/>
          </a:xfrm>
          <a:prstGeom prst="rect">
            <a:avLst/>
          </a:prstGeom>
        </p:spPr>
        <p:txBody>
          <a:bodyPr lIns="0" tIns="0" rIns="0" bIns="0">
            <a:noAutofit/>
          </a:bodyPr>
          <a:lstStyle/>
          <a:p>
            <a:pPr indent="0" algn="ctr" rtl="1">
              <a:lnSpc>
                <a:spcPts val="3020"/>
              </a:lnSpc>
              <a:spcAft>
                <a:spcPts val="1120"/>
              </a:spcAft>
            </a:pPr>
            <a:r>
              <a:rPr lang="ar-SA" sz="2700" b="1">
                <a:solidFill>
                  <a:srgbClr val="595BAD"/>
                </a:solidFill>
                <a:latin typeface="Arial"/>
              </a:rPr>
              <a:t>افواعداسة</a:t>
            </a:r>
          </a:p>
          <a:p>
            <a:pPr indent="0" algn="ctr" rtl="1">
              <a:lnSpc>
                <a:spcPts val="3020"/>
              </a:lnSpc>
              <a:spcAft>
                <a:spcPts val="3220"/>
              </a:spcAft>
            </a:pPr>
            <a:r>
              <a:rPr lang="ar-SA" sz="2700" b="1">
                <a:solidFill>
                  <a:srgbClr val="595BAD"/>
                </a:solidFill>
                <a:latin typeface="Arial"/>
              </a:rPr>
              <a:t>لدج</a:t>
            </a:r>
            <a:r>
              <a:rPr lang="en-US" sz="2700" b="1">
                <a:solidFill>
                  <a:srgbClr val="595BAD"/>
                </a:solidFill>
                <a:latin typeface="Arial"/>
              </a:rPr>
              <a:t>٠</a:t>
            </a:r>
            <a:r>
              <a:rPr lang="ar-SA" sz="2700" b="1">
                <a:solidFill>
                  <a:srgbClr val="595BAD"/>
                </a:solidFill>
                <a:latin typeface="Arial"/>
              </a:rPr>
              <a:t>عيت|لعل</a:t>
            </a:r>
            <a:r>
              <a:rPr lang="en-US" sz="2700" b="1">
                <a:solidFill>
                  <a:srgbClr val="595BAD"/>
                </a:solidFill>
                <a:latin typeface="Arial"/>
              </a:rPr>
              <a:t>٠</a:t>
            </a:r>
            <a:r>
              <a:rPr lang="ar-SA" sz="2700" b="1">
                <a:solidFill>
                  <a:srgbClr val="595BAD"/>
                </a:solidFill>
                <a:latin typeface="Arial"/>
              </a:rPr>
              <a:t>يةفيا,جاساتالسعودية</a:t>
            </a:r>
          </a:p>
        </p:txBody>
      </p:sp>
      <p:sp>
        <p:nvSpPr>
          <p:cNvPr id="3" name="Rectangle 2"/>
          <p:cNvSpPr/>
          <p:nvPr/>
        </p:nvSpPr>
        <p:spPr>
          <a:xfrm>
            <a:off x="715925" y="2647506"/>
            <a:ext cx="6181061" cy="7173433"/>
          </a:xfrm>
          <a:prstGeom prst="rect">
            <a:avLst/>
          </a:prstGeom>
        </p:spPr>
        <p:txBody>
          <a:bodyPr lIns="0" tIns="0" rIns="0" bIns="0">
            <a:noAutofit/>
          </a:bodyPr>
          <a:lstStyle/>
          <a:p>
            <a:pPr indent="0" algn="ctr" rtl="1">
              <a:lnSpc>
                <a:spcPts val="2790"/>
              </a:lnSpc>
              <a:spcBef>
                <a:spcPts val="3220"/>
              </a:spcBef>
              <a:spcAft>
                <a:spcPts val="3220"/>
              </a:spcAft>
            </a:pPr>
            <a:r>
              <a:rPr lang="ar-SA" sz="2500" b="1">
                <a:solidFill>
                  <a:srgbClr val="595BAD"/>
                </a:solidFill>
                <a:latin typeface="Arial"/>
              </a:rPr>
              <a:t>المادة </a:t>
            </a:r>
            <a:r>
              <a:rPr lang="ar-SA" sz="2400" b="1">
                <a:solidFill>
                  <a:srgbClr val="595BAD"/>
                </a:solidFill>
                <a:latin typeface="Arial"/>
              </a:rPr>
              <a:t>الاولى</a:t>
            </a:r>
          </a:p>
          <a:p>
            <a:pPr indent="368300" algn="just" rtl="1">
              <a:lnSpc>
                <a:spcPts val="3712"/>
              </a:lnSpc>
              <a:spcAft>
                <a:spcPts val="1960"/>
              </a:spcAft>
            </a:pPr>
            <a:r>
              <a:rPr lang="ar-SA" sz="2000">
                <a:latin typeface="Arial"/>
              </a:rPr>
              <a:t>يجوز للجامعات السعودية إنشاء جمعيات علمية تعمل تحت </a:t>
            </a:r>
            <a:r>
              <a:rPr lang="ar-SA" sz="2100">
                <a:latin typeface="Arial"/>
              </a:rPr>
              <a:t>إشرافها المباشر وتمارس نشاطاتها العامة </a:t>
            </a:r>
            <a:r>
              <a:rPr lang="ar-SA" sz="2000">
                <a:latin typeface="Arial"/>
              </a:rPr>
              <a:t>فى تطوير </a:t>
            </a:r>
            <a:r>
              <a:rPr lang="ar-SA" sz="2100">
                <a:latin typeface="Arial"/>
              </a:rPr>
              <a:t>المعارف </a:t>
            </a:r>
            <a:r>
              <a:rPr lang="ar-SA" sz="2000">
                <a:latin typeface="Arial"/>
              </a:rPr>
              <a:t>ا لنظرية والتطبيقية ، وتقديم الاستشارات والدراسات العلمية والتطبيقية للقطا عات العامة والخاصة ، </a:t>
            </a:r>
            <a:r>
              <a:rPr lang="ar-SA" sz="2100">
                <a:latin typeface="Arial"/>
              </a:rPr>
              <a:t>وفق </a:t>
            </a:r>
            <a:r>
              <a:rPr lang="ar-SA" sz="2000">
                <a:latin typeface="Arial"/>
              </a:rPr>
              <a:t>الآحكام التي تتضمنها هده القواعد .</a:t>
            </a:r>
          </a:p>
          <a:p>
            <a:pPr indent="0" algn="ctr" rtl="1">
              <a:lnSpc>
                <a:spcPts val="2790"/>
              </a:lnSpc>
              <a:spcAft>
                <a:spcPts val="630"/>
              </a:spcAft>
            </a:pPr>
            <a:r>
              <a:rPr lang="ar-SA" sz="2500" b="1">
                <a:solidFill>
                  <a:srgbClr val="595BAD"/>
                </a:solidFill>
                <a:latin typeface="Arial"/>
              </a:rPr>
              <a:t>المادة الثانية</a:t>
            </a:r>
          </a:p>
          <a:p>
            <a:pPr indent="0" algn="ctr" rtl="1">
              <a:lnSpc>
                <a:spcPts val="2790"/>
              </a:lnSpc>
              <a:spcAft>
                <a:spcPts val="1960"/>
              </a:spcAft>
            </a:pPr>
            <a:r>
              <a:rPr lang="ar-SA" sz="2500" b="1">
                <a:solidFill>
                  <a:srgbClr val="595BAD"/>
                </a:solidFill>
                <a:latin typeface="Arial"/>
              </a:rPr>
              <a:t>أهداف الجمعيات العلمية</a:t>
            </a:r>
          </a:p>
          <a:p>
            <a:pPr indent="368300" algn="just" rtl="1">
              <a:lnSpc>
                <a:spcPts val="2230"/>
              </a:lnSpc>
              <a:spcAft>
                <a:spcPts val="1120"/>
              </a:spcAft>
            </a:pPr>
            <a:r>
              <a:rPr lang="ar-SA" sz="2000">
                <a:latin typeface="Arial"/>
              </a:rPr>
              <a:t>تهدف الجمعيات العلمية إلى ما </a:t>
            </a:r>
            <a:r>
              <a:rPr lang="ar-SA" sz="1800" b="1">
                <a:latin typeface="Arial"/>
              </a:rPr>
              <a:t>يلي </a:t>
            </a:r>
            <a:r>
              <a:rPr lang="ar-SA" sz="2000">
                <a:latin typeface="Arial"/>
              </a:rPr>
              <a:t>:</a:t>
            </a:r>
          </a:p>
          <a:p>
            <a:pPr marR="596605" indent="-558800" algn="r" rtl="1">
              <a:lnSpc>
                <a:spcPts val="3377"/>
              </a:lnSpc>
              <a:spcAft>
                <a:spcPts val="210"/>
              </a:spcAft>
            </a:pPr>
            <a:r>
              <a:rPr lang="en-US" sz="2000">
                <a:latin typeface="Arial"/>
              </a:rPr>
              <a:t>١</a:t>
            </a:r>
            <a:r>
              <a:rPr lang="ar-SA" sz="2000">
                <a:latin typeface="Arial"/>
              </a:rPr>
              <a:t> - تنمية </a:t>
            </a:r>
            <a:r>
              <a:rPr lang="ar-SA" sz="2100">
                <a:latin typeface="Arial"/>
              </a:rPr>
              <a:t>الفكر </a:t>
            </a:r>
            <a:r>
              <a:rPr lang="ar-SA" sz="1800" b="1">
                <a:latin typeface="Arial"/>
              </a:rPr>
              <a:t>العلمي في </a:t>
            </a:r>
            <a:r>
              <a:rPr lang="ar-SA" sz="2000">
                <a:latin typeface="Arial"/>
              </a:rPr>
              <a:t>مجال </a:t>
            </a:r>
            <a:r>
              <a:rPr lang="ar-SA" sz="2200">
                <a:latin typeface="Arial"/>
              </a:rPr>
              <a:t>التخصص والعمل </a:t>
            </a:r>
            <a:r>
              <a:rPr lang="ar-SA" sz="1800" b="1">
                <a:latin typeface="Arial"/>
              </a:rPr>
              <a:t>على </a:t>
            </a:r>
            <a:r>
              <a:rPr lang="ar-SA" sz="2000">
                <a:latin typeface="Arial"/>
              </a:rPr>
              <a:t>تطويره وتنشيطه </a:t>
            </a:r>
            <a:r>
              <a:rPr lang="en-US" sz="2000">
                <a:latin typeface="Arial"/>
              </a:rPr>
              <a:t>٠</a:t>
            </a:r>
          </a:p>
          <a:p>
            <a:pPr marL="1482652" indent="0" algn="r" rtl="1">
              <a:lnSpc>
                <a:spcPts val="3712"/>
              </a:lnSpc>
            </a:pPr>
            <a:r>
              <a:rPr lang="en-US" sz="2000">
                <a:latin typeface="Arial"/>
              </a:rPr>
              <a:t>٢</a:t>
            </a:r>
            <a:r>
              <a:rPr lang="ar-SA" sz="2000">
                <a:latin typeface="Arial"/>
              </a:rPr>
              <a:t> - تحقيق التواصل العلمي لأعضاء الجمعية </a:t>
            </a:r>
            <a:r>
              <a:rPr lang="en-US" sz="1200">
                <a:latin typeface="Arial Unicode MS"/>
              </a:rPr>
              <a:t>٠</a:t>
            </a:r>
            <a:r>
              <a:rPr lang="ar-SA" sz="1200">
                <a:latin typeface="Arial Unicode MS"/>
              </a:rPr>
              <a:t> </a:t>
            </a:r>
            <a:r>
              <a:rPr lang="en-US" sz="2000">
                <a:latin typeface="Arial"/>
              </a:rPr>
              <a:t>٣</a:t>
            </a:r>
            <a:r>
              <a:rPr lang="ar-SA" sz="2000">
                <a:latin typeface="Arial"/>
              </a:rPr>
              <a:t> - تقديم </a:t>
            </a:r>
            <a:r>
              <a:rPr lang="ar-SA" sz="2100">
                <a:latin typeface="Arial"/>
              </a:rPr>
              <a:t>المشورة </a:t>
            </a:r>
            <a:r>
              <a:rPr lang="ar-SA" sz="2000">
                <a:latin typeface="Arial"/>
              </a:rPr>
              <a:t>العلمية في مجال التخصص </a:t>
            </a:r>
            <a:r>
              <a:rPr lang="en-US" sz="1200">
                <a:latin typeface="Arial Unicode MS"/>
              </a:rPr>
              <a:t>٠</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76446" y="202018"/>
            <a:ext cx="141767" cy="276447"/>
          </a:xfrm>
          <a:prstGeom prst="rect">
            <a:avLst/>
          </a:prstGeom>
          <a:solidFill>
            <a:srgbClr val="8489A9"/>
          </a:solidFill>
        </p:spPr>
        <p:txBody>
          <a:bodyPr wrap="none" lIns="0" tIns="0" rIns="0" bIns="0">
            <a:noAutofit/>
          </a:bodyPr>
          <a:lstStyle/>
          <a:p>
            <a:pPr indent="0" algn="r" rtl="1">
              <a:lnSpc>
                <a:spcPts val="6650"/>
              </a:lnSpc>
            </a:pPr>
            <a:r>
              <a:rPr lang="ar-SA" sz="5000">
                <a:solidFill>
                  <a:srgbClr val="FFFFFF"/>
                </a:solidFill>
                <a:latin typeface="Segoe UI"/>
              </a:rPr>
              <a:t>ء</a:t>
            </a:r>
          </a:p>
        </p:txBody>
      </p:sp>
      <p:sp>
        <p:nvSpPr>
          <p:cNvPr id="3" name="Rectangle 2"/>
          <p:cNvSpPr/>
          <p:nvPr/>
        </p:nvSpPr>
        <p:spPr>
          <a:xfrm>
            <a:off x="4727944" y="1736651"/>
            <a:ext cx="1566530" cy="517451"/>
          </a:xfrm>
          <a:prstGeom prst="rect">
            <a:avLst/>
          </a:prstGeom>
        </p:spPr>
        <p:txBody>
          <a:bodyPr wrap="none" lIns="0" tIns="0" rIns="0" bIns="0">
            <a:noAutofit/>
          </a:bodyPr>
          <a:lstStyle/>
          <a:p>
            <a:pPr indent="0" algn="r" rtl="1">
              <a:lnSpc>
                <a:spcPts val="2350"/>
              </a:lnSpc>
            </a:pPr>
            <a:r>
              <a:rPr lang="ar-SA" sz="2100">
                <a:latin typeface="Arial"/>
              </a:rPr>
              <a:t>المملكة </a:t>
            </a:r>
            <a:r>
              <a:rPr lang="ar-SA" sz="2000">
                <a:latin typeface="Arial"/>
              </a:rPr>
              <a:t>وخارجها</a:t>
            </a:r>
          </a:p>
        </p:txBody>
      </p:sp>
      <p:sp>
        <p:nvSpPr>
          <p:cNvPr id="4" name="Rectangle 3"/>
          <p:cNvSpPr/>
          <p:nvPr/>
        </p:nvSpPr>
        <p:spPr>
          <a:xfrm>
            <a:off x="616688" y="1020725"/>
            <a:ext cx="3678865" cy="985284"/>
          </a:xfrm>
          <a:prstGeom prst="rect">
            <a:avLst/>
          </a:prstGeom>
        </p:spPr>
        <p:txBody>
          <a:bodyPr lIns="0" tIns="0" rIns="0" bIns="0">
            <a:noAutofit/>
          </a:bodyPr>
          <a:lstStyle/>
          <a:p>
            <a:pPr indent="0" algn="just" rtl="1">
              <a:lnSpc>
                <a:spcPts val="2930"/>
              </a:lnSpc>
            </a:pPr>
            <a:r>
              <a:rPr lang="ar-SA" sz="2000">
                <a:latin typeface="Arial"/>
              </a:rPr>
              <a:t>العلمي ، </a:t>
            </a:r>
            <a:r>
              <a:rPr lang="ar-SA" sz="2100">
                <a:latin typeface="Arial"/>
              </a:rPr>
              <a:t>والأفكار </a:t>
            </a:r>
            <a:r>
              <a:rPr lang="ar-SA" sz="2000">
                <a:latin typeface="Arial"/>
              </a:rPr>
              <a:t>العلمية في </a:t>
            </a:r>
            <a:r>
              <a:rPr lang="ar-SA" sz="2100">
                <a:latin typeface="Arial"/>
              </a:rPr>
              <a:t>مجال </a:t>
            </a:r>
            <a:r>
              <a:rPr lang="ar-SA" sz="2000">
                <a:latin typeface="Arial"/>
              </a:rPr>
              <a:t>بين الهيئات والمؤسسات المعنية داخل</a:t>
            </a:r>
          </a:p>
        </p:txBody>
      </p:sp>
      <p:sp>
        <p:nvSpPr>
          <p:cNvPr id="5" name="Rectangle 4"/>
          <p:cNvSpPr/>
          <p:nvPr/>
        </p:nvSpPr>
        <p:spPr>
          <a:xfrm>
            <a:off x="2232837" y="2452576"/>
            <a:ext cx="3055088" cy="808075"/>
          </a:xfrm>
          <a:prstGeom prst="rect">
            <a:avLst/>
          </a:prstGeom>
        </p:spPr>
        <p:txBody>
          <a:bodyPr lIns="0" tIns="0" rIns="0" bIns="0">
            <a:noAutofit/>
          </a:bodyPr>
          <a:lstStyle/>
          <a:p>
            <a:pPr indent="0" algn="ctr" rtl="1">
              <a:lnSpc>
                <a:spcPts val="2790"/>
              </a:lnSpc>
              <a:spcAft>
                <a:spcPts val="420"/>
              </a:spcAft>
            </a:pPr>
            <a:r>
              <a:rPr lang="ar-SA" sz="2500" b="1">
                <a:solidFill>
                  <a:srgbClr val="595BAD"/>
                </a:solidFill>
                <a:latin typeface="Arial"/>
              </a:rPr>
              <a:t>.لمادة الثالثة</a:t>
            </a:r>
          </a:p>
          <a:p>
            <a:pPr indent="0" algn="r" rtl="1">
              <a:lnSpc>
                <a:spcPts val="2790"/>
              </a:lnSpc>
            </a:pPr>
            <a:r>
              <a:rPr lang="ar-SA" sz="2500" b="1">
                <a:solidFill>
                  <a:srgbClr val="595BAD"/>
                </a:solidFill>
                <a:latin typeface="Arial"/>
              </a:rPr>
              <a:t>نشاط الجمعيات العلمية</a:t>
            </a:r>
          </a:p>
        </p:txBody>
      </p:sp>
      <p:sp>
        <p:nvSpPr>
          <p:cNvPr id="6" name="Rectangle 5"/>
          <p:cNvSpPr/>
          <p:nvPr/>
        </p:nvSpPr>
        <p:spPr>
          <a:xfrm>
            <a:off x="637953" y="3629246"/>
            <a:ext cx="6216502" cy="6535479"/>
          </a:xfrm>
          <a:prstGeom prst="rect">
            <a:avLst/>
          </a:prstGeom>
        </p:spPr>
        <p:txBody>
          <a:bodyPr lIns="0" tIns="0" rIns="0" bIns="0">
            <a:noAutofit/>
          </a:bodyPr>
          <a:lstStyle/>
          <a:p>
            <a:pPr indent="469900" algn="r" rtl="1">
              <a:lnSpc>
                <a:spcPts val="3209"/>
              </a:lnSpc>
            </a:pPr>
            <a:r>
              <a:rPr lang="ar-SA" sz="2000">
                <a:latin typeface="Arial"/>
              </a:rPr>
              <a:t>للجمعيات العلمية في سبيل تحقيق الآهداف المنصوص عليها في المادة الثانية ما </a:t>
            </a:r>
            <a:r>
              <a:rPr lang="ar-SA" sz="2100">
                <a:latin typeface="Arial"/>
              </a:rPr>
              <a:t>يأتي </a:t>
            </a:r>
            <a:r>
              <a:rPr lang="ar-SA" sz="2000">
                <a:latin typeface="Arial"/>
              </a:rPr>
              <a:t>: </a:t>
            </a:r>
            <a:r>
              <a:rPr lang="en-US" sz="2000">
                <a:latin typeface="Arial"/>
              </a:rPr>
              <a:t>١</a:t>
            </a:r>
            <a:r>
              <a:rPr lang="ar-SA" sz="2000">
                <a:latin typeface="Arial"/>
              </a:rPr>
              <a:t> - تشجيع إجراء البحوث والاستشارات العلمية . </a:t>
            </a:r>
            <a:r>
              <a:rPr lang="en-US" sz="2000">
                <a:latin typeface="Arial"/>
              </a:rPr>
              <a:t>٢</a:t>
            </a:r>
            <a:r>
              <a:rPr lang="ar-SA" sz="2000">
                <a:latin typeface="Arial"/>
              </a:rPr>
              <a:t>- تاليف وترجمة </a:t>
            </a:r>
            <a:r>
              <a:rPr lang="ar-SA" sz="2100">
                <a:latin typeface="Arial"/>
              </a:rPr>
              <a:t>الكتب </a:t>
            </a:r>
            <a:r>
              <a:rPr lang="ar-SA" sz="2000">
                <a:latin typeface="Arial"/>
              </a:rPr>
              <a:t>العلمية في مجال اهتمامها وما يتصل بها من مجالات </a:t>
            </a:r>
            <a:r>
              <a:rPr lang="ar-SA" sz="2100">
                <a:latin typeface="Arial"/>
              </a:rPr>
              <a:t>آخرى .</a:t>
            </a:r>
          </a:p>
          <a:p>
            <a:pPr marR="584200" indent="-584200" algn="r" rtl="1">
              <a:lnSpc>
                <a:spcPts val="3209"/>
              </a:lnSpc>
            </a:pPr>
            <a:r>
              <a:rPr lang="en-US" sz="2000">
                <a:latin typeface="Arial"/>
              </a:rPr>
              <a:t>٣</a:t>
            </a:r>
            <a:r>
              <a:rPr lang="ar-SA" sz="2000">
                <a:latin typeface="Arial"/>
              </a:rPr>
              <a:t>- إجراء الدراسات العلمية لتطوير جوانب الممازسة</a:t>
            </a:r>
          </a:p>
          <a:p>
            <a:pPr marR="584200" indent="0" algn="r" rtl="1">
              <a:lnSpc>
                <a:spcPts val="2230"/>
              </a:lnSpc>
              <a:spcAft>
                <a:spcPts val="840"/>
              </a:spcAft>
            </a:pPr>
            <a:r>
              <a:rPr lang="ar-SA" sz="2000">
                <a:latin typeface="Arial"/>
              </a:rPr>
              <a:t>التهلددقدة </a:t>
            </a:r>
            <a:r>
              <a:rPr lang="en-US" sz="2000">
                <a:latin typeface="Arial"/>
              </a:rPr>
              <a:t>٠</a:t>
            </a:r>
          </a:p>
          <a:p>
            <a:pPr marR="584200" indent="-584200" algn="r" rtl="1">
              <a:lnSpc>
                <a:spcPts val="2791"/>
              </a:lnSpc>
              <a:spcAft>
                <a:spcPts val="350"/>
              </a:spcAft>
            </a:pPr>
            <a:r>
              <a:rPr lang="en-US" sz="2000">
                <a:latin typeface="Arial"/>
              </a:rPr>
              <a:t>٤</a:t>
            </a:r>
            <a:r>
              <a:rPr lang="ar-SA" sz="2000">
                <a:latin typeface="Arial"/>
              </a:rPr>
              <a:t> - عقد الندوات والحلقات الدراسية والدورات التي تتصل بمجالات اهتمامها .</a:t>
            </a:r>
          </a:p>
          <a:p>
            <a:pPr marR="584200" indent="-584200" algn="r" rtl="1">
              <a:lnSpc>
                <a:spcPts val="2735"/>
              </a:lnSpc>
              <a:spcAft>
                <a:spcPts val="350"/>
              </a:spcAft>
            </a:pPr>
            <a:r>
              <a:rPr lang="en-US" sz="2000">
                <a:latin typeface="Arial"/>
              </a:rPr>
              <a:t>٥</a:t>
            </a:r>
            <a:r>
              <a:rPr lang="ar-SA" sz="2000">
                <a:latin typeface="Arial"/>
              </a:rPr>
              <a:t>- إصدار الدراسات والنشرات والدوزيات العلمية التي تتصل بمجالات اهتمامها .</a:t>
            </a:r>
          </a:p>
          <a:p>
            <a:pPr indent="0" algn="r" rtl="1">
              <a:lnSpc>
                <a:spcPts val="2819"/>
              </a:lnSpc>
              <a:spcAft>
                <a:spcPts val="350"/>
              </a:spcAft>
            </a:pPr>
            <a:r>
              <a:rPr lang="en-US" sz="2000">
                <a:latin typeface="Arial"/>
              </a:rPr>
              <a:t>٦</a:t>
            </a:r>
            <a:r>
              <a:rPr lang="ar-SA" sz="2000">
                <a:latin typeface="Arial"/>
              </a:rPr>
              <a:t>- المشاركة في المعارصن اسية والدولية . </a:t>
            </a:r>
            <a:r>
              <a:rPr lang="en-US" sz="2000">
                <a:latin typeface="Arial"/>
              </a:rPr>
              <a:t>٧</a:t>
            </a:r>
            <a:r>
              <a:rPr lang="ar-SA" sz="2000">
                <a:latin typeface="Arial"/>
              </a:rPr>
              <a:t>- دعوة العلماء والمفكرين دوي العلاقة للمشاركة في نشاطات الجمعية وذلك وفق الإجراءات المنظمه </a:t>
            </a:r>
            <a:r>
              <a:rPr lang="ar-SA" sz="2100">
                <a:latin typeface="Arial"/>
              </a:rPr>
              <a:t>لذلك.</a:t>
            </a:r>
          </a:p>
          <a:p>
            <a:pPr marR="584200" indent="-584200" algn="r" rtl="1">
              <a:lnSpc>
                <a:spcPts val="2288"/>
              </a:lnSpc>
            </a:pPr>
            <a:r>
              <a:rPr lang="en-US" sz="2000">
                <a:latin typeface="Arial"/>
              </a:rPr>
              <a:t>٨</a:t>
            </a:r>
            <a:r>
              <a:rPr lang="ar-SA" sz="2000">
                <a:latin typeface="Arial"/>
              </a:rPr>
              <a:t> — تنظيم زحلات علمية لأعضائها </a:t>
            </a:r>
            <a:r>
              <a:rPr lang="ar-SA" sz="2100">
                <a:latin typeface="Arial"/>
              </a:rPr>
              <a:t>وإقامة </a:t>
            </a:r>
            <a:r>
              <a:rPr lang="ar-SA" sz="2000">
                <a:latin typeface="Arial"/>
              </a:rPr>
              <a:t>مسابقات علمية في مجال تخصصها .</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2520" y="357962"/>
            <a:ext cx="386317" cy="10104475"/>
          </a:xfrm>
          <a:prstGeom prst="rect">
            <a:avLst/>
          </a:prstGeom>
        </p:spPr>
      </p:pic>
      <p:sp>
        <p:nvSpPr>
          <p:cNvPr id="3" name="Rectangle 2"/>
          <p:cNvSpPr/>
          <p:nvPr/>
        </p:nvSpPr>
        <p:spPr>
          <a:xfrm>
            <a:off x="287079" y="74427"/>
            <a:ext cx="421758" cy="294168"/>
          </a:xfrm>
          <a:prstGeom prst="rect">
            <a:avLst/>
          </a:prstGeom>
          <a:solidFill>
            <a:srgbClr val="635DB8"/>
          </a:solidFill>
        </p:spPr>
        <p:txBody>
          <a:bodyPr wrap="none" lIns="0" tIns="0" rIns="0" bIns="0">
            <a:noAutofit/>
          </a:bodyPr>
          <a:lstStyle/>
          <a:p>
            <a:pPr indent="0" algn="r" rtl="1">
              <a:lnSpc>
                <a:spcPts val="3880"/>
              </a:lnSpc>
            </a:pPr>
            <a:r>
              <a:rPr lang="ar-SA" sz="2900" i="1">
                <a:solidFill>
                  <a:srgbClr val="FFFFFF"/>
                </a:solidFill>
                <a:latin typeface="Arial Unicode MS"/>
              </a:rPr>
              <a:t>ا</a:t>
            </a:r>
          </a:p>
        </p:txBody>
      </p:sp>
      <p:sp>
        <p:nvSpPr>
          <p:cNvPr id="4" name="Rectangle 3"/>
          <p:cNvSpPr/>
          <p:nvPr/>
        </p:nvSpPr>
        <p:spPr>
          <a:xfrm>
            <a:off x="723013" y="1155404"/>
            <a:ext cx="6163340" cy="6694968"/>
          </a:xfrm>
          <a:prstGeom prst="rect">
            <a:avLst/>
          </a:prstGeom>
        </p:spPr>
        <p:txBody>
          <a:bodyPr lIns="0" tIns="0" rIns="0" bIns="0">
            <a:noAutofit/>
          </a:bodyPr>
          <a:lstStyle/>
          <a:p>
            <a:pPr indent="0" algn="ctr" rtl="1">
              <a:lnSpc>
                <a:spcPts val="2790"/>
              </a:lnSpc>
              <a:spcAft>
                <a:spcPts val="630"/>
              </a:spcAft>
            </a:pPr>
            <a:r>
              <a:rPr lang="ar-SA" sz="2500" b="1">
                <a:solidFill>
                  <a:srgbClr val="595BAD"/>
                </a:solidFill>
                <a:latin typeface="Arial"/>
              </a:rPr>
              <a:t>المادة الرابعة</a:t>
            </a:r>
          </a:p>
          <a:p>
            <a:pPr indent="0" algn="ctr" rtl="1">
              <a:lnSpc>
                <a:spcPts val="2790"/>
              </a:lnSpc>
              <a:spcAft>
                <a:spcPts val="2310"/>
              </a:spcAft>
            </a:pPr>
            <a:r>
              <a:rPr lang="ar-SA" sz="2500" b="1">
                <a:solidFill>
                  <a:srgbClr val="595BAD"/>
                </a:solidFill>
                <a:latin typeface="Arial"/>
              </a:rPr>
              <a:t>إجراءات إنشاء الجمعيات العلمية</a:t>
            </a:r>
          </a:p>
          <a:p>
            <a:pPr marR="546100" indent="-546100" algn="just" rtl="1">
              <a:lnSpc>
                <a:spcPts val="4074"/>
              </a:lnSpc>
            </a:pPr>
            <a:r>
              <a:rPr lang="en-US" sz="2000">
                <a:latin typeface="Arial"/>
              </a:rPr>
              <a:t>١</a:t>
            </a:r>
            <a:r>
              <a:rPr lang="ar-SA" sz="2000">
                <a:latin typeface="Arial"/>
              </a:rPr>
              <a:t> - مع مراعاة عدم تكراز الجمعية نات التخصحن الواحد سواع. فى الجامعة أو فى جامعات المملكة الآخرى ، </a:t>
            </a:r>
            <a:r>
              <a:rPr lang="ar-SA" sz="2100">
                <a:latin typeface="Arial"/>
              </a:rPr>
              <a:t>تنشأ </a:t>
            </a:r>
            <a:r>
              <a:rPr lang="ar-SA" sz="2000">
                <a:latin typeface="Arial"/>
              </a:rPr>
              <a:t>الجمعية بقرار من مجلس الجامعة بنا؛ على توصية من ا لمجلسى ا لعلمي بها </a:t>
            </a:r>
            <a:r>
              <a:rPr lang="en-US" sz="2000">
                <a:latin typeface="Arial"/>
              </a:rPr>
              <a:t>٠</a:t>
            </a:r>
          </a:p>
          <a:p>
            <a:pPr marR="546100" indent="-546100" algn="just" rtl="1">
              <a:lnSpc>
                <a:spcPts val="4019"/>
              </a:lnSpc>
            </a:pPr>
            <a:r>
              <a:rPr lang="en-US" sz="2000">
                <a:latin typeface="Arial"/>
              </a:rPr>
              <a:t>٢</a:t>
            </a:r>
            <a:r>
              <a:rPr lang="ar-SA" sz="2000">
                <a:latin typeface="Arial"/>
              </a:rPr>
              <a:t> - بعد صدور قراز إنشاء الجمعية - وإلى آن يتم تكوين هيثات الجمعية - تتولى كافة الاختصاصات وتقوم بجميع الاجراءات لجنة تأسيسية موقتة يكونها المجلس العلمي من خمسة أعضاء يختارون أحدهم رثيسأ لها وينتهي عمل هده اللجنة بعقد أول جمعية عمومية واختيار أعضاء مجلس الإدارة ، وتقدم اللجنة تقريرأ مغصلأ عما قامت به إلى الجمعية العمومية </a:t>
            </a:r>
            <a:r>
              <a:rPr lang="en-US" sz="2000">
                <a:latin typeface="Arial"/>
              </a:rPr>
              <a:t>٠</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0803" y="1067990"/>
            <a:ext cx="5779293" cy="9015413"/>
          </a:xfrm>
          <a:prstGeom prst="rect">
            <a:avLst/>
          </a:prstGeom>
        </p:spPr>
        <p:txBody>
          <a:bodyPr lIns="0" tIns="0" rIns="0" bIns="0">
            <a:noAutofit/>
          </a:bodyPr>
          <a:lstStyle/>
          <a:p>
            <a:pPr indent="0" algn="ctr" rtl="1">
              <a:lnSpc>
                <a:spcPts val="2680"/>
              </a:lnSpc>
              <a:spcAft>
                <a:spcPts val="770"/>
              </a:spcAft>
            </a:pPr>
            <a:r>
              <a:rPr lang="ar-SA" sz="2400" b="1">
                <a:solidFill>
                  <a:srgbClr val="595BAD"/>
                </a:solidFill>
                <a:latin typeface="Arial"/>
              </a:rPr>
              <a:t>المادة ال</a:t>
            </a:r>
            <a:r>
              <a:rPr lang="en-US" sz="2400" b="1">
                <a:solidFill>
                  <a:srgbClr val="595BAD"/>
                </a:solidFill>
                <a:latin typeface="Arial"/>
              </a:rPr>
              <a:t>٠</a:t>
            </a:r>
            <a:r>
              <a:rPr lang="ar-SA" sz="2400" b="1">
                <a:solidFill>
                  <a:srgbClr val="595BAD"/>
                </a:solidFill>
                <a:latin typeface="Arial"/>
              </a:rPr>
              <a:t>عخامسة</a:t>
            </a:r>
          </a:p>
          <a:p>
            <a:pPr indent="0" algn="ctr" rtl="1">
              <a:lnSpc>
                <a:spcPts val="2790"/>
              </a:lnSpc>
              <a:spcAft>
                <a:spcPts val="3010"/>
              </a:spcAft>
            </a:pPr>
            <a:r>
              <a:rPr lang="ar-SA" sz="2500" b="1">
                <a:solidFill>
                  <a:srgbClr val="595BAD"/>
                </a:solidFill>
                <a:latin typeface="Arial"/>
              </a:rPr>
              <a:t>العضوية، وشروطها، وإجراءاتها</a:t>
            </a:r>
          </a:p>
          <a:p>
            <a:pPr marL="2755900" indent="0" rtl="1">
              <a:lnSpc>
                <a:spcPts val="3206"/>
              </a:lnSpc>
            </a:pPr>
            <a:r>
              <a:rPr lang="ar-SA" sz="2000">
                <a:latin typeface="Arial"/>
              </a:rPr>
              <a:t>تكون العضوية </a:t>
            </a:r>
            <a:r>
              <a:rPr lang="ar-SA" sz="1800" b="1">
                <a:latin typeface="Arial"/>
              </a:rPr>
              <a:t>على </a:t>
            </a:r>
            <a:r>
              <a:rPr lang="ar-SA" sz="2000">
                <a:latin typeface="Arial"/>
              </a:rPr>
              <a:t>ثلاثة </a:t>
            </a:r>
            <a:r>
              <a:rPr lang="ar-SA" sz="2100">
                <a:latin typeface="Arial"/>
              </a:rPr>
              <a:t>أنواع </a:t>
            </a:r>
            <a:r>
              <a:rPr lang="ar-SA" sz="2000">
                <a:latin typeface="Arial"/>
              </a:rPr>
              <a:t>: </a:t>
            </a:r>
            <a:r>
              <a:rPr lang="ar-SA" sz="1800" b="1">
                <a:latin typeface="Arial"/>
              </a:rPr>
              <a:t>عضوية عاملة </a:t>
            </a:r>
            <a:r>
              <a:rPr lang="ar-SA" sz="2000">
                <a:latin typeface="Arial"/>
              </a:rPr>
              <a:t>: ويشترط لها :</a:t>
            </a:r>
          </a:p>
          <a:p>
            <a:pPr marR="630238" indent="-482600" algn="r" rtl="1">
              <a:lnSpc>
                <a:spcPts val="3459"/>
              </a:lnSpc>
            </a:pPr>
            <a:r>
              <a:rPr lang="ar-SA" sz="2100">
                <a:latin typeface="Arial"/>
              </a:rPr>
              <a:t>آ </a:t>
            </a:r>
            <a:r>
              <a:rPr lang="ar-SA" sz="2000">
                <a:latin typeface="Arial"/>
              </a:rPr>
              <a:t>- </a:t>
            </a:r>
            <a:r>
              <a:rPr lang="ar-SA" sz="2100">
                <a:latin typeface="Arial"/>
              </a:rPr>
              <a:t>أن </a:t>
            </a:r>
            <a:r>
              <a:rPr lang="ar-SA" sz="2000">
                <a:latin typeface="Arial"/>
              </a:rPr>
              <a:t>يكون طالب العضوية حاص—لا </a:t>
            </a:r>
            <a:r>
              <a:rPr lang="ar-SA" sz="1800" b="1">
                <a:latin typeface="Arial"/>
              </a:rPr>
              <a:t>على </a:t>
            </a:r>
            <a:r>
              <a:rPr lang="ar-SA" sz="2000">
                <a:latin typeface="Arial"/>
              </a:rPr>
              <a:t>درجة علمية </a:t>
            </a:r>
            <a:r>
              <a:rPr lang="ar-SA" sz="2100">
                <a:latin typeface="Arial"/>
              </a:rPr>
              <a:t>آو </a:t>
            </a:r>
            <a:r>
              <a:rPr lang="ar-SA" sz="2000">
                <a:latin typeface="Arial"/>
              </a:rPr>
              <a:t>ما يعادلها فى مجال </a:t>
            </a:r>
            <a:r>
              <a:rPr lang="ar-SA" sz="2100">
                <a:latin typeface="Arial"/>
              </a:rPr>
              <a:t>تخصص </a:t>
            </a:r>
            <a:r>
              <a:rPr lang="ar-SA" sz="2000">
                <a:latin typeface="Arial"/>
              </a:rPr>
              <a:t>الجمعية .</a:t>
            </a:r>
          </a:p>
          <a:p>
            <a:pPr marL="1752600" marR="147638" indent="0" algn="r" rtl="1">
              <a:lnSpc>
                <a:spcPts val="3375"/>
              </a:lnSpc>
            </a:pPr>
            <a:r>
              <a:rPr lang="ar-SA" sz="2000">
                <a:latin typeface="Arial"/>
              </a:rPr>
              <a:t>ب - </a:t>
            </a:r>
            <a:r>
              <a:rPr lang="ar-SA" sz="2100">
                <a:latin typeface="Arial"/>
              </a:rPr>
              <a:t>آن </a:t>
            </a:r>
            <a:r>
              <a:rPr lang="ar-SA" sz="2000">
                <a:latin typeface="Arial"/>
              </a:rPr>
              <a:t>يدفع الاشتراكات السنوية . ب — ما يراه مجلس الإدارة من شروط .</a:t>
            </a:r>
          </a:p>
          <a:p>
            <a:pPr marR="134938" indent="12700" algn="just" rtl="1">
              <a:lnSpc>
                <a:spcPts val="3600"/>
              </a:lnSpc>
            </a:pPr>
            <a:r>
              <a:rPr lang="ar-SA" sz="2000">
                <a:latin typeface="Arial"/>
              </a:rPr>
              <a:t>د - </a:t>
            </a:r>
            <a:r>
              <a:rPr lang="ar-SA" sz="2100">
                <a:latin typeface="Arial"/>
              </a:rPr>
              <a:t>أن </a:t>
            </a:r>
            <a:r>
              <a:rPr lang="ar-SA" sz="2000">
                <a:latin typeface="Arial"/>
              </a:rPr>
              <a:t>يصدر بقبوله قرار من مجلس الإدارة . </a:t>
            </a:r>
            <a:r>
              <a:rPr lang="ar-SA" sz="1800" b="1">
                <a:latin typeface="Arial"/>
              </a:rPr>
              <a:t>عضوية شرفية </a:t>
            </a:r>
            <a:r>
              <a:rPr lang="ar-SA" sz="2000">
                <a:latin typeface="Arial"/>
              </a:rPr>
              <a:t>: </a:t>
            </a:r>
            <a:r>
              <a:rPr lang="ar-SA" sz="2100">
                <a:latin typeface="Arial"/>
              </a:rPr>
              <a:t>تمنح </a:t>
            </a:r>
            <a:r>
              <a:rPr lang="ar-SA" sz="2000">
                <a:latin typeface="Arial"/>
              </a:rPr>
              <a:t>بقرار من الجمعية العمومية لمن آسهم في تطوير مجالات اهتمام الجمعية ، </a:t>
            </a:r>
            <a:r>
              <a:rPr lang="ar-SA" sz="2100">
                <a:latin typeface="Arial"/>
              </a:rPr>
              <a:t>أو </a:t>
            </a:r>
            <a:r>
              <a:rPr lang="ar-SA" sz="2000">
                <a:latin typeface="Arial"/>
              </a:rPr>
              <a:t>قدم لها خدمات مالية آو معنوية ، ويعفى عضو </a:t>
            </a:r>
            <a:r>
              <a:rPr lang="ar-SA" sz="2100">
                <a:latin typeface="Arial"/>
              </a:rPr>
              <a:t>الشرف </a:t>
            </a:r>
            <a:r>
              <a:rPr lang="ar-SA" sz="2000">
                <a:latin typeface="Arial"/>
              </a:rPr>
              <a:t>من شرهل سداد الاشتراك ، ويجوز له حضور جلسات الجمعية العمومية ولجانها المختلغة والاشتراك في المناقشات . </a:t>
            </a:r>
            <a:r>
              <a:rPr lang="ar-SA" sz="1800" b="1">
                <a:latin typeface="Arial"/>
              </a:rPr>
              <a:t>عضوية انتساب : </a:t>
            </a:r>
            <a:r>
              <a:rPr lang="ar-SA" sz="2000">
                <a:latin typeface="Arial"/>
              </a:rPr>
              <a:t>يتمتع بها :</a:t>
            </a:r>
          </a:p>
          <a:p>
            <a:pPr marR="134938" indent="12700" algn="r" rtl="1">
              <a:lnSpc>
                <a:spcPts val="3769"/>
              </a:lnSpc>
            </a:pPr>
            <a:r>
              <a:rPr lang="ar-SA" sz="2000">
                <a:latin typeface="Arial"/>
              </a:rPr>
              <a:t>أ - الطلاب الجامعيون فى مجال </a:t>
            </a:r>
            <a:r>
              <a:rPr lang="ar-SA" sz="2100">
                <a:latin typeface="Arial"/>
              </a:rPr>
              <a:t>تخصص </a:t>
            </a:r>
            <a:r>
              <a:rPr lang="ar-SA" sz="2000">
                <a:latin typeface="Arial"/>
              </a:rPr>
              <a:t>الجمعية ب - العاملون والمهتمون فى مجال الجمعية ممن لا يتوافر فيهم </a:t>
            </a:r>
            <a:r>
              <a:rPr lang="ar-SA" sz="2100">
                <a:latin typeface="Arial"/>
              </a:rPr>
              <a:t>شرهد </a:t>
            </a:r>
            <a:r>
              <a:rPr lang="ar-SA" sz="2000">
                <a:latin typeface="Arial"/>
              </a:rPr>
              <a:t>المؤهل العلمي المحدد للعضوية العاملة .</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85800" y="671512"/>
            <a:ext cx="5032771" cy="1593056"/>
          </a:xfrm>
          <a:prstGeom prst="rect">
            <a:avLst/>
          </a:prstGeom>
        </p:spPr>
        <p:txBody>
          <a:bodyPr lIns="0" tIns="0" rIns="0" bIns="0">
            <a:noAutofit/>
          </a:bodyPr>
          <a:lstStyle/>
          <a:p>
            <a:pPr indent="0" algn="just" rtl="1">
              <a:lnSpc>
                <a:spcPts val="3544"/>
              </a:lnSpc>
              <a:spcAft>
                <a:spcPts val="2030"/>
              </a:spcAft>
            </a:pPr>
            <a:r>
              <a:rPr lang="ar-SA" sz="2000">
                <a:latin typeface="Arial"/>
              </a:rPr>
              <a:t>ويعفى العضو المنتسب من </a:t>
            </a:r>
            <a:r>
              <a:rPr lang="en-US" sz="2000">
                <a:latin typeface="Arial"/>
              </a:rPr>
              <a:t>٠</a:t>
            </a:r>
            <a:r>
              <a:rPr lang="ar-SA" sz="2000">
                <a:latin typeface="Arial"/>
              </a:rPr>
              <a:t> </a:t>
            </a:r>
            <a:r>
              <a:rPr lang="en-US" sz="2000">
                <a:latin typeface="Arial"/>
              </a:rPr>
              <a:t>٥</a:t>
            </a:r>
            <a:r>
              <a:rPr lang="ar-SA" sz="2000">
                <a:latin typeface="Arial"/>
              </a:rPr>
              <a:t> /</a:t>
            </a:r>
            <a:r>
              <a:rPr lang="en-US" sz="2000">
                <a:latin typeface="Arial"/>
              </a:rPr>
              <a:t>٠</a:t>
            </a:r>
            <a:r>
              <a:rPr lang="ar-SA" sz="2000">
                <a:latin typeface="Arial"/>
              </a:rPr>
              <a:t> من قيمة الاشتراك السنوي. ويجوز له حضور جلسات الجمعية العمومية ولجانها المختلغة والاشتراك في المناقشات دون أن يكون له حق التصويت </a:t>
            </a:r>
            <a:r>
              <a:rPr lang="en-US" sz="2000">
                <a:latin typeface="Arial"/>
              </a:rPr>
              <a:t>٠</a:t>
            </a:r>
          </a:p>
        </p:txBody>
      </p:sp>
      <p:sp>
        <p:nvSpPr>
          <p:cNvPr id="3" name="Rectangle 2"/>
          <p:cNvSpPr/>
          <p:nvPr/>
        </p:nvSpPr>
        <p:spPr>
          <a:xfrm>
            <a:off x="2907506" y="2807493"/>
            <a:ext cx="1718072" cy="707232"/>
          </a:xfrm>
          <a:prstGeom prst="rect">
            <a:avLst/>
          </a:prstGeom>
        </p:spPr>
        <p:txBody>
          <a:bodyPr lIns="0" tIns="0" rIns="0" bIns="0">
            <a:noAutofit/>
          </a:bodyPr>
          <a:lstStyle/>
          <a:p>
            <a:pPr indent="0" algn="r" rtl="1">
              <a:lnSpc>
                <a:spcPts val="3797"/>
              </a:lnSpc>
              <a:spcAft>
                <a:spcPts val="1540"/>
              </a:spcAft>
            </a:pPr>
            <a:r>
              <a:rPr lang="ar-SA" sz="2500" b="1">
                <a:solidFill>
                  <a:srgbClr val="595BAD"/>
                </a:solidFill>
                <a:latin typeface="Arial"/>
              </a:rPr>
              <a:t>المادة السادسة إنهاء العضوية</a:t>
            </a:r>
          </a:p>
        </p:txBody>
      </p:sp>
      <p:sp>
        <p:nvSpPr>
          <p:cNvPr id="4" name="Rectangle 3"/>
          <p:cNvSpPr/>
          <p:nvPr/>
        </p:nvSpPr>
        <p:spPr>
          <a:xfrm>
            <a:off x="1803796" y="4039790"/>
            <a:ext cx="4647010" cy="282178"/>
          </a:xfrm>
          <a:prstGeom prst="rect">
            <a:avLst/>
          </a:prstGeom>
        </p:spPr>
        <p:txBody>
          <a:bodyPr wrap="none" lIns="0" tIns="0" rIns="0" bIns="0">
            <a:noAutofit/>
          </a:bodyPr>
          <a:lstStyle/>
          <a:p>
            <a:pPr indent="406400" algn="just" rtl="1">
              <a:lnSpc>
                <a:spcPts val="2230"/>
              </a:lnSpc>
              <a:spcAft>
                <a:spcPts val="770"/>
              </a:spcAft>
            </a:pPr>
            <a:r>
              <a:rPr lang="ar-SA" sz="2000">
                <a:latin typeface="Arial"/>
              </a:rPr>
              <a:t>تنتهي العضوية في الجمعية في الحالات التالية :</a:t>
            </a:r>
          </a:p>
        </p:txBody>
      </p:sp>
      <p:sp>
        <p:nvSpPr>
          <p:cNvPr id="5" name="Rectangle 4"/>
          <p:cNvSpPr/>
          <p:nvPr/>
        </p:nvSpPr>
        <p:spPr>
          <a:xfrm>
            <a:off x="3846909" y="4471987"/>
            <a:ext cx="2968228" cy="235744"/>
          </a:xfrm>
          <a:prstGeom prst="rect">
            <a:avLst/>
          </a:prstGeom>
        </p:spPr>
        <p:txBody>
          <a:bodyPr wrap="none" lIns="0" tIns="0" rIns="0" bIns="0">
            <a:noAutofit/>
          </a:bodyPr>
          <a:lstStyle/>
          <a:p>
            <a:pPr indent="0" algn="r" rtl="1">
              <a:lnSpc>
                <a:spcPts val="2230"/>
              </a:lnSpc>
              <a:spcAft>
                <a:spcPts val="770"/>
              </a:spcAft>
            </a:pPr>
            <a:r>
              <a:rPr lang="en-US" sz="2000">
                <a:latin typeface="Arial"/>
              </a:rPr>
              <a:t>١</a:t>
            </a:r>
            <a:r>
              <a:rPr lang="ar-SA" sz="2000">
                <a:latin typeface="Arial"/>
              </a:rPr>
              <a:t> - انسحاب العضو او وفاته </a:t>
            </a:r>
            <a:r>
              <a:rPr lang="en-US" sz="1100">
                <a:latin typeface="Arial Unicode MS"/>
              </a:rPr>
              <a:t>٠</a:t>
            </a:r>
          </a:p>
        </p:txBody>
      </p:sp>
      <p:sp>
        <p:nvSpPr>
          <p:cNvPr id="6" name="Rectangle 5"/>
          <p:cNvSpPr/>
          <p:nvPr/>
        </p:nvSpPr>
        <p:spPr>
          <a:xfrm>
            <a:off x="696515" y="4904184"/>
            <a:ext cx="6143625" cy="282178"/>
          </a:xfrm>
          <a:prstGeom prst="rect">
            <a:avLst/>
          </a:prstGeom>
        </p:spPr>
        <p:txBody>
          <a:bodyPr lIns="0" tIns="0" rIns="0" bIns="0">
            <a:noAutofit/>
          </a:bodyPr>
          <a:lstStyle/>
          <a:p>
            <a:pPr indent="-533400" algn="r" rtl="1">
              <a:lnSpc>
                <a:spcPts val="1350"/>
              </a:lnSpc>
              <a:spcAft>
                <a:spcPts val="770"/>
              </a:spcAft>
            </a:pPr>
            <a:r>
              <a:rPr lang="en-US" sz="2000">
                <a:latin typeface="Arial"/>
              </a:rPr>
              <a:t>٢</a:t>
            </a:r>
            <a:r>
              <a:rPr lang="ar-SA" sz="2000">
                <a:latin typeface="Arial"/>
              </a:rPr>
              <a:t> - إدا لم يسدد الإشتراك السنوى بعد مضمى سنة من </a:t>
            </a:r>
            <a:r>
              <a:rPr lang="en-US" sz="1100">
                <a:latin typeface="Arial Unicode MS"/>
              </a:rPr>
              <a:t>٠</a:t>
            </a:r>
            <a:r>
              <a:rPr lang="ar-SA" sz="1100">
                <a:latin typeface="Arial Unicode MS"/>
              </a:rPr>
              <a:t>ذ </a:t>
            </a:r>
            <a:r>
              <a:rPr lang="en-US" sz="1100">
                <a:latin typeface="Arial Unicode MS"/>
              </a:rPr>
              <a:t>١</a:t>
            </a:r>
            <a:r>
              <a:rPr lang="ar-SA" sz="1100">
                <a:latin typeface="Arial Unicode MS"/>
              </a:rPr>
              <a:t> </a:t>
            </a:r>
            <a:r>
              <a:rPr lang="en-US" sz="1100">
                <a:latin typeface="Arial Unicode MS"/>
              </a:rPr>
              <a:t>٠٠</a:t>
            </a:r>
            <a:r>
              <a:rPr lang="ar-SA" sz="1100">
                <a:latin typeface="Arial Unicode MS"/>
              </a:rPr>
              <a:t> </a:t>
            </a:r>
            <a:r>
              <a:rPr lang="en-US" sz="1100">
                <a:latin typeface="Arial Unicode MS"/>
              </a:rPr>
              <a:t>٠</a:t>
            </a:r>
            <a:r>
              <a:rPr lang="ar-SA" sz="1100">
                <a:latin typeface="Arial Unicode MS"/>
              </a:rPr>
              <a:t>خ    </a:t>
            </a:r>
            <a:r>
              <a:rPr lang="en-US" sz="1100">
                <a:latin typeface="Arial Unicode MS"/>
              </a:rPr>
              <a:t>٠</a:t>
            </a:r>
            <a:r>
              <a:rPr lang="ar-SA" sz="1100">
                <a:latin typeface="Arial Unicode MS"/>
              </a:rPr>
              <a:t> </a:t>
            </a:r>
            <a:r>
              <a:rPr lang="en-US" sz="1100">
                <a:latin typeface="Arial Unicode MS"/>
              </a:rPr>
              <a:t>٠٠</a:t>
            </a:r>
            <a:r>
              <a:rPr lang="ar-SA" sz="1100">
                <a:latin typeface="Arial Unicode MS"/>
              </a:rPr>
              <a:t> </a:t>
            </a:r>
            <a:r>
              <a:rPr lang="en-US" sz="1100">
                <a:latin typeface="Arial Unicode MS"/>
              </a:rPr>
              <a:t>٠</a:t>
            </a:r>
            <a:r>
              <a:rPr lang="ar-SA" sz="1100">
                <a:latin typeface="Arial Unicode MS"/>
              </a:rPr>
              <a:t>    -</a:t>
            </a:r>
          </a:p>
        </p:txBody>
      </p:sp>
      <p:sp>
        <p:nvSpPr>
          <p:cNvPr id="7" name="Rectangle 6"/>
          <p:cNvSpPr/>
          <p:nvPr/>
        </p:nvSpPr>
        <p:spPr>
          <a:xfrm>
            <a:off x="5179218" y="5339953"/>
            <a:ext cx="1100138" cy="157162"/>
          </a:xfrm>
          <a:prstGeom prst="rect">
            <a:avLst/>
          </a:prstGeom>
        </p:spPr>
        <p:txBody>
          <a:bodyPr wrap="none" lIns="0" tIns="0" rIns="0" bIns="0">
            <a:noAutofit/>
          </a:bodyPr>
          <a:lstStyle/>
          <a:p>
            <a:pPr indent="0" algn="r" rtl="1">
              <a:lnSpc>
                <a:spcPts val="1350"/>
              </a:lnSpc>
              <a:spcAft>
                <a:spcPts val="1540"/>
              </a:spcAft>
            </a:pPr>
            <a:r>
              <a:rPr lang="ar-SA" sz="2000">
                <a:latin typeface="Arial"/>
              </a:rPr>
              <a:t>استحقاقه .</a:t>
            </a:r>
          </a:p>
        </p:txBody>
      </p:sp>
      <p:sp>
        <p:nvSpPr>
          <p:cNvPr id="8" name="Rectangle 7"/>
          <p:cNvSpPr/>
          <p:nvPr/>
        </p:nvSpPr>
        <p:spPr>
          <a:xfrm>
            <a:off x="710803" y="5693568"/>
            <a:ext cx="6129337" cy="1618060"/>
          </a:xfrm>
          <a:prstGeom prst="rect">
            <a:avLst/>
          </a:prstGeom>
        </p:spPr>
        <p:txBody>
          <a:bodyPr lIns="0" tIns="0" rIns="0" bIns="0">
            <a:noAutofit/>
          </a:bodyPr>
          <a:lstStyle/>
          <a:p>
            <a:pPr indent="0" algn="r" rtl="1">
              <a:lnSpc>
                <a:spcPts val="3263"/>
              </a:lnSpc>
              <a:spcAft>
                <a:spcPts val="2380"/>
              </a:spcAft>
            </a:pPr>
            <a:r>
              <a:rPr lang="en-US" sz="2000">
                <a:latin typeface="Arial"/>
              </a:rPr>
              <a:t>٣</a:t>
            </a:r>
            <a:r>
              <a:rPr lang="ar-SA" sz="2000">
                <a:latin typeface="Arial"/>
              </a:rPr>
              <a:t> - إذا فقد شرطأ من </a:t>
            </a:r>
            <a:r>
              <a:rPr lang="ar-SA" sz="1900">
                <a:latin typeface="Arial"/>
              </a:rPr>
              <a:t>شروهل </a:t>
            </a:r>
            <a:r>
              <a:rPr lang="ar-SA" sz="2000">
                <a:latin typeface="Arial"/>
              </a:rPr>
              <a:t>العضوية </a:t>
            </a:r>
            <a:r>
              <a:rPr lang="en-US" sz="2000">
                <a:latin typeface="Arial"/>
              </a:rPr>
              <a:t>٠</a:t>
            </a:r>
            <a:r>
              <a:rPr lang="ar-SA" sz="2000">
                <a:latin typeface="Arial"/>
              </a:rPr>
              <a:t> </a:t>
            </a:r>
            <a:r>
              <a:rPr lang="en-US" sz="2000">
                <a:latin typeface="Arial"/>
              </a:rPr>
              <a:t>٤</a:t>
            </a:r>
            <a:r>
              <a:rPr lang="ar-SA" sz="2000">
                <a:latin typeface="Arial"/>
              </a:rPr>
              <a:t> - إذا </a:t>
            </a:r>
            <a:r>
              <a:rPr lang="ar-SA" sz="2100">
                <a:latin typeface="Arial"/>
              </a:rPr>
              <a:t>قام </a:t>
            </a:r>
            <a:r>
              <a:rPr lang="ar-SA" sz="2000">
                <a:latin typeface="Arial"/>
              </a:rPr>
              <a:t>باي عمل </a:t>
            </a:r>
            <a:r>
              <a:rPr lang="ar-SA" sz="2100">
                <a:latin typeface="Arial"/>
              </a:rPr>
              <a:t>أو نشاط </a:t>
            </a:r>
            <a:r>
              <a:rPr lang="ar-SA" sz="1900">
                <a:latin typeface="Arial"/>
              </a:rPr>
              <a:t>يترتب </a:t>
            </a:r>
            <a:r>
              <a:rPr lang="ar-SA" sz="2000">
                <a:latin typeface="Arial"/>
              </a:rPr>
              <a:t>عليه !لحاق </a:t>
            </a:r>
            <a:r>
              <a:rPr lang="ar-SA" sz="1900">
                <a:latin typeface="Arial"/>
              </a:rPr>
              <a:t>ضرر </a:t>
            </a:r>
            <a:r>
              <a:rPr lang="ar-SA" sz="2000">
                <a:latin typeface="Arial"/>
              </a:rPr>
              <a:t>بالجمعية </a:t>
            </a:r>
            <a:r>
              <a:rPr lang="ar-SA" sz="2100">
                <a:latin typeface="Arial"/>
              </a:rPr>
              <a:t>ماديأ </a:t>
            </a:r>
            <a:r>
              <a:rPr lang="ar-SA" sz="2000">
                <a:latin typeface="Arial"/>
              </a:rPr>
              <a:t>كان </a:t>
            </a:r>
            <a:r>
              <a:rPr lang="ar-SA" sz="2100">
                <a:latin typeface="Arial"/>
              </a:rPr>
              <a:t>آم أدبيأ </a:t>
            </a:r>
            <a:r>
              <a:rPr lang="ar-SA" sz="2000">
                <a:latin typeface="Arial"/>
              </a:rPr>
              <a:t>، </a:t>
            </a:r>
            <a:r>
              <a:rPr lang="ar-SA" sz="2100">
                <a:latin typeface="Arial"/>
              </a:rPr>
              <a:t>ولا </a:t>
            </a:r>
            <a:r>
              <a:rPr lang="ar-SA" sz="1900">
                <a:latin typeface="Arial"/>
              </a:rPr>
              <a:t>تسقط </a:t>
            </a:r>
            <a:r>
              <a:rPr lang="ar-SA" sz="2000">
                <a:latin typeface="Arial"/>
              </a:rPr>
              <a:t>العضوية في هذه الحالة إلأ بموافقة مجلس إدازة الجمعية .</a:t>
            </a:r>
          </a:p>
        </p:txBody>
      </p:sp>
      <p:sp>
        <p:nvSpPr>
          <p:cNvPr id="9" name="Rectangle 8"/>
          <p:cNvSpPr/>
          <p:nvPr/>
        </p:nvSpPr>
        <p:spPr>
          <a:xfrm>
            <a:off x="2528887" y="7722393"/>
            <a:ext cx="2521744" cy="453628"/>
          </a:xfrm>
          <a:prstGeom prst="rect">
            <a:avLst/>
          </a:prstGeom>
        </p:spPr>
        <p:txBody>
          <a:bodyPr wrap="none" lIns="0" tIns="0" rIns="0" bIns="0">
            <a:noAutofit/>
          </a:bodyPr>
          <a:lstStyle/>
          <a:p>
            <a:pPr indent="0" algn="ctr" rtl="1">
              <a:lnSpc>
                <a:spcPts val="3319"/>
              </a:lnSpc>
            </a:pPr>
            <a:r>
              <a:rPr lang="ar-SA" sz="11400">
                <a:latin typeface="Segoe UI"/>
              </a:rPr>
              <a:t>-</a:t>
            </a:r>
          </a:p>
        </p:txBody>
      </p:sp>
      <p:sp>
        <p:nvSpPr>
          <p:cNvPr id="10" name="Rectangle 9"/>
          <p:cNvSpPr/>
          <p:nvPr/>
        </p:nvSpPr>
        <p:spPr>
          <a:xfrm>
            <a:off x="2893218" y="8315325"/>
            <a:ext cx="1807369" cy="282178"/>
          </a:xfrm>
          <a:prstGeom prst="rect">
            <a:avLst/>
          </a:prstGeom>
        </p:spPr>
        <p:txBody>
          <a:bodyPr wrap="none" lIns="0" tIns="0" rIns="0" bIns="0">
            <a:noAutofit/>
          </a:bodyPr>
          <a:lstStyle/>
          <a:p>
            <a:pPr indent="0" algn="r" rtl="1">
              <a:lnSpc>
                <a:spcPts val="3319"/>
              </a:lnSpc>
              <a:spcAft>
                <a:spcPts val="1120"/>
              </a:spcAft>
            </a:pPr>
            <a:r>
              <a:rPr lang="ar-SA" sz="2500" b="1">
                <a:solidFill>
                  <a:srgbClr val="595BAD"/>
                </a:solidFill>
                <a:latin typeface="Arial"/>
              </a:rPr>
              <a:t>اعادة العضوية</a:t>
            </a:r>
          </a:p>
        </p:txBody>
      </p:sp>
      <p:sp>
        <p:nvSpPr>
          <p:cNvPr id="11" name="Rectangle 10"/>
          <p:cNvSpPr/>
          <p:nvPr/>
        </p:nvSpPr>
        <p:spPr>
          <a:xfrm>
            <a:off x="728662" y="8972550"/>
            <a:ext cx="6140053" cy="1039415"/>
          </a:xfrm>
          <a:prstGeom prst="rect">
            <a:avLst/>
          </a:prstGeom>
        </p:spPr>
        <p:txBody>
          <a:bodyPr lIns="0" tIns="0" rIns="0" bIns="0">
            <a:noAutofit/>
          </a:bodyPr>
          <a:lstStyle/>
          <a:p>
            <a:pPr indent="406400" algn="just" rtl="1">
              <a:lnSpc>
                <a:spcPts val="3066"/>
              </a:lnSpc>
            </a:pPr>
            <a:r>
              <a:rPr lang="ar-SA" sz="2000">
                <a:latin typeface="Arial"/>
              </a:rPr>
              <a:t>يجوز بقرار من مجلس الإدارة إعادة العضوية إلى العضو </a:t>
            </a:r>
            <a:r>
              <a:rPr lang="ar-SA" sz="2100">
                <a:latin typeface="Arial"/>
              </a:rPr>
              <a:t>الذي </a:t>
            </a:r>
            <a:r>
              <a:rPr lang="ar-SA" sz="2000">
                <a:latin typeface="Arial"/>
              </a:rPr>
              <a:t>فقدها بنا؛ </a:t>
            </a:r>
            <a:r>
              <a:rPr lang="ar-SA" sz="1800" b="1">
                <a:latin typeface="Arial"/>
              </a:rPr>
              <a:t>على </a:t>
            </a:r>
            <a:r>
              <a:rPr lang="ar-SA" sz="2000">
                <a:latin typeface="Arial"/>
              </a:rPr>
              <a:t>طلبه </a:t>
            </a:r>
            <a:r>
              <a:rPr lang="ar-SA" sz="2100">
                <a:latin typeface="Arial"/>
              </a:rPr>
              <a:t>أذا </a:t>
            </a:r>
            <a:r>
              <a:rPr lang="ar-SA" sz="2000">
                <a:latin typeface="Arial"/>
              </a:rPr>
              <a:t>ز ا لعت </a:t>
            </a:r>
            <a:r>
              <a:rPr lang="ar-SA" sz="1900">
                <a:latin typeface="Arial"/>
              </a:rPr>
              <a:t>آسبا</a:t>
            </a:r>
            <a:r>
              <a:rPr lang="ar-SA" sz="2000">
                <a:latin typeface="Arial"/>
              </a:rPr>
              <a:t>ب </a:t>
            </a:r>
            <a:r>
              <a:rPr lang="ar-SA" sz="1900">
                <a:latin typeface="Arial"/>
              </a:rPr>
              <a:t>إسقاط </a:t>
            </a:r>
            <a:r>
              <a:rPr lang="ar-SA" sz="2000">
                <a:latin typeface="Arial"/>
              </a:rPr>
              <a:t>العضوية السابقة.</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1649</Words>
  <Application>Microsoft Office PowerPoint</Application>
  <PresentationFormat>Custom</PresentationFormat>
  <Paragraphs>93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 Unicode MS</vt:lpstr>
      <vt:lpstr>Arial</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2015-04-17T19:05:40Z</dcterms:modified>
</cp:coreProperties>
</file>