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0693400" cy="1071245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194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4054548" y="1049079"/>
            <a:ext cx="2778642" cy="1041990"/>
          </a:xfrm>
          <a:prstGeom prst="rect">
            <a:avLst/>
          </a:prstGeom>
        </p:spPr>
        <p:txBody>
          <a:bodyPr lIns="0" tIns="0" rIns="0" bIns="0">
            <a:noAutofit/>
          </a:bodyPr>
          <a:lstStyle/>
          <a:p>
            <a:pPr indent="0" algn="ctr" rtl="1">
              <a:lnSpc>
                <a:spcPts val="3181"/>
              </a:lnSpc>
              <a:spcAft>
                <a:spcPts val="7490"/>
              </a:spcAft>
            </a:pPr>
            <a:r>
              <a:rPr lang="ar-SA" sz="1100">
                <a:latin typeface="Segoe UI"/>
              </a:rPr>
              <a:t>المملكة </a:t>
            </a:r>
            <a:r>
              <a:rPr lang="ar-SA" sz="1200">
                <a:latin typeface="Segoe UI"/>
              </a:rPr>
              <a:t>العربية السعودية مجلس التعليم العالي الامانة العامة لمجلس التعليم العالي</a:t>
            </a:r>
          </a:p>
        </p:txBody>
      </p:sp>
      <p:sp>
        <p:nvSpPr>
          <p:cNvPr id="3" name="Rectangle 2"/>
          <p:cNvSpPr/>
          <p:nvPr/>
        </p:nvSpPr>
        <p:spPr>
          <a:xfrm>
            <a:off x="1580706" y="3331534"/>
            <a:ext cx="4437321" cy="1928038"/>
          </a:xfrm>
          <a:prstGeom prst="rect">
            <a:avLst/>
          </a:prstGeom>
        </p:spPr>
        <p:txBody>
          <a:bodyPr lIns="0" tIns="0" rIns="0" bIns="0">
            <a:noAutofit/>
          </a:bodyPr>
          <a:lstStyle/>
          <a:p>
            <a:pPr indent="0" algn="ctr" rtl="1">
              <a:lnSpc>
                <a:spcPts val="5720"/>
              </a:lnSpc>
              <a:spcBef>
                <a:spcPts val="7490"/>
              </a:spcBef>
            </a:pPr>
            <a:r>
              <a:rPr lang="ar-SA" sz="4300" b="1">
                <a:solidFill>
                  <a:srgbClr val="A62623"/>
                </a:solidFill>
                <a:latin typeface="Segoe UI"/>
              </a:rPr>
              <a:t>الا</a:t>
            </a:r>
            <a:r>
              <a:rPr lang="en-US" sz="4300" b="1">
                <a:solidFill>
                  <a:srgbClr val="A62623"/>
                </a:solidFill>
                <a:latin typeface="Segoe UI"/>
              </a:rPr>
              <a:t>١</a:t>
            </a:r>
            <a:r>
              <a:rPr lang="ar-SA" sz="4300" b="1">
                <a:solidFill>
                  <a:srgbClr val="A62623"/>
                </a:solidFill>
                <a:latin typeface="Segoe UI"/>
              </a:rPr>
              <a:t>سذ</a:t>
            </a:r>
          </a:p>
          <a:p>
            <a:pPr indent="0" algn="ctr" rtl="1">
              <a:lnSpc>
                <a:spcPts val="5414"/>
              </a:lnSpc>
              <a:spcAft>
                <a:spcPts val="3500"/>
              </a:spcAft>
            </a:pPr>
            <a:r>
              <a:rPr lang="ar-SA" sz="3100">
                <a:solidFill>
                  <a:srgbClr val="A62623"/>
                </a:solidFill>
                <a:latin typeface="Segoe UI"/>
              </a:rPr>
              <a:t>الحنظمة لعلناديق الطلبة </a:t>
            </a:r>
            <a:r>
              <a:rPr lang="ar-SA" sz="2800" b="1">
                <a:solidFill>
                  <a:srgbClr val="A62623"/>
                </a:solidFill>
                <a:latin typeface="Segoe UI"/>
              </a:rPr>
              <a:t>بالمؤسسات </a:t>
            </a:r>
            <a:r>
              <a:rPr lang="ar-SA" sz="3100">
                <a:solidFill>
                  <a:srgbClr val="A62623"/>
                </a:solidFill>
                <a:latin typeface="Segoe UI"/>
              </a:rPr>
              <a:t>التعليمية</a:t>
            </a:r>
          </a:p>
        </p:txBody>
      </p:sp>
      <p:sp>
        <p:nvSpPr>
          <p:cNvPr id="4" name="Rectangle 3"/>
          <p:cNvSpPr/>
          <p:nvPr/>
        </p:nvSpPr>
        <p:spPr>
          <a:xfrm>
            <a:off x="800986" y="6209413"/>
            <a:ext cx="6010939" cy="1892596"/>
          </a:xfrm>
          <a:prstGeom prst="rect">
            <a:avLst/>
          </a:prstGeom>
        </p:spPr>
        <p:txBody>
          <a:bodyPr lIns="0" tIns="0" rIns="0" bIns="0">
            <a:noAutofit/>
          </a:bodyPr>
          <a:lstStyle/>
          <a:p>
            <a:pPr indent="0" algn="just" rtl="1">
              <a:lnSpc>
                <a:spcPts val="3098"/>
              </a:lnSpc>
              <a:spcBef>
                <a:spcPts val="3500"/>
              </a:spcBef>
              <a:spcAft>
                <a:spcPts val="3500"/>
              </a:spcAft>
            </a:pPr>
            <a:r>
              <a:rPr lang="ar-SA" sz="1300" b="1">
                <a:latin typeface="Segoe UI"/>
              </a:rPr>
              <a:t>الصادرة بقرار </a:t>
            </a:r>
            <a:r>
              <a:rPr lang="ar-SA" sz="1300">
                <a:latin typeface="Segoe UI"/>
              </a:rPr>
              <a:t>مجلس </a:t>
            </a:r>
            <a:r>
              <a:rPr lang="ar-SA" sz="1300" b="1">
                <a:latin typeface="Segoe UI"/>
              </a:rPr>
              <a:t>التعليم العالي رقم (</a:t>
            </a:r>
            <a:r>
              <a:rPr lang="en-US" sz="1300" b="1">
                <a:latin typeface="Segoe UI"/>
              </a:rPr>
              <a:t>١٢</a:t>
            </a:r>
            <a:r>
              <a:rPr lang="ar-SA" sz="1300" b="1">
                <a:latin typeface="Segoe UI"/>
              </a:rPr>
              <a:t> ا </a:t>
            </a:r>
            <a:r>
              <a:rPr lang="en-US" sz="1300">
                <a:latin typeface="Segoe UI"/>
              </a:rPr>
              <a:t>٢٧</a:t>
            </a:r>
            <a:r>
              <a:rPr lang="ar-SA" sz="1300">
                <a:latin typeface="Segoe UI"/>
              </a:rPr>
              <a:t> </a:t>
            </a:r>
            <a:r>
              <a:rPr lang="ar-SA" sz="1300" b="1">
                <a:latin typeface="Segoe UI"/>
              </a:rPr>
              <a:t>ا </a:t>
            </a:r>
            <a:r>
              <a:rPr lang="en-US" sz="1300">
                <a:latin typeface="Segoe UI"/>
              </a:rPr>
              <a:t>١٤٢٣</a:t>
            </a:r>
            <a:r>
              <a:rPr lang="ar-SA" sz="1300" b="1">
                <a:latin typeface="Segoe UI"/>
              </a:rPr>
              <a:t>د) المتخذ في الجلسة. (السابعة والعشرين) لمجلس التعليم العالي المعقودة بتاريخ </a:t>
            </a:r>
            <a:r>
              <a:rPr lang="en-US" sz="1300">
                <a:latin typeface="Segoe UI"/>
              </a:rPr>
              <a:t>٢</a:t>
            </a:r>
            <a:r>
              <a:rPr lang="ar-SA" sz="1300">
                <a:latin typeface="Segoe UI"/>
              </a:rPr>
              <a:t> /</a:t>
            </a:r>
            <a:r>
              <a:rPr lang="en-US" sz="1300">
                <a:latin typeface="Segoe UI"/>
              </a:rPr>
              <a:t>١١</a:t>
            </a:r>
            <a:r>
              <a:rPr lang="ar-SA" sz="1300">
                <a:latin typeface="Segoe UI"/>
              </a:rPr>
              <a:t> ا </a:t>
            </a:r>
            <a:r>
              <a:rPr lang="en-US" sz="1300">
                <a:latin typeface="Segoe UI"/>
              </a:rPr>
              <a:t>١٤٢٣</a:t>
            </a:r>
            <a:r>
              <a:rPr lang="ar-SA" sz="1300">
                <a:latin typeface="Segoe UI"/>
              </a:rPr>
              <a:t>د. </a:t>
            </a:r>
            <a:r>
              <a:rPr lang="ar-SA" sz="1300" b="1">
                <a:latin typeface="Segoe UI"/>
              </a:rPr>
              <a:t>المتوج بموافقة خادم </a:t>
            </a:r>
            <a:r>
              <a:rPr lang="ar-SA" sz="1300">
                <a:latin typeface="Segoe UI"/>
              </a:rPr>
              <a:t>الحرمين </a:t>
            </a:r>
            <a:r>
              <a:rPr lang="ar-SA" sz="1300" b="1">
                <a:latin typeface="Segoe UI"/>
              </a:rPr>
              <a:t>الشريفين رئيس </a:t>
            </a:r>
            <a:r>
              <a:rPr lang="ar-SA" sz="1300">
                <a:latin typeface="Segoe UI"/>
              </a:rPr>
              <a:t>مجلس الووراء </a:t>
            </a:r>
            <a:r>
              <a:rPr lang="ar-SA" sz="1300" b="1">
                <a:latin typeface="Segoe UI"/>
              </a:rPr>
              <a:t>رئيس مجلس التعليم العالي بالتوجيه البرقي الكريم رقم </a:t>
            </a:r>
            <a:r>
              <a:rPr lang="en-US" sz="1300" b="1">
                <a:latin typeface="Segoe UI"/>
              </a:rPr>
              <a:t>٧</a:t>
            </a:r>
            <a:r>
              <a:rPr lang="ar-SA" sz="1300" b="1">
                <a:latin typeface="Segoe UI"/>
              </a:rPr>
              <a:t>/ب/ </a:t>
            </a:r>
            <a:r>
              <a:rPr lang="en-US" sz="1300" b="1">
                <a:latin typeface="Segoe UI"/>
              </a:rPr>
              <a:t>٤٥٨٨٨</a:t>
            </a:r>
            <a:r>
              <a:rPr lang="ar-SA" sz="1300" b="1">
                <a:latin typeface="Segoe UI"/>
              </a:rPr>
              <a:t> وتاريخ </a:t>
            </a:r>
            <a:r>
              <a:rPr lang="en-US" sz="1300">
                <a:latin typeface="Segoe UI"/>
              </a:rPr>
              <a:t>١٤٢٣/١١/٢٣</a:t>
            </a:r>
            <a:r>
              <a:rPr lang="ar-SA" sz="1300">
                <a:latin typeface="Segoe UI"/>
              </a:rPr>
              <a:t>د.</a:t>
            </a:r>
          </a:p>
        </p:txBody>
      </p:sp>
      <p:sp>
        <p:nvSpPr>
          <p:cNvPr id="5" name="Rectangle 4"/>
          <p:cNvSpPr/>
          <p:nvPr/>
        </p:nvSpPr>
        <p:spPr>
          <a:xfrm>
            <a:off x="3203944" y="8817934"/>
            <a:ext cx="1219200" cy="347331"/>
          </a:xfrm>
          <a:prstGeom prst="rect">
            <a:avLst/>
          </a:prstGeom>
        </p:spPr>
        <p:txBody>
          <a:bodyPr wrap="none" lIns="0" tIns="0" rIns="0" bIns="0">
            <a:noAutofit/>
          </a:bodyPr>
          <a:lstStyle/>
          <a:p>
            <a:pPr indent="0" algn="r" rtl="1">
              <a:lnSpc>
                <a:spcPts val="1990"/>
              </a:lnSpc>
              <a:spcBef>
                <a:spcPts val="3500"/>
              </a:spcBef>
              <a:spcAft>
                <a:spcPts val="6930"/>
              </a:spcAft>
            </a:pPr>
            <a:r>
              <a:rPr lang="ar-SA" sz="1500" b="1">
                <a:solidFill>
                  <a:srgbClr val="A62623"/>
                </a:solidFill>
                <a:latin typeface="Segoe UI"/>
              </a:rPr>
              <a:t>العلبعة الاولى</a:t>
            </a:r>
          </a:p>
        </p:txBody>
      </p:sp>
      <p:sp>
        <p:nvSpPr>
          <p:cNvPr id="6" name="Rectangle 5"/>
          <p:cNvSpPr/>
          <p:nvPr/>
        </p:nvSpPr>
        <p:spPr>
          <a:xfrm>
            <a:off x="6872176" y="10338390"/>
            <a:ext cx="396949" cy="255182"/>
          </a:xfrm>
          <a:prstGeom prst="rect">
            <a:avLst/>
          </a:prstGeom>
          <a:solidFill>
            <a:srgbClr val="5C0807"/>
          </a:solidFill>
        </p:spPr>
        <p:txBody>
          <a:bodyPr wrap="none" lIns="0" tIns="0" rIns="0" bIns="0">
            <a:noAutofit/>
          </a:bodyPr>
          <a:lstStyle/>
          <a:p>
            <a:pPr indent="0" algn="r">
              <a:lnSpc>
                <a:spcPts val="1330"/>
              </a:lnSpc>
            </a:pPr>
            <a:r>
              <a:rPr lang="de" sz="1000">
                <a:solidFill>
                  <a:srgbClr val="FFFFFF"/>
                </a:solidFill>
                <a:latin typeface="Segoe UI"/>
              </a:rPr>
              <a:t>EB</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16436" y="10086109"/>
            <a:ext cx="422564" cy="332509"/>
          </a:xfrm>
          <a:prstGeom prst="rect">
            <a:avLst/>
          </a:prstGeom>
        </p:spPr>
      </p:pic>
      <p:sp>
        <p:nvSpPr>
          <p:cNvPr id="3" name="Rectangle 2"/>
          <p:cNvSpPr/>
          <p:nvPr/>
        </p:nvSpPr>
        <p:spPr>
          <a:xfrm>
            <a:off x="6906490" y="9746672"/>
            <a:ext cx="180110" cy="325582"/>
          </a:xfrm>
          <a:prstGeom prst="rect">
            <a:avLst/>
          </a:prstGeom>
        </p:spPr>
        <p:txBody>
          <a:bodyPr wrap="none" lIns="0" tIns="0" rIns="0" bIns="0">
            <a:noAutofit/>
          </a:bodyPr>
          <a:lstStyle/>
          <a:p>
            <a:pPr indent="0">
              <a:lnSpc>
                <a:spcPts val="2260"/>
              </a:lnSpc>
            </a:pPr>
            <a:r>
              <a:rPr lang="en-US" sz="1700">
                <a:solidFill>
                  <a:srgbClr val="6C3C45"/>
                </a:solidFill>
                <a:latin typeface="Segoe UI"/>
              </a:rPr>
              <a:t>-</a:t>
            </a:r>
          </a:p>
        </p:txBody>
      </p:sp>
      <p:sp>
        <p:nvSpPr>
          <p:cNvPr id="4" name="Rectangle 3"/>
          <p:cNvSpPr/>
          <p:nvPr/>
        </p:nvSpPr>
        <p:spPr>
          <a:xfrm>
            <a:off x="893618" y="512618"/>
            <a:ext cx="5770418" cy="9400309"/>
          </a:xfrm>
          <a:prstGeom prst="rect">
            <a:avLst/>
          </a:prstGeom>
        </p:spPr>
        <p:txBody>
          <a:bodyPr lIns="0" tIns="0" rIns="0" bIns="0">
            <a:noAutofit/>
          </a:bodyPr>
          <a:lstStyle/>
          <a:p>
            <a:pPr marR="375228" indent="-330200" algn="just" rtl="1">
              <a:lnSpc>
                <a:spcPts val="3627"/>
              </a:lnSpc>
            </a:pPr>
            <a:r>
              <a:rPr lang="en-US" sz="1700">
                <a:latin typeface="Segoe UI"/>
              </a:rPr>
              <a:t>١</a:t>
            </a:r>
            <a:r>
              <a:rPr lang="ar-SA" sz="1700">
                <a:latin typeface="Segoe UI"/>
              </a:rPr>
              <a:t> - دراسة مشروع الميزانية التقديرية للصندوق أو أية تعديلات عليها تمهيدا لإقرارها من مدير ا</a:t>
            </a:r>
            <a:r>
              <a:rPr lang="ar-SA" sz="1600">
                <a:latin typeface="Segoe UI"/>
              </a:rPr>
              <a:t>لمؤسسة </a:t>
            </a:r>
            <a:r>
              <a:rPr lang="ar-SA" sz="1700">
                <a:latin typeface="Segoe UI"/>
              </a:rPr>
              <a:t>التعليمية أو الوزير المختص.</a:t>
            </a:r>
          </a:p>
          <a:p>
            <a:pPr marR="375228" indent="-330200" algn="just" rtl="1">
              <a:lnSpc>
                <a:spcPts val="2260"/>
              </a:lnSpc>
              <a:spcAft>
                <a:spcPts val="980"/>
              </a:spcAft>
            </a:pPr>
            <a:r>
              <a:rPr lang="en-US" sz="1700">
                <a:latin typeface="Segoe UI"/>
              </a:rPr>
              <a:t>٢</a:t>
            </a:r>
            <a:r>
              <a:rPr lang="ar-SA" sz="1700">
                <a:latin typeface="Segoe UI"/>
              </a:rPr>
              <a:t>- دراسة سبل </a:t>
            </a:r>
            <a:r>
              <a:rPr lang="ar-SA" sz="1600" b="1">
                <a:latin typeface="Segoe UI"/>
              </a:rPr>
              <a:t>زيادة موارد </a:t>
            </a:r>
            <a:r>
              <a:rPr lang="ar-SA" sz="1700">
                <a:latin typeface="Segoe UI"/>
              </a:rPr>
              <a:t>الصندوق.</a:t>
            </a:r>
          </a:p>
          <a:p>
            <a:pPr marR="375228" indent="-330200" algn="just" rtl="1">
              <a:lnSpc>
                <a:spcPts val="3518"/>
              </a:lnSpc>
            </a:pPr>
            <a:r>
              <a:rPr lang="en-US" sz="1700">
                <a:latin typeface="Segoe UI"/>
              </a:rPr>
              <a:t>٣</a:t>
            </a:r>
            <a:r>
              <a:rPr lang="ar-SA" sz="1700">
                <a:latin typeface="Segoe UI"/>
              </a:rPr>
              <a:t>ء التوصية </a:t>
            </a:r>
            <a:r>
              <a:rPr lang="ar-SA" sz="1600" b="1">
                <a:latin typeface="Segoe UI"/>
              </a:rPr>
              <a:t>بقبول </a:t>
            </a:r>
            <a:r>
              <a:rPr lang="ar-SA" sz="1700">
                <a:latin typeface="Segoe UI"/>
              </a:rPr>
              <a:t>المنح والوصايا وا لهبات والتبرعات التي تقدم للصندوق </a:t>
            </a:r>
            <a:r>
              <a:rPr lang="ar-SA" sz="1600" b="1">
                <a:latin typeface="Segoe UI"/>
              </a:rPr>
              <a:t>وفقأ </a:t>
            </a:r>
            <a:r>
              <a:rPr lang="ar-SA" sz="1700">
                <a:latin typeface="Segoe UI"/>
              </a:rPr>
              <a:t>لما تقضي </a:t>
            </a:r>
            <a:r>
              <a:rPr lang="ar-SA" sz="1600" b="1">
                <a:latin typeface="Segoe UI"/>
              </a:rPr>
              <a:t>به </a:t>
            </a:r>
            <a:r>
              <a:rPr lang="ar-SA" sz="1700">
                <a:latin typeface="Segoe UI"/>
              </a:rPr>
              <a:t>اللائحة المنظمة للشؤون المالية في الجامعات.</a:t>
            </a:r>
          </a:p>
          <a:p>
            <a:pPr marR="375228" indent="-330200" algn="just" rtl="1">
              <a:lnSpc>
                <a:spcPts val="3464"/>
              </a:lnSpc>
            </a:pPr>
            <a:r>
              <a:rPr lang="en-US" sz="1700">
                <a:latin typeface="Segoe UI"/>
              </a:rPr>
              <a:t>٠٤</a:t>
            </a:r>
            <a:r>
              <a:rPr lang="ar-SA" sz="1700">
                <a:latin typeface="Segoe UI"/>
              </a:rPr>
              <a:t> تقييم دراسات الجدوى الاقتصادية للمشاريع الاستثمارية تمهيدأ لإقرارها من مدير المؤسسة التعليمية أو الوزير المختص.</a:t>
            </a:r>
          </a:p>
          <a:p>
            <a:pPr marR="375228" indent="-330200" algn="just" rtl="1">
              <a:lnSpc>
                <a:spcPts val="3382"/>
              </a:lnSpc>
            </a:pPr>
            <a:r>
              <a:rPr lang="en-US" sz="1700">
                <a:latin typeface="Segoe UI"/>
              </a:rPr>
              <a:t>٠٥</a:t>
            </a:r>
            <a:r>
              <a:rPr lang="ar-SA" sz="1700">
                <a:latin typeface="Segoe UI"/>
              </a:rPr>
              <a:t> مع مراعاة أحخ^ام الفقرة السابقة لمجلس الإدارة إقرار أسعار السلع والخدمات </a:t>
            </a:r>
            <a:r>
              <a:rPr lang="ar-SA" sz="1600" b="1">
                <a:latin typeface="Segoe UI"/>
              </a:rPr>
              <a:t>التي </a:t>
            </a:r>
            <a:r>
              <a:rPr lang="ar-SA" sz="1700">
                <a:latin typeface="Segoe UI"/>
              </a:rPr>
              <a:t>يقدمها الصندوق </a:t>
            </a:r>
            <a:r>
              <a:rPr lang="ar-SA" sz="1600" b="1">
                <a:latin typeface="Segoe UI"/>
              </a:rPr>
              <a:t>عن </a:t>
            </a:r>
            <a:r>
              <a:rPr lang="ar-SA" sz="1700">
                <a:latin typeface="Segoe UI"/>
              </a:rPr>
              <a:t>طريق مشاريعه الاسسمارية وتعديلها إدا اقتضت المصلحة دلك.</a:t>
            </a:r>
          </a:p>
          <a:p>
            <a:pPr marR="375228" indent="-330200" algn="just" rtl="1">
              <a:lnSpc>
                <a:spcPts val="3545"/>
              </a:lnSpc>
            </a:pPr>
            <a:r>
              <a:rPr lang="en-US" sz="1700">
                <a:latin typeface="Segoe UI"/>
              </a:rPr>
              <a:t>٠٦</a:t>
            </a:r>
            <a:r>
              <a:rPr lang="ar-SA" sz="1700">
                <a:latin typeface="Segoe UI"/>
              </a:rPr>
              <a:t> دراسة الحساب الختامي للصندوق بعد مراجعته من قبل مراجع الحسابات الخارجي تمهيدأ للمصادقة عليه من </a:t>
            </a:r>
            <a:r>
              <a:rPr lang="ar-SA" sz="1600" b="1">
                <a:latin typeface="Segoe UI"/>
              </a:rPr>
              <a:t>مدير </a:t>
            </a:r>
            <a:r>
              <a:rPr lang="ar-SA" sz="1700">
                <a:latin typeface="Segoe UI"/>
              </a:rPr>
              <a:t>المؤسسة التعليمية آو الوزير المختص.</a:t>
            </a:r>
          </a:p>
          <a:p>
            <a:pPr marR="375228" indent="-330200" algn="just" rtl="1">
              <a:lnSpc>
                <a:spcPts val="3764"/>
              </a:lnSpc>
            </a:pPr>
            <a:r>
              <a:rPr lang="en-US" sz="1700">
                <a:latin typeface="Segoe UI"/>
              </a:rPr>
              <a:t>٠٧</a:t>
            </a:r>
            <a:r>
              <a:rPr lang="ar-SA" sz="1700">
                <a:latin typeface="Segoe UI"/>
              </a:rPr>
              <a:t> التاكد من تنغيذ الأعمال المتعلقة بالصندوق طبقاء للاثحته وميزانيته المعتمدة.</a:t>
            </a:r>
          </a:p>
          <a:p>
            <a:pPr marR="375228" indent="-330200" algn="just" rtl="1">
              <a:lnSpc>
                <a:spcPts val="2260"/>
              </a:lnSpc>
              <a:spcAft>
                <a:spcPts val="980"/>
              </a:spcAft>
            </a:pPr>
            <a:r>
              <a:rPr lang="en-US" sz="1700">
                <a:latin typeface="Segoe UI"/>
              </a:rPr>
              <a:t>٨</a:t>
            </a:r>
            <a:r>
              <a:rPr lang="ar-SA" sz="1700">
                <a:latin typeface="Segoe UI"/>
              </a:rPr>
              <a:t>- </a:t>
            </a:r>
            <a:r>
              <a:rPr lang="ar-SA" sz="1600" b="1">
                <a:latin typeface="Segoe UI"/>
              </a:rPr>
              <a:t>الموافقة على </a:t>
            </a:r>
            <a:r>
              <a:rPr lang="ar-SA" sz="1700">
                <a:latin typeface="Segoe UI"/>
              </a:rPr>
              <a:t>تعيين </a:t>
            </a:r>
            <a:r>
              <a:rPr lang="ar-SA" sz="1600" b="1">
                <a:latin typeface="Segoe UI"/>
              </a:rPr>
              <a:t>موظفى </a:t>
            </a:r>
            <a:r>
              <a:rPr lang="ar-SA" sz="1700">
                <a:latin typeface="Segoe UI"/>
              </a:rPr>
              <a:t>ومتعاونى الصندوق.</a:t>
            </a:r>
          </a:p>
          <a:p>
            <a:pPr marR="375228" indent="-330200" algn="just" rtl="1">
              <a:lnSpc>
                <a:spcPts val="3436"/>
              </a:lnSpc>
            </a:pPr>
            <a:r>
              <a:rPr lang="en-US" sz="1700">
                <a:latin typeface="Segoe UI"/>
              </a:rPr>
              <a:t>٠٩</a:t>
            </a:r>
            <a:r>
              <a:rPr lang="ar-SA" sz="1700">
                <a:latin typeface="Segoe UI"/>
              </a:rPr>
              <a:t> تحديد الرواتب والبدلات والمكافآت </a:t>
            </a:r>
            <a:r>
              <a:rPr lang="ar-SA" sz="1600" b="1">
                <a:latin typeface="Segoe UI"/>
              </a:rPr>
              <a:t>وأي </a:t>
            </a:r>
            <a:r>
              <a:rPr lang="ar-SA" sz="1700">
                <a:latin typeface="Segoe UI"/>
              </a:rPr>
              <a:t>ميزات </a:t>
            </a:r>
            <a:r>
              <a:rPr lang="ar-SA" sz="1600" b="1">
                <a:latin typeface="Segoe UI"/>
              </a:rPr>
              <a:t>أخرى </a:t>
            </a:r>
            <a:r>
              <a:rPr lang="ar-SA" sz="1700">
                <a:latin typeface="Segoe UI"/>
              </a:rPr>
              <a:t>للعاملين بالصندوق شريطة الا يتجاوز ذلك ما هو مطبق</a:t>
            </a:r>
          </a:p>
        </p:txBody>
      </p:sp>
      <p:sp>
        <p:nvSpPr>
          <p:cNvPr id="5" name="Rectangle 4"/>
          <p:cNvSpPr/>
          <p:nvPr/>
        </p:nvSpPr>
        <p:spPr>
          <a:xfrm>
            <a:off x="2878281" y="10512136"/>
            <a:ext cx="4388428" cy="183573"/>
          </a:xfrm>
          <a:prstGeom prst="rect">
            <a:avLst/>
          </a:prstGeom>
        </p:spPr>
        <p:txBody>
          <a:bodyPr wrap="none" lIns="0" tIns="0" rIns="0" bIns="0">
            <a:noAutofit/>
          </a:bodyPr>
          <a:lstStyle/>
          <a:p>
            <a:pPr indent="0" algn="r" rtl="1">
              <a:lnSpc>
                <a:spcPts val="2130"/>
              </a:lnSpc>
            </a:pPr>
            <a:r>
              <a:rPr lang="en-US" sz="1600" b="1">
                <a:latin typeface="Segoe UI"/>
              </a:rPr>
              <a:t>٣٦٤</a:t>
            </a:r>
            <a:r>
              <a:rPr lang="ar-SA" sz="1600" b="1">
                <a:latin typeface="Segoe UI"/>
              </a:rPr>
              <a:t> اللائحة المنظمة لصنادن الطلة بالن سات </a:t>
            </a:r>
            <a:r>
              <a:rPr lang="en-US" sz="1600" b="1">
                <a:latin typeface="Segoe UI"/>
              </a:rPr>
              <a:t>١</a:t>
            </a:r>
            <a:r>
              <a:rPr lang="ar-SA" sz="1600" b="1">
                <a:latin typeface="Segoe UI"/>
              </a:rPr>
              <a:t>لتعدمة</a:t>
            </a: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64906" y="6572250"/>
            <a:ext cx="2160984" cy="907256"/>
          </a:xfrm>
          <a:prstGeom prst="rect">
            <a:avLst/>
          </a:prstGeom>
        </p:spPr>
      </p:pic>
      <p:pic>
        <p:nvPicPr>
          <p:cNvPr id="3" name="Picture 2"/>
          <p:cNvPicPr>
            <a:picLocks noChangeAspect="1"/>
          </p:cNvPicPr>
          <p:nvPr/>
        </p:nvPicPr>
        <p:blipFill>
          <a:blip r:embed="rId3"/>
          <a:stretch>
            <a:fillRect/>
          </a:stretch>
        </p:blipFill>
        <p:spPr>
          <a:xfrm>
            <a:off x="2464593" y="6543675"/>
            <a:ext cx="203597" cy="932259"/>
          </a:xfrm>
          <a:prstGeom prst="rect">
            <a:avLst/>
          </a:prstGeom>
        </p:spPr>
      </p:pic>
      <p:sp>
        <p:nvSpPr>
          <p:cNvPr id="4" name="Rectangle 3"/>
          <p:cNvSpPr/>
          <p:nvPr/>
        </p:nvSpPr>
        <p:spPr>
          <a:xfrm>
            <a:off x="814387" y="628650"/>
            <a:ext cx="5472113" cy="1214437"/>
          </a:xfrm>
          <a:prstGeom prst="rect">
            <a:avLst/>
          </a:prstGeom>
        </p:spPr>
        <p:txBody>
          <a:bodyPr lIns="0" tIns="0" rIns="0" bIns="0">
            <a:noAutofit/>
          </a:bodyPr>
          <a:lstStyle/>
          <a:p>
            <a:pPr indent="0" algn="just" rtl="1">
              <a:lnSpc>
                <a:spcPts val="3713"/>
              </a:lnSpc>
            </a:pPr>
            <a:r>
              <a:rPr lang="ar-SA" sz="1700">
                <a:latin typeface="Segoe UI"/>
              </a:rPr>
              <a:t>بنظام الخدمة المدنية ولوائحه وكنا نظام العمل والعمال تمهيدا' </a:t>
            </a:r>
            <a:r>
              <a:rPr lang="ar-SA" sz="1600">
                <a:latin typeface="Segoe UI"/>
              </a:rPr>
              <a:t>لإقرارها </a:t>
            </a:r>
            <a:r>
              <a:rPr lang="ar-SA" sz="1700">
                <a:latin typeface="Segoe UI"/>
              </a:rPr>
              <a:t>من مجلس </a:t>
            </a:r>
            <a:r>
              <a:rPr lang="ar-SA" sz="1600">
                <a:latin typeface="Segoe UI"/>
              </a:rPr>
              <a:t>المؤسسة </a:t>
            </a:r>
            <a:r>
              <a:rPr lang="ar-SA" sz="1700">
                <a:latin typeface="Segoe UI"/>
              </a:rPr>
              <a:t>التعليمية آو الوزير المختص.</a:t>
            </a:r>
          </a:p>
        </p:txBody>
      </p:sp>
      <p:sp>
        <p:nvSpPr>
          <p:cNvPr id="5" name="Rectangle 4"/>
          <p:cNvSpPr/>
          <p:nvPr/>
        </p:nvSpPr>
        <p:spPr>
          <a:xfrm>
            <a:off x="810815" y="2096690"/>
            <a:ext cx="5793581" cy="742950"/>
          </a:xfrm>
          <a:prstGeom prst="rect">
            <a:avLst/>
          </a:prstGeom>
        </p:spPr>
        <p:txBody>
          <a:bodyPr lIns="0" tIns="0" rIns="0" bIns="0">
            <a:noAutofit/>
          </a:bodyPr>
          <a:lstStyle/>
          <a:p>
            <a:pPr indent="-533400" algn="just" rtl="1">
              <a:lnSpc>
                <a:spcPts val="3684"/>
              </a:lnSpc>
            </a:pPr>
            <a:r>
              <a:rPr lang="en-US" sz="1700">
                <a:latin typeface="Segoe UI"/>
              </a:rPr>
              <a:t>٠١٠</a:t>
            </a:r>
            <a:r>
              <a:rPr lang="ar-SA" sz="1700">
                <a:latin typeface="Segoe UI"/>
              </a:rPr>
              <a:t> اقتراح التعديلات </a:t>
            </a:r>
            <a:r>
              <a:rPr lang="ar-SA" sz="1600" b="1">
                <a:latin typeface="Segoe UI"/>
              </a:rPr>
              <a:t>على </a:t>
            </a:r>
            <a:r>
              <a:rPr lang="ar-SA" sz="1700">
                <a:latin typeface="Segoe UI"/>
              </a:rPr>
              <a:t>هذه اللائحة تمهيدا لعرضها </a:t>
            </a:r>
            <a:r>
              <a:rPr lang="ar-SA" sz="1600" b="1">
                <a:latin typeface="Segoe UI"/>
              </a:rPr>
              <a:t>على </a:t>
            </a:r>
            <a:r>
              <a:rPr lang="ar-SA" sz="1700">
                <a:latin typeface="Segoe UI"/>
              </a:rPr>
              <a:t>مجلس المؤسسة التعليمية أو الوزير المختص لاتخاذ ما يلزم.</a:t>
            </a:r>
          </a:p>
        </p:txBody>
      </p:sp>
      <p:sp>
        <p:nvSpPr>
          <p:cNvPr id="6" name="Rectangle 5"/>
          <p:cNvSpPr/>
          <p:nvPr/>
        </p:nvSpPr>
        <p:spPr>
          <a:xfrm>
            <a:off x="810815" y="3046809"/>
            <a:ext cx="5782866" cy="1757362"/>
          </a:xfrm>
          <a:prstGeom prst="rect">
            <a:avLst/>
          </a:prstGeom>
        </p:spPr>
        <p:txBody>
          <a:bodyPr lIns="0" tIns="0" rIns="0" bIns="0">
            <a:noAutofit/>
          </a:bodyPr>
          <a:lstStyle/>
          <a:p>
            <a:pPr indent="-533400" algn="just" rtl="1">
              <a:lnSpc>
                <a:spcPts val="3797"/>
              </a:lnSpc>
            </a:pPr>
            <a:r>
              <a:rPr lang="en-US" sz="1700">
                <a:latin typeface="Segoe UI"/>
              </a:rPr>
              <a:t>١١</a:t>
            </a:r>
            <a:r>
              <a:rPr lang="ar-SA" sz="1700">
                <a:latin typeface="Segoe UI"/>
              </a:rPr>
              <a:t>- </a:t>
            </a:r>
            <a:r>
              <a:rPr lang="ar-SA" sz="1700" b="1">
                <a:latin typeface="Segoe UI"/>
              </a:rPr>
              <a:t>رفع تقارير </a:t>
            </a:r>
            <a:r>
              <a:rPr lang="ar-SA" sz="1800" b="1">
                <a:latin typeface="Segoe UI"/>
              </a:rPr>
              <a:t>دونية </a:t>
            </a:r>
            <a:r>
              <a:rPr lang="ar-SA" sz="1700">
                <a:latin typeface="Segoe UI"/>
              </a:rPr>
              <a:t>لمدير المؤسسة التعليمية أو للوزير المختصر </a:t>
            </a:r>
            <a:r>
              <a:rPr lang="ar-SA" sz="1700" b="1">
                <a:latin typeface="Segoe UI"/>
              </a:rPr>
              <a:t>تونعح </a:t>
            </a:r>
            <a:r>
              <a:rPr lang="ar-SA" sz="1700">
                <a:latin typeface="Segoe UI"/>
              </a:rPr>
              <a:t>نشاط الصندوق وأعماله ووضعه </a:t>
            </a:r>
            <a:r>
              <a:rPr lang="ar-SA" sz="1500" b="1">
                <a:latin typeface="Segoe UI"/>
              </a:rPr>
              <a:t>المالي </a:t>
            </a:r>
            <a:r>
              <a:rPr lang="ar-SA" sz="1700">
                <a:latin typeface="Segoe UI"/>
              </a:rPr>
              <a:t>كما </a:t>
            </a:r>
            <a:r>
              <a:rPr lang="ar-SA" sz="1700" b="1">
                <a:latin typeface="Segoe UI"/>
              </a:rPr>
              <a:t>يرف تقريرا </a:t>
            </a:r>
            <a:r>
              <a:rPr lang="ar-SA" sz="1700">
                <a:latin typeface="Segoe UI"/>
              </a:rPr>
              <a:t>شاملا في نهاية كل سنة مالية عن أعمال المجلس خلال العام.</a:t>
            </a:r>
          </a:p>
        </p:txBody>
      </p:sp>
      <p:sp>
        <p:nvSpPr>
          <p:cNvPr id="7" name="Rectangle 6"/>
          <p:cNvSpPr/>
          <p:nvPr/>
        </p:nvSpPr>
        <p:spPr>
          <a:xfrm>
            <a:off x="807243" y="5032771"/>
            <a:ext cx="5822157" cy="1228725"/>
          </a:xfrm>
          <a:prstGeom prst="rect">
            <a:avLst/>
          </a:prstGeom>
        </p:spPr>
        <p:txBody>
          <a:bodyPr lIns="0" tIns="0" rIns="0" bIns="0">
            <a:noAutofit/>
          </a:bodyPr>
          <a:lstStyle/>
          <a:p>
            <a:pPr indent="-533400" algn="just" rtl="1">
              <a:lnSpc>
                <a:spcPts val="3713"/>
              </a:lnSpc>
              <a:spcAft>
                <a:spcPts val="2730"/>
              </a:spcAft>
            </a:pPr>
            <a:r>
              <a:rPr lang="en-US" sz="1700">
                <a:latin typeface="Segoe UI"/>
              </a:rPr>
              <a:t>١٢</a:t>
            </a:r>
            <a:r>
              <a:rPr lang="ar-SA" sz="1700">
                <a:latin typeface="Segoe UI"/>
              </a:rPr>
              <a:t>- النظر في الموضوعات </a:t>
            </a:r>
            <a:r>
              <a:rPr lang="ar-SA" sz="1500" b="1">
                <a:latin typeface="Segoe UI"/>
              </a:rPr>
              <a:t>التي </a:t>
            </a:r>
            <a:r>
              <a:rPr lang="ar-SA" sz="1700">
                <a:latin typeface="Segoe UI"/>
              </a:rPr>
              <a:t>يحيلها مدير </a:t>
            </a:r>
            <a:r>
              <a:rPr lang="ar-SA" sz="1600">
                <a:latin typeface="Segoe UI"/>
              </a:rPr>
              <a:t>انؤسسة </a:t>
            </a:r>
            <a:r>
              <a:rPr lang="ar-SA" sz="1700">
                <a:latin typeface="Segoe UI"/>
              </a:rPr>
              <a:t>التعليمية آو الوزير المختص </a:t>
            </a:r>
            <a:r>
              <a:rPr lang="ar-SA" sz="1600" b="1">
                <a:latin typeface="Segoe UI"/>
              </a:rPr>
              <a:t>أو </a:t>
            </a:r>
            <a:r>
              <a:rPr lang="ar-SA" sz="1700">
                <a:latin typeface="Segoe UI"/>
              </a:rPr>
              <a:t>يقترحها رئيس مجلس الإدارة </a:t>
            </a:r>
            <a:r>
              <a:rPr lang="ar-SA" sz="1600" b="1">
                <a:latin typeface="Segoe UI"/>
              </a:rPr>
              <a:t>أو </a:t>
            </a:r>
            <a:r>
              <a:rPr lang="ar-SA" sz="1700">
                <a:latin typeface="Segoe UI"/>
              </a:rPr>
              <a:t>أحد آعضاته.</a:t>
            </a:r>
          </a:p>
        </p:txBody>
      </p:sp>
      <p:sp>
        <p:nvSpPr>
          <p:cNvPr id="8" name="Rectangle 7"/>
          <p:cNvSpPr/>
          <p:nvPr/>
        </p:nvSpPr>
        <p:spPr>
          <a:xfrm>
            <a:off x="3039665" y="6947296"/>
            <a:ext cx="1478756" cy="214313"/>
          </a:xfrm>
          <a:prstGeom prst="rect">
            <a:avLst/>
          </a:prstGeom>
        </p:spPr>
        <p:txBody>
          <a:bodyPr wrap="none" lIns="0" tIns="0" rIns="0" bIns="0">
            <a:noAutofit/>
          </a:bodyPr>
          <a:lstStyle/>
          <a:p>
            <a:pPr indent="0" rtl="1">
              <a:lnSpc>
                <a:spcPts val="2530"/>
              </a:lnSpc>
              <a:spcAft>
                <a:spcPts val="3080"/>
              </a:spcAft>
            </a:pPr>
            <a:r>
              <a:rPr lang="ar-SA" sz="1900" b="1" u="sng">
                <a:latin typeface="Segoe UI"/>
              </a:rPr>
              <a:t>المادة السادت</a:t>
            </a:r>
          </a:p>
        </p:txBody>
      </p:sp>
      <p:sp>
        <p:nvSpPr>
          <p:cNvPr id="9" name="Rectangle 8"/>
          <p:cNvSpPr/>
          <p:nvPr/>
        </p:nvSpPr>
        <p:spPr>
          <a:xfrm>
            <a:off x="807243" y="7865268"/>
            <a:ext cx="5947172" cy="757238"/>
          </a:xfrm>
          <a:prstGeom prst="rect">
            <a:avLst/>
          </a:prstGeom>
        </p:spPr>
        <p:txBody>
          <a:bodyPr lIns="0" tIns="0" rIns="0" bIns="0">
            <a:noAutofit/>
          </a:bodyPr>
          <a:lstStyle/>
          <a:p>
            <a:pPr indent="0" rtl="1">
              <a:lnSpc>
                <a:spcPts val="3713"/>
              </a:lnSpc>
            </a:pPr>
            <a:r>
              <a:rPr lang="ar-SA" sz="1600" b="1">
                <a:latin typeface="Segoe UI"/>
              </a:rPr>
              <a:t>يجتمع </a:t>
            </a:r>
            <a:r>
              <a:rPr lang="ar-SA" sz="1700">
                <a:latin typeface="Segoe UI"/>
              </a:rPr>
              <a:t>مجلس الإدارة مرة كل شهر بدعوة من رثيسه أو نانبه في حال غيابه، وتوجه الدعوة قبل موعد الاجتماع بأسبوع </a:t>
            </a:r>
            <a:r>
              <a:rPr lang="ar-SA" sz="1600" b="1">
                <a:latin typeface="Segoe UI"/>
              </a:rPr>
              <a:t>على</a:t>
            </a:r>
          </a:p>
        </p:txBody>
      </p:sp>
      <p:sp>
        <p:nvSpPr>
          <p:cNvPr id="10" name="Rectangle 9"/>
          <p:cNvSpPr/>
          <p:nvPr/>
        </p:nvSpPr>
        <p:spPr>
          <a:xfrm>
            <a:off x="810815" y="8818959"/>
            <a:ext cx="5922169" cy="271462"/>
          </a:xfrm>
          <a:prstGeom prst="rect">
            <a:avLst/>
          </a:prstGeom>
        </p:spPr>
        <p:txBody>
          <a:bodyPr wrap="none" lIns="0" tIns="0" rIns="0" bIns="0">
            <a:noAutofit/>
          </a:bodyPr>
          <a:lstStyle/>
          <a:p>
            <a:pPr indent="0" rtl="1">
              <a:lnSpc>
                <a:spcPts val="2390"/>
              </a:lnSpc>
              <a:spcAft>
                <a:spcPts val="770"/>
              </a:spcAft>
            </a:pPr>
            <a:r>
              <a:rPr lang="ar-SA" sz="1700" b="1">
                <a:latin typeface="Segoe UI"/>
              </a:rPr>
              <a:t>الاقل ويرفق </a:t>
            </a:r>
            <a:r>
              <a:rPr lang="ar-SA" sz="1700">
                <a:latin typeface="Segoe UI"/>
              </a:rPr>
              <a:t>بها </a:t>
            </a:r>
            <a:r>
              <a:rPr lang="ar-SA" sz="1800" b="1">
                <a:latin typeface="Segoe UI"/>
              </a:rPr>
              <a:t>جدول </a:t>
            </a:r>
            <a:r>
              <a:rPr lang="ar-SA" sz="1700">
                <a:latin typeface="Segoe UI"/>
              </a:rPr>
              <a:t>الآعمال، </a:t>
            </a:r>
            <a:r>
              <a:rPr lang="ar-SA" sz="1700" b="1">
                <a:latin typeface="Segoe UI"/>
              </a:rPr>
              <a:t>ويجوز </a:t>
            </a:r>
            <a:r>
              <a:rPr lang="ar-SA" sz="1600" b="1">
                <a:latin typeface="Segoe UI"/>
              </a:rPr>
              <a:t>لرئيس </a:t>
            </a:r>
            <a:r>
              <a:rPr lang="ar-SA" sz="1700" b="1">
                <a:latin typeface="Segoe UI"/>
              </a:rPr>
              <a:t>المجلس آو </a:t>
            </a:r>
            <a:r>
              <a:rPr lang="ar-SA" sz="1700">
                <a:latin typeface="Segoe UI"/>
              </a:rPr>
              <a:t>نصف</a:t>
            </a:r>
          </a:p>
        </p:txBody>
      </p:sp>
      <p:sp>
        <p:nvSpPr>
          <p:cNvPr id="11" name="Rectangle 10"/>
          <p:cNvSpPr/>
          <p:nvPr/>
        </p:nvSpPr>
        <p:spPr>
          <a:xfrm>
            <a:off x="825103" y="9333309"/>
            <a:ext cx="5915025" cy="753666"/>
          </a:xfrm>
          <a:prstGeom prst="rect">
            <a:avLst/>
          </a:prstGeom>
        </p:spPr>
        <p:txBody>
          <a:bodyPr lIns="0" tIns="0" rIns="0" bIns="0">
            <a:noAutofit/>
          </a:bodyPr>
          <a:lstStyle/>
          <a:p>
            <a:pPr indent="0" rtl="1">
              <a:lnSpc>
                <a:spcPts val="3656"/>
              </a:lnSpc>
            </a:pPr>
            <a:r>
              <a:rPr lang="ar-SA" sz="1600" b="1">
                <a:latin typeface="Segoe UI"/>
              </a:rPr>
              <a:t>عدد </a:t>
            </a:r>
            <a:r>
              <a:rPr lang="ar-SA" sz="1700">
                <a:latin typeface="Segoe UI"/>
              </a:rPr>
              <a:t>الاعضاء </a:t>
            </a:r>
            <a:r>
              <a:rPr lang="ar-SA" sz="1600" b="1">
                <a:latin typeface="Segoe UI"/>
              </a:rPr>
              <a:t>دعوة </a:t>
            </a:r>
            <a:r>
              <a:rPr lang="ar-SA" sz="1700">
                <a:latin typeface="Segoe UI"/>
              </a:rPr>
              <a:t>المجلس إلى اجتماع إستثناثي آو أكثر إذا </a:t>
            </a:r>
            <a:r>
              <a:rPr lang="ar-SA" sz="1600" b="1">
                <a:latin typeface="Segoe UI"/>
              </a:rPr>
              <a:t>دعت </a:t>
            </a:r>
            <a:r>
              <a:rPr lang="ar-SA" sz="1700">
                <a:latin typeface="Segoe UI"/>
              </a:rPr>
              <a:t>الحاجة لذلك، ولا يصم انعقاد المجلس إلا إدا حضر</a:t>
            </a: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04196" y="2721768"/>
            <a:ext cx="178594" cy="939403"/>
          </a:xfrm>
          <a:prstGeom prst="rect">
            <a:avLst/>
          </a:prstGeom>
        </p:spPr>
      </p:pic>
      <p:pic>
        <p:nvPicPr>
          <p:cNvPr id="3" name="Picture 2"/>
          <p:cNvPicPr>
            <a:picLocks noChangeAspect="1"/>
          </p:cNvPicPr>
          <p:nvPr/>
        </p:nvPicPr>
        <p:blipFill>
          <a:blip r:embed="rId3"/>
          <a:stretch>
            <a:fillRect/>
          </a:stretch>
        </p:blipFill>
        <p:spPr>
          <a:xfrm>
            <a:off x="2461021" y="2721768"/>
            <a:ext cx="142875" cy="932260"/>
          </a:xfrm>
          <a:prstGeom prst="rect">
            <a:avLst/>
          </a:prstGeom>
        </p:spPr>
      </p:pic>
      <p:sp>
        <p:nvSpPr>
          <p:cNvPr id="4" name="Rectangle 3"/>
          <p:cNvSpPr/>
          <p:nvPr/>
        </p:nvSpPr>
        <p:spPr>
          <a:xfrm>
            <a:off x="810815" y="700087"/>
            <a:ext cx="5929313" cy="1721644"/>
          </a:xfrm>
          <a:prstGeom prst="rect">
            <a:avLst/>
          </a:prstGeom>
        </p:spPr>
        <p:txBody>
          <a:bodyPr lIns="0" tIns="0" rIns="0" bIns="0">
            <a:noAutofit/>
          </a:bodyPr>
          <a:lstStyle/>
          <a:p>
            <a:pPr indent="0" algn="just" rtl="1">
              <a:lnSpc>
                <a:spcPts val="3741"/>
              </a:lnSpc>
              <a:spcAft>
                <a:spcPts val="2940"/>
              </a:spcAft>
            </a:pPr>
            <a:r>
              <a:rPr lang="ar-SA" sz="1700">
                <a:latin typeface="Segoe UI"/>
              </a:rPr>
              <a:t>الاجتماع ثلثا أعضائه </a:t>
            </a:r>
            <a:r>
              <a:rPr lang="ar-SA" sz="1600" b="1">
                <a:latin typeface="Segoe UI"/>
              </a:rPr>
              <a:t>على </a:t>
            </a:r>
            <a:r>
              <a:rPr lang="ar-SA" sz="1700">
                <a:latin typeface="Segoe UI"/>
              </a:rPr>
              <a:t>الأقل، وتصدر قراراته بالآغلبية المطلقة لأصوات الحاضرين وعند التساوي يرجح الجانب الذي فيه الرئيس، وتعرض محاضر مجلس الإدارة </a:t>
            </a:r>
            <a:r>
              <a:rPr lang="ar-SA" sz="1600" b="1">
                <a:latin typeface="Segoe UI"/>
              </a:rPr>
              <a:t>على </a:t>
            </a:r>
            <a:r>
              <a:rPr lang="ar-SA" sz="1700">
                <a:latin typeface="Segoe UI"/>
              </a:rPr>
              <a:t>مدير المؤسسة التعليمية أو الوزير المختص لإقرارها.</a:t>
            </a:r>
          </a:p>
        </p:txBody>
      </p:sp>
      <p:sp>
        <p:nvSpPr>
          <p:cNvPr id="5" name="Rectangle 4"/>
          <p:cNvSpPr/>
          <p:nvPr/>
        </p:nvSpPr>
        <p:spPr>
          <a:xfrm>
            <a:off x="3068240" y="3114675"/>
            <a:ext cx="1432322" cy="321468"/>
          </a:xfrm>
          <a:prstGeom prst="rect">
            <a:avLst/>
          </a:prstGeom>
        </p:spPr>
        <p:txBody>
          <a:bodyPr wrap="none" lIns="0" tIns="0" rIns="0" bIns="0">
            <a:noAutofit/>
          </a:bodyPr>
          <a:lstStyle/>
          <a:p>
            <a:pPr indent="0" algn="r" rtl="1">
              <a:lnSpc>
                <a:spcPts val="2530"/>
              </a:lnSpc>
              <a:spcAft>
                <a:spcPts val="2940"/>
              </a:spcAft>
            </a:pPr>
            <a:r>
              <a:rPr lang="ar-SA" sz="1900" b="1">
                <a:latin typeface="Segoe UI"/>
              </a:rPr>
              <a:t>الادةالسابعة</a:t>
            </a:r>
            <a:r>
              <a:rPr lang="en-US" sz="1900" b="1">
                <a:latin typeface="Segoe UI"/>
              </a:rPr>
              <a:t>٤</a:t>
            </a:r>
          </a:p>
        </p:txBody>
      </p:sp>
      <p:sp>
        <p:nvSpPr>
          <p:cNvPr id="6" name="Rectangle 5"/>
          <p:cNvSpPr/>
          <p:nvPr/>
        </p:nvSpPr>
        <p:spPr>
          <a:xfrm>
            <a:off x="800100" y="4043362"/>
            <a:ext cx="5947171" cy="3211116"/>
          </a:xfrm>
          <a:prstGeom prst="rect">
            <a:avLst/>
          </a:prstGeom>
        </p:spPr>
        <p:txBody>
          <a:bodyPr lIns="0" tIns="0" rIns="0" bIns="0">
            <a:noAutofit/>
          </a:bodyPr>
          <a:lstStyle/>
          <a:p>
            <a:pPr indent="431800" algn="just" rtl="1">
              <a:lnSpc>
                <a:spcPts val="3853"/>
              </a:lnSpc>
            </a:pPr>
            <a:r>
              <a:rPr lang="ar-SA" sz="1700">
                <a:latin typeface="Segoe UI"/>
              </a:rPr>
              <a:t>يعين للصندوق مدير تنفيذي ومساعد له - بترشيح من رئيس مجلس الإدارة وموافقة المجلس - على </a:t>
            </a:r>
            <a:r>
              <a:rPr lang="ar-SA" sz="1600" b="1">
                <a:latin typeface="Segoe UI"/>
              </a:rPr>
              <a:t>أن </a:t>
            </a:r>
            <a:r>
              <a:rPr lang="ar-SA" sz="1700">
                <a:latin typeface="Segoe UI"/>
              </a:rPr>
              <a:t>يضونا من السعوديين المؤهلين، وأن يذ^ون أحدهما من ذوي الخبرة في الشؤون المالية لشغل مثل هذه الوظيفة، ويشترط في المدير التنفيذي أن يضون مسؤولا آمام مجلس الإدارة </a:t>
            </a:r>
            <a:r>
              <a:rPr lang="ar-SA" sz="1600" b="1">
                <a:latin typeface="Segoe UI"/>
              </a:rPr>
              <a:t>عن </a:t>
            </a:r>
            <a:r>
              <a:rPr lang="ar-SA" sz="1700">
                <a:latin typeface="Segoe UI"/>
              </a:rPr>
              <a:t>تنغيذ سياسة الصندوق </a:t>
            </a:r>
            <a:r>
              <a:rPr lang="ar-SA" sz="1600" b="1">
                <a:latin typeface="Segoe UI"/>
              </a:rPr>
              <a:t>وتطبيق </a:t>
            </a:r>
            <a:r>
              <a:rPr lang="ar-SA" sz="1700">
                <a:latin typeface="Segoe UI"/>
              </a:rPr>
              <a:t>لوائحه وإدارته وتصريف شؤونه وانتظام العمل </a:t>
            </a:r>
            <a:r>
              <a:rPr lang="ar-SA" sz="1600" b="1">
                <a:latin typeface="Segoe UI"/>
              </a:rPr>
              <a:t>به </a:t>
            </a:r>
            <a:r>
              <a:rPr lang="ar-SA" sz="1700">
                <a:latin typeface="Segoe UI"/>
              </a:rPr>
              <a:t>والمحافظة </a:t>
            </a:r>
            <a:r>
              <a:rPr lang="ar-SA" sz="1600" b="1">
                <a:latin typeface="Segoe UI"/>
              </a:rPr>
              <a:t>على </a:t>
            </a:r>
            <a:r>
              <a:rPr lang="ar-SA" sz="1700">
                <a:latin typeface="Segoe UI"/>
              </a:rPr>
              <a:t>أمواله وممتلكاته وله على الأخص ما </a:t>
            </a:r>
            <a:r>
              <a:rPr lang="ar-SA" sz="1600" b="1">
                <a:latin typeface="Segoe UI"/>
              </a:rPr>
              <a:t>يلي:</a:t>
            </a:r>
          </a:p>
        </p:txBody>
      </p:sp>
      <p:sp>
        <p:nvSpPr>
          <p:cNvPr id="7" name="Rectangle 6"/>
          <p:cNvSpPr/>
          <p:nvPr/>
        </p:nvSpPr>
        <p:spPr>
          <a:xfrm>
            <a:off x="1125140" y="7450931"/>
            <a:ext cx="5472113" cy="267890"/>
          </a:xfrm>
          <a:prstGeom prst="rect">
            <a:avLst/>
          </a:prstGeom>
        </p:spPr>
        <p:txBody>
          <a:bodyPr wrap="none" lIns="0" tIns="0" rIns="0" bIns="0">
            <a:noAutofit/>
          </a:bodyPr>
          <a:lstStyle/>
          <a:p>
            <a:pPr indent="-304800" algn="r" rtl="1">
              <a:lnSpc>
                <a:spcPts val="2260"/>
              </a:lnSpc>
              <a:spcAft>
                <a:spcPts val="1120"/>
              </a:spcAft>
            </a:pPr>
            <a:r>
              <a:rPr lang="en-US" sz="1700">
                <a:latin typeface="Segoe UI"/>
              </a:rPr>
              <a:t>١</a:t>
            </a:r>
            <a:r>
              <a:rPr lang="ar-SA" sz="1700">
                <a:latin typeface="Segoe UI"/>
              </a:rPr>
              <a:t> </a:t>
            </a:r>
            <a:r>
              <a:rPr lang="en-US" sz="1700">
                <a:latin typeface="Segoe UI"/>
              </a:rPr>
              <a:t>٠</a:t>
            </a:r>
            <a:r>
              <a:rPr lang="ar-SA" sz="1700">
                <a:latin typeface="Segoe UI"/>
              </a:rPr>
              <a:t> تنغيذ </a:t>
            </a:r>
            <a:r>
              <a:rPr lang="ar-SA" sz="1600">
                <a:latin typeface="Segoe UI"/>
              </a:rPr>
              <a:t>قرارات </a:t>
            </a:r>
            <a:r>
              <a:rPr lang="ar-SA" sz="1700">
                <a:latin typeface="Segoe UI"/>
              </a:rPr>
              <a:t>مجلس الإدارة في ضوء آحكام هذه اللائحة.</a:t>
            </a:r>
          </a:p>
        </p:txBody>
      </p:sp>
      <p:sp>
        <p:nvSpPr>
          <p:cNvPr id="8" name="Rectangle 7"/>
          <p:cNvSpPr/>
          <p:nvPr/>
        </p:nvSpPr>
        <p:spPr>
          <a:xfrm>
            <a:off x="803671" y="7940278"/>
            <a:ext cx="5825729" cy="735806"/>
          </a:xfrm>
          <a:prstGeom prst="rect">
            <a:avLst/>
          </a:prstGeom>
        </p:spPr>
        <p:txBody>
          <a:bodyPr lIns="0" tIns="0" rIns="0" bIns="0">
            <a:noAutofit/>
          </a:bodyPr>
          <a:lstStyle/>
          <a:p>
            <a:pPr indent="-304800" algn="r" rtl="1">
              <a:lnSpc>
                <a:spcPts val="3488"/>
              </a:lnSpc>
              <a:spcAft>
                <a:spcPts val="210"/>
              </a:spcAft>
            </a:pPr>
            <a:r>
              <a:rPr lang="en-US" sz="1700">
                <a:latin typeface="Segoe UI"/>
              </a:rPr>
              <a:t>٠٢</a:t>
            </a:r>
            <a:r>
              <a:rPr lang="ar-SA" sz="1700">
                <a:latin typeface="Segoe UI"/>
              </a:rPr>
              <a:t> </a:t>
            </a:r>
            <a:r>
              <a:rPr lang="ar-SA" sz="1600" b="1">
                <a:latin typeface="Segoe UI"/>
              </a:rPr>
              <a:t>الإشراف على موظفي </a:t>
            </a:r>
            <a:r>
              <a:rPr lang="ar-SA" sz="1700">
                <a:latin typeface="Segoe UI"/>
              </a:rPr>
              <a:t>الصندوق </a:t>
            </a:r>
            <a:r>
              <a:rPr lang="ar-SA" sz="1700" b="1">
                <a:latin typeface="Segoe UI"/>
              </a:rPr>
              <a:t>وإدارته </a:t>
            </a:r>
            <a:r>
              <a:rPr lang="ar-SA" sz="1700">
                <a:latin typeface="Segoe UI"/>
              </a:rPr>
              <a:t>طبقا للصلاحيات المخولة له</a:t>
            </a:r>
            <a:r>
              <a:rPr lang="en-US" sz="1700">
                <a:latin typeface="Segoe UI"/>
              </a:rPr>
              <a:t>٠</a:t>
            </a:r>
          </a:p>
        </p:txBody>
      </p:sp>
      <p:sp>
        <p:nvSpPr>
          <p:cNvPr id="9" name="Rectangle 8"/>
          <p:cNvSpPr/>
          <p:nvPr/>
        </p:nvSpPr>
        <p:spPr>
          <a:xfrm>
            <a:off x="1271587" y="8908256"/>
            <a:ext cx="5350669" cy="267890"/>
          </a:xfrm>
          <a:prstGeom prst="rect">
            <a:avLst/>
          </a:prstGeom>
        </p:spPr>
        <p:txBody>
          <a:bodyPr wrap="none" lIns="0" tIns="0" rIns="0" bIns="0">
            <a:noAutofit/>
          </a:bodyPr>
          <a:lstStyle/>
          <a:p>
            <a:pPr indent="-304800" algn="r" rtl="1">
              <a:lnSpc>
                <a:spcPts val="2260"/>
              </a:lnSpc>
              <a:spcAft>
                <a:spcPts val="1120"/>
              </a:spcAft>
            </a:pPr>
            <a:r>
              <a:rPr lang="en-US" sz="1700">
                <a:latin typeface="Segoe UI"/>
              </a:rPr>
              <a:t>٣</a:t>
            </a:r>
            <a:r>
              <a:rPr lang="ar-SA" sz="1700">
                <a:latin typeface="Segoe UI"/>
              </a:rPr>
              <a:t>- </a:t>
            </a:r>
            <a:r>
              <a:rPr lang="ar-SA" sz="1600" b="1">
                <a:latin typeface="Segoe UI"/>
              </a:rPr>
              <a:t>الإشراف </a:t>
            </a:r>
            <a:r>
              <a:rPr lang="ar-SA" sz="1500" b="1">
                <a:latin typeface="Segoe UI"/>
              </a:rPr>
              <a:t>على </a:t>
            </a:r>
            <a:r>
              <a:rPr lang="ar-SA" sz="1700">
                <a:latin typeface="Segoe UI"/>
              </a:rPr>
              <a:t>أعمال </a:t>
            </a:r>
            <a:r>
              <a:rPr lang="ar-SA" sz="1600" b="1">
                <a:latin typeface="Segoe UI"/>
              </a:rPr>
              <a:t>جرد العهد والموجودات </a:t>
            </a:r>
            <a:r>
              <a:rPr lang="ar-SA" sz="1600">
                <a:latin typeface="Segoe UI"/>
              </a:rPr>
              <a:t>والسلف.</a:t>
            </a:r>
          </a:p>
        </p:txBody>
      </p:sp>
      <p:sp>
        <p:nvSpPr>
          <p:cNvPr id="10" name="Rectangle 9"/>
          <p:cNvSpPr/>
          <p:nvPr/>
        </p:nvSpPr>
        <p:spPr>
          <a:xfrm>
            <a:off x="814387" y="9419034"/>
            <a:ext cx="5797153" cy="725091"/>
          </a:xfrm>
          <a:prstGeom prst="rect">
            <a:avLst/>
          </a:prstGeom>
        </p:spPr>
        <p:txBody>
          <a:bodyPr lIns="0" tIns="0" rIns="0" bIns="0">
            <a:noAutofit/>
          </a:bodyPr>
          <a:lstStyle/>
          <a:p>
            <a:pPr indent="-304800" algn="r" rtl="1">
              <a:lnSpc>
                <a:spcPts val="3684"/>
              </a:lnSpc>
            </a:pPr>
            <a:r>
              <a:rPr lang="en-US" sz="1700">
                <a:latin typeface="Segoe UI"/>
              </a:rPr>
              <a:t>٠٤</a:t>
            </a:r>
            <a:r>
              <a:rPr lang="ar-SA" sz="1700">
                <a:latin typeface="Segoe UI"/>
              </a:rPr>
              <a:t> الإشراف </a:t>
            </a:r>
            <a:r>
              <a:rPr lang="ar-SA" sz="1600" b="1">
                <a:latin typeface="Segoe UI"/>
              </a:rPr>
              <a:t>على </a:t>
            </a:r>
            <a:r>
              <a:rPr lang="ar-SA" sz="1700">
                <a:latin typeface="Segoe UI"/>
              </a:rPr>
              <a:t>إعداد الميزانية التقديرية والقوائم المالية وتقديمها لمجلس الإدارة في مواعيدها.</a:t>
            </a: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886479" y="558412"/>
            <a:ext cx="5751646" cy="3182949"/>
          </a:xfrm>
          <a:prstGeom prst="rect">
            <a:avLst/>
          </a:prstGeom>
        </p:spPr>
        <p:txBody>
          <a:bodyPr lIns="0" tIns="0" rIns="0" bIns="0">
            <a:noAutofit/>
          </a:bodyPr>
          <a:lstStyle/>
          <a:p>
            <a:pPr marR="381679" indent="-355600" algn="r" rtl="1">
              <a:lnSpc>
                <a:spcPts val="2913"/>
              </a:lnSpc>
              <a:spcAft>
                <a:spcPts val="630"/>
              </a:spcAft>
            </a:pPr>
            <a:r>
              <a:rPr lang="en-US" sz="1700">
                <a:latin typeface="Segoe UI"/>
              </a:rPr>
              <a:t>٠٥</a:t>
            </a:r>
            <a:r>
              <a:rPr lang="ar-SA" sz="1700">
                <a:latin typeface="Segoe UI"/>
              </a:rPr>
              <a:t> متابعة تسديد القروهنى والرفع لمجلس الإدارة عن المتاخرين عن التسديد ومقترحات التحصيل المناسبة.</a:t>
            </a:r>
          </a:p>
          <a:p>
            <a:pPr marR="381679" indent="-355600" algn="r" rtl="1">
              <a:lnSpc>
                <a:spcPts val="3600"/>
              </a:lnSpc>
            </a:pPr>
            <a:r>
              <a:rPr lang="en-US" sz="1700">
                <a:latin typeface="Segoe UI"/>
              </a:rPr>
              <a:t>٦</a:t>
            </a:r>
            <a:r>
              <a:rPr lang="ar-SA" sz="1700">
                <a:latin typeface="Segoe UI"/>
              </a:rPr>
              <a:t>- الاحتناظ بجميع الأوراق نات القيمة مثل العشيح^ات ومستدات التحصيل وغيرها ويسلم للمحشر منها ما تقتضيه حاجة العمل.</a:t>
            </a:r>
          </a:p>
          <a:p>
            <a:pPr marR="381679" indent="-355600" algn="r" rtl="1">
              <a:lnSpc>
                <a:spcPts val="3023"/>
              </a:lnSpc>
            </a:pPr>
            <a:r>
              <a:rPr lang="en-US" sz="1700">
                <a:latin typeface="Segoe UI"/>
              </a:rPr>
              <a:t>٧</a:t>
            </a:r>
            <a:r>
              <a:rPr lang="ar-SA" sz="1700">
                <a:latin typeface="Segoe UI"/>
              </a:rPr>
              <a:t>~ القيام بما يكلفه به مجلس الإدارة من </a:t>
            </a:r>
            <a:r>
              <a:rPr lang="ar-SA" sz="1600" b="1">
                <a:latin typeface="Segoe UI"/>
              </a:rPr>
              <a:t>أعمال </a:t>
            </a:r>
            <a:r>
              <a:rPr lang="ar-SA" sz="1700">
                <a:latin typeface="Segoe UI"/>
              </a:rPr>
              <a:t>في حدود اختصاصه.</a:t>
            </a:r>
          </a:p>
        </p:txBody>
      </p:sp>
      <p:sp>
        <p:nvSpPr>
          <p:cNvPr id="3" name="Rectangle 2"/>
          <p:cNvSpPr/>
          <p:nvPr/>
        </p:nvSpPr>
        <p:spPr>
          <a:xfrm>
            <a:off x="275716" y="10522580"/>
            <a:ext cx="4376555" cy="171013"/>
          </a:xfrm>
          <a:prstGeom prst="rect">
            <a:avLst/>
          </a:prstGeom>
        </p:spPr>
        <p:txBody>
          <a:bodyPr wrap="none" lIns="0" tIns="0" rIns="0" bIns="0">
            <a:noAutofit/>
          </a:bodyPr>
          <a:lstStyle/>
          <a:p>
            <a:pPr indent="0" algn="r" rtl="1">
              <a:lnSpc>
                <a:spcPts val="2260"/>
              </a:lnSpc>
            </a:pPr>
            <a:r>
              <a:rPr lang="ar-SA" sz="1500">
                <a:latin typeface="Arial"/>
              </a:rPr>
              <a:t>الغ</a:t>
            </a:r>
            <a:r>
              <a:rPr lang="en-US" sz="1500">
                <a:latin typeface="Arial"/>
              </a:rPr>
              <a:t>١</a:t>
            </a:r>
            <a:r>
              <a:rPr lang="ar-SA" sz="1500">
                <a:latin typeface="Arial"/>
              </a:rPr>
              <a:t>ثحة المنظعة لعنادبن الطلة </a:t>
            </a:r>
            <a:r>
              <a:rPr lang="ar-SA" sz="1200">
                <a:latin typeface="Arial"/>
              </a:rPr>
              <a:t>بالمن</a:t>
            </a:r>
            <a:r>
              <a:rPr lang="ar-SA" sz="1500">
                <a:latin typeface="Arial"/>
              </a:rPr>
              <a:t>ات </a:t>
            </a:r>
            <a:r>
              <a:rPr lang="ar-SA" sz="1700" b="1">
                <a:latin typeface="Segoe UI"/>
              </a:rPr>
              <a:t>اسمة ثم</a:t>
            </a:r>
            <a:r>
              <a:rPr lang="en-US" sz="1700" b="1">
                <a:latin typeface="Segoe UI"/>
              </a:rPr>
              <a:t>٣٦١</a:t>
            </a: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596" y="0"/>
            <a:ext cx="7133035" cy="1069419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7884" y="0"/>
            <a:ext cx="7122319" cy="1069419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6195" y="0"/>
            <a:ext cx="7123814" cy="1069635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5857009" y="588818"/>
            <a:ext cx="838200" cy="360218"/>
          </a:xfrm>
          <a:prstGeom prst="rect">
            <a:avLst/>
          </a:prstGeom>
        </p:spPr>
        <p:txBody>
          <a:bodyPr wrap="none" lIns="0" tIns="0" rIns="0" bIns="0">
            <a:noAutofit/>
          </a:bodyPr>
          <a:lstStyle/>
          <a:p>
            <a:pPr indent="0" algn="r" rtl="1">
              <a:lnSpc>
                <a:spcPts val="2530"/>
              </a:lnSpc>
              <a:spcAft>
                <a:spcPts val="3570"/>
              </a:spcAft>
            </a:pPr>
            <a:r>
              <a:rPr lang="ar-SA" sz="1900" b="1">
                <a:latin typeface="Segoe UI"/>
              </a:rPr>
              <a:t>الميزانية</a:t>
            </a:r>
          </a:p>
        </p:txBody>
      </p:sp>
      <p:sp>
        <p:nvSpPr>
          <p:cNvPr id="3" name="Rectangle 2"/>
          <p:cNvSpPr/>
          <p:nvPr/>
        </p:nvSpPr>
        <p:spPr>
          <a:xfrm>
            <a:off x="2490354" y="1108363"/>
            <a:ext cx="1995055" cy="1094509"/>
          </a:xfrm>
          <a:prstGeom prst="rect">
            <a:avLst/>
          </a:prstGeom>
          <a:solidFill>
            <a:srgbClr val="EDB5B9"/>
          </a:solidFill>
        </p:spPr>
        <p:txBody>
          <a:bodyPr wrap="none" lIns="0" tIns="0" rIns="0" bIns="0">
            <a:noAutofit/>
          </a:bodyPr>
          <a:lstStyle/>
          <a:p>
            <a:pPr indent="0" algn="ctr" rtl="1">
              <a:lnSpc>
                <a:spcPts val="2530"/>
              </a:lnSpc>
              <a:spcBef>
                <a:spcPts val="3570"/>
              </a:spcBef>
              <a:spcAft>
                <a:spcPts val="4830"/>
              </a:spcAft>
            </a:pPr>
            <a:r>
              <a:rPr lang="ar-SA" sz="1900" b="1">
                <a:latin typeface="Segoe UI"/>
              </a:rPr>
              <a:t>الادة الثامنة؛</a:t>
            </a:r>
          </a:p>
        </p:txBody>
      </p:sp>
      <p:sp>
        <p:nvSpPr>
          <p:cNvPr id="4" name="Rectangle 3"/>
          <p:cNvSpPr/>
          <p:nvPr/>
        </p:nvSpPr>
        <p:spPr>
          <a:xfrm>
            <a:off x="1007918" y="2812472"/>
            <a:ext cx="5715000" cy="824346"/>
          </a:xfrm>
          <a:prstGeom prst="rect">
            <a:avLst/>
          </a:prstGeom>
        </p:spPr>
        <p:txBody>
          <a:bodyPr lIns="0" tIns="0" rIns="0" bIns="0">
            <a:noAutofit/>
          </a:bodyPr>
          <a:lstStyle/>
          <a:p>
            <a:pPr indent="381000" algn="r" rtl="1">
              <a:lnSpc>
                <a:spcPts val="4091"/>
              </a:lnSpc>
              <a:spcBef>
                <a:spcPts val="4830"/>
              </a:spcBef>
              <a:spcAft>
                <a:spcPts val="7350"/>
              </a:spcAft>
            </a:pPr>
            <a:r>
              <a:rPr lang="ar-SA" sz="1700">
                <a:latin typeface="Segoe UI"/>
              </a:rPr>
              <a:t>يكون للصندوق ميزانية خاصة تتضمن موارده ومصروفاته والسنة المالية للصندوق </a:t>
            </a:r>
            <a:r>
              <a:rPr lang="ar-SA" sz="1500" b="1">
                <a:latin typeface="Segoe UI"/>
              </a:rPr>
              <a:t>هي </a:t>
            </a:r>
            <a:r>
              <a:rPr lang="ar-SA" sz="1700">
                <a:latin typeface="Segoe UI"/>
              </a:rPr>
              <a:t>السنة المالية للمؤسسة التعليمية.</a:t>
            </a:r>
          </a:p>
        </p:txBody>
      </p:sp>
      <p:sp>
        <p:nvSpPr>
          <p:cNvPr id="5" name="Rectangle 4"/>
          <p:cNvSpPr/>
          <p:nvPr/>
        </p:nvSpPr>
        <p:spPr>
          <a:xfrm>
            <a:off x="910936" y="5198918"/>
            <a:ext cx="5791200" cy="2112818"/>
          </a:xfrm>
          <a:prstGeom prst="rect">
            <a:avLst/>
          </a:prstGeom>
        </p:spPr>
        <p:txBody>
          <a:bodyPr lIns="0" tIns="0" rIns="0" bIns="0">
            <a:noAutofit/>
          </a:bodyPr>
          <a:lstStyle/>
          <a:p>
            <a:pPr indent="381000" algn="just" rtl="1">
              <a:lnSpc>
                <a:spcPts val="3600"/>
              </a:lnSpc>
              <a:spcAft>
                <a:spcPts val="5320"/>
              </a:spcAft>
            </a:pPr>
            <a:r>
              <a:rPr lang="ar-SA" sz="1700">
                <a:latin typeface="Segoe UI"/>
              </a:rPr>
              <a:t>يعد الصندوق ميزانيته التقديرية مشتملة </a:t>
            </a:r>
            <a:r>
              <a:rPr lang="ar-SA" sz="1500" b="1">
                <a:latin typeface="Segoe UI"/>
              </a:rPr>
              <a:t>على </a:t>
            </a:r>
            <a:r>
              <a:rPr lang="ar-SA" sz="1700">
                <a:latin typeface="Segoe UI"/>
              </a:rPr>
              <a:t>موارده </a:t>
            </a:r>
            <a:r>
              <a:rPr lang="ar-SA" sz="1500" b="1">
                <a:latin typeface="Segoe UI"/>
              </a:rPr>
              <a:t>حسب </a:t>
            </a:r>
            <a:r>
              <a:rPr lang="ar-SA" sz="1700">
                <a:latin typeface="Segoe UI"/>
              </a:rPr>
              <a:t>مصادرها </a:t>
            </a:r>
            <a:r>
              <a:rPr lang="ar-SA" sz="1600" b="1">
                <a:latin typeface="Segoe UI"/>
              </a:rPr>
              <a:t>ومصروفاته </a:t>
            </a:r>
            <a:r>
              <a:rPr lang="ar-SA" sz="1700">
                <a:latin typeface="Segoe UI"/>
              </a:rPr>
              <a:t>المتوقعة </a:t>
            </a:r>
            <a:r>
              <a:rPr lang="ar-SA" sz="1600" b="1">
                <a:latin typeface="Segoe UI"/>
              </a:rPr>
              <a:t>وفق </a:t>
            </a:r>
            <a:r>
              <a:rPr lang="ar-SA" sz="1700">
                <a:latin typeface="Segoe UI"/>
              </a:rPr>
              <a:t>بنودها ويقدمها المدير التنفيذي إلى مجلسى الإدارة قبل بداية السنة المالية بثلاثة آشهر </a:t>
            </a:r>
            <a:r>
              <a:rPr lang="ar-SA" sz="1600" b="1">
                <a:latin typeface="Segoe UI"/>
              </a:rPr>
              <a:t>على </a:t>
            </a:r>
            <a:r>
              <a:rPr lang="ar-SA" sz="1700">
                <a:latin typeface="Segoe UI"/>
              </a:rPr>
              <a:t>الأقل لدراستها تمهيدأ للمصادقة عليها من مدير المؤسسة التعليمية.</a:t>
            </a:r>
          </a:p>
        </p:txBody>
      </p:sp>
      <p:sp>
        <p:nvSpPr>
          <p:cNvPr id="6" name="Rectangle 5"/>
          <p:cNvSpPr/>
          <p:nvPr/>
        </p:nvSpPr>
        <p:spPr>
          <a:xfrm>
            <a:off x="904009" y="8423563"/>
            <a:ext cx="5839691" cy="1302327"/>
          </a:xfrm>
          <a:prstGeom prst="rect">
            <a:avLst/>
          </a:prstGeom>
        </p:spPr>
        <p:txBody>
          <a:bodyPr lIns="0" tIns="0" rIns="0" bIns="0">
            <a:noAutofit/>
          </a:bodyPr>
          <a:lstStyle/>
          <a:p>
            <a:pPr indent="381000" algn="just" rtl="1">
              <a:lnSpc>
                <a:spcPts val="3791"/>
              </a:lnSpc>
              <a:spcBef>
                <a:spcPts val="5320"/>
              </a:spcBef>
              <a:spcAft>
                <a:spcPts val="3220"/>
              </a:spcAft>
            </a:pPr>
            <a:r>
              <a:rPr lang="ar-SA" sz="1700">
                <a:latin typeface="Segoe UI"/>
              </a:rPr>
              <a:t>يجوز آثناء السنة المالية إجراء مناقلات بين بنود المصروفات، كما يجوز زيادة إجمالي تقدير المصروفات سواء بإنشاء أنواع جديدة من المصروفات لم تكن مدرجه بالميزانية التقديرية، أو</a:t>
            </a:r>
          </a:p>
        </p:txBody>
      </p:sp>
      <p:sp>
        <p:nvSpPr>
          <p:cNvPr id="7" name="Rectangle 6"/>
          <p:cNvSpPr/>
          <p:nvPr/>
        </p:nvSpPr>
        <p:spPr>
          <a:xfrm>
            <a:off x="322118" y="10508672"/>
            <a:ext cx="4384963" cy="200891"/>
          </a:xfrm>
          <a:prstGeom prst="rect">
            <a:avLst/>
          </a:prstGeom>
        </p:spPr>
        <p:txBody>
          <a:bodyPr wrap="none" lIns="0" tIns="0" rIns="0" bIns="0">
            <a:noAutofit/>
          </a:bodyPr>
          <a:lstStyle/>
          <a:p>
            <a:pPr indent="0" rtl="1">
              <a:lnSpc>
                <a:spcPts val="1900"/>
              </a:lnSpc>
              <a:spcBef>
                <a:spcPts val="3220"/>
              </a:spcBef>
            </a:pPr>
            <a:r>
              <a:rPr lang="ar-SA" sz="1700">
                <a:latin typeface="Arial"/>
              </a:rPr>
              <a:t>اللائحة انظمة لعيادلأ. اسة يادءمات </a:t>
            </a:r>
            <a:r>
              <a:rPr lang="en-US" sz="1700">
                <a:latin typeface="Arial"/>
              </a:rPr>
              <a:t>١</a:t>
            </a:r>
            <a:r>
              <a:rPr lang="ar-SA" sz="1700">
                <a:latin typeface="Arial"/>
              </a:rPr>
              <a:t>لتدة </a:t>
            </a:r>
            <a:r>
              <a:rPr lang="en-US" sz="1700">
                <a:latin typeface="Arial"/>
              </a:rPr>
              <a:t>٣٧١</a:t>
            </a: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800100" y="725090"/>
            <a:ext cx="5982890" cy="767953"/>
          </a:xfrm>
          <a:prstGeom prst="rect">
            <a:avLst/>
          </a:prstGeom>
        </p:spPr>
        <p:txBody>
          <a:bodyPr lIns="0" tIns="0" rIns="0" bIns="0">
            <a:noAutofit/>
          </a:bodyPr>
          <a:lstStyle/>
          <a:p>
            <a:pPr indent="0" algn="r" rtl="1">
              <a:lnSpc>
                <a:spcPts val="3431"/>
              </a:lnSpc>
              <a:spcAft>
                <a:spcPts val="3010"/>
              </a:spcAft>
            </a:pPr>
            <a:r>
              <a:rPr lang="ar-SA" sz="1600" b="1">
                <a:latin typeface="Segoe UI"/>
              </a:rPr>
              <a:t>زيادة اعتمادات أنواع قائمة وذلك باقتراح من مجلس </a:t>
            </a:r>
            <a:r>
              <a:rPr lang="ar-SA" sz="1700" b="1">
                <a:latin typeface="Segoe UI"/>
              </a:rPr>
              <a:t>الإدارة </a:t>
            </a:r>
            <a:r>
              <a:rPr lang="ar-SA" sz="1600" b="1">
                <a:latin typeface="Segoe UI"/>
              </a:rPr>
              <a:t>وموافقة مدير </a:t>
            </a:r>
            <a:r>
              <a:rPr lang="ar-SA" sz="1700">
                <a:latin typeface="Segoe UI"/>
              </a:rPr>
              <a:t>المؤسسة </a:t>
            </a:r>
            <a:r>
              <a:rPr lang="ar-SA" sz="1600" b="1">
                <a:latin typeface="Segoe UI"/>
              </a:rPr>
              <a:t>التعليمية.</a:t>
            </a:r>
          </a:p>
        </p:txBody>
      </p:sp>
      <p:sp>
        <p:nvSpPr>
          <p:cNvPr id="3" name="Rectangle 2"/>
          <p:cNvSpPr/>
          <p:nvPr/>
        </p:nvSpPr>
        <p:spPr>
          <a:xfrm>
            <a:off x="2761059" y="2153840"/>
            <a:ext cx="2071687" cy="367903"/>
          </a:xfrm>
          <a:prstGeom prst="rect">
            <a:avLst/>
          </a:prstGeom>
          <a:solidFill>
            <a:srgbClr val="F1CCCE"/>
          </a:solidFill>
        </p:spPr>
        <p:txBody>
          <a:bodyPr wrap="none" lIns="0" tIns="0" rIns="0" bIns="0">
            <a:noAutofit/>
          </a:bodyPr>
          <a:lstStyle/>
          <a:p>
            <a:pPr indent="0" algn="ctr" rtl="1">
              <a:lnSpc>
                <a:spcPts val="2530"/>
              </a:lnSpc>
              <a:spcBef>
                <a:spcPts val="3010"/>
              </a:spcBef>
              <a:spcAft>
                <a:spcPts val="3010"/>
              </a:spcAft>
            </a:pPr>
            <a:r>
              <a:rPr lang="ar-SA" sz="1900" b="1">
                <a:latin typeface="Segoe UI"/>
              </a:rPr>
              <a:t>الادةالحاديةشرة</a:t>
            </a:r>
            <a:r>
              <a:rPr lang="en-US" sz="1900" b="1">
                <a:latin typeface="Segoe UI"/>
              </a:rPr>
              <a:t>٠</a:t>
            </a:r>
            <a:r>
              <a:rPr lang="ar-SA" sz="1900" b="1">
                <a:latin typeface="Segoe UI"/>
              </a:rPr>
              <a:t>.</a:t>
            </a:r>
          </a:p>
        </p:txBody>
      </p:sp>
      <p:sp>
        <p:nvSpPr>
          <p:cNvPr id="4" name="Rectangle 3"/>
          <p:cNvSpPr/>
          <p:nvPr/>
        </p:nvSpPr>
        <p:spPr>
          <a:xfrm>
            <a:off x="810815" y="3089671"/>
            <a:ext cx="5979319" cy="5629275"/>
          </a:xfrm>
          <a:prstGeom prst="rect">
            <a:avLst/>
          </a:prstGeom>
        </p:spPr>
        <p:txBody>
          <a:bodyPr lIns="0" tIns="0" rIns="0" bIns="0">
            <a:noAutofit/>
          </a:bodyPr>
          <a:lstStyle/>
          <a:p>
            <a:pPr indent="0" algn="r" rtl="1">
              <a:lnSpc>
                <a:spcPts val="2130"/>
              </a:lnSpc>
              <a:spcBef>
                <a:spcPts val="3010"/>
              </a:spcBef>
              <a:spcAft>
                <a:spcPts val="1190"/>
              </a:spcAft>
            </a:pPr>
            <a:r>
              <a:rPr lang="ar-SA" sz="1600" b="1">
                <a:latin typeface="Segoe UI"/>
              </a:rPr>
              <a:t>تتكون </a:t>
            </a:r>
            <a:r>
              <a:rPr lang="ar-SA" sz="1700" b="1">
                <a:latin typeface="Arial"/>
              </a:rPr>
              <a:t>موارد </a:t>
            </a:r>
            <a:r>
              <a:rPr lang="ar-SA" sz="1600" b="1">
                <a:latin typeface="Segoe UI"/>
              </a:rPr>
              <a:t>الصندوق </a:t>
            </a:r>
            <a:r>
              <a:rPr lang="ar-SA" sz="1700" b="1">
                <a:latin typeface="Arial"/>
              </a:rPr>
              <a:t>من:</a:t>
            </a:r>
          </a:p>
          <a:p>
            <a:pPr marR="465932" indent="-330200" algn="just" rtl="1">
              <a:lnSpc>
                <a:spcPts val="3431"/>
              </a:lnSpc>
              <a:spcAft>
                <a:spcPts val="280"/>
              </a:spcAft>
            </a:pPr>
            <a:r>
              <a:rPr lang="en-US" sz="1700">
                <a:latin typeface="Segoe UI"/>
              </a:rPr>
              <a:t>١</a:t>
            </a:r>
            <a:r>
              <a:rPr lang="ar-SA" sz="1700">
                <a:latin typeface="Segoe UI"/>
              </a:rPr>
              <a:t> الدعم </a:t>
            </a:r>
            <a:r>
              <a:rPr lang="ar-SA" sz="1600" b="1">
                <a:latin typeface="Segoe UI"/>
              </a:rPr>
              <a:t>الذي </a:t>
            </a:r>
            <a:r>
              <a:rPr lang="ar-SA" sz="1600" b="1" u="sng">
                <a:latin typeface="Segoe UI"/>
              </a:rPr>
              <a:t>لم[-/|* ن</a:t>
            </a:r>
            <a:r>
              <a:rPr lang="ar-SA" sz="1600" b="1">
                <a:latin typeface="Segoe UI"/>
              </a:rPr>
              <a:t> أن </a:t>
            </a:r>
            <a:r>
              <a:rPr lang="ar-SA" sz="1700">
                <a:latin typeface="Segoe UI"/>
              </a:rPr>
              <a:t>تقدمه المؤسسة التعليمية للصندوق.</a:t>
            </a:r>
          </a:p>
          <a:p>
            <a:pPr marR="465932" indent="-330200" algn="just" rtl="1">
              <a:lnSpc>
                <a:spcPts val="3713"/>
              </a:lnSpc>
              <a:spcAft>
                <a:spcPts val="280"/>
              </a:spcAft>
            </a:pPr>
            <a:r>
              <a:rPr lang="en-US" sz="1700">
                <a:latin typeface="Segoe UI"/>
              </a:rPr>
              <a:t>٢</a:t>
            </a:r>
            <a:r>
              <a:rPr lang="ar-SA" sz="1700">
                <a:latin typeface="Segoe UI"/>
              </a:rPr>
              <a:t>- انتراخات طلاب المؤسسة التعليمية وتستقطع من مكافاتهم الشهرية بواقع عشرة ريالات من كل طالب </a:t>
            </a:r>
            <a:r>
              <a:rPr lang="ar-SA" sz="1600" b="1">
                <a:latin typeface="Segoe UI"/>
              </a:rPr>
              <a:t>آو </a:t>
            </a:r>
            <a:r>
              <a:rPr lang="ar-SA" sz="1700">
                <a:latin typeface="Segoe UI"/>
              </a:rPr>
              <a:t>طالبه لا تقل مكافاته الشهرية عن ( </a:t>
            </a:r>
            <a:r>
              <a:rPr lang="en-US" sz="1700">
                <a:latin typeface="Segoe UI"/>
              </a:rPr>
              <a:t>٠</a:t>
            </a:r>
            <a:r>
              <a:rPr lang="ar-SA" sz="1700">
                <a:latin typeface="Segoe UI"/>
              </a:rPr>
              <a:t> </a:t>
            </a:r>
            <a:r>
              <a:rPr lang="en-US" sz="1700">
                <a:latin typeface="Segoe UI"/>
              </a:rPr>
              <a:t>٨٥</a:t>
            </a:r>
            <a:r>
              <a:rPr lang="ar-SA" sz="1700">
                <a:latin typeface="Segoe UI"/>
              </a:rPr>
              <a:t>) ريال وبواقع </a:t>
            </a:r>
            <a:r>
              <a:rPr lang="ar-SA" sz="1600" b="1">
                <a:latin typeface="Segoe UI"/>
              </a:rPr>
              <a:t>خمسة </a:t>
            </a:r>
            <a:r>
              <a:rPr lang="ar-SA" sz="1700">
                <a:latin typeface="Segoe UI"/>
              </a:rPr>
              <a:t>ريالات إذا كانت المكافاة تقل </a:t>
            </a:r>
            <a:r>
              <a:rPr lang="ar-SA" sz="1600" b="1">
                <a:latin typeface="Segoe UI"/>
              </a:rPr>
              <a:t>عن ذلك.</a:t>
            </a:r>
          </a:p>
          <a:p>
            <a:pPr marR="135732" indent="0" algn="r" rtl="1">
              <a:lnSpc>
                <a:spcPts val="3656"/>
              </a:lnSpc>
              <a:spcAft>
                <a:spcPts val="280"/>
              </a:spcAft>
            </a:pPr>
            <a:r>
              <a:rPr lang="en-US" sz="1700">
                <a:latin typeface="Segoe UI"/>
              </a:rPr>
              <a:t>٣</a:t>
            </a:r>
            <a:r>
              <a:rPr lang="ar-SA" sz="1700">
                <a:latin typeface="Segoe UI"/>
              </a:rPr>
              <a:t>- عاثد المشروعات الاستثمارية التي يقيمها الصندوق. </a:t>
            </a:r>
            <a:r>
              <a:rPr lang="en-US" sz="1700">
                <a:latin typeface="Segoe UI"/>
              </a:rPr>
              <a:t>٤</a:t>
            </a:r>
            <a:r>
              <a:rPr lang="ar-SA" sz="1700">
                <a:latin typeface="Segoe UI"/>
              </a:rPr>
              <a:t>- التبرعات والهبات والمنح والوصايا التي يقدمها الأفراد والمؤسسات.</a:t>
            </a:r>
          </a:p>
          <a:p>
            <a:pPr marR="135732" indent="0" algn="r" rtl="1">
              <a:lnSpc>
                <a:spcPts val="2260"/>
              </a:lnSpc>
              <a:spcAft>
                <a:spcPts val="840"/>
              </a:spcAft>
            </a:pPr>
            <a:r>
              <a:rPr lang="en-US" sz="1700">
                <a:latin typeface="Segoe UI"/>
              </a:rPr>
              <a:t>٥</a:t>
            </a:r>
            <a:r>
              <a:rPr lang="ar-SA" sz="1700">
                <a:latin typeface="Segoe UI"/>
              </a:rPr>
              <a:t>- </a:t>
            </a:r>
            <a:r>
              <a:rPr lang="ar-SA" sz="1600" b="1">
                <a:latin typeface="Segoe UI"/>
              </a:rPr>
              <a:t>الدعم </a:t>
            </a:r>
            <a:r>
              <a:rPr lang="ar-SA" sz="1700" b="1">
                <a:latin typeface="Segoe UI"/>
              </a:rPr>
              <a:t>الذي </a:t>
            </a:r>
            <a:r>
              <a:rPr lang="ar-SA" sz="1700">
                <a:latin typeface="Segoe UI"/>
              </a:rPr>
              <a:t>يمكن </a:t>
            </a:r>
            <a:r>
              <a:rPr lang="ar-SA" sz="1600" b="1">
                <a:latin typeface="Segoe UI"/>
              </a:rPr>
              <a:t>آن يخصصه صندوق التعليم العالي لصندوق</a:t>
            </a:r>
          </a:p>
          <a:p>
            <a:pPr marR="465932" indent="0" algn="r" rtl="1">
              <a:lnSpc>
                <a:spcPts val="2260"/>
              </a:lnSpc>
            </a:pPr>
            <a:r>
              <a:rPr lang="ar-SA" sz="1700">
                <a:latin typeface="Segoe UI"/>
              </a:rPr>
              <a:t>الطلاب.</a:t>
            </a:r>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5053" y="321468"/>
            <a:ext cx="6697265" cy="1689497"/>
          </a:xfrm>
          <a:prstGeom prst="rect">
            <a:avLst/>
          </a:prstGeom>
        </p:spPr>
      </p:pic>
      <p:pic>
        <p:nvPicPr>
          <p:cNvPr id="3" name="Picture 2"/>
          <p:cNvPicPr>
            <a:picLocks noChangeAspect="1"/>
          </p:cNvPicPr>
          <p:nvPr/>
        </p:nvPicPr>
        <p:blipFill>
          <a:blip r:embed="rId3"/>
          <a:stretch>
            <a:fillRect/>
          </a:stretch>
        </p:blipFill>
        <p:spPr>
          <a:xfrm>
            <a:off x="428625" y="9765506"/>
            <a:ext cx="3393281" cy="446484"/>
          </a:xfrm>
          <a:prstGeom prst="rect">
            <a:avLst/>
          </a:prstGeom>
        </p:spPr>
      </p:pic>
      <p:sp>
        <p:nvSpPr>
          <p:cNvPr id="4" name="Rectangle 3"/>
          <p:cNvSpPr/>
          <p:nvPr/>
        </p:nvSpPr>
        <p:spPr>
          <a:xfrm>
            <a:off x="803671" y="2518171"/>
            <a:ext cx="5957888" cy="3200400"/>
          </a:xfrm>
          <a:prstGeom prst="rect">
            <a:avLst/>
          </a:prstGeom>
        </p:spPr>
        <p:txBody>
          <a:bodyPr lIns="0" tIns="0" rIns="0" bIns="0">
            <a:noAutofit/>
          </a:bodyPr>
          <a:lstStyle/>
          <a:p>
            <a:pPr indent="0" algn="r" rtl="1">
              <a:lnSpc>
                <a:spcPts val="2130"/>
              </a:lnSpc>
              <a:spcAft>
                <a:spcPts val="1120"/>
              </a:spcAft>
            </a:pPr>
            <a:r>
              <a:rPr lang="ar-SA" sz="1600" b="1">
                <a:latin typeface="Segoe UI"/>
              </a:rPr>
              <a:t>تشتمل مصروفات الصندوق </a:t>
            </a:r>
            <a:r>
              <a:rPr lang="ar-SA" sz="1500" b="1">
                <a:latin typeface="Segoe UI"/>
              </a:rPr>
              <a:t>على </a:t>
            </a:r>
            <a:r>
              <a:rPr lang="ar-SA" sz="1600" b="1">
                <a:latin typeface="Segoe UI"/>
              </a:rPr>
              <a:t>ما </a:t>
            </a:r>
            <a:r>
              <a:rPr lang="ar-SA" sz="1500" b="1">
                <a:latin typeface="Segoe UI"/>
              </a:rPr>
              <a:t>يلي:</a:t>
            </a:r>
          </a:p>
          <a:p>
            <a:pPr marR="139700" indent="0" algn="r" rtl="1">
              <a:lnSpc>
                <a:spcPts val="2260"/>
              </a:lnSpc>
              <a:spcAft>
                <a:spcPts val="1120"/>
              </a:spcAft>
            </a:pPr>
            <a:r>
              <a:rPr lang="en-US" sz="1700">
                <a:latin typeface="Segoe UI"/>
              </a:rPr>
              <a:t>١</a:t>
            </a:r>
            <a:r>
              <a:rPr lang="ar-SA" sz="1700">
                <a:latin typeface="Segoe UI"/>
              </a:rPr>
              <a:t> - الإعانات والقروض المقدمة للطلاب.</a:t>
            </a:r>
          </a:p>
          <a:p>
            <a:pPr marR="139700" indent="0" algn="r" rtl="1">
              <a:lnSpc>
                <a:spcPts val="3966"/>
              </a:lnSpc>
            </a:pPr>
            <a:r>
              <a:rPr lang="ar-SA" sz="1700">
                <a:latin typeface="Segoe UI"/>
              </a:rPr>
              <a:t>'</a:t>
            </a:r>
            <a:r>
              <a:rPr lang="en-US" sz="1700">
                <a:latin typeface="Segoe UI"/>
              </a:rPr>
              <a:t>٢</a:t>
            </a:r>
            <a:r>
              <a:rPr lang="ar-SA" sz="1700">
                <a:latin typeface="Segoe UI"/>
              </a:rPr>
              <a:t> - المبالغ السنوية المخصصة لإقامة مشاريع استثمارية. </a:t>
            </a:r>
            <a:r>
              <a:rPr lang="en-US" sz="1700">
                <a:latin typeface="Segoe UI"/>
              </a:rPr>
              <a:t>٣</a:t>
            </a:r>
            <a:r>
              <a:rPr lang="ar-SA" sz="1700">
                <a:latin typeface="Segoe UI"/>
              </a:rPr>
              <a:t>- المبالغ المخصصة لدعم الآنشطه الدينية والاجتماعية والثقافية والعلمية والرياضية بما في ذلك جواثز المتفوقين في هذه الأنشطة.</a:t>
            </a:r>
          </a:p>
          <a:p>
            <a:pPr marR="139700" indent="0" algn="r" rtl="1">
              <a:lnSpc>
                <a:spcPts val="3966"/>
              </a:lnSpc>
              <a:spcAft>
                <a:spcPts val="4620"/>
              </a:spcAft>
            </a:pPr>
            <a:r>
              <a:rPr lang="en-US" sz="1700">
                <a:latin typeface="Segoe UI"/>
              </a:rPr>
              <a:t>٤</a:t>
            </a:r>
            <a:r>
              <a:rPr lang="ar-SA" sz="1700">
                <a:latin typeface="Segoe UI"/>
              </a:rPr>
              <a:t> — المصروفات التعثعفيلية اللازمة لتسيير أعمال الصندوق.</a:t>
            </a:r>
          </a:p>
        </p:txBody>
      </p:sp>
      <p:sp>
        <p:nvSpPr>
          <p:cNvPr id="5" name="Rectangle 4"/>
          <p:cNvSpPr/>
          <p:nvPr/>
        </p:nvSpPr>
        <p:spPr>
          <a:xfrm>
            <a:off x="3571875" y="6883003"/>
            <a:ext cx="425053" cy="132159"/>
          </a:xfrm>
          <a:prstGeom prst="rect">
            <a:avLst/>
          </a:prstGeom>
        </p:spPr>
        <p:txBody>
          <a:bodyPr wrap="none" lIns="0" tIns="0" rIns="0" bIns="0">
            <a:noAutofit/>
          </a:bodyPr>
          <a:lstStyle/>
          <a:p>
            <a:pPr indent="0" algn="ctr" rtl="1">
              <a:lnSpc>
                <a:spcPts val="780"/>
              </a:lnSpc>
              <a:spcBef>
                <a:spcPts val="4620"/>
              </a:spcBef>
            </a:pPr>
            <a:r>
              <a:rPr lang="ar-SA" sz="700">
                <a:latin typeface="Arial"/>
              </a:rPr>
              <a:t>أبذذهذ^ذةبذ</a:t>
            </a:r>
          </a:p>
        </p:txBody>
      </p:sp>
      <p:sp>
        <p:nvSpPr>
          <p:cNvPr id="6" name="Rectangle 5"/>
          <p:cNvSpPr/>
          <p:nvPr/>
        </p:nvSpPr>
        <p:spPr>
          <a:xfrm>
            <a:off x="7108031" y="10194131"/>
            <a:ext cx="57150" cy="132159"/>
          </a:xfrm>
          <a:prstGeom prst="rect">
            <a:avLst/>
          </a:prstGeom>
          <a:solidFill>
            <a:srgbClr val="5C0807"/>
          </a:solidFill>
        </p:spPr>
        <p:txBody>
          <a:bodyPr wrap="none" lIns="0" tIns="0" rIns="0" bIns="0">
            <a:noAutofit/>
          </a:bodyPr>
          <a:lstStyle/>
          <a:p>
            <a:pPr indent="0" algn="r" rtl="1">
              <a:lnSpc>
                <a:spcPts val="1400"/>
              </a:lnSpc>
            </a:pPr>
            <a:r>
              <a:rPr lang="ar-SA" sz="1050">
                <a:solidFill>
                  <a:srgbClr val="FFFFFF"/>
                </a:solidFill>
                <a:latin typeface="Segoe UI"/>
              </a:rPr>
              <a:t>ا</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14312"/>
            <a:ext cx="10694193" cy="7136606"/>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2696" y="0"/>
            <a:ext cx="6994113" cy="10470229"/>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596" y="0"/>
            <a:ext cx="7143750" cy="1069419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2171" y="21431"/>
            <a:ext cx="446485" cy="464344"/>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322520" y="95693"/>
            <a:ext cx="871870" cy="244548"/>
          </a:xfrm>
          <a:prstGeom prst="rect">
            <a:avLst/>
          </a:prstGeom>
          <a:solidFill>
            <a:srgbClr val="5C0807"/>
          </a:solidFill>
        </p:spPr>
        <p:txBody>
          <a:bodyPr wrap="none" lIns="0" tIns="0" rIns="0" bIns="0">
            <a:noAutofit/>
          </a:bodyPr>
          <a:lstStyle/>
          <a:p>
            <a:pPr indent="0" rtl="1">
              <a:lnSpc>
                <a:spcPts val="1670"/>
              </a:lnSpc>
            </a:pPr>
            <a:r>
              <a:rPr lang="ar-SA" sz="1500">
                <a:solidFill>
                  <a:srgbClr val="BF8078"/>
                </a:solidFill>
                <a:latin typeface="Arial"/>
              </a:rPr>
              <a:t>- </a:t>
            </a:r>
            <a:r>
              <a:rPr lang="en-US" sz="1500">
                <a:solidFill>
                  <a:srgbClr val="BF8078"/>
                </a:solidFill>
                <a:latin typeface="Arial"/>
              </a:rPr>
              <a:t>٠</a:t>
            </a:r>
            <a:r>
              <a:rPr lang="ar-SA" sz="1500">
                <a:solidFill>
                  <a:srgbClr val="BF8078"/>
                </a:solidFill>
                <a:latin typeface="Arial"/>
              </a:rPr>
              <a:t>'"</a:t>
            </a:r>
            <a:r>
              <a:rPr lang="ar-SA" sz="1500">
                <a:solidFill>
                  <a:srgbClr val="FFFFFF"/>
                </a:solidFill>
                <a:latin typeface="Arial"/>
              </a:rPr>
              <a:t> ^</a:t>
            </a:r>
          </a:p>
        </p:txBody>
      </p:sp>
      <p:sp>
        <p:nvSpPr>
          <p:cNvPr id="3" name="Rectangle 2"/>
          <p:cNvSpPr/>
          <p:nvPr/>
        </p:nvSpPr>
        <p:spPr>
          <a:xfrm>
            <a:off x="4997302" y="616688"/>
            <a:ext cx="1779181" cy="382772"/>
          </a:xfrm>
          <a:prstGeom prst="rect">
            <a:avLst/>
          </a:prstGeom>
        </p:spPr>
        <p:txBody>
          <a:bodyPr wrap="none" lIns="0" tIns="0" rIns="0" bIns="0">
            <a:noAutofit/>
          </a:bodyPr>
          <a:lstStyle/>
          <a:p>
            <a:pPr indent="0" algn="r" rtl="1">
              <a:lnSpc>
                <a:spcPts val="2530"/>
              </a:lnSpc>
              <a:spcAft>
                <a:spcPts val="3640"/>
              </a:spcAft>
            </a:pPr>
            <a:r>
              <a:rPr lang="ar-SA" sz="1900" b="1">
                <a:latin typeface="Segoe UI"/>
              </a:rPr>
              <a:t>التحصيل والصرف</a:t>
            </a:r>
          </a:p>
        </p:txBody>
      </p:sp>
      <p:sp>
        <p:nvSpPr>
          <p:cNvPr id="4" name="Rectangle 3"/>
          <p:cNvSpPr/>
          <p:nvPr/>
        </p:nvSpPr>
        <p:spPr>
          <a:xfrm>
            <a:off x="2473841" y="1176669"/>
            <a:ext cx="2651052" cy="1084521"/>
          </a:xfrm>
          <a:prstGeom prst="rect">
            <a:avLst/>
          </a:prstGeom>
        </p:spPr>
        <p:txBody>
          <a:bodyPr wrap="none" lIns="0" tIns="0" rIns="0" bIns="0">
            <a:noAutofit/>
          </a:bodyPr>
          <a:lstStyle/>
          <a:p>
            <a:pPr indent="0" algn="ctr" rtl="1">
              <a:lnSpc>
                <a:spcPts val="2530"/>
              </a:lnSpc>
              <a:spcBef>
                <a:spcPts val="3640"/>
              </a:spcBef>
              <a:spcAft>
                <a:spcPts val="2730"/>
              </a:spcAft>
            </a:pPr>
            <a:r>
              <a:rPr lang="ar-SA" sz="1900" b="1">
                <a:latin typeface="Segoe UI"/>
              </a:rPr>
              <a:t>الادة|ثلثةءغرة؛</a:t>
            </a:r>
          </a:p>
        </p:txBody>
      </p:sp>
      <p:sp>
        <p:nvSpPr>
          <p:cNvPr id="5" name="Rectangle 4"/>
          <p:cNvSpPr/>
          <p:nvPr/>
        </p:nvSpPr>
        <p:spPr>
          <a:xfrm>
            <a:off x="786809" y="2466753"/>
            <a:ext cx="5996763" cy="2778642"/>
          </a:xfrm>
          <a:prstGeom prst="rect">
            <a:avLst/>
          </a:prstGeom>
        </p:spPr>
        <p:txBody>
          <a:bodyPr lIns="0" tIns="0" rIns="0" bIns="0">
            <a:noAutofit/>
          </a:bodyPr>
          <a:lstStyle/>
          <a:p>
            <a:pPr indent="406400" algn="just" rtl="1">
              <a:lnSpc>
                <a:spcPts val="3795"/>
              </a:lnSpc>
              <a:spcBef>
                <a:spcPts val="2730"/>
              </a:spcBef>
              <a:spcAft>
                <a:spcPts val="2730"/>
              </a:spcAft>
            </a:pPr>
            <a:r>
              <a:rPr lang="ar-SA" sz="1700">
                <a:latin typeface="Segoe UI"/>
              </a:rPr>
              <a:t>يخون للخنندوق حساب </a:t>
            </a:r>
            <a:r>
              <a:rPr lang="ar-SA" sz="1600" b="1">
                <a:latin typeface="Segoe UI"/>
              </a:rPr>
              <a:t>رئيسي </a:t>
            </a:r>
            <a:r>
              <a:rPr lang="ar-SA" sz="1700">
                <a:latin typeface="Segoe UI"/>
              </a:rPr>
              <a:t>في مؤسسة النقد ا ودربي السعودي أو فروعها أو بأحد البنوك الوطنية في الاماكن التي لا </a:t>
            </a:r>
            <a:r>
              <a:rPr lang="ar-SA" sz="1600" b="1">
                <a:latin typeface="Segoe UI"/>
              </a:rPr>
              <a:t>يوجد بها </a:t>
            </a:r>
            <a:r>
              <a:rPr lang="ar-SA" sz="1700">
                <a:latin typeface="Segoe UI"/>
              </a:rPr>
              <a:t>فروع لمؤسسة النقد العربي السعودي تودع </a:t>
            </a:r>
            <a:r>
              <a:rPr lang="ar-SA" sz="1600" b="1">
                <a:latin typeface="Segoe UI"/>
              </a:rPr>
              <a:t>بها </a:t>
            </a:r>
            <a:r>
              <a:rPr lang="ar-SA" sz="1700">
                <a:latin typeface="Segoe UI"/>
              </a:rPr>
              <a:t>أرصدة وموارد الصندوق، موافقة مدير المؤسسة التعليمية ووزارة المالية والاقت</a:t>
            </a:r>
            <a:r>
              <a:rPr lang="en-US" sz="1700">
                <a:latin typeface="Segoe UI"/>
              </a:rPr>
              <a:t>۵</a:t>
            </a:r>
            <a:r>
              <a:rPr lang="ar-SA" sz="1700">
                <a:latin typeface="Segoe UI"/>
              </a:rPr>
              <a:t>داد الوطني، مع جواز </a:t>
            </a:r>
            <a:r>
              <a:rPr lang="ar-SA" sz="1700" b="1">
                <a:latin typeface="Segoe UI"/>
              </a:rPr>
              <a:t>فتح </a:t>
            </a:r>
            <a:r>
              <a:rPr lang="ar-SA" sz="1700">
                <a:latin typeface="Segoe UI"/>
              </a:rPr>
              <a:t>حساب في بنك </a:t>
            </a:r>
            <a:r>
              <a:rPr lang="ar-SA" sz="1600" b="1">
                <a:latin typeface="Segoe UI"/>
              </a:rPr>
              <a:t>محلي </a:t>
            </a:r>
            <a:r>
              <a:rPr lang="ar-SA" sz="1700">
                <a:latin typeface="Segoe UI"/>
              </a:rPr>
              <a:t>للمصروفات الجازية للصندوق.</a:t>
            </a:r>
          </a:p>
        </p:txBody>
      </p:sp>
      <p:sp>
        <p:nvSpPr>
          <p:cNvPr id="6" name="Rectangle 5"/>
          <p:cNvSpPr/>
          <p:nvPr/>
        </p:nvSpPr>
        <p:spPr>
          <a:xfrm>
            <a:off x="2466753" y="5450958"/>
            <a:ext cx="2792819" cy="1119962"/>
          </a:xfrm>
          <a:prstGeom prst="rect">
            <a:avLst/>
          </a:prstGeom>
        </p:spPr>
        <p:txBody>
          <a:bodyPr wrap="none" lIns="0" tIns="0" rIns="0" bIns="0">
            <a:noAutofit/>
          </a:bodyPr>
          <a:lstStyle/>
          <a:p>
            <a:pPr indent="0" algn="ctr" rtl="1">
              <a:lnSpc>
                <a:spcPts val="2530"/>
              </a:lnSpc>
              <a:spcBef>
                <a:spcPts val="2730"/>
              </a:spcBef>
              <a:spcAft>
                <a:spcPts val="3150"/>
              </a:spcAft>
            </a:pPr>
            <a:r>
              <a:rPr lang="ar-SA" sz="1900" b="1">
                <a:latin typeface="Segoe UI"/>
              </a:rPr>
              <a:t>الادة</a:t>
            </a:r>
            <a:r>
              <a:rPr lang="en-US" sz="1900" b="1">
                <a:latin typeface="Segoe UI"/>
              </a:rPr>
              <a:t>١</a:t>
            </a:r>
            <a:r>
              <a:rPr lang="ar-SA" sz="1900" b="1">
                <a:latin typeface="Segoe UI"/>
              </a:rPr>
              <a:t>لوابعة عشرة ذ</a:t>
            </a:r>
          </a:p>
        </p:txBody>
      </p:sp>
      <p:sp>
        <p:nvSpPr>
          <p:cNvPr id="7" name="Rectangle 6"/>
          <p:cNvSpPr/>
          <p:nvPr/>
        </p:nvSpPr>
        <p:spPr>
          <a:xfrm>
            <a:off x="786809" y="6797748"/>
            <a:ext cx="5947144" cy="871870"/>
          </a:xfrm>
          <a:prstGeom prst="rect">
            <a:avLst/>
          </a:prstGeom>
        </p:spPr>
        <p:txBody>
          <a:bodyPr lIns="0" tIns="0" rIns="0" bIns="0">
            <a:noAutofit/>
          </a:bodyPr>
          <a:lstStyle/>
          <a:p>
            <a:pPr indent="406400" algn="just" rtl="1">
              <a:lnSpc>
                <a:spcPts val="4242"/>
              </a:lnSpc>
              <a:spcBef>
                <a:spcPts val="3150"/>
              </a:spcBef>
              <a:spcAft>
                <a:spcPts val="2730"/>
              </a:spcAft>
            </a:pPr>
            <a:r>
              <a:rPr lang="ar-SA" sz="1600" b="1">
                <a:latin typeface="Segoe UI"/>
              </a:rPr>
              <a:t>يجب </a:t>
            </a:r>
            <a:r>
              <a:rPr lang="ar-SA" sz="1700">
                <a:latin typeface="Segoe UI"/>
              </a:rPr>
              <a:t>أن يخون الصرف في حدود اعتمادات الميزانية التقديرية المعننمدة للصندوق.</a:t>
            </a:r>
          </a:p>
        </p:txBody>
      </p:sp>
      <p:sp>
        <p:nvSpPr>
          <p:cNvPr id="8" name="Rectangle 7"/>
          <p:cNvSpPr/>
          <p:nvPr/>
        </p:nvSpPr>
        <p:spPr>
          <a:xfrm>
            <a:off x="2395869" y="7882269"/>
            <a:ext cx="2693582" cy="1105786"/>
          </a:xfrm>
          <a:prstGeom prst="rect">
            <a:avLst/>
          </a:prstGeom>
        </p:spPr>
        <p:txBody>
          <a:bodyPr wrap="none" lIns="0" tIns="0" rIns="0" bIns="0">
            <a:noAutofit/>
          </a:bodyPr>
          <a:lstStyle/>
          <a:p>
            <a:pPr indent="0" algn="ctr" rtl="1">
              <a:lnSpc>
                <a:spcPts val="2530"/>
              </a:lnSpc>
              <a:spcBef>
                <a:spcPts val="2730"/>
              </a:spcBef>
              <a:spcAft>
                <a:spcPts val="3150"/>
              </a:spcAft>
            </a:pPr>
            <a:r>
              <a:rPr lang="ar-SA" sz="1900" b="1">
                <a:latin typeface="Segoe UI"/>
              </a:rPr>
              <a:t>الهادةالخامطشوة</a:t>
            </a:r>
            <a:r>
              <a:rPr lang="en-US" sz="1900" b="1">
                <a:latin typeface="Segoe UI"/>
              </a:rPr>
              <a:t>٠</a:t>
            </a:r>
            <a:r>
              <a:rPr lang="ar-SA" sz="1900" b="1">
                <a:latin typeface="Segoe UI"/>
              </a:rPr>
              <a:t>.</a:t>
            </a:r>
          </a:p>
        </p:txBody>
      </p:sp>
      <p:sp>
        <p:nvSpPr>
          <p:cNvPr id="9" name="Rectangle 8"/>
          <p:cNvSpPr/>
          <p:nvPr/>
        </p:nvSpPr>
        <p:spPr>
          <a:xfrm>
            <a:off x="765544" y="9087293"/>
            <a:ext cx="5968409" cy="935665"/>
          </a:xfrm>
          <a:prstGeom prst="rect">
            <a:avLst/>
          </a:prstGeom>
        </p:spPr>
        <p:txBody>
          <a:bodyPr lIns="0" tIns="0" rIns="0" bIns="0">
            <a:noAutofit/>
          </a:bodyPr>
          <a:lstStyle/>
          <a:p>
            <a:pPr indent="406400" algn="just" rtl="1">
              <a:lnSpc>
                <a:spcPts val="3628"/>
              </a:lnSpc>
              <a:spcBef>
                <a:spcPts val="3150"/>
              </a:spcBef>
            </a:pPr>
            <a:r>
              <a:rPr lang="ar-SA" sz="1600" b="1">
                <a:latin typeface="Segoe UI"/>
              </a:rPr>
              <a:t>لا يجوز </a:t>
            </a:r>
            <a:r>
              <a:rPr lang="ar-SA" sz="1700">
                <a:latin typeface="Segoe UI"/>
              </a:rPr>
              <a:t>صرف </a:t>
            </a:r>
            <a:r>
              <a:rPr lang="ar-SA" sz="1600" b="1">
                <a:latin typeface="Segoe UI"/>
              </a:rPr>
              <a:t>أي </a:t>
            </a:r>
            <a:r>
              <a:rPr lang="ar-SA" sz="1700">
                <a:latin typeface="Segoe UI"/>
              </a:rPr>
              <a:t>مبلغ من </a:t>
            </a:r>
            <a:r>
              <a:rPr lang="ar-SA" sz="1600" b="1">
                <a:latin typeface="Segoe UI"/>
              </a:rPr>
              <a:t>أموال </a:t>
            </a:r>
            <a:r>
              <a:rPr lang="ar-SA" sz="1700">
                <a:latin typeface="Segoe UI"/>
              </a:rPr>
              <a:t>الصندوق الا بموجب مستندات </a:t>
            </a:r>
            <a:r>
              <a:rPr lang="ar-SA" sz="1500" b="1">
                <a:latin typeface="Segoe UI"/>
              </a:rPr>
              <a:t>آصليه </a:t>
            </a:r>
            <a:r>
              <a:rPr lang="ar-SA" sz="1700">
                <a:latin typeface="Segoe UI"/>
              </a:rPr>
              <a:t>معتمدة من صاحب الحعلاحية وفقا ألآئام هذه اللائحة،</a:t>
            </a:r>
          </a:p>
        </p:txBody>
      </p:sp>
      <p:sp>
        <p:nvSpPr>
          <p:cNvPr id="10" name="Rectangle 9"/>
          <p:cNvSpPr/>
          <p:nvPr/>
        </p:nvSpPr>
        <p:spPr>
          <a:xfrm>
            <a:off x="6868632" y="10469525"/>
            <a:ext cx="393405" cy="138223"/>
          </a:xfrm>
          <a:prstGeom prst="rect">
            <a:avLst/>
          </a:prstGeom>
          <a:solidFill>
            <a:srgbClr val="370606"/>
          </a:solidFill>
        </p:spPr>
        <p:txBody>
          <a:bodyPr wrap="none" lIns="0" tIns="0" rIns="0" bIns="0">
            <a:noAutofit/>
          </a:bodyPr>
          <a:lstStyle/>
          <a:p>
            <a:pPr indent="0" algn="r" rtl="1">
              <a:lnSpc>
                <a:spcPts val="1690"/>
              </a:lnSpc>
            </a:pPr>
            <a:r>
              <a:rPr lang="ar-SA" sz="1400" i="1">
                <a:solidFill>
                  <a:srgbClr val="EDD9D6"/>
                </a:solidFill>
                <a:latin typeface="Tahoma"/>
              </a:rPr>
              <a:t>شى</a:t>
            </a:r>
          </a:p>
        </p:txBody>
      </p:sp>
      <p:sp>
        <p:nvSpPr>
          <p:cNvPr id="11" name="Rectangle 10"/>
          <p:cNvSpPr/>
          <p:nvPr/>
        </p:nvSpPr>
        <p:spPr>
          <a:xfrm>
            <a:off x="318976" y="10465981"/>
            <a:ext cx="414670" cy="173665"/>
          </a:xfrm>
          <a:prstGeom prst="rect">
            <a:avLst/>
          </a:prstGeom>
          <a:solidFill>
            <a:srgbClr val="5C0807"/>
          </a:solidFill>
        </p:spPr>
        <p:txBody>
          <a:bodyPr wrap="none" lIns="0" tIns="0" rIns="0" bIns="0">
            <a:noAutofit/>
          </a:bodyPr>
          <a:lstStyle/>
          <a:p>
            <a:pPr indent="0" algn="r" rtl="1">
              <a:lnSpc>
                <a:spcPts val="1670"/>
              </a:lnSpc>
            </a:pPr>
            <a:r>
              <a:rPr lang="ar-SA" sz="1500">
                <a:solidFill>
                  <a:srgbClr val="FFFFFF"/>
                </a:solidFill>
                <a:latin typeface="Arial"/>
              </a:rPr>
              <a:t>اشا</a:t>
            </a:r>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831272" y="616527"/>
            <a:ext cx="5867400" cy="1766454"/>
          </a:xfrm>
          <a:prstGeom prst="rect">
            <a:avLst/>
          </a:prstGeom>
        </p:spPr>
        <p:txBody>
          <a:bodyPr lIns="0" tIns="0" rIns="0" bIns="0">
            <a:noAutofit/>
          </a:bodyPr>
          <a:lstStyle/>
          <a:p>
            <a:pPr indent="0" algn="just" rtl="1">
              <a:lnSpc>
                <a:spcPts val="3545"/>
              </a:lnSpc>
              <a:spcAft>
                <a:spcPts val="2800"/>
              </a:spcAft>
            </a:pPr>
            <a:r>
              <a:rPr lang="ar-SA" sz="1700">
                <a:latin typeface="Segoe UI"/>
              </a:rPr>
              <a:t>ويجوز لمجلس الإدازة الترخيص بالصرف </a:t>
            </a:r>
            <a:r>
              <a:rPr lang="ar-SA" sz="1600" b="1">
                <a:latin typeface="Segoe UI"/>
              </a:rPr>
              <a:t>بصور المستدات </a:t>
            </a:r>
            <a:r>
              <a:rPr lang="ar-SA" sz="1700">
                <a:latin typeface="Segoe UI"/>
              </a:rPr>
              <a:t>آو </a:t>
            </a:r>
            <a:r>
              <a:rPr lang="ar-SA" sz="1600" b="1">
                <a:latin typeface="Segoe UI"/>
              </a:rPr>
              <a:t>بمستدات (بدل </a:t>
            </a:r>
            <a:r>
              <a:rPr lang="ar-SA" sz="1700">
                <a:latin typeface="Segoe UI"/>
              </a:rPr>
              <a:t>فاقد) </a:t>
            </a:r>
            <a:r>
              <a:rPr lang="ar-SA" sz="1600" b="1">
                <a:latin typeface="Segoe UI"/>
              </a:rPr>
              <a:t>بعد </a:t>
            </a:r>
            <a:r>
              <a:rPr lang="ar-SA" sz="1700">
                <a:latin typeface="Segoe UI"/>
              </a:rPr>
              <a:t>الحصول </a:t>
            </a:r>
            <a:r>
              <a:rPr lang="ar-SA" sz="1500" b="1">
                <a:latin typeface="Segoe UI"/>
              </a:rPr>
              <a:t>على </a:t>
            </a:r>
            <a:r>
              <a:rPr lang="ar-SA" sz="1700">
                <a:latin typeface="Segoe UI"/>
              </a:rPr>
              <a:t>موافقة </a:t>
            </a:r>
            <a:r>
              <a:rPr lang="ar-SA" sz="1800" b="1">
                <a:latin typeface="Segoe UI"/>
              </a:rPr>
              <a:t>ديوان </a:t>
            </a:r>
            <a:r>
              <a:rPr lang="ar-SA" sz="1700">
                <a:latin typeface="Segoe UI"/>
              </a:rPr>
              <a:t>المراقبة العامة بما لا يتجاوز </a:t>
            </a:r>
            <a:r>
              <a:rPr lang="ar-SA" sz="1600" b="1">
                <a:latin typeface="Segoe UI"/>
              </a:rPr>
              <a:t>مليون </a:t>
            </a:r>
            <a:r>
              <a:rPr lang="ar-SA" sz="1700">
                <a:latin typeface="Segoe UI"/>
              </a:rPr>
              <a:t>ريال، </a:t>
            </a:r>
            <a:r>
              <a:rPr lang="ar-SA" sz="1600" b="1">
                <a:latin typeface="Segoe UI"/>
              </a:rPr>
              <a:t>مع عدم </a:t>
            </a:r>
            <a:r>
              <a:rPr lang="ar-SA" sz="1700">
                <a:latin typeface="Segoe UI"/>
              </a:rPr>
              <a:t>سابقة الصرف </a:t>
            </a:r>
            <a:r>
              <a:rPr lang="ar-SA" sz="1600" b="1">
                <a:latin typeface="Segoe UI"/>
              </a:rPr>
              <a:t>مع </a:t>
            </a:r>
            <a:r>
              <a:rPr lang="ar-SA" sz="1700">
                <a:latin typeface="Segoe UI"/>
              </a:rPr>
              <a:t>اتخان </a:t>
            </a:r>
            <a:r>
              <a:rPr lang="ar-SA" sz="1600" b="1">
                <a:latin typeface="Segoe UI"/>
              </a:rPr>
              <a:t>الإدراءات </a:t>
            </a:r>
            <a:r>
              <a:rPr lang="ar-SA" sz="1700">
                <a:latin typeface="Segoe UI"/>
              </a:rPr>
              <a:t>التى تحول دون الصرف في حالة </a:t>
            </a:r>
            <a:r>
              <a:rPr lang="ar-SA" sz="1600" b="1">
                <a:latin typeface="Segoe UI"/>
              </a:rPr>
              <a:t>ظهور المستدات </a:t>
            </a:r>
            <a:r>
              <a:rPr lang="ar-SA" sz="1700">
                <a:latin typeface="Segoe UI"/>
              </a:rPr>
              <a:t>الأصلية .</a:t>
            </a:r>
          </a:p>
        </p:txBody>
      </p:sp>
      <p:sp>
        <p:nvSpPr>
          <p:cNvPr id="3" name="Rectangle 2"/>
          <p:cNvSpPr/>
          <p:nvPr/>
        </p:nvSpPr>
        <p:spPr>
          <a:xfrm>
            <a:off x="2369127" y="2715490"/>
            <a:ext cx="2819400" cy="893619"/>
          </a:xfrm>
          <a:prstGeom prst="rect">
            <a:avLst/>
          </a:prstGeom>
          <a:solidFill>
            <a:srgbClr val="F1CCCE"/>
          </a:solidFill>
        </p:spPr>
        <p:txBody>
          <a:bodyPr wrap="none" lIns="0" tIns="0" rIns="0" bIns="0">
            <a:noAutofit/>
          </a:bodyPr>
          <a:lstStyle/>
          <a:p>
            <a:pPr indent="0" algn="ctr" rtl="1">
              <a:lnSpc>
                <a:spcPts val="2530"/>
              </a:lnSpc>
              <a:spcBef>
                <a:spcPts val="2800"/>
              </a:spcBef>
              <a:spcAft>
                <a:spcPts val="2800"/>
              </a:spcAft>
            </a:pPr>
            <a:r>
              <a:rPr lang="ar-SA" sz="1900" b="1">
                <a:latin typeface="Segoe UI"/>
              </a:rPr>
              <a:t>الهادة</a:t>
            </a:r>
            <a:r>
              <a:rPr lang="en-US" sz="1900" b="1">
                <a:latin typeface="Segoe UI"/>
              </a:rPr>
              <a:t>١</a:t>
            </a:r>
            <a:r>
              <a:rPr lang="ar-SA" sz="1900" b="1">
                <a:latin typeface="Segoe UI"/>
              </a:rPr>
              <a:t>لسادسةسرةذ</a:t>
            </a:r>
          </a:p>
        </p:txBody>
      </p:sp>
      <p:sp>
        <p:nvSpPr>
          <p:cNvPr id="4" name="Rectangle 3"/>
          <p:cNvSpPr/>
          <p:nvPr/>
        </p:nvSpPr>
        <p:spPr>
          <a:xfrm>
            <a:off x="824345" y="3886200"/>
            <a:ext cx="5860473" cy="2161309"/>
          </a:xfrm>
          <a:prstGeom prst="rect">
            <a:avLst/>
          </a:prstGeom>
        </p:spPr>
        <p:txBody>
          <a:bodyPr lIns="0" tIns="0" rIns="0" bIns="0">
            <a:noAutofit/>
          </a:bodyPr>
          <a:lstStyle/>
          <a:p>
            <a:pPr indent="368300" algn="just" rtl="1">
              <a:lnSpc>
                <a:spcPts val="3600"/>
              </a:lnSpc>
              <a:spcBef>
                <a:spcPts val="2800"/>
              </a:spcBef>
              <a:spcAft>
                <a:spcPts val="2800"/>
              </a:spcAft>
            </a:pPr>
            <a:r>
              <a:rPr lang="ar-SA" sz="1700">
                <a:latin typeface="Segoe UI"/>
              </a:rPr>
              <a:t>تتم </a:t>
            </a:r>
            <a:r>
              <a:rPr lang="ar-SA" sz="1500" b="1">
                <a:latin typeface="Segoe UI"/>
              </a:rPr>
              <a:t>جميع </a:t>
            </a:r>
            <a:r>
              <a:rPr lang="ar-SA" sz="1700">
                <a:latin typeface="Segoe UI"/>
              </a:rPr>
              <a:t>مصروفات الصندوق بشيحكات مسحوبة </a:t>
            </a:r>
            <a:r>
              <a:rPr lang="ar-SA" sz="1500" b="1">
                <a:latin typeface="Segoe UI"/>
              </a:rPr>
              <a:t>على </a:t>
            </a:r>
            <a:r>
              <a:rPr lang="ar-SA" sz="1700">
                <a:latin typeface="Segoe UI"/>
              </a:rPr>
              <a:t>الحساب الجارى للصندؤق بالبنك تحمل توقيعين لكل من ز نيس مجلس الادارة والمدير التنفيذي أو من يقوم مقامهما في حالة غيابهما ، مع مراعاة ما ورد في المادة الثامنة عشرة من هده اللاثحة.</a:t>
            </a:r>
          </a:p>
        </p:txBody>
      </p:sp>
      <p:sp>
        <p:nvSpPr>
          <p:cNvPr id="5" name="Rectangle 4"/>
          <p:cNvSpPr/>
          <p:nvPr/>
        </p:nvSpPr>
        <p:spPr>
          <a:xfrm>
            <a:off x="2369127" y="6442363"/>
            <a:ext cx="2819400" cy="879764"/>
          </a:xfrm>
          <a:prstGeom prst="rect">
            <a:avLst/>
          </a:prstGeom>
          <a:solidFill>
            <a:srgbClr val="F1CCCE"/>
          </a:solidFill>
        </p:spPr>
        <p:txBody>
          <a:bodyPr wrap="none" lIns="0" tIns="0" rIns="0" bIns="0">
            <a:noAutofit/>
          </a:bodyPr>
          <a:lstStyle/>
          <a:p>
            <a:pPr indent="0" algn="ctr" rtl="1">
              <a:lnSpc>
                <a:spcPts val="2530"/>
              </a:lnSpc>
              <a:spcBef>
                <a:spcPts val="2800"/>
              </a:spcBef>
              <a:spcAft>
                <a:spcPts val="2800"/>
              </a:spcAft>
            </a:pPr>
            <a:r>
              <a:rPr lang="ar-SA" sz="1900" b="1">
                <a:latin typeface="Segoe UI"/>
              </a:rPr>
              <a:t>المادة السابعة سرة؛</a:t>
            </a:r>
          </a:p>
        </p:txBody>
      </p:sp>
      <p:sp>
        <p:nvSpPr>
          <p:cNvPr id="6" name="Rectangle 5"/>
          <p:cNvSpPr/>
          <p:nvPr/>
        </p:nvSpPr>
        <p:spPr>
          <a:xfrm>
            <a:off x="824345" y="7599218"/>
            <a:ext cx="5853545" cy="2230582"/>
          </a:xfrm>
          <a:prstGeom prst="rect">
            <a:avLst/>
          </a:prstGeom>
        </p:spPr>
        <p:txBody>
          <a:bodyPr lIns="0" tIns="0" rIns="0" bIns="0">
            <a:noAutofit/>
          </a:bodyPr>
          <a:lstStyle/>
          <a:p>
            <a:pPr indent="368300" algn="just" rtl="1">
              <a:lnSpc>
                <a:spcPts val="3627"/>
              </a:lnSpc>
              <a:spcBef>
                <a:spcPts val="2800"/>
              </a:spcBef>
            </a:pPr>
            <a:r>
              <a:rPr lang="ar-SA" sz="1700">
                <a:latin typeface="Segoe UI"/>
              </a:rPr>
              <a:t>في حالة فقد شيك </a:t>
            </a:r>
            <a:r>
              <a:rPr lang="ar-SA" sz="1600" b="1">
                <a:latin typeface="Segoe UI"/>
              </a:rPr>
              <a:t>يجب </a:t>
            </a:r>
            <a:r>
              <a:rPr lang="ar-SA" sz="1700">
                <a:latin typeface="Segoe UI"/>
              </a:rPr>
              <a:t>إخطاز البنك المسحوب عليه فورا لوقف صرف الشيك </a:t>
            </a:r>
            <a:r>
              <a:rPr lang="ar-SA" sz="1600" b="1">
                <a:latin typeface="Segoe UI"/>
              </a:rPr>
              <a:t>ويتحمل </a:t>
            </a:r>
            <a:r>
              <a:rPr lang="ar-SA" sz="1700">
                <a:latin typeface="Segoe UI"/>
              </a:rPr>
              <a:t>المتسبب في فقده مصروفات النشر وغيرها التي </a:t>
            </a:r>
            <a:r>
              <a:rPr lang="ar-SA" sz="1500" b="1">
                <a:latin typeface="Segoe UI"/>
              </a:rPr>
              <a:t>يطلبها </a:t>
            </a:r>
            <a:r>
              <a:rPr lang="ar-SA" sz="1700">
                <a:latin typeface="Segoe UI"/>
              </a:rPr>
              <a:t>البنك ولا </a:t>
            </a:r>
            <a:r>
              <a:rPr lang="ar-SA" sz="1600" b="1">
                <a:latin typeface="Segoe UI"/>
              </a:rPr>
              <a:t>يتم </a:t>
            </a:r>
            <a:r>
              <a:rPr lang="ar-SA" sz="1500" b="1">
                <a:latin typeface="Segoe UI"/>
              </a:rPr>
              <a:t>سحب </a:t>
            </a:r>
            <a:r>
              <a:rPr lang="ar-SA" sz="1700">
                <a:latin typeface="Segoe UI"/>
              </a:rPr>
              <a:t>شيك </a:t>
            </a:r>
            <a:r>
              <a:rPr lang="ar-SA" sz="1600" b="1">
                <a:latin typeface="Segoe UI"/>
              </a:rPr>
              <a:t>جديد بدلا </a:t>
            </a:r>
            <a:r>
              <a:rPr lang="ar-SA" sz="1700">
                <a:latin typeface="Segoe UI"/>
              </a:rPr>
              <a:t>من الشيك المفقود إلا </a:t>
            </a:r>
            <a:r>
              <a:rPr lang="ar-SA" sz="1600" b="1">
                <a:latin typeface="Segoe UI"/>
              </a:rPr>
              <a:t>بعد </a:t>
            </a:r>
            <a:r>
              <a:rPr lang="ar-SA" sz="1700">
                <a:latin typeface="Segoe UI"/>
              </a:rPr>
              <a:t>ورود إخطاز من البنك </a:t>
            </a:r>
            <a:r>
              <a:rPr lang="ar-SA" sz="1600" b="1">
                <a:latin typeface="Segoe UI"/>
              </a:rPr>
              <a:t>يفيد بعدم </a:t>
            </a:r>
            <a:r>
              <a:rPr lang="ar-SA" sz="1700">
                <a:latin typeface="Segoe UI"/>
              </a:rPr>
              <a:t>صرفه.</a:t>
            </a:r>
          </a:p>
        </p:txBody>
      </p:sp>
      <p:sp>
        <p:nvSpPr>
          <p:cNvPr id="7" name="Rectangle 6"/>
          <p:cNvSpPr/>
          <p:nvPr/>
        </p:nvSpPr>
        <p:spPr>
          <a:xfrm>
            <a:off x="2809009" y="10543309"/>
            <a:ext cx="4412672" cy="152400"/>
          </a:xfrm>
          <a:prstGeom prst="rect">
            <a:avLst/>
          </a:prstGeom>
        </p:spPr>
        <p:txBody>
          <a:bodyPr wrap="none" lIns="0" tIns="0" rIns="0" bIns="0">
            <a:noAutofit/>
          </a:bodyPr>
          <a:lstStyle/>
          <a:p>
            <a:pPr indent="0" algn="just" rtl="1"/>
            <a:r>
              <a:rPr lang="en-US" sz="1600">
                <a:latin typeface="Arial"/>
              </a:rPr>
              <a:t>٣٧٨</a:t>
            </a:r>
            <a:r>
              <a:rPr lang="ar-SA" sz="1600">
                <a:latin typeface="Arial"/>
              </a:rPr>
              <a:t>    الئلال</a:t>
            </a:r>
            <a:r>
              <a:rPr lang="en-US" sz="1600">
                <a:latin typeface="Arial"/>
              </a:rPr>
              <a:t>٠</a:t>
            </a:r>
            <a:r>
              <a:rPr lang="ar-SA" sz="1600">
                <a:latin typeface="Arial"/>
              </a:rPr>
              <a:t>داى</a:t>
            </a: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75274" y="786809"/>
            <a:ext cx="166577" cy="910856"/>
          </a:xfrm>
          <a:prstGeom prst="rect">
            <a:avLst/>
          </a:prstGeom>
        </p:spPr>
      </p:pic>
      <p:sp>
        <p:nvSpPr>
          <p:cNvPr id="3" name="Rectangle 2"/>
          <p:cNvSpPr/>
          <p:nvPr/>
        </p:nvSpPr>
        <p:spPr>
          <a:xfrm>
            <a:off x="2806995" y="1158948"/>
            <a:ext cx="1956391" cy="304800"/>
          </a:xfrm>
          <a:prstGeom prst="rect">
            <a:avLst/>
          </a:prstGeom>
        </p:spPr>
        <p:txBody>
          <a:bodyPr wrap="none" lIns="0" tIns="0" rIns="0" bIns="0">
            <a:noAutofit/>
          </a:bodyPr>
          <a:lstStyle/>
          <a:p>
            <a:pPr indent="0" algn="r" rtl="1">
              <a:lnSpc>
                <a:spcPts val="2530"/>
              </a:lnSpc>
              <a:spcAft>
                <a:spcPts val="2800"/>
              </a:spcAft>
            </a:pPr>
            <a:r>
              <a:rPr lang="ar-SA" sz="1900" b="1">
                <a:latin typeface="Segoe UI"/>
              </a:rPr>
              <a:t>الهالة الثامنة عشرة ذ</a:t>
            </a:r>
          </a:p>
        </p:txBody>
      </p:sp>
      <p:sp>
        <p:nvSpPr>
          <p:cNvPr id="4" name="Rectangle 3"/>
          <p:cNvSpPr/>
          <p:nvPr/>
        </p:nvSpPr>
        <p:spPr>
          <a:xfrm>
            <a:off x="811618" y="2044995"/>
            <a:ext cx="5918791" cy="1718930"/>
          </a:xfrm>
          <a:prstGeom prst="rect">
            <a:avLst/>
          </a:prstGeom>
        </p:spPr>
        <p:txBody>
          <a:bodyPr lIns="0" tIns="0" rIns="0" bIns="0">
            <a:noAutofit/>
          </a:bodyPr>
          <a:lstStyle/>
          <a:p>
            <a:pPr indent="457200" algn="just" rtl="1">
              <a:lnSpc>
                <a:spcPts val="3851"/>
              </a:lnSpc>
            </a:pPr>
            <a:r>
              <a:rPr lang="ar-SA" sz="1700">
                <a:latin typeface="Segoe UI"/>
              </a:rPr>
              <a:t>يجوز لحصيص سلفه مستديمة يحدد مبلغها مجلس الإدارة تستخدم لصرف المصرفات التشغيلية العاجلة اللازمة لتسيير أعمال الصندوق التي لا تزيد قيمتها </a:t>
            </a:r>
            <a:r>
              <a:rPr lang="ar-SA" sz="1600" b="1">
                <a:latin typeface="Segoe UI"/>
              </a:rPr>
              <a:t>على </a:t>
            </a:r>
            <a:r>
              <a:rPr lang="ar-SA" sz="1700">
                <a:latin typeface="Segoe UI"/>
              </a:rPr>
              <a:t>الآلف ريال وفقا للضوابط التالية: ~</a:t>
            </a:r>
          </a:p>
        </p:txBody>
      </p:sp>
      <p:sp>
        <p:nvSpPr>
          <p:cNvPr id="5" name="Rectangle 4"/>
          <p:cNvSpPr/>
          <p:nvPr/>
        </p:nvSpPr>
        <p:spPr>
          <a:xfrm>
            <a:off x="843516" y="3983665"/>
            <a:ext cx="5769935" cy="1236921"/>
          </a:xfrm>
          <a:prstGeom prst="rect">
            <a:avLst/>
          </a:prstGeom>
        </p:spPr>
        <p:txBody>
          <a:bodyPr lIns="0" tIns="0" rIns="0" bIns="0">
            <a:noAutofit/>
          </a:bodyPr>
          <a:lstStyle/>
          <a:p>
            <a:pPr indent="0" algn="r" rtl="1">
              <a:lnSpc>
                <a:spcPts val="3712"/>
              </a:lnSpc>
            </a:pPr>
            <a:r>
              <a:rPr lang="en-US" sz="1700">
                <a:latin typeface="Segoe UI"/>
              </a:rPr>
              <a:t>١</a:t>
            </a:r>
            <a:r>
              <a:rPr lang="ar-SA" sz="1700">
                <a:latin typeface="Segoe UI"/>
              </a:rPr>
              <a:t> - </a:t>
            </a:r>
            <a:r>
              <a:rPr lang="ar-SA" sz="1600" b="1">
                <a:latin typeface="Segoe UI"/>
              </a:rPr>
              <a:t>يتم </a:t>
            </a:r>
            <a:r>
              <a:rPr lang="ar-SA" sz="1700">
                <a:latin typeface="Segoe UI"/>
              </a:rPr>
              <a:t>الصرف </a:t>
            </a:r>
            <a:r>
              <a:rPr lang="ar-SA" sz="1600" b="1">
                <a:latin typeface="Segoe UI"/>
              </a:rPr>
              <a:t>باعتماد </a:t>
            </a:r>
            <a:r>
              <a:rPr lang="ar-SA" sz="1700">
                <a:latin typeface="Segoe UI"/>
              </a:rPr>
              <a:t>المدير </a:t>
            </a:r>
            <a:r>
              <a:rPr lang="ar-SA" sz="1600" b="1">
                <a:latin typeface="Segoe UI"/>
              </a:rPr>
              <a:t>التنفيذي آو </a:t>
            </a:r>
            <a:r>
              <a:rPr lang="ar-SA" sz="1700">
                <a:latin typeface="Segoe UI"/>
              </a:rPr>
              <a:t>من يقوم مقامه. </a:t>
            </a:r>
            <a:r>
              <a:rPr lang="en-US" sz="1600" b="1">
                <a:latin typeface="Segoe UI"/>
              </a:rPr>
              <a:t>٢</a:t>
            </a:r>
            <a:r>
              <a:rPr lang="ar-SA" sz="1600" b="1">
                <a:latin typeface="Segoe UI"/>
              </a:rPr>
              <a:t>ء عدم </a:t>
            </a:r>
            <a:r>
              <a:rPr lang="ar-SA" sz="1700">
                <a:latin typeface="Segoe UI"/>
              </a:rPr>
              <a:t>جواز </a:t>
            </a:r>
            <a:r>
              <a:rPr lang="ar-SA" sz="1600" b="1">
                <a:latin typeface="Segoe UI"/>
              </a:rPr>
              <a:t>تجزئة </a:t>
            </a:r>
            <a:r>
              <a:rPr lang="ar-SA" sz="1700">
                <a:latin typeface="Segoe UI"/>
              </a:rPr>
              <a:t>المنصرف </a:t>
            </a:r>
            <a:r>
              <a:rPr lang="ar-SA" sz="1500" b="1">
                <a:latin typeface="Segoe UI"/>
              </a:rPr>
              <a:t>على </a:t>
            </a:r>
            <a:r>
              <a:rPr lang="ar-SA" sz="1600" b="1">
                <a:latin typeface="Segoe UI"/>
              </a:rPr>
              <a:t>غرض محدد بذاته بقصد </a:t>
            </a:r>
            <a:r>
              <a:rPr lang="ar-SA" sz="1700">
                <a:latin typeface="Segoe UI"/>
              </a:rPr>
              <a:t>صرفه من </a:t>
            </a:r>
            <a:r>
              <a:rPr lang="ar-SA" sz="1600">
                <a:latin typeface="Segoe UI"/>
              </a:rPr>
              <a:t>السلفة .</a:t>
            </a:r>
          </a:p>
        </p:txBody>
      </p:sp>
      <p:sp>
        <p:nvSpPr>
          <p:cNvPr id="6" name="Rectangle 5"/>
          <p:cNvSpPr/>
          <p:nvPr/>
        </p:nvSpPr>
        <p:spPr>
          <a:xfrm>
            <a:off x="815162" y="5458046"/>
            <a:ext cx="5787656" cy="1240465"/>
          </a:xfrm>
          <a:prstGeom prst="rect">
            <a:avLst/>
          </a:prstGeom>
        </p:spPr>
        <p:txBody>
          <a:bodyPr lIns="0" tIns="0" rIns="0" bIns="0">
            <a:noAutofit/>
          </a:bodyPr>
          <a:lstStyle/>
          <a:p>
            <a:pPr indent="-330200" algn="just" rtl="1">
              <a:lnSpc>
                <a:spcPts val="3656"/>
              </a:lnSpc>
            </a:pPr>
            <a:r>
              <a:rPr lang="en-US" sz="1700">
                <a:latin typeface="Segoe UI"/>
              </a:rPr>
              <a:t>٣</a:t>
            </a:r>
            <a:r>
              <a:rPr lang="ar-SA" sz="1700">
                <a:latin typeface="Segoe UI"/>
              </a:rPr>
              <a:t>“ يراجع المنصرف من </a:t>
            </a:r>
            <a:r>
              <a:rPr lang="ar-SA" sz="1600">
                <a:latin typeface="Segoe UI"/>
              </a:rPr>
              <a:t>السلفة </a:t>
            </a:r>
            <a:r>
              <a:rPr lang="ar-SA" sz="1700">
                <a:latin typeface="Segoe UI"/>
              </a:rPr>
              <a:t>من قبل مجلس </a:t>
            </a:r>
            <a:r>
              <a:rPr lang="ar-SA" sz="1600" b="1">
                <a:latin typeface="Segoe UI"/>
              </a:rPr>
              <a:t>ا</a:t>
            </a:r>
            <a:r>
              <a:rPr lang="en-US" sz="1600" b="1">
                <a:latin typeface="Segoe UI"/>
              </a:rPr>
              <a:t>١</a:t>
            </a:r>
            <a:r>
              <a:rPr lang="ar-SA" sz="1600" b="1">
                <a:latin typeface="Segoe UI"/>
              </a:rPr>
              <a:t>لإدارة </a:t>
            </a:r>
            <a:r>
              <a:rPr lang="ar-SA" sz="1700">
                <a:latin typeface="Segoe UI"/>
              </a:rPr>
              <a:t>كل </a:t>
            </a:r>
            <a:r>
              <a:rPr lang="ar-SA" sz="1600">
                <a:latin typeface="Segoe UI"/>
              </a:rPr>
              <a:t>ستة </a:t>
            </a:r>
            <a:r>
              <a:rPr lang="ar-SA" sz="1700">
                <a:latin typeface="Segoe UI"/>
              </a:rPr>
              <a:t>آ شهر ليتم نفديل مبلغها </a:t>
            </a:r>
            <a:r>
              <a:rPr lang="ar-SA" sz="1600">
                <a:latin typeface="Segoe UI"/>
              </a:rPr>
              <a:t>لننكون </a:t>
            </a:r>
            <a:r>
              <a:rPr lang="ar-SA" sz="1600" b="1">
                <a:latin typeface="Segoe UI"/>
              </a:rPr>
              <a:t>في حدود </a:t>
            </a:r>
            <a:r>
              <a:rPr lang="ar-SA" sz="1700">
                <a:latin typeface="Segoe UI"/>
              </a:rPr>
              <a:t>متوسحل المنصرف </a:t>
            </a:r>
            <a:r>
              <a:rPr lang="ar-SA" sz="1200" b="1">
                <a:latin typeface="Segoe UI"/>
              </a:rPr>
              <a:t>لهذه </a:t>
            </a:r>
            <a:r>
              <a:rPr lang="ar-SA" sz="1600" b="1">
                <a:latin typeface="Segoe UI"/>
              </a:rPr>
              <a:t>المدة.</a:t>
            </a:r>
          </a:p>
        </p:txBody>
      </p:sp>
      <p:sp>
        <p:nvSpPr>
          <p:cNvPr id="7" name="Rectangle 6"/>
          <p:cNvSpPr/>
          <p:nvPr/>
        </p:nvSpPr>
        <p:spPr>
          <a:xfrm>
            <a:off x="815162" y="6925339"/>
            <a:ext cx="5787656" cy="1226288"/>
          </a:xfrm>
          <a:prstGeom prst="rect">
            <a:avLst/>
          </a:prstGeom>
        </p:spPr>
        <p:txBody>
          <a:bodyPr lIns="0" tIns="0" rIns="0" bIns="0">
            <a:noAutofit/>
          </a:bodyPr>
          <a:lstStyle/>
          <a:p>
            <a:pPr indent="-330200" algn="just" rtl="1">
              <a:lnSpc>
                <a:spcPts val="3656"/>
              </a:lnSpc>
            </a:pPr>
            <a:r>
              <a:rPr lang="en-US" sz="1700">
                <a:latin typeface="Segoe UI"/>
              </a:rPr>
              <a:t>٤</a:t>
            </a:r>
            <a:r>
              <a:rPr lang="ar-SA" sz="1700">
                <a:latin typeface="Segoe UI"/>
              </a:rPr>
              <a:t>- يتم استعاضة المنحعرف بموافقة رئيس مجلس </a:t>
            </a:r>
            <a:r>
              <a:rPr lang="ar-SA" sz="1600" b="1">
                <a:latin typeface="Segoe UI"/>
              </a:rPr>
              <a:t>الإدارة آو </a:t>
            </a:r>
            <a:r>
              <a:rPr lang="ar-SA" sz="1700">
                <a:latin typeface="Segoe UI"/>
              </a:rPr>
              <a:t>من يقوم مقامه فلى قاربت </a:t>
            </a:r>
            <a:r>
              <a:rPr lang="ar-SA" sz="1500" b="1">
                <a:latin typeface="Segoe UI"/>
              </a:rPr>
              <a:t>على </a:t>
            </a:r>
            <a:r>
              <a:rPr lang="ar-SA" sz="1700">
                <a:latin typeface="Segoe UI"/>
              </a:rPr>
              <a:t>النفاد ويجب </a:t>
            </a:r>
            <a:r>
              <a:rPr lang="ar-SA" sz="1600" b="1">
                <a:latin typeface="Segoe UI"/>
              </a:rPr>
              <a:t>آن </a:t>
            </a:r>
            <a:r>
              <a:rPr lang="ar-SA" sz="1700">
                <a:latin typeface="Segoe UI"/>
              </a:rPr>
              <a:t>تقفعل في نهاية السنة المالية وتوريد المتبقى منها لحساب الصندوق.</a:t>
            </a:r>
          </a:p>
        </p:txBody>
      </p:sp>
      <p:sp>
        <p:nvSpPr>
          <p:cNvPr id="8" name="Rectangle 7"/>
          <p:cNvSpPr/>
          <p:nvPr/>
        </p:nvSpPr>
        <p:spPr>
          <a:xfrm>
            <a:off x="825795" y="8403265"/>
            <a:ext cx="5769935" cy="726558"/>
          </a:xfrm>
          <a:prstGeom prst="rect">
            <a:avLst/>
          </a:prstGeom>
        </p:spPr>
        <p:txBody>
          <a:bodyPr lIns="0" tIns="0" rIns="0" bIns="0">
            <a:noAutofit/>
          </a:bodyPr>
          <a:lstStyle/>
          <a:p>
            <a:pPr indent="-330200" algn="just" rtl="1">
              <a:lnSpc>
                <a:spcPts val="3544"/>
              </a:lnSpc>
            </a:pPr>
            <a:r>
              <a:rPr lang="en-US" sz="1700">
                <a:latin typeface="Segoe UI"/>
              </a:rPr>
              <a:t>٥</a:t>
            </a:r>
            <a:r>
              <a:rPr lang="ar-SA" sz="1700">
                <a:latin typeface="Segoe UI"/>
              </a:rPr>
              <a:t>- يقوم </a:t>
            </a:r>
            <a:r>
              <a:rPr lang="ar-SA" sz="1600" b="1">
                <a:latin typeface="Segoe UI"/>
              </a:rPr>
              <a:t>المدير التنفيذي </a:t>
            </a:r>
            <a:r>
              <a:rPr lang="ar-SA" sz="1700">
                <a:latin typeface="Segoe UI"/>
              </a:rPr>
              <a:t>شهريا </a:t>
            </a:r>
            <a:r>
              <a:rPr lang="ar-SA" sz="1600" b="1">
                <a:latin typeface="Segoe UI"/>
              </a:rPr>
              <a:t>وبشكل مفاجئ بجرد </a:t>
            </a:r>
            <a:r>
              <a:rPr lang="ar-SA" sz="1600">
                <a:latin typeface="Segoe UI"/>
              </a:rPr>
              <a:t>السلفة </a:t>
            </a:r>
            <a:r>
              <a:rPr lang="ar-SA" sz="1700">
                <a:latin typeface="Segoe UI"/>
              </a:rPr>
              <a:t>ومطابقة دلك بما هومقيد بالدفاتر.</a:t>
            </a:r>
          </a:p>
        </p:txBody>
      </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7884" y="0"/>
            <a:ext cx="7118747" cy="1069419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55358" y="1828800"/>
            <a:ext cx="2672316" cy="907311"/>
          </a:xfrm>
          <a:prstGeom prst="rect">
            <a:avLst/>
          </a:prstGeom>
        </p:spPr>
      </p:pic>
      <p:sp>
        <p:nvSpPr>
          <p:cNvPr id="3" name="Rectangle 2"/>
          <p:cNvSpPr/>
          <p:nvPr/>
        </p:nvSpPr>
        <p:spPr>
          <a:xfrm>
            <a:off x="786809" y="733646"/>
            <a:ext cx="5840818" cy="815163"/>
          </a:xfrm>
          <a:prstGeom prst="rect">
            <a:avLst/>
          </a:prstGeom>
        </p:spPr>
        <p:txBody>
          <a:bodyPr lIns="0" tIns="0" rIns="0" bIns="0">
            <a:noAutofit/>
          </a:bodyPr>
          <a:lstStyle/>
          <a:p>
            <a:pPr marR="345263" indent="-317500" algn="r" rtl="1">
              <a:lnSpc>
                <a:spcPts val="4158"/>
              </a:lnSpc>
              <a:spcAft>
                <a:spcPts val="2310"/>
              </a:spcAft>
            </a:pPr>
            <a:r>
              <a:rPr lang="en-US" sz="1700">
                <a:latin typeface="Segoe UI"/>
              </a:rPr>
              <a:t>٧</a:t>
            </a:r>
            <a:r>
              <a:rPr lang="ar-SA" sz="1700">
                <a:latin typeface="Segoe UI"/>
              </a:rPr>
              <a:t> يجوز بموافقة </a:t>
            </a:r>
            <a:r>
              <a:rPr lang="ar-SA" sz="1500" b="1">
                <a:latin typeface="Segoe UI"/>
              </a:rPr>
              <a:t>مجلس </a:t>
            </a:r>
            <a:r>
              <a:rPr lang="ar-SA" sz="1700">
                <a:latin typeface="Segoe UI"/>
              </a:rPr>
              <a:t>الإدارة </a:t>
            </a:r>
            <a:r>
              <a:rPr lang="ar-SA" sz="1600" b="1">
                <a:latin typeface="Segoe UI"/>
              </a:rPr>
              <a:t>بناء </a:t>
            </a:r>
            <a:r>
              <a:rPr lang="ar-SA" sz="1500" b="1">
                <a:latin typeface="Segoe UI"/>
              </a:rPr>
              <a:t>على </a:t>
            </a:r>
            <a:r>
              <a:rPr lang="ar-SA" sz="1700">
                <a:latin typeface="Segoe UI"/>
              </a:rPr>
              <a:t>توصية رئيس </a:t>
            </a:r>
            <a:r>
              <a:rPr lang="ar-SA" sz="1500" b="1">
                <a:latin typeface="Segoe UI"/>
              </a:rPr>
              <a:t>مجلس </a:t>
            </a:r>
            <a:r>
              <a:rPr lang="ar-SA" sz="1700">
                <a:latin typeface="Segoe UI"/>
              </a:rPr>
              <a:t>الإدارة إعفاء الطالب من سداد باقي </a:t>
            </a:r>
            <a:r>
              <a:rPr lang="ar-SA" sz="1600">
                <a:latin typeface="Segoe UI"/>
              </a:rPr>
              <a:t>القردنرفي </a:t>
            </a:r>
            <a:r>
              <a:rPr lang="ar-SA" sz="1700">
                <a:latin typeface="Segoe UI"/>
              </a:rPr>
              <a:t>الحالات الضرورية.</a:t>
            </a:r>
          </a:p>
        </p:txBody>
      </p:sp>
      <p:sp>
        <p:nvSpPr>
          <p:cNvPr id="4" name="Rectangle 3"/>
          <p:cNvSpPr/>
          <p:nvPr/>
        </p:nvSpPr>
        <p:spPr>
          <a:xfrm>
            <a:off x="786809" y="3048000"/>
            <a:ext cx="5929423" cy="6698511"/>
          </a:xfrm>
          <a:prstGeom prst="rect">
            <a:avLst/>
          </a:prstGeom>
        </p:spPr>
        <p:txBody>
          <a:bodyPr lIns="0" tIns="0" rIns="0" bIns="0">
            <a:noAutofit/>
          </a:bodyPr>
          <a:lstStyle/>
          <a:p>
            <a:pPr indent="431800" algn="r" rtl="1">
              <a:lnSpc>
                <a:spcPts val="3879"/>
              </a:lnSpc>
              <a:spcBef>
                <a:spcPts val="1890"/>
              </a:spcBef>
            </a:pPr>
            <a:r>
              <a:rPr lang="ar-SA" sz="1700">
                <a:latin typeface="Segoe UI"/>
              </a:rPr>
              <a:t>يخون ا لصرف من الحفعندوق </a:t>
            </a:r>
            <a:r>
              <a:rPr lang="ar-SA" sz="1600" b="1">
                <a:latin typeface="Segoe UI"/>
              </a:rPr>
              <a:t>لدعم </a:t>
            </a:r>
            <a:r>
              <a:rPr lang="ar-SA" sz="1700">
                <a:latin typeface="Segoe UI"/>
              </a:rPr>
              <a:t>الآنشطه الطلابية وتقديم الجواثز للمتفوقين فيها وفقا للضوابط التالية: </a:t>
            </a:r>
            <a:r>
              <a:rPr lang="en-US" sz="1700">
                <a:latin typeface="Segoe UI"/>
              </a:rPr>
              <a:t>١</a:t>
            </a:r>
            <a:r>
              <a:rPr lang="ar-SA" sz="1700">
                <a:latin typeface="Segoe UI"/>
              </a:rPr>
              <a:t> — يتقد م المسؤول عن ا لنشاط بطلب ! </a:t>
            </a:r>
            <a:r>
              <a:rPr lang="ar-SA" sz="1600" b="1">
                <a:latin typeface="Segoe UI"/>
              </a:rPr>
              <a:t>لى </a:t>
            </a:r>
            <a:r>
              <a:rPr lang="ar-SA" sz="1700">
                <a:latin typeface="Segoe UI"/>
              </a:rPr>
              <a:t>رنيس ا لمجلعس مشفوعا بما يلي..</a:t>
            </a:r>
          </a:p>
          <a:p>
            <a:pPr indent="431800" algn="r" rtl="1">
              <a:lnSpc>
                <a:spcPts val="2260"/>
              </a:lnSpc>
              <a:spcAft>
                <a:spcPts val="1120"/>
              </a:spcAft>
            </a:pPr>
            <a:r>
              <a:rPr lang="ar-SA" sz="1700">
                <a:latin typeface="Segoe UI"/>
              </a:rPr>
              <a:t>أ </a:t>
            </a:r>
            <a:r>
              <a:rPr lang="ar-SA" sz="1600" b="1">
                <a:latin typeface="Segoe UI"/>
              </a:rPr>
              <a:t>- الآبشطة </a:t>
            </a:r>
            <a:r>
              <a:rPr lang="ar-SA" sz="1700">
                <a:latin typeface="Segoe UI"/>
              </a:rPr>
              <a:t>التفصيلية ؤوقت تنفيذها.</a:t>
            </a:r>
          </a:p>
          <a:p>
            <a:pPr marR="992668" indent="-558800" algn="just" rtl="1">
              <a:lnSpc>
                <a:spcPts val="3684"/>
              </a:lnSpc>
              <a:spcAft>
                <a:spcPts val="350"/>
              </a:spcAft>
            </a:pPr>
            <a:r>
              <a:rPr lang="ar-SA" sz="1700">
                <a:latin typeface="Segoe UI"/>
              </a:rPr>
              <a:t>ب - الميزانية التقديرية لتنفيذها مع ايضار مبلغ التمويل من ميزانية المؤسسة التعليمية </a:t>
            </a:r>
            <a:r>
              <a:rPr lang="ar-SA" sz="1600" b="1">
                <a:latin typeface="Segoe UI"/>
              </a:rPr>
              <a:t>إن </a:t>
            </a:r>
            <a:r>
              <a:rPr lang="ar-SA" sz="1700">
                <a:latin typeface="Segoe UI"/>
              </a:rPr>
              <a:t>وجد والدعم المطلوب من الصندوق.</a:t>
            </a:r>
          </a:p>
          <a:p>
            <a:pPr marR="433868" indent="-317500" algn="r" rtl="1">
              <a:lnSpc>
                <a:spcPts val="3098"/>
              </a:lnSpc>
              <a:spcAft>
                <a:spcPts val="350"/>
              </a:spcAft>
            </a:pPr>
            <a:r>
              <a:rPr lang="en-US" sz="1700">
                <a:latin typeface="Segoe UI"/>
              </a:rPr>
              <a:t>٢</a:t>
            </a:r>
            <a:r>
              <a:rPr lang="ar-SA" sz="1700">
                <a:latin typeface="Segoe UI"/>
              </a:rPr>
              <a:t>- التا</a:t>
            </a:r>
            <a:r>
              <a:rPr lang="en-US" sz="1700">
                <a:latin typeface="Segoe UI"/>
              </a:rPr>
              <a:t>٠</a:t>
            </a:r>
            <a:r>
              <a:rPr lang="ar-SA" sz="1700">
                <a:latin typeface="Segoe UI"/>
              </a:rPr>
              <a:t>خد من </a:t>
            </a:r>
            <a:r>
              <a:rPr lang="ar-SA" sz="1600" b="1">
                <a:latin typeface="Segoe UI"/>
              </a:rPr>
              <a:t>توفر </a:t>
            </a:r>
            <a:r>
              <a:rPr lang="ar-SA" sz="1700">
                <a:latin typeface="Segoe UI"/>
              </a:rPr>
              <a:t>المبلغ فى ميزانية الصندوق تمهيدا </a:t>
            </a:r>
            <a:r>
              <a:rPr lang="ar-SA" sz="1600" b="1">
                <a:latin typeface="Segoe UI"/>
              </a:rPr>
              <a:t>لعرضه على </a:t>
            </a:r>
            <a:r>
              <a:rPr lang="ar-SA" sz="1700">
                <a:latin typeface="Segoe UI"/>
              </a:rPr>
              <a:t>مجلس الادارة </a:t>
            </a:r>
            <a:r>
              <a:rPr lang="ar-SA" sz="1600" b="1">
                <a:latin typeface="Segoe UI"/>
              </a:rPr>
              <a:t>للبت </a:t>
            </a:r>
            <a:r>
              <a:rPr lang="ar-SA" sz="1700">
                <a:latin typeface="Segoe UI"/>
              </a:rPr>
              <a:t>فيه.</a:t>
            </a:r>
          </a:p>
          <a:p>
            <a:pPr marR="116368" indent="0" algn="r" rtl="1">
              <a:lnSpc>
                <a:spcPts val="3935"/>
              </a:lnSpc>
            </a:pPr>
            <a:r>
              <a:rPr lang="en-US" sz="1700">
                <a:latin typeface="Segoe UI"/>
              </a:rPr>
              <a:t>٣</a:t>
            </a:r>
            <a:r>
              <a:rPr lang="ar-SA" sz="1700">
                <a:latin typeface="Segoe UI"/>
              </a:rPr>
              <a:t>“ يجوز لرنيس مجلس الادارة في حال الاستعجال وتقبيمه للحالة صرف جزء من الدعم المطلوب قبل العرض </a:t>
            </a:r>
            <a:r>
              <a:rPr lang="ar-SA" sz="1600" b="1">
                <a:latin typeface="Segoe UI"/>
              </a:rPr>
              <a:t>على </a:t>
            </a:r>
            <a:r>
              <a:rPr lang="ar-SA" sz="1700">
                <a:latin typeface="Segoe UI"/>
              </a:rPr>
              <a:t>مجلس الإدارة </a:t>
            </a:r>
            <a:r>
              <a:rPr lang="ar-SA" sz="1600" b="1">
                <a:latin typeface="Segoe UI"/>
              </a:rPr>
              <a:t>على آن </a:t>
            </a:r>
            <a:r>
              <a:rPr lang="ar-SA" sz="1700">
                <a:latin typeface="Segoe UI"/>
              </a:rPr>
              <a:t>يعرض </a:t>
            </a:r>
            <a:r>
              <a:rPr lang="ar-SA" sz="1600" b="1">
                <a:latin typeface="Segoe UI"/>
              </a:rPr>
              <a:t>على </a:t>
            </a:r>
            <a:r>
              <a:rPr lang="ar-SA" sz="1700">
                <a:latin typeface="Segoe UI"/>
              </a:rPr>
              <a:t>المجلس في جلسته التالية </a:t>
            </a:r>
            <a:r>
              <a:rPr lang="ar-SA" sz="1600" b="1">
                <a:latin typeface="Segoe UI"/>
              </a:rPr>
              <a:t>لآخد </a:t>
            </a:r>
            <a:r>
              <a:rPr lang="ar-SA" sz="1700">
                <a:latin typeface="Segoe UI"/>
              </a:rPr>
              <a:t>موافقته </a:t>
            </a:r>
            <a:r>
              <a:rPr lang="ar-SA" sz="1600" b="1">
                <a:latin typeface="Segoe UI"/>
              </a:rPr>
              <a:t>على </a:t>
            </a:r>
            <a:r>
              <a:rPr lang="ar-SA" sz="1700">
                <a:latin typeface="Segoe UI"/>
              </a:rPr>
              <a:t>آلا يتجاوز المبلغ </a:t>
            </a:r>
            <a:r>
              <a:rPr lang="en-US" sz="1700">
                <a:latin typeface="Segoe UI"/>
              </a:rPr>
              <a:t>٢٠</a:t>
            </a:r>
            <a:r>
              <a:rPr lang="ar-SA" sz="1700">
                <a:latin typeface="Segoe UI"/>
              </a:rPr>
              <a:t>؛؛ من </a:t>
            </a:r>
            <a:r>
              <a:rPr lang="ar-SA" sz="1600" b="1">
                <a:latin typeface="Segoe UI"/>
              </a:rPr>
              <a:t>الدعم </a:t>
            </a:r>
            <a:r>
              <a:rPr lang="ar-SA" sz="1700">
                <a:latin typeface="Segoe UI"/>
              </a:rPr>
              <a:t>المطلوب.</a:t>
            </a:r>
          </a:p>
        </p:txBody>
      </p:sp>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21441" y="3806455"/>
            <a:ext cx="2860159" cy="925033"/>
          </a:xfrm>
          <a:prstGeom prst="rect">
            <a:avLst/>
          </a:prstGeom>
        </p:spPr>
      </p:pic>
      <p:sp>
        <p:nvSpPr>
          <p:cNvPr id="3" name="Rectangle 2"/>
          <p:cNvSpPr/>
          <p:nvPr/>
        </p:nvSpPr>
        <p:spPr>
          <a:xfrm>
            <a:off x="818706" y="765544"/>
            <a:ext cx="5847907" cy="2732567"/>
          </a:xfrm>
          <a:prstGeom prst="rect">
            <a:avLst/>
          </a:prstGeom>
        </p:spPr>
        <p:txBody>
          <a:bodyPr lIns="0" tIns="0" rIns="0" bIns="0">
            <a:noAutofit/>
          </a:bodyPr>
          <a:lstStyle/>
          <a:p>
            <a:pPr marR="371549" indent="-342900" algn="just" rtl="1">
              <a:lnSpc>
                <a:spcPts val="3628"/>
              </a:lnSpc>
            </a:pPr>
            <a:r>
              <a:rPr lang="en-US" sz="1700">
                <a:latin typeface="Segoe UI"/>
              </a:rPr>
              <a:t>٤</a:t>
            </a:r>
            <a:r>
              <a:rPr lang="ar-SA" sz="1700">
                <a:latin typeface="Segoe UI"/>
              </a:rPr>
              <a:t> يصعرف </a:t>
            </a:r>
            <a:r>
              <a:rPr lang="ar-SA" sz="1600" b="1">
                <a:latin typeface="Segoe UI"/>
              </a:rPr>
              <a:t>المبلغ </a:t>
            </a:r>
            <a:r>
              <a:rPr lang="ar-SA" sz="1700">
                <a:latin typeface="Segoe UI"/>
              </a:rPr>
              <a:t>للمسؤول </a:t>
            </a:r>
            <a:r>
              <a:rPr lang="ar-SA" sz="1600" b="1">
                <a:latin typeface="Segoe UI"/>
              </a:rPr>
              <a:t>عن </a:t>
            </a:r>
            <a:r>
              <a:rPr lang="ar-SA" sz="1700">
                <a:latin typeface="Segoe UI"/>
              </a:rPr>
              <a:t>النشاهل سلفة مؤقتة </a:t>
            </a:r>
            <a:r>
              <a:rPr lang="ar-SA" sz="1600" b="1">
                <a:latin typeface="Segoe UI"/>
              </a:rPr>
              <a:t>بعد </a:t>
            </a:r>
            <a:r>
              <a:rPr lang="ar-SA" sz="1700">
                <a:latin typeface="Segoe UI"/>
              </a:rPr>
              <a:t>موافقة مجلس الإدارة.</a:t>
            </a:r>
          </a:p>
          <a:p>
            <a:pPr marR="371549" indent="-342900" algn="just" rtl="1">
              <a:lnSpc>
                <a:spcPts val="3767"/>
              </a:lnSpc>
              <a:spcAft>
                <a:spcPts val="2100"/>
              </a:spcAft>
            </a:pPr>
            <a:r>
              <a:rPr lang="en-US" sz="1700">
                <a:latin typeface="Segoe UI"/>
              </a:rPr>
              <a:t>٥</a:t>
            </a:r>
            <a:r>
              <a:rPr lang="ar-SA" sz="1700">
                <a:latin typeface="Segoe UI"/>
              </a:rPr>
              <a:t>- يقدم المسؤول </a:t>
            </a:r>
            <a:r>
              <a:rPr lang="ar-SA" sz="1600" b="1">
                <a:latin typeface="Segoe UI"/>
              </a:rPr>
              <a:t>عن </a:t>
            </a:r>
            <a:r>
              <a:rPr lang="ar-SA" sz="1700">
                <a:latin typeface="Segoe UI"/>
              </a:rPr>
              <a:t>النشاهد المستندات المؤيدة للحرف وما يؤيد نبوريد ما قد يتبقى من السلفة لحساب الصندوق لرئيس مجلس الإدارة وتقفل خلال خمسة عشر يوما من تاريخ انتهاء الغرض الذى صرفت من آجله.</a:t>
            </a:r>
          </a:p>
        </p:txBody>
      </p:sp>
      <p:sp>
        <p:nvSpPr>
          <p:cNvPr id="4" name="Rectangle 3"/>
          <p:cNvSpPr/>
          <p:nvPr/>
        </p:nvSpPr>
        <p:spPr>
          <a:xfrm>
            <a:off x="808074" y="4954772"/>
            <a:ext cx="5922335" cy="2668772"/>
          </a:xfrm>
          <a:prstGeom prst="rect">
            <a:avLst/>
          </a:prstGeom>
        </p:spPr>
        <p:txBody>
          <a:bodyPr lIns="0" tIns="0" rIns="0" bIns="0">
            <a:noAutofit/>
          </a:bodyPr>
          <a:lstStyle/>
          <a:p>
            <a:pPr marR="92445" indent="342900" algn="r" rtl="1">
              <a:lnSpc>
                <a:spcPts val="3600"/>
              </a:lnSpc>
              <a:spcBef>
                <a:spcPts val="1190"/>
              </a:spcBef>
            </a:pPr>
            <a:r>
              <a:rPr lang="ar-SA" sz="1700">
                <a:latin typeface="Segoe UI"/>
              </a:rPr>
              <a:t>يحكون ا لحرف من الحعندوق لإقامة المشروعات الاستثمارية </a:t>
            </a:r>
            <a:r>
              <a:rPr lang="ar-SA" sz="1600" b="1">
                <a:latin typeface="Segoe UI"/>
              </a:rPr>
              <a:t>وفقأ </a:t>
            </a:r>
            <a:r>
              <a:rPr lang="ar-SA" sz="1700">
                <a:latin typeface="Segoe UI"/>
              </a:rPr>
              <a:t>للضوابحل التالية:-</a:t>
            </a:r>
            <a:r>
              <a:rPr lang="en-US" sz="1700">
                <a:latin typeface="Segoe UI"/>
              </a:rPr>
              <a:t>١</a:t>
            </a:r>
            <a:r>
              <a:rPr lang="ar-SA" sz="1700">
                <a:latin typeface="Segoe UI"/>
              </a:rPr>
              <a:t> - وجود دراسة جدوى اقتصادية للمشروع معتمدة من مدير </a:t>
            </a:r>
            <a:r>
              <a:rPr lang="ar-SA" sz="1600">
                <a:latin typeface="Segoe UI"/>
              </a:rPr>
              <a:t>المؤسسة </a:t>
            </a:r>
            <a:r>
              <a:rPr lang="ar-SA" sz="1700">
                <a:latin typeface="Segoe UI"/>
              </a:rPr>
              <a:t>التعليمية آو الوزير المختص.</a:t>
            </a:r>
          </a:p>
          <a:p>
            <a:pPr marR="435345" indent="-342900" algn="just" rtl="1">
              <a:lnSpc>
                <a:spcPts val="3963"/>
              </a:lnSpc>
            </a:pPr>
            <a:r>
              <a:rPr lang="en-US" sz="1700">
                <a:latin typeface="Segoe UI"/>
              </a:rPr>
              <a:t>٢</a:t>
            </a:r>
            <a:r>
              <a:rPr lang="ar-SA" sz="1700">
                <a:latin typeface="Segoe UI"/>
              </a:rPr>
              <a:t>- آن </a:t>
            </a:r>
            <a:r>
              <a:rPr lang="ar-SA" sz="1600" b="1">
                <a:latin typeface="Segoe UI"/>
              </a:rPr>
              <a:t>يكون </a:t>
            </a:r>
            <a:r>
              <a:rPr lang="ar-SA" sz="1700">
                <a:latin typeface="Segoe UI"/>
              </a:rPr>
              <a:t>الاعتماد المخصص للمشروع في ميزانية الصندوق يسمح بالصرف.</a:t>
            </a:r>
          </a:p>
        </p:txBody>
      </p:sp>
      <p:sp>
        <p:nvSpPr>
          <p:cNvPr id="5" name="Rectangle 4"/>
          <p:cNvSpPr/>
          <p:nvPr/>
        </p:nvSpPr>
        <p:spPr>
          <a:xfrm>
            <a:off x="985283" y="7761767"/>
            <a:ext cx="5645889" cy="347330"/>
          </a:xfrm>
          <a:prstGeom prst="rect">
            <a:avLst/>
          </a:prstGeom>
        </p:spPr>
        <p:txBody>
          <a:bodyPr wrap="none" lIns="0" tIns="0" rIns="0" bIns="0">
            <a:noAutofit/>
          </a:bodyPr>
          <a:lstStyle/>
          <a:p>
            <a:pPr marR="336107" indent="-342900" algn="r" rtl="1">
              <a:lnSpc>
                <a:spcPts val="2260"/>
              </a:lnSpc>
              <a:spcAft>
                <a:spcPts val="1190"/>
              </a:spcAft>
            </a:pPr>
            <a:r>
              <a:rPr lang="en-US" sz="1700">
                <a:latin typeface="Segoe UI"/>
              </a:rPr>
              <a:t>٣</a:t>
            </a:r>
            <a:r>
              <a:rPr lang="ar-SA" sz="1700">
                <a:latin typeface="Segoe UI"/>
              </a:rPr>
              <a:t>- أن </a:t>
            </a:r>
            <a:r>
              <a:rPr lang="ar-SA" sz="1600" b="1">
                <a:latin typeface="Segoe UI"/>
              </a:rPr>
              <a:t>يتم </a:t>
            </a:r>
            <a:r>
              <a:rPr lang="ar-SA" sz="1700">
                <a:latin typeface="Segoe UI"/>
              </a:rPr>
              <a:t>تنفيذها وفقا لأحكام المادة (</a:t>
            </a:r>
            <a:r>
              <a:rPr lang="en-US" sz="1700">
                <a:latin typeface="Segoe UI"/>
              </a:rPr>
              <a:t>٢٣</a:t>
            </a:r>
            <a:r>
              <a:rPr lang="ar-SA" sz="1700">
                <a:latin typeface="Segoe UI"/>
              </a:rPr>
              <a:t>) من هذه اللائحة.</a:t>
            </a:r>
          </a:p>
        </p:txBody>
      </p:sp>
      <p:sp>
        <p:nvSpPr>
          <p:cNvPr id="6" name="Rectangle 5"/>
          <p:cNvSpPr/>
          <p:nvPr/>
        </p:nvSpPr>
        <p:spPr>
          <a:xfrm>
            <a:off x="793897" y="8279218"/>
            <a:ext cx="5830186" cy="783265"/>
          </a:xfrm>
          <a:prstGeom prst="rect">
            <a:avLst/>
          </a:prstGeom>
        </p:spPr>
        <p:txBody>
          <a:bodyPr lIns="0" tIns="0" rIns="0" bIns="0">
            <a:noAutofit/>
          </a:bodyPr>
          <a:lstStyle/>
          <a:p>
            <a:pPr marR="329019" indent="-342900" algn="just" rtl="1">
              <a:lnSpc>
                <a:spcPts val="3656"/>
              </a:lnSpc>
              <a:spcBef>
                <a:spcPts val="1190"/>
              </a:spcBef>
              <a:spcAft>
                <a:spcPts val="2660"/>
              </a:spcAft>
            </a:pPr>
            <a:r>
              <a:rPr lang="en-US" sz="1700">
                <a:latin typeface="Segoe UI"/>
              </a:rPr>
              <a:t>٠٤</a:t>
            </a:r>
            <a:r>
              <a:rPr lang="ar-SA" sz="1700">
                <a:latin typeface="Segoe UI"/>
              </a:rPr>
              <a:t> أن يتم </a:t>
            </a:r>
            <a:r>
              <a:rPr lang="ar-SA" sz="1600">
                <a:latin typeface="Segoe UI"/>
              </a:rPr>
              <a:t>الصرف </a:t>
            </a:r>
            <a:r>
              <a:rPr lang="ar-SA" sz="1700">
                <a:latin typeface="Segoe UI"/>
              </a:rPr>
              <a:t>وفقا لتقديم العمل وبموجب المستندات المؤيدة لذلك بعد اعتمادها من مجلس الإدارة.</a:t>
            </a:r>
          </a:p>
        </p:txBody>
      </p:sp>
      <p:sp>
        <p:nvSpPr>
          <p:cNvPr id="7" name="Rectangle 6"/>
          <p:cNvSpPr/>
          <p:nvPr/>
        </p:nvSpPr>
        <p:spPr>
          <a:xfrm>
            <a:off x="3551274" y="9792586"/>
            <a:ext cx="425302" cy="134679"/>
          </a:xfrm>
          <a:prstGeom prst="rect">
            <a:avLst/>
          </a:prstGeom>
        </p:spPr>
        <p:txBody>
          <a:bodyPr wrap="none" lIns="0" tIns="0" rIns="0" bIns="0">
            <a:noAutofit/>
          </a:bodyPr>
          <a:lstStyle/>
          <a:p>
            <a:pPr indent="0" algn="ctr">
              <a:lnSpc>
                <a:spcPts val="2260"/>
              </a:lnSpc>
              <a:spcBef>
                <a:spcPts val="2660"/>
              </a:spcBef>
            </a:pPr>
            <a:r>
              <a:rPr lang="en-US" sz="1700">
                <a:latin typeface="Segoe UI"/>
              </a:rPr>
              <a:t>....</a:t>
            </a:r>
          </a:p>
        </p:txBody>
      </p:sp>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7884" y="0"/>
            <a:ext cx="7122319" cy="1069419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2107406" y="917971"/>
            <a:ext cx="2964656" cy="925116"/>
          </a:xfrm>
          <a:prstGeom prst="rect">
            <a:avLst/>
          </a:prstGeom>
          <a:solidFill>
            <a:srgbClr val="F1CCCE"/>
          </a:solidFill>
        </p:spPr>
        <p:txBody>
          <a:bodyPr lIns="0" tIns="0" rIns="0" bIns="0">
            <a:noAutofit/>
          </a:bodyPr>
          <a:lstStyle/>
          <a:p>
            <a:pPr indent="0" algn="ctr" rtl="1">
              <a:lnSpc>
                <a:spcPts val="3656"/>
              </a:lnSpc>
              <a:spcAft>
                <a:spcPts val="630"/>
              </a:spcAft>
            </a:pPr>
            <a:r>
              <a:rPr lang="ar-SA" sz="1900" b="1">
                <a:latin typeface="Segoe UI"/>
              </a:rPr>
              <a:t>نص قرارمجلس التعليم العاص</a:t>
            </a:r>
          </a:p>
          <a:p>
            <a:pPr indent="0" algn="ctr" rtl="1">
              <a:lnSpc>
                <a:spcPts val="3656"/>
              </a:lnSpc>
              <a:spcAft>
                <a:spcPts val="4480"/>
              </a:spcAft>
            </a:pPr>
            <a:r>
              <a:rPr lang="ar-SA" sz="1900" b="1">
                <a:latin typeface="Arial"/>
              </a:rPr>
              <a:t>رقم(</a:t>
            </a:r>
            <a:r>
              <a:rPr lang="en-US" sz="1900" b="1">
                <a:latin typeface="Arial"/>
              </a:rPr>
              <a:t>١٤٢٣/٢٧/١٢</a:t>
            </a:r>
            <a:r>
              <a:rPr lang="ar-SA" sz="1900" b="1">
                <a:latin typeface="Arial"/>
              </a:rPr>
              <a:t>د)</a:t>
            </a:r>
          </a:p>
        </p:txBody>
      </p:sp>
      <p:sp>
        <p:nvSpPr>
          <p:cNvPr id="3" name="Rectangle 2"/>
          <p:cNvSpPr/>
          <p:nvPr/>
        </p:nvSpPr>
        <p:spPr>
          <a:xfrm>
            <a:off x="807243" y="2857500"/>
            <a:ext cx="5965032" cy="6850856"/>
          </a:xfrm>
          <a:prstGeom prst="rect">
            <a:avLst/>
          </a:prstGeom>
        </p:spPr>
        <p:txBody>
          <a:bodyPr lIns="0" tIns="0" rIns="0" bIns="0">
            <a:noAutofit/>
          </a:bodyPr>
          <a:lstStyle/>
          <a:p>
            <a:pPr indent="0" algn="r" rtl="1">
              <a:lnSpc>
                <a:spcPts val="2130"/>
              </a:lnSpc>
              <a:spcBef>
                <a:spcPts val="4480"/>
              </a:spcBef>
              <a:spcAft>
                <a:spcPts val="1190"/>
              </a:spcAft>
            </a:pPr>
            <a:r>
              <a:rPr lang="ar-SA" sz="1600" b="1">
                <a:latin typeface="Segoe UI"/>
              </a:rPr>
              <a:t>إن </a:t>
            </a:r>
            <a:r>
              <a:rPr lang="ar-SA" sz="1500" b="1">
                <a:latin typeface="Segoe UI"/>
              </a:rPr>
              <a:t>مجلس التعليم العالي.</a:t>
            </a:r>
          </a:p>
          <a:p>
            <a:pPr indent="406400" algn="just" rtl="1">
              <a:lnSpc>
                <a:spcPts val="3628"/>
              </a:lnSpc>
              <a:spcAft>
                <a:spcPts val="2030"/>
              </a:spcAft>
            </a:pPr>
            <a:r>
              <a:rPr lang="ar-SA" sz="1700">
                <a:latin typeface="Segoe UI"/>
              </a:rPr>
              <a:t>بناذ على أحعكام الفقرة (السادسة) من المادة (الخامسة عشرة) من نظام مجلس التعليم العالي والجامعات التي تقضي بآن من اختصاصات مجلس التعليم العالي إصدار اللوائح المشتركة للجامعات.</a:t>
            </a:r>
          </a:p>
          <a:p>
            <a:pPr indent="406400" algn="just" rtl="1">
              <a:lnSpc>
                <a:spcPts val="3881"/>
              </a:lnSpc>
              <a:spcAft>
                <a:spcPts val="2030"/>
              </a:spcAft>
            </a:pPr>
            <a:r>
              <a:rPr lang="ar-SA" sz="1700">
                <a:latin typeface="Segoe UI"/>
              </a:rPr>
              <a:t>وحيث إن اللائحة المنظمة لشؤون </a:t>
            </a:r>
            <a:r>
              <a:rPr lang="ar-SA" sz="1800" b="1">
                <a:latin typeface="Segoe UI"/>
              </a:rPr>
              <a:t>صناديق </a:t>
            </a:r>
            <a:r>
              <a:rPr lang="ar-SA" sz="1700">
                <a:latin typeface="Segoe UI"/>
              </a:rPr>
              <a:t>الطلبة من اللواثح </a:t>
            </a:r>
            <a:r>
              <a:rPr lang="en-US" sz="1700">
                <a:latin typeface="Segoe UI"/>
              </a:rPr>
              <a:t>١</a:t>
            </a:r>
            <a:r>
              <a:rPr lang="ar-SA" sz="1700">
                <a:latin typeface="Segoe UI"/>
              </a:rPr>
              <a:t>لمدثدتركة وسوف </a:t>
            </a:r>
            <a:r>
              <a:rPr lang="ar-SA" sz="1800" b="1">
                <a:latin typeface="Segoe UI"/>
              </a:rPr>
              <a:t>يؤدي </a:t>
            </a:r>
            <a:r>
              <a:rPr lang="ar-SA" sz="1700">
                <a:latin typeface="Segoe UI"/>
              </a:rPr>
              <a:t>إقرارها إلى تنظيم الجوانب المتعلقة بتقديم الخدمات للطلبة المنتظمين.</a:t>
            </a:r>
          </a:p>
          <a:p>
            <a:pPr indent="406400" algn="r" rtl="1">
              <a:lnSpc>
                <a:spcPts val="3628"/>
              </a:lnSpc>
              <a:spcAft>
                <a:spcPts val="350"/>
              </a:spcAft>
            </a:pPr>
            <a:r>
              <a:rPr lang="ar-SA" sz="1700">
                <a:latin typeface="Segoe UI"/>
              </a:rPr>
              <a:t>وبعد الاطلاع على منكرة الآمانة العامة لمجلس التعليم العلي حول الموضوع، وعلى نسحة من مشروع اللائحة المنظمة لصناديق الطلبة. بالمؤسسات التعليمية ... قرر المجلس ما يأتي: (الموافقة على اللائحة المنظمة لصناديق الطلبة </a:t>
            </a:r>
            <a:r>
              <a:rPr lang="ar-SA" sz="1600" b="1">
                <a:latin typeface="Segoe UI"/>
              </a:rPr>
              <a:t>بالمؤسسات </a:t>
            </a:r>
            <a:r>
              <a:rPr lang="ar-SA" sz="1700">
                <a:latin typeface="Segoe UI"/>
              </a:rPr>
              <a:t>التعليمية وفق الصيغة المرفقة بالقرار).</a:t>
            </a:r>
          </a:p>
        </p:txBody>
      </p:sp>
      <p:sp>
        <p:nvSpPr>
          <p:cNvPr id="4" name="Rectangle 3"/>
          <p:cNvSpPr/>
          <p:nvPr/>
        </p:nvSpPr>
        <p:spPr>
          <a:xfrm>
            <a:off x="3582590" y="10047684"/>
            <a:ext cx="428625" cy="135731"/>
          </a:xfrm>
          <a:prstGeom prst="rect">
            <a:avLst/>
          </a:prstGeom>
        </p:spPr>
        <p:txBody>
          <a:bodyPr wrap="none" lIns="0" tIns="0" rIns="0" bIns="0">
            <a:noAutofit/>
          </a:bodyPr>
          <a:lstStyle/>
          <a:p>
            <a:pPr indent="0" algn="ctr">
              <a:lnSpc>
                <a:spcPts val="2260"/>
              </a:lnSpc>
              <a:spcBef>
                <a:spcPts val="350"/>
              </a:spcBef>
            </a:pPr>
            <a:r>
              <a:rPr lang="en-US" sz="1700">
                <a:latin typeface="Segoe UI"/>
              </a:rPr>
              <a:t>....</a:t>
            </a:r>
          </a:p>
        </p:txBody>
      </p: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827" y="7088"/>
            <a:ext cx="7095461" cy="10682177"/>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1487" y="1503759"/>
            <a:ext cx="1985963" cy="917972"/>
          </a:xfrm>
          <a:prstGeom prst="rect">
            <a:avLst/>
          </a:prstGeom>
        </p:spPr>
      </p:pic>
      <p:sp>
        <p:nvSpPr>
          <p:cNvPr id="3" name="Rectangle 2"/>
          <p:cNvSpPr/>
          <p:nvPr/>
        </p:nvSpPr>
        <p:spPr>
          <a:xfrm>
            <a:off x="3618309" y="653653"/>
            <a:ext cx="3161109" cy="357187"/>
          </a:xfrm>
          <a:prstGeom prst="rect">
            <a:avLst/>
          </a:prstGeom>
        </p:spPr>
        <p:txBody>
          <a:bodyPr wrap="none" lIns="0" tIns="0" rIns="0" bIns="0">
            <a:noAutofit/>
          </a:bodyPr>
          <a:lstStyle/>
          <a:p>
            <a:pPr indent="0" algn="r" rtl="1">
              <a:lnSpc>
                <a:spcPts val="2530"/>
              </a:lnSpc>
              <a:spcAft>
                <a:spcPts val="4550"/>
              </a:spcAft>
            </a:pPr>
            <a:r>
              <a:rPr lang="ar-SA" sz="1900" b="1">
                <a:latin typeface="Segoe UI"/>
              </a:rPr>
              <a:t>تأمتي المشريات وتنفيذالاعمال</a:t>
            </a:r>
          </a:p>
        </p:txBody>
      </p:sp>
      <p:sp>
        <p:nvSpPr>
          <p:cNvPr id="4" name="Rectangle 3"/>
          <p:cNvSpPr/>
          <p:nvPr/>
        </p:nvSpPr>
        <p:spPr>
          <a:xfrm>
            <a:off x="2628900" y="1796653"/>
            <a:ext cx="2353865" cy="328612"/>
          </a:xfrm>
          <a:prstGeom prst="rect">
            <a:avLst/>
          </a:prstGeom>
        </p:spPr>
        <p:txBody>
          <a:bodyPr wrap="none" lIns="0" tIns="0" rIns="0" bIns="0">
            <a:noAutofit/>
          </a:bodyPr>
          <a:lstStyle/>
          <a:p>
            <a:pPr indent="0" rtl="1">
              <a:lnSpc>
                <a:spcPts val="2530"/>
              </a:lnSpc>
              <a:spcAft>
                <a:spcPts val="3010"/>
              </a:spcAft>
            </a:pPr>
            <a:r>
              <a:rPr lang="ar-SA" sz="1900" b="1">
                <a:latin typeface="Segoe UI"/>
              </a:rPr>
              <a:t>المادة الثانية والعشرون ذ</a:t>
            </a:r>
          </a:p>
        </p:txBody>
      </p:sp>
      <p:sp>
        <p:nvSpPr>
          <p:cNvPr id="5" name="Rectangle 4"/>
          <p:cNvSpPr/>
          <p:nvPr/>
        </p:nvSpPr>
        <p:spPr>
          <a:xfrm>
            <a:off x="835818" y="2746771"/>
            <a:ext cx="5932885" cy="5943600"/>
          </a:xfrm>
          <a:prstGeom prst="rect">
            <a:avLst/>
          </a:prstGeom>
        </p:spPr>
        <p:txBody>
          <a:bodyPr lIns="0" tIns="0" rIns="0" bIns="0">
            <a:noAutofit/>
          </a:bodyPr>
          <a:lstStyle/>
          <a:p>
            <a:pPr indent="444500" algn="just" rtl="1">
              <a:lnSpc>
                <a:spcPts val="3713"/>
              </a:lnSpc>
            </a:pPr>
            <a:r>
              <a:rPr lang="ar-SA" sz="1700">
                <a:latin typeface="Segoe UI"/>
              </a:rPr>
              <a:t>يطبق على عمليات تأمين مشتريات الصندوق ومشروعاته القواعد والإجراءات التى تطبق بالمؤسسة التعليمية وما يطرآ عليها من تعديلات آو تفسيرات من الجهات المحتصة وذلك في حدود الصلاحيات المالية التالية: أ - لمجلس الإدارة التوصية بالبت في المنافسات وقبول العطاء الوحيد المقدم في المنافسة إذا خانت هناك مبررات قويه لذلك، وكذلك التوصية بتمديد مدة العقد إذا كان التأخير ناتجا عن تكليف المتعاقد بأعمال جديده صدر الآمر بها وفقا لاحكام هذه اللائحة في وقت لا يسمح بأدائها في باقي المدة المحددة بالعقد أو إذا كان الأمر صادوا بإيقاف األأعمال لاسباب لا دخل للمتعاقد فيها آو كان الإيقاف نتيجة ظروف قاهرة والرفع بذلك لمدير المؤسسة التعليمية أو الوزير المختص للموافقة.</a:t>
            </a:r>
          </a:p>
        </p:txBody>
      </p:sp>
      <p:sp>
        <p:nvSpPr>
          <p:cNvPr id="6" name="Rectangle 5"/>
          <p:cNvSpPr/>
          <p:nvPr/>
        </p:nvSpPr>
        <p:spPr>
          <a:xfrm>
            <a:off x="2171700" y="8943975"/>
            <a:ext cx="4561284" cy="285750"/>
          </a:xfrm>
          <a:prstGeom prst="rect">
            <a:avLst/>
          </a:prstGeom>
        </p:spPr>
        <p:txBody>
          <a:bodyPr wrap="none" lIns="0" tIns="0" rIns="0" bIns="0">
            <a:noAutofit/>
          </a:bodyPr>
          <a:lstStyle/>
          <a:p>
            <a:pPr indent="0" algn="r" rtl="1">
              <a:lnSpc>
                <a:spcPts val="2260"/>
              </a:lnSpc>
              <a:spcAft>
                <a:spcPts val="1050"/>
              </a:spcAft>
            </a:pPr>
            <a:r>
              <a:rPr lang="ar-SA" sz="1700">
                <a:latin typeface="Segoe UI"/>
              </a:rPr>
              <a:t>ب- تكون </a:t>
            </a:r>
            <a:r>
              <a:rPr lang="ar-SA" sz="1500" b="1">
                <a:latin typeface="Segoe UI"/>
              </a:rPr>
              <a:t>صعلاحيات </a:t>
            </a:r>
            <a:r>
              <a:rPr lang="ar-SA" sz="1700">
                <a:latin typeface="Segoe UI"/>
              </a:rPr>
              <a:t>التآمين المباشر كما </a:t>
            </a:r>
            <a:r>
              <a:rPr lang="ar-SA" sz="1500" b="1">
                <a:latin typeface="Segoe UI"/>
              </a:rPr>
              <a:t>يلي:</a:t>
            </a:r>
          </a:p>
        </p:txBody>
      </p:sp>
      <p:sp>
        <p:nvSpPr>
          <p:cNvPr id="7" name="Rectangle 6"/>
          <p:cNvSpPr/>
          <p:nvPr/>
        </p:nvSpPr>
        <p:spPr>
          <a:xfrm>
            <a:off x="878681" y="9411890"/>
            <a:ext cx="5089922" cy="717947"/>
          </a:xfrm>
          <a:prstGeom prst="rect">
            <a:avLst/>
          </a:prstGeom>
        </p:spPr>
        <p:txBody>
          <a:bodyPr lIns="0" tIns="0" rIns="0" bIns="0">
            <a:noAutofit/>
          </a:bodyPr>
          <a:lstStyle/>
          <a:p>
            <a:pPr indent="0" algn="r" rtl="1">
              <a:lnSpc>
                <a:spcPts val="3656"/>
              </a:lnSpc>
            </a:pPr>
            <a:r>
              <a:rPr lang="ar-SA" sz="1800" b="1">
                <a:latin typeface="Segoe UI"/>
              </a:rPr>
              <a:t>بما </a:t>
            </a:r>
            <a:r>
              <a:rPr lang="ar-SA" sz="1700">
                <a:latin typeface="Segoe UI"/>
              </a:rPr>
              <a:t>لا </a:t>
            </a:r>
            <a:r>
              <a:rPr lang="ar-SA" sz="1800" b="1">
                <a:latin typeface="Segoe UI"/>
              </a:rPr>
              <a:t>يتجاوز </a:t>
            </a:r>
            <a:r>
              <a:rPr lang="ar-SA" sz="1700">
                <a:latin typeface="Segoe UI"/>
              </a:rPr>
              <a:t>(.....</a:t>
            </a:r>
            <a:r>
              <a:rPr lang="en-US" sz="1700">
                <a:latin typeface="Segoe UI"/>
              </a:rPr>
              <a:t>٢</a:t>
            </a:r>
            <a:r>
              <a:rPr lang="ar-SA" sz="1700">
                <a:latin typeface="Segoe UI"/>
              </a:rPr>
              <a:t>) عشرون ألف </a:t>
            </a:r>
            <a:r>
              <a:rPr lang="ar-SA" sz="1600" b="1">
                <a:latin typeface="Segoe UI"/>
              </a:rPr>
              <a:t>زيا</a:t>
            </a:r>
            <a:r>
              <a:rPr lang="ar-SA" sz="1700">
                <a:latin typeface="Segoe UI"/>
              </a:rPr>
              <a:t>ل </a:t>
            </a:r>
            <a:r>
              <a:rPr lang="ar-SA" sz="1600" b="1">
                <a:latin typeface="Segoe UI"/>
              </a:rPr>
              <a:t>للمدير </a:t>
            </a:r>
            <a:r>
              <a:rPr lang="ar-SA" sz="1800" b="1">
                <a:latin typeface="Segoe UI"/>
              </a:rPr>
              <a:t>التنغيذى.</a:t>
            </a:r>
          </a:p>
        </p:txBody>
      </p:sp>
    </p:spTree>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790353" y="726558"/>
            <a:ext cx="5149702" cy="786809"/>
          </a:xfrm>
          <a:prstGeom prst="rect">
            <a:avLst/>
          </a:prstGeom>
        </p:spPr>
        <p:txBody>
          <a:bodyPr lIns="0" tIns="0" rIns="0" bIns="0">
            <a:noAutofit/>
          </a:bodyPr>
          <a:lstStyle/>
          <a:p>
            <a:pPr indent="0" algn="r" rtl="1">
              <a:lnSpc>
                <a:spcPts val="3321"/>
              </a:lnSpc>
              <a:spcAft>
                <a:spcPts val="350"/>
              </a:spcAft>
            </a:pPr>
            <a:r>
              <a:rPr lang="ar-SA" sz="1800" b="1">
                <a:latin typeface="Segoe UI"/>
              </a:rPr>
              <a:t>بما لا يتجاوز </a:t>
            </a:r>
            <a:r>
              <a:rPr lang="ar-SA" sz="1700">
                <a:latin typeface="Segoe UI"/>
              </a:rPr>
              <a:t>( </a:t>
            </a:r>
            <a:r>
              <a:rPr lang="en-US" sz="1700">
                <a:latin typeface="Segoe UI"/>
              </a:rPr>
              <a:t>٠</a:t>
            </a:r>
            <a:r>
              <a:rPr lang="ar-SA" sz="1700">
                <a:latin typeface="Segoe UI"/>
              </a:rPr>
              <a:t> </a:t>
            </a:r>
            <a:r>
              <a:rPr lang="en-US" sz="1700">
                <a:latin typeface="Segoe UI"/>
              </a:rPr>
              <a:t>٠</a:t>
            </a:r>
            <a:r>
              <a:rPr lang="ar-SA" sz="1700">
                <a:latin typeface="Segoe UI"/>
              </a:rPr>
              <a:t> </a:t>
            </a:r>
            <a:r>
              <a:rPr lang="en-US" sz="1700">
                <a:latin typeface="Segoe UI"/>
              </a:rPr>
              <a:t>٠</a:t>
            </a:r>
            <a:r>
              <a:rPr lang="ar-SA" sz="1700">
                <a:latin typeface="Segoe UI"/>
              </a:rPr>
              <a:t> .</a:t>
            </a:r>
            <a:r>
              <a:rPr lang="en-US" sz="1700">
                <a:latin typeface="Segoe UI"/>
              </a:rPr>
              <a:t>٠</a:t>
            </a:r>
            <a:r>
              <a:rPr lang="ar-SA" sz="1700">
                <a:latin typeface="Segoe UI"/>
              </a:rPr>
              <a:t> </a:t>
            </a:r>
            <a:r>
              <a:rPr lang="en-US" sz="1700">
                <a:latin typeface="Segoe UI"/>
              </a:rPr>
              <a:t>٠</a:t>
            </a:r>
            <a:r>
              <a:rPr lang="ar-SA" sz="1700">
                <a:latin typeface="Segoe UI"/>
              </a:rPr>
              <a:t> </a:t>
            </a:r>
            <a:r>
              <a:rPr lang="en-US" sz="1600" b="1">
                <a:latin typeface="Segoe UI"/>
              </a:rPr>
              <a:t>١</a:t>
            </a:r>
            <a:r>
              <a:rPr lang="ar-SA" sz="1600" b="1">
                <a:latin typeface="Segoe UI"/>
              </a:rPr>
              <a:t> </a:t>
            </a:r>
            <a:r>
              <a:rPr lang="ar-SA" sz="1700">
                <a:latin typeface="Segoe UI"/>
              </a:rPr>
              <a:t>) </a:t>
            </a:r>
            <a:r>
              <a:rPr lang="ar-SA" sz="1600" b="1">
                <a:latin typeface="Segoe UI"/>
              </a:rPr>
              <a:t>مائة ألف </a:t>
            </a:r>
            <a:r>
              <a:rPr lang="ar-SA" sz="1800" b="1">
                <a:latin typeface="Segoe UI"/>
              </a:rPr>
              <a:t>ريال </a:t>
            </a:r>
            <a:r>
              <a:rPr lang="ar-SA" sz="1600">
                <a:latin typeface="Segoe UI"/>
              </a:rPr>
              <a:t>لرثيس </a:t>
            </a:r>
            <a:r>
              <a:rPr lang="ar-SA" sz="1700">
                <a:latin typeface="Segoe UI"/>
              </a:rPr>
              <a:t>مجلس الإداوة.</a:t>
            </a:r>
          </a:p>
        </p:txBody>
      </p:sp>
      <p:sp>
        <p:nvSpPr>
          <p:cNvPr id="3" name="Rectangle 2"/>
          <p:cNvSpPr/>
          <p:nvPr/>
        </p:nvSpPr>
        <p:spPr>
          <a:xfrm>
            <a:off x="793897" y="1701209"/>
            <a:ext cx="5979042" cy="3710763"/>
          </a:xfrm>
          <a:prstGeom prst="rect">
            <a:avLst/>
          </a:prstGeom>
        </p:spPr>
        <p:txBody>
          <a:bodyPr lIns="0" tIns="0" rIns="0" bIns="0">
            <a:noAutofit/>
          </a:bodyPr>
          <a:lstStyle/>
          <a:p>
            <a:pPr marR="847652" indent="0" algn="r" rtl="1">
              <a:lnSpc>
                <a:spcPts val="3740"/>
              </a:lnSpc>
              <a:spcBef>
                <a:spcPts val="350"/>
              </a:spcBef>
            </a:pPr>
            <a:r>
              <a:rPr lang="ar-SA" sz="1700">
                <a:latin typeface="Segoe UI"/>
              </a:rPr>
              <a:t>ما زاد </a:t>
            </a:r>
            <a:r>
              <a:rPr lang="ar-SA" sz="1600" b="1">
                <a:latin typeface="Segoe UI"/>
              </a:rPr>
              <a:t>على </a:t>
            </a:r>
            <a:r>
              <a:rPr lang="ar-SA" sz="1700">
                <a:latin typeface="Segoe UI"/>
              </a:rPr>
              <a:t>ذلك يفون </a:t>
            </a:r>
            <a:r>
              <a:rPr lang="ar-SA" sz="1600" b="1">
                <a:latin typeface="Segoe UI"/>
              </a:rPr>
              <a:t>لمدير </a:t>
            </a:r>
            <a:r>
              <a:rPr lang="ar-SA" sz="1700">
                <a:latin typeface="Segoe UI"/>
              </a:rPr>
              <a:t>المؤسسة التعليمية آو الوزير المختص.</a:t>
            </a:r>
          </a:p>
          <a:p>
            <a:pPr marR="847652" indent="-431800" algn="just" rtl="1">
              <a:lnSpc>
                <a:spcPts val="3712"/>
              </a:lnSpc>
            </a:pPr>
            <a:r>
              <a:rPr lang="ar-SA" sz="1700">
                <a:latin typeface="Segoe UI"/>
              </a:rPr>
              <a:t>ج “ تعتمد نتيجة المزايدة من رئيس مجلس الإدارة إذا لم تتجاوز قيمة </a:t>
            </a:r>
            <a:r>
              <a:rPr lang="ar-SA" sz="1600" b="1">
                <a:latin typeface="Segoe UI"/>
              </a:rPr>
              <a:t>المبيع </a:t>
            </a:r>
            <a:r>
              <a:rPr lang="ar-SA" sz="1700">
                <a:latin typeface="Segoe UI"/>
              </a:rPr>
              <a:t>( </a:t>
            </a:r>
            <a:r>
              <a:rPr lang="en-US" sz="1700">
                <a:latin typeface="Segoe UI"/>
              </a:rPr>
              <a:t>٠</a:t>
            </a:r>
            <a:r>
              <a:rPr lang="ar-SA" sz="1700">
                <a:latin typeface="Segoe UI"/>
              </a:rPr>
              <a:t> </a:t>
            </a:r>
            <a:r>
              <a:rPr lang="en-US" sz="1700">
                <a:latin typeface="Segoe UI"/>
              </a:rPr>
              <a:t>٠</a:t>
            </a:r>
            <a:r>
              <a:rPr lang="ar-SA" sz="1700">
                <a:latin typeface="Segoe UI"/>
              </a:rPr>
              <a:t> </a:t>
            </a:r>
            <a:r>
              <a:rPr lang="en-US" sz="1700">
                <a:latin typeface="Segoe UI"/>
              </a:rPr>
              <a:t>٠</a:t>
            </a:r>
            <a:r>
              <a:rPr lang="ar-SA" sz="1700">
                <a:latin typeface="Segoe UI"/>
              </a:rPr>
              <a:t> </a:t>
            </a:r>
            <a:r>
              <a:rPr lang="en-US" sz="800">
                <a:latin typeface="Segoe UI"/>
              </a:rPr>
              <a:t>٠</a:t>
            </a:r>
            <a:r>
              <a:rPr lang="ar-SA" sz="800">
                <a:latin typeface="Segoe UI"/>
              </a:rPr>
              <a:t> </a:t>
            </a:r>
            <a:r>
              <a:rPr lang="en-US" sz="1700">
                <a:latin typeface="Segoe UI"/>
              </a:rPr>
              <a:t>٠</a:t>
            </a:r>
            <a:r>
              <a:rPr lang="ar-SA" sz="1700">
                <a:latin typeface="Segoe UI"/>
              </a:rPr>
              <a:t> </a:t>
            </a:r>
            <a:r>
              <a:rPr lang="en-US" sz="1700">
                <a:latin typeface="Segoe UI"/>
              </a:rPr>
              <a:t>٠</a:t>
            </a:r>
            <a:r>
              <a:rPr lang="ar-SA" sz="1700">
                <a:latin typeface="Segoe UI"/>
              </a:rPr>
              <a:t> </a:t>
            </a:r>
            <a:r>
              <a:rPr lang="en-US" sz="1600" b="1">
                <a:latin typeface="Segoe UI"/>
              </a:rPr>
              <a:t>١</a:t>
            </a:r>
            <a:r>
              <a:rPr lang="ar-SA" sz="1600" b="1">
                <a:latin typeface="Segoe UI"/>
              </a:rPr>
              <a:t> </a:t>
            </a:r>
            <a:r>
              <a:rPr lang="ar-SA" sz="1700">
                <a:latin typeface="Segoe UI"/>
              </a:rPr>
              <a:t>) ماثة </a:t>
            </a:r>
            <a:r>
              <a:rPr lang="ar-SA" sz="1600" b="1">
                <a:latin typeface="Segoe UI"/>
              </a:rPr>
              <a:t>آلف </a:t>
            </a:r>
            <a:r>
              <a:rPr lang="ar-SA" sz="1700">
                <a:latin typeface="Segoe UI"/>
              </a:rPr>
              <a:t>ريال ومن مدير المؤسسة التعليمية آو الوزير المختصر إذا تجاوزت القيمة </a:t>
            </a:r>
            <a:r>
              <a:rPr lang="ar-SA" sz="1600" b="1">
                <a:latin typeface="Segoe UI"/>
              </a:rPr>
              <a:t>ذلك.</a:t>
            </a:r>
          </a:p>
          <a:p>
            <a:pPr indent="393700" algn="r" rtl="1">
              <a:lnSpc>
                <a:spcPts val="3740"/>
              </a:lnSpc>
            </a:pPr>
            <a:r>
              <a:rPr lang="ar-SA" sz="1700">
                <a:latin typeface="Segoe UI"/>
              </a:rPr>
              <a:t>ويتولى مجلس الإدارة تشحكيل اللجان اللازمة لتامين مشتريات الصندوق تنغيذ آعماله ومشروعاته</a:t>
            </a:r>
            <a:r>
              <a:rPr lang="en-US" sz="1700">
                <a:latin typeface="Segoe UI"/>
              </a:rPr>
              <a:t>٠</a:t>
            </a:r>
          </a:p>
        </p:txBody>
      </p:sp>
    </p:spTree>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7884" y="0"/>
            <a:ext cx="7122319" cy="1069419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0740" y="0"/>
            <a:ext cx="7136606" cy="1069419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68715" y="467915"/>
            <a:ext cx="475060" cy="10215563"/>
          </a:xfrm>
          <a:prstGeom prst="rect">
            <a:avLst/>
          </a:prstGeom>
        </p:spPr>
      </p:pic>
      <p:pic>
        <p:nvPicPr>
          <p:cNvPr id="3" name="Picture 2"/>
          <p:cNvPicPr>
            <a:picLocks noChangeAspect="1"/>
          </p:cNvPicPr>
          <p:nvPr/>
        </p:nvPicPr>
        <p:blipFill>
          <a:blip r:embed="rId3"/>
          <a:stretch>
            <a:fillRect/>
          </a:stretch>
        </p:blipFill>
        <p:spPr>
          <a:xfrm>
            <a:off x="2339578" y="5457825"/>
            <a:ext cx="157162" cy="932259"/>
          </a:xfrm>
          <a:prstGeom prst="rect">
            <a:avLst/>
          </a:prstGeom>
        </p:spPr>
      </p:pic>
      <p:pic>
        <p:nvPicPr>
          <p:cNvPr id="4" name="Picture 3"/>
          <p:cNvPicPr>
            <a:picLocks noChangeAspect="1"/>
          </p:cNvPicPr>
          <p:nvPr/>
        </p:nvPicPr>
        <p:blipFill>
          <a:blip r:embed="rId4"/>
          <a:stretch>
            <a:fillRect/>
          </a:stretch>
        </p:blipFill>
        <p:spPr>
          <a:xfrm>
            <a:off x="4439840" y="5454253"/>
            <a:ext cx="785813" cy="935831"/>
          </a:xfrm>
          <a:prstGeom prst="rect">
            <a:avLst/>
          </a:prstGeom>
        </p:spPr>
      </p:pic>
      <p:pic>
        <p:nvPicPr>
          <p:cNvPr id="5" name="Picture 4"/>
          <p:cNvPicPr>
            <a:picLocks noChangeAspect="1"/>
          </p:cNvPicPr>
          <p:nvPr/>
        </p:nvPicPr>
        <p:blipFill>
          <a:blip r:embed="rId5"/>
          <a:stretch>
            <a:fillRect/>
          </a:stretch>
        </p:blipFill>
        <p:spPr>
          <a:xfrm>
            <a:off x="5057775" y="3361134"/>
            <a:ext cx="164306" cy="928687"/>
          </a:xfrm>
          <a:prstGeom prst="rect">
            <a:avLst/>
          </a:prstGeom>
        </p:spPr>
      </p:pic>
      <p:pic>
        <p:nvPicPr>
          <p:cNvPr id="6" name="Picture 5"/>
          <p:cNvPicPr>
            <a:picLocks noChangeAspect="1"/>
          </p:cNvPicPr>
          <p:nvPr/>
        </p:nvPicPr>
        <p:blipFill>
          <a:blip r:embed="rId6"/>
          <a:stretch>
            <a:fillRect/>
          </a:stretch>
        </p:blipFill>
        <p:spPr>
          <a:xfrm>
            <a:off x="2336006" y="3361134"/>
            <a:ext cx="235744" cy="925116"/>
          </a:xfrm>
          <a:prstGeom prst="rect">
            <a:avLst/>
          </a:prstGeom>
        </p:spPr>
      </p:pic>
      <p:sp>
        <p:nvSpPr>
          <p:cNvPr id="7" name="Rectangle 6"/>
          <p:cNvSpPr/>
          <p:nvPr/>
        </p:nvSpPr>
        <p:spPr>
          <a:xfrm>
            <a:off x="4847034" y="646509"/>
            <a:ext cx="1914525" cy="282178"/>
          </a:xfrm>
          <a:prstGeom prst="rect">
            <a:avLst/>
          </a:prstGeom>
        </p:spPr>
        <p:txBody>
          <a:bodyPr wrap="none" lIns="0" tIns="0" rIns="0" bIns="0">
            <a:noAutofit/>
          </a:bodyPr>
          <a:lstStyle/>
          <a:p>
            <a:pPr indent="0" algn="just" rtl="1">
              <a:lnSpc>
                <a:spcPts val="2530"/>
              </a:lnSpc>
              <a:spcAft>
                <a:spcPts val="3430"/>
              </a:spcAft>
            </a:pPr>
            <a:r>
              <a:rPr lang="ar-SA" sz="1900" b="1">
                <a:latin typeface="Segoe UI"/>
              </a:rPr>
              <a:t>المستودءاتو</a:t>
            </a:r>
            <a:r>
              <a:rPr lang="en-US" sz="1900" b="1">
                <a:latin typeface="Segoe UI"/>
              </a:rPr>
              <a:t>١</a:t>
            </a:r>
            <a:r>
              <a:rPr lang="ar-SA" sz="1900" b="1">
                <a:latin typeface="Segoe UI"/>
              </a:rPr>
              <a:t>لحغظ</a:t>
            </a:r>
          </a:p>
        </p:txBody>
      </p:sp>
      <p:sp>
        <p:nvSpPr>
          <p:cNvPr id="8" name="Rectangle 7"/>
          <p:cNvSpPr/>
          <p:nvPr/>
        </p:nvSpPr>
        <p:spPr>
          <a:xfrm>
            <a:off x="2632471" y="1560909"/>
            <a:ext cx="2364582" cy="328612"/>
          </a:xfrm>
          <a:prstGeom prst="rect">
            <a:avLst/>
          </a:prstGeom>
          <a:solidFill>
            <a:srgbClr val="FBD5D6"/>
          </a:solidFill>
        </p:spPr>
        <p:txBody>
          <a:bodyPr wrap="none" lIns="0" tIns="0" rIns="0" bIns="0">
            <a:noAutofit/>
          </a:bodyPr>
          <a:lstStyle/>
          <a:p>
            <a:pPr indent="0" algn="r" rtl="1">
              <a:lnSpc>
                <a:spcPts val="2530"/>
              </a:lnSpc>
              <a:spcAft>
                <a:spcPts val="2520"/>
              </a:spcAft>
            </a:pPr>
            <a:r>
              <a:rPr lang="ar-SA" sz="1900" b="1">
                <a:latin typeface="Segoe UI"/>
              </a:rPr>
              <a:t>|ىدةاثلثةواشرون..</a:t>
            </a:r>
          </a:p>
        </p:txBody>
      </p:sp>
      <p:sp>
        <p:nvSpPr>
          <p:cNvPr id="9" name="Rectangle 8"/>
          <p:cNvSpPr/>
          <p:nvPr/>
        </p:nvSpPr>
        <p:spPr>
          <a:xfrm>
            <a:off x="860821" y="2425303"/>
            <a:ext cx="5915025" cy="692943"/>
          </a:xfrm>
          <a:prstGeom prst="rect">
            <a:avLst/>
          </a:prstGeom>
        </p:spPr>
        <p:txBody>
          <a:bodyPr lIns="0" tIns="0" rIns="0" bIns="0">
            <a:noAutofit/>
          </a:bodyPr>
          <a:lstStyle/>
          <a:p>
            <a:pPr indent="482600" algn="r" rtl="1">
              <a:lnSpc>
                <a:spcPts val="3234"/>
              </a:lnSpc>
              <a:spcAft>
                <a:spcPts val="2520"/>
              </a:spcAft>
            </a:pPr>
            <a:r>
              <a:rPr lang="ar-SA" sz="1700">
                <a:latin typeface="Segoe UI"/>
              </a:rPr>
              <a:t>تحلبق </a:t>
            </a:r>
            <a:r>
              <a:rPr lang="ar-SA" sz="1600" b="1">
                <a:latin typeface="Segoe UI"/>
              </a:rPr>
              <a:t>على </a:t>
            </a:r>
            <a:r>
              <a:rPr lang="ar-SA" sz="1700">
                <a:latin typeface="Segoe UI"/>
              </a:rPr>
              <a:t>مستودعات الصندوق الآححشام والقواعد والإجراءات المطبقة بالمؤسسة التعليمية.</a:t>
            </a:r>
          </a:p>
        </p:txBody>
      </p:sp>
      <p:sp>
        <p:nvSpPr>
          <p:cNvPr id="10" name="Rectangle 9"/>
          <p:cNvSpPr/>
          <p:nvPr/>
        </p:nvSpPr>
        <p:spPr>
          <a:xfrm>
            <a:off x="2636043" y="3671887"/>
            <a:ext cx="2357438" cy="325041"/>
          </a:xfrm>
          <a:prstGeom prst="rect">
            <a:avLst/>
          </a:prstGeom>
        </p:spPr>
        <p:txBody>
          <a:bodyPr wrap="none" lIns="0" tIns="0" rIns="0" bIns="0">
            <a:noAutofit/>
          </a:bodyPr>
          <a:lstStyle/>
          <a:p>
            <a:pPr indent="0" algn="just" rtl="1">
              <a:lnSpc>
                <a:spcPts val="2530"/>
              </a:lnSpc>
              <a:spcAft>
                <a:spcPts val="2520"/>
              </a:spcAft>
            </a:pPr>
            <a:r>
              <a:rPr lang="ar-SA" sz="1900" b="1">
                <a:latin typeface="Segoe UI"/>
              </a:rPr>
              <a:t>الادةالوابعةواشرون</a:t>
            </a:r>
            <a:r>
              <a:rPr lang="en-US" sz="1900" b="1">
                <a:latin typeface="Segoe UI"/>
              </a:rPr>
              <a:t>٤</a:t>
            </a:r>
          </a:p>
        </p:txBody>
      </p:sp>
      <p:sp>
        <p:nvSpPr>
          <p:cNvPr id="11" name="Rectangle 10"/>
          <p:cNvSpPr/>
          <p:nvPr/>
        </p:nvSpPr>
        <p:spPr>
          <a:xfrm>
            <a:off x="850106" y="4521993"/>
            <a:ext cx="5929312" cy="667941"/>
          </a:xfrm>
          <a:prstGeom prst="rect">
            <a:avLst/>
          </a:prstGeom>
        </p:spPr>
        <p:txBody>
          <a:bodyPr lIns="0" tIns="0" rIns="0" bIns="0">
            <a:noAutofit/>
          </a:bodyPr>
          <a:lstStyle/>
          <a:p>
            <a:pPr indent="482600" algn="r" rtl="1">
              <a:lnSpc>
                <a:spcPts val="3403"/>
              </a:lnSpc>
              <a:spcAft>
                <a:spcPts val="2520"/>
              </a:spcAft>
            </a:pPr>
            <a:r>
              <a:rPr lang="ar-SA" sz="1700">
                <a:latin typeface="Segoe UI"/>
              </a:rPr>
              <a:t>طبق </a:t>
            </a:r>
            <a:r>
              <a:rPr lang="ar-SA" sz="1600" b="1">
                <a:latin typeface="Segoe UI"/>
              </a:rPr>
              <a:t>على </a:t>
            </a:r>
            <a:r>
              <a:rPr lang="ar-SA" sz="1700">
                <a:latin typeface="Segoe UI"/>
              </a:rPr>
              <a:t>مستندات الصندوق وسجلاته ودفاتره ووثانقه قواعد الحفظ المطبقة </a:t>
            </a:r>
            <a:r>
              <a:rPr lang="ar-SA" sz="1600">
                <a:latin typeface="Segoe UI"/>
              </a:rPr>
              <a:t>بالمؤسسة </a:t>
            </a:r>
            <a:r>
              <a:rPr lang="ar-SA" sz="1700">
                <a:latin typeface="Segoe UI"/>
              </a:rPr>
              <a:t>التعليمية.</a:t>
            </a:r>
          </a:p>
        </p:txBody>
      </p:sp>
      <p:sp>
        <p:nvSpPr>
          <p:cNvPr id="12" name="Rectangle 11"/>
          <p:cNvSpPr/>
          <p:nvPr/>
        </p:nvSpPr>
        <p:spPr>
          <a:xfrm>
            <a:off x="2578893" y="5750718"/>
            <a:ext cx="2478882" cy="310753"/>
          </a:xfrm>
          <a:prstGeom prst="rect">
            <a:avLst/>
          </a:prstGeom>
        </p:spPr>
        <p:txBody>
          <a:bodyPr wrap="none" lIns="0" tIns="0" rIns="0" bIns="0">
            <a:noAutofit/>
          </a:bodyPr>
          <a:lstStyle/>
          <a:p>
            <a:pPr indent="0" algn="just" rtl="1">
              <a:lnSpc>
                <a:spcPts val="2530"/>
              </a:lnSpc>
              <a:spcAft>
                <a:spcPts val="2520"/>
              </a:spcAft>
            </a:pPr>
            <a:r>
              <a:rPr lang="en-US" sz="1900" b="1">
                <a:latin typeface="Segoe UI"/>
              </a:rPr>
              <a:t>٠</a:t>
            </a:r>
            <a:r>
              <a:rPr lang="ar-SA" sz="1900" b="1">
                <a:latin typeface="Segoe UI"/>
              </a:rPr>
              <a:t>دادة الخامسة والعشرون ة</a:t>
            </a:r>
          </a:p>
        </p:txBody>
      </p:sp>
      <p:sp>
        <p:nvSpPr>
          <p:cNvPr id="13" name="Rectangle 12"/>
          <p:cNvSpPr/>
          <p:nvPr/>
        </p:nvSpPr>
        <p:spPr>
          <a:xfrm>
            <a:off x="846534" y="6600825"/>
            <a:ext cx="5940028" cy="1514475"/>
          </a:xfrm>
          <a:prstGeom prst="rect">
            <a:avLst/>
          </a:prstGeom>
        </p:spPr>
        <p:txBody>
          <a:bodyPr lIns="0" tIns="0" rIns="0" bIns="0">
            <a:noAutofit/>
          </a:bodyPr>
          <a:lstStyle/>
          <a:p>
            <a:pPr indent="482600" algn="just" rtl="1">
              <a:lnSpc>
                <a:spcPts val="3066"/>
              </a:lnSpc>
              <a:spcAft>
                <a:spcPts val="6930"/>
              </a:spcAft>
            </a:pPr>
            <a:r>
              <a:rPr lang="ar-SA" sz="1700">
                <a:latin typeface="Segoe UI"/>
              </a:rPr>
              <a:t>ننتم مراجعة حسابات الصندوق من قبل مراجع حسابات خارجي وفق ما وزد باللائحة المنظمه للشؤون المالية في الجامعات فيما يختص بحقوقه وواجباته، ويقدم تننازيره الى مجلس الإدارة تمهيدا لرفعها لمدير المؤسسة التعليمية أو الوزير </a:t>
            </a:r>
            <a:r>
              <a:rPr lang="ar-SA" sz="1500" b="1">
                <a:latin typeface="Segoe UI"/>
              </a:rPr>
              <a:t>المحتحس.</a:t>
            </a:r>
          </a:p>
        </p:txBody>
      </p:sp>
      <p:sp>
        <p:nvSpPr>
          <p:cNvPr id="14" name="Rectangle 13"/>
          <p:cNvSpPr/>
          <p:nvPr/>
        </p:nvSpPr>
        <p:spPr>
          <a:xfrm>
            <a:off x="2321718" y="8401050"/>
            <a:ext cx="2921794" cy="1178718"/>
          </a:xfrm>
          <a:prstGeom prst="rect">
            <a:avLst/>
          </a:prstGeom>
          <a:solidFill>
            <a:srgbClr val="F1CCCE"/>
          </a:solidFill>
        </p:spPr>
        <p:txBody>
          <a:bodyPr wrap="none" lIns="0" tIns="0" rIns="0" bIns="0">
            <a:noAutofit/>
          </a:bodyPr>
          <a:lstStyle/>
          <a:p>
            <a:pPr marR="177800" indent="0" algn="r" rtl="1">
              <a:lnSpc>
                <a:spcPts val="2530"/>
              </a:lnSpc>
            </a:pPr>
            <a:r>
              <a:rPr lang="ar-SA" sz="1900" b="1">
                <a:latin typeface="Segoe UI"/>
              </a:rPr>
              <a:t>الادة السادسة والعشرون ذ</a:t>
            </a:r>
          </a:p>
        </p:txBody>
      </p:sp>
      <p:sp>
        <p:nvSpPr>
          <p:cNvPr id="15" name="Rectangle 14"/>
          <p:cNvSpPr/>
          <p:nvPr/>
        </p:nvSpPr>
        <p:spPr>
          <a:xfrm>
            <a:off x="821531" y="9408318"/>
            <a:ext cx="5986462" cy="814388"/>
          </a:xfrm>
          <a:prstGeom prst="rect">
            <a:avLst/>
          </a:prstGeom>
        </p:spPr>
        <p:txBody>
          <a:bodyPr lIns="0" tIns="0" rIns="0" bIns="0">
            <a:noAutofit/>
          </a:bodyPr>
          <a:lstStyle/>
          <a:p>
            <a:pPr indent="0" algn="just" rtl="1">
              <a:lnSpc>
                <a:spcPts val="2559"/>
              </a:lnSpc>
              <a:spcBef>
                <a:spcPts val="6930"/>
              </a:spcBef>
            </a:pPr>
            <a:r>
              <a:rPr lang="ar-SA" sz="1700">
                <a:latin typeface="Segoe UI"/>
              </a:rPr>
              <a:t>يخضع الصندوق لرقابة ديوان المراقبة العامة وفقا لصلاحيات الديوان المقررة بنظامه وفي إطار الآحكام الواردة </a:t>
            </a:r>
            <a:r>
              <a:rPr lang="ar-SA" sz="1600" b="1">
                <a:latin typeface="Segoe UI"/>
              </a:rPr>
              <a:t>بهذه </a:t>
            </a:r>
            <a:r>
              <a:rPr lang="ar-SA" sz="1700">
                <a:latin typeface="Segoe UI"/>
              </a:rPr>
              <a:t>اللانحة.</a:t>
            </a:r>
          </a:p>
        </p:txBody>
      </p:sp>
    </p:spTree>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0740" y="0"/>
            <a:ext cx="7136606" cy="1069419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596" y="0"/>
            <a:ext cx="7143750" cy="1069419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9106" y="0"/>
            <a:ext cx="7137991" cy="1069635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5740003" y="750093"/>
            <a:ext cx="1060847" cy="339328"/>
          </a:xfrm>
          <a:prstGeom prst="rect">
            <a:avLst/>
          </a:prstGeom>
        </p:spPr>
        <p:txBody>
          <a:bodyPr wrap="none" lIns="0" tIns="0" rIns="0" bIns="0">
            <a:noAutofit/>
          </a:bodyPr>
          <a:lstStyle/>
          <a:p>
            <a:pPr indent="0" algn="r" rtl="1">
              <a:lnSpc>
                <a:spcPts val="2530"/>
              </a:lnSpc>
              <a:spcAft>
                <a:spcPts val="3570"/>
              </a:spcAft>
            </a:pPr>
            <a:r>
              <a:rPr lang="ar-SA" sz="1900" b="1">
                <a:latin typeface="Segoe UI"/>
              </a:rPr>
              <a:t>الحسابات</a:t>
            </a:r>
          </a:p>
        </p:txBody>
      </p:sp>
      <p:sp>
        <p:nvSpPr>
          <p:cNvPr id="3" name="Rectangle 2"/>
          <p:cNvSpPr/>
          <p:nvPr/>
        </p:nvSpPr>
        <p:spPr>
          <a:xfrm>
            <a:off x="821531" y="1700212"/>
            <a:ext cx="5968603" cy="8111728"/>
          </a:xfrm>
          <a:prstGeom prst="rect">
            <a:avLst/>
          </a:prstGeom>
          <a:solidFill>
            <a:srgbClr val="FAD5D6"/>
          </a:solidFill>
        </p:spPr>
        <p:txBody>
          <a:bodyPr lIns="0" tIns="0" rIns="0" bIns="0">
            <a:noAutofit/>
          </a:bodyPr>
          <a:lstStyle/>
          <a:p>
            <a:pPr indent="0" algn="ctr" rtl="1">
              <a:lnSpc>
                <a:spcPts val="2530"/>
              </a:lnSpc>
              <a:spcBef>
                <a:spcPts val="3570"/>
              </a:spcBef>
              <a:spcAft>
                <a:spcPts val="3220"/>
              </a:spcAft>
            </a:pPr>
            <a:r>
              <a:rPr lang="ar-SA" sz="1900" b="1">
                <a:latin typeface="Segoe UI"/>
              </a:rPr>
              <a:t>المادة افابعة والعشرون؛</a:t>
            </a:r>
          </a:p>
          <a:p>
            <a:pPr indent="457200" algn="just" rtl="1">
              <a:lnSpc>
                <a:spcPts val="3938"/>
              </a:lnSpc>
            </a:pPr>
            <a:r>
              <a:rPr lang="ar-SA" sz="1600" b="1">
                <a:latin typeface="Segoe UI"/>
              </a:rPr>
              <a:t>يعد </a:t>
            </a:r>
            <a:r>
              <a:rPr lang="ar-SA" sz="1700">
                <a:latin typeface="Segoe UI"/>
              </a:rPr>
              <a:t>الصندوق وحدة محاسبية تستخدم نظام المحاسبة المالية القاثحم </a:t>
            </a:r>
            <a:r>
              <a:rPr lang="ar-SA" sz="1500" b="1">
                <a:latin typeface="Segoe UI"/>
              </a:rPr>
              <a:t>على </a:t>
            </a:r>
            <a:r>
              <a:rPr lang="ar-SA" sz="1700">
                <a:latin typeface="Segoe UI"/>
              </a:rPr>
              <a:t>أساس الاستحقاق لقيد وتسجيل إيرادات الصندوق ومصروفاته وفي قياس نتاتج نشاطه وتصوير قواثمه المالية مع مراعاة ما </a:t>
            </a:r>
            <a:r>
              <a:rPr lang="ar-SA" sz="1500" b="1">
                <a:latin typeface="Segoe UI"/>
              </a:rPr>
              <a:t>يلي:</a:t>
            </a:r>
          </a:p>
          <a:p>
            <a:pPr marR="471488" indent="-330200" algn="just" rtl="1">
              <a:lnSpc>
                <a:spcPts val="3741"/>
              </a:lnSpc>
            </a:pPr>
            <a:r>
              <a:rPr lang="en-US" sz="1700">
                <a:latin typeface="Segoe UI"/>
              </a:rPr>
              <a:t>١</a:t>
            </a:r>
            <a:r>
              <a:rPr lang="ar-SA" sz="1700">
                <a:latin typeface="Segoe UI"/>
              </a:rPr>
              <a:t> - يخون للمشروعات الاستثمارية التي يقيمها الصندوق حسابات ختامية تظهر بوضوح نتاثج أعمال كل مشروع </a:t>
            </a:r>
            <a:r>
              <a:rPr lang="ar-SA" sz="1600" b="1">
                <a:latin typeface="Segoe UI"/>
              </a:rPr>
              <a:t>على </a:t>
            </a:r>
            <a:r>
              <a:rPr lang="ar-SA" sz="1700">
                <a:latin typeface="Segoe UI"/>
              </a:rPr>
              <a:t>حدة وترحل نتائجها من ربح أو خسارة لحساب الايرادات والمصروفات الذي </a:t>
            </a:r>
            <a:r>
              <a:rPr lang="ar-SA" sz="1600" b="1">
                <a:latin typeface="Segoe UI"/>
              </a:rPr>
              <a:t>يعد </a:t>
            </a:r>
            <a:r>
              <a:rPr lang="ar-SA" sz="1700">
                <a:latin typeface="Segoe UI"/>
              </a:rPr>
              <a:t>لإظهار نتاثج آعمال الصندوق.</a:t>
            </a:r>
          </a:p>
          <a:p>
            <a:pPr marR="471488" indent="-330200" algn="just" rtl="1">
              <a:lnSpc>
                <a:spcPts val="3741"/>
              </a:lnSpc>
            </a:pPr>
            <a:r>
              <a:rPr lang="en-US" sz="1700">
                <a:latin typeface="Segoe UI"/>
              </a:rPr>
              <a:t>٢</a:t>
            </a:r>
            <a:r>
              <a:rPr lang="ar-SA" sz="1700">
                <a:latin typeface="Segoe UI"/>
              </a:rPr>
              <a:t>- يفتح حساب باسم (المال الاحتياطي المتجمع) يمثل الغر.ق بين آ صول الصندوق وخصومه ويظهر </a:t>
            </a:r>
            <a:r>
              <a:rPr lang="ar-SA" sz="1600" b="1">
                <a:latin typeface="Segoe UI"/>
              </a:rPr>
              <a:t>بغناثمة المركز </a:t>
            </a:r>
            <a:r>
              <a:rPr lang="ar-SA" sz="1700">
                <a:latin typeface="Segoe UI"/>
              </a:rPr>
              <a:t>المالي يرحل إليه نتاثج أعمال الصندوق </a:t>
            </a:r>
            <a:r>
              <a:rPr lang="ar-SA" sz="1600" b="1">
                <a:latin typeface="Segoe UI"/>
              </a:rPr>
              <a:t>كما </a:t>
            </a:r>
            <a:r>
              <a:rPr lang="ar-SA" sz="1700">
                <a:latin typeface="Segoe UI"/>
              </a:rPr>
              <a:t>يظهرها حساب الإير اد ات والمصروفات.</a:t>
            </a:r>
          </a:p>
          <a:p>
            <a:pPr marR="471488" indent="-330200" algn="just" rtl="1">
              <a:lnSpc>
                <a:spcPts val="3938"/>
              </a:lnSpc>
            </a:pPr>
            <a:r>
              <a:rPr lang="en-US" sz="1700">
                <a:latin typeface="Segoe UI"/>
              </a:rPr>
              <a:t>٣</a:t>
            </a:r>
            <a:r>
              <a:rPr lang="ar-SA" sz="1700">
                <a:latin typeface="Segoe UI"/>
              </a:rPr>
              <a:t>- تمسك سجلات مراقبة لكافة أصول الصندوق بالكمية والقيمة.</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907311" y="900223"/>
            <a:ext cx="5837275" cy="3799367"/>
          </a:xfrm>
          <a:prstGeom prst="rect">
            <a:avLst/>
          </a:prstGeom>
        </p:spPr>
        <p:txBody>
          <a:bodyPr lIns="0" tIns="0" rIns="0" bIns="0">
            <a:noAutofit/>
          </a:bodyPr>
          <a:lstStyle/>
          <a:p>
            <a:pPr marL="762000" indent="0" algn="ctr" rtl="1">
              <a:lnSpc>
                <a:spcPts val="4120"/>
              </a:lnSpc>
              <a:spcAft>
                <a:spcPts val="1960"/>
              </a:spcAft>
            </a:pPr>
            <a:r>
              <a:rPr lang="ar-SA" sz="3100">
                <a:latin typeface="Segoe UI"/>
              </a:rPr>
              <a:t>-</a:t>
            </a:r>
          </a:p>
          <a:p>
            <a:pPr indent="0" algn="r" rtl="1">
              <a:lnSpc>
                <a:spcPts val="4130"/>
              </a:lnSpc>
            </a:pPr>
            <a:r>
              <a:rPr lang="ar-SA" sz="1600" b="1">
                <a:latin typeface="Segoe UI"/>
              </a:rPr>
              <a:t>المؤسسة التعليمية:</a:t>
            </a:r>
          </a:p>
          <a:p>
            <a:pPr marR="1366284" indent="0" algn="just" rtl="1">
              <a:lnSpc>
                <a:spcPts val="4130"/>
              </a:lnSpc>
              <a:spcAft>
                <a:spcPts val="1400"/>
              </a:spcAft>
            </a:pPr>
            <a:r>
              <a:rPr lang="ar-SA" sz="1600" b="1">
                <a:latin typeface="Segoe UI"/>
              </a:rPr>
              <a:t>هى </a:t>
            </a:r>
            <a:r>
              <a:rPr lang="ar-SA" sz="1700">
                <a:latin typeface="Segoe UI"/>
              </a:rPr>
              <a:t>المؤسسة التعليمية ما فوق المستوى الثانوى آ التي </a:t>
            </a:r>
            <a:r>
              <a:rPr lang="ar-SA" sz="1600" b="1">
                <a:latin typeface="Segoe UI"/>
              </a:rPr>
              <a:t>تمنح درجات </a:t>
            </a:r>
            <a:r>
              <a:rPr lang="ar-SA" sz="1700">
                <a:latin typeface="Segoe UI"/>
              </a:rPr>
              <a:t>علمية فوق المستوى الثانوي.</a:t>
            </a:r>
          </a:p>
          <a:p>
            <a:pPr indent="0" algn="r" rtl="1">
              <a:lnSpc>
                <a:spcPts val="2130"/>
              </a:lnSpc>
              <a:spcAft>
                <a:spcPts val="1400"/>
              </a:spcAft>
            </a:pPr>
            <a:r>
              <a:rPr lang="ar-SA" sz="1600" b="1">
                <a:latin typeface="Segoe UI"/>
              </a:rPr>
              <a:t>مديرا</a:t>
            </a:r>
            <a:r>
              <a:rPr lang="ar-SA" sz="1400">
                <a:latin typeface="Segoe UI"/>
              </a:rPr>
              <a:t>لمؤسسة ة</a:t>
            </a:r>
          </a:p>
          <a:p>
            <a:pPr marR="1366284" indent="0" algn="just" rtl="1">
              <a:lnSpc>
                <a:spcPts val="2260"/>
              </a:lnSpc>
              <a:spcAft>
                <a:spcPts val="3010"/>
              </a:spcAft>
            </a:pPr>
            <a:r>
              <a:rPr lang="ar-SA" sz="1700">
                <a:latin typeface="Segoe UI"/>
              </a:rPr>
              <a:t>هو الرثيس </a:t>
            </a:r>
            <a:r>
              <a:rPr lang="ar-SA" sz="1600" b="1">
                <a:latin typeface="Segoe UI"/>
              </a:rPr>
              <a:t>الأعلى </a:t>
            </a:r>
            <a:r>
              <a:rPr lang="ar-SA" sz="1700">
                <a:latin typeface="Segoe UI"/>
              </a:rPr>
              <a:t>للجهاز </a:t>
            </a:r>
            <a:r>
              <a:rPr lang="ar-SA" sz="1600" b="1">
                <a:latin typeface="Segoe UI"/>
              </a:rPr>
              <a:t>الإداري </a:t>
            </a:r>
            <a:r>
              <a:rPr lang="ar-SA" sz="1700">
                <a:latin typeface="Segoe UI"/>
              </a:rPr>
              <a:t>في تلك </a:t>
            </a:r>
            <a:r>
              <a:rPr lang="ar-SA" sz="1600">
                <a:latin typeface="Segoe UI"/>
              </a:rPr>
              <a:t>المؤسسة.</a:t>
            </a:r>
          </a:p>
        </p:txBody>
      </p:sp>
      <p:sp>
        <p:nvSpPr>
          <p:cNvPr id="3" name="Rectangle 2"/>
          <p:cNvSpPr/>
          <p:nvPr/>
        </p:nvSpPr>
        <p:spPr>
          <a:xfrm>
            <a:off x="1006548" y="5213497"/>
            <a:ext cx="5741582" cy="2130056"/>
          </a:xfrm>
          <a:prstGeom prst="rect">
            <a:avLst/>
          </a:prstGeom>
        </p:spPr>
        <p:txBody>
          <a:bodyPr lIns="0" tIns="0" rIns="0" bIns="0">
            <a:noAutofit/>
          </a:bodyPr>
          <a:lstStyle/>
          <a:p>
            <a:pPr indent="0" algn="r" rtl="1">
              <a:lnSpc>
                <a:spcPts val="2130"/>
              </a:lnSpc>
              <a:spcBef>
                <a:spcPts val="3010"/>
              </a:spcBef>
              <a:spcAft>
                <a:spcPts val="1400"/>
              </a:spcAft>
            </a:pPr>
            <a:r>
              <a:rPr lang="ar-SA" sz="1600" b="1">
                <a:latin typeface="Segoe UI"/>
              </a:rPr>
              <a:t>مجلس الإدارة:</a:t>
            </a:r>
          </a:p>
          <a:p>
            <a:pPr marR="1369828" indent="0" algn="just" rtl="1">
              <a:lnSpc>
                <a:spcPts val="2260"/>
              </a:lnSpc>
              <a:spcAft>
                <a:spcPts val="3010"/>
              </a:spcAft>
            </a:pPr>
            <a:r>
              <a:rPr lang="ar-SA" sz="1700">
                <a:latin typeface="Segoe UI"/>
              </a:rPr>
              <a:t>هو مجلس </a:t>
            </a:r>
            <a:r>
              <a:rPr lang="ar-SA" sz="1600" b="1">
                <a:latin typeface="Segoe UI"/>
              </a:rPr>
              <a:t>إدارة </a:t>
            </a:r>
            <a:r>
              <a:rPr lang="ar-SA" sz="1700">
                <a:latin typeface="Segoe UI"/>
              </a:rPr>
              <a:t>الحعندوق.</a:t>
            </a:r>
          </a:p>
          <a:p>
            <a:pPr indent="0" algn="r" rtl="1">
              <a:lnSpc>
                <a:spcPts val="2130"/>
              </a:lnSpc>
              <a:spcAft>
                <a:spcPts val="1400"/>
              </a:spcAft>
            </a:pPr>
            <a:r>
              <a:rPr lang="ar-SA" sz="1600" b="1">
                <a:latin typeface="Segoe UI"/>
              </a:rPr>
              <a:t>مجلس المؤسسة التعليمية:</a:t>
            </a:r>
          </a:p>
          <a:p>
            <a:pPr marR="1369828" indent="0" algn="just" rtl="1">
              <a:lnSpc>
                <a:spcPts val="2260"/>
              </a:lnSpc>
              <a:spcAft>
                <a:spcPts val="16730"/>
              </a:spcAft>
            </a:pPr>
            <a:r>
              <a:rPr lang="ar-SA" sz="1700">
                <a:latin typeface="Segoe UI"/>
              </a:rPr>
              <a:t>هو أعلى مجلس في </a:t>
            </a:r>
            <a:r>
              <a:rPr lang="ar-SA" sz="1600">
                <a:latin typeface="Segoe UI"/>
              </a:rPr>
              <a:t>المؤسسة </a:t>
            </a:r>
            <a:r>
              <a:rPr lang="ar-SA" sz="1700">
                <a:latin typeface="Segoe UI"/>
              </a:rPr>
              <a:t>التعليمية </a:t>
            </a:r>
            <a:r>
              <a:rPr lang="ar-SA" sz="1600">
                <a:latin typeface="Segoe UI"/>
              </a:rPr>
              <a:t>يرأسه </a:t>
            </a:r>
            <a:r>
              <a:rPr lang="ar-SA" sz="1700">
                <a:latin typeface="Segoe UI"/>
              </a:rPr>
              <a:t>وزير.</a:t>
            </a:r>
          </a:p>
        </p:txBody>
      </p:sp>
      <p:sp>
        <p:nvSpPr>
          <p:cNvPr id="4" name="Rectangle 3"/>
          <p:cNvSpPr/>
          <p:nvPr/>
        </p:nvSpPr>
        <p:spPr>
          <a:xfrm>
            <a:off x="6854455" y="10196623"/>
            <a:ext cx="428847" cy="414670"/>
          </a:xfrm>
          <a:prstGeom prst="rect">
            <a:avLst/>
          </a:prstGeom>
          <a:solidFill>
            <a:srgbClr val="370606"/>
          </a:solidFill>
        </p:spPr>
        <p:txBody>
          <a:bodyPr wrap="none" lIns="0" tIns="0" rIns="0" bIns="0">
            <a:noAutofit/>
          </a:bodyPr>
          <a:lstStyle/>
          <a:p>
            <a:pPr indent="0" algn="r" rtl="1">
              <a:lnSpc>
                <a:spcPts val="3500"/>
              </a:lnSpc>
              <a:spcBef>
                <a:spcPts val="16730"/>
              </a:spcBef>
            </a:pPr>
            <a:r>
              <a:rPr lang="ar-SA" sz="2900" i="1">
                <a:solidFill>
                  <a:srgbClr val="FFFFFF"/>
                </a:solidFill>
                <a:latin typeface="Tahoma"/>
              </a:rPr>
              <a:t>ا</a:t>
            </a:r>
          </a:p>
        </p:txBody>
      </p:sp>
    </p:spTree>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03596"/>
            <a:ext cx="10694193" cy="714375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596" y="0"/>
            <a:ext cx="7150894" cy="1069419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10740"/>
            <a:ext cx="10694193" cy="7136606"/>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5174511"/>
            <a:ext cx="2849525" cy="914400"/>
          </a:xfrm>
          <a:prstGeom prst="rect">
            <a:avLst/>
          </a:prstGeom>
        </p:spPr>
      </p:pic>
      <p:pic>
        <p:nvPicPr>
          <p:cNvPr id="3" name="Picture 2"/>
          <p:cNvPicPr>
            <a:picLocks noChangeAspect="1"/>
          </p:cNvPicPr>
          <p:nvPr/>
        </p:nvPicPr>
        <p:blipFill>
          <a:blip r:embed="rId3"/>
          <a:stretch>
            <a:fillRect/>
          </a:stretch>
        </p:blipFill>
        <p:spPr>
          <a:xfrm>
            <a:off x="2282455" y="7478232"/>
            <a:ext cx="2853070" cy="917944"/>
          </a:xfrm>
          <a:prstGeom prst="rect">
            <a:avLst/>
          </a:prstGeom>
        </p:spPr>
      </p:pic>
      <p:sp>
        <p:nvSpPr>
          <p:cNvPr id="4" name="Rectangle 3"/>
          <p:cNvSpPr/>
          <p:nvPr/>
        </p:nvSpPr>
        <p:spPr>
          <a:xfrm>
            <a:off x="4993758" y="637953"/>
            <a:ext cx="1726018" cy="354419"/>
          </a:xfrm>
          <a:prstGeom prst="rect">
            <a:avLst/>
          </a:prstGeom>
        </p:spPr>
        <p:txBody>
          <a:bodyPr wrap="none" lIns="0" tIns="0" rIns="0" bIns="0">
            <a:noAutofit/>
          </a:bodyPr>
          <a:lstStyle/>
          <a:p>
            <a:pPr indent="0" algn="r" rtl="1">
              <a:lnSpc>
                <a:spcPts val="2930"/>
              </a:lnSpc>
              <a:spcAft>
                <a:spcPts val="3290"/>
              </a:spcAft>
            </a:pPr>
            <a:r>
              <a:rPr lang="ar-SA" sz="2200" b="1">
                <a:latin typeface="Segoe UI"/>
              </a:rPr>
              <a:t>الاءحكامالغتا</a:t>
            </a:r>
            <a:r>
              <a:rPr lang="en-US" sz="2200" b="1">
                <a:latin typeface="Segoe UI"/>
              </a:rPr>
              <a:t>٠</a:t>
            </a:r>
            <a:r>
              <a:rPr lang="ar-SA" sz="2200" b="1">
                <a:latin typeface="Segoe UI"/>
              </a:rPr>
              <a:t>ية</a:t>
            </a:r>
          </a:p>
        </p:txBody>
      </p:sp>
      <p:sp>
        <p:nvSpPr>
          <p:cNvPr id="5" name="Rectangle 4"/>
          <p:cNvSpPr/>
          <p:nvPr/>
        </p:nvSpPr>
        <p:spPr>
          <a:xfrm>
            <a:off x="2555358" y="1630325"/>
            <a:ext cx="2392325" cy="357963"/>
          </a:xfrm>
          <a:prstGeom prst="rect">
            <a:avLst/>
          </a:prstGeom>
          <a:solidFill>
            <a:srgbClr val="F1CCCE"/>
          </a:solidFill>
        </p:spPr>
        <p:txBody>
          <a:bodyPr wrap="none" lIns="0" tIns="0" rIns="0" bIns="0">
            <a:noAutofit/>
          </a:bodyPr>
          <a:lstStyle/>
          <a:p>
            <a:pPr indent="0" algn="ctr" rtl="1">
              <a:lnSpc>
                <a:spcPts val="2530"/>
              </a:lnSpc>
              <a:spcBef>
                <a:spcPts val="3290"/>
              </a:spcBef>
              <a:spcAft>
                <a:spcPts val="3290"/>
              </a:spcAft>
            </a:pPr>
            <a:r>
              <a:rPr lang="ar-SA" sz="1900" b="1">
                <a:latin typeface="Segoe UI"/>
              </a:rPr>
              <a:t>الادة الثامنة واشرون:</a:t>
            </a:r>
          </a:p>
        </p:txBody>
      </p:sp>
      <p:sp>
        <p:nvSpPr>
          <p:cNvPr id="6" name="Rectangle 5"/>
          <p:cNvSpPr/>
          <p:nvPr/>
        </p:nvSpPr>
        <p:spPr>
          <a:xfrm>
            <a:off x="772632" y="2608520"/>
            <a:ext cx="5947144" cy="2229293"/>
          </a:xfrm>
          <a:prstGeom prst="rect">
            <a:avLst/>
          </a:prstGeom>
        </p:spPr>
        <p:txBody>
          <a:bodyPr lIns="0" tIns="0" rIns="0" bIns="0">
            <a:noAutofit/>
          </a:bodyPr>
          <a:lstStyle/>
          <a:p>
            <a:pPr indent="406400" algn="just" rtl="1">
              <a:lnSpc>
                <a:spcPts val="3851"/>
              </a:lnSpc>
              <a:spcBef>
                <a:spcPts val="3290"/>
              </a:spcBef>
              <a:spcAft>
                <a:spcPts val="2240"/>
              </a:spcAft>
            </a:pPr>
            <a:r>
              <a:rPr lang="ar-SA" sz="1700">
                <a:latin typeface="Segoe UI"/>
              </a:rPr>
              <a:t>يعد الصندوق حساباته الختامية وقوائمه المالية ويرفعها لمجلس الإدارة مرفقأ بها تقرير مراقب الحسابات في ميعاد غايته أربعة أشهر من انتهاء السنة المالية لدراستها تمهيدا للتصديق عليها من مجلس المؤسسة التعليمية مع تزويد ديوان المراقبة العامة بنسخة منها.</a:t>
            </a:r>
          </a:p>
        </p:txBody>
      </p:sp>
      <p:sp>
        <p:nvSpPr>
          <p:cNvPr id="7" name="Rectangle 6"/>
          <p:cNvSpPr/>
          <p:nvPr/>
        </p:nvSpPr>
        <p:spPr>
          <a:xfrm>
            <a:off x="769088" y="6372446"/>
            <a:ext cx="5940056" cy="811619"/>
          </a:xfrm>
          <a:prstGeom prst="rect">
            <a:avLst/>
          </a:prstGeom>
        </p:spPr>
        <p:txBody>
          <a:bodyPr lIns="0" tIns="0" rIns="0" bIns="0">
            <a:noAutofit/>
          </a:bodyPr>
          <a:lstStyle/>
          <a:p>
            <a:pPr indent="406400" algn="just" rtl="1">
              <a:lnSpc>
                <a:spcPts val="3572"/>
              </a:lnSpc>
              <a:spcBef>
                <a:spcPts val="1680"/>
              </a:spcBef>
              <a:spcAft>
                <a:spcPts val="2240"/>
              </a:spcAft>
            </a:pPr>
            <a:r>
              <a:rPr lang="ar-SA" sz="1700">
                <a:latin typeface="Segoe UI"/>
              </a:rPr>
              <a:t>يخضع موظفو الصندوق فيما يتعلق بتأديبهم للأحذ^ام المعمول بها في </a:t>
            </a:r>
            <a:r>
              <a:rPr lang="ar-SA" sz="1600">
                <a:latin typeface="Segoe UI"/>
              </a:rPr>
              <a:t>المؤسسة </a:t>
            </a:r>
            <a:r>
              <a:rPr lang="ar-SA" sz="1700">
                <a:latin typeface="Segoe UI"/>
              </a:rPr>
              <a:t>التعليمية.</a:t>
            </a:r>
          </a:p>
        </p:txBody>
      </p:sp>
      <p:sp>
        <p:nvSpPr>
          <p:cNvPr id="8" name="Rectangle 7"/>
          <p:cNvSpPr/>
          <p:nvPr/>
        </p:nvSpPr>
        <p:spPr>
          <a:xfrm>
            <a:off x="843516" y="8782493"/>
            <a:ext cx="5876260" cy="1300716"/>
          </a:xfrm>
          <a:prstGeom prst="rect">
            <a:avLst/>
          </a:prstGeom>
        </p:spPr>
        <p:txBody>
          <a:bodyPr lIns="0" tIns="0" rIns="0" bIns="0">
            <a:noAutofit/>
          </a:bodyPr>
          <a:lstStyle/>
          <a:p>
            <a:pPr indent="0" algn="r" rtl="1">
              <a:lnSpc>
                <a:spcPts val="3879"/>
              </a:lnSpc>
              <a:spcBef>
                <a:spcPts val="2240"/>
              </a:spcBef>
            </a:pPr>
            <a:r>
              <a:rPr lang="ar-SA" sz="1700">
                <a:latin typeface="Segoe UI"/>
              </a:rPr>
              <a:t>كل ما لم يرد </a:t>
            </a:r>
            <a:r>
              <a:rPr lang="ar-SA" sz="1600" b="1">
                <a:latin typeface="Segoe UI"/>
              </a:rPr>
              <a:t>بشأنه نص </a:t>
            </a:r>
            <a:r>
              <a:rPr lang="ar-SA" sz="1700">
                <a:latin typeface="Segoe UI"/>
              </a:rPr>
              <a:t>في هذه اللائحة تطبق </a:t>
            </a:r>
            <a:r>
              <a:rPr lang="ar-SA" sz="1600" b="1">
                <a:latin typeface="Segoe UI"/>
              </a:rPr>
              <a:t>بشانه </a:t>
            </a:r>
            <a:r>
              <a:rPr lang="ar-SA" sz="1700">
                <a:latin typeface="Segoe UI"/>
              </a:rPr>
              <a:t>اللوائح المطبقة بالمؤسسة التعليمية </a:t>
            </a:r>
            <a:r>
              <a:rPr lang="en-US" sz="1700">
                <a:latin typeface="Segoe UI"/>
              </a:rPr>
              <a:t>٠٠</a:t>
            </a:r>
            <a:r>
              <a:rPr lang="ar-SA" sz="1700">
                <a:latin typeface="Segoe UI"/>
              </a:rPr>
              <a:t> ويتم إعداد قواعد تنفيذية تنظم إجراءات الصرف وا لإيداع والدفاتر والسجلات</a:t>
            </a:r>
          </a:p>
        </p:txBody>
      </p:sp>
    </p:spTree>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269358" y="49618"/>
            <a:ext cx="418214" cy="290623"/>
          </a:xfrm>
          <a:prstGeom prst="rect">
            <a:avLst/>
          </a:prstGeom>
          <a:solidFill>
            <a:srgbClr val="980708"/>
          </a:solidFill>
        </p:spPr>
        <p:txBody>
          <a:bodyPr wrap="none" lIns="0" tIns="0" rIns="0" bIns="0">
            <a:noAutofit/>
          </a:bodyPr>
          <a:lstStyle/>
          <a:p>
            <a:pPr indent="0" rtl="1">
              <a:lnSpc>
                <a:spcPts val="3460"/>
              </a:lnSpc>
              <a:spcAft>
                <a:spcPts val="700"/>
              </a:spcAft>
            </a:pPr>
            <a:r>
              <a:rPr lang="ar-SA" sz="2600" b="1">
                <a:solidFill>
                  <a:srgbClr val="FFFFFF"/>
                </a:solidFill>
                <a:latin typeface="Segoe UI"/>
              </a:rPr>
              <a:t>ا</a:t>
            </a:r>
          </a:p>
        </p:txBody>
      </p:sp>
      <p:sp>
        <p:nvSpPr>
          <p:cNvPr id="3" name="Rectangle 2"/>
          <p:cNvSpPr/>
          <p:nvPr/>
        </p:nvSpPr>
        <p:spPr>
          <a:xfrm>
            <a:off x="758455" y="652130"/>
            <a:ext cx="5982586" cy="1857153"/>
          </a:xfrm>
          <a:prstGeom prst="rect">
            <a:avLst/>
          </a:prstGeom>
        </p:spPr>
        <p:txBody>
          <a:bodyPr lIns="0" tIns="0" rIns="0" bIns="0">
            <a:noAutofit/>
          </a:bodyPr>
          <a:lstStyle/>
          <a:p>
            <a:pPr marL="82403" indent="0" algn="just" rtl="1">
              <a:lnSpc>
                <a:spcPts val="4047"/>
              </a:lnSpc>
              <a:spcBef>
                <a:spcPts val="700"/>
              </a:spcBef>
            </a:pPr>
            <a:r>
              <a:rPr lang="ar-SA" sz="1700">
                <a:latin typeface="Segoe UI"/>
              </a:rPr>
              <a:t>المستخدمة في صناديق الطلاب طالما آن هذه الصناديق تحلبق نظام المحاسبة المالية القاثم </a:t>
            </a:r>
            <a:r>
              <a:rPr lang="ar-SA" sz="1500" b="1">
                <a:latin typeface="Segoe UI"/>
              </a:rPr>
              <a:t>على </a:t>
            </a:r>
            <a:r>
              <a:rPr lang="ar-SA" sz="1700">
                <a:latin typeface="Segoe UI"/>
              </a:rPr>
              <a:t>آساس الاستحقاق (النظام التجاري) وفقا لنص المادة (</a:t>
            </a:r>
            <a:r>
              <a:rPr lang="en-US" sz="1700">
                <a:latin typeface="Segoe UI"/>
              </a:rPr>
              <a:t>٢٧</a:t>
            </a:r>
            <a:r>
              <a:rPr lang="ar-SA" sz="1700">
                <a:latin typeface="Segoe UI"/>
              </a:rPr>
              <a:t>) من مشروع اللائحة، وتعتمد</a:t>
            </a:r>
          </a:p>
          <a:p>
            <a:pPr marR="1485900" indent="0" algn="r" rtl="1">
              <a:lnSpc>
                <a:spcPts val="2260"/>
              </a:lnSpc>
              <a:spcAft>
                <a:spcPts val="3920"/>
              </a:spcAft>
            </a:pPr>
            <a:r>
              <a:rPr lang="ar-SA" sz="1700">
                <a:latin typeface="Segoe UI"/>
              </a:rPr>
              <a:t>هذه القواعد التنفيذية من مجلس التعليم العالي</a:t>
            </a:r>
          </a:p>
        </p:txBody>
      </p:sp>
      <p:sp>
        <p:nvSpPr>
          <p:cNvPr id="4" name="Rectangle 3"/>
          <p:cNvSpPr/>
          <p:nvPr/>
        </p:nvSpPr>
        <p:spPr>
          <a:xfrm>
            <a:off x="2275367" y="2842437"/>
            <a:ext cx="2877879" cy="914400"/>
          </a:xfrm>
          <a:prstGeom prst="rect">
            <a:avLst/>
          </a:prstGeom>
          <a:solidFill>
            <a:srgbClr val="F1CCCE"/>
          </a:solidFill>
        </p:spPr>
        <p:txBody>
          <a:bodyPr wrap="none" lIns="0" tIns="0" rIns="0" bIns="0">
            <a:noAutofit/>
          </a:bodyPr>
          <a:lstStyle/>
          <a:p>
            <a:pPr indent="0" algn="ctr" rtl="1">
              <a:lnSpc>
                <a:spcPts val="2530"/>
              </a:lnSpc>
              <a:spcBef>
                <a:spcPts val="3920"/>
              </a:spcBef>
              <a:spcAft>
                <a:spcPts val="3150"/>
              </a:spcAft>
            </a:pPr>
            <a:r>
              <a:rPr lang="en-US" sz="1900" b="1">
                <a:latin typeface="Segoe UI"/>
              </a:rPr>
              <a:t>١</a:t>
            </a:r>
            <a:r>
              <a:rPr lang="ar-SA" sz="1900" b="1">
                <a:latin typeface="Segoe UI"/>
              </a:rPr>
              <a:t>دادة اسادية والثلاثون أ</a:t>
            </a:r>
          </a:p>
        </p:txBody>
      </p:sp>
      <p:sp>
        <p:nvSpPr>
          <p:cNvPr id="5" name="Rectangle 4"/>
          <p:cNvSpPr/>
          <p:nvPr/>
        </p:nvSpPr>
        <p:spPr>
          <a:xfrm>
            <a:off x="765544" y="3905693"/>
            <a:ext cx="5975497" cy="978195"/>
          </a:xfrm>
          <a:prstGeom prst="rect">
            <a:avLst/>
          </a:prstGeom>
        </p:spPr>
        <p:txBody>
          <a:bodyPr lIns="0" tIns="0" rIns="0" bIns="0">
            <a:noAutofit/>
          </a:bodyPr>
          <a:lstStyle/>
          <a:p>
            <a:pPr marL="75314" indent="419100" algn="just" rtl="1">
              <a:lnSpc>
                <a:spcPts val="3349"/>
              </a:lnSpc>
              <a:spcBef>
                <a:spcPts val="3150"/>
              </a:spcBef>
              <a:spcAft>
                <a:spcPts val="7280"/>
              </a:spcAft>
            </a:pPr>
            <a:r>
              <a:rPr lang="ar-SA" sz="1700">
                <a:latin typeface="Segoe UI"/>
              </a:rPr>
              <a:t>يعمل بهذه اللائحة اعتبارا من بداية السنة المالية التالية لتاريخ اعتمادها </a:t>
            </a:r>
            <a:r>
              <a:rPr lang="ar-SA" sz="1600" b="1">
                <a:latin typeface="Segoe UI"/>
              </a:rPr>
              <a:t>ويلغى </a:t>
            </a:r>
            <a:r>
              <a:rPr lang="ar-SA" sz="1700">
                <a:latin typeface="Segoe UI"/>
              </a:rPr>
              <a:t>كل ما يتعارض معها من آحمكام.</a:t>
            </a:r>
          </a:p>
        </p:txBody>
      </p:sp>
      <p:sp>
        <p:nvSpPr>
          <p:cNvPr id="6" name="Rectangle 5"/>
          <p:cNvSpPr/>
          <p:nvPr/>
        </p:nvSpPr>
        <p:spPr>
          <a:xfrm>
            <a:off x="3473302" y="6414976"/>
            <a:ext cx="453656" cy="127591"/>
          </a:xfrm>
          <a:prstGeom prst="rect">
            <a:avLst/>
          </a:prstGeom>
        </p:spPr>
        <p:txBody>
          <a:bodyPr wrap="none" lIns="0" tIns="0" rIns="0" bIns="0">
            <a:noAutofit/>
          </a:bodyPr>
          <a:lstStyle/>
          <a:p>
            <a:pPr indent="0" algn="ctr" rtl="1">
              <a:lnSpc>
                <a:spcPts val="2390"/>
              </a:lnSpc>
              <a:spcBef>
                <a:spcPts val="7280"/>
              </a:spcBef>
            </a:pPr>
            <a:r>
              <a:rPr lang="ar-SA" sz="1800" b="1">
                <a:latin typeface="Segoe UI"/>
              </a:rPr>
              <a:t>لآن**.</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3283" y="0"/>
            <a:ext cx="7109637" cy="1069635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9106" y="0"/>
            <a:ext cx="7137991" cy="1069635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09283" y="7428613"/>
            <a:ext cx="985284" cy="935666"/>
          </a:xfrm>
          <a:prstGeom prst="rect">
            <a:avLst/>
          </a:prstGeom>
        </p:spPr>
      </p:pic>
      <p:pic>
        <p:nvPicPr>
          <p:cNvPr id="3" name="Picture 2"/>
          <p:cNvPicPr>
            <a:picLocks noChangeAspect="1"/>
          </p:cNvPicPr>
          <p:nvPr/>
        </p:nvPicPr>
        <p:blipFill>
          <a:blip r:embed="rId3"/>
          <a:stretch>
            <a:fillRect/>
          </a:stretch>
        </p:blipFill>
        <p:spPr>
          <a:xfrm>
            <a:off x="4869711" y="7425069"/>
            <a:ext cx="163033" cy="925033"/>
          </a:xfrm>
          <a:prstGeom prst="rect">
            <a:avLst/>
          </a:prstGeom>
        </p:spPr>
      </p:pic>
      <p:pic>
        <p:nvPicPr>
          <p:cNvPr id="4" name="Picture 3"/>
          <p:cNvPicPr>
            <a:picLocks noChangeAspect="1"/>
          </p:cNvPicPr>
          <p:nvPr/>
        </p:nvPicPr>
        <p:blipFill>
          <a:blip r:embed="rId4"/>
          <a:stretch>
            <a:fillRect/>
          </a:stretch>
        </p:blipFill>
        <p:spPr>
          <a:xfrm>
            <a:off x="2544725" y="3172046"/>
            <a:ext cx="1212112" cy="928577"/>
          </a:xfrm>
          <a:prstGeom prst="rect">
            <a:avLst/>
          </a:prstGeom>
        </p:spPr>
      </p:pic>
      <p:sp>
        <p:nvSpPr>
          <p:cNvPr id="5" name="Rectangle 4"/>
          <p:cNvSpPr/>
          <p:nvPr/>
        </p:nvSpPr>
        <p:spPr>
          <a:xfrm>
            <a:off x="2367516" y="854148"/>
            <a:ext cx="4253023" cy="1786270"/>
          </a:xfrm>
          <a:prstGeom prst="rect">
            <a:avLst/>
          </a:prstGeom>
        </p:spPr>
        <p:txBody>
          <a:bodyPr lIns="0" tIns="0" rIns="0" bIns="0">
            <a:noAutofit/>
          </a:bodyPr>
          <a:lstStyle/>
          <a:p>
            <a:pPr indent="0" algn="ctr" rtl="1">
              <a:lnSpc>
                <a:spcPts val="2530"/>
              </a:lnSpc>
              <a:spcAft>
                <a:spcPts val="4900"/>
              </a:spcAft>
            </a:pPr>
            <a:r>
              <a:rPr lang="ar-SA" sz="1900" b="1">
                <a:latin typeface="Segoe UI"/>
              </a:rPr>
              <a:t>الآحكامالعا</a:t>
            </a:r>
            <a:r>
              <a:rPr lang="en-US" sz="1900" b="1">
                <a:latin typeface="Segoe UI"/>
              </a:rPr>
              <a:t>٠</a:t>
            </a:r>
            <a:r>
              <a:rPr lang="ar-SA" sz="1900" b="1">
                <a:latin typeface="Segoe UI"/>
              </a:rPr>
              <a:t>ة</a:t>
            </a:r>
          </a:p>
          <a:p>
            <a:pPr indent="0" algn="r" rtl="1">
              <a:lnSpc>
                <a:spcPts val="1730"/>
              </a:lnSpc>
              <a:spcAft>
                <a:spcPts val="5320"/>
              </a:spcAft>
            </a:pPr>
            <a:r>
              <a:rPr lang="ar-SA" sz="1300" b="1">
                <a:latin typeface="Segoe UI"/>
              </a:rPr>
              <a:t>نشاة الصفدوق ومقره</a:t>
            </a:r>
          </a:p>
        </p:txBody>
      </p:sp>
      <p:sp>
        <p:nvSpPr>
          <p:cNvPr id="6" name="Rectangle 5"/>
          <p:cNvSpPr/>
          <p:nvPr/>
        </p:nvSpPr>
        <p:spPr>
          <a:xfrm>
            <a:off x="3136604" y="3526465"/>
            <a:ext cx="1219200" cy="311888"/>
          </a:xfrm>
          <a:prstGeom prst="rect">
            <a:avLst/>
          </a:prstGeom>
        </p:spPr>
        <p:txBody>
          <a:bodyPr wrap="none" lIns="0" tIns="0" rIns="0" bIns="0">
            <a:noAutofit/>
          </a:bodyPr>
          <a:lstStyle/>
          <a:p>
            <a:pPr indent="0" rtl="1">
              <a:lnSpc>
                <a:spcPts val="2530"/>
              </a:lnSpc>
              <a:spcAft>
                <a:spcPts val="2940"/>
              </a:spcAft>
            </a:pPr>
            <a:r>
              <a:rPr lang="ar-SA" sz="1900" b="1">
                <a:latin typeface="Segoe UI"/>
              </a:rPr>
              <a:t>المادة الأولى و</a:t>
            </a:r>
          </a:p>
        </p:txBody>
      </p:sp>
      <p:sp>
        <p:nvSpPr>
          <p:cNvPr id="7" name="Rectangle 6"/>
          <p:cNvSpPr/>
          <p:nvPr/>
        </p:nvSpPr>
        <p:spPr>
          <a:xfrm>
            <a:off x="843516" y="4426688"/>
            <a:ext cx="5929423" cy="2707758"/>
          </a:xfrm>
          <a:prstGeom prst="rect">
            <a:avLst/>
          </a:prstGeom>
        </p:spPr>
        <p:txBody>
          <a:bodyPr lIns="0" tIns="0" rIns="0" bIns="0">
            <a:noAutofit/>
          </a:bodyPr>
          <a:lstStyle/>
          <a:p>
            <a:pPr indent="381000" algn="just" rtl="1">
              <a:lnSpc>
                <a:spcPts val="3851"/>
              </a:lnSpc>
              <a:spcAft>
                <a:spcPts val="210"/>
              </a:spcAft>
            </a:pPr>
            <a:r>
              <a:rPr lang="ar-SA" sz="1700">
                <a:latin typeface="Segoe UI"/>
              </a:rPr>
              <a:t>يجوز </a:t>
            </a:r>
            <a:r>
              <a:rPr lang="ar-SA" sz="1600" b="1">
                <a:latin typeface="Segoe UI"/>
              </a:rPr>
              <a:t>أن </a:t>
            </a:r>
            <a:r>
              <a:rPr lang="ar-SA" sz="1700">
                <a:latin typeface="Segoe UI"/>
              </a:rPr>
              <a:t>ينشأ صندوق للحللاب يكل مؤسسة تعليمية وبأى فرع من فروعها</a:t>
            </a:r>
            <a:r>
              <a:rPr lang="ar-SA" sz="1600" b="1">
                <a:latin typeface="Segoe UI"/>
              </a:rPr>
              <a:t>، أو </a:t>
            </a:r>
            <a:r>
              <a:rPr lang="ar-SA" sz="1700">
                <a:latin typeface="Segoe UI"/>
              </a:rPr>
              <a:t>صندوق عام واحد تتبعه وترتبحل </a:t>
            </a:r>
            <a:r>
              <a:rPr lang="ar-SA" sz="1600" b="1">
                <a:latin typeface="Segoe UI"/>
              </a:rPr>
              <a:t>به </a:t>
            </a:r>
            <a:r>
              <a:rPr lang="ar-SA" sz="1700">
                <a:latin typeface="Segoe UI"/>
              </a:rPr>
              <a:t>صناديق فرعية ويعد وحدة من وحدات المؤسسة التعليمية آو الفرع، ويكون للصندوق استقلال مالي وإداري وفق احكام هذه اللاثحة، ويرتبحل مباشرة </a:t>
            </a:r>
            <a:r>
              <a:rPr lang="ar-SA" sz="1600" b="1">
                <a:latin typeface="Segoe UI"/>
              </a:rPr>
              <a:t>بمد </a:t>
            </a:r>
            <a:r>
              <a:rPr lang="ar-SA" sz="1700">
                <a:latin typeface="Segoe UI"/>
              </a:rPr>
              <a:t>ير المؤسسة التعليمية آو</a:t>
            </a:r>
          </a:p>
          <a:p>
            <a:pPr indent="0" rtl="1">
              <a:lnSpc>
                <a:spcPts val="2260"/>
              </a:lnSpc>
              <a:spcAft>
                <a:spcPts val="3710"/>
              </a:spcAft>
            </a:pPr>
            <a:r>
              <a:rPr lang="ar-SA" sz="1600" b="1">
                <a:latin typeface="Segoe UI"/>
              </a:rPr>
              <a:t>الوزير </a:t>
            </a:r>
            <a:r>
              <a:rPr lang="ar-SA" sz="1700" b="1">
                <a:latin typeface="Segoe UI"/>
              </a:rPr>
              <a:t>المختص.</a:t>
            </a:r>
          </a:p>
        </p:txBody>
      </p:sp>
      <p:sp>
        <p:nvSpPr>
          <p:cNvPr id="8" name="Rectangle 7"/>
          <p:cNvSpPr/>
          <p:nvPr/>
        </p:nvSpPr>
        <p:spPr>
          <a:xfrm>
            <a:off x="3083441" y="7811386"/>
            <a:ext cx="1357424" cy="326065"/>
          </a:xfrm>
          <a:prstGeom prst="rect">
            <a:avLst/>
          </a:prstGeom>
        </p:spPr>
        <p:txBody>
          <a:bodyPr wrap="none" lIns="0" tIns="0" rIns="0" bIns="0">
            <a:noAutofit/>
          </a:bodyPr>
          <a:lstStyle/>
          <a:p>
            <a:pPr indent="0" rtl="1">
              <a:lnSpc>
                <a:spcPts val="3060"/>
              </a:lnSpc>
              <a:spcAft>
                <a:spcPts val="2590"/>
              </a:spcAft>
            </a:pPr>
            <a:r>
              <a:rPr lang="ar-SA" sz="2300" b="1">
                <a:latin typeface="Segoe UI"/>
              </a:rPr>
              <a:t>الادالثانية..</a:t>
            </a:r>
          </a:p>
        </p:txBody>
      </p:sp>
      <p:sp>
        <p:nvSpPr>
          <p:cNvPr id="9" name="Rectangle 8"/>
          <p:cNvSpPr/>
          <p:nvPr/>
        </p:nvSpPr>
        <p:spPr>
          <a:xfrm>
            <a:off x="875413" y="8757683"/>
            <a:ext cx="5904614" cy="751368"/>
          </a:xfrm>
          <a:prstGeom prst="rect">
            <a:avLst/>
          </a:prstGeom>
        </p:spPr>
        <p:txBody>
          <a:bodyPr lIns="0" tIns="0" rIns="0" bIns="0">
            <a:noAutofit/>
          </a:bodyPr>
          <a:lstStyle/>
          <a:p>
            <a:pPr indent="381000" algn="just" rtl="1">
              <a:lnSpc>
                <a:spcPts val="3684"/>
              </a:lnSpc>
            </a:pPr>
            <a:r>
              <a:rPr lang="ar-SA" sz="1700">
                <a:latin typeface="Segoe UI"/>
              </a:rPr>
              <a:t>يخون مقر الصندوق بالمقر الرئيسي للمؤسسة التعليمية آو الفرع.</a:t>
            </a: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18471" y="7172325"/>
            <a:ext cx="150019" cy="917971"/>
          </a:xfrm>
          <a:prstGeom prst="rect">
            <a:avLst/>
          </a:prstGeom>
        </p:spPr>
      </p:pic>
      <p:pic>
        <p:nvPicPr>
          <p:cNvPr id="3" name="Picture 2"/>
          <p:cNvPicPr>
            <a:picLocks noChangeAspect="1"/>
          </p:cNvPicPr>
          <p:nvPr/>
        </p:nvPicPr>
        <p:blipFill>
          <a:blip r:embed="rId3"/>
          <a:stretch>
            <a:fillRect/>
          </a:stretch>
        </p:blipFill>
        <p:spPr>
          <a:xfrm>
            <a:off x="2518171" y="7168753"/>
            <a:ext cx="214313" cy="932259"/>
          </a:xfrm>
          <a:prstGeom prst="rect">
            <a:avLst/>
          </a:prstGeom>
        </p:spPr>
      </p:pic>
      <p:pic>
        <p:nvPicPr>
          <p:cNvPr id="4" name="Picture 3"/>
          <p:cNvPicPr>
            <a:picLocks noChangeAspect="1"/>
          </p:cNvPicPr>
          <p:nvPr/>
        </p:nvPicPr>
        <p:blipFill>
          <a:blip r:embed="rId4"/>
          <a:stretch>
            <a:fillRect/>
          </a:stretch>
        </p:blipFill>
        <p:spPr>
          <a:xfrm>
            <a:off x="2403871" y="1207293"/>
            <a:ext cx="157163" cy="932260"/>
          </a:xfrm>
          <a:prstGeom prst="rect">
            <a:avLst/>
          </a:prstGeom>
        </p:spPr>
      </p:pic>
      <p:pic>
        <p:nvPicPr>
          <p:cNvPr id="5" name="Picture 4"/>
          <p:cNvPicPr>
            <a:picLocks noChangeAspect="1"/>
          </p:cNvPicPr>
          <p:nvPr/>
        </p:nvPicPr>
        <p:blipFill>
          <a:blip r:embed="rId5"/>
          <a:stretch>
            <a:fillRect/>
          </a:stretch>
        </p:blipFill>
        <p:spPr>
          <a:xfrm>
            <a:off x="4893468" y="1200150"/>
            <a:ext cx="160735" cy="917971"/>
          </a:xfrm>
          <a:prstGeom prst="rect">
            <a:avLst/>
          </a:prstGeom>
        </p:spPr>
      </p:pic>
      <p:sp>
        <p:nvSpPr>
          <p:cNvPr id="6" name="Rectangle 5"/>
          <p:cNvSpPr/>
          <p:nvPr/>
        </p:nvSpPr>
        <p:spPr>
          <a:xfrm>
            <a:off x="5489971" y="746521"/>
            <a:ext cx="1200150" cy="228600"/>
          </a:xfrm>
          <a:prstGeom prst="rect">
            <a:avLst/>
          </a:prstGeom>
        </p:spPr>
        <p:txBody>
          <a:bodyPr wrap="none" lIns="0" tIns="0" rIns="0" bIns="0">
            <a:noAutofit/>
          </a:bodyPr>
          <a:lstStyle/>
          <a:p>
            <a:pPr indent="0" algn="r" rtl="1">
              <a:lnSpc>
                <a:spcPts val="1730"/>
              </a:lnSpc>
              <a:spcAft>
                <a:spcPts val="3640"/>
              </a:spcAft>
            </a:pPr>
            <a:r>
              <a:rPr lang="ar-SA" sz="1300" b="1">
                <a:latin typeface="Segoe UI"/>
              </a:rPr>
              <a:t>اهداداسدوق</a:t>
            </a:r>
          </a:p>
        </p:txBody>
      </p:sp>
      <p:sp>
        <p:nvSpPr>
          <p:cNvPr id="7" name="Rectangle 6"/>
          <p:cNvSpPr/>
          <p:nvPr/>
        </p:nvSpPr>
        <p:spPr>
          <a:xfrm>
            <a:off x="2989659" y="1546621"/>
            <a:ext cx="1364456" cy="271463"/>
          </a:xfrm>
          <a:prstGeom prst="rect">
            <a:avLst/>
          </a:prstGeom>
        </p:spPr>
        <p:txBody>
          <a:bodyPr wrap="none" lIns="0" tIns="0" rIns="0" bIns="0">
            <a:noAutofit/>
          </a:bodyPr>
          <a:lstStyle/>
          <a:p>
            <a:pPr indent="0" rtl="1">
              <a:lnSpc>
                <a:spcPts val="2530"/>
              </a:lnSpc>
            </a:pPr>
            <a:r>
              <a:rPr lang="ar-SA" sz="1900" b="1">
                <a:latin typeface="Segoe UI"/>
              </a:rPr>
              <a:t>الادناشاشة؛</a:t>
            </a:r>
          </a:p>
        </p:txBody>
      </p:sp>
      <p:sp>
        <p:nvSpPr>
          <p:cNvPr id="8" name="Rectangle 7"/>
          <p:cNvSpPr/>
          <p:nvPr/>
        </p:nvSpPr>
        <p:spPr>
          <a:xfrm>
            <a:off x="746521" y="2850356"/>
            <a:ext cx="5954316" cy="721519"/>
          </a:xfrm>
          <a:prstGeom prst="rect">
            <a:avLst/>
          </a:prstGeom>
        </p:spPr>
        <p:txBody>
          <a:bodyPr lIns="0" tIns="0" rIns="0" bIns="0">
            <a:noAutofit/>
          </a:bodyPr>
          <a:lstStyle/>
          <a:p>
            <a:pPr indent="457200" algn="r" rtl="1">
              <a:lnSpc>
                <a:spcPts val="3628"/>
              </a:lnSpc>
            </a:pPr>
            <a:r>
              <a:rPr lang="ar-SA" sz="1700">
                <a:latin typeface="Segoe UI"/>
              </a:rPr>
              <a:t>يهدف الصندوق إلى تقديم الخدمات للطلاب المنتظمين وعلى الأخص:</a:t>
            </a:r>
          </a:p>
        </p:txBody>
      </p:sp>
      <p:sp>
        <p:nvSpPr>
          <p:cNvPr id="9" name="Rectangle 8"/>
          <p:cNvSpPr/>
          <p:nvPr/>
        </p:nvSpPr>
        <p:spPr>
          <a:xfrm>
            <a:off x="2982515" y="3829050"/>
            <a:ext cx="3571875" cy="267890"/>
          </a:xfrm>
          <a:prstGeom prst="rect">
            <a:avLst/>
          </a:prstGeom>
        </p:spPr>
        <p:txBody>
          <a:bodyPr wrap="none" lIns="0" tIns="0" rIns="0" bIns="0">
            <a:noAutofit/>
          </a:bodyPr>
          <a:lstStyle/>
          <a:p>
            <a:pPr indent="-317500" algn="just" rtl="1">
              <a:lnSpc>
                <a:spcPts val="3628"/>
              </a:lnSpc>
            </a:pPr>
            <a:r>
              <a:rPr lang="en-US" sz="1700">
                <a:latin typeface="Segoe UI"/>
              </a:rPr>
              <a:t>١</a:t>
            </a:r>
            <a:r>
              <a:rPr lang="ar-SA" sz="1700">
                <a:latin typeface="Segoe UI"/>
              </a:rPr>
              <a:t> - تقديم الإعانات والقروض للحللاب.</a:t>
            </a:r>
          </a:p>
        </p:txBody>
      </p:sp>
      <p:sp>
        <p:nvSpPr>
          <p:cNvPr id="10" name="Rectangle 9"/>
          <p:cNvSpPr/>
          <p:nvPr/>
        </p:nvSpPr>
        <p:spPr>
          <a:xfrm>
            <a:off x="753665" y="4325540"/>
            <a:ext cx="5836444" cy="1221581"/>
          </a:xfrm>
          <a:prstGeom prst="rect">
            <a:avLst/>
          </a:prstGeom>
        </p:spPr>
        <p:txBody>
          <a:bodyPr lIns="0" tIns="0" rIns="0" bIns="0">
            <a:noAutofit/>
          </a:bodyPr>
          <a:lstStyle/>
          <a:p>
            <a:pPr indent="-317500" algn="just" rtl="1">
              <a:lnSpc>
                <a:spcPts val="3628"/>
              </a:lnSpc>
            </a:pPr>
            <a:r>
              <a:rPr lang="en-US" sz="1700">
                <a:latin typeface="Segoe UI"/>
              </a:rPr>
              <a:t>٢</a:t>
            </a:r>
            <a:r>
              <a:rPr lang="ar-SA" sz="1700">
                <a:latin typeface="Segoe UI"/>
              </a:rPr>
              <a:t>— إقامة مشروعات استثمارية خدمية نافعة للحللاب كالمقاصف وأعمال الطباعة والنسخ والتصوير وتامين الأدوات المكتبية والعلمية وما يماثلها.</a:t>
            </a:r>
          </a:p>
        </p:txBody>
      </p:sp>
      <p:sp>
        <p:nvSpPr>
          <p:cNvPr id="11" name="Rectangle 10"/>
          <p:cNvSpPr/>
          <p:nvPr/>
        </p:nvSpPr>
        <p:spPr>
          <a:xfrm>
            <a:off x="1096565" y="5779293"/>
            <a:ext cx="5600700" cy="1050132"/>
          </a:xfrm>
          <a:prstGeom prst="rect">
            <a:avLst/>
          </a:prstGeom>
        </p:spPr>
        <p:txBody>
          <a:bodyPr lIns="0" tIns="0" rIns="0" bIns="0">
            <a:noAutofit/>
          </a:bodyPr>
          <a:lstStyle/>
          <a:p>
            <a:pPr indent="139700" algn="r" rtl="1">
              <a:lnSpc>
                <a:spcPts val="6722"/>
              </a:lnSpc>
              <a:spcAft>
                <a:spcPts val="630"/>
              </a:spcAft>
            </a:pPr>
            <a:r>
              <a:rPr lang="en-US" sz="1700">
                <a:latin typeface="Segoe UI"/>
              </a:rPr>
              <a:t>٣</a:t>
            </a:r>
            <a:r>
              <a:rPr lang="ar-SA" sz="1700">
                <a:latin typeface="Segoe UI"/>
              </a:rPr>
              <a:t>- دعم </a:t>
            </a:r>
            <a:r>
              <a:rPr lang="ar-SA" sz="1600" b="1">
                <a:latin typeface="Segoe UI"/>
              </a:rPr>
              <a:t>الأنشطة </a:t>
            </a:r>
            <a:r>
              <a:rPr lang="ar-SA" sz="1700">
                <a:latin typeface="Segoe UI"/>
              </a:rPr>
              <a:t>الطلابية وتقديم الجواثز للمتفوقين فيها. </a:t>
            </a:r>
            <a:r>
              <a:rPr lang="ar-SA" sz="1300" b="1">
                <a:latin typeface="Segoe UI"/>
              </a:rPr>
              <a:t>مجلس الإدارة</a:t>
            </a:r>
          </a:p>
        </p:txBody>
      </p:sp>
      <p:sp>
        <p:nvSpPr>
          <p:cNvPr id="12" name="Rectangle 11"/>
          <p:cNvSpPr/>
          <p:nvPr/>
        </p:nvSpPr>
        <p:spPr>
          <a:xfrm>
            <a:off x="3000375" y="7515225"/>
            <a:ext cx="1368028" cy="314325"/>
          </a:xfrm>
          <a:prstGeom prst="rect">
            <a:avLst/>
          </a:prstGeom>
        </p:spPr>
        <p:txBody>
          <a:bodyPr wrap="none" lIns="0" tIns="0" rIns="0" bIns="0">
            <a:noAutofit/>
          </a:bodyPr>
          <a:lstStyle/>
          <a:p>
            <a:pPr indent="0" rtl="1">
              <a:lnSpc>
                <a:spcPts val="3060"/>
              </a:lnSpc>
              <a:spcAft>
                <a:spcPts val="4550"/>
              </a:spcAft>
            </a:pPr>
            <a:r>
              <a:rPr lang="ar-SA" sz="2300" b="1">
                <a:latin typeface="Segoe UI"/>
              </a:rPr>
              <a:t>لادالرابعة؛</a:t>
            </a:r>
          </a:p>
        </p:txBody>
      </p:sp>
      <p:sp>
        <p:nvSpPr>
          <p:cNvPr id="13" name="Rectangle 12"/>
          <p:cNvSpPr/>
          <p:nvPr/>
        </p:nvSpPr>
        <p:spPr>
          <a:xfrm>
            <a:off x="746521" y="8779668"/>
            <a:ext cx="5972175" cy="821532"/>
          </a:xfrm>
          <a:prstGeom prst="rect">
            <a:avLst/>
          </a:prstGeom>
        </p:spPr>
        <p:txBody>
          <a:bodyPr lIns="0" tIns="0" rIns="0" bIns="0">
            <a:noAutofit/>
          </a:bodyPr>
          <a:lstStyle/>
          <a:p>
            <a:pPr indent="457200" algn="r" rtl="1">
              <a:lnSpc>
                <a:spcPts val="4303"/>
              </a:lnSpc>
              <a:spcBef>
                <a:spcPts val="4550"/>
              </a:spcBef>
            </a:pPr>
            <a:r>
              <a:rPr lang="ar-SA" sz="1600" b="1">
                <a:latin typeface="Segoe UI"/>
              </a:rPr>
              <a:t>يتولى إدارة </a:t>
            </a:r>
            <a:r>
              <a:rPr lang="ar-SA" sz="1700">
                <a:latin typeface="Segoe UI"/>
              </a:rPr>
              <a:t>الصندوق مجلس </a:t>
            </a:r>
            <a:r>
              <a:rPr lang="ar-SA" sz="1600" b="1">
                <a:latin typeface="Segoe UI"/>
              </a:rPr>
              <a:t>إدارة </a:t>
            </a:r>
            <a:r>
              <a:rPr lang="ar-SA" sz="1700">
                <a:latin typeface="Segoe UI"/>
              </a:rPr>
              <a:t>يشكل بقرار </a:t>
            </a:r>
            <a:r>
              <a:rPr lang="ar-SA" sz="1600" b="1">
                <a:latin typeface="Segoe UI"/>
              </a:rPr>
              <a:t>من مدير المؤسسة </a:t>
            </a:r>
            <a:r>
              <a:rPr lang="ar-SA" sz="1700">
                <a:latin typeface="Segoe UI"/>
              </a:rPr>
              <a:t>التعليمية آو الوزير المختص ودلك </a:t>
            </a:r>
            <a:r>
              <a:rPr lang="ar-SA" sz="1600" b="1">
                <a:latin typeface="Segoe UI"/>
              </a:rPr>
              <a:t>على </a:t>
            </a:r>
            <a:r>
              <a:rPr lang="ar-SA" sz="1700">
                <a:latin typeface="Segoe UI"/>
              </a:rPr>
              <a:t>النحو التالي:</a:t>
            </a: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72493" y="7832651"/>
            <a:ext cx="152400" cy="921488"/>
          </a:xfrm>
          <a:prstGeom prst="rect">
            <a:avLst/>
          </a:prstGeom>
        </p:spPr>
      </p:pic>
      <p:pic>
        <p:nvPicPr>
          <p:cNvPr id="3" name="Picture 2"/>
          <p:cNvPicPr>
            <a:picLocks noChangeAspect="1"/>
          </p:cNvPicPr>
          <p:nvPr/>
        </p:nvPicPr>
        <p:blipFill>
          <a:blip r:embed="rId3"/>
          <a:stretch>
            <a:fillRect/>
          </a:stretch>
        </p:blipFill>
        <p:spPr>
          <a:xfrm>
            <a:off x="453655" y="7832651"/>
            <a:ext cx="2286000" cy="917944"/>
          </a:xfrm>
          <a:prstGeom prst="rect">
            <a:avLst/>
          </a:prstGeom>
        </p:spPr>
      </p:pic>
      <p:sp>
        <p:nvSpPr>
          <p:cNvPr id="4" name="Rectangle 3"/>
          <p:cNvSpPr/>
          <p:nvPr/>
        </p:nvSpPr>
        <p:spPr>
          <a:xfrm>
            <a:off x="854148" y="712381"/>
            <a:ext cx="5918791" cy="6755219"/>
          </a:xfrm>
          <a:prstGeom prst="rect">
            <a:avLst/>
          </a:prstGeom>
        </p:spPr>
        <p:txBody>
          <a:bodyPr lIns="0" tIns="0" rIns="0" bIns="0">
            <a:noAutofit/>
          </a:bodyPr>
          <a:lstStyle/>
          <a:p>
            <a:pPr indent="0" algn="r" rtl="1">
              <a:lnSpc>
                <a:spcPts val="2260"/>
              </a:lnSpc>
              <a:spcAft>
                <a:spcPts val="1120"/>
              </a:spcAft>
            </a:pPr>
            <a:r>
              <a:rPr lang="en-US" sz="1700">
                <a:latin typeface="Segoe UI"/>
              </a:rPr>
              <a:t>١</a:t>
            </a:r>
            <a:r>
              <a:rPr lang="ar-SA" sz="1700">
                <a:latin typeface="Segoe UI"/>
              </a:rPr>
              <a:t> - </a:t>
            </a:r>
            <a:r>
              <a:rPr lang="ar-SA" sz="1600" b="1">
                <a:latin typeface="Segoe UI"/>
              </a:rPr>
              <a:t>عميد </a:t>
            </a:r>
            <a:r>
              <a:rPr lang="ar-SA" sz="1700">
                <a:latin typeface="Segoe UI"/>
              </a:rPr>
              <a:t>شؤون </a:t>
            </a:r>
            <a:r>
              <a:rPr lang="ar-SA" sz="1600" b="1">
                <a:latin typeface="Segoe UI"/>
              </a:rPr>
              <a:t>الحللاب </a:t>
            </a:r>
            <a:r>
              <a:rPr lang="ar-SA" sz="1700">
                <a:latin typeface="Segoe UI"/>
              </a:rPr>
              <a:t>آو من يماثله في مؤسسات </a:t>
            </a:r>
            <a:r>
              <a:rPr lang="ar-SA" sz="1600" b="1">
                <a:latin typeface="Segoe UI"/>
              </a:rPr>
              <a:t>التعليم العالي</a:t>
            </a:r>
          </a:p>
          <a:p>
            <a:pPr indent="457200" algn="just" rtl="1">
              <a:lnSpc>
                <a:spcPts val="3740"/>
              </a:lnSpc>
            </a:pPr>
            <a:r>
              <a:rPr lang="ar-SA" sz="1700" b="1">
                <a:latin typeface="Segoe UI"/>
              </a:rPr>
              <a:t>الأخرى </a:t>
            </a:r>
            <a:r>
              <a:rPr lang="ar-SA" sz="1800" b="1">
                <a:latin typeface="Segoe UI"/>
              </a:rPr>
              <a:t>- رثيسأ.</a:t>
            </a:r>
          </a:p>
          <a:p>
            <a:pPr indent="-317500" algn="r" rtl="1">
              <a:lnSpc>
                <a:spcPts val="3740"/>
              </a:lnSpc>
            </a:pPr>
            <a:r>
              <a:rPr lang="en-US" sz="1700">
                <a:latin typeface="Segoe UI"/>
              </a:rPr>
              <a:t>٢</a:t>
            </a:r>
            <a:r>
              <a:rPr lang="ar-SA" sz="1700">
                <a:latin typeface="Segoe UI"/>
              </a:rPr>
              <a:t>- آحد وكلاء </a:t>
            </a:r>
            <a:r>
              <a:rPr lang="ar-SA" sz="1600" b="1">
                <a:latin typeface="Segoe UI"/>
              </a:rPr>
              <a:t>عميد </a:t>
            </a:r>
            <a:r>
              <a:rPr lang="ar-SA" sz="1700">
                <a:latin typeface="Segoe UI"/>
              </a:rPr>
              <a:t>شؤون </a:t>
            </a:r>
            <a:r>
              <a:rPr lang="ar-SA" sz="1600" b="1">
                <a:latin typeface="Segoe UI"/>
              </a:rPr>
              <a:t>الطلاب </a:t>
            </a:r>
            <a:r>
              <a:rPr lang="ar-SA" sz="1700">
                <a:latin typeface="Segoe UI"/>
              </a:rPr>
              <a:t>آو من يماثله في مؤسسات </a:t>
            </a:r>
            <a:r>
              <a:rPr lang="ar-SA" sz="1600" b="1">
                <a:latin typeface="Segoe UI"/>
              </a:rPr>
              <a:t>التعليم </a:t>
            </a:r>
            <a:r>
              <a:rPr lang="ar-SA" sz="1700">
                <a:latin typeface="Segoe UI"/>
              </a:rPr>
              <a:t>ا</a:t>
            </a:r>
            <a:r>
              <a:rPr lang="ar-SA" sz="1600" b="1">
                <a:latin typeface="Segoe UI"/>
              </a:rPr>
              <a:t>لعالى الأخرى </a:t>
            </a:r>
            <a:r>
              <a:rPr lang="ar-SA" sz="1700">
                <a:latin typeface="Segoe UI"/>
              </a:rPr>
              <a:t>ناثبأ للرثيعس.</a:t>
            </a:r>
          </a:p>
          <a:p>
            <a:pPr indent="-317500" algn="r" rtl="1">
              <a:lnSpc>
                <a:spcPts val="3907"/>
              </a:lnSpc>
            </a:pPr>
            <a:r>
              <a:rPr lang="en-US" sz="1600">
                <a:latin typeface="Segoe UI"/>
              </a:rPr>
              <a:t>٣</a:t>
            </a:r>
            <a:r>
              <a:rPr lang="ar-SA" sz="1600">
                <a:latin typeface="Segoe UI"/>
              </a:rPr>
              <a:t>“ ثلاثة </a:t>
            </a:r>
            <a:r>
              <a:rPr lang="ar-SA" sz="1700">
                <a:latin typeface="Segoe UI"/>
              </a:rPr>
              <a:t>من آ عضاء هيثة التدريس بالمؤسسة التعليمية من ذوى الاهتمام - أعضاء.</a:t>
            </a:r>
          </a:p>
          <a:p>
            <a:pPr indent="0" algn="r" rtl="1">
              <a:lnSpc>
                <a:spcPts val="3209"/>
              </a:lnSpc>
              <a:spcAft>
                <a:spcPts val="350"/>
              </a:spcAft>
            </a:pPr>
            <a:r>
              <a:rPr lang="en-US" sz="1600">
                <a:latin typeface="Segoe UI"/>
              </a:rPr>
              <a:t>٤</a:t>
            </a:r>
            <a:r>
              <a:rPr lang="ar-SA" sz="1600">
                <a:latin typeface="Segoe UI"/>
              </a:rPr>
              <a:t>“ ثلاثة </a:t>
            </a:r>
            <a:r>
              <a:rPr lang="ar-SA" sz="1700">
                <a:latin typeface="Segoe UI"/>
              </a:rPr>
              <a:t>من الطلاب ذوي اسفاءة والنشاط - أعضاء. </a:t>
            </a:r>
            <a:r>
              <a:rPr lang="en-US" sz="1700">
                <a:latin typeface="Segoe UI"/>
              </a:rPr>
              <a:t>٥</a:t>
            </a:r>
            <a:r>
              <a:rPr lang="ar-SA" sz="1700">
                <a:latin typeface="Segoe UI"/>
              </a:rPr>
              <a:t>- </a:t>
            </a:r>
            <a:r>
              <a:rPr lang="ar-SA" sz="1600" b="1">
                <a:latin typeface="Segoe UI"/>
              </a:rPr>
              <a:t>المراقب </a:t>
            </a:r>
            <a:r>
              <a:rPr lang="ar-SA" sz="1700">
                <a:latin typeface="Segoe UI"/>
              </a:rPr>
              <a:t>المالي في المؤسسة التعليمية آو آحد </a:t>
            </a:r>
            <a:r>
              <a:rPr lang="ar-SA" sz="1600" b="1">
                <a:latin typeface="Segoe UI"/>
              </a:rPr>
              <a:t>المتحصصين </a:t>
            </a:r>
            <a:r>
              <a:rPr lang="ar-SA" sz="1700">
                <a:latin typeface="Segoe UI"/>
              </a:rPr>
              <a:t>في الشؤون المالية في المؤسسات التعليمية </a:t>
            </a:r>
            <a:r>
              <a:rPr lang="ar-SA" sz="1600" b="1">
                <a:latin typeface="Segoe UI"/>
              </a:rPr>
              <a:t>الأخرى </a:t>
            </a:r>
            <a:r>
              <a:rPr lang="ar-SA" sz="1700">
                <a:latin typeface="Segoe UI"/>
              </a:rPr>
              <a:t>- عضوا.</a:t>
            </a:r>
          </a:p>
          <a:p>
            <a:pPr indent="0" algn="r" rtl="1">
              <a:lnSpc>
                <a:spcPts val="2260"/>
              </a:lnSpc>
              <a:spcAft>
                <a:spcPts val="1120"/>
              </a:spcAft>
            </a:pPr>
            <a:r>
              <a:rPr lang="en-US" sz="1700">
                <a:latin typeface="Segoe UI"/>
              </a:rPr>
              <a:t>٦</a:t>
            </a:r>
            <a:r>
              <a:rPr lang="ar-SA" sz="1700">
                <a:latin typeface="Segoe UI"/>
              </a:rPr>
              <a:t>“ </a:t>
            </a:r>
            <a:r>
              <a:rPr lang="ar-SA" sz="1600" b="1">
                <a:latin typeface="Segoe UI"/>
              </a:rPr>
              <a:t>المدير التنفيذي </a:t>
            </a:r>
            <a:r>
              <a:rPr lang="ar-SA" sz="1700">
                <a:latin typeface="Segoe UI"/>
              </a:rPr>
              <a:t>للحعندوق - عضوا.</a:t>
            </a:r>
          </a:p>
          <a:p>
            <a:pPr indent="457200" algn="just" rtl="1">
              <a:lnSpc>
                <a:spcPts val="3684"/>
              </a:lnSpc>
            </a:pPr>
            <a:r>
              <a:rPr lang="ar-SA" sz="1700">
                <a:latin typeface="Segoe UI"/>
              </a:rPr>
              <a:t>ويخون تعيين الآعضاء في الفقرات(</a:t>
            </a:r>
            <a:r>
              <a:rPr lang="en-US" sz="1700">
                <a:latin typeface="Segoe UI"/>
              </a:rPr>
              <a:t>٢</a:t>
            </a:r>
            <a:r>
              <a:rPr lang="ar-SA" sz="1600">
                <a:latin typeface="Segoe UI"/>
              </a:rPr>
              <a:t>-</a:t>
            </a:r>
            <a:r>
              <a:rPr lang="en-US" sz="1600">
                <a:latin typeface="Segoe UI"/>
              </a:rPr>
              <a:t>٣</a:t>
            </a:r>
            <a:r>
              <a:rPr lang="ar-SA" sz="1600">
                <a:latin typeface="Segoe UI"/>
              </a:rPr>
              <a:t>-</a:t>
            </a:r>
            <a:r>
              <a:rPr lang="en-US" sz="1600">
                <a:latin typeface="Segoe UI"/>
              </a:rPr>
              <a:t>٤</a:t>
            </a:r>
            <a:r>
              <a:rPr lang="ar-SA" sz="1600">
                <a:latin typeface="Segoe UI"/>
              </a:rPr>
              <a:t>) </a:t>
            </a:r>
            <a:r>
              <a:rPr lang="ar-SA" sz="1700">
                <a:latin typeface="Segoe UI"/>
              </a:rPr>
              <a:t>بترشيح من </a:t>
            </a:r>
            <a:r>
              <a:rPr lang="ar-SA" sz="1700" b="1">
                <a:latin typeface="Segoe UI"/>
              </a:rPr>
              <a:t>رثيعس </a:t>
            </a:r>
            <a:r>
              <a:rPr lang="ar-SA" sz="1700">
                <a:latin typeface="Segoe UI"/>
              </a:rPr>
              <a:t>مجلس الإدارة، ولمدة بععنتين قابلة للتجديد لمرة واحدة مع مراعاة التناوب بين الكليات كلما آمخن ذلك.</a:t>
            </a:r>
          </a:p>
          <a:p>
            <a:pPr indent="457200" algn="just" rtl="1">
              <a:lnSpc>
                <a:spcPts val="3795"/>
              </a:lnSpc>
              <a:spcAft>
                <a:spcPts val="2380"/>
              </a:spcAft>
            </a:pPr>
            <a:r>
              <a:rPr lang="ar-SA" sz="1600" b="1">
                <a:latin typeface="Segoe UI"/>
              </a:rPr>
              <a:t>ويحدد مدير </a:t>
            </a:r>
            <a:r>
              <a:rPr lang="ar-SA" sz="1600">
                <a:latin typeface="Segoe UI"/>
              </a:rPr>
              <a:t>المؤسسة </a:t>
            </a:r>
            <a:r>
              <a:rPr lang="ar-SA" sz="1700">
                <a:latin typeface="Segoe UI"/>
              </a:rPr>
              <a:t>التعليمية </a:t>
            </a:r>
            <a:r>
              <a:rPr lang="ar-SA" sz="1600" b="1">
                <a:latin typeface="Segoe UI"/>
              </a:rPr>
              <a:t>أو الوزير </a:t>
            </a:r>
            <a:r>
              <a:rPr lang="ar-SA" sz="1700">
                <a:latin typeface="Segoe UI"/>
              </a:rPr>
              <a:t>المختص مكافاه حضور جلسات مجلس الإدارة </a:t>
            </a:r>
            <a:r>
              <a:rPr lang="ar-SA" sz="1600" b="1">
                <a:latin typeface="Segoe UI"/>
              </a:rPr>
              <a:t>وفقأ </a:t>
            </a:r>
            <a:r>
              <a:rPr lang="ar-SA" sz="1700">
                <a:latin typeface="Segoe UI"/>
              </a:rPr>
              <a:t>لنظام مكافات اللجان الداثمة.</a:t>
            </a:r>
          </a:p>
        </p:txBody>
      </p:sp>
      <p:sp>
        <p:nvSpPr>
          <p:cNvPr id="5" name="Rectangle 4"/>
          <p:cNvSpPr/>
          <p:nvPr/>
        </p:nvSpPr>
        <p:spPr>
          <a:xfrm>
            <a:off x="3023190" y="8119730"/>
            <a:ext cx="1470837" cy="244549"/>
          </a:xfrm>
          <a:prstGeom prst="rect">
            <a:avLst/>
          </a:prstGeom>
        </p:spPr>
        <p:txBody>
          <a:bodyPr wrap="none" lIns="0" tIns="0" rIns="0" bIns="0">
            <a:noAutofit/>
          </a:bodyPr>
          <a:lstStyle/>
          <a:p>
            <a:pPr indent="457200" algn="r" rtl="1">
              <a:lnSpc>
                <a:spcPts val="4940"/>
              </a:lnSpc>
            </a:pPr>
            <a:r>
              <a:rPr lang="ar-SA" sz="2200" b="1">
                <a:latin typeface="Segoe UI"/>
              </a:rPr>
              <a:t>الادة</a:t>
            </a:r>
            <a:r>
              <a:rPr lang="en-US" sz="2200" b="1">
                <a:latin typeface="Segoe UI"/>
              </a:rPr>
              <a:t>١</a:t>
            </a:r>
            <a:r>
              <a:rPr lang="ar-SA" sz="2200" b="1">
                <a:latin typeface="Segoe UI"/>
              </a:rPr>
              <a:t>لخاسةل </a:t>
            </a:r>
          </a:p>
        </p:txBody>
      </p:sp>
      <p:sp>
        <p:nvSpPr>
          <p:cNvPr id="6" name="Rectangle 5"/>
          <p:cNvSpPr/>
          <p:nvPr/>
        </p:nvSpPr>
        <p:spPr>
          <a:xfrm>
            <a:off x="850604" y="9034130"/>
            <a:ext cx="5915247" cy="1219200"/>
          </a:xfrm>
          <a:prstGeom prst="rect">
            <a:avLst/>
          </a:prstGeom>
        </p:spPr>
        <p:txBody>
          <a:bodyPr lIns="0" tIns="0" rIns="0" bIns="0">
            <a:noAutofit/>
          </a:bodyPr>
          <a:lstStyle/>
          <a:p>
            <a:pPr indent="457200" algn="r" rtl="1">
              <a:lnSpc>
                <a:spcPts val="4940"/>
              </a:lnSpc>
            </a:pPr>
            <a:r>
              <a:rPr lang="ar-SA" sz="1700">
                <a:latin typeface="Segoe UI"/>
              </a:rPr>
              <a:t>يختص مجلس الإدارة باقتراح السياسات العامة والإشراف </a:t>
            </a:r>
            <a:r>
              <a:rPr lang="ar-SA" sz="1600" b="1">
                <a:latin typeface="Segoe UI"/>
              </a:rPr>
              <a:t>على </a:t>
            </a:r>
            <a:r>
              <a:rPr lang="ar-SA" sz="1700">
                <a:latin typeface="Segoe UI"/>
              </a:rPr>
              <a:t>النواحي الغنية والإدارية والمالية واتخاذ القرازات اللازمة لتحقيق أهدافه التي آنشئ من أجلها وله </a:t>
            </a:r>
            <a:r>
              <a:rPr lang="ar-SA" sz="1600" b="1">
                <a:latin typeface="Segoe UI"/>
              </a:rPr>
              <a:t>على </a:t>
            </a:r>
            <a:r>
              <a:rPr lang="ar-SA" sz="1700">
                <a:latin typeface="Segoe UI"/>
              </a:rPr>
              <a:t>الأخص:</a:t>
            </a: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2552</Words>
  <Application>Microsoft Office PowerPoint</Application>
  <PresentationFormat>Custom</PresentationFormat>
  <Paragraphs>168</Paragraphs>
  <Slides>44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Segoe UI</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Aabed</dc:creator>
  <cp:lastModifiedBy>Mohammad Aabed</cp:lastModifiedBy>
  <cp:revision>1</cp:revision>
  <dcterms:modified xsi:type="dcterms:W3CDTF">2015-04-17T19:07:19Z</dcterms:modified>
</cp:coreProperties>
</file>