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7578725" cy="107076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50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682353" y="3586162"/>
            <a:ext cx="4296965" cy="1214438"/>
          </a:xfrm>
          <a:prstGeom prst="rect">
            <a:avLst/>
          </a:prstGeom>
        </p:spPr>
        <p:txBody>
          <a:bodyPr lIns="0" tIns="0" rIns="0" bIns="0">
            <a:noAutofit/>
          </a:bodyPr>
          <a:lstStyle/>
          <a:p>
            <a:pPr indent="0" algn="ctr" rtl="1">
              <a:lnSpc>
                <a:spcPts val="6750"/>
              </a:lnSpc>
              <a:spcAft>
                <a:spcPts val="1470"/>
              </a:spcAft>
            </a:pPr>
            <a:r>
              <a:rPr lang="ar-SA" sz="3300">
                <a:solidFill>
                  <a:srgbClr val="6C9E7F"/>
                </a:solidFill>
                <a:latin typeface="Arial Unicode MS"/>
              </a:rPr>
              <a:t>اللافحة اسة </a:t>
            </a:r>
            <a:r>
              <a:rPr lang="ar-SA" sz="3600">
                <a:solidFill>
                  <a:srgbClr val="6C9E7F"/>
                </a:solidFill>
                <a:latin typeface="Arial Unicode MS"/>
              </a:rPr>
              <a:t>للشؤون </a:t>
            </a:r>
            <a:r>
              <a:rPr lang="ar-SA" sz="3300">
                <a:solidFill>
                  <a:srgbClr val="6C9E7F"/>
                </a:solidFill>
                <a:latin typeface="Arial Unicode MS"/>
              </a:rPr>
              <a:t>الماية في </a:t>
            </a:r>
            <a:r>
              <a:rPr lang="ar-SA" sz="3600">
                <a:solidFill>
                  <a:srgbClr val="6C9E7F"/>
                </a:solidFill>
                <a:latin typeface="Arial Unicode MS"/>
              </a:rPr>
              <a:t>الجاسات</a:t>
            </a:r>
          </a:p>
        </p:txBody>
      </p:sp>
      <p:sp>
        <p:nvSpPr>
          <p:cNvPr id="3" name="Rectangle 2"/>
          <p:cNvSpPr/>
          <p:nvPr/>
        </p:nvSpPr>
        <p:spPr>
          <a:xfrm>
            <a:off x="1153715" y="5497115"/>
            <a:ext cx="5114925" cy="2671763"/>
          </a:xfrm>
          <a:prstGeom prst="rect">
            <a:avLst/>
          </a:prstGeom>
        </p:spPr>
        <p:txBody>
          <a:bodyPr lIns="0" tIns="0" rIns="0" bIns="0">
            <a:noAutofit/>
          </a:bodyPr>
          <a:lstStyle/>
          <a:p>
            <a:pPr indent="0" algn="ctr" rtl="1">
              <a:lnSpc>
                <a:spcPts val="3094"/>
              </a:lnSpc>
              <a:spcBef>
                <a:spcPts val="1470"/>
              </a:spcBef>
              <a:spcAft>
                <a:spcPts val="2170"/>
              </a:spcAft>
            </a:pPr>
            <a:r>
              <a:rPr lang="ar-SA" sz="1900">
                <a:latin typeface="Arial Unicode MS"/>
              </a:rPr>
              <a:t>الصادرة بفرار مجلس التعليم العالي رقم (</a:t>
            </a:r>
            <a:r>
              <a:rPr lang="en-US" sz="1900">
                <a:latin typeface="Arial Unicode MS"/>
              </a:rPr>
              <a:t>٢/٦</a:t>
            </a:r>
            <a:r>
              <a:rPr lang="ar-SA" sz="1900">
                <a:latin typeface="Arial Unicode MS"/>
              </a:rPr>
              <a:t>) المتخذ في الجلسة ( الثانية) لمجلس التعليم العار العغودنبناريخ </a:t>
            </a:r>
            <a:r>
              <a:rPr lang="en-US" sz="1900">
                <a:latin typeface="Arial Unicode MS"/>
              </a:rPr>
              <a:t>١٤١٦/٦/١١</a:t>
            </a:r>
            <a:r>
              <a:rPr lang="ar-SA" sz="1900">
                <a:latin typeface="Arial Unicode MS"/>
              </a:rPr>
              <a:t>د.</a:t>
            </a:r>
          </a:p>
          <a:p>
            <a:pPr indent="0" algn="ctr" rtl="1">
              <a:lnSpc>
                <a:spcPts val="3066"/>
              </a:lnSpc>
              <a:spcAft>
                <a:spcPts val="2170"/>
              </a:spcAft>
            </a:pPr>
            <a:r>
              <a:rPr lang="ar-SA" sz="1900">
                <a:latin typeface="Arial Unicode MS"/>
              </a:rPr>
              <a:t>المتوج بموافقة خادم الحرمين الشريفين رئيس مجلس التعليم العالي بالتوجيه البرقي الكريم رقم </a:t>
            </a:r>
            <a:r>
              <a:rPr lang="en-US" sz="1900">
                <a:latin typeface="Arial Unicode MS"/>
              </a:rPr>
              <a:t>٧</a:t>
            </a:r>
            <a:r>
              <a:rPr lang="ar-SA" sz="1900">
                <a:latin typeface="Arial Unicode MS"/>
              </a:rPr>
              <a:t>/ب/</a:t>
            </a:r>
            <a:r>
              <a:rPr lang="en-US" sz="1900">
                <a:latin typeface="Arial Unicode MS"/>
              </a:rPr>
              <a:t>٩٠٤٥</a:t>
            </a:r>
            <a:r>
              <a:rPr lang="ar-SA" sz="1900">
                <a:latin typeface="Arial Unicode MS"/>
              </a:rPr>
              <a:t> وتاريخ </a:t>
            </a:r>
            <a:r>
              <a:rPr lang="en-US" sz="1900">
                <a:latin typeface="Arial Unicode MS"/>
              </a:rPr>
              <a:t>٤١٦/٦/٢٧</a:t>
            </a:r>
            <a:r>
              <a:rPr lang="ar-SA" sz="1900">
                <a:latin typeface="Arial Unicode MS"/>
              </a:rPr>
              <a:t> </a:t>
            </a:r>
            <a:r>
              <a:rPr lang="en-US" sz="1900">
                <a:latin typeface="Arial Unicode MS"/>
              </a:rPr>
              <a:t>١</a:t>
            </a:r>
            <a:r>
              <a:rPr lang="ar-SA" sz="1900">
                <a:latin typeface="Arial Unicode MS"/>
              </a:rPr>
              <a:t>ل</a:t>
            </a:r>
          </a:p>
        </p:txBody>
      </p:sp>
      <p:sp>
        <p:nvSpPr>
          <p:cNvPr id="4" name="Rectangle 3"/>
          <p:cNvSpPr/>
          <p:nvPr/>
        </p:nvSpPr>
        <p:spPr>
          <a:xfrm>
            <a:off x="3146821" y="8597503"/>
            <a:ext cx="1135857" cy="310753"/>
          </a:xfrm>
          <a:prstGeom prst="rect">
            <a:avLst/>
          </a:prstGeom>
        </p:spPr>
        <p:txBody>
          <a:bodyPr wrap="none" lIns="0" tIns="0" rIns="0" bIns="0">
            <a:noAutofit/>
          </a:bodyPr>
          <a:lstStyle/>
          <a:p>
            <a:pPr indent="0" algn="ctr" rtl="1">
              <a:lnSpc>
                <a:spcPts val="2540"/>
              </a:lnSpc>
              <a:spcBef>
                <a:spcPts val="2170"/>
              </a:spcBef>
            </a:pPr>
            <a:r>
              <a:rPr lang="ar-SA" sz="1900">
                <a:latin typeface="Arial Unicode MS"/>
              </a:rPr>
              <a:t>الطبعة الأولى</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868632" y="10324213"/>
            <a:ext cx="428847" cy="287080"/>
          </a:xfrm>
          <a:prstGeom prst="rect">
            <a:avLst/>
          </a:prstGeom>
          <a:solidFill>
            <a:srgbClr val="000000"/>
          </a:solidFill>
        </p:spPr>
        <p:txBody>
          <a:bodyPr wrap="none" lIns="0" tIns="0" rIns="0" bIns="0">
            <a:noAutofit/>
          </a:bodyPr>
          <a:lstStyle/>
          <a:p>
            <a:pPr indent="0" algn="r">
              <a:lnSpc>
                <a:spcPts val="1340"/>
              </a:lnSpc>
            </a:pPr>
            <a:r>
              <a:rPr lang="en-US" sz="1000" i="1">
                <a:solidFill>
                  <a:srgbClr val="FFFFFF"/>
                </a:solidFill>
                <a:latin typeface="Arial Unicode MS"/>
              </a:rPr>
              <a:t>m</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26558" y="684027"/>
            <a:ext cx="6131442" cy="701749"/>
          </a:xfrm>
          <a:prstGeom prst="rect">
            <a:avLst/>
          </a:prstGeom>
        </p:spPr>
        <p:txBody>
          <a:bodyPr lIns="0" tIns="0" rIns="0" bIns="0">
            <a:noAutofit/>
          </a:bodyPr>
          <a:lstStyle/>
          <a:p>
            <a:pPr indent="-1371600" algn="r" rtl="1">
              <a:lnSpc>
                <a:spcPts val="3349"/>
              </a:lnSpc>
            </a:pPr>
            <a:r>
              <a:rPr lang="ar-SA" sz="1900">
                <a:solidFill>
                  <a:srgbClr val="6C9E7F"/>
                </a:solidFill>
                <a:latin typeface="Arial Unicode MS"/>
              </a:rPr>
              <a:t>مادة (</a:t>
            </a:r>
            <a:r>
              <a:rPr lang="en-US" sz="1900">
                <a:solidFill>
                  <a:srgbClr val="6C9E7F"/>
                </a:solidFill>
                <a:latin typeface="Arial Unicode MS"/>
              </a:rPr>
              <a:t>٩</a:t>
            </a:r>
            <a:r>
              <a:rPr lang="ar-SA" sz="1900">
                <a:solidFill>
                  <a:srgbClr val="6C9E7F"/>
                </a:solidFill>
                <a:latin typeface="Arial Unicode MS"/>
              </a:rPr>
              <a:t>')</a:t>
            </a:r>
            <a:r>
              <a:rPr lang="ar-SA" sz="1900">
                <a:latin typeface="Arial Unicode MS"/>
              </a:rPr>
              <a:t> : لمدير الجامعة فيإ يتعلق بالمثزيات والتكيف</a:t>
            </a:r>
            <a:r>
              <a:rPr lang="ar-SA" sz="1900">
                <a:solidFill>
                  <a:srgbClr val="6C9E7F"/>
                </a:solidFill>
                <a:latin typeface="Arial Unicode MS"/>
              </a:rPr>
              <a:t> </a:t>
            </a:r>
            <a:r>
              <a:rPr lang="ar-SA" sz="1900">
                <a:latin typeface="Arial Unicode MS"/>
              </a:rPr>
              <a:t>بالأعإل، الصلاحيات الآتية:</a:t>
            </a:r>
          </a:p>
        </p:txBody>
      </p:sp>
      <p:sp>
        <p:nvSpPr>
          <p:cNvPr id="3" name="Rectangle 2"/>
          <p:cNvSpPr/>
          <p:nvPr/>
        </p:nvSpPr>
        <p:spPr>
          <a:xfrm>
            <a:off x="769088" y="1520455"/>
            <a:ext cx="4713767" cy="361507"/>
          </a:xfrm>
          <a:prstGeom prst="rect">
            <a:avLst/>
          </a:prstGeom>
        </p:spPr>
        <p:txBody>
          <a:bodyPr wrap="none" lIns="0" tIns="0" rIns="0" bIns="0">
            <a:noAutofit/>
          </a:bodyPr>
          <a:lstStyle/>
          <a:p>
            <a:pPr indent="1371600" algn="just" rtl="1">
              <a:lnSpc>
                <a:spcPts val="2690"/>
              </a:lnSpc>
              <a:spcAft>
                <a:spcPts val="420"/>
              </a:spcAft>
            </a:pPr>
            <a:r>
              <a:rPr lang="ar-SA" sz="1800">
                <a:latin typeface="Arial Unicode MS"/>
              </a:rPr>
              <a:t>(أ) </a:t>
            </a:r>
            <a:r>
              <a:rPr lang="ar-SA" sz="2400">
                <a:latin typeface="Arial"/>
              </a:rPr>
              <a:t>طرح </a:t>
            </a:r>
            <a:r>
              <a:rPr lang="ar-SA" sz="1900">
                <a:latin typeface="Arial Unicode MS"/>
              </a:rPr>
              <a:t>المنافسات العامة للمشزيات،</a:t>
            </a:r>
          </a:p>
        </p:txBody>
      </p:sp>
      <p:sp>
        <p:nvSpPr>
          <p:cNvPr id="4" name="Rectangle 3"/>
          <p:cNvSpPr/>
          <p:nvPr/>
        </p:nvSpPr>
        <p:spPr>
          <a:xfrm>
            <a:off x="733646" y="1956390"/>
            <a:ext cx="4763386" cy="2059172"/>
          </a:xfrm>
          <a:prstGeom prst="rect">
            <a:avLst/>
          </a:prstGeom>
        </p:spPr>
        <p:txBody>
          <a:bodyPr lIns="0" tIns="0" rIns="0" bIns="0">
            <a:noAutofit/>
          </a:bodyPr>
          <a:lstStyle/>
          <a:p>
            <a:pPr indent="660400" algn="r" rtl="1">
              <a:lnSpc>
                <a:spcPts val="3488"/>
              </a:lnSpc>
            </a:pPr>
            <a:r>
              <a:rPr lang="ar-SA" sz="1900">
                <a:latin typeface="Arial Unicode MS"/>
              </a:rPr>
              <a:t>والأعإل، وابت فيها، بإ لا يتجاوز حمسة </a:t>
            </a:r>
            <a:r>
              <a:rPr lang="ar-SA" sz="1800">
                <a:latin typeface="Arial Unicode MS"/>
              </a:rPr>
              <a:t>عثر </a:t>
            </a:r>
            <a:r>
              <a:rPr lang="ar-SA" sz="1900">
                <a:latin typeface="Arial Unicode MS"/>
              </a:rPr>
              <a:t>مليون ريال، وما زاد عن ذلك يكون البت فيه </a:t>
            </a:r>
            <a:r>
              <a:rPr lang="ar-SA" sz="2000">
                <a:latin typeface="Arial Unicode MS"/>
              </a:rPr>
              <a:t>لرئيس مجلس </a:t>
            </a:r>
            <a:r>
              <a:rPr lang="ar-SA" sz="1900">
                <a:latin typeface="Arial Unicode MS"/>
              </a:rPr>
              <a:t>الجامعة </a:t>
            </a:r>
            <a:r>
              <a:rPr lang="en-US" sz="1900">
                <a:latin typeface="Arial Unicode MS"/>
              </a:rPr>
              <a:t>٠</a:t>
            </a:r>
            <a:r>
              <a:rPr lang="ar-SA" sz="1900">
                <a:latin typeface="Arial Unicode MS"/>
              </a:rPr>
              <a:t> </a:t>
            </a:r>
            <a:r>
              <a:rPr lang="ar-SA" sz="3100">
                <a:latin typeface="Arial Unicode MS"/>
              </a:rPr>
              <a:t>(ب) </a:t>
            </a:r>
            <a:r>
              <a:rPr lang="ar-SA" sz="1900">
                <a:latin typeface="Arial Unicode MS"/>
              </a:rPr>
              <a:t>الكليف المباش لتغيذ الأعمال، والثراء المباثر، في حدود مليون ريال .</a:t>
            </a:r>
          </a:p>
        </p:txBody>
      </p:sp>
      <p:sp>
        <p:nvSpPr>
          <p:cNvPr id="5" name="Rectangle 4"/>
          <p:cNvSpPr/>
          <p:nvPr/>
        </p:nvSpPr>
        <p:spPr>
          <a:xfrm>
            <a:off x="737190" y="4143153"/>
            <a:ext cx="4752754" cy="1197935"/>
          </a:xfrm>
          <a:prstGeom prst="rect">
            <a:avLst/>
          </a:prstGeom>
        </p:spPr>
        <p:txBody>
          <a:bodyPr lIns="0" tIns="0" rIns="0" bIns="0">
            <a:noAutofit/>
          </a:bodyPr>
          <a:lstStyle/>
          <a:p>
            <a:pPr indent="-660400" algn="just" rtl="1">
              <a:lnSpc>
                <a:spcPts val="3377"/>
              </a:lnSpc>
              <a:spcAft>
                <a:spcPts val="420"/>
              </a:spcAft>
            </a:pPr>
            <a:r>
              <a:rPr lang="ar-SA" sz="1900">
                <a:latin typeface="Arial Unicode MS"/>
              </a:rPr>
              <a:t>(ر) قبول العطاء الوحيد في حدود المباح الموضحة </a:t>
            </a:r>
            <a:r>
              <a:rPr lang="ar-SA" sz="1800">
                <a:latin typeface="Arial Unicode MS"/>
              </a:rPr>
              <a:t>أعلاه </a:t>
            </a:r>
            <a:r>
              <a:rPr lang="ar-SA" sz="1900">
                <a:latin typeface="Arial Unicode MS"/>
              </a:rPr>
              <a:t>مما هوداخل في صلاحيته، وكانت حاجة العمل لا تسمح بإعادة طرح العملية في منافسة</a:t>
            </a:r>
          </a:p>
        </p:txBody>
      </p:sp>
      <p:sp>
        <p:nvSpPr>
          <p:cNvPr id="6" name="Rectangle 5"/>
          <p:cNvSpPr/>
          <p:nvPr/>
        </p:nvSpPr>
        <p:spPr>
          <a:xfrm>
            <a:off x="4164418" y="5411972"/>
            <a:ext cx="712382" cy="304800"/>
          </a:xfrm>
          <a:prstGeom prst="rect">
            <a:avLst/>
          </a:prstGeom>
        </p:spPr>
        <p:txBody>
          <a:bodyPr wrap="none" lIns="0" tIns="0" rIns="0" bIns="0">
            <a:noAutofit/>
          </a:bodyPr>
          <a:lstStyle/>
          <a:p>
            <a:pPr indent="660400" algn="r" rtl="1">
              <a:lnSpc>
                <a:spcPts val="2810"/>
              </a:lnSpc>
              <a:spcAft>
                <a:spcPts val="2380"/>
              </a:spcAft>
            </a:pPr>
            <a:r>
              <a:rPr lang="ar-SA" sz="2100">
                <a:latin typeface="Arial Unicode MS"/>
              </a:rPr>
              <a:t>أخرى .</a:t>
            </a:r>
          </a:p>
        </p:txBody>
      </p:sp>
      <p:sp>
        <p:nvSpPr>
          <p:cNvPr id="7" name="Rectangle 6"/>
          <p:cNvSpPr/>
          <p:nvPr/>
        </p:nvSpPr>
        <p:spPr>
          <a:xfrm>
            <a:off x="740734" y="6273209"/>
            <a:ext cx="6117266" cy="311888"/>
          </a:xfrm>
          <a:prstGeom prst="rect">
            <a:avLst/>
          </a:prstGeom>
        </p:spPr>
        <p:txBody>
          <a:bodyPr wrap="none" lIns="0" tIns="0" rIns="0" bIns="0">
            <a:noAutofit/>
          </a:bodyPr>
          <a:lstStyle/>
          <a:p>
            <a:pPr indent="-1371600" algn="r" rtl="1">
              <a:lnSpc>
                <a:spcPts val="2680"/>
              </a:lnSpc>
              <a:spcAft>
                <a:spcPts val="420"/>
              </a:spcAft>
            </a:pPr>
            <a:r>
              <a:rPr lang="ar-SA" sz="1900">
                <a:solidFill>
                  <a:srgbClr val="6C9E7F"/>
                </a:solidFill>
                <a:latin typeface="Arial Unicode MS"/>
              </a:rPr>
              <a:t>مادة (</a:t>
            </a:r>
            <a:r>
              <a:rPr lang="en-US" sz="1900">
                <a:solidFill>
                  <a:srgbClr val="6C9E7F"/>
                </a:solidFill>
                <a:latin typeface="Arial Unicode MS"/>
              </a:rPr>
              <a:t>١٠</a:t>
            </a:r>
            <a:r>
              <a:rPr lang="ar-SA" sz="1900">
                <a:solidFill>
                  <a:srgbClr val="6C9E7F"/>
                </a:solidFill>
                <a:latin typeface="Arial Unicode MS"/>
              </a:rPr>
              <a:t>)</a:t>
            </a:r>
            <a:r>
              <a:rPr lang="ar-SA" sz="1900">
                <a:latin typeface="Arial Unicode MS"/>
              </a:rPr>
              <a:t> : </a:t>
            </a:r>
            <a:r>
              <a:rPr lang="ar-SA" sz="2000">
                <a:latin typeface="Arial Unicode MS"/>
              </a:rPr>
              <a:t>لمدير </a:t>
            </a:r>
            <a:r>
              <a:rPr lang="ar-SA" sz="1900">
                <a:latin typeface="Arial Unicode MS"/>
              </a:rPr>
              <a:t>الجامعة </a:t>
            </a:r>
            <a:r>
              <a:rPr lang="ar-SA" sz="1800">
                <a:latin typeface="Arial Unicode MS"/>
              </a:rPr>
              <a:t>أن </a:t>
            </a:r>
            <a:r>
              <a:rPr lang="ar-SA" sz="1900">
                <a:latin typeface="Arial Unicode MS"/>
              </a:rPr>
              <a:t>يفوض بعض ملاحياته المالية</a:t>
            </a:r>
          </a:p>
        </p:txBody>
      </p:sp>
      <p:sp>
        <p:nvSpPr>
          <p:cNvPr id="8" name="Rectangle 7"/>
          <p:cNvSpPr/>
          <p:nvPr/>
        </p:nvSpPr>
        <p:spPr>
          <a:xfrm>
            <a:off x="733646" y="6705600"/>
            <a:ext cx="6117265" cy="2923953"/>
          </a:xfrm>
          <a:prstGeom prst="rect">
            <a:avLst/>
          </a:prstGeom>
        </p:spPr>
        <p:txBody>
          <a:bodyPr lIns="0" tIns="0" rIns="0" bIns="0">
            <a:noAutofit/>
          </a:bodyPr>
          <a:lstStyle/>
          <a:p>
            <a:pPr indent="1371600" algn="just" rtl="1">
              <a:lnSpc>
                <a:spcPts val="4130"/>
              </a:lnSpc>
            </a:pPr>
            <a:r>
              <a:rPr lang="ar-SA" sz="1900">
                <a:latin typeface="Arial Unicode MS"/>
              </a:rPr>
              <a:t>المتعلقة بالثرات، والتكليف بالال، لوكلاء الجامعة، والعمداء، ومديري المعاهد، ورؤساء الأقام، وغيرهم بالجامعة وفق نظام </a:t>
            </a:r>
            <a:r>
              <a:rPr lang="ar-SA" sz="1800">
                <a:latin typeface="Arial Unicode MS"/>
              </a:rPr>
              <a:t>تأمين </a:t>
            </a:r>
            <a:r>
              <a:rPr lang="ar-SA" sz="1900">
                <a:latin typeface="Arial Unicode MS"/>
              </a:rPr>
              <a:t>مشزيات الحكومة، وتنفيذ مشروعاتها، عل </a:t>
            </a:r>
            <a:r>
              <a:rPr lang="ar-SA" sz="1800">
                <a:latin typeface="Arial Unicode MS"/>
              </a:rPr>
              <a:t>أن </a:t>
            </a:r>
            <a:r>
              <a:rPr lang="ar-SA" sz="1900">
                <a:latin typeface="Arial Unicode MS"/>
              </a:rPr>
              <a:t>يكون التعويض متدرجأ ح</a:t>
            </a:r>
            <a:r>
              <a:rPr lang="en-US" sz="1900">
                <a:latin typeface="Arial Unicode MS"/>
              </a:rPr>
              <a:t>٠</a:t>
            </a:r>
            <a:r>
              <a:rPr lang="ar-SA" sz="1900">
                <a:latin typeface="Arial Unicode MS"/>
              </a:rPr>
              <a:t>ب مسؤولية الشخص المة</a:t>
            </a:r>
            <a:r>
              <a:rPr lang="en-US" sz="1900">
                <a:latin typeface="Arial Unicode MS"/>
              </a:rPr>
              <a:t>٠</a:t>
            </a:r>
            <a:r>
              <a:rPr lang="ar-SA" sz="1900">
                <a:latin typeface="Arial Unicode MS"/>
              </a:rPr>
              <a:t>وضن إليه </a:t>
            </a:r>
            <a:r>
              <a:rPr lang="en-US" sz="1900">
                <a:latin typeface="Arial Unicode MS"/>
              </a:rPr>
              <a:t>٠</a:t>
            </a:r>
            <a:r>
              <a:rPr lang="ar-SA" sz="1900">
                <a:latin typeface="Arial Unicode MS"/>
              </a:rPr>
              <a:t> </a:t>
            </a:r>
            <a:r>
              <a:rPr lang="ar-SA" sz="1900">
                <a:solidFill>
                  <a:srgbClr val="6C9E7F"/>
                </a:solidFill>
                <a:latin typeface="Arial Unicode MS"/>
              </a:rPr>
              <a:t>مادة (</a:t>
            </a:r>
            <a:r>
              <a:rPr lang="en-US" sz="1900">
                <a:solidFill>
                  <a:srgbClr val="6C9E7F"/>
                </a:solidFill>
                <a:latin typeface="Arial Unicode MS"/>
              </a:rPr>
              <a:t>١١</a:t>
            </a:r>
            <a:r>
              <a:rPr lang="ar-SA" sz="1900">
                <a:solidFill>
                  <a:srgbClr val="6C9E7F"/>
                </a:solidFill>
                <a:latin typeface="Arial Unicode MS"/>
              </a:rPr>
              <a:t>)</a:t>
            </a:r>
            <a:r>
              <a:rPr lang="ar-SA" sz="1900">
                <a:latin typeface="Arial Unicode MS"/>
              </a:rPr>
              <a:t> : كل ما لم يرد به ض خاص في هذ</a:t>
            </a:r>
            <a:r>
              <a:rPr lang="en-US" sz="1900">
                <a:latin typeface="Arial Unicode MS"/>
              </a:rPr>
              <a:t>٥</a:t>
            </a:r>
            <a:r>
              <a:rPr lang="ar-SA" sz="1900">
                <a:latin typeface="Arial Unicode MS"/>
              </a:rPr>
              <a:t> اللائحة فيء</a:t>
            </a:r>
            <a:r>
              <a:rPr lang="en-US" sz="1900">
                <a:latin typeface="Arial Unicode MS"/>
              </a:rPr>
              <a:t>١</a:t>
            </a:r>
            <a:r>
              <a:rPr lang="ar-SA" sz="1900">
                <a:latin typeface="Arial Unicode MS"/>
              </a:rPr>
              <a:t> يتعلق</a:t>
            </a:r>
          </a:p>
        </p:txBody>
      </p:sp>
      <p:sp>
        <p:nvSpPr>
          <p:cNvPr id="9" name="Rectangle 8"/>
          <p:cNvSpPr/>
          <p:nvPr/>
        </p:nvSpPr>
        <p:spPr>
          <a:xfrm>
            <a:off x="733646" y="9711069"/>
            <a:ext cx="4593265" cy="297712"/>
          </a:xfrm>
          <a:prstGeom prst="rect">
            <a:avLst/>
          </a:prstGeom>
        </p:spPr>
        <p:txBody>
          <a:bodyPr wrap="none" lIns="0" tIns="0" rIns="0" bIns="0">
            <a:noAutofit/>
          </a:bodyPr>
          <a:lstStyle/>
          <a:p>
            <a:pPr indent="0" algn="r" rtl="1">
              <a:lnSpc>
                <a:spcPts val="2540"/>
              </a:lnSpc>
            </a:pPr>
            <a:r>
              <a:rPr lang="ar-SA" sz="1900">
                <a:latin typeface="Arial Unicode MS"/>
              </a:rPr>
              <a:t>بالمثقيات والتكليف بالأعإل، تطبق بشأنه</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37953" y="652130"/>
            <a:ext cx="6209414" cy="5528930"/>
          </a:xfrm>
          <a:prstGeom prst="rect">
            <a:avLst/>
          </a:prstGeom>
        </p:spPr>
        <p:txBody>
          <a:bodyPr lIns="0" tIns="0" rIns="0" bIns="0">
            <a:noAutofit/>
          </a:bodyPr>
          <a:lstStyle/>
          <a:p>
            <a:pPr marR="1521638" indent="0" algn="r" rtl="1">
              <a:lnSpc>
                <a:spcPts val="3433"/>
              </a:lnSpc>
            </a:pPr>
            <a:r>
              <a:rPr lang="ar-SA" sz="1900">
                <a:latin typeface="Arial Unicode MS"/>
              </a:rPr>
              <a:t>الأحكام الواردة في نظام </a:t>
            </a:r>
            <a:r>
              <a:rPr lang="ar-SA" sz="1800">
                <a:latin typeface="Arial Unicode MS"/>
              </a:rPr>
              <a:t>تأمين </a:t>
            </a:r>
            <a:r>
              <a:rPr lang="ar-SA" sz="2000">
                <a:latin typeface="Arial Unicode MS"/>
              </a:rPr>
              <a:t>شهريات </a:t>
            </a:r>
            <a:r>
              <a:rPr lang="ar-SA" sz="1800">
                <a:latin typeface="Arial Unicode MS"/>
              </a:rPr>
              <a:t>الحكومة الصادر </a:t>
            </a:r>
            <a:r>
              <a:rPr lang="ar-SA" sz="1900">
                <a:latin typeface="Arial Unicode MS"/>
              </a:rPr>
              <a:t>بالرسوم الملكي رقم (م/ </a:t>
            </a:r>
            <a:r>
              <a:rPr lang="en-US" sz="1900">
                <a:latin typeface="Arial Unicode MS"/>
              </a:rPr>
              <a:t>٤</a:t>
            </a:r>
            <a:r>
              <a:rPr lang="ar-SA" sz="1900">
                <a:latin typeface="Arial Unicode MS"/>
              </a:rPr>
              <a:t> </a:t>
            </a:r>
            <a:r>
              <a:rPr lang="en-US" sz="1900">
                <a:latin typeface="Arial Unicode MS"/>
              </a:rPr>
              <a:t>١</a:t>
            </a:r>
            <a:r>
              <a:rPr lang="ar-SA" sz="1900">
                <a:latin typeface="Arial Unicode MS"/>
              </a:rPr>
              <a:t>) </a:t>
            </a:r>
            <a:r>
              <a:rPr lang="ar-SA" sz="1800">
                <a:latin typeface="Arial Unicode MS"/>
              </a:rPr>
              <a:t>وتارخ</a:t>
            </a:r>
          </a:p>
          <a:p>
            <a:pPr marR="1534338" indent="0" algn="r" rtl="1">
              <a:lnSpc>
                <a:spcPts val="3684"/>
              </a:lnSpc>
              <a:spcAft>
                <a:spcPts val="2170"/>
              </a:spcAft>
            </a:pPr>
            <a:r>
              <a:rPr lang="en-US" sz="1900">
                <a:latin typeface="Arial Unicode MS"/>
              </a:rPr>
              <a:t>١٣٩٧/٤/٧</a:t>
            </a:r>
            <a:r>
              <a:rPr lang="ar-SA" sz="1900">
                <a:latin typeface="Arial Unicode MS"/>
              </a:rPr>
              <a:t>شولاءحهاكيذية،وما,طرأى من تعديلات .</a:t>
            </a:r>
          </a:p>
          <a:p>
            <a:pPr indent="0" rtl="1">
              <a:lnSpc>
                <a:spcPts val="2540"/>
              </a:lnSpc>
              <a:spcAft>
                <a:spcPts val="560"/>
              </a:spcAft>
            </a:pPr>
            <a:r>
              <a:rPr lang="ar-SA" sz="1900">
                <a:solidFill>
                  <a:srgbClr val="6C9E7F"/>
                </a:solidFill>
                <a:latin typeface="Arial Unicode MS"/>
              </a:rPr>
              <a:t>مادة (</a:t>
            </a:r>
            <a:r>
              <a:rPr lang="en-US" sz="1900">
                <a:solidFill>
                  <a:srgbClr val="6C9E7F"/>
                </a:solidFill>
                <a:latin typeface="Arial Unicode MS"/>
              </a:rPr>
              <a:t>١٢</a:t>
            </a:r>
            <a:r>
              <a:rPr lang="ar-SA" sz="1900">
                <a:solidFill>
                  <a:srgbClr val="6C9E7F"/>
                </a:solidFill>
                <a:latin typeface="Arial Unicode MS"/>
              </a:rPr>
              <a:t>)</a:t>
            </a:r>
            <a:r>
              <a:rPr lang="ar-SA" sz="1900">
                <a:latin typeface="Arial Unicode MS"/>
              </a:rPr>
              <a:t> : </a:t>
            </a:r>
            <a:r>
              <a:rPr lang="en-US" sz="1900">
                <a:latin typeface="Arial Unicode MS"/>
              </a:rPr>
              <a:t>٠</a:t>
            </a:r>
            <a:r>
              <a:rPr lang="ar-SA" sz="1900">
                <a:latin typeface="Arial Unicode MS"/>
              </a:rPr>
              <a:t>ع مراعاة القواعد المنظمة </a:t>
            </a:r>
            <a:r>
              <a:rPr lang="ar-SA" sz="1800">
                <a:latin typeface="Arial Unicode MS"/>
              </a:rPr>
              <a:t>لتأ </a:t>
            </a:r>
            <a:r>
              <a:rPr lang="ar-SA" sz="1900">
                <a:latin typeface="Arial Unicode MS"/>
              </a:rPr>
              <a:t>جر، </a:t>
            </a:r>
            <a:r>
              <a:rPr lang="ar-SA" sz="1800">
                <a:latin typeface="Arial Unicode MS"/>
              </a:rPr>
              <a:t>وإزالة </a:t>
            </a:r>
            <a:r>
              <a:rPr lang="ar-SA" sz="1900">
                <a:latin typeface="Arial Unicode MS"/>
              </a:rPr>
              <a:t>المباني</a:t>
            </a:r>
          </a:p>
          <a:p>
            <a:pPr marR="1534338" indent="0" algn="r" rtl="1">
              <a:lnSpc>
                <a:spcPts val="3460"/>
              </a:lnSpc>
            </a:pPr>
            <a:r>
              <a:rPr lang="ar-SA" sz="1900">
                <a:latin typeface="Arial Unicode MS"/>
              </a:rPr>
              <a:t>الحكومية، والاسثجار من الفير، لمدير الجامعة، أو منيغوصه:_</a:t>
            </a:r>
          </a:p>
          <a:p>
            <a:pPr indent="0" rtl="1">
              <a:lnSpc>
                <a:spcPts val="3460"/>
              </a:lnSpc>
            </a:pPr>
            <a:r>
              <a:rPr lang="ar-SA" sz="1800">
                <a:latin typeface="Arial Unicode MS"/>
              </a:rPr>
              <a:t>(أ) </a:t>
            </a:r>
            <a:r>
              <a:rPr lang="ar-SA" sz="1900">
                <a:latin typeface="Arial Unicode MS"/>
              </a:rPr>
              <a:t>تأجير ممتلكات الجامعة، وتجديد عقود الإيجار،</a:t>
            </a:r>
          </a:p>
          <a:p>
            <a:pPr marR="2093138" indent="0" algn="r" rtl="1">
              <a:lnSpc>
                <a:spcPts val="2540"/>
              </a:lnSpc>
              <a:spcAft>
                <a:spcPts val="560"/>
              </a:spcAft>
            </a:pPr>
            <a:r>
              <a:rPr lang="ar-SA" sz="1900">
                <a:latin typeface="Arial Unicode MS"/>
              </a:rPr>
              <a:t>أو فخها.</a:t>
            </a:r>
          </a:p>
          <a:p>
            <a:pPr marR="1394638" indent="0" algn="r" rtl="1">
              <a:lnSpc>
                <a:spcPts val="2540"/>
              </a:lnSpc>
              <a:spcAft>
                <a:spcPts val="560"/>
              </a:spcAft>
            </a:pPr>
            <a:r>
              <a:rPr lang="ar-SA" sz="1900">
                <a:latin typeface="Arial Unicode MS"/>
              </a:rPr>
              <a:t>(ب) </a:t>
            </a:r>
            <a:r>
              <a:rPr lang="ar-SA" sz="1800">
                <a:latin typeface="Arial Unicode MS"/>
              </a:rPr>
              <a:t>إزالة </a:t>
            </a:r>
            <a:r>
              <a:rPr lang="ar-SA" sz="1900">
                <a:latin typeface="Arial Unicode MS"/>
              </a:rPr>
              <a:t>المباني إذا كانت آيلة للقوط، أو تثكل</a:t>
            </a:r>
          </a:p>
          <a:p>
            <a:pPr marR="2093138" indent="0" algn="r" rtl="1">
              <a:lnSpc>
                <a:spcPts val="2810"/>
              </a:lnSpc>
              <a:spcAft>
                <a:spcPts val="560"/>
              </a:spcAft>
            </a:pPr>
            <a:r>
              <a:rPr lang="ar-SA" sz="2100">
                <a:latin typeface="Arial Unicode MS"/>
              </a:rPr>
              <a:t>خطرأ .</a:t>
            </a:r>
          </a:p>
          <a:p>
            <a:pPr marR="1394638" indent="0" algn="r" rtl="1">
              <a:lnSpc>
                <a:spcPts val="2540"/>
              </a:lnSpc>
            </a:pPr>
            <a:r>
              <a:rPr lang="ar-SA" sz="1900">
                <a:latin typeface="Arial Unicode MS"/>
              </a:rPr>
              <a:t>(ر) اسنئجار الأعيان</a:t>
            </a:r>
            <a:r>
              <a:rPr lang="ar-SA" sz="1800">
                <a:latin typeface="Arial Unicode MS"/>
              </a:rPr>
              <a:t>، أو </a:t>
            </a:r>
            <a:r>
              <a:rPr lang="ar-SA" sz="1900">
                <a:latin typeface="Arial Unicode MS"/>
              </a:rPr>
              <a:t>العقارات من الفير.</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229293" y="4355804"/>
            <a:ext cx="3048000" cy="1173126"/>
          </a:xfrm>
          <a:prstGeom prst="rect">
            <a:avLst/>
          </a:prstGeom>
        </p:spPr>
        <p:txBody>
          <a:bodyPr lIns="0" tIns="0" rIns="0" bIns="0">
            <a:noAutofit/>
          </a:bodyPr>
          <a:lstStyle/>
          <a:p>
            <a:pPr indent="0" algn="ctr" rtl="1">
              <a:lnSpc>
                <a:spcPts val="2810"/>
              </a:lnSpc>
              <a:spcAft>
                <a:spcPts val="2310"/>
              </a:spcAft>
            </a:pPr>
            <a:r>
              <a:rPr lang="ar-SA" sz="2100">
                <a:latin typeface="Arial Unicode MS"/>
              </a:rPr>
              <a:t>(الغصل الثالث)</a:t>
            </a:r>
          </a:p>
          <a:p>
            <a:pPr indent="0" algn="ctr" rtl="1">
              <a:lnSpc>
                <a:spcPts val="4820"/>
              </a:lnSpc>
            </a:pPr>
            <a:r>
              <a:rPr lang="ar-SA" sz="3600">
                <a:solidFill>
                  <a:srgbClr val="6C9E7F"/>
                </a:solidFill>
                <a:latin typeface="Arial Unicode MS"/>
              </a:rPr>
              <a:t>المستودعات</a:t>
            </a:r>
          </a:p>
        </p:txBody>
      </p:sp>
      <p:sp>
        <p:nvSpPr>
          <p:cNvPr id="3" name="Rectangle 2"/>
          <p:cNvSpPr/>
          <p:nvPr/>
        </p:nvSpPr>
        <p:spPr>
          <a:xfrm>
            <a:off x="6861544" y="10185990"/>
            <a:ext cx="418214" cy="421758"/>
          </a:xfrm>
          <a:prstGeom prst="rect">
            <a:avLst/>
          </a:prstGeom>
          <a:solidFill>
            <a:srgbClr val="000000"/>
          </a:solidFill>
        </p:spPr>
        <p:txBody>
          <a:bodyPr wrap="none" lIns="0" tIns="0" rIns="0" bIns="0">
            <a:noAutofit/>
          </a:bodyPr>
          <a:lstStyle/>
          <a:p>
            <a:pPr indent="0">
              <a:lnSpc>
                <a:spcPts val="5630"/>
              </a:lnSpc>
            </a:pPr>
            <a:r>
              <a:rPr lang="es" sz="4200">
                <a:solidFill>
                  <a:srgbClr val="FFFFFF"/>
                </a:solidFill>
                <a:latin typeface="Arial Unicode MS"/>
              </a:rPr>
              <a:t>i</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109637"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6641" y="10221432"/>
            <a:ext cx="1488559" cy="460744"/>
          </a:xfrm>
          <a:prstGeom prst="rect">
            <a:avLst/>
          </a:prstGeom>
        </p:spPr>
      </p:pic>
      <p:sp>
        <p:nvSpPr>
          <p:cNvPr id="3" name="Rectangle 2"/>
          <p:cNvSpPr/>
          <p:nvPr/>
        </p:nvSpPr>
        <p:spPr>
          <a:xfrm>
            <a:off x="6797748" y="177209"/>
            <a:ext cx="163033" cy="184297"/>
          </a:xfrm>
          <a:prstGeom prst="rect">
            <a:avLst/>
          </a:prstGeom>
        </p:spPr>
        <p:txBody>
          <a:bodyPr wrap="none" lIns="0" tIns="0" rIns="0" bIns="0">
            <a:noAutofit/>
          </a:bodyPr>
          <a:lstStyle/>
          <a:p>
            <a:pPr indent="0">
              <a:lnSpc>
                <a:spcPts val="1410"/>
              </a:lnSpc>
            </a:pPr>
            <a:r>
              <a:rPr lang="ar-SA" sz="1050">
                <a:latin typeface="Arial Unicode MS"/>
              </a:rPr>
              <a:t>٠٦</a:t>
            </a:r>
          </a:p>
        </p:txBody>
      </p:sp>
      <p:sp>
        <p:nvSpPr>
          <p:cNvPr id="4" name="Rectangle 3"/>
          <p:cNvSpPr/>
          <p:nvPr/>
        </p:nvSpPr>
        <p:spPr>
          <a:xfrm>
            <a:off x="1438939" y="609600"/>
            <a:ext cx="56707" cy="63795"/>
          </a:xfrm>
          <a:prstGeom prst="rect">
            <a:avLst/>
          </a:prstGeom>
        </p:spPr>
        <p:txBody>
          <a:bodyPr wrap="none" lIns="0" tIns="0" rIns="0" bIns="0">
            <a:noAutofit/>
          </a:bodyPr>
          <a:lstStyle/>
          <a:p>
            <a:pPr indent="0" algn="r" rtl="1">
              <a:lnSpc>
                <a:spcPts val="3070"/>
              </a:lnSpc>
            </a:pPr>
            <a:r>
              <a:rPr lang="ar-SA" sz="1400">
                <a:latin typeface="Segoe UI"/>
              </a:rPr>
              <a:t>ء</a:t>
            </a:r>
          </a:p>
        </p:txBody>
      </p:sp>
      <p:sp>
        <p:nvSpPr>
          <p:cNvPr id="5" name="Rectangle 4"/>
          <p:cNvSpPr/>
          <p:nvPr/>
        </p:nvSpPr>
        <p:spPr>
          <a:xfrm>
            <a:off x="694660" y="708837"/>
            <a:ext cx="6138530" cy="354418"/>
          </a:xfrm>
          <a:prstGeom prst="rect">
            <a:avLst/>
          </a:prstGeom>
        </p:spPr>
        <p:txBody>
          <a:bodyPr wrap="none" lIns="0" tIns="0" rIns="0" bIns="0">
            <a:noAutofit/>
          </a:bodyPr>
          <a:lstStyle/>
          <a:p>
            <a:pPr indent="0" rtl="1">
              <a:lnSpc>
                <a:spcPts val="3070"/>
              </a:lnSpc>
              <a:spcAft>
                <a:spcPts val="210"/>
              </a:spcAft>
            </a:pPr>
            <a:r>
              <a:rPr lang="ar-SA" sz="1900">
                <a:solidFill>
                  <a:srgbClr val="6C9E7F"/>
                </a:solidFill>
                <a:latin typeface="Arial Unicode MS"/>
              </a:rPr>
              <a:t>مادة (</a:t>
            </a:r>
            <a:r>
              <a:rPr lang="en-US" sz="1900">
                <a:solidFill>
                  <a:srgbClr val="6C9E7F"/>
                </a:solidFill>
                <a:latin typeface="Arial Unicode MS"/>
              </a:rPr>
              <a:t>٣</a:t>
            </a:r>
            <a:r>
              <a:rPr lang="ar-SA" sz="1900">
                <a:solidFill>
                  <a:srgbClr val="6C9E7F"/>
                </a:solidFill>
                <a:latin typeface="Arial Unicode MS"/>
              </a:rPr>
              <a:t> </a:t>
            </a:r>
            <a:r>
              <a:rPr lang="en-US" sz="1900">
                <a:solidFill>
                  <a:srgbClr val="6C9E7F"/>
                </a:solidFill>
                <a:latin typeface="Arial Unicode MS"/>
              </a:rPr>
              <a:t>١</a:t>
            </a:r>
            <a:r>
              <a:rPr lang="ar-SA" sz="1900">
                <a:solidFill>
                  <a:srgbClr val="6C9E7F"/>
                </a:solidFill>
                <a:latin typeface="Arial Unicode MS"/>
              </a:rPr>
              <a:t>)</a:t>
            </a:r>
            <a:r>
              <a:rPr lang="ar-SA" sz="1900">
                <a:latin typeface="Arial Unicode MS"/>
              </a:rPr>
              <a:t> : يتم جرد جح موجودات الجامعة جردا فعليا مرة كل</a:t>
            </a:r>
          </a:p>
        </p:txBody>
      </p:sp>
      <p:sp>
        <p:nvSpPr>
          <p:cNvPr id="6" name="Rectangle 5"/>
          <p:cNvSpPr/>
          <p:nvPr/>
        </p:nvSpPr>
        <p:spPr>
          <a:xfrm>
            <a:off x="733646" y="1130595"/>
            <a:ext cx="4699591" cy="326065"/>
          </a:xfrm>
          <a:prstGeom prst="rect">
            <a:avLst/>
          </a:prstGeom>
        </p:spPr>
        <p:txBody>
          <a:bodyPr wrap="none" lIns="0" tIns="0" rIns="0" bIns="0">
            <a:noAutofit/>
          </a:bodyPr>
          <a:lstStyle/>
          <a:p>
            <a:pPr indent="0" algn="r" rtl="1">
              <a:lnSpc>
                <a:spcPts val="3070"/>
              </a:lnSpc>
              <a:spcAft>
                <a:spcPts val="210"/>
              </a:spcAft>
            </a:pPr>
            <a:r>
              <a:rPr lang="ar-SA" sz="1900">
                <a:latin typeface="Arial Unicode MS"/>
              </a:rPr>
              <a:t>ستين عل الأقل بواسطة لجنة يثكلها مدير الجامعة،</a:t>
            </a:r>
          </a:p>
        </p:txBody>
      </p:sp>
      <p:sp>
        <p:nvSpPr>
          <p:cNvPr id="7" name="Rectangle 6"/>
          <p:cNvSpPr/>
          <p:nvPr/>
        </p:nvSpPr>
        <p:spPr>
          <a:xfrm>
            <a:off x="418213" y="1562986"/>
            <a:ext cx="5011480" cy="2470297"/>
          </a:xfrm>
          <a:prstGeom prst="rect">
            <a:avLst/>
          </a:prstGeom>
        </p:spPr>
        <p:txBody>
          <a:bodyPr lIns="0" tIns="0" rIns="0" bIns="0">
            <a:noAutofit/>
          </a:bodyPr>
          <a:lstStyle/>
          <a:p>
            <a:pPr indent="0" algn="r" rtl="1">
              <a:lnSpc>
                <a:spcPts val="3209"/>
              </a:lnSpc>
              <a:spcAft>
                <a:spcPts val="34580"/>
              </a:spcAft>
            </a:pPr>
            <a:r>
              <a:rPr lang="ar-SA" sz="1900">
                <a:latin typeface="Arial Unicode MS"/>
              </a:rPr>
              <a:t>وذلك لمطابقتها بسجل الأصول، وربع تقرير بذلك لمدير الجامعة، وفيإ عدا ذلك يطبق في تنظيم متودعات الجامعة قواعد وإجراءات المتودعات </a:t>
            </a:r>
            <a:r>
              <a:rPr lang="ar-SA" sz="3500">
                <a:latin typeface="Arial Unicode MS"/>
              </a:rPr>
              <a:t>ا </a:t>
            </a:r>
            <a:r>
              <a:rPr lang="ar-SA" sz="1900">
                <a:latin typeface="Arial Unicode MS"/>
              </a:rPr>
              <a:t>الحكومية الصادرة بقرار وزير المالية والاقتصاد الوطي </a:t>
            </a:r>
            <a:r>
              <a:rPr lang="ar-SA" sz="2200">
                <a:latin typeface="Arial Unicode MS"/>
              </a:rPr>
              <a:t>رنم </a:t>
            </a:r>
            <a:r>
              <a:rPr lang="en-US" sz="1900">
                <a:latin typeface="Arial Unicode MS"/>
              </a:rPr>
              <a:t>٤٢.١/٢١</a:t>
            </a:r>
            <a:r>
              <a:rPr lang="ar-SA" sz="1900">
                <a:latin typeface="Arial Unicode MS"/>
              </a:rPr>
              <a:t> وتارخ </a:t>
            </a:r>
            <a:r>
              <a:rPr lang="en-US" sz="1900">
                <a:latin typeface="Arial Unicode MS"/>
              </a:rPr>
              <a:t>١٤.٣/٨/١١</a:t>
            </a:r>
            <a:r>
              <a:rPr lang="ar-SA" sz="1900">
                <a:latin typeface="Arial Unicode MS"/>
              </a:rPr>
              <a:t>دوما.طرأ عليها من تعديلات .</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109637"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804" y="198474"/>
            <a:ext cx="6783572" cy="1049787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109637"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890437" y="701748"/>
            <a:ext cx="992372" cy="326065"/>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١٤</a:t>
            </a:r>
            <a:r>
              <a:rPr lang="ar-SA" sz="1900">
                <a:solidFill>
                  <a:srgbClr val="6C9E7F"/>
                </a:solidFill>
                <a:latin typeface="Arial Unicode MS"/>
              </a:rPr>
              <a:t>)</a:t>
            </a:r>
          </a:p>
        </p:txBody>
      </p:sp>
      <p:sp>
        <p:nvSpPr>
          <p:cNvPr id="3" name="Rectangle 2"/>
          <p:cNvSpPr/>
          <p:nvPr/>
        </p:nvSpPr>
        <p:spPr>
          <a:xfrm>
            <a:off x="652130" y="609600"/>
            <a:ext cx="4834270" cy="2551813"/>
          </a:xfrm>
          <a:prstGeom prst="rect">
            <a:avLst/>
          </a:prstGeom>
        </p:spPr>
        <p:txBody>
          <a:bodyPr lIns="0" tIns="0" rIns="0" bIns="0">
            <a:noAutofit/>
          </a:bodyPr>
          <a:lstStyle/>
          <a:p>
            <a:pPr indent="0" algn="just" rtl="1">
              <a:lnSpc>
                <a:spcPts val="3349"/>
              </a:lnSpc>
              <a:spcAft>
                <a:spcPts val="2450"/>
              </a:spcAft>
            </a:pPr>
            <a:r>
              <a:rPr lang="ar-SA" sz="1900">
                <a:latin typeface="Arial Unicode MS"/>
              </a:rPr>
              <a:t>يجوز </a:t>
            </a:r>
            <a:r>
              <a:rPr lang="ar-SA" sz="2000">
                <a:latin typeface="Arial Unicode MS"/>
              </a:rPr>
              <a:t>صرف </a:t>
            </a:r>
            <a:r>
              <a:rPr lang="ar-SA" sz="1900">
                <a:latin typeface="Arial Unicode MS"/>
              </a:rPr>
              <a:t>سلفة متديمة لكل كلية، </a:t>
            </a:r>
            <a:r>
              <a:rPr lang="ar-SA" sz="1800">
                <a:latin typeface="Arial Unicode MS"/>
              </a:rPr>
              <a:t>أو </a:t>
            </a:r>
            <a:r>
              <a:rPr lang="ar-SA" sz="1900">
                <a:latin typeface="Arial Unicode MS"/>
              </a:rPr>
              <a:t>معهد، </a:t>
            </a:r>
            <a:r>
              <a:rPr lang="ar-SA" sz="1800">
                <a:latin typeface="Arial Unicode MS"/>
              </a:rPr>
              <a:t>أو </a:t>
            </a:r>
            <a:r>
              <a:rPr lang="ar-SA" sz="1900">
                <a:latin typeface="Arial Unicode MS"/>
              </a:rPr>
              <a:t>عإدة ماندة، </a:t>
            </a:r>
            <a:r>
              <a:rPr lang="ar-SA" sz="1800">
                <a:latin typeface="Arial Unicode MS"/>
              </a:rPr>
              <a:t>أو </a:t>
            </a:r>
            <a:r>
              <a:rPr lang="ar-SA" sz="1900">
                <a:latin typeface="Arial Unicode MS"/>
              </a:rPr>
              <a:t>مركز، </a:t>
            </a:r>
            <a:r>
              <a:rPr lang="ar-SA" sz="1800">
                <a:latin typeface="Arial Unicode MS"/>
              </a:rPr>
              <a:t>أو </a:t>
            </a:r>
            <a:r>
              <a:rPr lang="ar-SA" sz="1900">
                <a:latin typeface="Arial Unicode MS"/>
              </a:rPr>
              <a:t>إدارة في الجامعة، بقرار من مدير الجامعة، </a:t>
            </a:r>
            <a:r>
              <a:rPr lang="ar-SA" sz="1800">
                <a:latin typeface="Arial Unicode MS"/>
              </a:rPr>
              <a:t>أو </a:t>
            </a:r>
            <a:r>
              <a:rPr lang="ar-SA" sz="1900">
                <a:latin typeface="Arial Unicode MS"/>
              </a:rPr>
              <a:t>من يغوصه يجدد البنود الني </a:t>
            </a:r>
            <a:r>
              <a:rPr lang="ar-SA" sz="2000">
                <a:latin typeface="Arial Unicode MS"/>
              </a:rPr>
              <a:t>تصرف </a:t>
            </a:r>
            <a:r>
              <a:rPr lang="ar-SA" sz="1900">
                <a:latin typeface="Arial Unicode MS"/>
              </a:rPr>
              <a:t>عليها، ونكون اللغة في عهدة </a:t>
            </a:r>
            <a:r>
              <a:rPr lang="ar-SA" sz="1800">
                <a:latin typeface="Arial Unicode MS"/>
              </a:rPr>
              <a:t>أمناء </a:t>
            </a:r>
            <a:r>
              <a:rPr lang="ar-SA" sz="1900">
                <a:latin typeface="Arial Unicode MS"/>
              </a:rPr>
              <a:t>الصناديق، </a:t>
            </a:r>
            <a:r>
              <a:rPr lang="ar-SA" sz="1800">
                <a:latin typeface="Arial Unicode MS"/>
              </a:rPr>
              <a:t>أو مأموري </a:t>
            </a:r>
            <a:r>
              <a:rPr lang="ar-SA" sz="2000">
                <a:latin typeface="Arial Unicode MS"/>
              </a:rPr>
              <a:t>الحرف، </a:t>
            </a:r>
            <a:r>
              <a:rPr lang="ar-SA" sz="1800">
                <a:latin typeface="Arial Unicode MS"/>
              </a:rPr>
              <a:t>أو </a:t>
            </a:r>
            <a:r>
              <a:rPr lang="ar-SA" sz="1900">
                <a:latin typeface="Arial Unicode MS"/>
              </a:rPr>
              <a:t>مدير الادارة، ويتم ذلك </a:t>
            </a:r>
            <a:r>
              <a:rPr lang="ar-SA" sz="1800">
                <a:latin typeface="Arial Unicode MS"/>
              </a:rPr>
              <a:t>وفقأ </a:t>
            </a:r>
            <a:r>
              <a:rPr lang="ar-SA" sz="1900">
                <a:latin typeface="Arial Unicode MS"/>
              </a:rPr>
              <a:t>لقواعد تنغيذ الميزانية.</a:t>
            </a:r>
          </a:p>
        </p:txBody>
      </p:sp>
      <p:sp>
        <p:nvSpPr>
          <p:cNvPr id="4" name="Rectangle 3"/>
          <p:cNvSpPr/>
          <p:nvPr/>
        </p:nvSpPr>
        <p:spPr>
          <a:xfrm>
            <a:off x="680483" y="3707218"/>
            <a:ext cx="6170428" cy="329609"/>
          </a:xfrm>
          <a:prstGeom prst="rect">
            <a:avLst/>
          </a:prstGeom>
        </p:spPr>
        <p:txBody>
          <a:bodyPr wrap="none" lIns="0" tIns="0" rIns="0" bIns="0">
            <a:noAutofit/>
          </a:bodyPr>
          <a:lstStyle/>
          <a:p>
            <a:pPr indent="0" rtl="1">
              <a:lnSpc>
                <a:spcPts val="2540"/>
              </a:lnSpc>
              <a:spcAft>
                <a:spcPts val="490"/>
              </a:spcAft>
            </a:pPr>
            <a:r>
              <a:rPr lang="ar-SA" sz="1900">
                <a:solidFill>
                  <a:srgbClr val="6C9E7F"/>
                </a:solidFill>
                <a:latin typeface="Arial Unicode MS"/>
              </a:rPr>
              <a:t>مادة (</a:t>
            </a:r>
            <a:r>
              <a:rPr lang="en-US" sz="1900">
                <a:solidFill>
                  <a:srgbClr val="6C9E7F"/>
                </a:solidFill>
                <a:latin typeface="Arial Unicode MS"/>
              </a:rPr>
              <a:t>١٥</a:t>
            </a:r>
            <a:r>
              <a:rPr lang="ar-SA" sz="1900">
                <a:solidFill>
                  <a:srgbClr val="6C9E7F"/>
                </a:solidFill>
                <a:latin typeface="Arial Unicode MS"/>
              </a:rPr>
              <a:t>)</a:t>
            </a:r>
            <a:r>
              <a:rPr lang="ar-SA" sz="1900">
                <a:latin typeface="Arial Unicode MS"/>
              </a:rPr>
              <a:t> : يكلف مدير الجامعة، </a:t>
            </a:r>
            <a:r>
              <a:rPr lang="ar-SA" sz="1800">
                <a:latin typeface="Arial Unicode MS"/>
              </a:rPr>
              <a:t>أو </a:t>
            </a:r>
            <a:r>
              <a:rPr lang="ar-SA" sz="1900">
                <a:latin typeface="Arial Unicode MS"/>
              </a:rPr>
              <a:t>من يغوصه في مواعيد غر</a:t>
            </a:r>
          </a:p>
        </p:txBody>
      </p:sp>
      <p:sp>
        <p:nvSpPr>
          <p:cNvPr id="5" name="Rectangle 4"/>
          <p:cNvSpPr/>
          <p:nvPr/>
        </p:nvSpPr>
        <p:spPr>
          <a:xfrm>
            <a:off x="701748" y="4164418"/>
            <a:ext cx="4759842" cy="723014"/>
          </a:xfrm>
          <a:prstGeom prst="rect">
            <a:avLst/>
          </a:prstGeom>
        </p:spPr>
        <p:txBody>
          <a:bodyPr lIns="0" tIns="0" rIns="0" bIns="0">
            <a:noAutofit/>
          </a:bodyPr>
          <a:lstStyle/>
          <a:p>
            <a:pPr indent="0" algn="r" rtl="1">
              <a:lnSpc>
                <a:spcPts val="3209"/>
              </a:lnSpc>
              <a:spcAft>
                <a:spcPts val="2450"/>
              </a:spcAft>
            </a:pPr>
            <a:r>
              <a:rPr lang="ar-SA" sz="1900">
                <a:latin typeface="Arial Unicode MS"/>
              </a:rPr>
              <a:t>معينة، من يقوم بجرد نقود اللغة المستديمة، ويج</a:t>
            </a:r>
            <a:r>
              <a:rPr lang="en-US" sz="1900">
                <a:latin typeface="Arial Unicode MS"/>
              </a:rPr>
              <a:t>٠</a:t>
            </a:r>
            <a:r>
              <a:rPr lang="ar-SA" sz="1900">
                <a:latin typeface="Arial Unicode MS"/>
              </a:rPr>
              <a:t>ب تصفية هذه اللغة قبل نهاية </a:t>
            </a:r>
            <a:r>
              <a:rPr lang="ar-SA" sz="2000">
                <a:latin typeface="Arial Unicode MS"/>
              </a:rPr>
              <a:t>كل </a:t>
            </a:r>
            <a:r>
              <a:rPr lang="ar-SA" sz="1900">
                <a:latin typeface="Arial Unicode MS"/>
              </a:rPr>
              <a:t>سنة مالية .</a:t>
            </a:r>
          </a:p>
        </p:txBody>
      </p:sp>
      <p:sp>
        <p:nvSpPr>
          <p:cNvPr id="6" name="Rectangle 5"/>
          <p:cNvSpPr/>
          <p:nvPr/>
        </p:nvSpPr>
        <p:spPr>
          <a:xfrm>
            <a:off x="687572" y="5426148"/>
            <a:ext cx="6156251" cy="311889"/>
          </a:xfrm>
          <a:prstGeom prst="rect">
            <a:avLst/>
          </a:prstGeom>
        </p:spPr>
        <p:txBody>
          <a:bodyPr wrap="none" lIns="0" tIns="0" rIns="0" bIns="0">
            <a:noAutofit/>
          </a:bodyPr>
          <a:lstStyle/>
          <a:p>
            <a:pPr indent="0" rtl="1">
              <a:lnSpc>
                <a:spcPts val="2540"/>
              </a:lnSpc>
              <a:spcAft>
                <a:spcPts val="490"/>
              </a:spcAft>
            </a:pPr>
            <a:r>
              <a:rPr lang="ar-SA" sz="1900">
                <a:solidFill>
                  <a:srgbClr val="6C9E7F"/>
                </a:solidFill>
                <a:latin typeface="Arial Unicode MS"/>
              </a:rPr>
              <a:t>مادة (</a:t>
            </a:r>
            <a:r>
              <a:rPr lang="en-US" sz="1900">
                <a:solidFill>
                  <a:srgbClr val="6C9E7F"/>
                </a:solidFill>
                <a:latin typeface="Arial Unicode MS"/>
              </a:rPr>
              <a:t>١٦</a:t>
            </a:r>
            <a:r>
              <a:rPr lang="ar-SA" sz="1900">
                <a:solidFill>
                  <a:srgbClr val="6C9E7F"/>
                </a:solidFill>
                <a:latin typeface="Arial Unicode MS"/>
              </a:rPr>
              <a:t>)</a:t>
            </a:r>
            <a:r>
              <a:rPr lang="ar-SA" sz="1900">
                <a:latin typeface="Arial Unicode MS"/>
              </a:rPr>
              <a:t> : يجوز صرف </a:t>
            </a:r>
            <a:r>
              <a:rPr lang="ar-SA" sz="1800">
                <a:latin typeface="Arial Unicode MS"/>
              </a:rPr>
              <a:t>سلفة مؤقة </a:t>
            </a:r>
            <a:r>
              <a:rPr lang="ar-SA" sz="1900">
                <a:latin typeface="Arial Unicode MS"/>
              </a:rPr>
              <a:t>لأغراض محددة بقرار من مدير</a:t>
            </a:r>
          </a:p>
        </p:txBody>
      </p:sp>
      <p:sp>
        <p:nvSpPr>
          <p:cNvPr id="7" name="Rectangle 6"/>
          <p:cNvSpPr/>
          <p:nvPr/>
        </p:nvSpPr>
        <p:spPr>
          <a:xfrm>
            <a:off x="705293" y="5847906"/>
            <a:ext cx="4738576" cy="762000"/>
          </a:xfrm>
          <a:prstGeom prst="rect">
            <a:avLst/>
          </a:prstGeom>
        </p:spPr>
        <p:txBody>
          <a:bodyPr lIns="0" tIns="0" rIns="0" bIns="0">
            <a:noAutofit/>
          </a:bodyPr>
          <a:lstStyle/>
          <a:p>
            <a:pPr indent="0" algn="r" rtl="1">
              <a:lnSpc>
                <a:spcPts val="3516"/>
              </a:lnSpc>
              <a:spcAft>
                <a:spcPts val="2450"/>
              </a:spcAft>
            </a:pPr>
            <a:r>
              <a:rPr lang="ar-SA" sz="1900">
                <a:latin typeface="Arial Unicode MS"/>
              </a:rPr>
              <a:t>الجامعة </a:t>
            </a:r>
            <a:r>
              <a:rPr lang="ar-SA" sz="1800">
                <a:latin typeface="Arial Unicode MS"/>
              </a:rPr>
              <a:t>أو </a:t>
            </a:r>
            <a:r>
              <a:rPr lang="ar-SA" sz="1900">
                <a:latin typeface="Arial Unicode MS"/>
              </a:rPr>
              <a:t>من يغوصه، ويج</a:t>
            </a:r>
            <a:r>
              <a:rPr lang="en-US" sz="1900">
                <a:latin typeface="Arial Unicode MS"/>
              </a:rPr>
              <a:t>٠</a:t>
            </a:r>
            <a:r>
              <a:rPr lang="ar-SA" sz="1900">
                <a:latin typeface="Arial Unicode MS"/>
              </a:rPr>
              <a:t>ب شرية هذ</a:t>
            </a:r>
            <a:r>
              <a:rPr lang="en-US" sz="1900">
                <a:latin typeface="Arial Unicode MS"/>
              </a:rPr>
              <a:t>٥</a:t>
            </a:r>
            <a:r>
              <a:rPr lang="ar-SA" sz="1900">
                <a:latin typeface="Arial Unicode MS"/>
              </a:rPr>
              <a:t> اللغة بمجرد انتهاء الغرض الذي </a:t>
            </a:r>
            <a:r>
              <a:rPr lang="ar-SA" sz="1800">
                <a:latin typeface="Arial Unicode MS"/>
              </a:rPr>
              <a:t>صرفت </a:t>
            </a:r>
            <a:r>
              <a:rPr lang="ar-SA" sz="1900">
                <a:latin typeface="Arial Unicode MS"/>
              </a:rPr>
              <a:t>من أجله .</a:t>
            </a:r>
          </a:p>
        </p:txBody>
      </p:sp>
      <p:sp>
        <p:nvSpPr>
          <p:cNvPr id="8" name="Rectangle 7"/>
          <p:cNvSpPr/>
          <p:nvPr/>
        </p:nvSpPr>
        <p:spPr>
          <a:xfrm>
            <a:off x="701748" y="7134446"/>
            <a:ext cx="6127898" cy="372140"/>
          </a:xfrm>
          <a:prstGeom prst="rect">
            <a:avLst/>
          </a:prstGeom>
        </p:spPr>
        <p:txBody>
          <a:bodyPr wrap="none" lIns="0" tIns="0" rIns="0" bIns="0">
            <a:noAutofit/>
          </a:bodyPr>
          <a:lstStyle/>
          <a:p>
            <a:pPr indent="0" rtl="1">
              <a:lnSpc>
                <a:spcPts val="2950"/>
              </a:lnSpc>
            </a:pPr>
            <a:r>
              <a:rPr lang="ar-SA" sz="1900">
                <a:solidFill>
                  <a:srgbClr val="6C9E7F"/>
                </a:solidFill>
                <a:latin typeface="Arial Unicode MS"/>
              </a:rPr>
              <a:t>مادة (</a:t>
            </a:r>
            <a:r>
              <a:rPr lang="en-US" sz="1900">
                <a:solidFill>
                  <a:srgbClr val="6C9E7F"/>
                </a:solidFill>
                <a:latin typeface="Arial Unicode MS"/>
              </a:rPr>
              <a:t>١٧</a:t>
            </a:r>
            <a:r>
              <a:rPr lang="ar-SA" sz="1900">
                <a:solidFill>
                  <a:srgbClr val="6C9E7F"/>
                </a:solidFill>
                <a:latin typeface="Arial Unicode MS"/>
              </a:rPr>
              <a:t>)</a:t>
            </a:r>
            <a:r>
              <a:rPr lang="ar-SA" sz="1900">
                <a:latin typeface="Arial Unicode MS"/>
              </a:rPr>
              <a:t> : </a:t>
            </a:r>
            <a:r>
              <a:rPr lang="en-US" sz="2100" b="1">
                <a:latin typeface="Arial"/>
              </a:rPr>
              <a:t>٠</a:t>
            </a:r>
            <a:r>
              <a:rPr lang="ar-SA" sz="2100" b="1">
                <a:latin typeface="Arial"/>
              </a:rPr>
              <a:t>ع </a:t>
            </a:r>
            <a:r>
              <a:rPr lang="ar-SA" sz="1900">
                <a:latin typeface="Arial Unicode MS"/>
              </a:rPr>
              <a:t>مراعاة </a:t>
            </a:r>
            <a:r>
              <a:rPr lang="ar-SA" sz="1800">
                <a:latin typeface="Arial Unicode MS"/>
              </a:rPr>
              <a:t>أحكام </a:t>
            </a:r>
            <a:r>
              <a:rPr lang="ar-SA" sz="1900">
                <a:latin typeface="Arial Unicode MS"/>
              </a:rPr>
              <a:t>المادتين </a:t>
            </a:r>
            <a:r>
              <a:rPr lang="ar-SA" sz="2200">
                <a:latin typeface="Arial Unicode MS"/>
              </a:rPr>
              <a:t>(</a:t>
            </a:r>
            <a:r>
              <a:rPr lang="en-US" sz="2200">
                <a:latin typeface="Arial Unicode MS"/>
              </a:rPr>
              <a:t>٤٧</a:t>
            </a:r>
            <a:r>
              <a:rPr lang="ar-SA" sz="2200">
                <a:latin typeface="Arial Unicode MS"/>
              </a:rPr>
              <a:t>) </a:t>
            </a:r>
            <a:r>
              <a:rPr lang="ar-SA" sz="1900">
                <a:latin typeface="Arial Unicode MS"/>
              </a:rPr>
              <a:t>و </a:t>
            </a:r>
            <a:r>
              <a:rPr lang="ar-SA" sz="2200">
                <a:latin typeface="Arial Unicode MS"/>
              </a:rPr>
              <a:t>(</a:t>
            </a:r>
            <a:r>
              <a:rPr lang="en-US" sz="2200">
                <a:latin typeface="Arial Unicode MS"/>
              </a:rPr>
              <a:t>٤٨</a:t>
            </a:r>
            <a:r>
              <a:rPr lang="ar-SA" sz="2200">
                <a:latin typeface="Arial Unicode MS"/>
              </a:rPr>
              <a:t>) </a:t>
            </a:r>
            <a:r>
              <a:rPr lang="ar-SA" sz="1900">
                <a:latin typeface="Arial Unicode MS"/>
              </a:rPr>
              <a:t>من هذه</a:t>
            </a:r>
          </a:p>
        </p:txBody>
      </p:sp>
      <p:sp>
        <p:nvSpPr>
          <p:cNvPr id="9" name="Rectangle 8"/>
          <p:cNvSpPr/>
          <p:nvPr/>
        </p:nvSpPr>
        <p:spPr>
          <a:xfrm>
            <a:off x="744279" y="7591646"/>
            <a:ext cx="4681869" cy="311888"/>
          </a:xfrm>
          <a:prstGeom prst="rect">
            <a:avLst/>
          </a:prstGeom>
        </p:spPr>
        <p:txBody>
          <a:bodyPr wrap="none" lIns="0" tIns="0" rIns="0" bIns="0">
            <a:noAutofit/>
          </a:bodyPr>
          <a:lstStyle/>
          <a:p>
            <a:pPr indent="0" rtl="1">
              <a:lnSpc>
                <a:spcPts val="2540"/>
              </a:lnSpc>
              <a:spcAft>
                <a:spcPts val="490"/>
              </a:spcAft>
            </a:pPr>
            <a:r>
              <a:rPr lang="ar-SA" sz="1800">
                <a:latin typeface="Arial Unicode MS"/>
              </a:rPr>
              <a:t>اللائحة، </a:t>
            </a:r>
            <a:r>
              <a:rPr lang="ar-SA" sz="1900">
                <a:latin typeface="Arial Unicode MS"/>
              </a:rPr>
              <a:t>يكون </a:t>
            </a:r>
            <a:r>
              <a:rPr lang="ar-SA" sz="1800">
                <a:latin typeface="Arial Unicode MS"/>
              </a:rPr>
              <a:t>الصرف، </a:t>
            </a:r>
            <a:r>
              <a:rPr lang="ar-SA" sz="1900">
                <a:latin typeface="Arial Unicode MS"/>
              </a:rPr>
              <a:t>والتحصيل، </a:t>
            </a:r>
            <a:r>
              <a:rPr lang="ar-SA" sz="1800">
                <a:latin typeface="Arial Unicode MS"/>
              </a:rPr>
              <a:t>والإنفاق،</a:t>
            </a:r>
          </a:p>
        </p:txBody>
      </p:sp>
      <p:sp>
        <p:nvSpPr>
          <p:cNvPr id="10" name="Rectangle 9"/>
          <p:cNvSpPr/>
          <p:nvPr/>
        </p:nvSpPr>
        <p:spPr>
          <a:xfrm>
            <a:off x="694660" y="7992139"/>
            <a:ext cx="4742121" cy="744279"/>
          </a:xfrm>
          <a:prstGeom prst="rect">
            <a:avLst/>
          </a:prstGeom>
        </p:spPr>
        <p:txBody>
          <a:bodyPr lIns="0" tIns="0" rIns="0" bIns="0">
            <a:noAutofit/>
          </a:bodyPr>
          <a:lstStyle/>
          <a:p>
            <a:pPr indent="0" algn="r" rtl="1">
              <a:lnSpc>
                <a:spcPts val="2902"/>
              </a:lnSpc>
              <a:spcAft>
                <a:spcPts val="2800"/>
              </a:spcAft>
            </a:pPr>
            <a:r>
              <a:rPr lang="ar-SA" sz="1900">
                <a:latin typeface="Arial Unicode MS"/>
              </a:rPr>
              <a:t>بالنبة لريع </a:t>
            </a:r>
            <a:r>
              <a:rPr lang="ar-SA" sz="1800">
                <a:latin typeface="Arial Unicode MS"/>
              </a:rPr>
              <a:t>أملاك </a:t>
            </a:r>
            <a:r>
              <a:rPr lang="ar-SA" sz="2000">
                <a:latin typeface="Arial Unicode MS"/>
              </a:rPr>
              <a:t>الجامعة</a:t>
            </a:r>
            <a:r>
              <a:rPr lang="ar-SA" sz="1900">
                <a:latin typeface="Arial Unicode MS"/>
              </a:rPr>
              <a:t>، </a:t>
            </a:r>
            <a:r>
              <a:rPr lang="ar-SA" sz="2000">
                <a:latin typeface="Arial Unicode MS"/>
              </a:rPr>
              <a:t>وما </a:t>
            </a:r>
            <a:r>
              <a:rPr lang="ar-SA" sz="1900">
                <a:latin typeface="Arial Unicode MS"/>
              </a:rPr>
              <a:t>يندح عن التصرف فيها، طبقأ للتعليإت المالية للميزانية والحابات .</a:t>
            </a:r>
          </a:p>
        </p:txBody>
      </p:sp>
      <p:sp>
        <p:nvSpPr>
          <p:cNvPr id="11" name="Rectangle 10"/>
          <p:cNvSpPr/>
          <p:nvPr/>
        </p:nvSpPr>
        <p:spPr>
          <a:xfrm>
            <a:off x="698204" y="9317665"/>
            <a:ext cx="6127898" cy="400493"/>
          </a:xfrm>
          <a:prstGeom prst="rect">
            <a:avLst/>
          </a:prstGeom>
        </p:spPr>
        <p:txBody>
          <a:bodyPr wrap="none" lIns="0" tIns="0" rIns="0" bIns="0">
            <a:noAutofit/>
          </a:bodyPr>
          <a:lstStyle/>
          <a:p>
            <a:pPr indent="0" rtl="1">
              <a:lnSpc>
                <a:spcPts val="2540"/>
              </a:lnSpc>
              <a:spcAft>
                <a:spcPts val="490"/>
              </a:spcAft>
            </a:pPr>
            <a:r>
              <a:rPr lang="ar-SA" sz="1900">
                <a:solidFill>
                  <a:srgbClr val="6C9E7F"/>
                </a:solidFill>
                <a:latin typeface="Arial Unicode MS"/>
              </a:rPr>
              <a:t>مادة (</a:t>
            </a:r>
            <a:r>
              <a:rPr lang="en-US" sz="1900">
                <a:solidFill>
                  <a:srgbClr val="6C9E7F"/>
                </a:solidFill>
                <a:latin typeface="Arial Unicode MS"/>
              </a:rPr>
              <a:t>١٨</a:t>
            </a:r>
            <a:r>
              <a:rPr lang="ar-SA" sz="1900">
                <a:solidFill>
                  <a:srgbClr val="6C9E7F"/>
                </a:solidFill>
                <a:latin typeface="Arial Unicode MS"/>
              </a:rPr>
              <a:t>)</a:t>
            </a:r>
            <a:r>
              <a:rPr lang="ar-SA" sz="1900">
                <a:latin typeface="Arial Unicode MS"/>
              </a:rPr>
              <a:t> : فيإ لم يرد بأ نص خاص في هذه اللائحة، محصل</a:t>
            </a:r>
          </a:p>
        </p:txBody>
      </p:sp>
      <p:sp>
        <p:nvSpPr>
          <p:cNvPr id="12" name="Rectangle 11"/>
          <p:cNvSpPr/>
          <p:nvPr/>
        </p:nvSpPr>
        <p:spPr>
          <a:xfrm>
            <a:off x="698204" y="9742967"/>
            <a:ext cx="4717312" cy="336698"/>
          </a:xfrm>
          <a:prstGeom prst="rect">
            <a:avLst/>
          </a:prstGeom>
        </p:spPr>
        <p:txBody>
          <a:bodyPr wrap="none" lIns="0" tIns="0" rIns="0" bIns="0">
            <a:noAutofit/>
          </a:bodyPr>
          <a:lstStyle/>
          <a:p>
            <a:pPr indent="0" rtl="1">
              <a:lnSpc>
                <a:spcPts val="2540"/>
              </a:lnSpc>
            </a:pPr>
            <a:r>
              <a:rPr lang="ar-SA" sz="1900">
                <a:latin typeface="Arial Unicode MS"/>
              </a:rPr>
              <a:t>الجامعة وتوع إيراداتبا </a:t>
            </a:r>
            <a:r>
              <a:rPr lang="ar-SA" sz="1800">
                <a:latin typeface="Arial Unicode MS"/>
              </a:rPr>
              <a:t>في مؤسة </a:t>
            </a:r>
            <a:r>
              <a:rPr lang="ar-SA" sz="1900">
                <a:latin typeface="Arial Unicode MS"/>
              </a:rPr>
              <a:t>النقد العربب</a:t>
            </a:r>
          </a:p>
        </p:txBody>
      </p:sp>
      <p:sp>
        <p:nvSpPr>
          <p:cNvPr id="13" name="Rectangle 12"/>
          <p:cNvSpPr/>
          <p:nvPr/>
        </p:nvSpPr>
        <p:spPr>
          <a:xfrm>
            <a:off x="404037" y="354418"/>
            <a:ext cx="191386" cy="326065"/>
          </a:xfrm>
          <a:prstGeom prst="rect">
            <a:avLst/>
          </a:prstGeom>
        </p:spPr>
        <p:txBody>
          <a:bodyPr wrap="none" lIns="0" tIns="0" rIns="0" bIns="0">
            <a:noAutofit/>
          </a:bodyPr>
          <a:lstStyle/>
          <a:p>
            <a:pPr indent="0">
              <a:lnSpc>
                <a:spcPts val="4120"/>
              </a:lnSpc>
            </a:pPr>
            <a:r>
              <a:rPr lang="ar-SA" sz="3100">
                <a:latin typeface="Segoe UI"/>
              </a:rPr>
              <a:t>٢</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106" y="0"/>
            <a:ext cx="7137991"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3845441"/>
            <a:ext cx="7109637" cy="6850912"/>
          </a:xfrm>
          <a:prstGeom prst="rect">
            <a:avLst/>
          </a:prstGeom>
        </p:spPr>
      </p:pic>
      <p:sp>
        <p:nvSpPr>
          <p:cNvPr id="3" name="Rectangle 2"/>
          <p:cNvSpPr/>
          <p:nvPr/>
        </p:nvSpPr>
        <p:spPr>
          <a:xfrm>
            <a:off x="6861544" y="92148"/>
            <a:ext cx="233916" cy="237461"/>
          </a:xfrm>
          <a:prstGeom prst="rect">
            <a:avLst/>
          </a:prstGeom>
        </p:spPr>
        <p:txBody>
          <a:bodyPr wrap="none" lIns="0" tIns="0" rIns="0" bIns="0">
            <a:noAutofit/>
          </a:bodyPr>
          <a:lstStyle/>
          <a:p>
            <a:pPr indent="0" algn="just"/>
            <a:r>
              <a:rPr lang="ar-SA" sz="1900">
                <a:solidFill>
                  <a:srgbClr val="1E4922"/>
                </a:solidFill>
                <a:latin typeface="Arial Unicode MS"/>
              </a:rPr>
              <a:t>٠</a:t>
            </a:r>
          </a:p>
        </p:txBody>
      </p:sp>
      <p:sp>
        <p:nvSpPr>
          <p:cNvPr id="4" name="Rectangle 3"/>
          <p:cNvSpPr/>
          <p:nvPr/>
        </p:nvSpPr>
        <p:spPr>
          <a:xfrm>
            <a:off x="421758" y="637953"/>
            <a:ext cx="5082362" cy="1244009"/>
          </a:xfrm>
          <a:prstGeom prst="rect">
            <a:avLst/>
          </a:prstGeom>
        </p:spPr>
        <p:txBody>
          <a:bodyPr lIns="0" tIns="0" rIns="0" bIns="0">
            <a:noAutofit/>
          </a:bodyPr>
          <a:lstStyle/>
          <a:p>
            <a:pPr marL="296826" indent="0" algn="just" rtl="1">
              <a:lnSpc>
                <a:spcPts val="3460"/>
              </a:lnSpc>
            </a:pPr>
            <a:r>
              <a:rPr lang="ar-SA" sz="1900">
                <a:latin typeface="Arial Unicode MS"/>
              </a:rPr>
              <a:t>العودي، لحاب وزارة المالية والاقتصاد الوطني بموجب </a:t>
            </a:r>
            <a:r>
              <a:rPr lang="ar-SA" sz="1800">
                <a:latin typeface="Arial Unicode MS"/>
              </a:rPr>
              <a:t>إذن </a:t>
            </a:r>
            <a:r>
              <a:rPr lang="ar-SA" sz="1900">
                <a:latin typeface="Arial Unicode MS"/>
              </a:rPr>
              <a:t>تحصيل، أو إيداع، </a:t>
            </a:r>
            <a:r>
              <a:rPr lang="ar-SA" sz="1800">
                <a:latin typeface="Arial Unicode MS"/>
              </a:rPr>
              <a:t>وتسجل تلك </a:t>
            </a:r>
            <a:r>
              <a:rPr lang="ar-SA" sz="1900">
                <a:latin typeface="Arial Unicode MS"/>
              </a:rPr>
              <a:t>المالغ في الجلات المحاسبية حب </a:t>
            </a:r>
            <a:r>
              <a:rPr lang="ar-SA" sz="1800">
                <a:latin typeface="Arial Unicode MS"/>
              </a:rPr>
              <a:t>إشعار </a:t>
            </a:r>
            <a:r>
              <a:rPr lang="ar-SA" sz="1900">
                <a:latin typeface="Arial Unicode MS"/>
              </a:rPr>
              <a:t>المؤسسة.</a:t>
            </a:r>
          </a:p>
        </p:txBody>
      </p:sp>
      <p:sp>
        <p:nvSpPr>
          <p:cNvPr id="5" name="Rectangle 4"/>
          <p:cNvSpPr/>
          <p:nvPr/>
        </p:nvSpPr>
        <p:spPr>
          <a:xfrm>
            <a:off x="687572" y="2374604"/>
            <a:ext cx="6209414" cy="1247554"/>
          </a:xfrm>
          <a:prstGeom prst="rect">
            <a:avLst/>
          </a:prstGeom>
        </p:spPr>
        <p:txBody>
          <a:bodyPr lIns="0" tIns="0" rIns="0" bIns="0">
            <a:noAutofit/>
          </a:bodyPr>
          <a:lstStyle/>
          <a:p>
            <a:pPr indent="0" algn="r" rtl="1">
              <a:lnSpc>
                <a:spcPts val="2540"/>
              </a:lnSpc>
              <a:spcAft>
                <a:spcPts val="280"/>
              </a:spcAft>
            </a:pPr>
            <a:r>
              <a:rPr lang="ar-SA" sz="1900">
                <a:solidFill>
                  <a:srgbClr val="6C9E7F"/>
                </a:solidFill>
                <a:latin typeface="Arial Unicode MS"/>
              </a:rPr>
              <a:t>هادة </a:t>
            </a:r>
            <a:r>
              <a:rPr lang="ar-SA" sz="1800">
                <a:solidFill>
                  <a:srgbClr val="6C9E7F"/>
                </a:solidFill>
                <a:latin typeface="Arial Unicode MS"/>
              </a:rPr>
              <a:t>(</a:t>
            </a:r>
            <a:r>
              <a:rPr lang="en-US" sz="1800">
                <a:solidFill>
                  <a:srgbClr val="6C9E7F"/>
                </a:solidFill>
                <a:latin typeface="Arial Unicode MS"/>
              </a:rPr>
              <a:t>١٩</a:t>
            </a:r>
            <a:r>
              <a:rPr lang="ar-SA" sz="1800">
                <a:solidFill>
                  <a:srgbClr val="6C9E7F"/>
                </a:solidFill>
                <a:latin typeface="Arial Unicode MS"/>
              </a:rPr>
              <a:t>)</a:t>
            </a:r>
            <a:r>
              <a:rPr lang="ar-SA" sz="1800">
                <a:latin typeface="Arial Unicode MS"/>
              </a:rPr>
              <a:t> </a:t>
            </a:r>
            <a:r>
              <a:rPr lang="ar-SA" sz="1900">
                <a:latin typeface="Arial Unicode MS"/>
              </a:rPr>
              <a:t>: </a:t>
            </a:r>
            <a:r>
              <a:rPr lang="ar-SA" sz="1800">
                <a:latin typeface="Arial Unicode MS"/>
              </a:rPr>
              <a:t>كل ما لم </a:t>
            </a:r>
            <a:r>
              <a:rPr lang="ar-SA" sz="1900">
                <a:latin typeface="Arial Unicode MS"/>
              </a:rPr>
              <a:t>يرد به نص </a:t>
            </a:r>
            <a:r>
              <a:rPr lang="ar-SA" sz="1800">
                <a:latin typeface="Arial Unicode MS"/>
              </a:rPr>
              <a:t>خاص </a:t>
            </a:r>
            <a:r>
              <a:rPr lang="ar-SA" sz="1900">
                <a:latin typeface="Arial Unicode MS"/>
              </a:rPr>
              <a:t>فيإ يتعلق بالصرف</a:t>
            </a:r>
          </a:p>
          <a:p>
            <a:pPr marR="1409700" indent="0" algn="just" rtl="1">
              <a:lnSpc>
                <a:spcPts val="3572"/>
              </a:lnSpc>
            </a:pPr>
            <a:r>
              <a:rPr lang="ar-SA" sz="1900">
                <a:latin typeface="Arial Unicode MS"/>
              </a:rPr>
              <a:t>والتحصيل، تطبق بشأنه التعليإت المالية للميزانية والحسابات، والتعديلات الني </a:t>
            </a:r>
            <a:r>
              <a:rPr lang="ar-SA" sz="2000">
                <a:latin typeface="Arial Unicode MS"/>
              </a:rPr>
              <a:t>تطرأ </a:t>
            </a:r>
            <a:r>
              <a:rPr lang="ar-SA" sz="1900">
                <a:latin typeface="Arial Unicode MS"/>
              </a:rPr>
              <a:t>عليها.</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488018" y="3469758"/>
            <a:ext cx="2583712" cy="1123507"/>
          </a:xfrm>
          <a:prstGeom prst="rect">
            <a:avLst/>
          </a:prstGeom>
        </p:spPr>
        <p:txBody>
          <a:bodyPr lIns="0" tIns="0" rIns="0" bIns="0">
            <a:noAutofit/>
          </a:bodyPr>
          <a:lstStyle/>
          <a:p>
            <a:pPr indent="0" algn="ctr" rtl="1">
              <a:lnSpc>
                <a:spcPts val="2810"/>
              </a:lnSpc>
              <a:spcAft>
                <a:spcPts val="2170"/>
              </a:spcAft>
            </a:pPr>
            <a:r>
              <a:rPr lang="ar-SA" sz="2100">
                <a:latin typeface="Arial Unicode MS"/>
              </a:rPr>
              <a:t>( الغصل الخامس )</a:t>
            </a:r>
          </a:p>
          <a:p>
            <a:pPr indent="0" algn="ctr" rtl="1">
              <a:lnSpc>
                <a:spcPts val="5090"/>
              </a:lnSpc>
              <a:spcAft>
                <a:spcPts val="5180"/>
              </a:spcAft>
            </a:pPr>
            <a:r>
              <a:rPr lang="ar-SA" sz="3800">
                <a:solidFill>
                  <a:srgbClr val="6C9E7F"/>
                </a:solidFill>
                <a:latin typeface="Arial Unicode MS"/>
              </a:rPr>
              <a:t>الرقابة الماية</a:t>
            </a:r>
          </a:p>
        </p:txBody>
      </p:sp>
      <p:sp>
        <p:nvSpPr>
          <p:cNvPr id="3" name="Rectangle 2"/>
          <p:cNvSpPr/>
          <p:nvPr/>
        </p:nvSpPr>
        <p:spPr>
          <a:xfrm>
            <a:off x="1977655" y="5801832"/>
            <a:ext cx="3661145" cy="1169581"/>
          </a:xfrm>
          <a:prstGeom prst="rect">
            <a:avLst/>
          </a:prstGeom>
        </p:spPr>
        <p:txBody>
          <a:bodyPr lIns="0" tIns="0" rIns="0" bIns="0">
            <a:noAutofit/>
          </a:bodyPr>
          <a:lstStyle/>
          <a:p>
            <a:pPr indent="0" algn="r" rtl="1">
              <a:lnSpc>
                <a:spcPts val="3620"/>
              </a:lnSpc>
              <a:spcBef>
                <a:spcPts val="5180"/>
              </a:spcBef>
              <a:spcAft>
                <a:spcPts val="1750"/>
              </a:spcAft>
            </a:pPr>
            <a:r>
              <a:rPr lang="ar-SA" sz="2700">
                <a:latin typeface="Arial Unicode MS"/>
              </a:rPr>
              <a:t>-    الرقابة المالية قبل </a:t>
            </a:r>
            <a:r>
              <a:rPr lang="ar-SA" sz="2100">
                <a:latin typeface="Arial Unicode MS"/>
              </a:rPr>
              <a:t>المرف</a:t>
            </a:r>
          </a:p>
          <a:p>
            <a:pPr indent="0" algn="r" rtl="1">
              <a:lnSpc>
                <a:spcPts val="3630"/>
              </a:lnSpc>
            </a:pPr>
            <a:r>
              <a:rPr lang="ar-SA" sz="2700">
                <a:latin typeface="Arial Unicode MS"/>
              </a:rPr>
              <a:t>-    الرقابة المالية </a:t>
            </a:r>
            <a:r>
              <a:rPr lang="ar-SA" sz="3200" b="1">
                <a:latin typeface="Arial"/>
              </a:rPr>
              <a:t>بعد </a:t>
            </a:r>
            <a:r>
              <a:rPr lang="ar-SA" sz="2100">
                <a:latin typeface="Arial Unicode MS"/>
              </a:rPr>
              <a:t>المراف</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22319"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10215562"/>
            <a:ext cx="1607343" cy="467916"/>
          </a:xfrm>
          <a:prstGeom prst="rect">
            <a:avLst/>
          </a:prstGeom>
        </p:spPr>
      </p:pic>
      <p:pic>
        <p:nvPicPr>
          <p:cNvPr id="3" name="Picture 2"/>
          <p:cNvPicPr>
            <a:picLocks noChangeAspect="1"/>
          </p:cNvPicPr>
          <p:nvPr/>
        </p:nvPicPr>
        <p:blipFill>
          <a:blip r:embed="rId3"/>
          <a:stretch>
            <a:fillRect/>
          </a:stretch>
        </p:blipFill>
        <p:spPr>
          <a:xfrm>
            <a:off x="5529262" y="10229850"/>
            <a:ext cx="164306" cy="450056"/>
          </a:xfrm>
          <a:prstGeom prst="rect">
            <a:avLst/>
          </a:prstGeom>
        </p:spPr>
      </p:pic>
      <p:pic>
        <p:nvPicPr>
          <p:cNvPr id="4" name="Picture 3"/>
          <p:cNvPicPr>
            <a:picLocks noChangeAspect="1"/>
          </p:cNvPicPr>
          <p:nvPr/>
        </p:nvPicPr>
        <p:blipFill>
          <a:blip r:embed="rId4"/>
          <a:stretch>
            <a:fillRect/>
          </a:stretch>
        </p:blipFill>
        <p:spPr>
          <a:xfrm>
            <a:off x="278606" y="9501187"/>
            <a:ext cx="471487" cy="1150144"/>
          </a:xfrm>
          <a:prstGeom prst="rect">
            <a:avLst/>
          </a:prstGeom>
        </p:spPr>
      </p:pic>
      <p:sp>
        <p:nvSpPr>
          <p:cNvPr id="5" name="Rectangle 4"/>
          <p:cNvSpPr/>
          <p:nvPr/>
        </p:nvSpPr>
        <p:spPr>
          <a:xfrm>
            <a:off x="260746" y="75009"/>
            <a:ext cx="442913" cy="285750"/>
          </a:xfrm>
          <a:prstGeom prst="rect">
            <a:avLst/>
          </a:prstGeom>
          <a:solidFill>
            <a:srgbClr val="000000"/>
          </a:solidFill>
        </p:spPr>
        <p:txBody>
          <a:bodyPr wrap="none" lIns="0" tIns="0" rIns="0" bIns="0">
            <a:noAutofit/>
          </a:bodyPr>
          <a:lstStyle/>
          <a:p>
            <a:pPr indent="0" algn="r" rtl="1">
              <a:lnSpc>
                <a:spcPts val="5490"/>
              </a:lnSpc>
            </a:pPr>
            <a:r>
              <a:rPr lang="en-US" sz="2800">
                <a:solidFill>
                  <a:srgbClr val="FFFFFF"/>
                </a:solidFill>
                <a:latin typeface="Arial Unicode MS"/>
              </a:rPr>
              <a:t>23</a:t>
            </a:r>
            <a:r>
              <a:rPr lang="ar-SA" sz="4100">
                <a:solidFill>
                  <a:srgbClr val="FFFFFF"/>
                </a:solidFill>
                <a:latin typeface="Arial Unicode MS"/>
              </a:rPr>
              <a:t>؛</a:t>
            </a:r>
          </a:p>
        </p:txBody>
      </p:sp>
      <p:sp>
        <p:nvSpPr>
          <p:cNvPr id="6" name="Rectangle 5"/>
          <p:cNvSpPr/>
          <p:nvPr/>
        </p:nvSpPr>
        <p:spPr>
          <a:xfrm>
            <a:off x="5697140" y="1518046"/>
            <a:ext cx="1150144" cy="303610"/>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٢٠</a:t>
            </a:r>
            <a:r>
              <a:rPr lang="ar-SA" sz="1900">
                <a:solidFill>
                  <a:srgbClr val="6C9E7F"/>
                </a:solidFill>
                <a:latin typeface="Arial Unicode MS"/>
              </a:rPr>
              <a:t>):</a:t>
            </a:r>
          </a:p>
        </p:txBody>
      </p:sp>
      <p:sp>
        <p:nvSpPr>
          <p:cNvPr id="7" name="Rectangle 6"/>
          <p:cNvSpPr/>
          <p:nvPr/>
        </p:nvSpPr>
        <p:spPr>
          <a:xfrm>
            <a:off x="5697140" y="5400675"/>
            <a:ext cx="1160860" cy="307181"/>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٢١</a:t>
            </a:r>
            <a:r>
              <a:rPr lang="ar-SA" sz="1900">
                <a:solidFill>
                  <a:srgbClr val="6C9E7F"/>
                </a:solidFill>
                <a:latin typeface="Arial Unicode MS"/>
              </a:rPr>
              <a:t>):</a:t>
            </a:r>
          </a:p>
        </p:txBody>
      </p:sp>
      <p:sp>
        <p:nvSpPr>
          <p:cNvPr id="8" name="Rectangle 7"/>
          <p:cNvSpPr/>
          <p:nvPr/>
        </p:nvSpPr>
        <p:spPr>
          <a:xfrm>
            <a:off x="5697140" y="7561659"/>
            <a:ext cx="1171575" cy="303609"/>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٢٢</a:t>
            </a:r>
            <a:r>
              <a:rPr lang="ar-SA" sz="1900">
                <a:solidFill>
                  <a:srgbClr val="6C9E7F"/>
                </a:solidFill>
                <a:latin typeface="Arial Unicode MS"/>
              </a:rPr>
              <a:t>):</a:t>
            </a:r>
          </a:p>
        </p:txBody>
      </p:sp>
      <p:sp>
        <p:nvSpPr>
          <p:cNvPr id="9" name="Rectangle 8"/>
          <p:cNvSpPr/>
          <p:nvPr/>
        </p:nvSpPr>
        <p:spPr>
          <a:xfrm>
            <a:off x="5697140" y="9294018"/>
            <a:ext cx="1175147" cy="289322"/>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٢٣</a:t>
            </a:r>
            <a:r>
              <a:rPr lang="ar-SA" sz="1900">
                <a:solidFill>
                  <a:srgbClr val="6C9E7F"/>
                </a:solidFill>
                <a:latin typeface="Arial Unicode MS"/>
              </a:rPr>
              <a:t>):</a:t>
            </a:r>
          </a:p>
        </p:txBody>
      </p:sp>
      <p:sp>
        <p:nvSpPr>
          <p:cNvPr id="10" name="Rectangle 9"/>
          <p:cNvSpPr/>
          <p:nvPr/>
        </p:nvSpPr>
        <p:spPr>
          <a:xfrm>
            <a:off x="421481" y="342900"/>
            <a:ext cx="171450" cy="150018"/>
          </a:xfrm>
          <a:prstGeom prst="rect">
            <a:avLst/>
          </a:prstGeom>
        </p:spPr>
        <p:txBody>
          <a:bodyPr wrap="none" lIns="0" tIns="0" rIns="0" bIns="0">
            <a:noAutofit/>
          </a:bodyPr>
          <a:lstStyle/>
          <a:p>
            <a:pPr marR="88900" indent="0" algn="r" rtl="1">
              <a:lnSpc>
                <a:spcPts val="1340"/>
              </a:lnSpc>
            </a:pPr>
            <a:r>
              <a:rPr lang="ar-SA" sz="1000">
                <a:solidFill>
                  <a:srgbClr val="1E4922"/>
                </a:solidFill>
                <a:latin typeface="Arial Unicode MS"/>
              </a:rPr>
              <a:t>نم</a:t>
            </a:r>
          </a:p>
        </p:txBody>
      </p:sp>
      <p:sp>
        <p:nvSpPr>
          <p:cNvPr id="11" name="Rectangle 10"/>
          <p:cNvSpPr/>
          <p:nvPr/>
        </p:nvSpPr>
        <p:spPr>
          <a:xfrm>
            <a:off x="242887" y="342900"/>
            <a:ext cx="178594" cy="164306"/>
          </a:xfrm>
          <a:prstGeom prst="rect">
            <a:avLst/>
          </a:prstGeom>
          <a:solidFill>
            <a:srgbClr val="55A56C"/>
          </a:solidFill>
        </p:spPr>
        <p:txBody>
          <a:bodyPr wrap="none" lIns="0" tIns="0" rIns="0" bIns="0">
            <a:noAutofit/>
          </a:bodyPr>
          <a:lstStyle/>
          <a:p>
            <a:pPr indent="0" algn="r" rtl="1">
              <a:lnSpc>
                <a:spcPts val="2540"/>
              </a:lnSpc>
            </a:pPr>
            <a:r>
              <a:rPr lang="ar-SA" sz="1900">
                <a:solidFill>
                  <a:srgbClr val="1E4922"/>
                </a:solidFill>
                <a:latin typeface="Arial Unicode MS"/>
              </a:rPr>
              <a:t>ن</a:t>
            </a:r>
          </a:p>
        </p:txBody>
      </p:sp>
      <p:sp>
        <p:nvSpPr>
          <p:cNvPr id="12" name="Rectangle 11"/>
          <p:cNvSpPr/>
          <p:nvPr/>
        </p:nvSpPr>
        <p:spPr>
          <a:xfrm>
            <a:off x="671512" y="671512"/>
            <a:ext cx="4843463" cy="4164806"/>
          </a:xfrm>
          <a:prstGeom prst="rect">
            <a:avLst/>
          </a:prstGeom>
        </p:spPr>
        <p:txBody>
          <a:bodyPr lIns="0" tIns="0" rIns="0" bIns="0">
            <a:noAutofit/>
          </a:bodyPr>
          <a:lstStyle/>
          <a:p>
            <a:pPr marR="495300" indent="0" algn="r" rtl="1">
              <a:lnSpc>
                <a:spcPts val="2410"/>
              </a:lnSpc>
              <a:spcAft>
                <a:spcPts val="2800"/>
              </a:spcAft>
            </a:pPr>
            <a:r>
              <a:rPr lang="ar-SA" sz="1800">
                <a:latin typeface="Arial Unicode MS"/>
              </a:rPr>
              <a:t>الرقابة المالية قبل الحرف</a:t>
            </a:r>
          </a:p>
          <a:p>
            <a:pPr indent="0" algn="r" rtl="1">
              <a:lnSpc>
                <a:spcPts val="3347"/>
              </a:lnSpc>
              <a:spcAft>
                <a:spcPts val="2310"/>
              </a:spcAft>
            </a:pPr>
            <a:r>
              <a:rPr lang="ar-SA" sz="1900">
                <a:latin typeface="Arial Unicode MS"/>
              </a:rPr>
              <a:t>يكون للجامعة مراقب مالي، ومساعد له، أر </a:t>
            </a:r>
            <a:r>
              <a:rPr lang="ar-SA" sz="2000">
                <a:latin typeface="Arial Unicode MS"/>
              </a:rPr>
              <a:t>أكثر، </a:t>
            </a:r>
            <a:r>
              <a:rPr lang="ar-SA" sz="1800">
                <a:latin typeface="Arial Unicode MS"/>
              </a:rPr>
              <a:t>وفقأ </a:t>
            </a:r>
            <a:r>
              <a:rPr lang="ar-SA" sz="1900">
                <a:latin typeface="Arial Unicode MS"/>
              </a:rPr>
              <a:t>لحاجة العمل، يختارهم مجلس الجامعة، بناء عل </a:t>
            </a:r>
            <a:r>
              <a:rPr lang="ar-SA" sz="2000">
                <a:latin typeface="Arial Unicode MS"/>
              </a:rPr>
              <a:t>ترشح </a:t>
            </a:r>
            <a:r>
              <a:rPr lang="ar-SA" sz="1900">
                <a:latin typeface="Arial Unicode MS"/>
              </a:rPr>
              <a:t>مدير الجامعة، لمدة </a:t>
            </a:r>
            <a:r>
              <a:rPr lang="ar-SA" sz="2000">
                <a:latin typeface="Arial Unicode MS"/>
              </a:rPr>
              <a:t>ثلاث </a:t>
            </a:r>
            <a:r>
              <a:rPr lang="ar-SA" sz="1900">
                <a:latin typeface="Arial Unicode MS"/>
              </a:rPr>
              <a:t>سنوات، قابلة للتجديد، ويكونون مؤولين أمام مجلس الجامعة . وفي حال غياب المراقب المالي، أو قيام عذر يمنعه من مباشرة أعإله، يكلف مدير الجامعة ماعده ، أو أقدم ساعديه </a:t>
            </a:r>
            <a:r>
              <a:rPr lang="en-US" sz="1900">
                <a:latin typeface="Arial Unicode MS"/>
              </a:rPr>
              <a:t>٠</a:t>
            </a:r>
            <a:r>
              <a:rPr lang="ar-SA" sz="1900">
                <a:latin typeface="Arial Unicode MS"/>
              </a:rPr>
              <a:t> في حال تعددهم - للقيام بعمله، ويرخ بذلك لمجلس الجامعة.</a:t>
            </a:r>
          </a:p>
        </p:txBody>
      </p:sp>
      <p:sp>
        <p:nvSpPr>
          <p:cNvPr id="13" name="Rectangle 12"/>
          <p:cNvSpPr/>
          <p:nvPr/>
        </p:nvSpPr>
        <p:spPr>
          <a:xfrm>
            <a:off x="692943" y="5207793"/>
            <a:ext cx="4822032" cy="950119"/>
          </a:xfrm>
          <a:prstGeom prst="rect">
            <a:avLst/>
          </a:prstGeom>
        </p:spPr>
        <p:txBody>
          <a:bodyPr lIns="0" tIns="0" rIns="0" bIns="0">
            <a:noAutofit/>
          </a:bodyPr>
          <a:lstStyle/>
          <a:p>
            <a:pPr indent="0" algn="r" rtl="1">
              <a:lnSpc>
                <a:spcPts val="3488"/>
              </a:lnSpc>
              <a:spcBef>
                <a:spcPts val="2310"/>
              </a:spcBef>
            </a:pPr>
            <a:r>
              <a:rPr lang="ar-SA" sz="1900">
                <a:latin typeface="Arial Unicode MS"/>
              </a:rPr>
              <a:t>يراعى فيمن يختار </a:t>
            </a:r>
            <a:r>
              <a:rPr lang="ar-SA" sz="2000">
                <a:latin typeface="Arial Unicode MS"/>
              </a:rPr>
              <a:t>مراقبأ </a:t>
            </a:r>
            <a:r>
              <a:rPr lang="ar-SA" sz="1900">
                <a:latin typeface="Arial Unicode MS"/>
              </a:rPr>
              <a:t>ماليأ، </a:t>
            </a:r>
            <a:r>
              <a:rPr lang="ar-SA" sz="1800">
                <a:latin typeface="Arial Unicode MS"/>
              </a:rPr>
              <a:t>أو </a:t>
            </a:r>
            <a:r>
              <a:rPr lang="ar-SA" sz="1900">
                <a:latin typeface="Arial Unicode MS"/>
              </a:rPr>
              <a:t>ما عدأ له، </a:t>
            </a:r>
            <a:r>
              <a:rPr lang="ar-SA" sz="1800">
                <a:latin typeface="Arial Unicode MS"/>
              </a:rPr>
              <a:t>أن </a:t>
            </a:r>
            <a:r>
              <a:rPr lang="ar-SA" sz="1900">
                <a:latin typeface="Arial Unicode MS"/>
              </a:rPr>
              <a:t>يكون سعردي الجنبة ، متصغأ بالأمانة، ونقاء</a:t>
            </a:r>
          </a:p>
        </p:txBody>
      </p:sp>
      <p:sp>
        <p:nvSpPr>
          <p:cNvPr id="14" name="Rectangle 13"/>
          <p:cNvSpPr/>
          <p:nvPr/>
        </p:nvSpPr>
        <p:spPr>
          <a:xfrm>
            <a:off x="696515" y="6229350"/>
            <a:ext cx="4807744" cy="2532459"/>
          </a:xfrm>
          <a:prstGeom prst="rect">
            <a:avLst/>
          </a:prstGeom>
        </p:spPr>
        <p:txBody>
          <a:bodyPr lIns="0" tIns="0" rIns="0" bIns="0">
            <a:noAutofit/>
          </a:bodyPr>
          <a:lstStyle/>
          <a:p>
            <a:pPr indent="0" algn="r" rtl="1">
              <a:lnSpc>
                <a:spcPts val="3600"/>
              </a:lnSpc>
              <a:spcAft>
                <a:spcPts val="2310"/>
              </a:spcAft>
            </a:pPr>
            <a:r>
              <a:rPr lang="ar-SA" sz="1900">
                <a:latin typeface="Arial Unicode MS"/>
              </a:rPr>
              <a:t>السيرة، وتتوافر فيه الكفاءة المهنية من حيث التأهيل العلمي، والحرة العملية .</a:t>
            </a:r>
          </a:p>
          <a:p>
            <a:pPr indent="0" algn="just" rtl="1">
              <a:lnSpc>
                <a:spcPts val="3263"/>
              </a:lnSpc>
            </a:pPr>
            <a:r>
              <a:rPr lang="ar-SA" sz="1900">
                <a:latin typeface="Arial Unicode MS"/>
              </a:rPr>
              <a:t>عل المراقب المالي التحقق من </a:t>
            </a:r>
            <a:r>
              <a:rPr lang="ar-SA" sz="1800">
                <a:latin typeface="Arial Unicode MS"/>
              </a:rPr>
              <a:t>أن </a:t>
            </a:r>
            <a:r>
              <a:rPr lang="ar-SA" sz="1900">
                <a:latin typeface="Arial Unicode MS"/>
              </a:rPr>
              <a:t>جح عمليات </a:t>
            </a:r>
            <a:r>
              <a:rPr lang="ar-SA" sz="2400">
                <a:latin typeface="Arial"/>
              </a:rPr>
              <a:t>ا</a:t>
            </a:r>
            <a:r>
              <a:rPr lang="ar-SA" sz="1900">
                <a:latin typeface="Arial Unicode MS"/>
              </a:rPr>
              <a:t>لصرف، والتحصيل تسير طبقأ لنظام مجل. </a:t>
            </a:r>
            <a:r>
              <a:rPr lang="ar-SA" sz="2400">
                <a:latin typeface="Arial"/>
              </a:rPr>
              <a:t>التعليم </a:t>
            </a:r>
            <a:r>
              <a:rPr lang="ar-SA" sz="1900">
                <a:latin typeface="Arial Unicode MS"/>
              </a:rPr>
              <a:t>العالي والجامعات، وما ورد في هذ</a:t>
            </a:r>
            <a:r>
              <a:rPr lang="en-US" sz="1900">
                <a:latin typeface="Arial Unicode MS"/>
              </a:rPr>
              <a:t>٥</a:t>
            </a:r>
            <a:r>
              <a:rPr lang="ar-SA" sz="1900">
                <a:latin typeface="Arial Unicode MS"/>
              </a:rPr>
              <a:t> اللائحة .</a:t>
            </a:r>
          </a:p>
        </p:txBody>
      </p:sp>
      <p:sp>
        <p:nvSpPr>
          <p:cNvPr id="15" name="Rectangle 14"/>
          <p:cNvSpPr/>
          <p:nvPr/>
        </p:nvSpPr>
        <p:spPr>
          <a:xfrm>
            <a:off x="0" y="0"/>
            <a:ext cx="0" cy="0"/>
          </a:xfrm>
          <a:prstGeom prst="rect">
            <a:avLst/>
          </a:prstGeom>
          <a:solidFill>
            <a:srgbClr val="55A56C"/>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03659" y="428625"/>
            <a:ext cx="6172200" cy="417909"/>
          </a:xfrm>
          <a:prstGeom prst="rect">
            <a:avLst/>
          </a:prstGeom>
        </p:spPr>
        <p:txBody>
          <a:bodyPr wrap="none" lIns="0" tIns="0" rIns="0" bIns="0">
            <a:noAutofit/>
          </a:bodyPr>
          <a:lstStyle/>
          <a:p>
            <a:pPr indent="0" rtl="1">
              <a:lnSpc>
                <a:spcPts val="2540"/>
              </a:lnSpc>
              <a:spcAft>
                <a:spcPts val="560"/>
              </a:spcAft>
            </a:pPr>
            <a:r>
              <a:rPr lang="ar-SA" sz="1900">
                <a:solidFill>
                  <a:srgbClr val="6C9E7F"/>
                </a:solidFill>
                <a:latin typeface="Arial Unicode MS"/>
              </a:rPr>
              <a:t>مادة (</a:t>
            </a:r>
            <a:r>
              <a:rPr lang="en-US" sz="1900">
                <a:solidFill>
                  <a:srgbClr val="6C9E7F"/>
                </a:solidFill>
                <a:latin typeface="Arial Unicode MS"/>
              </a:rPr>
              <a:t>٢٤</a:t>
            </a:r>
            <a:r>
              <a:rPr lang="ar-SA" sz="1900">
                <a:solidFill>
                  <a:srgbClr val="6C9E7F"/>
                </a:solidFill>
                <a:latin typeface="Arial Unicode MS"/>
              </a:rPr>
              <a:t>)</a:t>
            </a:r>
            <a:r>
              <a:rPr lang="ar-SA" sz="1900">
                <a:latin typeface="Arial Unicode MS"/>
              </a:rPr>
              <a:t> : لا يجوز صرف </a:t>
            </a:r>
            <a:r>
              <a:rPr lang="ar-SA" sz="1800">
                <a:latin typeface="Arial Unicode MS"/>
              </a:rPr>
              <a:t>أي </a:t>
            </a:r>
            <a:r>
              <a:rPr lang="ar-SA" sz="1900">
                <a:latin typeface="Arial Unicode MS"/>
              </a:rPr>
              <a:t>مبلغ من أموال الجامعة إلا بموجب</a:t>
            </a:r>
          </a:p>
        </p:txBody>
      </p:sp>
      <p:sp>
        <p:nvSpPr>
          <p:cNvPr id="3" name="Rectangle 2"/>
          <p:cNvSpPr/>
          <p:nvPr/>
        </p:nvSpPr>
        <p:spPr>
          <a:xfrm>
            <a:off x="682228" y="921543"/>
            <a:ext cx="4800600" cy="1175147"/>
          </a:xfrm>
          <a:prstGeom prst="rect">
            <a:avLst/>
          </a:prstGeom>
        </p:spPr>
        <p:txBody>
          <a:bodyPr lIns="0" tIns="0" rIns="0" bIns="0">
            <a:noAutofit/>
          </a:bodyPr>
          <a:lstStyle/>
          <a:p>
            <a:pPr indent="0" algn="just" rtl="1">
              <a:lnSpc>
                <a:spcPts val="3347"/>
              </a:lnSpc>
              <a:spcAft>
                <a:spcPts val="2170"/>
              </a:spcAft>
            </a:pPr>
            <a:r>
              <a:rPr lang="ar-SA" sz="1900">
                <a:latin typeface="Arial Unicode MS"/>
              </a:rPr>
              <a:t>السندات الأصلية، وفي حال </a:t>
            </a:r>
            <a:r>
              <a:rPr lang="ar-SA" sz="2000">
                <a:latin typeface="Arial Unicode MS"/>
              </a:rPr>
              <a:t>الصرف </a:t>
            </a:r>
            <a:r>
              <a:rPr lang="ar-SA" sz="1900">
                <a:latin typeface="Arial Unicode MS"/>
              </a:rPr>
              <a:t>بموجب صرر السندات، أو بموجب بدل فاقد، فيتم </a:t>
            </a:r>
            <a:r>
              <a:rPr lang="ar-SA" sz="2000">
                <a:latin typeface="Arial Unicode MS"/>
              </a:rPr>
              <a:t>ذلك </a:t>
            </a:r>
            <a:r>
              <a:rPr lang="ar-SA" sz="1800">
                <a:latin typeface="Arial Unicode MS"/>
              </a:rPr>
              <a:t>وفقأ </a:t>
            </a:r>
            <a:r>
              <a:rPr lang="ar-SA" sz="1900">
                <a:latin typeface="Arial Unicode MS"/>
              </a:rPr>
              <a:t>للغرارات والتعبإت الارية.</a:t>
            </a:r>
          </a:p>
        </p:txBody>
      </p:sp>
      <p:sp>
        <p:nvSpPr>
          <p:cNvPr id="4" name="Rectangle 3"/>
          <p:cNvSpPr/>
          <p:nvPr/>
        </p:nvSpPr>
        <p:spPr>
          <a:xfrm>
            <a:off x="678656" y="2586037"/>
            <a:ext cx="6182915" cy="346472"/>
          </a:xfrm>
          <a:prstGeom prst="rect">
            <a:avLst/>
          </a:prstGeom>
        </p:spPr>
        <p:txBody>
          <a:bodyPr wrap="none" lIns="0" tIns="0" rIns="0" bIns="0">
            <a:noAutofit/>
          </a:bodyPr>
          <a:lstStyle/>
          <a:p>
            <a:pPr indent="0" rtl="1">
              <a:lnSpc>
                <a:spcPts val="2680"/>
              </a:lnSpc>
              <a:spcAft>
                <a:spcPts val="560"/>
              </a:spcAft>
            </a:pPr>
            <a:r>
              <a:rPr lang="ar-SA" sz="1900">
                <a:solidFill>
                  <a:srgbClr val="6C9E7F"/>
                </a:solidFill>
                <a:latin typeface="Arial Unicode MS"/>
              </a:rPr>
              <a:t>مادة (</a:t>
            </a:r>
            <a:r>
              <a:rPr lang="en-US" sz="1900">
                <a:solidFill>
                  <a:srgbClr val="6C9E7F"/>
                </a:solidFill>
                <a:latin typeface="Arial Unicode MS"/>
              </a:rPr>
              <a:t>٢٥</a:t>
            </a:r>
            <a:r>
              <a:rPr lang="ar-SA" sz="1900">
                <a:solidFill>
                  <a:srgbClr val="6C9E7F"/>
                </a:solidFill>
                <a:latin typeface="Arial Unicode MS"/>
              </a:rPr>
              <a:t>)</a:t>
            </a:r>
            <a:r>
              <a:rPr lang="ar-SA" sz="1900">
                <a:latin typeface="Arial Unicode MS"/>
              </a:rPr>
              <a:t> : عل المراقب المالي أن ياكد من وجود اعتاد </a:t>
            </a:r>
            <a:r>
              <a:rPr lang="ar-SA" sz="2000">
                <a:latin typeface="Arial Unicode MS"/>
              </a:rPr>
              <a:t>للصرف </a:t>
            </a:r>
            <a:r>
              <a:rPr lang="ar-SA" sz="1900">
                <a:latin typeface="Arial Unicode MS"/>
              </a:rPr>
              <a:t>في</a:t>
            </a:r>
          </a:p>
        </p:txBody>
      </p:sp>
      <p:sp>
        <p:nvSpPr>
          <p:cNvPr id="5" name="Rectangle 4"/>
          <p:cNvSpPr/>
          <p:nvPr/>
        </p:nvSpPr>
        <p:spPr>
          <a:xfrm>
            <a:off x="682228" y="3025378"/>
            <a:ext cx="4786312" cy="353615"/>
          </a:xfrm>
          <a:prstGeom prst="rect">
            <a:avLst/>
          </a:prstGeom>
        </p:spPr>
        <p:txBody>
          <a:bodyPr wrap="none" lIns="0" tIns="0" rIns="0" bIns="0">
            <a:noAutofit/>
          </a:bodyPr>
          <a:lstStyle/>
          <a:p>
            <a:pPr indent="0" rtl="1">
              <a:lnSpc>
                <a:spcPts val="2540"/>
              </a:lnSpc>
              <a:spcAft>
                <a:spcPts val="560"/>
              </a:spcAft>
            </a:pPr>
            <a:r>
              <a:rPr lang="ar-SA" sz="1900">
                <a:latin typeface="Arial Unicode MS"/>
              </a:rPr>
              <a:t>ميزانية الجامعة، وس وجود نظام، أو أوامر من الجهة</a:t>
            </a:r>
          </a:p>
        </p:txBody>
      </p:sp>
      <p:sp>
        <p:nvSpPr>
          <p:cNvPr id="6" name="Rectangle 5"/>
          <p:cNvSpPr/>
          <p:nvPr/>
        </p:nvSpPr>
        <p:spPr>
          <a:xfrm>
            <a:off x="685800" y="3461146"/>
            <a:ext cx="4772025" cy="1160860"/>
          </a:xfrm>
          <a:prstGeom prst="rect">
            <a:avLst/>
          </a:prstGeom>
        </p:spPr>
        <p:txBody>
          <a:bodyPr lIns="0" tIns="0" rIns="0" bIns="0">
            <a:noAutofit/>
          </a:bodyPr>
          <a:lstStyle/>
          <a:p>
            <a:pPr indent="0" algn="just" rtl="1">
              <a:lnSpc>
                <a:spcPts val="3122"/>
              </a:lnSpc>
            </a:pPr>
            <a:r>
              <a:rPr lang="ar-SA" sz="1900">
                <a:latin typeface="Arial Unicode MS"/>
              </a:rPr>
              <a:t>المختصة بالجامعة </a:t>
            </a:r>
            <a:r>
              <a:rPr lang="ar-SA" sz="2000">
                <a:latin typeface="Arial Unicode MS"/>
              </a:rPr>
              <a:t>بإقرار </a:t>
            </a:r>
            <a:r>
              <a:rPr lang="ar-SA" sz="1900">
                <a:latin typeface="Arial Unicode MS"/>
              </a:rPr>
              <a:t>ا</a:t>
            </a:r>
            <a:r>
              <a:rPr lang="ar-SA" sz="2000">
                <a:latin typeface="Arial Unicode MS"/>
              </a:rPr>
              <a:t>لصرف، </a:t>
            </a:r>
            <a:r>
              <a:rPr lang="ar-SA" sz="1900">
                <a:latin typeface="Arial Unicode MS"/>
              </a:rPr>
              <a:t>وعليه </a:t>
            </a:r>
            <a:r>
              <a:rPr lang="ar-SA" sz="2000">
                <a:latin typeface="Arial Unicode MS"/>
              </a:rPr>
              <a:t>أن </a:t>
            </a:r>
            <a:r>
              <a:rPr lang="ar-SA" sz="1900">
                <a:latin typeface="Arial Unicode MS"/>
              </a:rPr>
              <a:t>يمتغ عن التوقبع عل السندات </a:t>
            </a:r>
            <a:r>
              <a:rPr lang="ar-SA" sz="2000">
                <a:latin typeface="Arial Unicode MS"/>
              </a:rPr>
              <a:t>إذا </a:t>
            </a:r>
            <a:r>
              <a:rPr lang="ar-SA" sz="1900">
                <a:latin typeface="Arial Unicode MS"/>
              </a:rPr>
              <a:t>وجد أنبا خالغة لقواعد الميزانية المعتمدة للجامعة، </a:t>
            </a:r>
            <a:r>
              <a:rPr lang="ar-SA" sz="2000">
                <a:latin typeface="Arial Unicode MS"/>
              </a:rPr>
              <a:t>أو </a:t>
            </a:r>
            <a:r>
              <a:rPr lang="ar-SA" sz="1900">
                <a:latin typeface="Arial Unicode MS"/>
              </a:rPr>
              <a:t>خالفة للأنظمة،</a:t>
            </a:r>
          </a:p>
        </p:txBody>
      </p:sp>
      <p:sp>
        <p:nvSpPr>
          <p:cNvPr id="7" name="Rectangle 6"/>
          <p:cNvSpPr/>
          <p:nvPr/>
        </p:nvSpPr>
        <p:spPr>
          <a:xfrm>
            <a:off x="457200" y="4754165"/>
            <a:ext cx="5018484" cy="1218010"/>
          </a:xfrm>
          <a:prstGeom prst="rect">
            <a:avLst/>
          </a:prstGeom>
        </p:spPr>
        <p:txBody>
          <a:bodyPr lIns="0" tIns="0" rIns="0" bIns="0">
            <a:noAutofit/>
          </a:bodyPr>
          <a:lstStyle/>
          <a:p>
            <a:pPr indent="0" algn="r" rtl="1">
              <a:lnSpc>
                <a:spcPts val="3375"/>
              </a:lnSpc>
            </a:pPr>
            <a:r>
              <a:rPr lang="ar-SA" sz="1900">
                <a:latin typeface="Arial Unicode MS"/>
              </a:rPr>
              <a:t>واللوائح المطبقة بالجامعة، أو التعليإت المالية للميزانية والحسابات مع بيان أسباب الامتنخ كتابة . </a:t>
            </a:r>
            <a:r>
              <a:rPr lang="en-US" sz="1900">
                <a:latin typeface="Arial Unicode MS"/>
              </a:rPr>
              <a:t>1</a:t>
            </a:r>
            <a:r>
              <a:rPr lang="ar-SA" sz="1900">
                <a:latin typeface="Arial Unicode MS"/>
              </a:rPr>
              <a:t> وإذا حدث </a:t>
            </a:r>
            <a:r>
              <a:rPr lang="ar-SA" sz="2000">
                <a:latin typeface="Arial Unicode MS"/>
              </a:rPr>
              <a:t>خلاف </a:t>
            </a:r>
            <a:r>
              <a:rPr lang="ar-SA" sz="1900">
                <a:latin typeface="Arial Unicode MS"/>
              </a:rPr>
              <a:t>عل </a:t>
            </a:r>
            <a:r>
              <a:rPr lang="ar-SA" sz="2000">
                <a:latin typeface="Arial Unicode MS"/>
              </a:rPr>
              <a:t>الصرف </a:t>
            </a:r>
            <a:r>
              <a:rPr lang="ar-SA" sz="1900">
                <a:latin typeface="Arial Unicode MS"/>
              </a:rPr>
              <a:t>بين </a:t>
            </a:r>
            <a:r>
              <a:rPr lang="ar-SA" sz="2000">
                <a:latin typeface="Arial Unicode MS"/>
              </a:rPr>
              <a:t>المراقب </a:t>
            </a:r>
            <a:r>
              <a:rPr lang="ar-SA" sz="1900">
                <a:latin typeface="Arial Unicode MS"/>
              </a:rPr>
              <a:t>المالي،</a:t>
            </a:r>
          </a:p>
        </p:txBody>
      </p:sp>
      <p:sp>
        <p:nvSpPr>
          <p:cNvPr id="8" name="Rectangle 7"/>
          <p:cNvSpPr/>
          <p:nvPr/>
        </p:nvSpPr>
        <p:spPr>
          <a:xfrm>
            <a:off x="682228" y="6065043"/>
            <a:ext cx="4797028" cy="1646635"/>
          </a:xfrm>
          <a:prstGeom prst="rect">
            <a:avLst/>
          </a:prstGeom>
        </p:spPr>
        <p:txBody>
          <a:bodyPr lIns="0" tIns="0" rIns="0" bIns="0">
            <a:noAutofit/>
          </a:bodyPr>
          <a:lstStyle/>
          <a:p>
            <a:pPr indent="0" algn="just" rtl="1">
              <a:lnSpc>
                <a:spcPts val="3375"/>
              </a:lnSpc>
            </a:pPr>
            <a:r>
              <a:rPr lang="ar-SA" sz="1900">
                <a:latin typeface="Arial Unicode MS"/>
              </a:rPr>
              <a:t>ومدير الشؤون المالية، يرفع الأمر لمدير الجامعة متضمنأ الرأيين معأ، وقرار مدير الجامعة في هذا الثأن واجب التنغيذ، </a:t>
            </a:r>
            <a:r>
              <a:rPr lang="ar-SA" sz="2000">
                <a:latin typeface="Arial Unicode MS"/>
              </a:rPr>
              <a:t>فإن </a:t>
            </a:r>
            <a:r>
              <a:rPr lang="ar-SA" sz="1900">
                <a:latin typeface="Arial Unicode MS"/>
              </a:rPr>
              <a:t>لم يقتع المراقب المالي بقرار مدير الجامعة فعليه (بعد التنغيذ) إعداد تقرير يربع إلى</a:t>
            </a:r>
          </a:p>
        </p:txBody>
      </p:sp>
      <p:sp>
        <p:nvSpPr>
          <p:cNvPr id="9" name="Rectangle 8"/>
          <p:cNvSpPr/>
          <p:nvPr/>
        </p:nvSpPr>
        <p:spPr>
          <a:xfrm>
            <a:off x="2000250" y="7790259"/>
            <a:ext cx="3475434" cy="350044"/>
          </a:xfrm>
          <a:prstGeom prst="rect">
            <a:avLst/>
          </a:prstGeom>
        </p:spPr>
        <p:txBody>
          <a:bodyPr wrap="none" lIns="0" tIns="0" rIns="0" bIns="0">
            <a:noAutofit/>
          </a:bodyPr>
          <a:lstStyle/>
          <a:p>
            <a:pPr indent="0" algn="just" rtl="1">
              <a:lnSpc>
                <a:spcPts val="2540"/>
              </a:lnSpc>
              <a:spcAft>
                <a:spcPts val="2730"/>
              </a:spcAft>
            </a:pPr>
            <a:r>
              <a:rPr lang="ar-SA" sz="1900">
                <a:latin typeface="Arial Unicode MS"/>
              </a:rPr>
              <a:t>مجلس الجامعة، وقراره في ذلك نهائي .</a:t>
            </a:r>
          </a:p>
        </p:txBody>
      </p:sp>
      <p:sp>
        <p:nvSpPr>
          <p:cNvPr id="10" name="Rectangle 9"/>
          <p:cNvSpPr/>
          <p:nvPr/>
        </p:nvSpPr>
        <p:spPr>
          <a:xfrm>
            <a:off x="675084" y="8658225"/>
            <a:ext cx="6200775" cy="314325"/>
          </a:xfrm>
          <a:prstGeom prst="rect">
            <a:avLst/>
          </a:prstGeom>
        </p:spPr>
        <p:txBody>
          <a:bodyPr wrap="none" lIns="0" tIns="0" rIns="0" bIns="0">
            <a:noAutofit/>
          </a:bodyPr>
          <a:lstStyle/>
          <a:p>
            <a:pPr indent="0" rtl="1">
              <a:lnSpc>
                <a:spcPts val="2540"/>
              </a:lnSpc>
              <a:spcAft>
                <a:spcPts val="560"/>
              </a:spcAft>
            </a:pPr>
            <a:r>
              <a:rPr lang="ar-SA" sz="1900">
                <a:solidFill>
                  <a:srgbClr val="6C9E7F"/>
                </a:solidFill>
                <a:latin typeface="Arial Unicode MS"/>
              </a:rPr>
              <a:t>مادة (</a:t>
            </a:r>
            <a:r>
              <a:rPr lang="en-US" sz="1900">
                <a:solidFill>
                  <a:srgbClr val="6C9E7F"/>
                </a:solidFill>
                <a:latin typeface="Arial Unicode MS"/>
              </a:rPr>
              <a:t>٢٦</a:t>
            </a:r>
            <a:r>
              <a:rPr lang="ar-SA" sz="1900">
                <a:solidFill>
                  <a:srgbClr val="6C9E7F"/>
                </a:solidFill>
                <a:latin typeface="Arial Unicode MS"/>
              </a:rPr>
              <a:t>)</a:t>
            </a:r>
            <a:r>
              <a:rPr lang="ar-SA" sz="1900">
                <a:latin typeface="Arial Unicode MS"/>
              </a:rPr>
              <a:t> : عل المراقب المالي مراجعة السجلات المحاسبية مرة كل</a:t>
            </a:r>
          </a:p>
        </p:txBody>
      </p:sp>
      <p:sp>
        <p:nvSpPr>
          <p:cNvPr id="11" name="Rectangle 10"/>
          <p:cNvSpPr/>
          <p:nvPr/>
        </p:nvSpPr>
        <p:spPr>
          <a:xfrm>
            <a:off x="667940" y="9065418"/>
            <a:ext cx="4786313" cy="1153716"/>
          </a:xfrm>
          <a:prstGeom prst="rect">
            <a:avLst/>
          </a:prstGeom>
        </p:spPr>
        <p:txBody>
          <a:bodyPr lIns="0" tIns="0" rIns="0" bIns="0">
            <a:noAutofit/>
          </a:bodyPr>
          <a:lstStyle/>
          <a:p>
            <a:pPr indent="0" algn="just" rtl="1">
              <a:lnSpc>
                <a:spcPts val="3122"/>
              </a:lnSpc>
            </a:pPr>
            <a:r>
              <a:rPr lang="ar-SA" sz="1900">
                <a:latin typeface="Arial Unicode MS"/>
              </a:rPr>
              <a:t>ثلاثة أشهر عل الأقل، والتأكد من </a:t>
            </a:r>
            <a:r>
              <a:rPr lang="ar-SA" sz="1800">
                <a:latin typeface="Arial Unicode MS"/>
              </a:rPr>
              <a:t>أن </a:t>
            </a:r>
            <a:r>
              <a:rPr lang="ar-SA" sz="1900">
                <a:latin typeface="Arial Unicode MS"/>
              </a:rPr>
              <a:t>جع القيود المحابية قد تمت وفقا لأحكام هذ</a:t>
            </a:r>
            <a:r>
              <a:rPr lang="en-US" sz="1900">
                <a:latin typeface="Arial Unicode MS"/>
              </a:rPr>
              <a:t>٥</a:t>
            </a:r>
            <a:r>
              <a:rPr lang="ar-SA" sz="1900">
                <a:latin typeface="Arial Unicode MS"/>
              </a:rPr>
              <a:t> اللائحة، ولقوا عد المحابة المتعارف عليها.</a:t>
            </a:r>
          </a:p>
        </p:txBody>
      </p:sp>
      <p:sp>
        <p:nvSpPr>
          <p:cNvPr id="12" name="Rectangle 11"/>
          <p:cNvSpPr/>
          <p:nvPr/>
        </p:nvSpPr>
        <p:spPr>
          <a:xfrm>
            <a:off x="6879431" y="10347721"/>
            <a:ext cx="421481" cy="285750"/>
          </a:xfrm>
          <a:prstGeom prst="rect">
            <a:avLst/>
          </a:prstGeom>
          <a:solidFill>
            <a:srgbClr val="000000"/>
          </a:solidFill>
        </p:spPr>
        <p:txBody>
          <a:bodyPr wrap="none" lIns="0" tIns="0" rIns="0" bIns="0">
            <a:noAutofit/>
          </a:bodyPr>
          <a:lstStyle/>
          <a:p>
            <a:pPr indent="0" algn="r" rtl="1">
              <a:lnSpc>
                <a:spcPts val="2540"/>
              </a:lnSpc>
            </a:pPr>
            <a:r>
              <a:rPr lang="ar-SA" sz="1900">
                <a:solidFill>
                  <a:srgbClr val="FFFFFF"/>
                </a:solidFill>
                <a:latin typeface="Arial Unicode MS"/>
              </a:rPr>
              <a:t>لأج</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4660" y="10207255"/>
            <a:ext cx="6613451" cy="467833"/>
          </a:xfrm>
          <a:prstGeom prst="rect">
            <a:avLst/>
          </a:prstGeom>
        </p:spPr>
      </p:pic>
      <p:pic>
        <p:nvPicPr>
          <p:cNvPr id="3" name="Picture 2"/>
          <p:cNvPicPr>
            <a:picLocks noChangeAspect="1"/>
          </p:cNvPicPr>
          <p:nvPr/>
        </p:nvPicPr>
        <p:blipFill>
          <a:blip r:embed="rId3"/>
          <a:stretch>
            <a:fillRect/>
          </a:stretch>
        </p:blipFill>
        <p:spPr>
          <a:xfrm>
            <a:off x="241004" y="10200167"/>
            <a:ext cx="311889" cy="489098"/>
          </a:xfrm>
          <a:prstGeom prst="rect">
            <a:avLst/>
          </a:prstGeom>
        </p:spPr>
      </p:pic>
      <p:sp>
        <p:nvSpPr>
          <p:cNvPr id="4" name="Rectangle 3"/>
          <p:cNvSpPr/>
          <p:nvPr/>
        </p:nvSpPr>
        <p:spPr>
          <a:xfrm>
            <a:off x="5890437" y="701748"/>
            <a:ext cx="985283" cy="311889"/>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٢٧</a:t>
            </a:r>
            <a:r>
              <a:rPr lang="ar-SA" sz="1900">
                <a:solidFill>
                  <a:srgbClr val="6C9E7F"/>
                </a:solidFill>
                <a:latin typeface="Arial Unicode MS"/>
              </a:rPr>
              <a:t>)</a:t>
            </a:r>
          </a:p>
        </p:txBody>
      </p:sp>
      <p:sp>
        <p:nvSpPr>
          <p:cNvPr id="5" name="Rectangle 4"/>
          <p:cNvSpPr/>
          <p:nvPr/>
        </p:nvSpPr>
        <p:spPr>
          <a:xfrm>
            <a:off x="5883348" y="7145079"/>
            <a:ext cx="992372" cy="311888"/>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٢٨</a:t>
            </a:r>
            <a:r>
              <a:rPr lang="ar-SA" sz="1900">
                <a:solidFill>
                  <a:srgbClr val="6C9E7F"/>
                </a:solidFill>
                <a:latin typeface="Arial Unicode MS"/>
              </a:rPr>
              <a:t>)</a:t>
            </a:r>
          </a:p>
        </p:txBody>
      </p:sp>
      <p:sp>
        <p:nvSpPr>
          <p:cNvPr id="6" name="Rectangle 5"/>
          <p:cNvSpPr/>
          <p:nvPr/>
        </p:nvSpPr>
        <p:spPr>
          <a:xfrm>
            <a:off x="5890437" y="7995683"/>
            <a:ext cx="992372" cy="333154"/>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٢٩</a:t>
            </a:r>
            <a:r>
              <a:rPr lang="ar-SA" sz="1900">
                <a:solidFill>
                  <a:srgbClr val="6C9E7F"/>
                </a:solidFill>
                <a:latin typeface="Arial Unicode MS"/>
              </a:rPr>
              <a:t>)</a:t>
            </a:r>
          </a:p>
        </p:txBody>
      </p:sp>
      <p:sp>
        <p:nvSpPr>
          <p:cNvPr id="7" name="Rectangle 6"/>
          <p:cNvSpPr/>
          <p:nvPr/>
        </p:nvSpPr>
        <p:spPr>
          <a:xfrm>
            <a:off x="666306" y="503274"/>
            <a:ext cx="4841359" cy="9172353"/>
          </a:xfrm>
          <a:prstGeom prst="rect">
            <a:avLst/>
          </a:prstGeom>
        </p:spPr>
        <p:txBody>
          <a:bodyPr lIns="0" tIns="0" rIns="0" bIns="0">
            <a:noAutofit/>
          </a:bodyPr>
          <a:lstStyle/>
          <a:p>
            <a:pPr indent="0" algn="r" rtl="1">
              <a:lnSpc>
                <a:spcPts val="3405"/>
              </a:lnSpc>
            </a:pPr>
            <a:r>
              <a:rPr lang="ar-SA" sz="1900">
                <a:latin typeface="Arial Unicode MS"/>
              </a:rPr>
              <a:t>عل المراب المالي بصنة خاصة، الواجبات الآتية: ( أ ) التحقق من </a:t>
            </a:r>
            <a:r>
              <a:rPr lang="ar-SA" sz="1800">
                <a:latin typeface="Arial Unicode MS"/>
              </a:rPr>
              <a:t>أن كافة </a:t>
            </a:r>
            <a:r>
              <a:rPr lang="ar-SA" sz="1900">
                <a:latin typeface="Arial Unicode MS"/>
              </a:rPr>
              <a:t>أموال الجامعة المنقولة، </a:t>
            </a:r>
            <a:r>
              <a:rPr lang="ar-SA" sz="1800">
                <a:latin typeface="Arial Unicode MS"/>
              </a:rPr>
              <a:t>وا</a:t>
            </a:r>
            <a:r>
              <a:rPr lang="ar-SA" sz="1900">
                <a:latin typeface="Arial Unicode MS"/>
              </a:rPr>
              <a:t>لثابتة، تستعمل في الأغرافى الي خصصت من أجلها، </a:t>
            </a:r>
            <a:r>
              <a:rPr lang="ar-SA" sz="1800">
                <a:latin typeface="Arial Unicode MS"/>
              </a:rPr>
              <a:t>وأن </a:t>
            </a:r>
            <a:r>
              <a:rPr lang="ar-SA" sz="1900">
                <a:latin typeface="Arial Unicode MS"/>
              </a:rPr>
              <a:t>لدى الادارات المعنية من الإجراءات ما يكفل سلامة هذه الأموال،</a:t>
            </a:r>
          </a:p>
          <a:p>
            <a:pPr indent="0" algn="r" rtl="1">
              <a:lnSpc>
                <a:spcPts val="2540"/>
              </a:lnSpc>
              <a:spcAft>
                <a:spcPts val="560"/>
              </a:spcAft>
            </a:pPr>
            <a:r>
              <a:rPr lang="ar-SA" sz="1900">
                <a:latin typeface="Arial Unicode MS"/>
              </a:rPr>
              <a:t>وحن استعإلها، واستغلالها.</a:t>
            </a:r>
          </a:p>
          <a:p>
            <a:pPr indent="-698500" algn="just" rtl="1">
              <a:lnSpc>
                <a:spcPts val="3349"/>
              </a:lnSpc>
            </a:pPr>
            <a:r>
              <a:rPr lang="ar-SA" sz="3100">
                <a:latin typeface="Arial Unicode MS"/>
              </a:rPr>
              <a:t>(ب) </a:t>
            </a:r>
            <a:r>
              <a:rPr lang="ar-SA" sz="1900">
                <a:latin typeface="Arial Unicode MS"/>
              </a:rPr>
              <a:t>متابعة الأنظمة</a:t>
            </a:r>
            <a:r>
              <a:rPr lang="ar-SA" sz="3100">
                <a:latin typeface="Arial Unicode MS"/>
              </a:rPr>
              <a:t>، </a:t>
            </a:r>
            <a:r>
              <a:rPr lang="ar-SA" sz="1900">
                <a:latin typeface="Arial Unicode MS"/>
              </a:rPr>
              <a:t>واللوالمح المالية</a:t>
            </a:r>
            <a:r>
              <a:rPr lang="ar-SA" sz="3100">
                <a:latin typeface="Arial Unicode MS"/>
              </a:rPr>
              <a:t>، </a:t>
            </a:r>
            <a:r>
              <a:rPr lang="ar-SA" sz="1900">
                <a:latin typeface="Arial Unicode MS"/>
              </a:rPr>
              <a:t>والمحاسبية المعمول ببا، للتحقق من تطبيقها، وكفايتها، وملاءمتها، وتقديم مقرحاته لمدير الجامعة .</a:t>
            </a:r>
          </a:p>
          <a:p>
            <a:pPr indent="-698500" algn="just" rtl="1">
              <a:lnSpc>
                <a:spcPts val="3321"/>
              </a:lnSpc>
            </a:pPr>
            <a:r>
              <a:rPr lang="ar-SA" sz="1900">
                <a:latin typeface="Arial Unicode MS"/>
              </a:rPr>
              <a:t>(ر) فحصى العهد، والأمانات بصفة دورية كل </a:t>
            </a:r>
            <a:r>
              <a:rPr lang="ar-SA" sz="1800">
                <a:latin typeface="Arial Unicode MS"/>
              </a:rPr>
              <a:t>ثلاثة </a:t>
            </a:r>
            <a:r>
              <a:rPr lang="ar-SA" sz="1900">
                <a:latin typeface="Arial Unicode MS"/>
              </a:rPr>
              <a:t>أشهر للتأكد من عدم بقاء مبالغ في هنين الحسابين دون مررر.</a:t>
            </a:r>
          </a:p>
          <a:p>
            <a:pPr indent="-698500" algn="just" rtl="1">
              <a:lnSpc>
                <a:spcPts val="3600"/>
              </a:lnSpc>
              <a:spcAft>
                <a:spcPts val="2170"/>
              </a:spcAft>
            </a:pPr>
            <a:r>
              <a:rPr lang="ar-SA" sz="1900">
                <a:latin typeface="Arial Unicode MS"/>
              </a:rPr>
              <a:t>(د) التأكد من تطبيق قواعد افتودعات ، والإثراف عل عملية الجرد وسلامة إجراءاته .</a:t>
            </a:r>
          </a:p>
          <a:p>
            <a:pPr indent="0" algn="just" rtl="1">
              <a:lnSpc>
                <a:spcPts val="3042"/>
              </a:lnSpc>
            </a:pPr>
            <a:r>
              <a:rPr lang="ar-SA" sz="1900">
                <a:latin typeface="Arial Unicode MS"/>
              </a:rPr>
              <a:t>يثزك المراب المالي في عضوية </a:t>
            </a:r>
            <a:r>
              <a:rPr lang="ar-SA" sz="1800">
                <a:latin typeface="Arial Unicode MS"/>
              </a:rPr>
              <a:t>لجنة </a:t>
            </a:r>
            <a:r>
              <a:rPr lang="ar-SA" sz="1900">
                <a:latin typeface="Arial Unicode MS"/>
              </a:rPr>
              <a:t>فحصى العروفى بالجامعة </a:t>
            </a:r>
            <a:r>
              <a:rPr lang="en-US" sz="950">
                <a:latin typeface="Arial Unicode MS"/>
              </a:rPr>
              <a:t>٠</a:t>
            </a:r>
          </a:p>
          <a:p>
            <a:pPr indent="0" algn="just" rtl="1">
              <a:lnSpc>
                <a:spcPts val="3377"/>
              </a:lnSpc>
            </a:pPr>
            <a:r>
              <a:rPr lang="ar-SA" sz="1900">
                <a:latin typeface="Arial Unicode MS"/>
              </a:rPr>
              <a:t>للمراب المالي، ومن يكلفون بالرقابة عل المتودعات والأعإل المالية، حق الحصول، والاطلاع عل </a:t>
            </a:r>
            <a:r>
              <a:rPr lang="ar-SA" sz="1800">
                <a:latin typeface="Arial Unicode MS"/>
              </a:rPr>
              <a:t>كافة </a:t>
            </a:r>
            <a:r>
              <a:rPr lang="ar-SA" sz="1900">
                <a:latin typeface="Arial Unicode MS"/>
              </a:rPr>
              <a:t>البيانات، والمعلومات اللازمة لاداء مهمتهم، وعل الجهات المختصة بالجامعة التعاون معهم.</a:t>
            </a:r>
          </a:p>
        </p:txBody>
      </p:sp>
      <p:sp>
        <p:nvSpPr>
          <p:cNvPr id="8" name="Rectangle 7"/>
          <p:cNvSpPr/>
          <p:nvPr/>
        </p:nvSpPr>
        <p:spPr>
          <a:xfrm>
            <a:off x="567069" y="10320669"/>
            <a:ext cx="148856" cy="262270"/>
          </a:xfrm>
          <a:prstGeom prst="rect">
            <a:avLst/>
          </a:prstGeom>
        </p:spPr>
        <p:txBody>
          <a:bodyPr wrap="none" lIns="0" tIns="0" rIns="0" bIns="0">
            <a:noAutofit/>
          </a:bodyPr>
          <a:lstStyle/>
          <a:p>
            <a:pPr indent="0" algn="r" rtl="1">
              <a:lnSpc>
                <a:spcPts val="2540"/>
              </a:lnSpc>
            </a:pPr>
            <a:r>
              <a:rPr lang="ar-SA" sz="1900">
                <a:latin typeface="Arial Unicode MS"/>
              </a:rPr>
              <a:t>؛؛</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66306" y="630865"/>
            <a:ext cx="6195238" cy="3324446"/>
          </a:xfrm>
          <a:prstGeom prst="rect">
            <a:avLst/>
          </a:prstGeom>
        </p:spPr>
        <p:txBody>
          <a:bodyPr lIns="0" tIns="0" rIns="0" bIns="0">
            <a:noAutofit/>
          </a:bodyPr>
          <a:lstStyle/>
          <a:p>
            <a:pPr indent="0" algn="ctr" rtl="1">
              <a:lnSpc>
                <a:spcPts val="2950"/>
              </a:lnSpc>
              <a:spcAft>
                <a:spcPts val="2660"/>
              </a:spcAft>
            </a:pPr>
            <a:r>
              <a:rPr lang="ar-SA" sz="1800">
                <a:latin typeface="Arial Unicode MS"/>
              </a:rPr>
              <a:t>الرقابة المالية </a:t>
            </a:r>
            <a:r>
              <a:rPr lang="ar-SA" sz="2200">
                <a:latin typeface="Arial Unicode MS"/>
              </a:rPr>
              <a:t>بعد </a:t>
            </a:r>
            <a:r>
              <a:rPr lang="ar-SA" sz="1800">
                <a:latin typeface="Arial Unicode MS"/>
              </a:rPr>
              <a:t>الحراف</a:t>
            </a:r>
          </a:p>
          <a:p>
            <a:pPr indent="0" rtl="1">
              <a:lnSpc>
                <a:spcPts val="2540"/>
              </a:lnSpc>
              <a:spcAft>
                <a:spcPts val="490"/>
              </a:spcAft>
            </a:pPr>
            <a:r>
              <a:rPr lang="ar-SA" sz="1900">
                <a:solidFill>
                  <a:srgbClr val="6C9E7F"/>
                </a:solidFill>
                <a:latin typeface="Arial Unicode MS"/>
              </a:rPr>
              <a:t>مادة (</a:t>
            </a:r>
            <a:r>
              <a:rPr lang="en-US" sz="1900">
                <a:solidFill>
                  <a:srgbClr val="6C9E7F"/>
                </a:solidFill>
                <a:latin typeface="Arial Unicode MS"/>
              </a:rPr>
              <a:t>٣٠</a:t>
            </a:r>
            <a:r>
              <a:rPr lang="ar-SA" sz="1900">
                <a:solidFill>
                  <a:srgbClr val="6C9E7F"/>
                </a:solidFill>
                <a:latin typeface="Arial Unicode MS"/>
              </a:rPr>
              <a:t>)</a:t>
            </a:r>
            <a:r>
              <a:rPr lang="ar-SA" sz="1900">
                <a:latin typeface="Arial Unicode MS"/>
              </a:rPr>
              <a:t> : هع عدم الاخلال بمراقبة ديوان المراقبة العامة، يعين</a:t>
            </a:r>
          </a:p>
          <a:p>
            <a:pPr indent="0" rtl="1">
              <a:lnSpc>
                <a:spcPts val="2680"/>
              </a:lnSpc>
              <a:spcAft>
                <a:spcPts val="490"/>
              </a:spcAft>
            </a:pPr>
            <a:r>
              <a:rPr lang="ar-SA" sz="1900">
                <a:latin typeface="Arial Unicode MS"/>
              </a:rPr>
              <a:t>مجلس الجامعة مراجعأ خارجيأ للحابات، </a:t>
            </a:r>
            <a:r>
              <a:rPr lang="ar-SA" sz="1800">
                <a:latin typeface="Arial Unicode MS"/>
              </a:rPr>
              <a:t>أو </a:t>
            </a:r>
            <a:r>
              <a:rPr lang="ar-SA" sz="2000">
                <a:latin typeface="Arial Unicode MS"/>
              </a:rPr>
              <a:t>أكثر،</a:t>
            </a:r>
          </a:p>
          <a:p>
            <a:pPr marR="1409700" indent="0" algn="just" rtl="1">
              <a:lnSpc>
                <a:spcPts val="3293"/>
              </a:lnSpc>
              <a:spcAft>
                <a:spcPts val="2660"/>
              </a:spcAft>
            </a:pPr>
            <a:r>
              <a:rPr lang="ar-SA" sz="1900">
                <a:latin typeface="Arial Unicode MS"/>
              </a:rPr>
              <a:t>ممن تتوافر فيه الثر وط ا</a:t>
            </a:r>
            <a:r>
              <a:rPr lang="ar-SA" sz="1800">
                <a:latin typeface="Arial Unicode MS"/>
              </a:rPr>
              <a:t>لقانقية ، وتكو</a:t>
            </a:r>
            <a:r>
              <a:rPr lang="en-US" sz="1800">
                <a:latin typeface="Arial Unicode MS"/>
              </a:rPr>
              <a:t>٠</a:t>
            </a:r>
            <a:r>
              <a:rPr lang="ar-SA" sz="1800">
                <a:latin typeface="Arial Unicode MS"/>
              </a:rPr>
              <a:t>ن </a:t>
            </a:r>
            <a:r>
              <a:rPr lang="ar-SA" sz="1900">
                <a:latin typeface="Arial Unicode MS"/>
              </a:rPr>
              <a:t>لهم </a:t>
            </a:r>
            <a:r>
              <a:rPr lang="ar-SA" sz="1800">
                <a:latin typeface="Arial Unicode MS"/>
              </a:rPr>
              <a:t>حقوق </a:t>
            </a:r>
            <a:r>
              <a:rPr lang="ar-SA" sz="1900">
                <a:latin typeface="Arial Unicode MS"/>
              </a:rPr>
              <a:t>مراجع الحسابات في الثركات الماهمة، وعليهم واجباته، </a:t>
            </a:r>
            <a:r>
              <a:rPr lang="ar-SA" sz="1800">
                <a:latin typeface="Arial Unicode MS"/>
              </a:rPr>
              <a:t>ويكون </a:t>
            </a:r>
            <a:r>
              <a:rPr lang="ar-SA" sz="1900">
                <a:latin typeface="Arial Unicode MS"/>
              </a:rPr>
              <a:t>التعيين لمدة </a:t>
            </a:r>
            <a:r>
              <a:rPr lang="ar-SA" sz="1800">
                <a:latin typeface="Arial Unicode MS"/>
              </a:rPr>
              <a:t>سنة </a:t>
            </a:r>
            <a:r>
              <a:rPr lang="ar-SA" sz="1900">
                <a:latin typeface="Arial Unicode MS"/>
              </a:rPr>
              <a:t>مالية قابلة للتجديد، وهدد المجلس أتعابه.</a:t>
            </a:r>
          </a:p>
        </p:txBody>
      </p:sp>
      <p:sp>
        <p:nvSpPr>
          <p:cNvPr id="3" name="Rectangle 2"/>
          <p:cNvSpPr/>
          <p:nvPr/>
        </p:nvSpPr>
        <p:spPr>
          <a:xfrm>
            <a:off x="5869172" y="4486939"/>
            <a:ext cx="999460" cy="326065"/>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٣١</a:t>
            </a:r>
            <a:r>
              <a:rPr lang="ar-SA" sz="1900">
                <a:solidFill>
                  <a:srgbClr val="6C9E7F"/>
                </a:solidFill>
                <a:latin typeface="Arial Unicode MS"/>
              </a:rPr>
              <a:t>)</a:t>
            </a:r>
          </a:p>
        </p:txBody>
      </p:sp>
      <p:sp>
        <p:nvSpPr>
          <p:cNvPr id="4" name="Rectangle 3"/>
          <p:cNvSpPr/>
          <p:nvPr/>
        </p:nvSpPr>
        <p:spPr>
          <a:xfrm>
            <a:off x="5649432" y="6202325"/>
            <a:ext cx="1212112" cy="333154"/>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٣٢</a:t>
            </a:r>
            <a:r>
              <a:rPr lang="ar-SA" sz="1900">
                <a:solidFill>
                  <a:srgbClr val="6C9E7F"/>
                </a:solidFill>
                <a:latin typeface="Arial Unicode MS"/>
              </a:rPr>
              <a:t>):</a:t>
            </a:r>
          </a:p>
        </p:txBody>
      </p:sp>
      <p:sp>
        <p:nvSpPr>
          <p:cNvPr id="5" name="Rectangle 4"/>
          <p:cNvSpPr/>
          <p:nvPr/>
        </p:nvSpPr>
        <p:spPr>
          <a:xfrm>
            <a:off x="666306" y="4451497"/>
            <a:ext cx="4834270" cy="3423684"/>
          </a:xfrm>
          <a:prstGeom prst="rect">
            <a:avLst/>
          </a:prstGeom>
        </p:spPr>
        <p:txBody>
          <a:bodyPr lIns="0" tIns="0" rIns="0" bIns="0">
            <a:noAutofit/>
          </a:bodyPr>
          <a:lstStyle/>
          <a:p>
            <a:pPr indent="0" algn="r" rtl="1">
              <a:lnSpc>
                <a:spcPts val="3851"/>
              </a:lnSpc>
              <a:spcBef>
                <a:spcPts val="2660"/>
              </a:spcBef>
              <a:spcAft>
                <a:spcPts val="2100"/>
              </a:spcAft>
            </a:pPr>
            <a:r>
              <a:rPr lang="ar-SA" sz="1900">
                <a:latin typeface="Arial Unicode MS"/>
              </a:rPr>
              <a:t>لا يحوز الجمع بين عمل المراجع الخارجي للحسابات ، وبين عضوية أي مجلس </a:t>
            </a:r>
            <a:r>
              <a:rPr lang="en-US" sz="1900">
                <a:latin typeface="Arial Unicode MS"/>
              </a:rPr>
              <a:t>٠٣٥</a:t>
            </a:r>
            <a:r>
              <a:rPr lang="ar-SA" sz="1900">
                <a:latin typeface="Arial Unicode MS"/>
              </a:rPr>
              <a:t>¿ مجاض الجامعة، </a:t>
            </a:r>
            <a:r>
              <a:rPr lang="ar-SA" sz="1800">
                <a:latin typeface="Arial Unicode MS"/>
              </a:rPr>
              <a:t>أو إحدى </a:t>
            </a:r>
            <a:r>
              <a:rPr lang="ar-SA" sz="1900">
                <a:latin typeface="Arial Unicode MS"/>
              </a:rPr>
              <a:t>وظائفها . لمراجع الحسابات الاطس عل جح السجلات، والسندات، وطلب البيانات، والإيفاحات، الني يرى لهرورة الحصول عليها لأداء مهمته، وعليه كذلك </a:t>
            </a:r>
            <a:r>
              <a:rPr lang="ar-SA" sz="1800">
                <a:latin typeface="Arial Unicode MS"/>
              </a:rPr>
              <a:t>أن </a:t>
            </a:r>
            <a:r>
              <a:rPr lang="ar-SA" sz="1900">
                <a:latin typeface="Arial Unicode MS"/>
              </a:rPr>
              <a:t>يتحقق من موجودات الجامعة والتزاماتبا .</a:t>
            </a:r>
          </a:p>
        </p:txBody>
      </p:sp>
      <p:sp>
        <p:nvSpPr>
          <p:cNvPr id="6" name="Rectangle 5"/>
          <p:cNvSpPr/>
          <p:nvPr/>
        </p:nvSpPr>
        <p:spPr>
          <a:xfrm>
            <a:off x="5869172" y="8343013"/>
            <a:ext cx="992372" cy="326066"/>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٣٣</a:t>
            </a:r>
            <a:r>
              <a:rPr lang="ar-SA" sz="1900">
                <a:solidFill>
                  <a:srgbClr val="6C9E7F"/>
                </a:solidFill>
                <a:latin typeface="Arial Unicode MS"/>
              </a:rPr>
              <a:t>)</a:t>
            </a:r>
          </a:p>
        </p:txBody>
      </p:sp>
      <p:sp>
        <p:nvSpPr>
          <p:cNvPr id="7" name="Rectangle 6"/>
          <p:cNvSpPr/>
          <p:nvPr/>
        </p:nvSpPr>
        <p:spPr>
          <a:xfrm>
            <a:off x="666306" y="8314660"/>
            <a:ext cx="4813005" cy="1651591"/>
          </a:xfrm>
          <a:prstGeom prst="rect">
            <a:avLst/>
          </a:prstGeom>
        </p:spPr>
        <p:txBody>
          <a:bodyPr lIns="0" tIns="0" rIns="0" bIns="0">
            <a:noAutofit/>
          </a:bodyPr>
          <a:lstStyle/>
          <a:p>
            <a:pPr indent="0" algn="just" rtl="1">
              <a:lnSpc>
                <a:spcPts val="3209"/>
              </a:lnSpc>
              <a:spcBef>
                <a:spcPts val="2100"/>
              </a:spcBef>
            </a:pPr>
            <a:r>
              <a:rPr lang="ar-SA" sz="1900">
                <a:latin typeface="Arial Unicode MS"/>
              </a:rPr>
              <a:t>في حال عدم </a:t>
            </a:r>
            <a:r>
              <a:rPr lang="ar-SA" sz="1800">
                <a:latin typeface="Arial Unicode MS"/>
              </a:rPr>
              <a:t>تمكين </a:t>
            </a:r>
            <a:r>
              <a:rPr lang="ar-SA" sz="1900">
                <a:latin typeface="Arial Unicode MS"/>
              </a:rPr>
              <a:t>مر</a:t>
            </a:r>
            <a:r>
              <a:rPr lang="en-US" sz="1900">
                <a:latin typeface="Arial Unicode MS"/>
              </a:rPr>
              <a:t>١</a:t>
            </a:r>
            <a:r>
              <a:rPr lang="ar-SA" sz="1900">
                <a:latin typeface="Arial Unicode MS"/>
              </a:rPr>
              <a:t>حع الحابات الخارجي من أداء مهمته، فعليه </a:t>
            </a:r>
            <a:r>
              <a:rPr lang="ar-SA" sz="1800">
                <a:latin typeface="Arial Unicode MS"/>
              </a:rPr>
              <a:t>أن </a:t>
            </a:r>
            <a:r>
              <a:rPr lang="ar-SA" sz="1900">
                <a:latin typeface="Arial Unicode MS"/>
              </a:rPr>
              <a:t>يثبت </a:t>
            </a:r>
            <a:r>
              <a:rPr lang="ar-SA" sz="1800">
                <a:latin typeface="Arial Unicode MS"/>
              </a:rPr>
              <a:t>ذلك </a:t>
            </a:r>
            <a:r>
              <a:rPr lang="ar-SA" sz="1900">
                <a:latin typeface="Arial Unicode MS"/>
              </a:rPr>
              <a:t>في تقرير يرفعه </a:t>
            </a:r>
            <a:r>
              <a:rPr lang="ar-SA" sz="1800">
                <a:latin typeface="Arial Unicode MS"/>
              </a:rPr>
              <a:t>إلى </a:t>
            </a:r>
            <a:r>
              <a:rPr lang="ar-SA" sz="2000">
                <a:latin typeface="Arial Unicode MS"/>
              </a:rPr>
              <a:t>رئس </a:t>
            </a:r>
            <a:r>
              <a:rPr lang="ar-SA" sz="1900">
                <a:latin typeface="Arial Unicode MS"/>
              </a:rPr>
              <a:t>مجلى الجامعة </a:t>
            </a:r>
            <a:r>
              <a:rPr lang="ar-SA" sz="1800">
                <a:latin typeface="Arial Unicode MS"/>
              </a:rPr>
              <a:t>لاتخاذ </a:t>
            </a:r>
            <a:r>
              <a:rPr lang="ar-SA" sz="1900">
                <a:latin typeface="Arial Unicode MS"/>
              </a:rPr>
              <a:t>قرار في </a:t>
            </a:r>
            <a:r>
              <a:rPr lang="ar-SA" sz="1800">
                <a:latin typeface="Arial Unicode MS"/>
              </a:rPr>
              <a:t>هذا الشأن </a:t>
            </a:r>
            <a:r>
              <a:rPr lang="ar-SA" sz="1900">
                <a:latin typeface="Arial Unicode MS"/>
              </a:rPr>
              <a:t>عل وجه السرعة، </a:t>
            </a:r>
            <a:r>
              <a:rPr lang="ar-SA" sz="1600">
                <a:latin typeface="Arial Unicode MS"/>
              </a:rPr>
              <a:t>ويزول </a:t>
            </a:r>
            <a:r>
              <a:rPr lang="ar-SA" sz="1900">
                <a:latin typeface="Arial Unicode MS"/>
              </a:rPr>
              <a:t>مدير الجامعة بصورة منه .</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886450" y="535781"/>
            <a:ext cx="992981" cy="328612"/>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٣٤</a:t>
            </a:r>
            <a:r>
              <a:rPr lang="ar-SA" sz="1900">
                <a:solidFill>
                  <a:srgbClr val="6C9E7F"/>
                </a:solidFill>
                <a:latin typeface="Arial Unicode MS"/>
              </a:rPr>
              <a:t>)</a:t>
            </a:r>
          </a:p>
        </p:txBody>
      </p:sp>
      <p:sp>
        <p:nvSpPr>
          <p:cNvPr id="3" name="Rectangle 2"/>
          <p:cNvSpPr/>
          <p:nvPr/>
        </p:nvSpPr>
        <p:spPr>
          <a:xfrm>
            <a:off x="5850731" y="8622506"/>
            <a:ext cx="992981" cy="328612"/>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٣٧</a:t>
            </a:r>
            <a:r>
              <a:rPr lang="ar-SA" sz="1900">
                <a:solidFill>
                  <a:srgbClr val="6C9E7F"/>
                </a:solidFill>
                <a:latin typeface="Arial Unicode MS"/>
              </a:rPr>
              <a:t>)</a:t>
            </a:r>
          </a:p>
        </p:txBody>
      </p:sp>
      <p:sp>
        <p:nvSpPr>
          <p:cNvPr id="4" name="Rectangle 3"/>
          <p:cNvSpPr/>
          <p:nvPr/>
        </p:nvSpPr>
        <p:spPr>
          <a:xfrm>
            <a:off x="635793" y="214312"/>
            <a:ext cx="4836319" cy="1457325"/>
          </a:xfrm>
          <a:prstGeom prst="rect">
            <a:avLst/>
          </a:prstGeom>
        </p:spPr>
        <p:txBody>
          <a:bodyPr lIns="0" tIns="0" rIns="0" bIns="0">
            <a:noAutofit/>
          </a:bodyPr>
          <a:lstStyle/>
          <a:p>
            <a:pPr indent="0" algn="just" rtl="1">
              <a:lnSpc>
                <a:spcPts val="3066"/>
              </a:lnSpc>
              <a:spcAft>
                <a:spcPts val="2240"/>
              </a:spcAft>
            </a:pPr>
            <a:r>
              <a:rPr lang="ar-SA" sz="1900">
                <a:latin typeface="Arial Unicode MS"/>
              </a:rPr>
              <a:t>عل مراجع الحابات الخارجي مراجعة حابات الجامعة، وتقديم تقرير عبا </a:t>
            </a:r>
            <a:r>
              <a:rPr lang="ar-SA" sz="2000">
                <a:latin typeface="Arial Unicode MS"/>
              </a:rPr>
              <a:t>كل </a:t>
            </a:r>
            <a:r>
              <a:rPr lang="ar-SA" sz="1800">
                <a:latin typeface="Arial Unicode MS"/>
              </a:rPr>
              <a:t>ثلاثة </a:t>
            </a:r>
            <a:r>
              <a:rPr lang="ar-SA" sz="2000">
                <a:latin typeface="Arial Unicode MS"/>
              </a:rPr>
              <a:t>أشهر </a:t>
            </a:r>
            <a:r>
              <a:rPr lang="ar-SA" sz="1900">
                <a:latin typeface="Arial Unicode MS"/>
              </a:rPr>
              <a:t>إلى مدير الجامعة .</a:t>
            </a:r>
          </a:p>
        </p:txBody>
      </p:sp>
      <p:sp>
        <p:nvSpPr>
          <p:cNvPr id="5" name="Rectangle 4"/>
          <p:cNvSpPr/>
          <p:nvPr/>
        </p:nvSpPr>
        <p:spPr>
          <a:xfrm>
            <a:off x="621506" y="8558212"/>
            <a:ext cx="4814887" cy="1600200"/>
          </a:xfrm>
          <a:prstGeom prst="rect">
            <a:avLst/>
          </a:prstGeom>
        </p:spPr>
        <p:txBody>
          <a:bodyPr lIns="0" tIns="0" rIns="0" bIns="0">
            <a:noAutofit/>
          </a:bodyPr>
          <a:lstStyle/>
          <a:p>
            <a:pPr indent="0" algn="r" rtl="1">
              <a:lnSpc>
                <a:spcPts val="3150"/>
              </a:lnSpc>
              <a:spcBef>
                <a:spcPts val="2240"/>
              </a:spcBef>
            </a:pPr>
            <a:r>
              <a:rPr lang="ar-SA" sz="1900">
                <a:latin typeface="Arial Unicode MS"/>
              </a:rPr>
              <a:t>يناقش مجلس الجامعة الحساب الختامي السنوي </a:t>
            </a:r>
            <a:r>
              <a:rPr lang="ar-SA" sz="1800">
                <a:latin typeface="Arial Unicode MS"/>
              </a:rPr>
              <a:t>للجامعة </a:t>
            </a:r>
            <a:r>
              <a:rPr lang="ar-SA" sz="1900">
                <a:latin typeface="Arial Unicode MS"/>
              </a:rPr>
              <a:t>تمهيد</a:t>
            </a:r>
            <a:r>
              <a:rPr lang="ar-SA" sz="1800">
                <a:latin typeface="Arial Unicode MS"/>
              </a:rPr>
              <a:t>أ لرفعه </a:t>
            </a:r>
            <a:r>
              <a:rPr lang="ar-SA" sz="1900">
                <a:latin typeface="Arial Unicode MS"/>
              </a:rPr>
              <a:t>لرئيس مجلس الوزراء، </a:t>
            </a:r>
            <a:r>
              <a:rPr lang="ar-SA" sz="1800">
                <a:latin typeface="Arial Unicode MS"/>
              </a:rPr>
              <a:t>وتزود</a:t>
            </a:r>
          </a:p>
          <a:p>
            <a:pPr indent="0" algn="r" rtl="1">
              <a:lnSpc>
                <a:spcPts val="2531"/>
              </a:lnSpc>
            </a:pPr>
            <a:r>
              <a:rPr lang="ar-SA" sz="2000">
                <a:latin typeface="Arial Unicode MS"/>
              </a:rPr>
              <a:t>كل </a:t>
            </a:r>
            <a:r>
              <a:rPr lang="ar-SA" sz="1900">
                <a:latin typeface="Arial Unicode MS"/>
              </a:rPr>
              <a:t>من وزارة المالية والاقتصاد الوطني، وديوان المراقبة العامة، </a:t>
            </a:r>
            <a:r>
              <a:rPr lang="ar-SA" sz="1800">
                <a:latin typeface="Arial Unicode MS"/>
              </a:rPr>
              <a:t>لنسخة </a:t>
            </a:r>
            <a:r>
              <a:rPr lang="ar-SA" sz="1900">
                <a:latin typeface="Arial Unicode MS"/>
              </a:rPr>
              <a:t>منه .</a:t>
            </a:r>
          </a:p>
        </p:txBody>
      </p:sp>
      <p:sp>
        <p:nvSpPr>
          <p:cNvPr id="6" name="Rectangle 5"/>
          <p:cNvSpPr/>
          <p:nvPr/>
        </p:nvSpPr>
        <p:spPr>
          <a:xfrm>
            <a:off x="642937" y="2150268"/>
            <a:ext cx="6200775" cy="385763"/>
          </a:xfrm>
          <a:prstGeom prst="rect">
            <a:avLst/>
          </a:prstGeom>
        </p:spPr>
        <p:txBody>
          <a:bodyPr wrap="none" lIns="0" tIns="0" rIns="0" bIns="0">
            <a:noAutofit/>
          </a:bodyPr>
          <a:lstStyle/>
          <a:p>
            <a:pPr indent="0" algn="just" rtl="1">
              <a:lnSpc>
                <a:spcPts val="2540"/>
              </a:lnSpc>
              <a:spcAft>
                <a:spcPts val="630"/>
              </a:spcAft>
            </a:pPr>
            <a:r>
              <a:rPr lang="ar-SA" sz="1900">
                <a:solidFill>
                  <a:srgbClr val="6C9E7F"/>
                </a:solidFill>
                <a:latin typeface="Arial Unicode MS"/>
              </a:rPr>
              <a:t>مادة(</a:t>
            </a:r>
            <a:r>
              <a:rPr lang="en-US" sz="1900">
                <a:solidFill>
                  <a:srgbClr val="6C9E7F"/>
                </a:solidFill>
                <a:latin typeface="Arial Unicode MS"/>
              </a:rPr>
              <a:t>٣٥</a:t>
            </a:r>
            <a:r>
              <a:rPr lang="ar-SA" sz="1900">
                <a:solidFill>
                  <a:srgbClr val="6C9E7F"/>
                </a:solidFill>
                <a:latin typeface="Arial Unicode MS"/>
              </a:rPr>
              <a:t>)</a:t>
            </a:r>
            <a:r>
              <a:rPr lang="ar-SA" sz="1900">
                <a:latin typeface="Arial Unicode MS"/>
              </a:rPr>
              <a:t> : عل مراح الحابات عند اكتشاف </a:t>
            </a:r>
            <a:r>
              <a:rPr lang="ar-SA" sz="1800">
                <a:latin typeface="Arial Unicode MS"/>
              </a:rPr>
              <a:t>أي </a:t>
            </a:r>
            <a:r>
              <a:rPr lang="ar-SA" sz="1900">
                <a:latin typeface="Arial Unicode MS"/>
              </a:rPr>
              <a:t>اختلاس، أو</a:t>
            </a:r>
          </a:p>
        </p:txBody>
      </p:sp>
      <p:sp>
        <p:nvSpPr>
          <p:cNvPr id="7" name="Rectangle 6"/>
          <p:cNvSpPr/>
          <p:nvPr/>
        </p:nvSpPr>
        <p:spPr>
          <a:xfrm>
            <a:off x="653653" y="2518171"/>
            <a:ext cx="4764881" cy="1250157"/>
          </a:xfrm>
          <a:prstGeom prst="rect">
            <a:avLst/>
          </a:prstGeom>
        </p:spPr>
        <p:txBody>
          <a:bodyPr lIns="0" tIns="0" rIns="0" bIns="0">
            <a:noAutofit/>
          </a:bodyPr>
          <a:lstStyle/>
          <a:p>
            <a:pPr indent="0" algn="just" rtl="1">
              <a:lnSpc>
                <a:spcPts val="2869"/>
              </a:lnSpc>
              <a:spcAft>
                <a:spcPts val="2870"/>
              </a:spcAft>
            </a:pPr>
            <a:r>
              <a:rPr lang="ar-SA" sz="1900">
                <a:latin typeface="Arial Unicode MS"/>
              </a:rPr>
              <a:t>تصرف يعرض أموال الجامعة للخطر، </a:t>
            </a:r>
            <a:r>
              <a:rPr lang="ar-SA" sz="1800">
                <a:latin typeface="Arial Unicode MS"/>
              </a:rPr>
              <a:t>أن </a:t>
            </a:r>
            <a:r>
              <a:rPr lang="ar-SA" sz="1400">
                <a:latin typeface="Arial Unicode MS"/>
              </a:rPr>
              <a:t>يرفع </a:t>
            </a:r>
            <a:r>
              <a:rPr lang="ar-SA" sz="1900">
                <a:latin typeface="Arial Unicode MS"/>
              </a:rPr>
              <a:t>تقريرأ </a:t>
            </a:r>
            <a:r>
              <a:rPr lang="ar-SA" sz="1400">
                <a:latin typeface="Arial Unicode MS"/>
              </a:rPr>
              <a:t>فورا </a:t>
            </a:r>
            <a:r>
              <a:rPr lang="ar-SA" sz="1900">
                <a:latin typeface="Arial Unicode MS"/>
              </a:rPr>
              <a:t>بذلك إلى مدير الجامعة لاتخاذ الإجراءات المنامبة، </a:t>
            </a:r>
            <a:r>
              <a:rPr lang="ar-SA" sz="1800">
                <a:latin typeface="Arial Unicode MS"/>
              </a:rPr>
              <a:t>ويزول </a:t>
            </a:r>
            <a:r>
              <a:rPr lang="ar-SA" sz="1900">
                <a:latin typeface="Arial Unicode MS"/>
              </a:rPr>
              <a:t>رئيس مجلس الجامعة بصورة منه .</a:t>
            </a:r>
          </a:p>
        </p:txBody>
      </p:sp>
      <p:sp>
        <p:nvSpPr>
          <p:cNvPr id="8" name="Rectangle 7"/>
          <p:cNvSpPr/>
          <p:nvPr/>
        </p:nvSpPr>
        <p:spPr>
          <a:xfrm>
            <a:off x="667940" y="4339828"/>
            <a:ext cx="6165056" cy="350043"/>
          </a:xfrm>
          <a:prstGeom prst="rect">
            <a:avLst/>
          </a:prstGeom>
        </p:spPr>
        <p:txBody>
          <a:bodyPr wrap="none" lIns="0" tIns="0" rIns="0" bIns="0">
            <a:noAutofit/>
          </a:bodyPr>
          <a:lstStyle/>
          <a:p>
            <a:pPr indent="0" algn="just" rtl="1">
              <a:lnSpc>
                <a:spcPts val="3319"/>
              </a:lnSpc>
            </a:pPr>
            <a:r>
              <a:rPr lang="ar-SA" sz="1900">
                <a:solidFill>
                  <a:srgbClr val="6C9E7F"/>
                </a:solidFill>
                <a:latin typeface="Arial Unicode MS"/>
              </a:rPr>
              <a:t>مادة (</a:t>
            </a:r>
            <a:r>
              <a:rPr lang="en-US" sz="1900">
                <a:solidFill>
                  <a:srgbClr val="6C9E7F"/>
                </a:solidFill>
                <a:latin typeface="Arial Unicode MS"/>
              </a:rPr>
              <a:t>٣٦</a:t>
            </a:r>
            <a:r>
              <a:rPr lang="ar-SA" sz="1900">
                <a:solidFill>
                  <a:srgbClr val="6C9E7F"/>
                </a:solidFill>
                <a:latin typeface="Arial Unicode MS"/>
              </a:rPr>
              <a:t>)</a:t>
            </a:r>
            <a:r>
              <a:rPr lang="ar-SA" sz="1900">
                <a:latin typeface="Arial Unicode MS"/>
              </a:rPr>
              <a:t> : عل مراجع الحسابات الخارجي </a:t>
            </a:r>
            <a:r>
              <a:rPr lang="ar-SA" sz="1800">
                <a:latin typeface="Arial Unicode MS"/>
              </a:rPr>
              <a:t>مراجعة، وتدقيق</a:t>
            </a:r>
          </a:p>
        </p:txBody>
      </p:sp>
      <p:sp>
        <p:nvSpPr>
          <p:cNvPr id="9" name="Rectangle 8"/>
          <p:cNvSpPr/>
          <p:nvPr/>
        </p:nvSpPr>
        <p:spPr>
          <a:xfrm>
            <a:off x="439340" y="4768453"/>
            <a:ext cx="4964906" cy="339328"/>
          </a:xfrm>
          <a:prstGeom prst="rect">
            <a:avLst/>
          </a:prstGeom>
        </p:spPr>
        <p:txBody>
          <a:bodyPr wrap="none" lIns="0" tIns="0" rIns="0" bIns="0">
            <a:noAutofit/>
          </a:bodyPr>
          <a:lstStyle/>
          <a:p>
            <a:pPr indent="0" algn="r" rtl="1">
              <a:lnSpc>
                <a:spcPts val="3319"/>
              </a:lnSpc>
            </a:pPr>
            <a:r>
              <a:rPr lang="ar-SA" sz="1900">
                <a:latin typeface="Arial Unicode MS"/>
              </a:rPr>
              <a:t>الحساب الختامي السنوي للجامعة المتضمن المركز ؛</a:t>
            </a:r>
          </a:p>
        </p:txBody>
      </p:sp>
      <p:sp>
        <p:nvSpPr>
          <p:cNvPr id="10" name="Rectangle 9"/>
          <p:cNvSpPr/>
          <p:nvPr/>
        </p:nvSpPr>
        <p:spPr>
          <a:xfrm>
            <a:off x="667940" y="5182790"/>
            <a:ext cx="4729163" cy="353616"/>
          </a:xfrm>
          <a:prstGeom prst="rect">
            <a:avLst/>
          </a:prstGeom>
        </p:spPr>
        <p:txBody>
          <a:bodyPr wrap="none" lIns="0" tIns="0" rIns="0" bIns="0">
            <a:noAutofit/>
          </a:bodyPr>
          <a:lstStyle/>
          <a:p>
            <a:pPr indent="0" algn="just" rtl="1">
              <a:lnSpc>
                <a:spcPts val="3319"/>
              </a:lnSpc>
            </a:pPr>
            <a:r>
              <a:rPr lang="ar-SA" sz="1900">
                <a:latin typeface="Arial Unicode MS"/>
              </a:rPr>
              <a:t>المالي، وتقديم تقرير عن ذلك </a:t>
            </a:r>
            <a:r>
              <a:rPr lang="ar-SA" sz="1800">
                <a:latin typeface="Arial Unicode MS"/>
              </a:rPr>
              <a:t>إلى </a:t>
            </a:r>
            <a:r>
              <a:rPr lang="ar-SA" sz="1900">
                <a:latin typeface="Arial Unicode MS"/>
              </a:rPr>
              <a:t>مجلس </a:t>
            </a:r>
            <a:r>
              <a:rPr lang="ar-SA" sz="1800">
                <a:latin typeface="Arial Unicode MS"/>
              </a:rPr>
              <a:t>الجامعة</a:t>
            </a:r>
          </a:p>
        </p:txBody>
      </p:sp>
      <p:sp>
        <p:nvSpPr>
          <p:cNvPr id="11" name="Rectangle 10"/>
          <p:cNvSpPr/>
          <p:nvPr/>
        </p:nvSpPr>
        <p:spPr>
          <a:xfrm>
            <a:off x="635793" y="5611415"/>
            <a:ext cx="4786313" cy="2453878"/>
          </a:xfrm>
          <a:prstGeom prst="rect">
            <a:avLst/>
          </a:prstGeom>
        </p:spPr>
        <p:txBody>
          <a:bodyPr lIns="0" tIns="0" rIns="0" bIns="0">
            <a:noAutofit/>
          </a:bodyPr>
          <a:lstStyle/>
          <a:p>
            <a:pPr indent="0" algn="just" rtl="1">
              <a:lnSpc>
                <a:spcPts val="3291"/>
              </a:lnSpc>
              <a:spcAft>
                <a:spcPts val="2240"/>
              </a:spcAft>
            </a:pPr>
            <a:r>
              <a:rPr lang="ar-SA" sz="1900">
                <a:latin typeface="Arial Unicode MS"/>
              </a:rPr>
              <a:t>خلال مدة أقصاها شهران من تاريبخ انتهاء النة المالية، وعليه </a:t>
            </a:r>
            <a:r>
              <a:rPr lang="ar-SA" sz="1800">
                <a:latin typeface="Arial Unicode MS"/>
              </a:rPr>
              <a:t>أن </a:t>
            </a:r>
            <a:r>
              <a:rPr lang="ar-SA" sz="1900">
                <a:latin typeface="Arial Unicode MS"/>
              </a:rPr>
              <a:t>يقدم </a:t>
            </a:r>
            <a:r>
              <a:rPr lang="en-US" sz="1900">
                <a:latin typeface="Arial Unicode MS"/>
              </a:rPr>
              <a:t>٠</a:t>
            </a:r>
            <a:r>
              <a:rPr lang="ar-SA" sz="1900">
                <a:latin typeface="Arial Unicode MS"/>
              </a:rPr>
              <a:t>ع الحساب الختامي رأيه في المركز المالي للجامعة، ومدى اقتناعه بأي إيضاحات أو معلومات يكون قد طلبها من إدارة الجامعة، مرا</a:t>
            </a:r>
            <a:r>
              <a:rPr lang="ar-SA" sz="2100">
                <a:latin typeface="Arial Unicode MS"/>
              </a:rPr>
              <a:t>فقأ </a:t>
            </a:r>
            <a:r>
              <a:rPr lang="ar-SA" sz="1900">
                <a:latin typeface="Arial Unicode MS"/>
              </a:rPr>
              <a:t>له تقرير </a:t>
            </a:r>
            <a:r>
              <a:rPr lang="ar-SA" sz="2400">
                <a:latin typeface="Arial Unicode MS"/>
              </a:rPr>
              <a:t>يتصمن </a:t>
            </a:r>
            <a:r>
              <a:rPr lang="ar-SA" sz="1900">
                <a:latin typeface="Arial Unicode MS"/>
              </a:rPr>
              <a:t>ملاحظاته، ومقزحاته، وتحليله للحساب الحتامى .</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740" y="0"/>
            <a:ext cx="7136606"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15175"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80483" y="850604"/>
            <a:ext cx="6181061" cy="8902996"/>
          </a:xfrm>
          <a:prstGeom prst="rect">
            <a:avLst/>
          </a:prstGeom>
        </p:spPr>
        <p:txBody>
          <a:bodyPr lIns="0" tIns="0" rIns="0" bIns="0">
            <a:noAutofit/>
          </a:bodyPr>
          <a:lstStyle/>
          <a:p>
            <a:pPr indent="0" algn="ctr" rtl="1">
              <a:lnSpc>
                <a:spcPts val="3879"/>
              </a:lnSpc>
              <a:spcAft>
                <a:spcPts val="630"/>
              </a:spcAft>
            </a:pPr>
            <a:r>
              <a:rPr lang="ar-SA" sz="2500" b="1">
                <a:solidFill>
                  <a:srgbClr val="6C9E7F"/>
                </a:solidFill>
                <a:latin typeface="Arial"/>
              </a:rPr>
              <a:t>نص </a:t>
            </a:r>
            <a:r>
              <a:rPr lang="ar-SA" sz="1900" b="1">
                <a:solidFill>
                  <a:srgbClr val="6C9E7F"/>
                </a:solidFill>
                <a:latin typeface="Arial"/>
              </a:rPr>
              <a:t>قرار </a:t>
            </a:r>
            <a:r>
              <a:rPr lang="ar-SA" sz="2100">
                <a:solidFill>
                  <a:srgbClr val="6C9E7F"/>
                </a:solidFill>
                <a:latin typeface="Arial Unicode MS"/>
              </a:rPr>
              <a:t>مجلس </a:t>
            </a:r>
            <a:r>
              <a:rPr lang="ar-SA" sz="2500" b="1">
                <a:solidFill>
                  <a:srgbClr val="6C9E7F"/>
                </a:solidFill>
                <a:latin typeface="Arial"/>
              </a:rPr>
              <a:t>التعليم العاي </a:t>
            </a:r>
            <a:r>
              <a:rPr lang="ar-SA" sz="1900" b="1">
                <a:solidFill>
                  <a:srgbClr val="6C9E7F"/>
                </a:solidFill>
                <a:latin typeface="Arial"/>
              </a:rPr>
              <a:t>رقم </a:t>
            </a:r>
            <a:r>
              <a:rPr lang="ar-SA" sz="2100">
                <a:solidFill>
                  <a:srgbClr val="6C9E7F"/>
                </a:solidFill>
                <a:latin typeface="Arial Unicode MS"/>
              </a:rPr>
              <a:t>(</a:t>
            </a:r>
            <a:r>
              <a:rPr lang="en-US" sz="2100">
                <a:solidFill>
                  <a:srgbClr val="6C9E7F"/>
                </a:solidFill>
                <a:latin typeface="Arial Unicode MS"/>
              </a:rPr>
              <a:t>٢/٦</a:t>
            </a:r>
            <a:r>
              <a:rPr lang="ar-SA" sz="2100">
                <a:solidFill>
                  <a:srgbClr val="6C9E7F"/>
                </a:solidFill>
                <a:latin typeface="Arial Unicode MS"/>
              </a:rPr>
              <a:t>)</a:t>
            </a:r>
          </a:p>
          <a:p>
            <a:pPr indent="0" algn="ctr" rtl="1">
              <a:lnSpc>
                <a:spcPts val="3879"/>
              </a:lnSpc>
              <a:spcAft>
                <a:spcPts val="1190"/>
              </a:spcAft>
            </a:pPr>
            <a:r>
              <a:rPr lang="ar-SA" sz="2200">
                <a:solidFill>
                  <a:srgbClr val="6C9E7F"/>
                </a:solidFill>
                <a:latin typeface="Arial Unicode MS"/>
              </a:rPr>
              <a:t>القراررقم(</a:t>
            </a:r>
            <a:r>
              <a:rPr lang="en-US" sz="2200">
                <a:solidFill>
                  <a:srgbClr val="6C9E7F"/>
                </a:solidFill>
                <a:latin typeface="Arial Unicode MS"/>
              </a:rPr>
              <a:t>٢/٦</a:t>
            </a:r>
            <a:r>
              <a:rPr lang="ar-SA" sz="2200">
                <a:solidFill>
                  <a:srgbClr val="6C9E7F"/>
                </a:solidFill>
                <a:latin typeface="Arial Unicode MS"/>
              </a:rPr>
              <a:t>)في</a:t>
            </a:r>
            <a:r>
              <a:rPr lang="en-US" sz="2200">
                <a:solidFill>
                  <a:srgbClr val="6C9E7F"/>
                </a:solidFill>
                <a:latin typeface="Arial Unicode MS"/>
              </a:rPr>
              <a:t>١٤١٦/٦/١١</a:t>
            </a:r>
            <a:r>
              <a:rPr lang="ar-SA" sz="2200">
                <a:solidFill>
                  <a:srgbClr val="6C9E7F"/>
                </a:solidFill>
                <a:latin typeface="Arial Unicode MS"/>
              </a:rPr>
              <a:t>د.</a:t>
            </a:r>
          </a:p>
          <a:p>
            <a:pPr indent="304800" algn="just" rtl="1">
              <a:lnSpc>
                <a:spcPts val="3377"/>
              </a:lnSpc>
            </a:pPr>
            <a:r>
              <a:rPr lang="ar-SA" sz="1900">
                <a:latin typeface="Arial Unicode MS"/>
              </a:rPr>
              <a:t>إن مجلس التعليم العالي.</a:t>
            </a:r>
          </a:p>
          <a:p>
            <a:pPr indent="304800" algn="just" rtl="1">
              <a:lnSpc>
                <a:spcPts val="3377"/>
              </a:lnSpc>
              <a:spcAft>
                <a:spcPts val="630"/>
              </a:spcAft>
            </a:pPr>
            <a:r>
              <a:rPr lang="ar-SA" sz="1900">
                <a:latin typeface="Arial Unicode MS"/>
              </a:rPr>
              <a:t>بناة عل أحكام الفقرة (</a:t>
            </a:r>
            <a:r>
              <a:rPr lang="en-US" sz="1900">
                <a:latin typeface="Arial Unicode MS"/>
              </a:rPr>
              <a:t>٩</a:t>
            </a:r>
            <a:r>
              <a:rPr lang="ar-SA" sz="1900">
                <a:latin typeface="Arial Unicode MS"/>
              </a:rPr>
              <a:t>) من المادة (الخامة عثرة) من نظام مجلس التعليم العالي والجامعات الني تقفي بأن من اختصاصات المجلس إصدار اللاثحة المنظمة للشؤون المالية في الجامعات بإ في ذلك القواعد المنظمة لمكافأت، لعانات الطلبة، وغرهم، وذلك بعد إعدادها من قبل كل من وزارة التعليم العالي، ووزارة المالية والاقتصاد الوطني.</a:t>
            </a:r>
          </a:p>
          <a:p>
            <a:pPr indent="304800" algn="just" rtl="1">
              <a:lnSpc>
                <a:spcPts val="3293"/>
              </a:lnSpc>
              <a:spcAft>
                <a:spcPts val="630"/>
              </a:spcAft>
            </a:pPr>
            <a:r>
              <a:rPr lang="ar-SA" sz="1900">
                <a:latin typeface="Arial Unicode MS"/>
              </a:rPr>
              <a:t>وبناة عل أحكام المادة (الحادية والحسين) من النظام الني تقفي بأن يضع مجلس التعليم العالي أحكام المراقبة المالية الظ بقة للصرف بعد إعدادها من قبل كل من وزارة التعليم العالي، ووزارة المالية والاقتصاد الوطني، وديوان المراقبة العامة.</a:t>
            </a:r>
          </a:p>
          <a:p>
            <a:pPr indent="304800" algn="just" rtl="1">
              <a:lnSpc>
                <a:spcPts val="3098"/>
              </a:lnSpc>
              <a:spcAft>
                <a:spcPts val="630"/>
              </a:spcAft>
            </a:pPr>
            <a:r>
              <a:rPr lang="ar-SA" sz="1900">
                <a:latin typeface="Arial Unicode MS"/>
              </a:rPr>
              <a:t>وبناة عل </a:t>
            </a:r>
            <a:r>
              <a:rPr lang="ar-SA" sz="1800">
                <a:latin typeface="Arial Unicode MS"/>
              </a:rPr>
              <a:t>أحكام </a:t>
            </a:r>
            <a:r>
              <a:rPr lang="ar-SA" sz="1900">
                <a:latin typeface="Arial Unicode MS"/>
              </a:rPr>
              <a:t>المادة (الرابعة والخمين) من النظام الني تقفي</a:t>
            </a:r>
          </a:p>
          <a:p>
            <a:pPr indent="304800" algn="just" rtl="1">
              <a:lnSpc>
                <a:spcPts val="3098"/>
              </a:lnSpc>
            </a:pPr>
            <a:r>
              <a:rPr lang="ar-SA" sz="2100">
                <a:latin typeface="Arial"/>
              </a:rPr>
              <a:t>بإ</a:t>
            </a:r>
            <a:r>
              <a:rPr lang="en-US" sz="2100">
                <a:latin typeface="Arial"/>
              </a:rPr>
              <a:t>٤</a:t>
            </a:r>
            <a:r>
              <a:rPr lang="ar-SA" sz="2100">
                <a:latin typeface="Arial"/>
              </a:rPr>
              <a:t>اني:</a:t>
            </a:r>
          </a:p>
          <a:p>
            <a:pPr marR="771747" indent="-711200" algn="just" rtl="1">
              <a:lnSpc>
                <a:spcPts val="3377"/>
              </a:lnSpc>
              <a:spcAft>
                <a:spcPts val="3010"/>
              </a:spcAft>
            </a:pPr>
            <a:r>
              <a:rPr lang="ar-SA" sz="1800">
                <a:latin typeface="Arial Unicode MS"/>
              </a:rPr>
              <a:t>(أ) </a:t>
            </a:r>
            <a:r>
              <a:rPr lang="ar-SA" sz="1900">
                <a:latin typeface="Arial Unicode MS"/>
              </a:rPr>
              <a:t>للجامعة القيام بدراسات </a:t>
            </a:r>
            <a:r>
              <a:rPr lang="ar-SA" sz="1800">
                <a:latin typeface="Arial Unicode MS"/>
              </a:rPr>
              <a:t>أو </a:t>
            </a:r>
            <a:r>
              <a:rPr lang="ar-SA" sz="1900">
                <a:latin typeface="Arial Unicode MS"/>
              </a:rPr>
              <a:t>خدمات علمية لجهات سعودية مقابل مبالغ مالية، بدح عائدات هذ</a:t>
            </a:r>
            <a:r>
              <a:rPr lang="en-US" sz="1900">
                <a:latin typeface="Arial Unicode MS"/>
              </a:rPr>
              <a:t>٥</a:t>
            </a:r>
            <a:r>
              <a:rPr lang="ar-SA" sz="1900">
                <a:latin typeface="Arial Unicode MS"/>
              </a:rPr>
              <a:t> الدراسات، والخدمات في حساب مستقل </a:t>
            </a:r>
            <a:r>
              <a:rPr lang="ar-SA" sz="2000">
                <a:latin typeface="Arial Unicode MS"/>
              </a:rPr>
              <a:t>تصرف </a:t>
            </a:r>
            <a:r>
              <a:rPr lang="ar-SA" sz="1900">
                <a:latin typeface="Arial Unicode MS"/>
              </a:rPr>
              <a:t>في الأغراض الني يحددها، ويصم قواعدها مجلس التعليم العالي </a:t>
            </a:r>
            <a:r>
              <a:rPr lang="en-US" sz="1900">
                <a:latin typeface="Arial Unicode MS"/>
              </a:rPr>
              <a:t>٠</a:t>
            </a:r>
          </a:p>
        </p:txBody>
      </p:sp>
      <p:sp>
        <p:nvSpPr>
          <p:cNvPr id="3" name="Rectangle 2"/>
          <p:cNvSpPr/>
          <p:nvPr/>
        </p:nvSpPr>
        <p:spPr>
          <a:xfrm>
            <a:off x="6836734" y="10193079"/>
            <a:ext cx="428847" cy="411125"/>
          </a:xfrm>
          <a:prstGeom prst="rect">
            <a:avLst/>
          </a:prstGeom>
          <a:solidFill>
            <a:srgbClr val="000000"/>
          </a:solidFill>
        </p:spPr>
        <p:txBody>
          <a:bodyPr wrap="none" lIns="0" tIns="0" rIns="0" bIns="0">
            <a:noAutofit/>
          </a:bodyPr>
          <a:lstStyle/>
          <a:p>
            <a:pPr indent="0" algn="r" rtl="1">
              <a:lnSpc>
                <a:spcPts val="4820"/>
              </a:lnSpc>
              <a:spcBef>
                <a:spcPts val="3010"/>
              </a:spcBef>
            </a:pPr>
            <a:r>
              <a:rPr lang="ar-SA" sz="3600">
                <a:solidFill>
                  <a:srgbClr val="FFFFFF"/>
                </a:solidFill>
                <a:latin typeface="Arial Unicode MS"/>
              </a:rPr>
              <a:t>ا</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109637"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79281" y="10222706"/>
            <a:ext cx="1628775" cy="457200"/>
          </a:xfrm>
          <a:prstGeom prst="rect">
            <a:avLst/>
          </a:prstGeom>
        </p:spPr>
      </p:pic>
      <p:sp>
        <p:nvSpPr>
          <p:cNvPr id="3" name="Rectangle 2"/>
          <p:cNvSpPr/>
          <p:nvPr/>
        </p:nvSpPr>
        <p:spPr>
          <a:xfrm>
            <a:off x="678656" y="514350"/>
            <a:ext cx="6207919" cy="1693068"/>
          </a:xfrm>
          <a:prstGeom prst="rect">
            <a:avLst/>
          </a:prstGeom>
        </p:spPr>
        <p:txBody>
          <a:bodyPr lIns="0" tIns="0" rIns="0" bIns="0">
            <a:noAutofit/>
          </a:bodyPr>
          <a:lstStyle/>
          <a:p>
            <a:pPr indent="0" algn="ctr" rtl="1">
              <a:lnSpc>
                <a:spcPts val="2540"/>
              </a:lnSpc>
              <a:spcAft>
                <a:spcPts val="630"/>
              </a:spcAft>
            </a:pPr>
            <a:r>
              <a:rPr lang="ar-SA" sz="1900">
                <a:solidFill>
                  <a:srgbClr val="6C9E7F"/>
                </a:solidFill>
                <a:latin typeface="Arial Unicode MS"/>
              </a:rPr>
              <a:t>مادة (</a:t>
            </a:r>
            <a:r>
              <a:rPr lang="en-US" sz="1900">
                <a:solidFill>
                  <a:srgbClr val="6C9E7F"/>
                </a:solidFill>
                <a:latin typeface="Arial Unicode MS"/>
              </a:rPr>
              <a:t>٨</a:t>
            </a:r>
            <a:r>
              <a:rPr lang="ar-SA" sz="1900">
                <a:solidFill>
                  <a:srgbClr val="6C9E7F"/>
                </a:solidFill>
                <a:latin typeface="Arial Unicode MS"/>
              </a:rPr>
              <a:t> ' ؛</a:t>
            </a:r>
            <a:r>
              <a:rPr lang="ar-SA" sz="1900">
                <a:latin typeface="Arial Unicode MS"/>
              </a:rPr>
              <a:t> : يكون للجامعة نظام </a:t>
            </a:r>
            <a:r>
              <a:rPr lang="ar-SA" sz="1800" b="1">
                <a:latin typeface="Arial"/>
              </a:rPr>
              <a:t>محاسبي </a:t>
            </a:r>
            <a:r>
              <a:rPr lang="ar-SA" sz="1900">
                <a:latin typeface="Arial Unicode MS"/>
              </a:rPr>
              <a:t>يتفق مع التعليإت المالية</a:t>
            </a:r>
          </a:p>
          <a:p>
            <a:pPr marR="1420416" indent="0" algn="just" rtl="1">
              <a:lnSpc>
                <a:spcPts val="3291"/>
              </a:lnSpc>
              <a:spcAft>
                <a:spcPts val="2450"/>
              </a:spcAft>
            </a:pPr>
            <a:r>
              <a:rPr lang="ar-SA" sz="1900">
                <a:latin typeface="Arial Unicode MS"/>
              </a:rPr>
              <a:t>للميزانية والحسابات، وتتوافر فيه جح عناصر الرقابة الداخلية، وياعد عل إعطاء التقارير اللازمة للإدارة، والجهات المختصة .</a:t>
            </a:r>
          </a:p>
        </p:txBody>
      </p:sp>
      <p:sp>
        <p:nvSpPr>
          <p:cNvPr id="4" name="Rectangle 3"/>
          <p:cNvSpPr/>
          <p:nvPr/>
        </p:nvSpPr>
        <p:spPr>
          <a:xfrm>
            <a:off x="5679281" y="2721768"/>
            <a:ext cx="1200150" cy="307182"/>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٣٩</a:t>
            </a:r>
            <a:r>
              <a:rPr lang="ar-SA" sz="1900">
                <a:solidFill>
                  <a:srgbClr val="6C9E7F"/>
                </a:solidFill>
                <a:latin typeface="Arial Unicode MS"/>
              </a:rPr>
              <a:t>):</a:t>
            </a:r>
          </a:p>
        </p:txBody>
      </p:sp>
      <p:sp>
        <p:nvSpPr>
          <p:cNvPr id="5" name="Rectangle 4"/>
          <p:cNvSpPr/>
          <p:nvPr/>
        </p:nvSpPr>
        <p:spPr>
          <a:xfrm>
            <a:off x="650081" y="2336006"/>
            <a:ext cx="4907756" cy="2128837"/>
          </a:xfrm>
          <a:prstGeom prst="rect">
            <a:avLst/>
          </a:prstGeom>
        </p:spPr>
        <p:txBody>
          <a:bodyPr lIns="0" tIns="0" rIns="0" bIns="0">
            <a:noAutofit/>
          </a:bodyPr>
          <a:lstStyle/>
          <a:p>
            <a:pPr indent="0" algn="just" rtl="1">
              <a:lnSpc>
                <a:spcPts val="3347"/>
              </a:lnSpc>
              <a:spcBef>
                <a:spcPts val="2450"/>
              </a:spcBef>
              <a:spcAft>
                <a:spcPts val="2450"/>
              </a:spcAft>
            </a:pPr>
            <a:r>
              <a:rPr lang="ar-SA" sz="1800">
                <a:latin typeface="Arial Unicode MS"/>
              </a:rPr>
              <a:t>لا يجوز لأمين </a:t>
            </a:r>
            <a:r>
              <a:rPr lang="ar-SA" sz="1900">
                <a:latin typeface="Arial Unicode MS"/>
              </a:rPr>
              <a:t>الصندوق </a:t>
            </a:r>
            <a:r>
              <a:rPr lang="ar-SA" sz="1800">
                <a:latin typeface="Arial Unicode MS"/>
              </a:rPr>
              <a:t>أن </a:t>
            </a:r>
            <a:r>
              <a:rPr lang="ar-SA" sz="1900">
                <a:latin typeface="Arial Unicode MS"/>
              </a:rPr>
              <a:t>يحتفظ في الصندوق </a:t>
            </a:r>
            <a:r>
              <a:rPr lang="ar-SA" sz="1800">
                <a:latin typeface="Arial Unicode MS"/>
              </a:rPr>
              <a:t>بأموال </a:t>
            </a:r>
            <a:r>
              <a:rPr lang="ar-SA" sz="1900">
                <a:latin typeface="Arial Unicode MS"/>
              </a:rPr>
              <a:t>غير </a:t>
            </a:r>
            <a:r>
              <a:rPr lang="ar-SA" sz="1800">
                <a:latin typeface="Arial Unicode MS"/>
              </a:rPr>
              <a:t>أموال الجامعة</a:t>
            </a:r>
            <a:r>
              <a:rPr lang="ar-SA" sz="1900">
                <a:latin typeface="Arial Unicode MS"/>
              </a:rPr>
              <a:t>، وكل </a:t>
            </a:r>
            <a:r>
              <a:rPr lang="ar-SA" sz="1800">
                <a:latin typeface="Arial Unicode MS"/>
              </a:rPr>
              <a:t>أموال </a:t>
            </a:r>
            <a:r>
              <a:rPr lang="ar-SA" sz="1900">
                <a:latin typeface="Arial Unicode MS"/>
              </a:rPr>
              <a:t>توجد فيه تعتين </a:t>
            </a:r>
            <a:r>
              <a:rPr lang="ar-SA" sz="1800">
                <a:latin typeface="Arial Unicode MS"/>
              </a:rPr>
              <a:t>ملكأ للجامعة</a:t>
            </a:r>
            <a:r>
              <a:rPr lang="ar-SA" sz="1900">
                <a:latin typeface="Arial Unicode MS"/>
              </a:rPr>
              <a:t>، وفي </a:t>
            </a:r>
            <a:r>
              <a:rPr lang="ar-SA" sz="1800">
                <a:latin typeface="Arial Unicode MS"/>
              </a:rPr>
              <a:t>حال </a:t>
            </a:r>
            <a:r>
              <a:rPr lang="ar-SA" sz="1900">
                <a:latin typeface="Arial Unicode MS"/>
              </a:rPr>
              <a:t>وج_ود عجز فيه </a:t>
            </a:r>
            <a:r>
              <a:rPr lang="ar-SA" sz="1800">
                <a:latin typeface="Arial Unicode MS"/>
              </a:rPr>
              <a:t>يكون أمين </a:t>
            </a:r>
            <a:r>
              <a:rPr lang="ar-SA" sz="1900">
                <a:latin typeface="Arial Unicode MS"/>
              </a:rPr>
              <a:t>الصندوق </a:t>
            </a:r>
            <a:r>
              <a:rPr lang="ar-SA" sz="1800">
                <a:latin typeface="Arial Unicode MS"/>
              </a:rPr>
              <a:t>مسؤولأ </a:t>
            </a:r>
            <a:r>
              <a:rPr lang="ar-SA" sz="1900">
                <a:latin typeface="Arial Unicode MS"/>
              </a:rPr>
              <a:t>عنه .</a:t>
            </a:r>
          </a:p>
        </p:txBody>
      </p:sp>
      <p:sp>
        <p:nvSpPr>
          <p:cNvPr id="6" name="Rectangle 5"/>
          <p:cNvSpPr/>
          <p:nvPr/>
        </p:nvSpPr>
        <p:spPr>
          <a:xfrm>
            <a:off x="664368" y="4822031"/>
            <a:ext cx="6200775" cy="2135981"/>
          </a:xfrm>
          <a:prstGeom prst="rect">
            <a:avLst/>
          </a:prstGeom>
        </p:spPr>
        <p:txBody>
          <a:bodyPr lIns="0" tIns="0" rIns="0" bIns="0">
            <a:noAutofit/>
          </a:bodyPr>
          <a:lstStyle/>
          <a:p>
            <a:pPr indent="0" algn="ctr" rtl="1">
              <a:lnSpc>
                <a:spcPts val="3319"/>
              </a:lnSpc>
              <a:spcBef>
                <a:spcPts val="2450"/>
              </a:spcBef>
            </a:pPr>
            <a:r>
              <a:rPr lang="ar-SA" sz="1900">
                <a:solidFill>
                  <a:srgbClr val="6C9E7F"/>
                </a:solidFill>
                <a:latin typeface="Arial Unicode MS"/>
              </a:rPr>
              <a:t>مادة </a:t>
            </a:r>
            <a:r>
              <a:rPr lang="ar-SA" sz="2100">
                <a:solidFill>
                  <a:srgbClr val="6C9E7F"/>
                </a:solidFill>
                <a:latin typeface="Arial Unicode MS"/>
              </a:rPr>
              <a:t>(</a:t>
            </a:r>
            <a:r>
              <a:rPr lang="en-US" sz="2100">
                <a:solidFill>
                  <a:srgbClr val="6C9E7F"/>
                </a:solidFill>
                <a:latin typeface="Arial Unicode MS"/>
              </a:rPr>
              <a:t>٤٠</a:t>
            </a:r>
            <a:r>
              <a:rPr lang="ar-SA" sz="2100">
                <a:solidFill>
                  <a:srgbClr val="6C9E7F"/>
                </a:solidFill>
                <a:latin typeface="Arial Unicode MS"/>
              </a:rPr>
              <a:t>):</a:t>
            </a:r>
            <a:r>
              <a:rPr lang="ar-SA" sz="2100">
                <a:latin typeface="Arial Unicode MS"/>
              </a:rPr>
              <a:t> </a:t>
            </a:r>
            <a:r>
              <a:rPr lang="en-US" sz="2100">
                <a:latin typeface="Arial Unicode MS"/>
              </a:rPr>
              <a:t>٠</a:t>
            </a:r>
            <a:r>
              <a:rPr lang="ar-SA" sz="2100">
                <a:latin typeface="Arial Unicode MS"/>
              </a:rPr>
              <a:t>ع </a:t>
            </a:r>
            <a:r>
              <a:rPr lang="ar-SA" sz="1900">
                <a:latin typeface="Arial Unicode MS"/>
              </a:rPr>
              <a:t>عدم الإخلال بمراقبة ديوان المراقبة العامة</a:t>
            </a:r>
            <a:r>
              <a:rPr lang="ar-SA" sz="2100">
                <a:latin typeface="Arial Unicode MS"/>
              </a:rPr>
              <a:t>، </a:t>
            </a:r>
            <a:r>
              <a:rPr lang="ar-SA" sz="1900">
                <a:latin typeface="Arial Unicode MS"/>
              </a:rPr>
              <a:t>عل</a:t>
            </a:r>
          </a:p>
          <a:p>
            <a:pPr marR="1398985" indent="0" algn="just" rtl="1">
              <a:lnSpc>
                <a:spcPts val="3319"/>
              </a:lnSpc>
            </a:pPr>
            <a:r>
              <a:rPr lang="ar-SA" sz="1900">
                <a:latin typeface="Arial Unicode MS"/>
              </a:rPr>
              <a:t>مدير الإدارة المالية، والمراقب المالي، </a:t>
            </a:r>
            <a:r>
              <a:rPr lang="ar-SA" sz="1800">
                <a:latin typeface="Arial Unicode MS"/>
              </a:rPr>
              <a:t>أن </a:t>
            </a:r>
            <a:r>
              <a:rPr lang="ar-SA" sz="1900">
                <a:latin typeface="Arial Unicode MS"/>
              </a:rPr>
              <a:t>يقوما بزيارات دورية مفاجئة للصندوق لجرد مو^وداته، وتحرير محضر بذلك، وتسجيله في يومية الصندوق، ورفع صورة من المحضر لمدير الجامعة .</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562" y="10632"/>
            <a:ext cx="7148624" cy="1068572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578768" y="4239815"/>
            <a:ext cx="4325541" cy="1139428"/>
          </a:xfrm>
          <a:prstGeom prst="rect">
            <a:avLst/>
          </a:prstGeom>
        </p:spPr>
        <p:txBody>
          <a:bodyPr lIns="0" tIns="0" rIns="0" bIns="0">
            <a:noAutofit/>
          </a:bodyPr>
          <a:lstStyle/>
          <a:p>
            <a:pPr indent="0" algn="ctr" rtl="1">
              <a:lnSpc>
                <a:spcPts val="3480"/>
              </a:lnSpc>
              <a:spcAft>
                <a:spcPts val="1820"/>
              </a:spcAft>
            </a:pPr>
            <a:r>
              <a:rPr lang="ar-SA" sz="2100">
                <a:latin typeface="Arial Unicode MS"/>
              </a:rPr>
              <a:t>( الغصل </a:t>
            </a:r>
            <a:r>
              <a:rPr lang="ar-SA" sz="2600">
                <a:latin typeface="Arial Unicode MS"/>
              </a:rPr>
              <a:t>السابع )</a:t>
            </a:r>
          </a:p>
          <a:p>
            <a:pPr indent="0" algn="ctr" rtl="1">
              <a:lnSpc>
                <a:spcPts val="5090"/>
              </a:lnSpc>
            </a:pPr>
            <a:r>
              <a:rPr lang="ar-SA" sz="3800">
                <a:solidFill>
                  <a:srgbClr val="6C9E7F"/>
                </a:solidFill>
                <a:latin typeface="Arial Unicode MS"/>
              </a:rPr>
              <a:t>هكافات وإعانات اسلاب</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11603"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73395" y="389860"/>
            <a:ext cx="5805377" cy="1208567"/>
          </a:xfrm>
          <a:prstGeom prst="rect">
            <a:avLst/>
          </a:prstGeom>
        </p:spPr>
        <p:txBody>
          <a:bodyPr lIns="0" tIns="0" rIns="0" bIns="0">
            <a:noAutofit/>
          </a:bodyPr>
          <a:lstStyle/>
          <a:p>
            <a:pPr indent="1066800" algn="r" rtl="1">
              <a:lnSpc>
                <a:spcPts val="3460"/>
              </a:lnSpc>
              <a:spcAft>
                <a:spcPts val="420"/>
              </a:spcAft>
            </a:pPr>
            <a:r>
              <a:rPr lang="ar-SA" sz="1900">
                <a:latin typeface="Arial Unicode MS"/>
              </a:rPr>
              <a:t>يصرف للطاب العودي المنتظم غير الموظف في ر</a:t>
            </a:r>
            <a:r>
              <a:rPr lang="en-US" sz="1900">
                <a:latin typeface="Arial Unicode MS"/>
              </a:rPr>
              <a:t>٠</a:t>
            </a:r>
            <a:r>
              <a:rPr lang="ar-SA" sz="1900">
                <a:latin typeface="Arial Unicode MS"/>
              </a:rPr>
              <a:t>) اد حلة الجامعية، ومرحلة الدراسات 'العليا، المكافأت، والإعانات الآتية:</a:t>
            </a:r>
          </a:p>
        </p:txBody>
      </p:sp>
      <p:sp>
        <p:nvSpPr>
          <p:cNvPr id="3" name="Rectangle 2"/>
          <p:cNvSpPr/>
          <p:nvPr/>
        </p:nvSpPr>
        <p:spPr>
          <a:xfrm>
            <a:off x="3405962" y="1765004"/>
            <a:ext cx="2013098" cy="311889"/>
          </a:xfrm>
          <a:prstGeom prst="rect">
            <a:avLst/>
          </a:prstGeom>
        </p:spPr>
        <p:txBody>
          <a:bodyPr wrap="none" lIns="0" tIns="0" rIns="0" bIns="0">
            <a:noAutofit/>
          </a:bodyPr>
          <a:lstStyle/>
          <a:p>
            <a:pPr indent="1066800" algn="r" rtl="1">
              <a:lnSpc>
                <a:spcPts val="2540"/>
              </a:lnSpc>
              <a:spcAft>
                <a:spcPts val="1050"/>
              </a:spcAft>
            </a:pPr>
            <a:r>
              <a:rPr lang="ar-SA" sz="1900">
                <a:latin typeface="Arial Unicode MS"/>
              </a:rPr>
              <a:t>(أ) المرحلة الجامعية :</a:t>
            </a:r>
          </a:p>
        </p:txBody>
      </p:sp>
      <p:sp>
        <p:nvSpPr>
          <p:cNvPr id="4" name="Rectangle 3"/>
          <p:cNvSpPr/>
          <p:nvPr/>
        </p:nvSpPr>
        <p:spPr>
          <a:xfrm>
            <a:off x="708837" y="2257646"/>
            <a:ext cx="4692502" cy="315433"/>
          </a:xfrm>
          <a:prstGeom prst="rect">
            <a:avLst/>
          </a:prstGeom>
        </p:spPr>
        <p:txBody>
          <a:bodyPr wrap="none" lIns="0" tIns="0" rIns="0" bIns="0">
            <a:noAutofit/>
          </a:bodyPr>
          <a:lstStyle/>
          <a:p>
            <a:pPr indent="1066800" algn="r" rtl="1">
              <a:lnSpc>
                <a:spcPts val="2680"/>
              </a:lnSpc>
              <a:spcAft>
                <a:spcPts val="420"/>
              </a:spcAft>
            </a:pPr>
            <a:r>
              <a:rPr lang="en-US" sz="1900">
                <a:latin typeface="Arial Unicode MS"/>
              </a:rPr>
              <a:t>١</a:t>
            </a:r>
            <a:r>
              <a:rPr lang="ar-SA" sz="1900">
                <a:latin typeface="Arial Unicode MS"/>
              </a:rPr>
              <a:t> - مكافأة </a:t>
            </a:r>
            <a:r>
              <a:rPr lang="ar-SA" sz="2000">
                <a:latin typeface="Arial Unicode MS"/>
              </a:rPr>
              <a:t>شهرية </a:t>
            </a:r>
            <a:r>
              <a:rPr lang="ar-SA" sz="1900">
                <a:latin typeface="Arial Unicode MS"/>
              </a:rPr>
              <a:t>مقدارها (ا</a:t>
            </a:r>
            <a:r>
              <a:rPr lang="en-US" sz="1900">
                <a:latin typeface="Arial Unicode MS"/>
              </a:rPr>
              <a:t>١٠٠</a:t>
            </a:r>
            <a:r>
              <a:rPr lang="ar-SA" sz="1900">
                <a:latin typeface="Arial Unicode MS"/>
              </a:rPr>
              <a:t>) ألف ريال،</a:t>
            </a:r>
          </a:p>
        </p:txBody>
      </p:sp>
      <p:sp>
        <p:nvSpPr>
          <p:cNvPr id="5" name="Rectangle 4"/>
          <p:cNvSpPr/>
          <p:nvPr/>
        </p:nvSpPr>
        <p:spPr>
          <a:xfrm>
            <a:off x="666306" y="2721934"/>
            <a:ext cx="4235303" cy="318977"/>
          </a:xfrm>
          <a:prstGeom prst="rect">
            <a:avLst/>
          </a:prstGeom>
        </p:spPr>
        <p:txBody>
          <a:bodyPr wrap="none" lIns="0" tIns="0" rIns="0" bIns="0">
            <a:noAutofit/>
          </a:bodyPr>
          <a:lstStyle/>
          <a:p>
            <a:pPr indent="0" algn="r" rtl="1">
              <a:lnSpc>
                <a:spcPts val="3265"/>
              </a:lnSpc>
            </a:pPr>
            <a:r>
              <a:rPr lang="ar-SA" sz="1900">
                <a:latin typeface="Arial Unicode MS"/>
              </a:rPr>
              <a:t>للطالب في التخصمات العلمية، و( </a:t>
            </a:r>
            <a:r>
              <a:rPr lang="en-US" sz="1900">
                <a:latin typeface="Arial Unicode MS"/>
              </a:rPr>
              <a:t>٠</a:t>
            </a:r>
            <a:r>
              <a:rPr lang="ar-SA" sz="1900">
                <a:latin typeface="Arial Unicode MS"/>
              </a:rPr>
              <a:t> </a:t>
            </a:r>
            <a:r>
              <a:rPr lang="en-US" sz="1900">
                <a:latin typeface="Arial Unicode MS"/>
              </a:rPr>
              <a:t>٨٥</a:t>
            </a:r>
            <a:r>
              <a:rPr lang="ar-SA" sz="1900">
                <a:latin typeface="Arial Unicode MS"/>
              </a:rPr>
              <a:t>)</a:t>
            </a:r>
          </a:p>
        </p:txBody>
      </p:sp>
      <p:sp>
        <p:nvSpPr>
          <p:cNvPr id="6" name="Rectangle 5"/>
          <p:cNvSpPr/>
          <p:nvPr/>
        </p:nvSpPr>
        <p:spPr>
          <a:xfrm>
            <a:off x="669851" y="3072809"/>
            <a:ext cx="4235302" cy="800986"/>
          </a:xfrm>
          <a:prstGeom prst="rect">
            <a:avLst/>
          </a:prstGeom>
        </p:spPr>
        <p:txBody>
          <a:bodyPr lIns="0" tIns="0" rIns="0" bIns="0">
            <a:noAutofit/>
          </a:bodyPr>
          <a:lstStyle/>
          <a:p>
            <a:pPr indent="0" algn="r" rtl="1">
              <a:lnSpc>
                <a:spcPts val="3265"/>
              </a:lnSpc>
            </a:pPr>
            <a:r>
              <a:rPr lang="ar-SA" sz="2100">
                <a:latin typeface="Arial Unicode MS"/>
              </a:rPr>
              <a:t>ثعانعائة </a:t>
            </a:r>
            <a:r>
              <a:rPr lang="ar-SA" sz="1900">
                <a:latin typeface="Arial Unicode MS"/>
              </a:rPr>
              <a:t>وخمون ريالأ، للطاب في التخصصات الطرية.</a:t>
            </a:r>
          </a:p>
        </p:txBody>
      </p:sp>
      <p:sp>
        <p:nvSpPr>
          <p:cNvPr id="7" name="Rectangle 6"/>
          <p:cNvSpPr/>
          <p:nvPr/>
        </p:nvSpPr>
        <p:spPr>
          <a:xfrm>
            <a:off x="659218" y="4015562"/>
            <a:ext cx="4759842" cy="1173126"/>
          </a:xfrm>
          <a:prstGeom prst="rect">
            <a:avLst/>
          </a:prstGeom>
        </p:spPr>
        <p:txBody>
          <a:bodyPr lIns="0" tIns="0" rIns="0" bIns="0">
            <a:noAutofit/>
          </a:bodyPr>
          <a:lstStyle/>
          <a:p>
            <a:pPr indent="-508000" algn="just" rtl="1">
              <a:lnSpc>
                <a:spcPts val="3516"/>
              </a:lnSpc>
            </a:pPr>
            <a:r>
              <a:rPr lang="en-US" sz="1900">
                <a:latin typeface="Arial Unicode MS"/>
              </a:rPr>
              <a:t>٢</a:t>
            </a:r>
            <a:r>
              <a:rPr lang="ar-SA" sz="1900">
                <a:latin typeface="Arial Unicode MS"/>
              </a:rPr>
              <a:t> — إعانة مالية </a:t>
            </a:r>
            <a:r>
              <a:rPr lang="ar-SA" sz="2000">
                <a:latin typeface="Arial Unicode MS"/>
              </a:rPr>
              <a:t>شهرية </a:t>
            </a:r>
            <a:r>
              <a:rPr lang="ar-SA" sz="1900">
                <a:latin typeface="Arial Unicode MS"/>
              </a:rPr>
              <a:t>للطالب الحفيف مساوية د تب الدرجة الأولى من المرتبة الخامسة باسم بدل قاريء ووسائل معينة .</a:t>
            </a:r>
          </a:p>
        </p:txBody>
      </p:sp>
      <p:sp>
        <p:nvSpPr>
          <p:cNvPr id="8" name="Rectangle 7"/>
          <p:cNvSpPr/>
          <p:nvPr/>
        </p:nvSpPr>
        <p:spPr>
          <a:xfrm>
            <a:off x="542260" y="5326911"/>
            <a:ext cx="4880344" cy="301256"/>
          </a:xfrm>
          <a:prstGeom prst="rect">
            <a:avLst/>
          </a:prstGeom>
        </p:spPr>
        <p:txBody>
          <a:bodyPr wrap="none" lIns="0" tIns="0" rIns="0" bIns="0">
            <a:noAutofit/>
          </a:bodyPr>
          <a:lstStyle/>
          <a:p>
            <a:pPr indent="1066800" algn="r" rtl="1">
              <a:lnSpc>
                <a:spcPts val="4158"/>
              </a:lnSpc>
            </a:pPr>
            <a:r>
              <a:rPr lang="en-US" sz="1900">
                <a:latin typeface="Arial Unicode MS"/>
              </a:rPr>
              <a:t>٣</a:t>
            </a:r>
            <a:r>
              <a:rPr lang="ar-SA" sz="1900">
                <a:latin typeface="Arial Unicode MS"/>
              </a:rPr>
              <a:t>- مكالأةامتياز مقدارها(...</a:t>
            </a:r>
            <a:r>
              <a:rPr lang="en-US" sz="1900">
                <a:latin typeface="Arial Unicode MS"/>
              </a:rPr>
              <a:t>١</a:t>
            </a:r>
            <a:r>
              <a:rPr lang="ar-SA" sz="1900">
                <a:latin typeface="Arial Unicode MS"/>
              </a:rPr>
              <a:t>)آلفرال، للطاب</a:t>
            </a:r>
          </a:p>
        </p:txBody>
      </p:sp>
      <p:sp>
        <p:nvSpPr>
          <p:cNvPr id="9" name="Rectangle 8"/>
          <p:cNvSpPr/>
          <p:nvPr/>
        </p:nvSpPr>
        <p:spPr>
          <a:xfrm>
            <a:off x="1229832" y="5833730"/>
            <a:ext cx="3735572" cy="322521"/>
          </a:xfrm>
          <a:prstGeom prst="rect">
            <a:avLst/>
          </a:prstGeom>
        </p:spPr>
        <p:txBody>
          <a:bodyPr wrap="none" lIns="0" tIns="0" rIns="0" bIns="0">
            <a:noAutofit/>
          </a:bodyPr>
          <a:lstStyle/>
          <a:p>
            <a:pPr indent="0" algn="r" rtl="1">
              <a:lnSpc>
                <a:spcPts val="4158"/>
              </a:lnSpc>
              <a:spcAft>
                <a:spcPts val="420"/>
              </a:spcAft>
            </a:pPr>
            <a:r>
              <a:rPr lang="ar-SA" sz="2400" baseline="30000">
                <a:latin typeface="Arial Unicode MS"/>
              </a:rPr>
              <a:t>ا</a:t>
            </a:r>
            <a:r>
              <a:rPr lang="ar-SA" sz="2400">
                <a:latin typeface="Arial Unicode MS"/>
              </a:rPr>
              <a:t>لحاصل ب </a:t>
            </a:r>
            <a:r>
              <a:rPr lang="en-US" sz="2400">
                <a:latin typeface="Arial Unicode MS"/>
              </a:rPr>
              <a:t>٠</a:t>
            </a:r>
            <a:r>
              <a:rPr lang="ar-SA" sz="2400">
                <a:latin typeface="Arial Unicode MS"/>
              </a:rPr>
              <a:t>ثدير ىاذ</a:t>
            </a:r>
            <a:r>
              <a:rPr lang="en-US" sz="2400">
                <a:latin typeface="Arial Unicode MS"/>
              </a:rPr>
              <a:t>٠</a:t>
            </a:r>
            <a:r>
              <a:rPr lang="ar-SA" sz="2400">
                <a:latin typeface="Arial Unicode MS"/>
              </a:rPr>
              <a:t> في </a:t>
            </a:r>
            <a:r>
              <a:rPr lang="en-US" sz="2400">
                <a:latin typeface="Arial Unicode MS"/>
              </a:rPr>
              <a:t>٠</a:t>
            </a:r>
            <a:r>
              <a:rPr lang="ar-SA" sz="2400">
                <a:latin typeface="Arial Unicode MS"/>
              </a:rPr>
              <a:t>تمل </a:t>
            </a:r>
            <a:r>
              <a:rPr lang="ar-SA" sz="3100" i="1">
                <a:latin typeface="Sylfaen"/>
              </a:rPr>
              <a:t>&amp;</a:t>
            </a:r>
            <a:r>
              <a:rPr lang="ar-SA" sz="2400">
                <a:latin typeface="Arial Unicode MS"/>
              </a:rPr>
              <a:t> درب•</a:t>
            </a:r>
          </a:p>
        </p:txBody>
      </p:sp>
      <p:sp>
        <p:nvSpPr>
          <p:cNvPr id="10" name="Rectangle 9"/>
          <p:cNvSpPr/>
          <p:nvPr/>
        </p:nvSpPr>
        <p:spPr>
          <a:xfrm>
            <a:off x="2495106" y="6482316"/>
            <a:ext cx="2906233" cy="290623"/>
          </a:xfrm>
          <a:prstGeom prst="rect">
            <a:avLst/>
          </a:prstGeom>
        </p:spPr>
        <p:txBody>
          <a:bodyPr wrap="none" lIns="0" tIns="0" rIns="0" bIns="0">
            <a:noAutofit/>
          </a:bodyPr>
          <a:lstStyle/>
          <a:p>
            <a:pPr indent="1066800" algn="r" rtl="1">
              <a:lnSpc>
                <a:spcPts val="2540"/>
              </a:lnSpc>
              <a:spcAft>
                <a:spcPts val="1050"/>
              </a:spcAft>
            </a:pPr>
            <a:r>
              <a:rPr lang="ar-SA" sz="1900">
                <a:latin typeface="Arial Unicode MS"/>
              </a:rPr>
              <a:t>دب) مرحلة الدراسات العليا:</a:t>
            </a:r>
          </a:p>
        </p:txBody>
      </p:sp>
      <p:sp>
        <p:nvSpPr>
          <p:cNvPr id="11" name="Rectangle 10"/>
          <p:cNvSpPr/>
          <p:nvPr/>
        </p:nvSpPr>
        <p:spPr>
          <a:xfrm>
            <a:off x="641497" y="6967869"/>
            <a:ext cx="4763386" cy="1609061"/>
          </a:xfrm>
          <a:prstGeom prst="rect">
            <a:avLst/>
          </a:prstGeom>
        </p:spPr>
        <p:txBody>
          <a:bodyPr lIns="0" tIns="0" rIns="0" bIns="0">
            <a:noAutofit/>
          </a:bodyPr>
          <a:lstStyle/>
          <a:p>
            <a:pPr indent="1066800" algn="r" rtl="1">
              <a:lnSpc>
                <a:spcPts val="3405"/>
              </a:lnSpc>
            </a:pPr>
            <a:r>
              <a:rPr lang="en-US" sz="1900">
                <a:latin typeface="Arial Unicode MS"/>
              </a:rPr>
              <a:t>١</a:t>
            </a:r>
            <a:r>
              <a:rPr lang="ar-SA" sz="1900">
                <a:latin typeface="Arial Unicode MS"/>
              </a:rPr>
              <a:t> — محافاة شهرية مقدارها (</a:t>
            </a:r>
            <a:r>
              <a:rPr lang="en-US" sz="1900">
                <a:latin typeface="Arial Unicode MS"/>
              </a:rPr>
              <a:t>٠</a:t>
            </a:r>
            <a:r>
              <a:rPr lang="ar-SA" sz="1900">
                <a:latin typeface="Arial Unicode MS"/>
              </a:rPr>
              <a:t> </a:t>
            </a:r>
            <a:r>
              <a:rPr lang="en-US" sz="1900">
                <a:latin typeface="Arial Unicode MS"/>
              </a:rPr>
              <a:t>٩٠</a:t>
            </a:r>
            <a:r>
              <a:rPr lang="ar-SA" sz="1900">
                <a:latin typeface="Arial Unicode MS"/>
              </a:rPr>
              <a:t>) تعإئه زيال </a:t>
            </a:r>
            <a:r>
              <a:rPr lang="en-US" sz="1900">
                <a:latin typeface="Arial Unicode MS"/>
              </a:rPr>
              <a:t>٠</a:t>
            </a:r>
            <a:r>
              <a:rPr lang="ar-SA" sz="1900">
                <a:latin typeface="Arial Unicode MS"/>
              </a:rPr>
              <a:t> </a:t>
            </a:r>
            <a:r>
              <a:rPr lang="en-US" sz="1900">
                <a:latin typeface="Arial Unicode MS"/>
              </a:rPr>
              <a:t>٢</a:t>
            </a:r>
            <a:r>
              <a:rPr lang="ar-SA" sz="1900">
                <a:latin typeface="Arial Unicode MS"/>
              </a:rPr>
              <a:t> — مكافأة شب</a:t>
            </a:r>
            <a:r>
              <a:rPr lang="en-US" sz="1900">
                <a:latin typeface="Arial Unicode MS"/>
              </a:rPr>
              <a:t>٠</a:t>
            </a:r>
            <a:r>
              <a:rPr lang="ar-SA" sz="1900">
                <a:latin typeface="Arial Unicode MS"/>
              </a:rPr>
              <a:t> واحد سد يأ، بدل كتب، </a:t>
            </a:r>
            <a:r>
              <a:rPr lang="en-US" sz="1900">
                <a:latin typeface="Arial Unicode MS"/>
              </a:rPr>
              <a:t>٠٥٥</a:t>
            </a:r>
            <a:r>
              <a:rPr lang="ar-SA" sz="1900">
                <a:latin typeface="Arial Unicode MS"/>
              </a:rPr>
              <a:t> اجع عل </a:t>
            </a:r>
            <a:r>
              <a:rPr lang="ar-SA" sz="1600">
                <a:latin typeface="Arial Unicode MS"/>
              </a:rPr>
              <a:t>'أن </a:t>
            </a:r>
            <a:r>
              <a:rPr lang="ar-SA" sz="1900">
                <a:latin typeface="Arial Unicode MS"/>
              </a:rPr>
              <a:t>يقتحم ص فها عل المدة النظامية المحدنن لإباء الدراسة دون التمديدات.</a:t>
            </a:r>
          </a:p>
        </p:txBody>
      </p:sp>
      <p:sp>
        <p:nvSpPr>
          <p:cNvPr id="12" name="Rectangle 11"/>
          <p:cNvSpPr/>
          <p:nvPr/>
        </p:nvSpPr>
        <p:spPr>
          <a:xfrm>
            <a:off x="645041" y="8711609"/>
            <a:ext cx="4788196" cy="1205023"/>
          </a:xfrm>
          <a:prstGeom prst="rect">
            <a:avLst/>
          </a:prstGeom>
        </p:spPr>
        <p:txBody>
          <a:bodyPr lIns="0" tIns="0" rIns="0" bIns="0">
            <a:noAutofit/>
          </a:bodyPr>
          <a:lstStyle/>
          <a:p>
            <a:pPr indent="-508000" algn="just" rtl="1">
              <a:lnSpc>
                <a:spcPts val="3544"/>
              </a:lnSpc>
            </a:pPr>
            <a:r>
              <a:rPr lang="en-US" sz="1900">
                <a:latin typeface="Arial Unicode MS"/>
              </a:rPr>
              <a:t>٣</a:t>
            </a:r>
            <a:r>
              <a:rPr lang="ar-SA" sz="1900">
                <a:latin typeface="Arial Unicode MS"/>
              </a:rPr>
              <a:t>_ مكافأة مقطوعة مقدارها (</a:t>
            </a:r>
            <a:r>
              <a:rPr lang="en-US" sz="1900">
                <a:latin typeface="Arial Unicode MS"/>
              </a:rPr>
              <a:t>٠</a:t>
            </a:r>
            <a:r>
              <a:rPr lang="ar-SA" sz="1900">
                <a:latin typeface="Arial Unicode MS"/>
              </a:rPr>
              <a:t> </a:t>
            </a:r>
            <a:r>
              <a:rPr lang="en-US" sz="1900">
                <a:latin typeface="Arial Unicode MS"/>
              </a:rPr>
              <a:t>٠</a:t>
            </a:r>
            <a:r>
              <a:rPr lang="ar-SA" sz="1900">
                <a:latin typeface="Arial Unicode MS"/>
              </a:rPr>
              <a:t> </a:t>
            </a:r>
            <a:r>
              <a:rPr lang="en-US" sz="1900">
                <a:latin typeface="Arial Unicode MS"/>
              </a:rPr>
              <a:t>٣٠</a:t>
            </a:r>
            <a:r>
              <a:rPr lang="ar-SA" sz="1900">
                <a:latin typeface="Arial Unicode MS"/>
              </a:rPr>
              <a:t>) ثلاثة الاف ريال، نطاب الماجتن، و ( </a:t>
            </a:r>
            <a:r>
              <a:rPr lang="en-US" sz="1900">
                <a:latin typeface="Arial Unicode MS"/>
              </a:rPr>
              <a:t>٠</a:t>
            </a:r>
            <a:r>
              <a:rPr lang="ar-SA" sz="1900">
                <a:latin typeface="Arial Unicode MS"/>
              </a:rPr>
              <a:t> « </a:t>
            </a:r>
            <a:r>
              <a:rPr lang="en-US" sz="1900">
                <a:latin typeface="Arial Unicode MS"/>
              </a:rPr>
              <a:t>٠</a:t>
            </a:r>
            <a:r>
              <a:rPr lang="ar-SA" sz="1900">
                <a:latin typeface="Arial Unicode MS"/>
              </a:rPr>
              <a:t> </a:t>
            </a:r>
            <a:r>
              <a:rPr lang="en-US" sz="1900">
                <a:latin typeface="Arial Unicode MS"/>
              </a:rPr>
              <a:t>٤</a:t>
            </a:r>
            <a:r>
              <a:rPr lang="ar-SA" sz="1900">
                <a:latin typeface="Arial Unicode MS"/>
              </a:rPr>
              <a:t> ) أربعة آلاف رال اطال الدكتوراه، بدل طاعة الإمالة.</a:t>
            </a:r>
          </a:p>
        </p:txBody>
      </p:sp>
      <p:sp>
        <p:nvSpPr>
          <p:cNvPr id="13" name="Rectangle 12"/>
          <p:cNvSpPr/>
          <p:nvPr/>
        </p:nvSpPr>
        <p:spPr>
          <a:xfrm>
            <a:off x="2863702" y="10061944"/>
            <a:ext cx="3781646" cy="209107"/>
          </a:xfrm>
          <a:prstGeom prst="rect">
            <a:avLst/>
          </a:prstGeom>
        </p:spPr>
        <p:txBody>
          <a:bodyPr wrap="none" lIns="0" tIns="0" rIns="0" bIns="0">
            <a:noAutofit/>
          </a:bodyPr>
          <a:lstStyle/>
          <a:p>
            <a:pPr indent="0" algn="r" rtl="1">
              <a:lnSpc>
                <a:spcPts val="2010"/>
              </a:lnSpc>
            </a:pPr>
            <a:r>
              <a:rPr lang="ar-SA" sz="1500">
                <a:latin typeface="Arial Unicode MS"/>
              </a:rPr>
              <a:t>(*) انغلر الملحق آخر اللاثحة ص </a:t>
            </a:r>
            <a:r>
              <a:rPr lang="en-US" sz="1500">
                <a:latin typeface="Arial Unicode MS"/>
              </a:rPr>
              <a:t>٤٦</a:t>
            </a:r>
            <a:r>
              <a:rPr lang="ar-SA" sz="1500">
                <a:latin typeface="Arial Unicode MS"/>
              </a:rPr>
              <a:t> </a:t>
            </a:r>
            <a:r>
              <a:rPr lang="en-US" sz="1500">
                <a:latin typeface="Arial Unicode MS"/>
              </a:rPr>
              <a:t>١</a:t>
            </a:r>
            <a:r>
              <a:rPr lang="ar-SA" sz="1500">
                <a:latin typeface="Arial Unicode MS"/>
              </a:rPr>
              <a:t> ،</a:t>
            </a:r>
            <a:r>
              <a:rPr lang="en-US" sz="1500">
                <a:latin typeface="Arial Unicode MS"/>
              </a:rPr>
              <a:t>١٤٧</a:t>
            </a:r>
            <a:r>
              <a:rPr lang="ar-SA" sz="1500">
                <a:latin typeface="Arial Unicode MS"/>
              </a:rPr>
              <a:t>.</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815137" y="178593"/>
            <a:ext cx="150019" cy="171450"/>
          </a:xfrm>
          <a:prstGeom prst="rect">
            <a:avLst/>
          </a:prstGeom>
        </p:spPr>
        <p:txBody>
          <a:bodyPr wrap="none" lIns="0" tIns="0" rIns="0" bIns="0">
            <a:noAutofit/>
          </a:bodyPr>
          <a:lstStyle/>
          <a:p>
            <a:pPr indent="0">
              <a:lnSpc>
                <a:spcPts val="2410"/>
              </a:lnSpc>
            </a:pPr>
            <a:r>
              <a:rPr lang="ar-SA" sz="1800">
                <a:latin typeface="Arial Unicode MS"/>
              </a:rPr>
              <a:t>٢</a:t>
            </a:r>
          </a:p>
        </p:txBody>
      </p:sp>
      <p:sp>
        <p:nvSpPr>
          <p:cNvPr id="3" name="Rectangle 2"/>
          <p:cNvSpPr/>
          <p:nvPr/>
        </p:nvSpPr>
        <p:spPr>
          <a:xfrm>
            <a:off x="692943" y="357187"/>
            <a:ext cx="4761310" cy="1171575"/>
          </a:xfrm>
          <a:prstGeom prst="rect">
            <a:avLst/>
          </a:prstGeom>
        </p:spPr>
        <p:txBody>
          <a:bodyPr lIns="0" tIns="0" rIns="0" bIns="0">
            <a:noAutofit/>
          </a:bodyPr>
          <a:lstStyle/>
          <a:p>
            <a:pPr indent="-558800" algn="just" rtl="1">
              <a:lnSpc>
                <a:spcPts val="3488"/>
              </a:lnSpc>
              <a:spcAft>
                <a:spcPts val="630"/>
              </a:spcAft>
            </a:pPr>
            <a:r>
              <a:rPr lang="en-US" sz="1900">
                <a:latin typeface="Arial Unicode MS"/>
              </a:rPr>
              <a:t>٤</a:t>
            </a:r>
            <a:r>
              <a:rPr lang="ar-SA" sz="1900">
                <a:latin typeface="Arial Unicode MS"/>
              </a:rPr>
              <a:t> - إعانة مالية شهرية </a:t>
            </a:r>
            <a:r>
              <a:rPr lang="ar-SA" sz="2100">
                <a:latin typeface="Arial Unicode MS"/>
              </a:rPr>
              <a:t>للطاب </a:t>
            </a:r>
            <a:r>
              <a:rPr lang="ar-SA" sz="1900">
                <a:latin typeface="Arial Unicode MS"/>
              </a:rPr>
              <a:t>الكفيف ماوية </a:t>
            </a:r>
            <a:r>
              <a:rPr lang="ar-SA" sz="1400">
                <a:latin typeface="Arial Unicode MS"/>
              </a:rPr>
              <a:t>لمرنب </a:t>
            </a:r>
            <a:r>
              <a:rPr lang="ar-SA" sz="1900">
                <a:latin typeface="Arial Unicode MS"/>
              </a:rPr>
              <a:t>الدرجة الأولى من المرتبة الخاسة باسم بدل قاريء ووسائل معينة .</a:t>
            </a:r>
          </a:p>
        </p:txBody>
      </p:sp>
      <p:sp>
        <p:nvSpPr>
          <p:cNvPr id="4" name="Rectangle 3"/>
          <p:cNvSpPr/>
          <p:nvPr/>
        </p:nvSpPr>
        <p:spPr>
          <a:xfrm>
            <a:off x="664368" y="1793081"/>
            <a:ext cx="6157913" cy="342900"/>
          </a:xfrm>
          <a:prstGeom prst="rect">
            <a:avLst/>
          </a:prstGeom>
        </p:spPr>
        <p:txBody>
          <a:bodyPr wrap="none" lIns="0" tIns="0" rIns="0" bIns="0">
            <a:noAutofit/>
          </a:bodyPr>
          <a:lstStyle/>
          <a:p>
            <a:pPr indent="0" algn="r" rtl="1">
              <a:lnSpc>
                <a:spcPts val="2540"/>
              </a:lnSpc>
              <a:spcAft>
                <a:spcPts val="630"/>
              </a:spcAft>
            </a:pPr>
            <a:r>
              <a:rPr lang="ar-SA" sz="1900">
                <a:solidFill>
                  <a:srgbClr val="6C9E7F"/>
                </a:solidFill>
                <a:latin typeface="Arial Unicode MS"/>
              </a:rPr>
              <a:t>مادة ( </a:t>
            </a:r>
            <a:r>
              <a:rPr lang="en-US" sz="1900">
                <a:solidFill>
                  <a:srgbClr val="6C9E7F"/>
                </a:solidFill>
                <a:latin typeface="Arial Unicode MS"/>
              </a:rPr>
              <a:t>٢</a:t>
            </a:r>
            <a:r>
              <a:rPr lang="ar-SA" sz="1900">
                <a:solidFill>
                  <a:srgbClr val="6C9E7F"/>
                </a:solidFill>
                <a:latin typeface="Arial Unicode MS"/>
              </a:rPr>
              <a:t> ذ )</a:t>
            </a:r>
            <a:r>
              <a:rPr lang="ar-SA" sz="1900">
                <a:latin typeface="Arial Unicode MS"/>
              </a:rPr>
              <a:t> </a:t>
            </a:r>
            <a:r>
              <a:rPr lang="ar-SA" sz="1400">
                <a:latin typeface="Arial Unicode MS"/>
              </a:rPr>
              <a:t>يصرف </a:t>
            </a:r>
            <a:r>
              <a:rPr lang="ar-SA" sz="1900">
                <a:latin typeface="Arial Unicode MS"/>
              </a:rPr>
              <a:t>لطاب المنحة الرسمية من خاوج المملكة في</a:t>
            </a:r>
          </a:p>
        </p:txBody>
      </p:sp>
      <p:sp>
        <p:nvSpPr>
          <p:cNvPr id="5" name="Rectangle 4"/>
          <p:cNvSpPr/>
          <p:nvPr/>
        </p:nvSpPr>
        <p:spPr>
          <a:xfrm>
            <a:off x="660796" y="2221706"/>
            <a:ext cx="6107907" cy="1600200"/>
          </a:xfrm>
          <a:prstGeom prst="rect">
            <a:avLst/>
          </a:prstGeom>
        </p:spPr>
        <p:txBody>
          <a:bodyPr lIns="0" tIns="0" rIns="0" bIns="0">
            <a:noAutofit/>
          </a:bodyPr>
          <a:lstStyle/>
          <a:p>
            <a:pPr indent="0" algn="r" rtl="1">
              <a:lnSpc>
                <a:spcPts val="3375"/>
              </a:lnSpc>
            </a:pPr>
            <a:r>
              <a:rPr lang="ar-SA" sz="1900">
                <a:latin typeface="Arial Unicode MS"/>
              </a:rPr>
              <a:t>( £؛ ) المرحلة الجامعية، وفي مرحلة الدراسات العليا، المكافأت، والإعانات الآتية:-(أ) مكافأة شهرية وفق ما يصم </a:t>
            </a:r>
            <a:r>
              <a:rPr lang="ar-SA" sz="1400">
                <a:latin typeface="Arial Unicode MS"/>
              </a:rPr>
              <a:t>ف </a:t>
            </a:r>
            <a:r>
              <a:rPr lang="ar-SA" sz="1900">
                <a:latin typeface="Arial Unicode MS"/>
              </a:rPr>
              <a:t>للطالب السعودي.</a:t>
            </a:r>
          </a:p>
        </p:txBody>
      </p:sp>
      <p:sp>
        <p:nvSpPr>
          <p:cNvPr id="6" name="Rectangle 5"/>
          <p:cNvSpPr/>
          <p:nvPr/>
        </p:nvSpPr>
        <p:spPr>
          <a:xfrm>
            <a:off x="707231" y="3921918"/>
            <a:ext cx="4732734" cy="314325"/>
          </a:xfrm>
          <a:prstGeom prst="rect">
            <a:avLst/>
          </a:prstGeom>
        </p:spPr>
        <p:txBody>
          <a:bodyPr wrap="none" lIns="0" tIns="0" rIns="0" bIns="0">
            <a:noAutofit/>
          </a:bodyPr>
          <a:lstStyle/>
          <a:p>
            <a:pPr indent="-558800" algn="just" rtl="1">
              <a:lnSpc>
                <a:spcPts val="3600"/>
              </a:lnSpc>
            </a:pPr>
            <a:r>
              <a:rPr lang="ar-SA" sz="1900">
                <a:latin typeface="Arial Unicode MS"/>
              </a:rPr>
              <a:t>(ب) </a:t>
            </a:r>
            <a:r>
              <a:rPr lang="ar-SA" sz="1800">
                <a:latin typeface="Arial Unicode MS"/>
              </a:rPr>
              <a:t>مكافأة </a:t>
            </a:r>
            <a:r>
              <a:rPr lang="ar-SA" sz="1900">
                <a:latin typeface="Arial Unicode MS"/>
              </a:rPr>
              <a:t>امتياز مقدارها (...</a:t>
            </a:r>
            <a:r>
              <a:rPr lang="en-US" sz="1900">
                <a:latin typeface="Arial Unicode MS"/>
              </a:rPr>
              <a:t>١</a:t>
            </a:r>
            <a:r>
              <a:rPr lang="ar-SA" sz="1900">
                <a:latin typeface="Arial Unicode MS"/>
              </a:rPr>
              <a:t>) ألف ريال،</a:t>
            </a:r>
          </a:p>
        </p:txBody>
      </p:sp>
      <p:sp>
        <p:nvSpPr>
          <p:cNvPr id="7" name="Rectangle 6"/>
          <p:cNvSpPr/>
          <p:nvPr/>
        </p:nvSpPr>
        <p:spPr>
          <a:xfrm>
            <a:off x="660796" y="4382690"/>
            <a:ext cx="4193382" cy="771525"/>
          </a:xfrm>
          <a:prstGeom prst="rect">
            <a:avLst/>
          </a:prstGeom>
        </p:spPr>
        <p:txBody>
          <a:bodyPr lIns="0" tIns="0" rIns="0" bIns="0">
            <a:noAutofit/>
          </a:bodyPr>
          <a:lstStyle/>
          <a:p>
            <a:pPr indent="0" algn="just" rtl="1">
              <a:lnSpc>
                <a:spcPts val="3600"/>
              </a:lnSpc>
            </a:pPr>
            <a:r>
              <a:rPr lang="ar-SA" sz="2100">
                <a:latin typeface="Arial Unicode MS"/>
              </a:rPr>
              <a:t>للطاب </a:t>
            </a:r>
            <a:r>
              <a:rPr lang="ar-SA" sz="1900">
                <a:latin typeface="Arial Unicode MS"/>
              </a:rPr>
              <a:t>في المرحلة الجامعية الحاصل عرتقدير ممتاز في كل عام لراس.</a:t>
            </a:r>
          </a:p>
        </p:txBody>
      </p:sp>
      <p:sp>
        <p:nvSpPr>
          <p:cNvPr id="8" name="Rectangle 7"/>
          <p:cNvSpPr/>
          <p:nvPr/>
        </p:nvSpPr>
        <p:spPr>
          <a:xfrm>
            <a:off x="714375" y="5168503"/>
            <a:ext cx="4739878" cy="367903"/>
          </a:xfrm>
          <a:prstGeom prst="rect">
            <a:avLst/>
          </a:prstGeom>
        </p:spPr>
        <p:txBody>
          <a:bodyPr wrap="none" lIns="0" tIns="0" rIns="0" bIns="0">
            <a:noAutofit/>
          </a:bodyPr>
          <a:lstStyle/>
          <a:p>
            <a:pPr indent="-558800" algn="just" rtl="1">
              <a:lnSpc>
                <a:spcPts val="2540"/>
              </a:lnSpc>
              <a:spcAft>
                <a:spcPts val="630"/>
              </a:spcAft>
            </a:pPr>
            <a:r>
              <a:rPr lang="ar-SA" sz="1900">
                <a:latin typeface="Arial Unicode MS"/>
              </a:rPr>
              <a:t>(ر) </a:t>
            </a:r>
            <a:r>
              <a:rPr lang="ar-SA" sz="1800">
                <a:latin typeface="Arial Unicode MS"/>
              </a:rPr>
              <a:t>مكافأة </a:t>
            </a:r>
            <a:r>
              <a:rPr lang="ar-SA" sz="1400">
                <a:latin typeface="Arial Unicode MS"/>
              </a:rPr>
              <a:t>ثهر </a:t>
            </a:r>
            <a:r>
              <a:rPr lang="ar-SA" sz="1900">
                <a:latin typeface="Arial Unicode MS"/>
              </a:rPr>
              <a:t>واحد سنويأ، بدل كتب،</a:t>
            </a:r>
          </a:p>
        </p:txBody>
      </p:sp>
      <p:sp>
        <p:nvSpPr>
          <p:cNvPr id="9" name="Rectangle 8"/>
          <p:cNvSpPr/>
          <p:nvPr/>
        </p:nvSpPr>
        <p:spPr>
          <a:xfrm>
            <a:off x="653653" y="5654278"/>
            <a:ext cx="4807743" cy="2521743"/>
          </a:xfrm>
          <a:prstGeom prst="rect">
            <a:avLst/>
          </a:prstGeom>
        </p:spPr>
        <p:txBody>
          <a:bodyPr lIns="0" tIns="0" rIns="0" bIns="0">
            <a:noAutofit/>
          </a:bodyPr>
          <a:lstStyle/>
          <a:p>
            <a:pPr indent="558800" algn="r" rtl="1">
              <a:lnSpc>
                <a:spcPts val="3403"/>
              </a:lnSpc>
            </a:pPr>
            <a:r>
              <a:rPr lang="ar-SA" sz="1900">
                <a:latin typeface="Arial Unicode MS"/>
              </a:rPr>
              <a:t>ومراجع، عل </a:t>
            </a:r>
            <a:r>
              <a:rPr lang="ar-SA" sz="2100">
                <a:latin typeface="Arial Unicode MS"/>
              </a:rPr>
              <a:t>أن </a:t>
            </a:r>
            <a:r>
              <a:rPr lang="ar-SA" sz="1900">
                <a:latin typeface="Arial Unicode MS"/>
              </a:rPr>
              <a:t>يقتصر صرفها عل المدة النظابة المحددة لإنهاء الدراسة درن التمددات (د) مكافأة مقطوعة مقدارها </a:t>
            </a:r>
            <a:r>
              <a:rPr lang="ar-SA" sz="1800">
                <a:latin typeface="Arial Unicode MS"/>
              </a:rPr>
              <a:t>( </a:t>
            </a:r>
            <a:r>
              <a:rPr lang="en-US" sz="1800">
                <a:latin typeface="Arial Unicode MS"/>
              </a:rPr>
              <a:t>٠</a:t>
            </a:r>
            <a:r>
              <a:rPr lang="ar-SA" sz="1800">
                <a:latin typeface="Arial Unicode MS"/>
              </a:rPr>
              <a:t> </a:t>
            </a:r>
            <a:r>
              <a:rPr lang="en-US" sz="1800">
                <a:latin typeface="Arial Unicode MS"/>
              </a:rPr>
              <a:t>٠</a:t>
            </a:r>
            <a:r>
              <a:rPr lang="ar-SA" sz="1800">
                <a:latin typeface="Arial Unicode MS"/>
              </a:rPr>
              <a:t> </a:t>
            </a:r>
            <a:r>
              <a:rPr lang="en-US" sz="1800">
                <a:latin typeface="Arial Unicode MS"/>
              </a:rPr>
              <a:t>٠</a:t>
            </a:r>
            <a:r>
              <a:rPr lang="ar-SA" sz="1800">
                <a:latin typeface="Arial Unicode MS"/>
              </a:rPr>
              <a:t> </a:t>
            </a:r>
            <a:r>
              <a:rPr lang="en-US" sz="1800">
                <a:latin typeface="Arial Unicode MS"/>
              </a:rPr>
              <a:t>٣</a:t>
            </a:r>
            <a:r>
              <a:rPr lang="ar-SA" sz="1800">
                <a:latin typeface="Arial Unicode MS"/>
              </a:rPr>
              <a:t>) ثلاثة آلاف </a:t>
            </a:r>
            <a:r>
              <a:rPr lang="ar-SA" sz="1900">
                <a:latin typeface="Arial Unicode MS"/>
              </a:rPr>
              <a:t>ريال، لطا</a:t>
            </a:r>
            <a:r>
              <a:rPr lang="ar-SA" sz="2100">
                <a:latin typeface="Arial Unicode MS"/>
              </a:rPr>
              <a:t>ب </a:t>
            </a:r>
            <a:r>
              <a:rPr lang="ar-SA" sz="1900">
                <a:latin typeface="Arial Unicode MS"/>
              </a:rPr>
              <a:t>الماجتير، </a:t>
            </a:r>
            <a:r>
              <a:rPr lang="ar-SA" sz="1800">
                <a:latin typeface="Arial Unicode MS"/>
              </a:rPr>
              <a:t>و(</a:t>
            </a:r>
            <a:r>
              <a:rPr lang="en-US" sz="1800">
                <a:latin typeface="Arial Unicode MS"/>
              </a:rPr>
              <a:t>٤٠٠٠</a:t>
            </a:r>
            <a:r>
              <a:rPr lang="ar-SA" sz="1800">
                <a:latin typeface="Arial Unicode MS"/>
              </a:rPr>
              <a:t>) </a:t>
            </a:r>
            <a:r>
              <a:rPr lang="ar-SA" sz="1900">
                <a:latin typeface="Arial Unicode MS"/>
              </a:rPr>
              <a:t>أزبعة </a:t>
            </a:r>
            <a:r>
              <a:rPr lang="ar-SA" sz="1800">
                <a:latin typeface="Arial Unicode MS"/>
              </a:rPr>
              <a:t>آلاف </a:t>
            </a:r>
            <a:r>
              <a:rPr lang="ar-SA" sz="1900">
                <a:latin typeface="Arial Unicode MS"/>
              </a:rPr>
              <a:t>رال، لطا</a:t>
            </a:r>
            <a:r>
              <a:rPr lang="ar-SA" sz="1800">
                <a:latin typeface="Arial Unicode MS"/>
              </a:rPr>
              <a:t>ب </a:t>
            </a:r>
            <a:r>
              <a:rPr lang="ar-SA" sz="1900">
                <a:latin typeface="Arial Unicode MS"/>
              </a:rPr>
              <a:t>الدكوراه، بدل طباعة الرسالة.</a:t>
            </a:r>
          </a:p>
        </p:txBody>
      </p:sp>
      <p:sp>
        <p:nvSpPr>
          <p:cNvPr id="10" name="Rectangle 9"/>
          <p:cNvSpPr/>
          <p:nvPr/>
        </p:nvSpPr>
        <p:spPr>
          <a:xfrm>
            <a:off x="667940" y="8336756"/>
            <a:ext cx="4800600" cy="278606"/>
          </a:xfrm>
          <a:prstGeom prst="rect">
            <a:avLst/>
          </a:prstGeom>
        </p:spPr>
        <p:txBody>
          <a:bodyPr wrap="none" lIns="0" tIns="0" rIns="0" bIns="0">
            <a:noAutofit/>
          </a:bodyPr>
          <a:lstStyle/>
          <a:p>
            <a:pPr indent="-558800" algn="just" rtl="1">
              <a:lnSpc>
                <a:spcPts val="3403"/>
              </a:lnSpc>
              <a:spcAft>
                <a:spcPts val="350"/>
              </a:spcAft>
            </a:pPr>
            <a:r>
              <a:rPr lang="ar-SA" sz="1900">
                <a:latin typeface="Arial Unicode MS"/>
              </a:rPr>
              <a:t>(ا؛ل) </a:t>
            </a:r>
            <a:r>
              <a:rPr lang="ar-SA" sz="2000">
                <a:latin typeface="Arial Unicode MS"/>
              </a:rPr>
              <a:t>تنكرة </a:t>
            </a:r>
            <a:r>
              <a:rPr lang="ar-SA" sz="1900">
                <a:latin typeface="Arial Unicode MS"/>
              </a:rPr>
              <a:t>سعر بالدرجة السياحية المخفضة عند</a:t>
            </a:r>
          </a:p>
        </p:txBody>
      </p:sp>
      <p:sp>
        <p:nvSpPr>
          <p:cNvPr id="11" name="Rectangle 10"/>
          <p:cNvSpPr/>
          <p:nvPr/>
        </p:nvSpPr>
        <p:spPr>
          <a:xfrm>
            <a:off x="667940" y="8747521"/>
            <a:ext cx="4214813" cy="1193007"/>
          </a:xfrm>
          <a:prstGeom prst="rect">
            <a:avLst/>
          </a:prstGeom>
        </p:spPr>
        <p:txBody>
          <a:bodyPr lIns="0" tIns="0" rIns="0" bIns="0">
            <a:noAutofit/>
          </a:bodyPr>
          <a:lstStyle/>
          <a:p>
            <a:pPr indent="0" algn="just" rtl="1">
              <a:lnSpc>
                <a:spcPts val="3544"/>
              </a:lnSpc>
            </a:pPr>
            <a:r>
              <a:rPr lang="ar-SA" sz="1900">
                <a:latin typeface="Arial Unicode MS"/>
              </a:rPr>
              <a:t>ادلم في </a:t>
            </a:r>
            <a:r>
              <a:rPr lang="ar-SA" sz="1800">
                <a:latin typeface="Arial Unicode MS"/>
              </a:rPr>
              <a:t>غ</a:t>
            </a:r>
            <a:r>
              <a:rPr lang="en-US" sz="1800">
                <a:latin typeface="Arial Unicode MS"/>
              </a:rPr>
              <a:t>1</a:t>
            </a:r>
            <a:r>
              <a:rPr lang="ar-SA" sz="1800">
                <a:latin typeface="Arial Unicode MS"/>
              </a:rPr>
              <a:t>اية </a:t>
            </a:r>
            <a:r>
              <a:rPr lang="ar-SA" sz="1900">
                <a:latin typeface="Arial Unicode MS"/>
              </a:rPr>
              <a:t>كل ءا</a:t>
            </a:r>
            <a:r>
              <a:rPr lang="en-US" sz="1900">
                <a:latin typeface="Arial Unicode MS"/>
              </a:rPr>
              <a:t>٢</a:t>
            </a:r>
            <a:r>
              <a:rPr lang="ar-SA" sz="1900">
                <a:latin typeface="Arial Unicode MS"/>
              </a:rPr>
              <a:t> دراس من</a:t>
            </a:r>
            <a:r>
              <a:rPr lang="en-US" sz="1900">
                <a:latin typeface="Arial Unicode MS"/>
              </a:rPr>
              <a:t>٠</a:t>
            </a:r>
            <a:r>
              <a:rPr lang="ar-SA" sz="1900">
                <a:latin typeface="Arial Unicode MS"/>
              </a:rPr>
              <a:t> أضب &lt;ي</a:t>
            </a:r>
            <a:r>
              <a:rPr lang="en-US" sz="1900">
                <a:latin typeface="Arial Unicode MS"/>
              </a:rPr>
              <a:t>٠</a:t>
            </a:r>
            <a:r>
              <a:rPr lang="ar-SA" sz="1900">
                <a:latin typeface="Arial Unicode MS"/>
              </a:rPr>
              <a:t>ل لمقر الإنامة بشرط </a:t>
            </a:r>
            <a:r>
              <a:rPr lang="ar-SA" sz="2100">
                <a:latin typeface="Arial Unicode MS"/>
              </a:rPr>
              <a:t>أن </a:t>
            </a:r>
            <a:r>
              <a:rPr lang="ar-SA" sz="1900">
                <a:latin typeface="Arial Unicode MS"/>
              </a:rPr>
              <a:t>لا يكون الطاب قد حصل عل تنكرة سفر من </a:t>
            </a:r>
            <a:r>
              <a:rPr lang="ar-SA" sz="1800">
                <a:latin typeface="Arial Unicode MS"/>
              </a:rPr>
              <a:t>جهة </a:t>
            </a:r>
            <a:r>
              <a:rPr lang="ar-SA" sz="1900">
                <a:latin typeface="Arial Unicode MS"/>
              </a:rPr>
              <a:t>أخرى </a:t>
            </a:r>
            <a:r>
              <a:rPr lang="en-US" sz="1900">
                <a:latin typeface="Arial Unicode MS"/>
              </a:rPr>
              <a:t>٠</a:t>
            </a:r>
          </a:p>
        </p:txBody>
      </p:sp>
      <p:sp>
        <p:nvSpPr>
          <p:cNvPr id="12" name="Rectangle 11"/>
          <p:cNvSpPr/>
          <p:nvPr/>
        </p:nvSpPr>
        <p:spPr>
          <a:xfrm>
            <a:off x="2918221" y="10133409"/>
            <a:ext cx="3779044" cy="207169"/>
          </a:xfrm>
          <a:prstGeom prst="rect">
            <a:avLst/>
          </a:prstGeom>
        </p:spPr>
        <p:txBody>
          <a:bodyPr wrap="none" lIns="0" tIns="0" rIns="0" bIns="0">
            <a:noAutofit/>
          </a:bodyPr>
          <a:lstStyle/>
          <a:p>
            <a:pPr indent="0" algn="r" rtl="1">
              <a:lnSpc>
                <a:spcPts val="2010"/>
              </a:lnSpc>
            </a:pPr>
            <a:r>
              <a:rPr lang="ar-SA" sz="1500">
                <a:latin typeface="Arial Unicode MS"/>
              </a:rPr>
              <a:t>(</a:t>
            </a:r>
            <a:r>
              <a:rPr lang="en-US" sz="1500">
                <a:latin typeface="Arial Unicode MS"/>
              </a:rPr>
              <a:t>٠</a:t>
            </a:r>
            <a:r>
              <a:rPr lang="ar-SA" sz="1500">
                <a:latin typeface="Arial Unicode MS"/>
              </a:rPr>
              <a:t>) انظر الملحق آخر اللائحة ص </a:t>
            </a:r>
            <a:r>
              <a:rPr lang="en-US" sz="1500">
                <a:latin typeface="Arial Unicode MS"/>
              </a:rPr>
              <a:t>٤٦</a:t>
            </a:r>
            <a:r>
              <a:rPr lang="ar-SA" sz="1500">
                <a:latin typeface="Arial Unicode MS"/>
              </a:rPr>
              <a:t> </a:t>
            </a:r>
            <a:r>
              <a:rPr lang="en-US" sz="1500">
                <a:latin typeface="Arial Unicode MS"/>
              </a:rPr>
              <a:t>١</a:t>
            </a:r>
            <a:r>
              <a:rPr lang="ar-SA" sz="1500">
                <a:latin typeface="Arial Unicode MS"/>
              </a:rPr>
              <a:t> ، </a:t>
            </a:r>
            <a:r>
              <a:rPr lang="en-US" sz="1500">
                <a:latin typeface="Arial Unicode MS"/>
              </a:rPr>
              <a:t>٤٧</a:t>
            </a:r>
            <a:r>
              <a:rPr lang="ar-SA" sz="1500">
                <a:latin typeface="Arial Unicode MS"/>
              </a:rPr>
              <a:t> </a:t>
            </a:r>
            <a:r>
              <a:rPr lang="en-US" sz="1500">
                <a:latin typeface="Arial Unicode MS"/>
              </a:rPr>
              <a:t>١</a:t>
            </a:r>
            <a:r>
              <a:rPr lang="ar-SA" sz="1500">
                <a:latin typeface="Arial Unicode MS"/>
              </a:rPr>
              <a:t> .</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904613" y="588334"/>
            <a:ext cx="992373" cy="304800"/>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٤٣</a:t>
            </a:r>
            <a:r>
              <a:rPr lang="ar-SA" sz="1900">
                <a:solidFill>
                  <a:srgbClr val="6C9E7F"/>
                </a:solidFill>
                <a:latin typeface="Arial Unicode MS"/>
              </a:rPr>
              <a:t>)</a:t>
            </a:r>
          </a:p>
        </p:txBody>
      </p:sp>
      <p:sp>
        <p:nvSpPr>
          <p:cNvPr id="3" name="Rectangle 2"/>
          <p:cNvSpPr/>
          <p:nvPr/>
        </p:nvSpPr>
        <p:spPr>
          <a:xfrm>
            <a:off x="708837" y="595423"/>
            <a:ext cx="4759842" cy="1155404"/>
          </a:xfrm>
          <a:prstGeom prst="rect">
            <a:avLst/>
          </a:prstGeom>
        </p:spPr>
        <p:txBody>
          <a:bodyPr lIns="0" tIns="0" rIns="0" bIns="0">
            <a:noAutofit/>
          </a:bodyPr>
          <a:lstStyle/>
          <a:p>
            <a:pPr indent="0" algn="just" rtl="1">
              <a:lnSpc>
                <a:spcPts val="3321"/>
              </a:lnSpc>
              <a:spcAft>
                <a:spcPts val="2380"/>
              </a:spcAft>
            </a:pPr>
            <a:r>
              <a:rPr lang="ar-SA" sz="1900">
                <a:latin typeface="Arial Unicode MS"/>
              </a:rPr>
              <a:t>يجوز للجامعة </a:t>
            </a:r>
            <a:r>
              <a:rPr lang="ar-SA" sz="1800">
                <a:latin typeface="Arial Unicode MS"/>
              </a:rPr>
              <a:t>إسكان </a:t>
            </a:r>
            <a:r>
              <a:rPr lang="ar-SA" sz="1900">
                <a:latin typeface="Arial Unicode MS"/>
              </a:rPr>
              <a:t>الطاب غر الموظف المنتظم في المرحلة الجامعية، أو مرحلة الدراسات العليا في حال توفر السكن لدى الجامعة.</a:t>
            </a:r>
          </a:p>
        </p:txBody>
      </p:sp>
      <p:sp>
        <p:nvSpPr>
          <p:cNvPr id="4" name="Rectangle 3"/>
          <p:cNvSpPr/>
          <p:nvPr/>
        </p:nvSpPr>
        <p:spPr>
          <a:xfrm>
            <a:off x="715925" y="2303720"/>
            <a:ext cx="6145619" cy="357963"/>
          </a:xfrm>
          <a:prstGeom prst="rect">
            <a:avLst/>
          </a:prstGeom>
        </p:spPr>
        <p:txBody>
          <a:bodyPr wrap="none" lIns="0" tIns="0" rIns="0" bIns="0">
            <a:noAutofit/>
          </a:bodyPr>
          <a:lstStyle/>
          <a:p>
            <a:pPr indent="0" algn="ctr" rtl="1">
              <a:lnSpc>
                <a:spcPts val="2810"/>
              </a:lnSpc>
              <a:spcAft>
                <a:spcPts val="280"/>
              </a:spcAft>
            </a:pPr>
            <a:r>
              <a:rPr lang="ar-SA" sz="2000">
                <a:solidFill>
                  <a:srgbClr val="6C9E7F"/>
                </a:solidFill>
                <a:latin typeface="Arial"/>
              </a:rPr>
              <a:t>نادة </a:t>
            </a:r>
            <a:r>
              <a:rPr lang="ar-SA" sz="1900">
                <a:solidFill>
                  <a:srgbClr val="6C9E7F"/>
                </a:solidFill>
                <a:latin typeface="Arial Unicode MS"/>
              </a:rPr>
              <a:t>( </a:t>
            </a:r>
            <a:r>
              <a:rPr lang="en-US" sz="1900">
                <a:solidFill>
                  <a:srgbClr val="6C9E7F"/>
                </a:solidFill>
                <a:latin typeface="Arial Unicode MS"/>
              </a:rPr>
              <a:t>٤</a:t>
            </a:r>
            <a:r>
              <a:rPr lang="ar-SA" sz="1900">
                <a:solidFill>
                  <a:srgbClr val="6C9E7F"/>
                </a:solidFill>
                <a:latin typeface="Arial Unicode MS"/>
              </a:rPr>
              <a:t> :: )</a:t>
            </a:r>
            <a:r>
              <a:rPr lang="ar-SA" sz="1900">
                <a:latin typeface="Arial Unicode MS"/>
              </a:rPr>
              <a:t> : إذا كان الرناهج الأكاديمي </a:t>
            </a:r>
            <a:r>
              <a:rPr lang="ar-SA" sz="2100">
                <a:latin typeface="Arial Unicode MS"/>
              </a:rPr>
              <a:t>للطاب يتطب </a:t>
            </a:r>
            <a:r>
              <a:rPr lang="ar-SA" sz="1900">
                <a:latin typeface="Arial Unicode MS"/>
              </a:rPr>
              <a:t>سفره</a:t>
            </a:r>
          </a:p>
        </p:txBody>
      </p:sp>
      <p:sp>
        <p:nvSpPr>
          <p:cNvPr id="5" name="Rectangle 4"/>
          <p:cNvSpPr/>
          <p:nvPr/>
        </p:nvSpPr>
        <p:spPr>
          <a:xfrm>
            <a:off x="694660" y="2750288"/>
            <a:ext cx="4774019" cy="1144772"/>
          </a:xfrm>
          <a:prstGeom prst="rect">
            <a:avLst/>
          </a:prstGeom>
        </p:spPr>
        <p:txBody>
          <a:bodyPr lIns="0" tIns="0" rIns="0" bIns="0">
            <a:noAutofit/>
          </a:bodyPr>
          <a:lstStyle/>
          <a:p>
            <a:pPr indent="0" algn="just" rtl="1">
              <a:lnSpc>
                <a:spcPts val="3153"/>
              </a:lnSpc>
              <a:spcAft>
                <a:spcPts val="280"/>
              </a:spcAft>
            </a:pPr>
            <a:r>
              <a:rPr lang="ar-SA" sz="1900">
                <a:latin typeface="Arial Unicode MS"/>
              </a:rPr>
              <a:t>خاح مدينة الدراسة، فتصرف له الجامعة بناة عل توصية مجلي القسم، والكلية، وموافقة مدير الجامعة، </a:t>
            </a:r>
            <a:r>
              <a:rPr lang="ar-SA" sz="2000">
                <a:latin typeface="Arial Unicode MS"/>
              </a:rPr>
              <a:t>تنكرة سنر </a:t>
            </a:r>
            <a:r>
              <a:rPr lang="ar-SA" sz="1900">
                <a:latin typeface="Arial Unicode MS"/>
              </a:rPr>
              <a:t>بالدرجة السياحية نهابأ، وإيابأ،</a:t>
            </a:r>
          </a:p>
        </p:txBody>
      </p:sp>
      <p:sp>
        <p:nvSpPr>
          <p:cNvPr id="6" name="Rectangle 5"/>
          <p:cNvSpPr/>
          <p:nvPr/>
        </p:nvSpPr>
        <p:spPr>
          <a:xfrm>
            <a:off x="1513367" y="4043916"/>
            <a:ext cx="3941135" cy="283535"/>
          </a:xfrm>
          <a:prstGeom prst="rect">
            <a:avLst/>
          </a:prstGeom>
        </p:spPr>
        <p:txBody>
          <a:bodyPr wrap="none" lIns="0" tIns="0" rIns="0" bIns="0">
            <a:noAutofit/>
          </a:bodyPr>
          <a:lstStyle/>
          <a:p>
            <a:pPr indent="0" algn="r" rtl="1">
              <a:lnSpc>
                <a:spcPts val="2540"/>
              </a:lnSpc>
              <a:spcAft>
                <a:spcPts val="2870"/>
              </a:spcAft>
            </a:pPr>
            <a:r>
              <a:rPr lang="ar-SA" sz="1900">
                <a:latin typeface="Arial Unicode MS"/>
              </a:rPr>
              <a:t>ولمرة واحدة خلال المرحلة الدراسية الواحدة.</a:t>
            </a:r>
          </a:p>
        </p:txBody>
      </p:sp>
      <p:sp>
        <p:nvSpPr>
          <p:cNvPr id="7" name="Rectangle 6"/>
          <p:cNvSpPr/>
          <p:nvPr/>
        </p:nvSpPr>
        <p:spPr>
          <a:xfrm>
            <a:off x="719469" y="4869711"/>
            <a:ext cx="6138531" cy="357963"/>
          </a:xfrm>
          <a:prstGeom prst="rect">
            <a:avLst/>
          </a:prstGeom>
        </p:spPr>
        <p:txBody>
          <a:bodyPr wrap="none" lIns="0" tIns="0" rIns="0" bIns="0">
            <a:noAutofit/>
          </a:bodyPr>
          <a:lstStyle/>
          <a:p>
            <a:pPr indent="0" algn="ctr" rtl="1">
              <a:lnSpc>
                <a:spcPts val="2540"/>
              </a:lnSpc>
              <a:spcAft>
                <a:spcPts val="560"/>
              </a:spcAft>
            </a:pPr>
            <a:r>
              <a:rPr lang="ar-SA" sz="1900">
                <a:solidFill>
                  <a:srgbClr val="6C9E7F"/>
                </a:solidFill>
                <a:latin typeface="Arial Unicode MS"/>
              </a:rPr>
              <a:t>بادة (دا)</a:t>
            </a:r>
            <a:r>
              <a:rPr lang="ar-SA" sz="1900">
                <a:latin typeface="Arial Unicode MS"/>
              </a:rPr>
              <a:t> : يجوز </a:t>
            </a:r>
            <a:r>
              <a:rPr lang="ar-SA" sz="1800">
                <a:latin typeface="Arial Unicode MS"/>
              </a:rPr>
              <a:t>أن </a:t>
            </a:r>
            <a:r>
              <a:rPr lang="ar-SA" sz="1900">
                <a:latin typeface="Arial Unicode MS"/>
              </a:rPr>
              <a:t>تقدم الجامعة للطلاب، وجبات غنائية</a:t>
            </a:r>
          </a:p>
        </p:txBody>
      </p:sp>
      <p:sp>
        <p:nvSpPr>
          <p:cNvPr id="8" name="Rectangle 7"/>
          <p:cNvSpPr/>
          <p:nvPr/>
        </p:nvSpPr>
        <p:spPr>
          <a:xfrm>
            <a:off x="726558" y="5302102"/>
            <a:ext cx="4735032" cy="723014"/>
          </a:xfrm>
          <a:prstGeom prst="rect">
            <a:avLst/>
          </a:prstGeom>
        </p:spPr>
        <p:txBody>
          <a:bodyPr lIns="0" tIns="0" rIns="0" bIns="0">
            <a:noAutofit/>
          </a:bodyPr>
          <a:lstStyle/>
          <a:p>
            <a:pPr indent="0" algn="just" rtl="1">
              <a:lnSpc>
                <a:spcPts val="2874"/>
              </a:lnSpc>
              <a:spcAft>
                <a:spcPts val="2870"/>
              </a:spcAft>
            </a:pPr>
            <a:r>
              <a:rPr lang="ar-SA" sz="1900">
                <a:latin typeface="Arial Unicode MS"/>
              </a:rPr>
              <a:t>بأسعار خغخة، وهدد مجلس الجامعة المبلغ الذي يدفعه </a:t>
            </a:r>
            <a:r>
              <a:rPr lang="ar-SA" sz="2000">
                <a:latin typeface="Arial Unicode MS"/>
              </a:rPr>
              <a:t>كز </a:t>
            </a:r>
            <a:r>
              <a:rPr lang="ar-SA" sz="1900">
                <a:latin typeface="Arial Unicode MS"/>
              </a:rPr>
              <a:t>طاف مقابز</a:t>
            </a:r>
            <a:r>
              <a:rPr lang="en-US" sz="1900">
                <a:latin typeface="Arial Unicode MS"/>
              </a:rPr>
              <a:t>٠</a:t>
            </a:r>
            <a:r>
              <a:rPr lang="ar-SA" sz="1900">
                <a:latin typeface="Arial Unicode MS"/>
              </a:rPr>
              <a:t> </a:t>
            </a:r>
            <a:r>
              <a:rPr lang="ar-SA" sz="2000">
                <a:latin typeface="Arial Unicode MS"/>
              </a:rPr>
              <a:t>كز </a:t>
            </a:r>
            <a:r>
              <a:rPr lang="ar-SA" sz="1900">
                <a:latin typeface="Arial Unicode MS"/>
              </a:rPr>
              <a:t>وجبة .</a:t>
            </a:r>
          </a:p>
        </p:txBody>
      </p:sp>
      <p:sp>
        <p:nvSpPr>
          <p:cNvPr id="9" name="Rectangle 8"/>
          <p:cNvSpPr/>
          <p:nvPr/>
        </p:nvSpPr>
        <p:spPr>
          <a:xfrm>
            <a:off x="5890437" y="6592186"/>
            <a:ext cx="985283" cy="333153"/>
          </a:xfrm>
          <a:prstGeom prst="rect">
            <a:avLst/>
          </a:prstGeom>
        </p:spPr>
        <p:txBody>
          <a:bodyPr wrap="none" lIns="0" tIns="0" rIns="0" bIns="0">
            <a:noAutofit/>
          </a:bodyPr>
          <a:lstStyle/>
          <a:p>
            <a:pPr indent="0" algn="ctr" rtl="1">
              <a:lnSpc>
                <a:spcPts val="2540"/>
              </a:lnSpc>
              <a:spcBef>
                <a:spcPts val="2870"/>
              </a:spcBef>
            </a:pPr>
            <a:r>
              <a:rPr lang="ar-SA" sz="1900">
                <a:solidFill>
                  <a:srgbClr val="6C9E7F"/>
                </a:solidFill>
                <a:latin typeface="Arial Unicode MS"/>
              </a:rPr>
              <a:t>مادة (</a:t>
            </a:r>
            <a:r>
              <a:rPr lang="en-US" sz="1900">
                <a:solidFill>
                  <a:srgbClr val="6C9E7F"/>
                </a:solidFill>
                <a:latin typeface="Arial Unicode MS"/>
              </a:rPr>
              <a:t>٤٦</a:t>
            </a:r>
            <a:r>
              <a:rPr lang="ar-SA" sz="1900">
                <a:solidFill>
                  <a:srgbClr val="6C9E7F"/>
                </a:solidFill>
                <a:latin typeface="Arial Unicode MS"/>
              </a:rPr>
              <a:t>)</a:t>
            </a:r>
          </a:p>
        </p:txBody>
      </p:sp>
      <p:sp>
        <p:nvSpPr>
          <p:cNvPr id="10" name="Rectangle 9"/>
          <p:cNvSpPr/>
          <p:nvPr/>
        </p:nvSpPr>
        <p:spPr>
          <a:xfrm>
            <a:off x="2530548" y="5759302"/>
            <a:ext cx="2934586" cy="301256"/>
          </a:xfrm>
          <a:prstGeom prst="rect">
            <a:avLst/>
          </a:prstGeom>
        </p:spPr>
        <p:txBody>
          <a:bodyPr wrap="none" lIns="0" tIns="0" rIns="0" bIns="0">
            <a:noAutofit/>
          </a:bodyPr>
          <a:lstStyle/>
          <a:p>
            <a:pPr indent="0" algn="r" rtl="1">
              <a:lnSpc>
                <a:spcPts val="4270"/>
              </a:lnSpc>
            </a:pPr>
            <a:r>
              <a:rPr lang="ar-SA" sz="1900">
                <a:latin typeface="Arial Unicode MS"/>
              </a:rPr>
              <a:t>يدفعه </a:t>
            </a:r>
            <a:r>
              <a:rPr lang="ar-SA" sz="2000">
                <a:latin typeface="Arial Unicode MS"/>
              </a:rPr>
              <a:t>كل </a:t>
            </a:r>
            <a:r>
              <a:rPr lang="ar-SA" sz="1900">
                <a:latin typeface="Arial Unicode MS"/>
              </a:rPr>
              <a:t>طاب مقابل </a:t>
            </a:r>
            <a:r>
              <a:rPr lang="ar-SA" sz="2000">
                <a:latin typeface="Arial Unicode MS"/>
              </a:rPr>
              <a:t>كل </a:t>
            </a:r>
            <a:r>
              <a:rPr lang="ar-SA" sz="1900">
                <a:latin typeface="Arial Unicode MS"/>
              </a:rPr>
              <a:t>وجبة </a:t>
            </a:r>
          </a:p>
        </p:txBody>
      </p:sp>
      <p:sp>
        <p:nvSpPr>
          <p:cNvPr id="11" name="Rectangle 10"/>
          <p:cNvSpPr/>
          <p:nvPr/>
        </p:nvSpPr>
        <p:spPr>
          <a:xfrm>
            <a:off x="691116" y="6620539"/>
            <a:ext cx="4784651" cy="3313814"/>
          </a:xfrm>
          <a:prstGeom prst="rect">
            <a:avLst/>
          </a:prstGeom>
        </p:spPr>
        <p:txBody>
          <a:bodyPr lIns="0" tIns="0" rIns="0" bIns="0">
            <a:noAutofit/>
          </a:bodyPr>
          <a:lstStyle/>
          <a:p>
            <a:pPr indent="0" algn="r" rtl="1">
              <a:lnSpc>
                <a:spcPts val="4270"/>
              </a:lnSpc>
            </a:pPr>
            <a:r>
              <a:rPr lang="ar-SA" sz="1900">
                <a:latin typeface="Arial Unicode MS"/>
              </a:rPr>
              <a:t>يجوز بقرار من مدير الجامعة تشغيل الطلاب المنتظمين في كليات الجامعة في بعض الآعإل المناسبة خاح وقت الدراسة وفق الضوابط الآتية </a:t>
            </a:r>
            <a:r>
              <a:rPr lang="en-US" sz="1900">
                <a:latin typeface="Arial Unicode MS"/>
              </a:rPr>
              <a:t>١</a:t>
            </a:r>
            <a:r>
              <a:rPr lang="ar-SA" sz="1900">
                <a:latin typeface="Arial Unicode MS"/>
              </a:rPr>
              <a:t> - توفر اعتإد مالي .</a:t>
            </a:r>
          </a:p>
          <a:p>
            <a:pPr indent="-622300" algn="r" rtl="1">
              <a:lnSpc>
                <a:spcPts val="3098"/>
              </a:lnSpc>
            </a:pPr>
            <a:r>
              <a:rPr lang="en-US" sz="1900">
                <a:latin typeface="Arial Unicode MS"/>
              </a:rPr>
              <a:t>٢</a:t>
            </a:r>
            <a:r>
              <a:rPr lang="ar-SA" sz="1900">
                <a:latin typeface="Arial Unicode MS"/>
              </a:rPr>
              <a:t> - </a:t>
            </a:r>
            <a:r>
              <a:rPr lang="ar-SA" sz="1800">
                <a:latin typeface="Arial Unicode MS"/>
              </a:rPr>
              <a:t>أن </a:t>
            </a:r>
            <a:r>
              <a:rPr lang="ar-SA" sz="1900">
                <a:latin typeface="Arial Unicode MS"/>
              </a:rPr>
              <a:t>يكون التعاقد عل نظام الاعات، </a:t>
            </a:r>
            <a:r>
              <a:rPr lang="ar-SA" sz="1800">
                <a:latin typeface="Arial Unicode MS"/>
              </a:rPr>
              <a:t>أو </a:t>
            </a:r>
            <a:r>
              <a:rPr lang="ar-SA" sz="1900">
                <a:latin typeface="Arial Unicode MS"/>
              </a:rPr>
              <a:t>الوظائف المؤقتة.</a:t>
            </a:r>
          </a:p>
          <a:p>
            <a:pPr indent="-622300" algn="r" rtl="1">
              <a:lnSpc>
                <a:spcPts val="3544"/>
              </a:lnSpc>
            </a:pPr>
            <a:r>
              <a:rPr lang="en-US" sz="1900">
                <a:latin typeface="Arial Unicode MS"/>
              </a:rPr>
              <a:t>٣</a:t>
            </a:r>
            <a:r>
              <a:rPr lang="ar-SA" sz="1900">
                <a:latin typeface="Arial Unicode MS"/>
              </a:rPr>
              <a:t> - </a:t>
            </a:r>
            <a:r>
              <a:rPr lang="ar-SA" sz="1800">
                <a:latin typeface="Arial Unicode MS"/>
              </a:rPr>
              <a:t>أن </a:t>
            </a:r>
            <a:r>
              <a:rPr lang="ar-SA" sz="1900">
                <a:latin typeface="Arial Unicode MS"/>
              </a:rPr>
              <a:t>لا تزيد </a:t>
            </a:r>
            <a:r>
              <a:rPr lang="ar-SA" sz="1800">
                <a:latin typeface="Arial Unicode MS"/>
              </a:rPr>
              <a:t>المكافأة </a:t>
            </a:r>
            <a:r>
              <a:rPr lang="ar-SA" sz="1900">
                <a:latin typeface="Arial Unicode MS"/>
              </a:rPr>
              <a:t>عن (ا</a:t>
            </a:r>
            <a:r>
              <a:rPr lang="en-US" sz="1900">
                <a:latin typeface="Arial Unicode MS"/>
              </a:rPr>
              <a:t>١٠٠</a:t>
            </a:r>
            <a:r>
              <a:rPr lang="ar-SA" sz="1900">
                <a:latin typeface="Arial Unicode MS"/>
              </a:rPr>
              <a:t>) </a:t>
            </a:r>
            <a:r>
              <a:rPr lang="ar-SA" sz="1800">
                <a:latin typeface="Arial Unicode MS"/>
              </a:rPr>
              <a:t>ألف </a:t>
            </a:r>
            <a:r>
              <a:rPr lang="ar-SA" sz="1900">
                <a:latin typeface="Arial Unicode MS"/>
              </a:rPr>
              <a:t>ريال، في </a:t>
            </a:r>
            <a:r>
              <a:rPr lang="ar-SA" sz="1800">
                <a:latin typeface="Arial Unicode MS"/>
              </a:rPr>
              <a:t>الشهر.</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1162" y="187841"/>
            <a:ext cx="428847" cy="5337545"/>
          </a:xfrm>
          <a:prstGeom prst="rect">
            <a:avLst/>
          </a:prstGeom>
        </p:spPr>
      </p:pic>
      <p:pic>
        <p:nvPicPr>
          <p:cNvPr id="3" name="Picture 2"/>
          <p:cNvPicPr>
            <a:picLocks noChangeAspect="1"/>
          </p:cNvPicPr>
          <p:nvPr/>
        </p:nvPicPr>
        <p:blipFill>
          <a:blip r:embed="rId3"/>
          <a:stretch>
            <a:fillRect/>
          </a:stretch>
        </p:blipFill>
        <p:spPr>
          <a:xfrm>
            <a:off x="212651" y="10632"/>
            <a:ext cx="559981" cy="2101702"/>
          </a:xfrm>
          <a:prstGeom prst="rect">
            <a:avLst/>
          </a:prstGeom>
        </p:spPr>
      </p:pic>
      <p:pic>
        <p:nvPicPr>
          <p:cNvPr id="4" name="Picture 3"/>
          <p:cNvPicPr>
            <a:picLocks noChangeAspect="1"/>
          </p:cNvPicPr>
          <p:nvPr/>
        </p:nvPicPr>
        <p:blipFill>
          <a:blip r:embed="rId4"/>
          <a:stretch>
            <a:fillRect/>
          </a:stretch>
        </p:blipFill>
        <p:spPr>
          <a:xfrm>
            <a:off x="219739" y="6205869"/>
            <a:ext cx="7120270" cy="449048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181" y="14176"/>
            <a:ext cx="6904074" cy="1800447"/>
          </a:xfrm>
          <a:prstGeom prst="rect">
            <a:avLst/>
          </a:prstGeom>
        </p:spPr>
      </p:pic>
      <p:sp>
        <p:nvSpPr>
          <p:cNvPr id="3" name="Rectangle 2"/>
          <p:cNvSpPr/>
          <p:nvPr/>
        </p:nvSpPr>
        <p:spPr>
          <a:xfrm>
            <a:off x="2693581" y="3707218"/>
            <a:ext cx="2161953" cy="404037"/>
          </a:xfrm>
          <a:prstGeom prst="rect">
            <a:avLst/>
          </a:prstGeom>
        </p:spPr>
        <p:txBody>
          <a:bodyPr wrap="none" lIns="0" tIns="0" rIns="0" bIns="0">
            <a:noAutofit/>
          </a:bodyPr>
          <a:lstStyle/>
          <a:p>
            <a:pPr indent="0" algn="ctr" rtl="1">
              <a:lnSpc>
                <a:spcPts val="2810"/>
              </a:lnSpc>
              <a:spcBef>
                <a:spcPts val="10850"/>
              </a:spcBef>
              <a:spcAft>
                <a:spcPts val="2520"/>
              </a:spcAft>
            </a:pPr>
            <a:r>
              <a:rPr lang="ar-SA" sz="2100">
                <a:latin typeface="Arial Unicode MS"/>
              </a:rPr>
              <a:t>( الغصل الثامن )</a:t>
            </a:r>
          </a:p>
        </p:txBody>
      </p:sp>
      <p:sp>
        <p:nvSpPr>
          <p:cNvPr id="4" name="Rectangle 3"/>
          <p:cNvSpPr/>
          <p:nvPr/>
        </p:nvSpPr>
        <p:spPr>
          <a:xfrm>
            <a:off x="737190" y="4245934"/>
            <a:ext cx="6131442" cy="2091070"/>
          </a:xfrm>
          <a:prstGeom prst="rect">
            <a:avLst/>
          </a:prstGeom>
        </p:spPr>
        <p:txBody>
          <a:bodyPr lIns="0" tIns="0" rIns="0" bIns="0">
            <a:noAutofit/>
          </a:bodyPr>
          <a:lstStyle/>
          <a:p>
            <a:pPr indent="0" algn="r" rtl="1">
              <a:lnSpc>
                <a:spcPts val="5414"/>
              </a:lnSpc>
              <a:spcBef>
                <a:spcPts val="2520"/>
              </a:spcBef>
            </a:pPr>
            <a:r>
              <a:rPr lang="ar-SA" sz="3800">
                <a:solidFill>
                  <a:srgbClr val="6C9E7F"/>
                </a:solidFill>
                <a:latin typeface="Arial Unicode MS"/>
              </a:rPr>
              <a:t>أغراض وقواعد العرف من عائدات </a:t>
            </a:r>
            <a:r>
              <a:rPr lang="ar-SA" sz="3600">
                <a:solidFill>
                  <a:srgbClr val="6C9E7F"/>
                </a:solidFill>
                <a:latin typeface="Arial Unicode MS"/>
              </a:rPr>
              <a:t>قيام </a:t>
            </a:r>
            <a:r>
              <a:rPr lang="ar-SA" sz="3800">
                <a:solidFill>
                  <a:srgbClr val="6C9E7F"/>
                </a:solidFill>
                <a:latin typeface="Arial Unicode MS"/>
              </a:rPr>
              <a:t>الجامعة </a:t>
            </a:r>
            <a:r>
              <a:rPr lang="ar-SA" sz="3600">
                <a:solidFill>
                  <a:srgbClr val="6C9E7F"/>
                </a:solidFill>
                <a:latin typeface="Arial Unicode MS"/>
              </a:rPr>
              <a:t>بالبحوث </a:t>
            </a:r>
            <a:r>
              <a:rPr lang="ar-SA" sz="3800">
                <a:solidFill>
                  <a:srgbClr val="6C9E7F"/>
                </a:solidFill>
                <a:latin typeface="Arial Unicode MS"/>
              </a:rPr>
              <a:t>والدراسات</a:t>
            </a:r>
          </a:p>
          <a:p>
            <a:pPr indent="0" algn="ctr" rtl="1">
              <a:lnSpc>
                <a:spcPts val="5414"/>
              </a:lnSpc>
            </a:pPr>
            <a:r>
              <a:rPr lang="ar-SA" sz="3600">
                <a:solidFill>
                  <a:srgbClr val="6C9E7F"/>
                </a:solidFill>
                <a:latin typeface="Arial Unicode MS"/>
              </a:rPr>
              <a:t>والخدمات العلمية</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79534" y="758455"/>
            <a:ext cx="446568" cy="269358"/>
          </a:xfrm>
          <a:prstGeom prst="rect">
            <a:avLst/>
          </a:prstGeom>
        </p:spPr>
      </p:pic>
      <p:pic>
        <p:nvPicPr>
          <p:cNvPr id="3" name="Picture 2"/>
          <p:cNvPicPr>
            <a:picLocks noChangeAspect="1"/>
          </p:cNvPicPr>
          <p:nvPr/>
        </p:nvPicPr>
        <p:blipFill>
          <a:blip r:embed="rId3"/>
          <a:stretch>
            <a:fillRect/>
          </a:stretch>
        </p:blipFill>
        <p:spPr>
          <a:xfrm>
            <a:off x="255181" y="623776"/>
            <a:ext cx="187842" cy="230372"/>
          </a:xfrm>
          <a:prstGeom prst="rect">
            <a:avLst/>
          </a:prstGeom>
        </p:spPr>
      </p:pic>
      <p:sp>
        <p:nvSpPr>
          <p:cNvPr id="4" name="Rectangle 3"/>
          <p:cNvSpPr/>
          <p:nvPr/>
        </p:nvSpPr>
        <p:spPr>
          <a:xfrm>
            <a:off x="687572" y="669851"/>
            <a:ext cx="5472223" cy="404037"/>
          </a:xfrm>
          <a:prstGeom prst="rect">
            <a:avLst/>
          </a:prstGeom>
        </p:spPr>
        <p:txBody>
          <a:bodyPr wrap="none" lIns="0" tIns="0" rIns="0" bIns="0">
            <a:noAutofit/>
          </a:bodyPr>
          <a:lstStyle/>
          <a:p>
            <a:pPr indent="0" algn="r" rtl="1">
              <a:lnSpc>
                <a:spcPts val="2540"/>
              </a:lnSpc>
            </a:pPr>
            <a:r>
              <a:rPr lang="ar-SA" sz="1900">
                <a:latin typeface="Arial Unicode MS"/>
              </a:rPr>
              <a:t>لمجلس الجامعة قبول الترعات، والمخ، والوصايا، والأوقاف</a:t>
            </a:r>
          </a:p>
        </p:txBody>
      </p:sp>
      <p:sp>
        <p:nvSpPr>
          <p:cNvPr id="5" name="Rectangle 4"/>
          <p:cNvSpPr/>
          <p:nvPr/>
        </p:nvSpPr>
        <p:spPr>
          <a:xfrm>
            <a:off x="418213" y="1127051"/>
            <a:ext cx="5741582" cy="765544"/>
          </a:xfrm>
          <a:prstGeom prst="rect">
            <a:avLst/>
          </a:prstGeom>
        </p:spPr>
        <p:txBody>
          <a:bodyPr lIns="0" tIns="0" rIns="0" bIns="0">
            <a:noAutofit/>
          </a:bodyPr>
          <a:lstStyle/>
          <a:p>
            <a:pPr indent="0" algn="r" rtl="1">
              <a:lnSpc>
                <a:spcPts val="3433"/>
              </a:lnSpc>
            </a:pPr>
            <a:r>
              <a:rPr lang="ar-SA" sz="1900">
                <a:latin typeface="Arial Unicode MS"/>
              </a:rPr>
              <a:t>الخاصة بالجامعة، كإ يجوز له قبول الترعات المقزنة </a:t>
            </a:r>
            <a:r>
              <a:rPr lang="ar-SA" sz="1800">
                <a:latin typeface="Arial Unicode MS"/>
              </a:rPr>
              <a:t>بشروط، أو </a:t>
            </a:r>
            <a:r>
              <a:rPr lang="ar-SA" sz="1900">
                <a:latin typeface="Arial Unicode MS"/>
              </a:rPr>
              <a:t>المخصصة لأغراض معينة، إذا كانت الشروط، </a:t>
            </a:r>
            <a:r>
              <a:rPr lang="ar-SA" sz="1800">
                <a:latin typeface="Arial Unicode MS"/>
              </a:rPr>
              <a:t>أو</a:t>
            </a:r>
          </a:p>
        </p:txBody>
      </p:sp>
      <p:sp>
        <p:nvSpPr>
          <p:cNvPr id="6" name="Rectangle 5"/>
          <p:cNvSpPr/>
          <p:nvPr/>
        </p:nvSpPr>
        <p:spPr>
          <a:xfrm>
            <a:off x="418213" y="1984744"/>
            <a:ext cx="5745126" cy="786809"/>
          </a:xfrm>
          <a:prstGeom prst="rect">
            <a:avLst/>
          </a:prstGeom>
        </p:spPr>
        <p:txBody>
          <a:bodyPr lIns="0" tIns="0" rIns="0" bIns="0">
            <a:noAutofit/>
          </a:bodyPr>
          <a:lstStyle/>
          <a:p>
            <a:pPr indent="0" algn="r" rtl="1">
              <a:lnSpc>
                <a:spcPts val="3126"/>
              </a:lnSpc>
              <a:spcAft>
                <a:spcPts val="210"/>
              </a:spcAft>
            </a:pPr>
            <a:r>
              <a:rPr lang="ar-SA" sz="1900">
                <a:latin typeface="Arial Unicode MS"/>
              </a:rPr>
              <a:t>الأغراض تتفق مع رسالة الجامعة، وتدح هذ</a:t>
            </a:r>
            <a:r>
              <a:rPr lang="en-US" sz="1900">
                <a:latin typeface="Arial Unicode MS"/>
              </a:rPr>
              <a:t>٥</a:t>
            </a:r>
            <a:r>
              <a:rPr lang="ar-SA" sz="1900">
                <a:latin typeface="Arial Unicode MS"/>
              </a:rPr>
              <a:t> الترعات في حاب مستقل تصرف في الأغراض المخصصة لها، وفقأ</a:t>
            </a:r>
          </a:p>
        </p:txBody>
      </p:sp>
      <p:sp>
        <p:nvSpPr>
          <p:cNvPr id="7" name="Rectangle 6"/>
          <p:cNvSpPr/>
          <p:nvPr/>
        </p:nvSpPr>
        <p:spPr>
          <a:xfrm>
            <a:off x="414669" y="2856613"/>
            <a:ext cx="6418521" cy="4111256"/>
          </a:xfrm>
          <a:prstGeom prst="rect">
            <a:avLst/>
          </a:prstGeom>
        </p:spPr>
        <p:txBody>
          <a:bodyPr lIns="0" tIns="0" rIns="0" bIns="0">
            <a:noAutofit/>
          </a:bodyPr>
          <a:lstStyle/>
          <a:p>
            <a:pPr marR="698500" indent="0" algn="r" rtl="1">
              <a:lnSpc>
                <a:spcPts val="2540"/>
              </a:lnSpc>
              <a:spcBef>
                <a:spcPts val="210"/>
              </a:spcBef>
              <a:spcAft>
                <a:spcPts val="1120"/>
              </a:spcAft>
            </a:pPr>
            <a:r>
              <a:rPr lang="ar-SA" sz="1900">
                <a:latin typeface="Arial Unicode MS"/>
              </a:rPr>
              <a:t>للقواعد الني يضعها مجلس التعليم العالي .</a:t>
            </a:r>
          </a:p>
          <a:p>
            <a:pPr indent="330200" algn="r" rtl="1">
              <a:lnSpc>
                <a:spcPts val="3098"/>
              </a:lnSpc>
              <a:spcAft>
                <a:spcPts val="770"/>
              </a:spcAft>
            </a:pPr>
            <a:r>
              <a:rPr lang="ar-SA" sz="1900">
                <a:latin typeface="Arial Unicode MS"/>
              </a:rPr>
              <a:t>و-بث إن اللائحة المنظمة للشؤون المالية في الجامعات من اللوابح إ المشركة، وسوف يؤدي إقرارها إلى توجيد الإجراءات المالية في الجامعات .</a:t>
            </a:r>
          </a:p>
          <a:p>
            <a:pPr indent="330200" algn="r" rtl="1">
              <a:lnSpc>
                <a:spcPts val="3488"/>
              </a:lnSpc>
            </a:pPr>
            <a:r>
              <a:rPr lang="ar-SA" sz="1900">
                <a:latin typeface="Arial Unicode MS"/>
              </a:rPr>
              <a:t>وبعد الاطاع عل منكرة الأمانة العامة لمجلس التعليم العالي حول الموضع، وعل نسخة من اللائحة المنظمة للشؤون المالية في الجامعات المرفقة بهذه المنكرة قرر المجلس ما يلي : -((الموافقة عل اللائحة المنظمة للشؤون المالية في الجامعات وفقأ للصيغة المرفقة بالقرار)) .</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106" y="0"/>
            <a:ext cx="7137991"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87572" y="570613"/>
            <a:ext cx="6166883" cy="9388549"/>
          </a:xfrm>
          <a:prstGeom prst="rect">
            <a:avLst/>
          </a:prstGeom>
        </p:spPr>
        <p:txBody>
          <a:bodyPr lIns="0" tIns="0" rIns="0" bIns="0">
            <a:noAutofit/>
          </a:bodyPr>
          <a:lstStyle/>
          <a:p>
            <a:pPr indent="0" algn="just" rtl="1">
              <a:lnSpc>
                <a:spcPts val="2540"/>
              </a:lnSpc>
              <a:spcAft>
                <a:spcPts val="630"/>
              </a:spcAft>
            </a:pPr>
            <a:r>
              <a:rPr lang="ar-SA" sz="1900">
                <a:solidFill>
                  <a:srgbClr val="6C9E7F"/>
                </a:solidFill>
                <a:latin typeface="Arial Unicode MS"/>
              </a:rPr>
              <a:t>ادة (</a:t>
            </a:r>
            <a:r>
              <a:rPr lang="en-US" sz="1900">
                <a:solidFill>
                  <a:srgbClr val="6C9E7F"/>
                </a:solidFill>
                <a:latin typeface="Arial Unicode MS"/>
              </a:rPr>
              <a:t>٤٧</a:t>
            </a:r>
            <a:r>
              <a:rPr lang="ar-SA" sz="1900">
                <a:latin typeface="Arial Unicode MS"/>
              </a:rPr>
              <a:t>    : للجامعة القيام بدراسات، </a:t>
            </a:r>
            <a:r>
              <a:rPr lang="ar-SA" sz="1800">
                <a:latin typeface="Arial Unicode MS"/>
              </a:rPr>
              <a:t>أو </a:t>
            </a:r>
            <a:r>
              <a:rPr lang="ar-SA" sz="1900">
                <a:latin typeface="Arial Unicode MS"/>
              </a:rPr>
              <a:t>خدمات علمية،</a:t>
            </a:r>
          </a:p>
          <a:p>
            <a:pPr marR="1412359" indent="0" rtl="1">
              <a:lnSpc>
                <a:spcPts val="3098"/>
              </a:lnSpc>
              <a:spcAft>
                <a:spcPts val="420"/>
              </a:spcAft>
            </a:pPr>
            <a:r>
              <a:rPr lang="ar-SA" sz="1900">
                <a:latin typeface="Arial Unicode MS"/>
              </a:rPr>
              <a:t>لجهات سعودية مقابل مبالغ الية، </a:t>
            </a:r>
            <a:r>
              <a:rPr lang="ar-SA" sz="2100">
                <a:latin typeface="Arial Unicode MS"/>
              </a:rPr>
              <a:t>وتددج </a:t>
            </a:r>
            <a:r>
              <a:rPr lang="ar-SA" sz="1900">
                <a:latin typeface="Arial Unicode MS"/>
              </a:rPr>
              <a:t>عاثدات هذه الدراسات، والخدمات في حساب مستقل،</a:t>
            </a:r>
          </a:p>
          <a:p>
            <a:pPr marR="1412359" indent="0" algn="r" rtl="1">
              <a:lnSpc>
                <a:spcPts val="3153"/>
              </a:lnSpc>
              <a:spcAft>
                <a:spcPts val="420"/>
              </a:spcAft>
            </a:pPr>
            <a:r>
              <a:rPr lang="ar-SA" sz="1900">
                <a:latin typeface="Arial Unicode MS"/>
              </a:rPr>
              <a:t>رمرف ض في </a:t>
            </a:r>
            <a:r>
              <a:rPr lang="ar-SA" sz="2100">
                <a:latin typeface="Arial Unicode MS"/>
              </a:rPr>
              <a:t>الأغراض </a:t>
            </a:r>
            <a:r>
              <a:rPr lang="ar-SA" sz="1900">
                <a:latin typeface="Arial Unicode MS"/>
              </a:rPr>
              <a:t>الآتية </a:t>
            </a:r>
            <a:r>
              <a:rPr lang="en-US" sz="1900">
                <a:latin typeface="Arial Unicode MS"/>
              </a:rPr>
              <a:t>١</a:t>
            </a:r>
            <a:r>
              <a:rPr lang="ar-SA" sz="1900">
                <a:latin typeface="Arial Unicode MS"/>
              </a:rPr>
              <a:t> - تطوير البحث </a:t>
            </a:r>
            <a:r>
              <a:rPr lang="ar-SA" sz="1800">
                <a:latin typeface="Arial Unicode MS"/>
              </a:rPr>
              <a:t>العلمى </a:t>
            </a:r>
            <a:r>
              <a:rPr lang="ar-SA" sz="1900">
                <a:latin typeface="Arial Unicode MS"/>
              </a:rPr>
              <a:t>، والخدمات </a:t>
            </a:r>
            <a:r>
              <a:rPr lang="ar-SA" sz="1800">
                <a:latin typeface="Arial Unicode MS"/>
              </a:rPr>
              <a:t>العلمية،</a:t>
            </a:r>
          </a:p>
          <a:p>
            <a:pPr marR="1920359" indent="0" algn="r" rtl="1">
              <a:lnSpc>
                <a:spcPts val="2623"/>
              </a:lnSpc>
              <a:spcAft>
                <a:spcPts val="420"/>
              </a:spcAft>
            </a:pPr>
            <a:r>
              <a:rPr lang="ar-SA" sz="1900">
                <a:latin typeface="Arial Unicode MS"/>
              </a:rPr>
              <a:t>والتدريبية في الجامعة، </a:t>
            </a:r>
            <a:r>
              <a:rPr lang="ar-SA" sz="1800">
                <a:latin typeface="Arial Unicode MS"/>
              </a:rPr>
              <a:t>وفقأ </a:t>
            </a:r>
            <a:r>
              <a:rPr lang="ar-SA" sz="1900">
                <a:latin typeface="Arial Unicode MS"/>
              </a:rPr>
              <a:t>للقواعد </a:t>
            </a:r>
            <a:r>
              <a:rPr lang="ar-SA" sz="2100">
                <a:latin typeface="Arial Unicode MS"/>
              </a:rPr>
              <a:t>المنظمة </a:t>
            </a:r>
            <a:r>
              <a:rPr lang="ar-SA" sz="1700" u="sng">
                <a:latin typeface="Arial Unicode MS"/>
              </a:rPr>
              <a:t>اا-ااش.</a:t>
            </a:r>
          </a:p>
          <a:p>
            <a:pPr indent="0" rtl="1">
              <a:lnSpc>
                <a:spcPts val="2540"/>
              </a:lnSpc>
              <a:spcAft>
                <a:spcPts val="630"/>
              </a:spcAft>
            </a:pPr>
            <a:r>
              <a:rPr lang="en-US" sz="1900">
                <a:latin typeface="Arial Unicode MS"/>
              </a:rPr>
              <a:t>٢</a:t>
            </a:r>
            <a:r>
              <a:rPr lang="ar-SA" sz="1900">
                <a:latin typeface="Arial Unicode MS"/>
              </a:rPr>
              <a:t> - العرف عل تكاليف الدراسات، والبحوث،</a:t>
            </a:r>
          </a:p>
          <a:p>
            <a:pPr marR="1920359" indent="0" algn="r" rtl="1">
              <a:lnSpc>
                <a:spcPts val="3070"/>
              </a:lnSpc>
              <a:spcAft>
                <a:spcPts val="1540"/>
              </a:spcAft>
            </a:pPr>
            <a:r>
              <a:rPr lang="ar-SA" sz="1900">
                <a:latin typeface="Arial Unicode MS"/>
              </a:rPr>
              <a:t>والخدمات العلمية </a:t>
            </a:r>
            <a:r>
              <a:rPr lang="ar-SA" sz="1800">
                <a:latin typeface="Arial Unicode MS"/>
              </a:rPr>
              <a:t>المنكورة آنغأ وفق </a:t>
            </a:r>
            <a:r>
              <a:rPr lang="ar-SA" sz="1900">
                <a:latin typeface="Arial Unicode MS"/>
              </a:rPr>
              <a:t>الإجراءات والقواعد الاتية:-</a:t>
            </a:r>
          </a:p>
          <a:p>
            <a:pPr indent="0" rtl="1">
              <a:lnSpc>
                <a:spcPts val="2540"/>
              </a:lnSpc>
              <a:spcAft>
                <a:spcPts val="630"/>
              </a:spcAft>
            </a:pPr>
            <a:r>
              <a:rPr lang="ar-SA" sz="1800">
                <a:latin typeface="Arial Unicode MS"/>
              </a:rPr>
              <a:t>(أ) تقوم </a:t>
            </a:r>
            <a:r>
              <a:rPr lang="ar-SA" sz="1900">
                <a:latin typeface="Arial Unicode MS"/>
              </a:rPr>
              <a:t>الجامعة بإجراء البحومث،</a:t>
            </a:r>
          </a:p>
          <a:p>
            <a:pPr indent="0" rtl="1">
              <a:lnSpc>
                <a:spcPts val="3544"/>
              </a:lnSpc>
            </a:pPr>
            <a:r>
              <a:rPr lang="ar-SA" sz="1900">
                <a:latin typeface="Arial Unicode MS"/>
              </a:rPr>
              <a:t>والدراسات، والحدمات العلمية،</a:t>
            </a:r>
          </a:p>
          <a:p>
            <a:pPr marR="2631559" indent="0" algn="just" rtl="1">
              <a:lnSpc>
                <a:spcPts val="3544"/>
              </a:lnSpc>
            </a:pPr>
            <a:r>
              <a:rPr lang="ar-SA" sz="1900">
                <a:latin typeface="Arial Unicode MS"/>
              </a:rPr>
              <a:t>لجهات سعودية بموجب عقد، </a:t>
            </a:r>
            <a:r>
              <a:rPr lang="ar-SA" sz="1800">
                <a:latin typeface="Arial Unicode MS"/>
              </a:rPr>
              <a:t>أو </a:t>
            </a:r>
            <a:r>
              <a:rPr lang="ar-SA" sz="2100">
                <a:latin typeface="Arial Unicode MS"/>
              </a:rPr>
              <a:t>اتفاق </a:t>
            </a:r>
            <a:r>
              <a:rPr lang="ar-SA" sz="1800">
                <a:latin typeface="Arial Unicode MS"/>
              </a:rPr>
              <a:t>مكتومب</a:t>
            </a:r>
            <a:r>
              <a:rPr lang="ar-SA" sz="1900">
                <a:latin typeface="Arial Unicode MS"/>
              </a:rPr>
              <a:t>، يجدد فيه </a:t>
            </a:r>
            <a:r>
              <a:rPr lang="ar-SA" sz="1800">
                <a:latin typeface="Arial Unicode MS"/>
              </a:rPr>
              <a:t>العمل المطلومب</a:t>
            </a:r>
            <a:r>
              <a:rPr lang="ar-SA" sz="1900">
                <a:latin typeface="Arial Unicode MS"/>
              </a:rPr>
              <a:t>،</a:t>
            </a:r>
          </a:p>
          <a:p>
            <a:pPr indent="0" rtl="1">
              <a:lnSpc>
                <a:spcPts val="2540"/>
              </a:lnSpc>
              <a:spcAft>
                <a:spcPts val="630"/>
              </a:spcAft>
            </a:pPr>
            <a:r>
              <a:rPr lang="ar-SA" sz="1800">
                <a:latin typeface="Arial Unicode MS"/>
              </a:rPr>
              <a:t>وأطرافه</a:t>
            </a:r>
            <a:r>
              <a:rPr lang="ar-SA" sz="1900">
                <a:latin typeface="Arial Unicode MS"/>
              </a:rPr>
              <a:t>، ومدة </a:t>
            </a:r>
            <a:r>
              <a:rPr lang="ar-SA" sz="1800">
                <a:latin typeface="Arial Unicode MS"/>
              </a:rPr>
              <a:t>إنجازه، وثر وطه</a:t>
            </a:r>
            <a:r>
              <a:rPr lang="ar-SA" sz="1900">
                <a:latin typeface="Arial Unicode MS"/>
              </a:rPr>
              <a:t>،</a:t>
            </a:r>
          </a:p>
          <a:p>
            <a:pPr marR="2631559" indent="0" algn="just" rtl="1">
              <a:lnSpc>
                <a:spcPts val="3377"/>
              </a:lnSpc>
            </a:pPr>
            <a:r>
              <a:rPr lang="ar-SA" sz="1800">
                <a:latin typeface="Arial Unicode MS"/>
              </a:rPr>
              <a:t>وتكلفته، وطريقة الدفع، وأعداد </a:t>
            </a:r>
            <a:r>
              <a:rPr lang="ar-SA" sz="2100">
                <a:latin typeface="Arial Unicode MS"/>
              </a:rPr>
              <a:t>المثاركين</a:t>
            </a:r>
            <a:r>
              <a:rPr lang="ar-SA" sz="1800">
                <a:latin typeface="Arial Unicode MS"/>
              </a:rPr>
              <a:t>، والمشرف عل </a:t>
            </a:r>
            <a:r>
              <a:rPr lang="en-US" sz="1800">
                <a:latin typeface="Arial Unicode MS"/>
              </a:rPr>
              <a:t>١</a:t>
            </a:r>
            <a:r>
              <a:rPr lang="ar-SA" sz="1800">
                <a:latin typeface="Arial Unicode MS"/>
              </a:rPr>
              <a:t>لمثرو^ ، هع </a:t>
            </a:r>
            <a:r>
              <a:rPr lang="ar-SA" sz="2100">
                <a:latin typeface="Arial Unicode MS"/>
              </a:rPr>
              <a:t>مراعاة تجانس تخصص المشاركين </a:t>
            </a:r>
            <a:r>
              <a:rPr lang="en-US" sz="2100">
                <a:latin typeface="Arial Unicode MS"/>
              </a:rPr>
              <a:t>٠</a:t>
            </a:r>
            <a:r>
              <a:rPr lang="ar-SA" sz="2100">
                <a:latin typeface="Arial Unicode MS"/>
              </a:rPr>
              <a:t>ع</a:t>
            </a:r>
          </a:p>
          <a:p>
            <a:pPr marR="2631559" indent="0" algn="just" rtl="1">
              <a:lnSpc>
                <a:spcPts val="2680"/>
              </a:lnSpc>
              <a:spcAft>
                <a:spcPts val="1540"/>
              </a:spcAft>
            </a:pPr>
            <a:r>
              <a:rPr lang="ar-SA" sz="2400">
                <a:latin typeface="Arial"/>
              </a:rPr>
              <a:t>طبيعته.</a:t>
            </a:r>
          </a:p>
          <a:p>
            <a:pPr marR="1412359" indent="0" rtl="1">
              <a:lnSpc>
                <a:spcPts val="3042"/>
              </a:lnSpc>
            </a:pPr>
            <a:r>
              <a:rPr lang="ar-SA" sz="3100">
                <a:latin typeface="Arial Unicode MS"/>
              </a:rPr>
              <a:t>(ب) </a:t>
            </a:r>
            <a:r>
              <a:rPr lang="ar-SA" sz="1900">
                <a:latin typeface="Arial Unicode MS"/>
              </a:rPr>
              <a:t>يوطع </a:t>
            </a:r>
            <a:r>
              <a:rPr lang="ar-SA" sz="2100">
                <a:latin typeface="Arial Unicode MS"/>
              </a:rPr>
              <a:t>لكل عقد</a:t>
            </a:r>
            <a:r>
              <a:rPr lang="ar-SA" sz="3100">
                <a:latin typeface="Arial Unicode MS"/>
              </a:rPr>
              <a:t>، </a:t>
            </a:r>
            <a:r>
              <a:rPr lang="ar-SA" sz="1800">
                <a:latin typeface="Arial Unicode MS"/>
              </a:rPr>
              <a:t>أو </a:t>
            </a:r>
            <a:r>
              <a:rPr lang="ar-SA" sz="2100">
                <a:latin typeface="Arial Unicode MS"/>
              </a:rPr>
              <a:t>اتفاق </a:t>
            </a:r>
            <a:r>
              <a:rPr lang="ar-SA" sz="1800">
                <a:latin typeface="Arial Unicode MS"/>
              </a:rPr>
              <a:t>موازنة </a:t>
            </a:r>
            <a:r>
              <a:rPr lang="ar-SA" sz="1900">
                <a:latin typeface="Arial Unicode MS"/>
              </a:rPr>
              <a:t>تحدد فيها </a:t>
            </a:r>
            <a:r>
              <a:rPr lang="ar-SA" sz="2100">
                <a:latin typeface="Arial Unicode MS"/>
              </a:rPr>
              <a:t>كافة التكاليف التقديرية </a:t>
            </a:r>
            <a:r>
              <a:rPr lang="ar-SA" sz="1800">
                <a:latin typeface="Arial Unicode MS"/>
              </a:rPr>
              <a:t>البارة،</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4430232" y="2849525"/>
            <a:ext cx="489098" cy="276447"/>
          </a:xfrm>
          <a:prstGeom prst="rect">
            <a:avLst/>
          </a:prstGeom>
        </p:spPr>
        <p:txBody>
          <a:bodyPr wrap="none" lIns="0" tIns="0" rIns="0" bIns="0">
            <a:noAutofit/>
          </a:bodyPr>
          <a:lstStyle/>
          <a:p>
            <a:pPr indent="0" algn="r" rtl="1">
              <a:lnSpc>
                <a:spcPts val="2540"/>
              </a:lnSpc>
            </a:pPr>
            <a:r>
              <a:rPr lang="ar-SA" sz="1900">
                <a:latin typeface="Arial Unicode MS"/>
              </a:rPr>
              <a:t>(ر)</a:t>
            </a:r>
          </a:p>
        </p:txBody>
      </p:sp>
      <p:sp>
        <p:nvSpPr>
          <p:cNvPr id="3" name="Rectangle 2"/>
          <p:cNvSpPr/>
          <p:nvPr/>
        </p:nvSpPr>
        <p:spPr>
          <a:xfrm>
            <a:off x="4451497" y="5217041"/>
            <a:ext cx="482009" cy="276447"/>
          </a:xfrm>
          <a:prstGeom prst="rect">
            <a:avLst/>
          </a:prstGeom>
        </p:spPr>
        <p:txBody>
          <a:bodyPr wrap="none" lIns="0" tIns="0" rIns="0" bIns="0">
            <a:noAutofit/>
          </a:bodyPr>
          <a:lstStyle/>
          <a:p>
            <a:pPr indent="0" algn="r" rtl="1">
              <a:lnSpc>
                <a:spcPts val="2950"/>
              </a:lnSpc>
            </a:pPr>
            <a:r>
              <a:rPr lang="ar-SA" sz="2000">
                <a:latin typeface="Arial Unicode MS"/>
              </a:rPr>
              <a:t>(د)</a:t>
            </a:r>
          </a:p>
        </p:txBody>
      </p:sp>
      <p:sp>
        <p:nvSpPr>
          <p:cNvPr id="4" name="Rectangle 3"/>
          <p:cNvSpPr/>
          <p:nvPr/>
        </p:nvSpPr>
        <p:spPr>
          <a:xfrm>
            <a:off x="662762" y="389860"/>
            <a:ext cx="3572540" cy="2094614"/>
          </a:xfrm>
          <a:prstGeom prst="rect">
            <a:avLst/>
          </a:prstGeom>
        </p:spPr>
        <p:txBody>
          <a:bodyPr lIns="0" tIns="0" rIns="0" bIns="0">
            <a:noAutofit/>
          </a:bodyPr>
          <a:lstStyle/>
          <a:p>
            <a:pPr indent="0" algn="just" rtl="1">
              <a:lnSpc>
                <a:spcPts val="3377"/>
              </a:lnSpc>
              <a:spcAft>
                <a:spcPts val="840"/>
              </a:spcAft>
            </a:pPr>
            <a:r>
              <a:rPr lang="ar-SA" sz="1900">
                <a:latin typeface="Arial Unicode MS"/>
              </a:rPr>
              <a:t>وغر المباثرة، سواء كانت موادأ، أو تكاليف عإلة. </a:t>
            </a:r>
            <a:r>
              <a:rPr lang="ar-SA" sz="2400">
                <a:latin typeface="Arial Unicode MS"/>
              </a:rPr>
              <a:t>بء</a:t>
            </a:r>
            <a:r>
              <a:rPr lang="en-US" sz="2400">
                <a:latin typeface="Arial Unicode MS"/>
              </a:rPr>
              <a:t>١</a:t>
            </a:r>
            <a:r>
              <a:rPr lang="ar-SA" sz="2400">
                <a:latin typeface="Arial Unicode MS"/>
              </a:rPr>
              <a:t> </a:t>
            </a:r>
            <a:r>
              <a:rPr lang="ar-SA" sz="1900">
                <a:latin typeface="Arial Unicode MS"/>
              </a:rPr>
              <a:t>في ذلك </a:t>
            </a:r>
            <a:r>
              <a:rPr lang="ar-SA" sz="1800">
                <a:latin typeface="Arial Unicode MS"/>
              </a:rPr>
              <a:t>أتعاب </a:t>
            </a:r>
            <a:r>
              <a:rPr lang="ar-SA" sz="1900">
                <a:latin typeface="Arial Unicode MS"/>
              </a:rPr>
              <a:t>المستشارين ، ونفقاتهم ، وتكاليف تنغيذ الأعإل اللازمة عن طريق التعاقد من الباطن.</a:t>
            </a:r>
          </a:p>
        </p:txBody>
      </p:sp>
      <p:sp>
        <p:nvSpPr>
          <p:cNvPr id="5" name="Rectangle 4"/>
          <p:cNvSpPr/>
          <p:nvPr/>
        </p:nvSpPr>
        <p:spPr>
          <a:xfrm>
            <a:off x="684027" y="2831804"/>
            <a:ext cx="3522921" cy="2020186"/>
          </a:xfrm>
          <a:prstGeom prst="rect">
            <a:avLst/>
          </a:prstGeom>
        </p:spPr>
        <p:txBody>
          <a:bodyPr lIns="0" tIns="0" rIns="0" bIns="0">
            <a:noAutofit/>
          </a:bodyPr>
          <a:lstStyle/>
          <a:p>
            <a:pPr indent="0" algn="just" rtl="1">
              <a:lnSpc>
                <a:spcPts val="3293"/>
              </a:lnSpc>
            </a:pPr>
            <a:r>
              <a:rPr lang="ar-SA" sz="1900">
                <a:latin typeface="Arial Unicode MS"/>
              </a:rPr>
              <a:t>تحصل التكاليف حسب شروط الدفع المحددة في </a:t>
            </a:r>
            <a:r>
              <a:rPr lang="ar-SA" sz="2000">
                <a:latin typeface="Arial Unicode MS"/>
              </a:rPr>
              <a:t>العقود</a:t>
            </a:r>
            <a:r>
              <a:rPr lang="ar-SA" sz="1900">
                <a:latin typeface="Arial Unicode MS"/>
              </a:rPr>
              <a:t>، والاتفاقيات المكتوبة، وولع في الحساب النثل </a:t>
            </a:r>
            <a:r>
              <a:rPr lang="ar-SA" sz="2000">
                <a:latin typeface="Arial Unicode MS"/>
              </a:rPr>
              <a:t>للانفاق </a:t>
            </a:r>
            <a:r>
              <a:rPr lang="ar-SA" sz="1900">
                <a:latin typeface="Arial Unicode MS"/>
              </a:rPr>
              <a:t>منه عل أوجه </a:t>
            </a:r>
            <a:r>
              <a:rPr lang="ar-SA" sz="2000">
                <a:latin typeface="Arial Unicode MS"/>
              </a:rPr>
              <a:t>الصرف </a:t>
            </a:r>
            <a:r>
              <a:rPr lang="ar-SA" sz="1900">
                <a:latin typeface="Arial Unicode MS"/>
              </a:rPr>
              <a:t>للأغراض المحددة.</a:t>
            </a:r>
          </a:p>
        </p:txBody>
      </p:sp>
      <p:sp>
        <p:nvSpPr>
          <p:cNvPr id="6" name="Rectangle 5"/>
          <p:cNvSpPr/>
          <p:nvPr/>
        </p:nvSpPr>
        <p:spPr>
          <a:xfrm>
            <a:off x="2254102" y="5422604"/>
            <a:ext cx="1779181" cy="1034902"/>
          </a:xfrm>
          <a:prstGeom prst="rect">
            <a:avLst/>
          </a:prstGeom>
        </p:spPr>
        <p:txBody>
          <a:bodyPr lIns="0" tIns="0" rIns="0" bIns="0">
            <a:noAutofit/>
          </a:bodyPr>
          <a:lstStyle/>
          <a:p>
            <a:pPr indent="0" algn="r" rtl="1">
              <a:lnSpc>
                <a:spcPts val="2540"/>
              </a:lnSpc>
              <a:spcAft>
                <a:spcPts val="280"/>
              </a:spcAft>
            </a:pPr>
            <a:r>
              <a:rPr lang="ar-SA" sz="1900">
                <a:latin typeface="Arial Unicode MS"/>
              </a:rPr>
              <a:t>ص ا'و</a:t>
            </a:r>
            <a:r>
              <a:rPr lang="en-US" sz="1900">
                <a:latin typeface="Arial Unicode MS"/>
              </a:rPr>
              <a:t>٩</a:t>
            </a:r>
            <a:r>
              <a:rPr lang="ar-SA" sz="1900">
                <a:latin typeface="Arial Unicode MS"/>
              </a:rPr>
              <a:t>-ء</a:t>
            </a:r>
          </a:p>
          <a:p>
            <a:pPr indent="0" algn="r" rtl="1">
              <a:lnSpc>
                <a:spcPts val="2540"/>
              </a:lnSpc>
            </a:pPr>
            <a:r>
              <a:rPr lang="ar-SA" sz="1900">
                <a:latin typeface="Arial Unicode MS"/>
              </a:rPr>
              <a:t>شاربع فنيأ، وماليأ .</a:t>
            </a:r>
          </a:p>
        </p:txBody>
      </p:sp>
      <p:sp>
        <p:nvSpPr>
          <p:cNvPr id="7" name="Rectangle 6"/>
          <p:cNvSpPr/>
          <p:nvPr/>
        </p:nvSpPr>
        <p:spPr>
          <a:xfrm>
            <a:off x="1318437" y="5131981"/>
            <a:ext cx="645042" cy="368595"/>
          </a:xfrm>
          <a:prstGeom prst="rect">
            <a:avLst/>
          </a:prstGeom>
        </p:spPr>
        <p:txBody>
          <a:bodyPr wrap="none" lIns="0" tIns="0" rIns="0" bIns="0">
            <a:noAutofit/>
          </a:bodyPr>
          <a:lstStyle/>
          <a:p>
            <a:pPr indent="0" algn="r" rtl="1">
              <a:lnSpc>
                <a:spcPts val="1900"/>
              </a:lnSpc>
            </a:pPr>
            <a:r>
              <a:rPr lang="ar-SA" sz="1700">
                <a:latin typeface="Arial"/>
              </a:rPr>
              <a:t>ا فستمرد</a:t>
            </a:r>
          </a:p>
        </p:txBody>
      </p:sp>
      <p:sp>
        <p:nvSpPr>
          <p:cNvPr id="8" name="Rectangle 7"/>
          <p:cNvSpPr/>
          <p:nvPr/>
        </p:nvSpPr>
        <p:spPr>
          <a:xfrm>
            <a:off x="694660" y="6712688"/>
            <a:ext cx="4203405" cy="691116"/>
          </a:xfrm>
          <a:prstGeom prst="rect">
            <a:avLst/>
          </a:prstGeom>
        </p:spPr>
        <p:txBody>
          <a:bodyPr lIns="0" tIns="0" rIns="0" bIns="0">
            <a:noAutofit/>
          </a:bodyPr>
          <a:lstStyle/>
          <a:p>
            <a:pPr indent="0" rtl="1">
              <a:lnSpc>
                <a:spcPts val="2288"/>
              </a:lnSpc>
              <a:spcAft>
                <a:spcPts val="770"/>
              </a:spcAft>
            </a:pPr>
            <a:r>
              <a:rPr lang="ar-SA" sz="1900">
                <a:latin typeface="Arial Unicode MS"/>
              </a:rPr>
              <a:t>(و) تود</a:t>
            </a:r>
            <a:r>
              <a:rPr lang="en-US" sz="1900">
                <a:latin typeface="Arial Unicode MS"/>
              </a:rPr>
              <a:t>٠</a:t>
            </a:r>
            <a:r>
              <a:rPr lang="ar-SA" sz="1900">
                <a:latin typeface="Arial Unicode MS"/>
              </a:rPr>
              <a:t>ع وفورات إيرادات العقود </a:t>
            </a:r>
            <a:r>
              <a:rPr lang="en-US" sz="1900">
                <a:latin typeface="Arial Unicode MS"/>
              </a:rPr>
              <a:t>١</a:t>
            </a:r>
            <a:r>
              <a:rPr lang="ar-SA" sz="1900">
                <a:latin typeface="Arial Unicode MS"/>
              </a:rPr>
              <a:t>لمقائلة للخدمات، والدراسات المنتهية فنيا،</a:t>
            </a:r>
          </a:p>
        </p:txBody>
      </p:sp>
      <p:sp>
        <p:nvSpPr>
          <p:cNvPr id="9" name="Rectangle 8"/>
          <p:cNvSpPr/>
          <p:nvPr/>
        </p:nvSpPr>
        <p:spPr>
          <a:xfrm>
            <a:off x="701748" y="7478232"/>
            <a:ext cx="3547731" cy="407581"/>
          </a:xfrm>
          <a:prstGeom prst="rect">
            <a:avLst/>
          </a:prstGeom>
        </p:spPr>
        <p:txBody>
          <a:bodyPr wrap="none" lIns="0" tIns="0" rIns="0" bIns="0">
            <a:noAutofit/>
          </a:bodyPr>
          <a:lstStyle/>
          <a:p>
            <a:pPr indent="0" rtl="1">
              <a:lnSpc>
                <a:spcPts val="2680"/>
              </a:lnSpc>
              <a:spcAft>
                <a:spcPts val="770"/>
              </a:spcAft>
            </a:pPr>
            <a:r>
              <a:rPr lang="ar-SA" sz="1900">
                <a:latin typeface="Arial Unicode MS"/>
              </a:rPr>
              <a:t>وماليأ، في حساب ستقل </a:t>
            </a:r>
            <a:r>
              <a:rPr lang="ar-SA" sz="2000">
                <a:latin typeface="Arial Unicode MS"/>
              </a:rPr>
              <a:t>للانفاق </a:t>
            </a:r>
            <a:r>
              <a:rPr lang="ar-SA" sz="1900">
                <a:latin typeface="Arial Unicode MS"/>
              </a:rPr>
              <a:t>منه</a:t>
            </a:r>
          </a:p>
        </p:txBody>
      </p:sp>
      <p:sp>
        <p:nvSpPr>
          <p:cNvPr id="10" name="Rectangle 9"/>
          <p:cNvSpPr/>
          <p:nvPr/>
        </p:nvSpPr>
        <p:spPr>
          <a:xfrm>
            <a:off x="2044995" y="7992139"/>
            <a:ext cx="2200939" cy="301256"/>
          </a:xfrm>
          <a:prstGeom prst="rect">
            <a:avLst/>
          </a:prstGeom>
        </p:spPr>
        <p:txBody>
          <a:bodyPr wrap="none" lIns="0" tIns="0" rIns="0" bIns="0">
            <a:noAutofit/>
          </a:bodyPr>
          <a:lstStyle/>
          <a:p>
            <a:pPr indent="0" algn="r" rtl="1">
              <a:lnSpc>
                <a:spcPts val="2540"/>
              </a:lnSpc>
              <a:spcAft>
                <a:spcPts val="1470"/>
              </a:spcAft>
            </a:pPr>
            <a:r>
              <a:rPr lang="ar-SA" sz="1900">
                <a:latin typeface="Arial Unicode MS"/>
              </a:rPr>
              <a:t>بقرار </a:t>
            </a:r>
            <a:r>
              <a:rPr lang="ar-SA" sz="1800">
                <a:latin typeface="Arial Unicode MS"/>
              </a:rPr>
              <a:t>من مجش الجامعة.</a:t>
            </a:r>
          </a:p>
        </p:txBody>
      </p:sp>
      <p:sp>
        <p:nvSpPr>
          <p:cNvPr id="11" name="Rectangle 10"/>
          <p:cNvSpPr/>
          <p:nvPr/>
        </p:nvSpPr>
        <p:spPr>
          <a:xfrm>
            <a:off x="684027" y="8644269"/>
            <a:ext cx="4214038" cy="765544"/>
          </a:xfrm>
          <a:prstGeom prst="rect">
            <a:avLst/>
          </a:prstGeom>
        </p:spPr>
        <p:txBody>
          <a:bodyPr lIns="0" tIns="0" rIns="0" bIns="0">
            <a:noAutofit/>
          </a:bodyPr>
          <a:lstStyle/>
          <a:p>
            <a:pPr indent="0" rtl="1">
              <a:lnSpc>
                <a:spcPts val="3795"/>
              </a:lnSpc>
            </a:pPr>
            <a:r>
              <a:rPr lang="ar-SA" sz="1900">
                <a:latin typeface="Arial Unicode MS"/>
              </a:rPr>
              <a:t>(و) لمجلس الجامعة بناء عل توصية مدير الجامعة، </a:t>
            </a:r>
            <a:r>
              <a:rPr lang="ar-SA" sz="2000">
                <a:latin typeface="Arial Unicode MS"/>
              </a:rPr>
              <a:t>الموافقة </a:t>
            </a:r>
            <a:r>
              <a:rPr lang="ar-SA" sz="1900">
                <a:latin typeface="Arial Unicode MS"/>
              </a:rPr>
              <a:t>عل التعاقد هع</a:t>
            </a:r>
          </a:p>
        </p:txBody>
      </p:sp>
      <p:sp>
        <p:nvSpPr>
          <p:cNvPr id="12" name="Rectangle 11"/>
          <p:cNvSpPr/>
          <p:nvPr/>
        </p:nvSpPr>
        <p:spPr>
          <a:xfrm>
            <a:off x="694660" y="9473609"/>
            <a:ext cx="3480391" cy="372139"/>
          </a:xfrm>
          <a:prstGeom prst="rect">
            <a:avLst/>
          </a:prstGeom>
        </p:spPr>
        <p:txBody>
          <a:bodyPr wrap="none" lIns="0" tIns="0" rIns="0" bIns="0">
            <a:noAutofit/>
          </a:bodyPr>
          <a:lstStyle/>
          <a:p>
            <a:pPr indent="0" algn="r" rtl="1">
              <a:lnSpc>
                <a:spcPts val="2540"/>
              </a:lnSpc>
            </a:pPr>
            <a:r>
              <a:rPr lang="ar-SA" sz="1800">
                <a:latin typeface="Arial Unicode MS"/>
              </a:rPr>
              <a:t>باحثين، وموظبينمند'ش، </a:t>
            </a:r>
            <a:r>
              <a:rPr lang="ar-SA" sz="1900">
                <a:latin typeface="Arial Unicode MS"/>
              </a:rPr>
              <a:t>أوخاج</a:t>
            </a:r>
          </a:p>
        </p:txBody>
      </p:sp>
      <p:sp>
        <p:nvSpPr>
          <p:cNvPr id="13" name="Rectangle 12"/>
          <p:cNvSpPr/>
          <p:nvPr/>
        </p:nvSpPr>
        <p:spPr>
          <a:xfrm>
            <a:off x="1052623" y="9920176"/>
            <a:ext cx="3115339" cy="354419"/>
          </a:xfrm>
          <a:prstGeom prst="rect">
            <a:avLst/>
          </a:prstGeom>
        </p:spPr>
        <p:txBody>
          <a:bodyPr wrap="none" lIns="0" tIns="0" rIns="0" bIns="0">
            <a:noAutofit/>
          </a:bodyPr>
          <a:lstStyle/>
          <a:p>
            <a:pPr indent="0" algn="r" rtl="1">
              <a:lnSpc>
                <a:spcPts val="2680"/>
              </a:lnSpc>
            </a:pPr>
            <a:r>
              <a:rPr lang="ar-SA" sz="1900">
                <a:latin typeface="Arial Unicode MS"/>
              </a:rPr>
              <a:t>الجامعة، للقيام بالمشاريع </a:t>
            </a:r>
            <a:r>
              <a:rPr lang="ar-SA" sz="2000">
                <a:latin typeface="Arial Unicode MS"/>
              </a:rPr>
              <a:t>الممولة</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2381" y="2044995"/>
            <a:ext cx="432391" cy="258725"/>
          </a:xfrm>
          <a:prstGeom prst="rect">
            <a:avLst/>
          </a:prstGeom>
        </p:spPr>
      </p:pic>
      <p:pic>
        <p:nvPicPr>
          <p:cNvPr id="3" name="Picture 2"/>
          <p:cNvPicPr>
            <a:picLocks noChangeAspect="1"/>
          </p:cNvPicPr>
          <p:nvPr/>
        </p:nvPicPr>
        <p:blipFill>
          <a:blip r:embed="rId3"/>
          <a:stretch>
            <a:fillRect/>
          </a:stretch>
        </p:blipFill>
        <p:spPr>
          <a:xfrm>
            <a:off x="226827" y="8140995"/>
            <a:ext cx="233917" cy="2059172"/>
          </a:xfrm>
          <a:prstGeom prst="rect">
            <a:avLst/>
          </a:prstGeom>
        </p:spPr>
      </p:pic>
      <p:sp>
        <p:nvSpPr>
          <p:cNvPr id="4" name="Rectangle 3"/>
          <p:cNvSpPr/>
          <p:nvPr/>
        </p:nvSpPr>
        <p:spPr>
          <a:xfrm>
            <a:off x="414669" y="435934"/>
            <a:ext cx="3806456" cy="1155405"/>
          </a:xfrm>
          <a:prstGeom prst="rect">
            <a:avLst/>
          </a:prstGeom>
        </p:spPr>
        <p:txBody>
          <a:bodyPr lIns="0" tIns="0" rIns="0" bIns="0">
            <a:noAutofit/>
          </a:bodyPr>
          <a:lstStyle/>
          <a:p>
            <a:pPr marL="304800" indent="0" algn="just" rtl="1">
              <a:lnSpc>
                <a:spcPts val="3126"/>
              </a:lnSpc>
              <a:spcAft>
                <a:spcPts val="1260"/>
              </a:spcAft>
            </a:pPr>
            <a:r>
              <a:rPr lang="ar-SA" sz="1900">
                <a:latin typeface="Arial Unicode MS"/>
              </a:rPr>
              <a:t>شريطة </a:t>
            </a:r>
            <a:r>
              <a:rPr lang="ar-SA" sz="1800">
                <a:latin typeface="Arial Unicode MS"/>
              </a:rPr>
              <a:t>أن </a:t>
            </a:r>
            <a:r>
              <a:rPr lang="ar-SA" sz="1900">
                <a:latin typeface="Arial Unicode MS"/>
              </a:rPr>
              <a:t>يكون التعيين مقتصرا عل فزة تنغيذ العقد، </a:t>
            </a:r>
            <a:r>
              <a:rPr lang="ar-SA" sz="1800">
                <a:latin typeface="Arial Unicode MS"/>
              </a:rPr>
              <a:t>أو </a:t>
            </a:r>
            <a:r>
              <a:rPr lang="ar-SA" sz="1900">
                <a:latin typeface="Arial Unicode MS"/>
              </a:rPr>
              <a:t>الدراسة، </a:t>
            </a:r>
            <a:r>
              <a:rPr lang="ar-SA" sz="1800">
                <a:latin typeface="Arial Unicode MS"/>
              </a:rPr>
              <a:t>أو </a:t>
            </a:r>
            <a:r>
              <a:rPr lang="ar-SA" sz="1900">
                <a:latin typeface="Arial Unicode MS"/>
              </a:rPr>
              <a:t>الخدمة .</a:t>
            </a:r>
          </a:p>
        </p:txBody>
      </p:sp>
      <p:sp>
        <p:nvSpPr>
          <p:cNvPr id="5" name="Rectangle 4"/>
          <p:cNvSpPr/>
          <p:nvPr/>
        </p:nvSpPr>
        <p:spPr>
          <a:xfrm>
            <a:off x="676939" y="1988288"/>
            <a:ext cx="3554819" cy="4185684"/>
          </a:xfrm>
          <a:prstGeom prst="rect">
            <a:avLst/>
          </a:prstGeom>
        </p:spPr>
        <p:txBody>
          <a:bodyPr lIns="0" tIns="0" rIns="0" bIns="0">
            <a:noAutofit/>
          </a:bodyPr>
          <a:lstStyle/>
          <a:p>
            <a:pPr indent="0" algn="just" rtl="1">
              <a:lnSpc>
                <a:spcPts val="3377"/>
              </a:lnSpc>
              <a:spcBef>
                <a:spcPts val="1260"/>
              </a:spcBef>
              <a:spcAft>
                <a:spcPts val="1260"/>
              </a:spcAft>
            </a:pPr>
            <a:r>
              <a:rPr lang="ar-SA" sz="1900">
                <a:latin typeface="Arial Unicode MS"/>
              </a:rPr>
              <a:t>لمجلس الجامعة بناة عل توصية مدير الجامعة، الموافقة عل التعاقد مع مستثارين للمثاريع سواء من داخل المملكة </a:t>
            </a:r>
            <a:r>
              <a:rPr lang="ar-SA" sz="1800">
                <a:latin typeface="Arial Unicode MS"/>
              </a:rPr>
              <a:t>أو </a:t>
            </a:r>
            <a:r>
              <a:rPr lang="ar-SA" sz="1900">
                <a:latin typeface="Arial Unicode MS"/>
              </a:rPr>
              <a:t>خارجها وذلك لتقديم خدماتهم الاستشارية بموجب عقد يجدد فرة الاستمثعارة، ووعية العمل، ومقدار التعويض، بعا في ذلك الأتعاب الاستشارية ، ومصاريف السكن، والسفر، والاعاشة، حسب ما </a:t>
            </a:r>
            <a:r>
              <a:rPr lang="ar-SA" sz="1600">
                <a:latin typeface="Arial Unicode MS"/>
              </a:rPr>
              <a:t>ينعس </a:t>
            </a:r>
            <a:r>
              <a:rPr lang="ar-SA" sz="1900">
                <a:latin typeface="Arial Unicode MS"/>
              </a:rPr>
              <a:t>عليه عقد الخدمة المقدمة .</a:t>
            </a:r>
          </a:p>
        </p:txBody>
      </p:sp>
      <p:sp>
        <p:nvSpPr>
          <p:cNvPr id="6" name="Rectangle 5"/>
          <p:cNvSpPr/>
          <p:nvPr/>
        </p:nvSpPr>
        <p:spPr>
          <a:xfrm>
            <a:off x="708837" y="6542567"/>
            <a:ext cx="4221125" cy="2027274"/>
          </a:xfrm>
          <a:prstGeom prst="rect">
            <a:avLst/>
          </a:prstGeom>
        </p:spPr>
        <p:txBody>
          <a:bodyPr lIns="0" tIns="0" rIns="0" bIns="0">
            <a:noAutofit/>
          </a:bodyPr>
          <a:lstStyle/>
          <a:p>
            <a:pPr indent="-736600" algn="just" rtl="1">
              <a:lnSpc>
                <a:spcPts val="3321"/>
              </a:lnSpc>
              <a:spcAft>
                <a:spcPts val="1260"/>
              </a:spcAft>
            </a:pPr>
            <a:r>
              <a:rPr lang="ar-SA" sz="1900">
                <a:latin typeface="Arial Unicode MS"/>
              </a:rPr>
              <a:t>(ر) تدح عائدات هذه الدراسات، والخدمات، في حساب مستقل باسم الجامعة يفح في مؤية النقد العربي </a:t>
            </a:r>
            <a:r>
              <a:rPr lang="ar-SA" sz="1800">
                <a:latin typeface="Arial Unicode MS"/>
              </a:rPr>
              <a:t>ا</a:t>
            </a:r>
            <a:r>
              <a:rPr lang="ar-SA" sz="1900">
                <a:latin typeface="Arial Unicode MS"/>
              </a:rPr>
              <a:t>لعب</a:t>
            </a:r>
            <a:r>
              <a:rPr lang="ar-SA" sz="1800">
                <a:latin typeface="Arial Unicode MS"/>
              </a:rPr>
              <a:t>ي</a:t>
            </a:r>
            <a:r>
              <a:rPr lang="ar-SA" sz="1900">
                <a:latin typeface="Arial Unicode MS"/>
              </a:rPr>
              <a:t>، </a:t>
            </a:r>
            <a:r>
              <a:rPr lang="ar-SA" sz="1800">
                <a:latin typeface="Arial Unicode MS"/>
              </a:rPr>
              <a:t>أو أحد </a:t>
            </a:r>
            <a:r>
              <a:rPr lang="ar-SA" sz="1900">
                <a:latin typeface="Arial Unicode MS"/>
              </a:rPr>
              <a:t>فروعها، </a:t>
            </a:r>
            <a:r>
              <a:rPr lang="ar-SA" sz="1800">
                <a:latin typeface="Arial Unicode MS"/>
              </a:rPr>
              <a:t>أو </a:t>
            </a:r>
            <a:r>
              <a:rPr lang="ar-SA" sz="1900">
                <a:latin typeface="Arial Unicode MS"/>
              </a:rPr>
              <a:t>البنك الذي تتعامل معه.</a:t>
            </a:r>
          </a:p>
        </p:txBody>
      </p:sp>
      <p:sp>
        <p:nvSpPr>
          <p:cNvPr id="7" name="Rectangle 6"/>
          <p:cNvSpPr/>
          <p:nvPr/>
        </p:nvSpPr>
        <p:spPr>
          <a:xfrm>
            <a:off x="708837" y="8902995"/>
            <a:ext cx="4214037" cy="719470"/>
          </a:xfrm>
          <a:prstGeom prst="rect">
            <a:avLst/>
          </a:prstGeom>
        </p:spPr>
        <p:txBody>
          <a:bodyPr lIns="0" tIns="0" rIns="0" bIns="0">
            <a:noAutofit/>
          </a:bodyPr>
          <a:lstStyle/>
          <a:p>
            <a:pPr indent="-736600" algn="just" rtl="1">
              <a:lnSpc>
                <a:spcPts val="3349"/>
              </a:lnSpc>
              <a:spcAft>
                <a:spcPts val="280"/>
              </a:spcAft>
            </a:pPr>
            <a:r>
              <a:rPr lang="ar-SA" sz="1900">
                <a:latin typeface="Arial Unicode MS"/>
              </a:rPr>
              <a:t>(ط) يكون الصرف من الحساب المستقل بموافقة </a:t>
            </a:r>
            <a:r>
              <a:rPr lang="ar-SA" sz="2000">
                <a:latin typeface="Arial Unicode MS"/>
              </a:rPr>
              <a:t>مدير </a:t>
            </a:r>
            <a:r>
              <a:rPr lang="ar-SA" sz="1900">
                <a:latin typeface="Arial Unicode MS"/>
              </a:rPr>
              <a:t>الجامعة، </a:t>
            </a:r>
            <a:r>
              <a:rPr lang="ar-SA" sz="1800">
                <a:latin typeface="Arial Unicode MS"/>
              </a:rPr>
              <a:t>أو </a:t>
            </a:r>
            <a:r>
              <a:rPr lang="ar-SA" sz="1900">
                <a:latin typeface="Arial Unicode MS"/>
              </a:rPr>
              <a:t>من يغوصه،</a:t>
            </a:r>
          </a:p>
        </p:txBody>
      </p:sp>
      <p:sp>
        <p:nvSpPr>
          <p:cNvPr id="8" name="Rectangle 7"/>
          <p:cNvSpPr/>
          <p:nvPr/>
        </p:nvSpPr>
        <p:spPr>
          <a:xfrm>
            <a:off x="751367" y="9760688"/>
            <a:ext cx="3480391" cy="287079"/>
          </a:xfrm>
          <a:prstGeom prst="rect">
            <a:avLst/>
          </a:prstGeom>
        </p:spPr>
        <p:txBody>
          <a:bodyPr wrap="none" lIns="0" tIns="0" rIns="0" bIns="0">
            <a:noAutofit/>
          </a:bodyPr>
          <a:lstStyle/>
          <a:p>
            <a:pPr indent="0" algn="just" rtl="1">
              <a:lnSpc>
                <a:spcPts val="2410"/>
              </a:lnSpc>
            </a:pPr>
            <a:r>
              <a:rPr lang="ar-SA" sz="1800">
                <a:latin typeface="Arial Unicode MS"/>
              </a:rPr>
              <a:t>بناة عل توصية من رئيس الجهة،</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004" y="56706"/>
            <a:ext cx="609600" cy="396949"/>
          </a:xfrm>
          <a:prstGeom prst="rect">
            <a:avLst/>
          </a:prstGeom>
        </p:spPr>
      </p:pic>
      <p:pic>
        <p:nvPicPr>
          <p:cNvPr id="3" name="Picture 2"/>
          <p:cNvPicPr>
            <a:picLocks noChangeAspect="1"/>
          </p:cNvPicPr>
          <p:nvPr/>
        </p:nvPicPr>
        <p:blipFill>
          <a:blip r:embed="rId3"/>
          <a:stretch>
            <a:fillRect/>
          </a:stretch>
        </p:blipFill>
        <p:spPr>
          <a:xfrm>
            <a:off x="3303181" y="10214344"/>
            <a:ext cx="4019107" cy="482009"/>
          </a:xfrm>
          <a:prstGeom prst="rect">
            <a:avLst/>
          </a:prstGeom>
        </p:spPr>
      </p:pic>
      <p:sp>
        <p:nvSpPr>
          <p:cNvPr id="4" name="Rectangle 3"/>
          <p:cNvSpPr/>
          <p:nvPr/>
        </p:nvSpPr>
        <p:spPr>
          <a:xfrm>
            <a:off x="2225748" y="92148"/>
            <a:ext cx="163033" cy="120503"/>
          </a:xfrm>
          <a:prstGeom prst="rect">
            <a:avLst/>
          </a:prstGeom>
          <a:solidFill>
            <a:srgbClr val="61B37C"/>
          </a:solidFill>
        </p:spPr>
        <p:txBody>
          <a:bodyPr wrap="none" lIns="0" tIns="0" rIns="0" bIns="0">
            <a:noAutofit/>
          </a:bodyPr>
          <a:lstStyle/>
          <a:p>
            <a:pPr indent="0">
              <a:lnSpc>
                <a:spcPts val="450"/>
              </a:lnSpc>
              <a:spcAft>
                <a:spcPts val="3570"/>
              </a:spcAft>
            </a:pPr>
            <a:r>
              <a:rPr lang="en-US" sz="400">
                <a:latin typeface="Arial"/>
              </a:rPr>
              <a:t>-</a:t>
            </a:r>
          </a:p>
        </p:txBody>
      </p:sp>
      <p:sp>
        <p:nvSpPr>
          <p:cNvPr id="5" name="Rectangle 4"/>
          <p:cNvSpPr/>
          <p:nvPr/>
        </p:nvSpPr>
        <p:spPr>
          <a:xfrm>
            <a:off x="4465674" y="2239925"/>
            <a:ext cx="446567" cy="311888"/>
          </a:xfrm>
          <a:prstGeom prst="rect">
            <a:avLst/>
          </a:prstGeom>
        </p:spPr>
        <p:txBody>
          <a:bodyPr wrap="none" lIns="0" tIns="0" rIns="0" bIns="0">
            <a:noAutofit/>
          </a:bodyPr>
          <a:lstStyle/>
          <a:p>
            <a:pPr indent="0" algn="r" rtl="1">
              <a:lnSpc>
                <a:spcPts val="3460"/>
              </a:lnSpc>
            </a:pPr>
            <a:r>
              <a:rPr lang="ar-SA" sz="2600" b="1">
                <a:latin typeface="Segoe UI"/>
              </a:rPr>
              <a:t>(ي)</a:t>
            </a:r>
          </a:p>
        </p:txBody>
      </p:sp>
      <p:sp>
        <p:nvSpPr>
          <p:cNvPr id="6" name="Rectangle 5"/>
          <p:cNvSpPr/>
          <p:nvPr/>
        </p:nvSpPr>
        <p:spPr>
          <a:xfrm>
            <a:off x="645041" y="630865"/>
            <a:ext cx="3586717" cy="1268818"/>
          </a:xfrm>
          <a:prstGeom prst="rect">
            <a:avLst/>
          </a:prstGeom>
        </p:spPr>
        <p:txBody>
          <a:bodyPr lIns="0" tIns="0" rIns="0" bIns="0">
            <a:noAutofit/>
          </a:bodyPr>
          <a:lstStyle/>
          <a:p>
            <a:pPr indent="0" algn="just" rtl="1">
              <a:lnSpc>
                <a:spcPts val="3823"/>
              </a:lnSpc>
              <a:spcBef>
                <a:spcPts val="3570"/>
              </a:spcBef>
            </a:pPr>
            <a:r>
              <a:rPr lang="ar-SA" sz="2000">
                <a:latin typeface="Arial Unicode MS"/>
              </a:rPr>
              <a:t>والمشرف </a:t>
            </a:r>
            <a:r>
              <a:rPr lang="ar-SA" sz="1900">
                <a:latin typeface="Arial Unicode MS"/>
              </a:rPr>
              <a:t>عل الدراسة، وبموجب متند ات رسمية، ويجضع </a:t>
            </a:r>
            <a:r>
              <a:rPr lang="ar-SA" sz="2000">
                <a:latin typeface="Arial Unicode MS"/>
              </a:rPr>
              <a:t>الصرف</a:t>
            </a:r>
          </a:p>
          <a:p>
            <a:pPr indent="0" algn="just" rtl="1">
              <a:lnSpc>
                <a:spcPts val="2680"/>
              </a:lnSpc>
              <a:spcAft>
                <a:spcPts val="1470"/>
              </a:spcAft>
            </a:pPr>
            <a:r>
              <a:rPr lang="ar-SA" sz="2000">
                <a:latin typeface="Arial Unicode MS"/>
              </a:rPr>
              <a:t>لرقابة المراب المالي في </a:t>
            </a:r>
            <a:r>
              <a:rPr lang="ar-SA" sz="1800">
                <a:latin typeface="Arial Unicode MS"/>
              </a:rPr>
              <a:t>الجامعة.</a:t>
            </a:r>
          </a:p>
        </p:txBody>
      </p:sp>
      <p:sp>
        <p:nvSpPr>
          <p:cNvPr id="7" name="Rectangle 6"/>
          <p:cNvSpPr/>
          <p:nvPr/>
        </p:nvSpPr>
        <p:spPr>
          <a:xfrm>
            <a:off x="652130" y="2119423"/>
            <a:ext cx="3558363" cy="2998381"/>
          </a:xfrm>
          <a:prstGeom prst="rect">
            <a:avLst/>
          </a:prstGeom>
        </p:spPr>
        <p:txBody>
          <a:bodyPr lIns="0" tIns="0" rIns="0" bIns="0">
            <a:noAutofit/>
          </a:bodyPr>
          <a:lstStyle/>
          <a:p>
            <a:pPr indent="0" algn="just" rtl="1">
              <a:lnSpc>
                <a:spcPts val="3377"/>
              </a:lnSpc>
              <a:spcBef>
                <a:spcPts val="1470"/>
              </a:spcBef>
              <a:spcAft>
                <a:spcPts val="350"/>
              </a:spcAft>
            </a:pPr>
            <a:r>
              <a:rPr lang="ar-SA" sz="1900">
                <a:latin typeface="Arial Unicode MS"/>
              </a:rPr>
              <a:t>يجوز لمدير الجامعة، </a:t>
            </a:r>
            <a:r>
              <a:rPr lang="ar-SA" sz="1800">
                <a:latin typeface="Arial Unicode MS"/>
              </a:rPr>
              <a:t>أو </a:t>
            </a:r>
            <a:r>
              <a:rPr lang="ar-SA" sz="1900">
                <a:latin typeface="Arial Unicode MS"/>
              </a:rPr>
              <a:t>من </a:t>
            </a:r>
            <a:r>
              <a:rPr lang="ar-SA" sz="2200">
                <a:latin typeface="Arial Unicode MS"/>
              </a:rPr>
              <a:t>يعوضه، </a:t>
            </a:r>
            <a:r>
              <a:rPr lang="ar-SA" sz="1900">
                <a:latin typeface="Arial Unicode MS"/>
              </a:rPr>
              <a:t>صرف سلفة متديمة للانفاق عل الشروع </a:t>
            </a:r>
            <a:r>
              <a:rPr lang="ar-SA" sz="2100">
                <a:latin typeface="Arial Unicode MS"/>
              </a:rPr>
              <a:t>بناة </a:t>
            </a:r>
            <a:r>
              <a:rPr lang="ar-SA" sz="1900">
                <a:latin typeface="Arial Unicode MS"/>
              </a:rPr>
              <a:t>عل </a:t>
            </a:r>
            <a:r>
              <a:rPr lang="ar-SA" sz="2100">
                <a:latin typeface="Arial Unicode MS"/>
              </a:rPr>
              <a:t>طب </a:t>
            </a:r>
            <a:r>
              <a:rPr lang="ar-SA" sz="1900">
                <a:latin typeface="Arial Unicode MS"/>
              </a:rPr>
              <a:t>من المثرف، وتوصية من العميد، </a:t>
            </a:r>
            <a:r>
              <a:rPr lang="ar-SA" sz="1800">
                <a:latin typeface="Arial Unicode MS"/>
              </a:rPr>
              <a:t>أو </a:t>
            </a:r>
            <a:r>
              <a:rPr lang="ar-SA" sz="1900">
                <a:latin typeface="Arial Unicode MS"/>
              </a:rPr>
              <a:t>رئيس الجهة، وفق قواعد إجراءات صرف السلف في الجامعة عل </a:t>
            </a:r>
            <a:r>
              <a:rPr lang="ar-SA" sz="1800">
                <a:latin typeface="Arial Unicode MS"/>
              </a:rPr>
              <a:t>أن </a:t>
            </a:r>
            <a:r>
              <a:rPr lang="ar-SA" sz="1900">
                <a:latin typeface="Arial Unicode MS"/>
              </a:rPr>
              <a:t>نوى دوريأ بعد انتهاء</a:t>
            </a:r>
          </a:p>
          <a:p>
            <a:pPr indent="0" algn="just" rtl="1">
              <a:lnSpc>
                <a:spcPts val="2540"/>
              </a:lnSpc>
              <a:spcAft>
                <a:spcPts val="1470"/>
              </a:spcAft>
            </a:pPr>
            <a:r>
              <a:rPr lang="en-US" sz="1900">
                <a:latin typeface="Arial Unicode MS"/>
              </a:rPr>
              <a:t>١</a:t>
            </a:r>
            <a:r>
              <a:rPr lang="ar-SA" sz="1900">
                <a:latin typeface="Arial Unicode MS"/>
              </a:rPr>
              <a:t>لغرضت.</a:t>
            </a:r>
          </a:p>
        </p:txBody>
      </p:sp>
      <p:sp>
        <p:nvSpPr>
          <p:cNvPr id="8" name="Rectangle 7"/>
          <p:cNvSpPr/>
          <p:nvPr/>
        </p:nvSpPr>
        <p:spPr>
          <a:xfrm>
            <a:off x="684027" y="5461590"/>
            <a:ext cx="4203405" cy="1201479"/>
          </a:xfrm>
          <a:prstGeom prst="rect">
            <a:avLst/>
          </a:prstGeom>
        </p:spPr>
        <p:txBody>
          <a:bodyPr lIns="0" tIns="0" rIns="0" bIns="0">
            <a:noAutofit/>
          </a:bodyPr>
          <a:lstStyle/>
          <a:p>
            <a:pPr indent="-762000" algn="just" rtl="1">
              <a:lnSpc>
                <a:spcPts val="3377"/>
              </a:lnSpc>
            </a:pPr>
            <a:r>
              <a:rPr lang="ar-SA" sz="1900">
                <a:latin typeface="Arial Unicode MS"/>
              </a:rPr>
              <a:t>(ك) مع مراعاة التكاليف المقدرة في ميزانية </a:t>
            </a:r>
            <a:r>
              <a:rPr lang="ar-SA" sz="2000">
                <a:latin typeface="Arial Unicode MS"/>
              </a:rPr>
              <a:t>المثروع، تصرف </a:t>
            </a:r>
            <a:r>
              <a:rPr lang="ar-SA" sz="1800">
                <a:latin typeface="Arial Unicode MS"/>
              </a:rPr>
              <a:t>مكافأة </a:t>
            </a:r>
            <a:r>
              <a:rPr lang="ar-SA" sz="1900">
                <a:latin typeface="Arial Unicode MS"/>
              </a:rPr>
              <a:t>الباحثين وغيرهم من </a:t>
            </a:r>
            <a:r>
              <a:rPr lang="ar-SA" sz="2000">
                <a:latin typeface="Arial Unicode MS"/>
              </a:rPr>
              <a:t>المشزكين في </a:t>
            </a:r>
            <a:r>
              <a:rPr lang="ar-SA" sz="1800">
                <a:latin typeface="Arial Unicode MS"/>
              </a:rPr>
              <a:t>أداء العمل </a:t>
            </a:r>
            <a:r>
              <a:rPr lang="ar-SA" sz="2100">
                <a:latin typeface="Arial Unicode MS"/>
              </a:rPr>
              <a:t>وفقأ</a:t>
            </a:r>
          </a:p>
        </p:txBody>
      </p:sp>
      <p:sp>
        <p:nvSpPr>
          <p:cNvPr id="9" name="Rectangle 8"/>
          <p:cNvSpPr/>
          <p:nvPr/>
        </p:nvSpPr>
        <p:spPr>
          <a:xfrm>
            <a:off x="3317358" y="6705600"/>
            <a:ext cx="928576" cy="382772"/>
          </a:xfrm>
          <a:prstGeom prst="rect">
            <a:avLst/>
          </a:prstGeom>
        </p:spPr>
        <p:txBody>
          <a:bodyPr wrap="none" lIns="0" tIns="0" rIns="0" bIns="0">
            <a:noAutofit/>
          </a:bodyPr>
          <a:lstStyle/>
          <a:p>
            <a:pPr indent="0" algn="just" rtl="1">
              <a:lnSpc>
                <a:spcPts val="2410"/>
              </a:lnSpc>
              <a:spcAft>
                <a:spcPts val="1470"/>
              </a:spcAft>
            </a:pPr>
            <a:r>
              <a:rPr lang="ar-SA" sz="1800">
                <a:latin typeface="Arial Unicode MS"/>
              </a:rPr>
              <a:t>لما يأني:-</a:t>
            </a:r>
          </a:p>
        </p:txBody>
      </p:sp>
      <p:sp>
        <p:nvSpPr>
          <p:cNvPr id="10" name="Rectangle 9"/>
          <p:cNvSpPr/>
          <p:nvPr/>
        </p:nvSpPr>
        <p:spPr>
          <a:xfrm>
            <a:off x="3884427" y="7407348"/>
            <a:ext cx="326066" cy="219740"/>
          </a:xfrm>
          <a:prstGeom prst="rect">
            <a:avLst/>
          </a:prstGeom>
        </p:spPr>
        <p:txBody>
          <a:bodyPr wrap="none" lIns="0" tIns="0" rIns="0" bIns="0">
            <a:noAutofit/>
          </a:bodyPr>
          <a:lstStyle/>
          <a:p>
            <a:pPr indent="0">
              <a:lnSpc>
                <a:spcPts val="2540"/>
              </a:lnSpc>
            </a:pPr>
            <a:r>
              <a:rPr lang="ar-SA" sz="1900">
                <a:latin typeface="Arial Unicode MS"/>
              </a:rPr>
              <a:t>_١</a:t>
            </a:r>
          </a:p>
        </p:txBody>
      </p:sp>
      <p:sp>
        <p:nvSpPr>
          <p:cNvPr id="11" name="Rectangle 10"/>
          <p:cNvSpPr/>
          <p:nvPr/>
        </p:nvSpPr>
        <p:spPr>
          <a:xfrm>
            <a:off x="666306" y="7293934"/>
            <a:ext cx="3111796" cy="2154866"/>
          </a:xfrm>
          <a:prstGeom prst="rect">
            <a:avLst/>
          </a:prstGeom>
        </p:spPr>
        <p:txBody>
          <a:bodyPr lIns="0" tIns="0" rIns="0" bIns="0">
            <a:noAutofit/>
          </a:bodyPr>
          <a:lstStyle/>
          <a:p>
            <a:pPr indent="0" algn="just" rtl="1">
              <a:lnSpc>
                <a:spcPts val="3433"/>
              </a:lnSpc>
              <a:spcBef>
                <a:spcPts val="1470"/>
              </a:spcBef>
            </a:pPr>
            <a:r>
              <a:rPr lang="ar-SA" sz="2000">
                <a:latin typeface="Arial Unicode MS"/>
              </a:rPr>
              <a:t>منسوبو </a:t>
            </a:r>
            <a:r>
              <a:rPr lang="ar-SA" sz="1900">
                <a:latin typeface="Arial Unicode MS"/>
              </a:rPr>
              <a:t>الجامعة، عل أساس ساعات العمل الفعية لكل متهم، ومعدل الاعة في حدود قيمة العقد، عل </a:t>
            </a:r>
            <a:r>
              <a:rPr lang="ar-SA" sz="1800">
                <a:latin typeface="Arial Unicode MS"/>
              </a:rPr>
              <a:t>أن </a:t>
            </a:r>
            <a:r>
              <a:rPr lang="ar-SA" sz="1900">
                <a:latin typeface="Arial Unicode MS"/>
              </a:rPr>
              <a:t>لا يتجاوز ذلك راتب أربعة </a:t>
            </a:r>
            <a:r>
              <a:rPr lang="ar-SA" sz="2000">
                <a:latin typeface="Arial Unicode MS"/>
              </a:rPr>
              <a:t>أشهر سنويأ </a:t>
            </a:r>
            <a:r>
              <a:rPr lang="ar-SA" sz="1900">
                <a:latin typeface="Arial Unicode MS"/>
              </a:rPr>
              <a:t>لكل</a:t>
            </a:r>
          </a:p>
        </p:txBody>
      </p:sp>
      <p:sp>
        <p:nvSpPr>
          <p:cNvPr id="12" name="Rectangle 11"/>
          <p:cNvSpPr/>
          <p:nvPr/>
        </p:nvSpPr>
        <p:spPr>
          <a:xfrm>
            <a:off x="3338623" y="9590567"/>
            <a:ext cx="446567" cy="311888"/>
          </a:xfrm>
          <a:prstGeom prst="rect">
            <a:avLst/>
          </a:prstGeom>
        </p:spPr>
        <p:txBody>
          <a:bodyPr wrap="none" lIns="0" tIns="0" rIns="0" bIns="0">
            <a:noAutofit/>
          </a:bodyPr>
          <a:lstStyle/>
          <a:p>
            <a:pPr indent="0" algn="r" rtl="1">
              <a:lnSpc>
                <a:spcPts val="2540"/>
              </a:lnSpc>
            </a:pPr>
            <a:r>
              <a:rPr lang="ar-SA" sz="1900">
                <a:latin typeface="Arial Unicode MS"/>
              </a:rPr>
              <a:t>مهم</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9600" y="2264734"/>
            <a:ext cx="503274" cy="311889"/>
          </a:xfrm>
          <a:prstGeom prst="rect">
            <a:avLst/>
          </a:prstGeom>
        </p:spPr>
      </p:pic>
      <p:sp>
        <p:nvSpPr>
          <p:cNvPr id="3" name="Rectangle 2"/>
          <p:cNvSpPr/>
          <p:nvPr/>
        </p:nvSpPr>
        <p:spPr>
          <a:xfrm>
            <a:off x="428846" y="737190"/>
            <a:ext cx="3778102" cy="4012019"/>
          </a:xfrm>
          <a:prstGeom prst="rect">
            <a:avLst/>
          </a:prstGeom>
        </p:spPr>
        <p:txBody>
          <a:bodyPr lIns="0" tIns="0" rIns="0" bIns="0">
            <a:noAutofit/>
          </a:bodyPr>
          <a:lstStyle/>
          <a:p>
            <a:pPr marL="266700" indent="0" rtl="1">
              <a:lnSpc>
                <a:spcPts val="3879"/>
              </a:lnSpc>
            </a:pPr>
            <a:r>
              <a:rPr lang="en-US" sz="1900">
                <a:latin typeface="Arial Unicode MS"/>
              </a:rPr>
              <a:t>٢</a:t>
            </a:r>
            <a:r>
              <a:rPr lang="ar-SA" sz="1900">
                <a:latin typeface="Arial Unicode MS"/>
              </a:rPr>
              <a:t> - السثارون، والباحثون، والموظفون من خاج الجامعة، </a:t>
            </a:r>
            <a:r>
              <a:rPr lang="ar-SA" sz="1800">
                <a:latin typeface="Arial Unicode MS"/>
              </a:rPr>
              <a:t>وفق</a:t>
            </a:r>
          </a:p>
          <a:p>
            <a:pPr marR="187547" indent="0" algn="ctr" rtl="1">
              <a:lnSpc>
                <a:spcPts val="2540"/>
              </a:lnSpc>
              <a:spcAft>
                <a:spcPts val="1750"/>
              </a:spcAft>
            </a:pPr>
            <a:r>
              <a:rPr lang="ar-SA" sz="1900">
                <a:latin typeface="Arial Unicode MS"/>
              </a:rPr>
              <a:t>التكاليف الواردة في عقودهم .</a:t>
            </a:r>
          </a:p>
          <a:p>
            <a:pPr marL="266700" indent="0" algn="just" rtl="1">
              <a:lnSpc>
                <a:spcPts val="3321"/>
              </a:lnSpc>
              <a:spcAft>
                <a:spcPts val="1260"/>
              </a:spcAft>
            </a:pPr>
            <a:r>
              <a:rPr lang="ar-SA" sz="2000">
                <a:latin typeface="Arial Unicode MS"/>
              </a:rPr>
              <a:t>ح مراعاة </a:t>
            </a:r>
            <a:r>
              <a:rPr lang="ar-SA" sz="1900">
                <a:latin typeface="Arial Unicode MS"/>
              </a:rPr>
              <a:t>التكابف الإجابة لكل دورة تدريبية، </a:t>
            </a:r>
            <a:r>
              <a:rPr lang="ar-SA" sz="2000">
                <a:latin typeface="Arial Unicode MS"/>
              </a:rPr>
              <a:t>تصرف مكافأة المشاركين </a:t>
            </a:r>
            <a:r>
              <a:rPr lang="ar-SA" sz="1900">
                <a:latin typeface="Arial Unicode MS"/>
              </a:rPr>
              <a:t>في إلقاء </a:t>
            </a:r>
            <a:r>
              <a:rPr lang="ar-SA" sz="2000">
                <a:latin typeface="Arial Unicode MS"/>
              </a:rPr>
              <a:t>المحاصرات </a:t>
            </a:r>
            <a:r>
              <a:rPr lang="ar-SA" sz="1900">
                <a:latin typeface="Arial Unicode MS"/>
              </a:rPr>
              <a:t>العلمية، والتدريبية، </a:t>
            </a:r>
            <a:r>
              <a:rPr lang="ar-SA" sz="1800">
                <a:latin typeface="Arial Unicode MS"/>
              </a:rPr>
              <a:t>وفقأ </a:t>
            </a:r>
            <a:r>
              <a:rPr lang="ar-SA" sz="2000">
                <a:latin typeface="Arial Unicode MS"/>
              </a:rPr>
              <a:t>للمكافا</a:t>
            </a:r>
            <a:r>
              <a:rPr lang="ar-SA" sz="1900">
                <a:latin typeface="Arial Unicode MS"/>
              </a:rPr>
              <a:t>ت المحددة </a:t>
            </a:r>
            <a:r>
              <a:rPr lang="ar-SA" sz="2000">
                <a:latin typeface="Arial Unicode MS"/>
              </a:rPr>
              <a:t>للمحاضرات </a:t>
            </a:r>
            <a:r>
              <a:rPr lang="ar-SA" sz="1900">
                <a:latin typeface="Arial Unicode MS"/>
              </a:rPr>
              <a:t>اللامنهجية في لاثحة توظيف </a:t>
            </a:r>
            <a:r>
              <a:rPr lang="ar-SA" sz="2000">
                <a:latin typeface="Arial Unicode MS"/>
              </a:rPr>
              <a:t>أعضاء </a:t>
            </a:r>
            <a:r>
              <a:rPr lang="ar-SA" sz="1900">
                <a:latin typeface="Arial Unicode MS"/>
              </a:rPr>
              <a:t>هيئه التدريس السعوديحن </a:t>
            </a:r>
            <a:r>
              <a:rPr lang="en-US" sz="1200">
                <a:latin typeface="Arial Unicode MS"/>
              </a:rPr>
              <a:t>٠</a:t>
            </a:r>
          </a:p>
        </p:txBody>
      </p:sp>
      <p:sp>
        <p:nvSpPr>
          <p:cNvPr id="4" name="Rectangle 3"/>
          <p:cNvSpPr/>
          <p:nvPr/>
        </p:nvSpPr>
        <p:spPr>
          <a:xfrm>
            <a:off x="4416055" y="5139069"/>
            <a:ext cx="510363" cy="1329070"/>
          </a:xfrm>
          <a:prstGeom prst="rect">
            <a:avLst/>
          </a:prstGeom>
        </p:spPr>
        <p:txBody>
          <a:bodyPr lIns="0" tIns="0" rIns="0" bIns="0">
            <a:noAutofit/>
          </a:bodyPr>
          <a:lstStyle/>
          <a:p>
            <a:pPr indent="0" algn="r" rtl="1">
              <a:lnSpc>
                <a:spcPts val="5720"/>
              </a:lnSpc>
              <a:spcAft>
                <a:spcPts val="1890"/>
              </a:spcAft>
            </a:pPr>
            <a:r>
              <a:rPr lang="ar-SA" sz="4300" b="1">
                <a:latin typeface="Segoe UI"/>
              </a:rPr>
              <a:t>(م)</a:t>
            </a:r>
          </a:p>
          <a:p>
            <a:pPr indent="0" algn="r" rtl="1">
              <a:lnSpc>
                <a:spcPts val="2790"/>
              </a:lnSpc>
            </a:pPr>
            <a:r>
              <a:rPr lang="ar-SA" sz="1900" b="1">
                <a:latin typeface="Segoe UI"/>
              </a:rPr>
              <a:t>(ن)</a:t>
            </a:r>
          </a:p>
        </p:txBody>
      </p:sp>
      <p:sp>
        <p:nvSpPr>
          <p:cNvPr id="5" name="Rectangle 4"/>
          <p:cNvSpPr/>
          <p:nvPr/>
        </p:nvSpPr>
        <p:spPr>
          <a:xfrm>
            <a:off x="432390" y="5068186"/>
            <a:ext cx="3802912" cy="2697125"/>
          </a:xfrm>
          <a:prstGeom prst="rect">
            <a:avLst/>
          </a:prstGeom>
        </p:spPr>
        <p:txBody>
          <a:bodyPr lIns="0" tIns="0" rIns="0" bIns="0">
            <a:noAutofit/>
          </a:bodyPr>
          <a:lstStyle/>
          <a:p>
            <a:pPr marL="263156" indent="0" algn="just" rtl="1">
              <a:lnSpc>
                <a:spcPts val="3740"/>
              </a:lnSpc>
              <a:spcBef>
                <a:spcPts val="1260"/>
              </a:spcBef>
            </a:pPr>
            <a:r>
              <a:rPr lang="ar-SA" sz="1900">
                <a:latin typeface="Arial Unicode MS"/>
              </a:rPr>
              <a:t>بعد انتهاء البحث، والدراسة، تعود ملكية الأعيان الني يتم تأمييا للجامعة </a:t>
            </a:r>
            <a:r>
              <a:rPr lang="en-US" sz="1200">
                <a:latin typeface="Arial Unicode MS"/>
              </a:rPr>
              <a:t>٠</a:t>
            </a:r>
            <a:r>
              <a:rPr lang="ar-SA" sz="1200">
                <a:latin typeface="Arial Unicode MS"/>
              </a:rPr>
              <a:t> </a:t>
            </a:r>
            <a:r>
              <a:rPr lang="ar-SA" sz="1900">
                <a:latin typeface="Arial Unicode MS"/>
              </a:rPr>
              <a:t>تراجع الحسابات المستقلة للبحوبث</a:t>
            </a:r>
            <a:r>
              <a:rPr lang="ar-SA" sz="4100" i="1">
                <a:latin typeface="Arial"/>
              </a:rPr>
              <a:t>: </a:t>
            </a:r>
            <a:r>
              <a:rPr lang="ar-SA" sz="1900">
                <a:latin typeface="Arial Unicode MS"/>
              </a:rPr>
              <a:t>والدراسات، والخدمات، سنويا بواسطة مراجع حسابات الجامعة وعد عبا تقرير لمجلس الجامعة </a:t>
            </a:r>
            <a:r>
              <a:rPr lang="en-US" sz="12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109637" cy="1068572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72" y="10632"/>
            <a:ext cx="7095460" cy="1068572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0"/>
            <a:ext cx="7150894"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4918" y="0"/>
            <a:ext cx="2257425" cy="7686675"/>
          </a:xfrm>
          <a:prstGeom prst="rect">
            <a:avLst/>
          </a:prstGeom>
        </p:spPr>
      </p:pic>
      <p:pic>
        <p:nvPicPr>
          <p:cNvPr id="3" name="Picture 2"/>
          <p:cNvPicPr>
            <a:picLocks noChangeAspect="1"/>
          </p:cNvPicPr>
          <p:nvPr/>
        </p:nvPicPr>
        <p:blipFill>
          <a:blip r:embed="rId3"/>
          <a:stretch>
            <a:fillRect/>
          </a:stretch>
        </p:blipFill>
        <p:spPr>
          <a:xfrm>
            <a:off x="271462" y="64293"/>
            <a:ext cx="457200" cy="435769"/>
          </a:xfrm>
          <a:prstGeom prst="rect">
            <a:avLst/>
          </a:prstGeom>
        </p:spPr>
      </p:pic>
      <p:pic>
        <p:nvPicPr>
          <p:cNvPr id="4" name="Picture 3"/>
          <p:cNvPicPr>
            <a:picLocks noChangeAspect="1"/>
          </p:cNvPicPr>
          <p:nvPr/>
        </p:nvPicPr>
        <p:blipFill>
          <a:blip r:embed="rId4"/>
          <a:stretch>
            <a:fillRect/>
          </a:stretch>
        </p:blipFill>
        <p:spPr>
          <a:xfrm>
            <a:off x="6079331" y="9994106"/>
            <a:ext cx="1235869" cy="700087"/>
          </a:xfrm>
          <a:prstGeom prst="rect">
            <a:avLst/>
          </a:prstGeom>
        </p:spPr>
      </p:pic>
      <p:sp>
        <p:nvSpPr>
          <p:cNvPr id="5" name="Rectangle 4"/>
          <p:cNvSpPr/>
          <p:nvPr/>
        </p:nvSpPr>
        <p:spPr>
          <a:xfrm>
            <a:off x="671512" y="500062"/>
            <a:ext cx="4807744" cy="2864644"/>
          </a:xfrm>
          <a:prstGeom prst="rect">
            <a:avLst/>
          </a:prstGeom>
        </p:spPr>
        <p:txBody>
          <a:bodyPr lIns="0" tIns="0" rIns="0" bIns="0">
            <a:noAutofit/>
          </a:bodyPr>
          <a:lstStyle/>
          <a:p>
            <a:pPr indent="0" algn="just" rtl="1">
              <a:lnSpc>
                <a:spcPts val="3291"/>
              </a:lnSpc>
              <a:spcAft>
                <a:spcPts val="910"/>
              </a:spcAft>
            </a:pPr>
            <a:r>
              <a:rPr lang="ar-SA" sz="1900">
                <a:latin typeface="Arial Unicode MS"/>
              </a:rPr>
              <a:t>لمجلس الجامعة، قبول الترعات، والمنح، والوصايا، والأوقاف، الخاصة بالجامعة، كإ يجوز له قبول الترعات المقزنة بشروط، </a:t>
            </a:r>
            <a:r>
              <a:rPr lang="ar-SA" sz="1800">
                <a:latin typeface="Arial Unicode MS"/>
              </a:rPr>
              <a:t>أو </a:t>
            </a:r>
            <a:r>
              <a:rPr lang="ar-SA" sz="1900">
                <a:latin typeface="Arial Unicode MS"/>
              </a:rPr>
              <a:t>المخصصة لأغرافس معينة، إذا كانت الشروط، أو الأغراطى، تتفق </a:t>
            </a:r>
            <a:r>
              <a:rPr lang="en-US" sz="1900">
                <a:latin typeface="Arial Unicode MS"/>
              </a:rPr>
              <a:t>٠</a:t>
            </a:r>
            <a:r>
              <a:rPr lang="ar-SA" sz="1900">
                <a:latin typeface="Arial Unicode MS"/>
              </a:rPr>
              <a:t>ع رسالة الجامعة، وتدح هذ</a:t>
            </a:r>
            <a:r>
              <a:rPr lang="en-US" sz="1900">
                <a:latin typeface="Arial Unicode MS"/>
              </a:rPr>
              <a:t>٥</a:t>
            </a:r>
            <a:r>
              <a:rPr lang="ar-SA" sz="1900">
                <a:latin typeface="Arial Unicode MS"/>
              </a:rPr>
              <a:t> الترعات في حساب مستقل يصرف منه للأغرالهر المخصصة لها وفقا للقواعد الآتية..</a:t>
            </a:r>
          </a:p>
        </p:txBody>
      </p:sp>
      <p:sp>
        <p:nvSpPr>
          <p:cNvPr id="6" name="Rectangle 5"/>
          <p:cNvSpPr/>
          <p:nvPr/>
        </p:nvSpPr>
        <p:spPr>
          <a:xfrm>
            <a:off x="657225" y="3586162"/>
            <a:ext cx="4321968" cy="1664494"/>
          </a:xfrm>
          <a:prstGeom prst="rect">
            <a:avLst/>
          </a:prstGeom>
        </p:spPr>
        <p:txBody>
          <a:bodyPr lIns="0" tIns="0" rIns="0" bIns="0">
            <a:noAutofit/>
          </a:bodyPr>
          <a:lstStyle/>
          <a:p>
            <a:pPr indent="0" algn="just" rtl="1">
              <a:lnSpc>
                <a:spcPts val="3206"/>
              </a:lnSpc>
              <a:spcBef>
                <a:spcPts val="910"/>
              </a:spcBef>
            </a:pPr>
            <a:r>
              <a:rPr lang="ar-SA" sz="1900">
                <a:latin typeface="Arial Unicode MS"/>
              </a:rPr>
              <a:t>تودع هذ</a:t>
            </a:r>
            <a:r>
              <a:rPr lang="en-US" sz="1900">
                <a:latin typeface="Arial Unicode MS"/>
              </a:rPr>
              <a:t>٥</a:t>
            </a:r>
            <a:r>
              <a:rPr lang="ar-SA" sz="1900">
                <a:latin typeface="Arial Unicode MS"/>
              </a:rPr>
              <a:t> الترعات في حساب مستقل باسم الجامعة في مؤسسة النقد العربي المودي، </a:t>
            </a:r>
            <a:r>
              <a:rPr lang="ar-SA" sz="1800">
                <a:latin typeface="Arial Unicode MS"/>
              </a:rPr>
              <a:t>أو أحد </a:t>
            </a:r>
            <a:r>
              <a:rPr lang="ar-SA" sz="1900">
                <a:latin typeface="Arial Unicode MS"/>
              </a:rPr>
              <a:t>البنوك المحلية، عل </a:t>
            </a:r>
            <a:r>
              <a:rPr lang="ar-SA" sz="1800">
                <a:latin typeface="Arial Unicode MS"/>
              </a:rPr>
              <a:t>أن </a:t>
            </a:r>
            <a:r>
              <a:rPr lang="ar-SA" sz="1900">
                <a:latin typeface="Arial Unicode MS"/>
              </a:rPr>
              <a:t>يدور رصبد هذا</a:t>
            </a:r>
          </a:p>
          <a:p>
            <a:pPr indent="0" algn="r" rtl="1">
              <a:lnSpc>
                <a:spcPts val="1270"/>
              </a:lnSpc>
              <a:spcAft>
                <a:spcPts val="2450"/>
              </a:spcAft>
            </a:pPr>
            <a:r>
              <a:rPr lang="ar-SA" sz="950">
                <a:latin typeface="Arial Unicode MS"/>
              </a:rPr>
              <a:t>الحاب سنويا </a:t>
            </a:r>
            <a:r>
              <a:rPr lang="en-US" sz="950">
                <a:latin typeface="Arial Unicode MS"/>
              </a:rPr>
              <a:t>٠</a:t>
            </a:r>
          </a:p>
        </p:txBody>
      </p:sp>
      <p:sp>
        <p:nvSpPr>
          <p:cNvPr id="7" name="Rectangle 6"/>
          <p:cNvSpPr/>
          <p:nvPr/>
        </p:nvSpPr>
        <p:spPr>
          <a:xfrm>
            <a:off x="700087" y="5436393"/>
            <a:ext cx="4286250" cy="792957"/>
          </a:xfrm>
          <a:prstGeom prst="rect">
            <a:avLst/>
          </a:prstGeom>
        </p:spPr>
        <p:txBody>
          <a:bodyPr lIns="0" tIns="0" rIns="0" bIns="0">
            <a:noAutofit/>
          </a:bodyPr>
          <a:lstStyle/>
          <a:p>
            <a:pPr indent="0" algn="just" rtl="1">
              <a:lnSpc>
                <a:spcPts val="2540"/>
              </a:lnSpc>
              <a:spcBef>
                <a:spcPts val="2450"/>
              </a:spcBef>
              <a:spcAft>
                <a:spcPts val="350"/>
              </a:spcAft>
            </a:pPr>
            <a:r>
              <a:rPr lang="ar-SA" sz="1900">
                <a:latin typeface="Arial Unicode MS"/>
              </a:rPr>
              <a:t>يتم تقييم الأصول، والأعيان المتبع </a:t>
            </a:r>
            <a:r>
              <a:rPr lang="ar-SA" sz="1800">
                <a:latin typeface="Arial Unicode MS"/>
              </a:rPr>
              <a:t>بها حال</a:t>
            </a:r>
          </a:p>
          <a:p>
            <a:pPr indent="0" algn="just" rtl="1">
              <a:lnSpc>
                <a:spcPts val="2540"/>
              </a:lnSpc>
              <a:spcAft>
                <a:spcPts val="1470"/>
              </a:spcAft>
            </a:pPr>
            <a:r>
              <a:rPr lang="ar-SA" sz="1900">
                <a:latin typeface="Arial Unicode MS"/>
              </a:rPr>
              <a:t>استلامها </a:t>
            </a:r>
            <a:r>
              <a:rPr lang="en-US" sz="1900">
                <a:latin typeface="Arial Unicode MS"/>
              </a:rPr>
              <a:t>٠</a:t>
            </a:r>
          </a:p>
        </p:txBody>
      </p:sp>
      <p:sp>
        <p:nvSpPr>
          <p:cNvPr id="8" name="Rectangle 7"/>
          <p:cNvSpPr/>
          <p:nvPr/>
        </p:nvSpPr>
        <p:spPr>
          <a:xfrm>
            <a:off x="857250" y="6465093"/>
            <a:ext cx="4136231" cy="814388"/>
          </a:xfrm>
          <a:prstGeom prst="rect">
            <a:avLst/>
          </a:prstGeom>
        </p:spPr>
        <p:txBody>
          <a:bodyPr lIns="0" tIns="0" rIns="0" bIns="0">
            <a:noAutofit/>
          </a:bodyPr>
          <a:lstStyle/>
          <a:p>
            <a:pPr indent="0" algn="just" rtl="1">
              <a:lnSpc>
                <a:spcPts val="2540"/>
              </a:lnSpc>
              <a:spcBef>
                <a:spcPts val="1470"/>
              </a:spcBef>
              <a:spcAft>
                <a:spcPts val="910"/>
              </a:spcAft>
            </a:pPr>
            <a:r>
              <a:rPr lang="ar-SA" sz="1900">
                <a:latin typeface="Arial Unicode MS"/>
              </a:rPr>
              <a:t>تسجل جح الترعات، والمنح، والوصايا</a:t>
            </a:r>
          </a:p>
          <a:p>
            <a:pPr indent="0" algn="just" rtl="1">
              <a:lnSpc>
                <a:spcPts val="2540"/>
              </a:lnSpc>
              <a:spcAft>
                <a:spcPts val="910"/>
              </a:spcAft>
            </a:pPr>
            <a:r>
              <a:rPr lang="ar-SA" sz="1900">
                <a:latin typeface="Arial Unicode MS"/>
              </a:rPr>
              <a:t>والأوقاف، في سجل خاص.</a:t>
            </a:r>
          </a:p>
        </p:txBody>
      </p:sp>
      <p:sp>
        <p:nvSpPr>
          <p:cNvPr id="9" name="Rectangle 8"/>
          <p:cNvSpPr/>
          <p:nvPr/>
        </p:nvSpPr>
        <p:spPr>
          <a:xfrm>
            <a:off x="5164931" y="7550943"/>
            <a:ext cx="321469" cy="200025"/>
          </a:xfrm>
          <a:prstGeom prst="rect">
            <a:avLst/>
          </a:prstGeom>
        </p:spPr>
        <p:txBody>
          <a:bodyPr wrap="none" lIns="0" tIns="0" rIns="0" bIns="0">
            <a:noAutofit/>
          </a:bodyPr>
          <a:lstStyle/>
          <a:p>
            <a:pPr indent="0">
              <a:lnSpc>
                <a:spcPts val="2540"/>
              </a:lnSpc>
            </a:pPr>
            <a:r>
              <a:rPr lang="ar-SA" sz="1900">
                <a:latin typeface="Arial Unicode MS"/>
              </a:rPr>
              <a:t>-٤</a:t>
            </a:r>
          </a:p>
        </p:txBody>
      </p:sp>
      <p:sp>
        <p:nvSpPr>
          <p:cNvPr id="10" name="Rectangle 9"/>
          <p:cNvSpPr/>
          <p:nvPr/>
        </p:nvSpPr>
        <p:spPr>
          <a:xfrm>
            <a:off x="2035968" y="7458075"/>
            <a:ext cx="985838" cy="335756"/>
          </a:xfrm>
          <a:prstGeom prst="rect">
            <a:avLst/>
          </a:prstGeom>
        </p:spPr>
        <p:txBody>
          <a:bodyPr wrap="none" lIns="0" tIns="0" rIns="0" bIns="0">
            <a:noAutofit/>
          </a:bodyPr>
          <a:lstStyle/>
          <a:p>
            <a:pPr indent="0" algn="ctr" rtl="1">
              <a:lnSpc>
                <a:spcPts val="2540"/>
              </a:lnSpc>
              <a:spcBef>
                <a:spcPts val="910"/>
              </a:spcBef>
              <a:spcAft>
                <a:spcPts val="4200"/>
              </a:spcAft>
            </a:pPr>
            <a:r>
              <a:rPr lang="ar-SA" sz="1900">
                <a:latin typeface="Arial Unicode MS"/>
              </a:rPr>
              <a:t>التبرعا.</a:t>
            </a:r>
          </a:p>
        </p:txBody>
      </p:sp>
      <p:sp>
        <p:nvSpPr>
          <p:cNvPr id="11" name="Rectangle 10"/>
          <p:cNvSpPr/>
          <p:nvPr/>
        </p:nvSpPr>
        <p:spPr>
          <a:xfrm>
            <a:off x="4536281" y="8501062"/>
            <a:ext cx="435769" cy="385763"/>
          </a:xfrm>
          <a:prstGeom prst="rect">
            <a:avLst/>
          </a:prstGeom>
        </p:spPr>
        <p:txBody>
          <a:bodyPr wrap="none" lIns="0" tIns="0" rIns="0" bIns="0">
            <a:noAutofit/>
          </a:bodyPr>
          <a:lstStyle/>
          <a:p>
            <a:pPr indent="0" algn="r" rtl="1">
              <a:lnSpc>
                <a:spcPts val="2540"/>
              </a:lnSpc>
            </a:pPr>
            <a:r>
              <a:rPr lang="ar-SA" sz="1900">
                <a:latin typeface="Arial Unicode MS"/>
              </a:rPr>
              <a:t>(أ)</a:t>
            </a:r>
          </a:p>
        </p:txBody>
      </p:sp>
      <p:sp>
        <p:nvSpPr>
          <p:cNvPr id="12" name="Rectangle 11"/>
          <p:cNvSpPr/>
          <p:nvPr/>
        </p:nvSpPr>
        <p:spPr>
          <a:xfrm>
            <a:off x="721518" y="8479631"/>
            <a:ext cx="3557588" cy="1771650"/>
          </a:xfrm>
          <a:prstGeom prst="rect">
            <a:avLst/>
          </a:prstGeom>
        </p:spPr>
        <p:txBody>
          <a:bodyPr lIns="0" tIns="0" rIns="0" bIns="0">
            <a:noAutofit/>
          </a:bodyPr>
          <a:lstStyle/>
          <a:p>
            <a:pPr indent="0" algn="just" rtl="1">
              <a:lnSpc>
                <a:spcPts val="3375"/>
              </a:lnSpc>
              <a:spcBef>
                <a:spcPts val="4200"/>
              </a:spcBef>
            </a:pPr>
            <a:r>
              <a:rPr lang="ar-SA" sz="1900">
                <a:latin typeface="Arial Unicode MS"/>
              </a:rPr>
              <a:t>إذا </a:t>
            </a:r>
            <a:r>
              <a:rPr lang="ar-SA" sz="1800">
                <a:latin typeface="Arial Unicode MS"/>
              </a:rPr>
              <a:t>كان </a:t>
            </a:r>
            <a:r>
              <a:rPr lang="ar-SA" sz="1900">
                <a:latin typeface="Arial Unicode MS"/>
              </a:rPr>
              <a:t>التع، </a:t>
            </a:r>
            <a:r>
              <a:rPr lang="ar-SA" sz="1800">
                <a:latin typeface="Arial Unicode MS"/>
              </a:rPr>
              <a:t>أو </a:t>
            </a:r>
            <a:r>
              <a:rPr lang="ar-SA" sz="1900">
                <a:latin typeface="Arial Unicode MS"/>
              </a:rPr>
              <a:t>المنحة، </a:t>
            </a:r>
            <a:r>
              <a:rPr lang="ar-SA" sz="1800">
                <a:latin typeface="Arial Unicode MS"/>
              </a:rPr>
              <a:t>أو </a:t>
            </a:r>
            <a:r>
              <a:rPr lang="ar-SA" sz="1900">
                <a:latin typeface="Arial Unicode MS"/>
              </a:rPr>
              <a:t>الوصية، </a:t>
            </a:r>
            <a:r>
              <a:rPr lang="ar-SA" sz="1800">
                <a:latin typeface="Arial Unicode MS"/>
              </a:rPr>
              <a:t>أو </a:t>
            </a:r>
            <a:r>
              <a:rPr lang="ar-SA" sz="1900">
                <a:latin typeface="Arial Unicode MS"/>
              </a:rPr>
              <a:t>الوقف نقدأ، أوعينأ، وحدد المتع طرق الاستعادة منه </a:t>
            </a:r>
            <a:r>
              <a:rPr lang="ar-SA" sz="2000">
                <a:latin typeface="Arial Unicode MS"/>
              </a:rPr>
              <a:t>فتصرف </a:t>
            </a:r>
            <a:r>
              <a:rPr lang="ar-SA" sz="1900">
                <a:latin typeface="Arial Unicode MS"/>
              </a:rPr>
              <a:t>في الأغراض المحددة ض قبل المتع .</a:t>
            </a:r>
          </a:p>
        </p:txBody>
      </p:sp>
      <p:sp>
        <p:nvSpPr>
          <p:cNvPr id="13" name="Rectangle 12"/>
          <p:cNvSpPr/>
          <p:nvPr/>
        </p:nvSpPr>
        <p:spPr>
          <a:xfrm>
            <a:off x="5229225" y="10437018"/>
            <a:ext cx="821531" cy="257175"/>
          </a:xfrm>
          <a:prstGeom prst="rect">
            <a:avLst/>
          </a:prstGeom>
          <a:solidFill>
            <a:srgbClr val="61B37C"/>
          </a:solidFill>
        </p:spPr>
        <p:txBody>
          <a:bodyPr wrap="none" lIns="0" tIns="0" rIns="0" bIns="0">
            <a:noAutofit/>
          </a:bodyPr>
          <a:lstStyle/>
          <a:p>
            <a:pPr indent="0">
              <a:lnSpc>
                <a:spcPts val="1340"/>
              </a:lnSpc>
            </a:pPr>
            <a:r>
              <a:rPr lang="en-US" sz="1000" i="1">
                <a:solidFill>
                  <a:srgbClr val="1E4922"/>
                </a:solidFill>
                <a:latin typeface="Arial Unicode MS"/>
              </a:rPr>
              <a:t>-</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109637"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86939" y="0"/>
            <a:ext cx="2835349" cy="2502195"/>
          </a:xfrm>
          <a:prstGeom prst="rect">
            <a:avLst/>
          </a:prstGeom>
        </p:spPr>
      </p:pic>
      <p:pic>
        <p:nvPicPr>
          <p:cNvPr id="3" name="Picture 2"/>
          <p:cNvPicPr>
            <a:picLocks noChangeAspect="1"/>
          </p:cNvPicPr>
          <p:nvPr/>
        </p:nvPicPr>
        <p:blipFill>
          <a:blip r:embed="rId3"/>
          <a:stretch>
            <a:fillRect/>
          </a:stretch>
        </p:blipFill>
        <p:spPr>
          <a:xfrm>
            <a:off x="233916" y="10065488"/>
            <a:ext cx="467832" cy="574158"/>
          </a:xfrm>
          <a:prstGeom prst="rect">
            <a:avLst/>
          </a:prstGeom>
        </p:spPr>
      </p:pic>
      <p:sp>
        <p:nvSpPr>
          <p:cNvPr id="4" name="Rectangle 3"/>
          <p:cNvSpPr/>
          <p:nvPr/>
        </p:nvSpPr>
        <p:spPr>
          <a:xfrm>
            <a:off x="0" y="0"/>
            <a:ext cx="0" cy="0"/>
          </a:xfrm>
          <a:prstGeom prst="rect">
            <a:avLst/>
          </a:prstGeom>
          <a:solidFill>
            <a:srgbClr val="55A56C"/>
          </a:solidFill>
        </p:spPr>
        <p:txBody>
          <a:bodyPr wrap="none" lIns="0" tIns="0" rIns="0" bIns="0">
            <a:noAutofit/>
          </a:bodyPr>
          <a:lstStyle/>
          <a:p>
            <a:endParaRPr/>
          </a:p>
        </p:txBody>
      </p:sp>
      <p:sp>
        <p:nvSpPr>
          <p:cNvPr id="5" name="Rectangle 4"/>
          <p:cNvSpPr/>
          <p:nvPr/>
        </p:nvSpPr>
        <p:spPr>
          <a:xfrm>
            <a:off x="6804837" y="10320669"/>
            <a:ext cx="524539" cy="318977"/>
          </a:xfrm>
          <a:prstGeom prst="rect">
            <a:avLst/>
          </a:prstGeom>
        </p:spPr>
        <p:txBody>
          <a:bodyPr wrap="none" lIns="0" tIns="0" rIns="0" bIns="0">
            <a:noAutofit/>
          </a:bodyPr>
          <a:lstStyle/>
          <a:p>
            <a:pPr indent="0">
              <a:lnSpc>
                <a:spcPts val="3410"/>
              </a:lnSpc>
            </a:pPr>
            <a:r>
              <a:rPr lang="en-US" sz="1800">
                <a:solidFill>
                  <a:srgbClr val="1E4922"/>
                </a:solidFill>
                <a:latin typeface="Impact"/>
              </a:rPr>
              <a:t>1</a:t>
            </a:r>
            <a:r>
              <a:rPr lang="en-US" sz="2800">
                <a:solidFill>
                  <a:srgbClr val="1E4922"/>
                </a:solidFill>
                <a:latin typeface="Impact"/>
              </a:rPr>
              <a:t>|</a:t>
            </a:r>
          </a:p>
        </p:txBody>
      </p:sp>
      <p:sp>
        <p:nvSpPr>
          <p:cNvPr id="6" name="Rectangle 5"/>
          <p:cNvSpPr/>
          <p:nvPr/>
        </p:nvSpPr>
        <p:spPr>
          <a:xfrm>
            <a:off x="5131981" y="4167962"/>
            <a:ext cx="347330" cy="170121"/>
          </a:xfrm>
          <a:prstGeom prst="rect">
            <a:avLst/>
          </a:prstGeom>
        </p:spPr>
        <p:txBody>
          <a:bodyPr wrap="none" lIns="0" tIns="0" rIns="0" bIns="0">
            <a:noAutofit/>
          </a:bodyPr>
          <a:lstStyle/>
          <a:p>
            <a:pPr indent="0">
              <a:lnSpc>
                <a:spcPts val="2570"/>
              </a:lnSpc>
            </a:pPr>
            <a:r>
              <a:rPr lang="ar-SA" sz="2300" u="sng">
                <a:latin typeface="Arial"/>
              </a:rPr>
              <a:t>-٥</a:t>
            </a:r>
          </a:p>
        </p:txBody>
      </p:sp>
      <p:sp>
        <p:nvSpPr>
          <p:cNvPr id="7" name="Rectangle 6"/>
          <p:cNvSpPr/>
          <p:nvPr/>
        </p:nvSpPr>
        <p:spPr>
          <a:xfrm>
            <a:off x="5131981" y="5642344"/>
            <a:ext cx="347330" cy="205562"/>
          </a:xfrm>
          <a:prstGeom prst="rect">
            <a:avLst/>
          </a:prstGeom>
        </p:spPr>
        <p:txBody>
          <a:bodyPr wrap="none" lIns="0" tIns="0" rIns="0" bIns="0">
            <a:noAutofit/>
          </a:bodyPr>
          <a:lstStyle/>
          <a:p>
            <a:pPr indent="0">
              <a:lnSpc>
                <a:spcPts val="2950"/>
              </a:lnSpc>
            </a:pPr>
            <a:r>
              <a:rPr lang="ar-SA" sz="2200">
                <a:latin typeface="Arial Unicode MS"/>
              </a:rPr>
              <a:t>-٦</a:t>
            </a:r>
          </a:p>
        </p:txBody>
      </p:sp>
      <p:sp>
        <p:nvSpPr>
          <p:cNvPr id="8" name="Rectangle 7"/>
          <p:cNvSpPr/>
          <p:nvPr/>
        </p:nvSpPr>
        <p:spPr>
          <a:xfrm>
            <a:off x="666306" y="382772"/>
            <a:ext cx="3629247" cy="1410586"/>
          </a:xfrm>
          <a:prstGeom prst="rect">
            <a:avLst/>
          </a:prstGeom>
        </p:spPr>
        <p:txBody>
          <a:bodyPr lIns="0" tIns="0" rIns="0" bIns="0">
            <a:noAutofit/>
          </a:bodyPr>
          <a:lstStyle/>
          <a:p>
            <a:pPr indent="0" algn="just" rtl="1">
              <a:lnSpc>
                <a:spcPts val="3070"/>
              </a:lnSpc>
            </a:pPr>
            <a:r>
              <a:rPr lang="ar-SA" sz="1900">
                <a:latin typeface="Arial Unicode MS"/>
              </a:rPr>
              <a:t>إذا كان التبع، أو المنحة، أو الوصبة، أو الوقف، نقدأ، أوعينأ ولم يجدد المتئ طرق الاستفادة مغبا، يحدد محلس</a:t>
            </a:r>
          </a:p>
        </p:txBody>
      </p:sp>
      <p:sp>
        <p:nvSpPr>
          <p:cNvPr id="9" name="Rectangle 8"/>
          <p:cNvSpPr/>
          <p:nvPr/>
        </p:nvSpPr>
        <p:spPr>
          <a:xfrm>
            <a:off x="691116" y="1538176"/>
            <a:ext cx="3537097" cy="705293"/>
          </a:xfrm>
          <a:prstGeom prst="rect">
            <a:avLst/>
          </a:prstGeom>
        </p:spPr>
        <p:txBody>
          <a:bodyPr lIns="0" tIns="0" rIns="0" bIns="0">
            <a:noAutofit/>
          </a:bodyPr>
          <a:lstStyle/>
          <a:p>
            <a:pPr indent="0" algn="just" rtl="1">
              <a:lnSpc>
                <a:spcPts val="3293"/>
              </a:lnSpc>
            </a:pPr>
            <a:r>
              <a:rPr lang="ar-SA" sz="1900">
                <a:latin typeface="Arial Unicode MS"/>
              </a:rPr>
              <a:t>طرق الاستقادة مغبا، يحدد مجلس الجامعة طرق الاستعادة مغها .</a:t>
            </a:r>
          </a:p>
        </p:txBody>
      </p:sp>
      <p:sp>
        <p:nvSpPr>
          <p:cNvPr id="10" name="Rectangle 9"/>
          <p:cNvSpPr/>
          <p:nvPr/>
        </p:nvSpPr>
        <p:spPr>
          <a:xfrm>
            <a:off x="659218" y="2558902"/>
            <a:ext cx="4274288" cy="1247553"/>
          </a:xfrm>
          <a:prstGeom prst="rect">
            <a:avLst/>
          </a:prstGeom>
        </p:spPr>
        <p:txBody>
          <a:bodyPr lIns="0" tIns="0" rIns="0" bIns="0">
            <a:noAutofit/>
          </a:bodyPr>
          <a:lstStyle/>
          <a:p>
            <a:pPr marR="723900" indent="-723900" algn="just" rtl="1">
              <a:lnSpc>
                <a:spcPts val="3405"/>
              </a:lnSpc>
            </a:pPr>
            <a:r>
              <a:rPr lang="ar-SA" sz="1900">
                <a:latin typeface="Arial Unicode MS"/>
              </a:rPr>
              <a:t>(ر) يتم الصرف من الحساب المستقل بموجب مستندات رسمية، ويحض</a:t>
            </a:r>
            <a:r>
              <a:rPr lang="en-US" sz="1900">
                <a:latin typeface="Arial Unicode MS"/>
              </a:rPr>
              <a:t>٠</a:t>
            </a:r>
            <a:r>
              <a:rPr lang="ar-SA" sz="1900">
                <a:latin typeface="Arial Unicode MS"/>
              </a:rPr>
              <a:t>ع لرقابة الراب المالي.</a:t>
            </a:r>
          </a:p>
        </p:txBody>
      </p:sp>
      <p:sp>
        <p:nvSpPr>
          <p:cNvPr id="11" name="Rectangle 10"/>
          <p:cNvSpPr/>
          <p:nvPr/>
        </p:nvSpPr>
        <p:spPr>
          <a:xfrm>
            <a:off x="666306" y="4054548"/>
            <a:ext cx="4295554" cy="1233377"/>
          </a:xfrm>
          <a:prstGeom prst="rect">
            <a:avLst/>
          </a:prstGeom>
        </p:spPr>
        <p:txBody>
          <a:bodyPr lIns="0" tIns="0" rIns="0" bIns="0">
            <a:noAutofit/>
          </a:bodyPr>
          <a:lstStyle/>
          <a:p>
            <a:pPr indent="0" algn="just" rtl="1">
              <a:lnSpc>
                <a:spcPts val="3237"/>
              </a:lnSpc>
            </a:pPr>
            <a:r>
              <a:rPr lang="ar-SA" sz="1900">
                <a:latin typeface="Arial Unicode MS"/>
              </a:rPr>
              <a:t>يتم الصرف مر</a:t>
            </a:r>
            <a:r>
              <a:rPr lang="en-US" sz="1900">
                <a:latin typeface="Arial Unicode MS"/>
              </a:rPr>
              <a:t>٠</a:t>
            </a:r>
            <a:r>
              <a:rPr lang="ar-SA" sz="1900">
                <a:latin typeface="Arial Unicode MS"/>
              </a:rPr>
              <a:t> افاب المستقل بموانقة مدير الجامعة في حدود مليون ريال، وما زاد عن ذلك يكون لمجفر الجاسة ,</a:t>
            </a:r>
          </a:p>
        </p:txBody>
      </p:sp>
      <p:sp>
        <p:nvSpPr>
          <p:cNvPr id="12" name="Rectangle 11"/>
          <p:cNvSpPr/>
          <p:nvPr/>
        </p:nvSpPr>
        <p:spPr>
          <a:xfrm>
            <a:off x="666306" y="5380074"/>
            <a:ext cx="4309731" cy="1913860"/>
          </a:xfrm>
          <a:prstGeom prst="rect">
            <a:avLst/>
          </a:prstGeom>
        </p:spPr>
        <p:txBody>
          <a:bodyPr lIns="0" tIns="0" rIns="0" bIns="0">
            <a:noAutofit/>
          </a:bodyPr>
          <a:lstStyle/>
          <a:p>
            <a:pPr indent="0" algn="just" rtl="1">
              <a:lnSpc>
                <a:spcPts val="3293"/>
              </a:lnSpc>
            </a:pPr>
            <a:r>
              <a:rPr lang="ar-SA" sz="1900">
                <a:latin typeface="Arial Unicode MS"/>
              </a:rPr>
              <a:t>عل المراقب المالي فحص، ومراجعة السجلات الخاصة باكرعات، والمنح، والوصايا، والأوقاف، والحساب المستقل، دوريا، ورفع </a:t>
            </a:r>
            <a:r>
              <a:rPr lang="ar-SA" sz="2000">
                <a:latin typeface="Arial"/>
              </a:rPr>
              <a:t>تقرير </a:t>
            </a:r>
            <a:r>
              <a:rPr lang="ar-SA" sz="1900">
                <a:latin typeface="Arial Unicode MS"/>
              </a:rPr>
              <a:t>بذلك </a:t>
            </a:r>
            <a:r>
              <a:rPr lang="ar-SA" sz="2000">
                <a:latin typeface="Arial"/>
              </a:rPr>
              <a:t>لمدير </a:t>
            </a:r>
            <a:r>
              <a:rPr lang="ar-SA" sz="1900">
                <a:latin typeface="Arial Unicode MS"/>
              </a:rPr>
              <a:t>الجامعة .</a:t>
            </a:r>
          </a:p>
        </p:txBody>
      </p:sp>
      <p:sp>
        <p:nvSpPr>
          <p:cNvPr id="13" name="Rectangle 12"/>
          <p:cNvSpPr/>
          <p:nvPr/>
        </p:nvSpPr>
        <p:spPr>
          <a:xfrm>
            <a:off x="5131981" y="7563293"/>
            <a:ext cx="361507" cy="219739"/>
          </a:xfrm>
          <a:prstGeom prst="rect">
            <a:avLst/>
          </a:prstGeom>
        </p:spPr>
        <p:txBody>
          <a:bodyPr wrap="none" lIns="0" tIns="0" rIns="0" bIns="0">
            <a:noAutofit/>
          </a:bodyPr>
          <a:lstStyle/>
          <a:p>
            <a:pPr indent="0">
              <a:lnSpc>
                <a:spcPts val="2950"/>
              </a:lnSpc>
            </a:pPr>
            <a:r>
              <a:rPr lang="ar-SA" sz="2200">
                <a:latin typeface="Arial Unicode MS"/>
              </a:rPr>
              <a:t>-٧</a:t>
            </a:r>
          </a:p>
        </p:txBody>
      </p:sp>
      <p:sp>
        <p:nvSpPr>
          <p:cNvPr id="14" name="Rectangle 13"/>
          <p:cNvSpPr/>
          <p:nvPr/>
        </p:nvSpPr>
        <p:spPr>
          <a:xfrm>
            <a:off x="680483" y="7428613"/>
            <a:ext cx="4281377" cy="1084521"/>
          </a:xfrm>
          <a:prstGeom prst="rect">
            <a:avLst/>
          </a:prstGeom>
        </p:spPr>
        <p:txBody>
          <a:bodyPr lIns="0" tIns="0" rIns="0" bIns="0">
            <a:noAutofit/>
          </a:bodyPr>
          <a:lstStyle/>
          <a:p>
            <a:pPr indent="0" algn="just" rtl="1">
              <a:lnSpc>
                <a:spcPts val="4772"/>
              </a:lnSpc>
            </a:pPr>
            <a:r>
              <a:rPr lang="ar-SA" sz="1900">
                <a:latin typeface="Arial Unicode MS"/>
              </a:rPr>
              <a:t>عل </a:t>
            </a:r>
            <a:r>
              <a:rPr lang="ar-SA" sz="1900" u="sng">
                <a:latin typeface="Arial Unicode MS"/>
              </a:rPr>
              <a:t>مراجع</a:t>
            </a:r>
            <a:r>
              <a:rPr lang="ar-SA" sz="1900">
                <a:latin typeface="Arial Unicode MS"/>
              </a:rPr>
              <a:t> افابات في باية كل سنة مالية، البأكد من تسجيل الأصر؛، والأعيان، المتبع</a:t>
            </a:r>
          </a:p>
        </p:txBody>
      </p:sp>
      <p:sp>
        <p:nvSpPr>
          <p:cNvPr id="15" name="Rectangle 14"/>
          <p:cNvSpPr/>
          <p:nvPr/>
        </p:nvSpPr>
        <p:spPr>
          <a:xfrm>
            <a:off x="684027" y="8431618"/>
            <a:ext cx="4238847" cy="765544"/>
          </a:xfrm>
          <a:prstGeom prst="rect">
            <a:avLst/>
          </a:prstGeom>
        </p:spPr>
        <p:txBody>
          <a:bodyPr lIns="0" tIns="0" rIns="0" bIns="0">
            <a:noAutofit/>
          </a:bodyPr>
          <a:lstStyle/>
          <a:p>
            <a:pPr indent="0" algn="just" rtl="1">
              <a:lnSpc>
                <a:spcPts val="3823"/>
              </a:lnSpc>
            </a:pPr>
            <a:r>
              <a:rPr lang="ar-SA" sz="1800">
                <a:latin typeface="Arial Unicode MS"/>
              </a:rPr>
              <a:t>ببا </a:t>
            </a:r>
            <a:r>
              <a:rPr lang="ar-SA" sz="1900">
                <a:latin typeface="Arial Unicode MS"/>
              </a:rPr>
              <a:t>صمن مو^ودات الجامعة حسب القواعد المحاسبية المتعارف عليها، ويرفع </a:t>
            </a:r>
            <a:r>
              <a:rPr lang="ar-SA" sz="1800">
                <a:latin typeface="Arial Unicode MS"/>
              </a:rPr>
              <a:t>ببا </a:t>
            </a:r>
            <a:r>
              <a:rPr lang="ar-SA" sz="2000">
                <a:latin typeface="Arial"/>
              </a:rPr>
              <a:t>تقرير</a:t>
            </a:r>
          </a:p>
        </p:txBody>
      </p:sp>
      <p:sp>
        <p:nvSpPr>
          <p:cNvPr id="16" name="Rectangle 15"/>
          <p:cNvSpPr/>
          <p:nvPr/>
        </p:nvSpPr>
        <p:spPr>
          <a:xfrm>
            <a:off x="3469758" y="9282223"/>
            <a:ext cx="1460204" cy="287079"/>
          </a:xfrm>
          <a:prstGeom prst="rect">
            <a:avLst/>
          </a:prstGeom>
        </p:spPr>
        <p:txBody>
          <a:bodyPr wrap="none" lIns="0" tIns="0" rIns="0" bIns="0">
            <a:noAutofit/>
          </a:bodyPr>
          <a:lstStyle/>
          <a:p>
            <a:pPr indent="0" algn="just" rtl="1">
              <a:lnSpc>
                <a:spcPts val="2540"/>
              </a:lnSpc>
            </a:pPr>
            <a:r>
              <a:rPr lang="ar-SA" sz="1900">
                <a:latin typeface="Arial Unicode MS"/>
              </a:rPr>
              <a:t>لمجلس الجامعة .</a:t>
            </a:r>
          </a:p>
        </p:txBody>
      </p:sp>
      <p:sp>
        <p:nvSpPr>
          <p:cNvPr id="17" name="Rectangle 16"/>
          <p:cNvSpPr/>
          <p:nvPr/>
        </p:nvSpPr>
        <p:spPr>
          <a:xfrm>
            <a:off x="0" y="0"/>
            <a:ext cx="0" cy="0"/>
          </a:xfrm>
          <a:prstGeom prst="rect">
            <a:avLst/>
          </a:prstGeom>
          <a:solidFill>
            <a:srgbClr val="61B37C"/>
          </a:solidFill>
        </p:spPr>
        <p:txBody>
          <a:bodyPr wrap="none" lIns="0" tIns="0" rIns="0" bIns="0">
            <a:noAutofit/>
          </a:bodyPr>
          <a:lstStyle/>
          <a:p>
            <a:endParaRPr/>
          </a:p>
        </p:txBody>
      </p:sp>
      <p:sp>
        <p:nvSpPr>
          <p:cNvPr id="18" name="Rectangle 17"/>
          <p:cNvSpPr/>
          <p:nvPr/>
        </p:nvSpPr>
        <p:spPr>
          <a:xfrm>
            <a:off x="0" y="0"/>
            <a:ext cx="0" cy="0"/>
          </a:xfrm>
          <a:prstGeom prst="rect">
            <a:avLst/>
          </a:prstGeom>
          <a:solidFill>
            <a:srgbClr val="61B37C"/>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466753" y="4568455"/>
            <a:ext cx="2505740" cy="1197935"/>
          </a:xfrm>
          <a:prstGeom prst="rect">
            <a:avLst/>
          </a:prstGeom>
        </p:spPr>
        <p:txBody>
          <a:bodyPr lIns="0" tIns="0" rIns="0" bIns="0">
            <a:noAutofit/>
          </a:bodyPr>
          <a:lstStyle/>
          <a:p>
            <a:pPr indent="0" algn="r" rtl="1">
              <a:lnSpc>
                <a:spcPts val="2120"/>
              </a:lnSpc>
              <a:spcAft>
                <a:spcPts val="2940"/>
              </a:spcAft>
            </a:pPr>
            <a:r>
              <a:rPr lang="ar-SA" sz="1900" b="1">
                <a:latin typeface="Arial"/>
              </a:rPr>
              <a:t>( الغصل العاشر )</a:t>
            </a:r>
          </a:p>
          <a:p>
            <a:pPr indent="0" algn="r" rtl="1">
              <a:lnSpc>
                <a:spcPts val="5090"/>
              </a:lnSpc>
            </a:pPr>
            <a:r>
              <a:rPr lang="ar-SA" sz="3800">
                <a:solidFill>
                  <a:srgbClr val="6C9E7F"/>
                </a:solidFill>
                <a:latin typeface="Arial Unicode MS"/>
              </a:rPr>
              <a:t>احكام عامة</a:t>
            </a:r>
          </a:p>
        </p:txBody>
      </p:sp>
      <p:sp>
        <p:nvSpPr>
          <p:cNvPr id="3" name="Rectangle 2"/>
          <p:cNvSpPr/>
          <p:nvPr/>
        </p:nvSpPr>
        <p:spPr>
          <a:xfrm>
            <a:off x="6882809" y="10203711"/>
            <a:ext cx="421758" cy="414670"/>
          </a:xfrm>
          <a:prstGeom prst="rect">
            <a:avLst/>
          </a:prstGeom>
          <a:solidFill>
            <a:srgbClr val="61B37C"/>
          </a:solidFill>
        </p:spPr>
        <p:txBody>
          <a:bodyPr wrap="none" lIns="0" tIns="0" rIns="0" bIns="0">
            <a:noAutofit/>
          </a:bodyPr>
          <a:lstStyle/>
          <a:p>
            <a:pPr indent="0" algn="r" rtl="1">
              <a:lnSpc>
                <a:spcPts val="4250"/>
              </a:lnSpc>
            </a:pPr>
            <a:r>
              <a:rPr lang="ar-SA" sz="3800" b="1">
                <a:solidFill>
                  <a:srgbClr val="FFFFFF"/>
                </a:solidFill>
                <a:latin typeface="Arial"/>
              </a:rPr>
              <a:t>ج</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72" y="95693"/>
            <a:ext cx="460744" cy="41466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8967" y="0"/>
            <a:ext cx="2913321" cy="474920"/>
          </a:xfrm>
          <a:prstGeom prst="rect">
            <a:avLst/>
          </a:prstGeom>
        </p:spPr>
      </p:pic>
      <p:pic>
        <p:nvPicPr>
          <p:cNvPr id="3" name="Picture 2"/>
          <p:cNvPicPr>
            <a:picLocks noChangeAspect="1"/>
          </p:cNvPicPr>
          <p:nvPr/>
        </p:nvPicPr>
        <p:blipFill>
          <a:blip r:embed="rId3"/>
          <a:stretch>
            <a:fillRect/>
          </a:stretch>
        </p:blipFill>
        <p:spPr>
          <a:xfrm>
            <a:off x="233916" y="49618"/>
            <a:ext cx="482009" cy="432391"/>
          </a:xfrm>
          <a:prstGeom prst="rect">
            <a:avLst/>
          </a:prstGeom>
        </p:spPr>
      </p:pic>
      <p:pic>
        <p:nvPicPr>
          <p:cNvPr id="4" name="Picture 3"/>
          <p:cNvPicPr>
            <a:picLocks noChangeAspect="1"/>
          </p:cNvPicPr>
          <p:nvPr/>
        </p:nvPicPr>
        <p:blipFill>
          <a:blip r:embed="rId4"/>
          <a:stretch>
            <a:fillRect/>
          </a:stretch>
        </p:blipFill>
        <p:spPr>
          <a:xfrm>
            <a:off x="262269" y="4249479"/>
            <a:ext cx="202019" cy="1903227"/>
          </a:xfrm>
          <a:prstGeom prst="rect">
            <a:avLst/>
          </a:prstGeom>
        </p:spPr>
      </p:pic>
      <p:pic>
        <p:nvPicPr>
          <p:cNvPr id="5" name="Picture 4"/>
          <p:cNvPicPr>
            <a:picLocks noChangeAspect="1"/>
          </p:cNvPicPr>
          <p:nvPr/>
        </p:nvPicPr>
        <p:blipFill>
          <a:blip r:embed="rId5"/>
          <a:stretch>
            <a:fillRect/>
          </a:stretch>
        </p:blipFill>
        <p:spPr>
          <a:xfrm>
            <a:off x="226827" y="6578009"/>
            <a:ext cx="7099005" cy="4118344"/>
          </a:xfrm>
          <a:prstGeom prst="rect">
            <a:avLst/>
          </a:prstGeom>
        </p:spPr>
      </p:pic>
      <p:sp>
        <p:nvSpPr>
          <p:cNvPr id="6" name="Rectangle 5"/>
          <p:cNvSpPr/>
          <p:nvPr/>
        </p:nvSpPr>
        <p:spPr>
          <a:xfrm>
            <a:off x="2410046" y="92148"/>
            <a:ext cx="148856" cy="113414"/>
          </a:xfrm>
          <a:prstGeom prst="rect">
            <a:avLst/>
          </a:prstGeom>
          <a:solidFill>
            <a:srgbClr val="61B37C"/>
          </a:solidFill>
        </p:spPr>
        <p:txBody>
          <a:bodyPr wrap="none" lIns="0" tIns="0" rIns="0" bIns="0">
            <a:noAutofit/>
          </a:bodyPr>
          <a:lstStyle/>
          <a:p>
            <a:pPr indent="0">
              <a:lnSpc>
                <a:spcPts val="540"/>
              </a:lnSpc>
            </a:pPr>
            <a:r>
              <a:rPr lang="en-US" sz="400">
                <a:latin typeface="Arial Unicode MS"/>
              </a:rPr>
              <a:t>'</a:t>
            </a:r>
          </a:p>
        </p:txBody>
      </p:sp>
      <p:sp>
        <p:nvSpPr>
          <p:cNvPr id="7" name="Rectangle 6"/>
          <p:cNvSpPr/>
          <p:nvPr/>
        </p:nvSpPr>
        <p:spPr>
          <a:xfrm>
            <a:off x="5890437" y="715925"/>
            <a:ext cx="992372" cy="326065"/>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٤٩</a:t>
            </a:r>
            <a:r>
              <a:rPr lang="ar-SA" sz="1900">
                <a:solidFill>
                  <a:srgbClr val="6C9E7F"/>
                </a:solidFill>
                <a:latin typeface="Arial Unicode MS"/>
              </a:rPr>
              <a:t>)</a:t>
            </a:r>
          </a:p>
        </p:txBody>
      </p:sp>
      <p:sp>
        <p:nvSpPr>
          <p:cNvPr id="8" name="Rectangle 7"/>
          <p:cNvSpPr/>
          <p:nvPr/>
        </p:nvSpPr>
        <p:spPr>
          <a:xfrm>
            <a:off x="673395" y="659218"/>
            <a:ext cx="4805916" cy="1261730"/>
          </a:xfrm>
          <a:prstGeom prst="rect">
            <a:avLst/>
          </a:prstGeom>
        </p:spPr>
        <p:txBody>
          <a:bodyPr lIns="0" tIns="0" rIns="0" bIns="0">
            <a:noAutofit/>
          </a:bodyPr>
          <a:lstStyle/>
          <a:p>
            <a:pPr indent="0" algn="just" rtl="1">
              <a:lnSpc>
                <a:spcPts val="3209"/>
              </a:lnSpc>
              <a:spcAft>
                <a:spcPts val="2240"/>
              </a:spcAft>
            </a:pPr>
            <a:r>
              <a:rPr lang="ar-SA" sz="1900">
                <a:latin typeface="Arial Unicode MS"/>
              </a:rPr>
              <a:t>كل ما لم يرد فيه نمى خاوس في هذه اللائحة، يطبق بشأنه نظام مجلى التعليم العالي والجامعات، ولوائحه التنفيذية، والأنظمة، والأوامر، والقرارات السارية.</a:t>
            </a:r>
          </a:p>
        </p:txBody>
      </p:sp>
      <p:sp>
        <p:nvSpPr>
          <p:cNvPr id="9" name="Rectangle 8"/>
          <p:cNvSpPr/>
          <p:nvPr/>
        </p:nvSpPr>
        <p:spPr>
          <a:xfrm>
            <a:off x="786809" y="2339162"/>
            <a:ext cx="6088911" cy="439479"/>
          </a:xfrm>
          <a:prstGeom prst="rect">
            <a:avLst/>
          </a:prstGeom>
        </p:spPr>
        <p:txBody>
          <a:bodyPr wrap="none" lIns="0" tIns="0" rIns="0" bIns="0">
            <a:noAutofit/>
          </a:bodyPr>
          <a:lstStyle/>
          <a:p>
            <a:pPr indent="0" algn="just" rtl="1">
              <a:lnSpc>
                <a:spcPts val="2540"/>
              </a:lnSpc>
              <a:spcBef>
                <a:spcPts val="2240"/>
              </a:spcBef>
              <a:spcAft>
                <a:spcPts val="3570"/>
              </a:spcAft>
            </a:pPr>
            <a:r>
              <a:rPr lang="ar-SA" sz="1900">
                <a:solidFill>
                  <a:srgbClr val="6C9E7F"/>
                </a:solidFill>
                <a:latin typeface="Arial Unicode MS"/>
              </a:rPr>
              <a:t>ادة (</a:t>
            </a:r>
            <a:r>
              <a:rPr lang="en-US" sz="1900">
                <a:solidFill>
                  <a:srgbClr val="6C9E7F"/>
                </a:solidFill>
                <a:latin typeface="Arial Unicode MS"/>
              </a:rPr>
              <a:t>٥٠</a:t>
            </a:r>
            <a:r>
              <a:rPr lang="ar-SA" sz="1900">
                <a:solidFill>
                  <a:srgbClr val="6C9E7F"/>
                </a:solidFill>
                <a:latin typeface="Arial Unicode MS"/>
              </a:rPr>
              <a:t>)</a:t>
            </a:r>
            <a:r>
              <a:rPr lang="ar-SA" sz="1900">
                <a:latin typeface="Arial Unicode MS"/>
              </a:rPr>
              <a:t> : تلغي هذ</a:t>
            </a:r>
            <a:r>
              <a:rPr lang="en-US" sz="1900">
                <a:latin typeface="Arial Unicode MS"/>
              </a:rPr>
              <a:t>٥</a:t>
            </a:r>
            <a:r>
              <a:rPr lang="ar-SA" sz="1900">
                <a:latin typeface="Arial Unicode MS"/>
              </a:rPr>
              <a:t> اللائحة، اللوابح المالية الحالية للجامعات</a:t>
            </a:r>
          </a:p>
        </p:txBody>
      </p:sp>
      <p:sp>
        <p:nvSpPr>
          <p:cNvPr id="10" name="Rectangle 9"/>
          <p:cNvSpPr/>
          <p:nvPr/>
        </p:nvSpPr>
        <p:spPr>
          <a:xfrm>
            <a:off x="5670697" y="3395330"/>
            <a:ext cx="1201479" cy="287079"/>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٥١</a:t>
            </a:r>
            <a:r>
              <a:rPr lang="ar-SA" sz="1900">
                <a:solidFill>
                  <a:srgbClr val="6C9E7F"/>
                </a:solidFill>
                <a:latin typeface="Arial Unicode MS"/>
              </a:rPr>
              <a:t>):</a:t>
            </a:r>
          </a:p>
        </p:txBody>
      </p:sp>
      <p:sp>
        <p:nvSpPr>
          <p:cNvPr id="11" name="Rectangle 10"/>
          <p:cNvSpPr/>
          <p:nvPr/>
        </p:nvSpPr>
        <p:spPr>
          <a:xfrm>
            <a:off x="5670697" y="5539562"/>
            <a:ext cx="1194391" cy="283535"/>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٥٢</a:t>
            </a:r>
            <a:r>
              <a:rPr lang="ar-SA" sz="1900">
                <a:solidFill>
                  <a:srgbClr val="6C9E7F"/>
                </a:solidFill>
                <a:latin typeface="Arial Unicode MS"/>
              </a:rPr>
              <a:t>):</a:t>
            </a:r>
          </a:p>
        </p:txBody>
      </p:sp>
      <p:sp>
        <p:nvSpPr>
          <p:cNvPr id="12" name="Rectangle 11"/>
          <p:cNvSpPr/>
          <p:nvPr/>
        </p:nvSpPr>
        <p:spPr>
          <a:xfrm>
            <a:off x="684027" y="3349255"/>
            <a:ext cx="4788196" cy="2973572"/>
          </a:xfrm>
          <a:prstGeom prst="rect">
            <a:avLst/>
          </a:prstGeom>
        </p:spPr>
        <p:txBody>
          <a:bodyPr lIns="0" tIns="0" rIns="0" bIns="0">
            <a:noAutofit/>
          </a:bodyPr>
          <a:lstStyle/>
          <a:p>
            <a:pPr indent="0" algn="just" rtl="1">
              <a:lnSpc>
                <a:spcPts val="3070"/>
              </a:lnSpc>
              <a:spcBef>
                <a:spcPts val="3570"/>
              </a:spcBef>
              <a:spcAft>
                <a:spcPts val="2660"/>
              </a:spcAft>
            </a:pPr>
            <a:r>
              <a:rPr lang="ar-SA" sz="1900">
                <a:latin typeface="Arial Unicode MS"/>
              </a:rPr>
              <a:t>مع مراعاة </a:t>
            </a:r>
            <a:r>
              <a:rPr lang="ar-SA" sz="1800">
                <a:latin typeface="Arial Unicode MS"/>
              </a:rPr>
              <a:t>أحكام </a:t>
            </a:r>
            <a:r>
              <a:rPr lang="ar-SA" sz="1900">
                <a:latin typeface="Arial Unicode MS"/>
              </a:rPr>
              <a:t>نظام مجلس التعليم العالي والجامعات، وما ورد في هذ</a:t>
            </a:r>
            <a:r>
              <a:rPr lang="en-US" sz="1900">
                <a:latin typeface="Arial Unicode MS"/>
              </a:rPr>
              <a:t>٥</a:t>
            </a:r>
            <a:r>
              <a:rPr lang="ar-SA" sz="1900">
                <a:latin typeface="Arial Unicode MS"/>
              </a:rPr>
              <a:t> اللائحة، تضع الجامعات الإجراءات التفصيلية اللازمة لتنفيذ هذ</a:t>
            </a:r>
            <a:r>
              <a:rPr lang="en-US" sz="1900">
                <a:latin typeface="Arial Unicode MS"/>
              </a:rPr>
              <a:t>٥</a:t>
            </a:r>
            <a:r>
              <a:rPr lang="ar-SA" sz="1900">
                <a:latin typeface="Arial Unicode MS"/>
              </a:rPr>
              <a:t> اللائحة.</a:t>
            </a:r>
          </a:p>
          <a:p>
            <a:pPr indent="0" algn="just" rtl="1">
              <a:lnSpc>
                <a:spcPts val="3488"/>
              </a:lnSpc>
            </a:pPr>
            <a:r>
              <a:rPr lang="ar-SA" sz="1900">
                <a:latin typeface="Arial Unicode MS"/>
              </a:rPr>
              <a:t>يبدأ العمل بأحكام هذ</a:t>
            </a:r>
            <a:r>
              <a:rPr lang="en-US" sz="1900">
                <a:latin typeface="Arial Unicode MS"/>
              </a:rPr>
              <a:t>٥</a:t>
            </a:r>
            <a:r>
              <a:rPr lang="ar-SA" sz="1900">
                <a:latin typeface="Arial Unicode MS"/>
              </a:rPr>
              <a:t> اللاثحة بعد شهرين من تارخ الموافقة عليها </a:t>
            </a:r>
            <a:r>
              <a:rPr lang="en-US" sz="19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21431"/>
            <a:ext cx="428625" cy="457200"/>
          </a:xfrm>
          <a:prstGeom prst="rect">
            <a:avLst/>
          </a:prstGeom>
        </p:spPr>
      </p:pic>
      <p:pic>
        <p:nvPicPr>
          <p:cNvPr id="3" name="Picture 2"/>
          <p:cNvPicPr>
            <a:picLocks noChangeAspect="1"/>
          </p:cNvPicPr>
          <p:nvPr/>
        </p:nvPicPr>
        <p:blipFill>
          <a:blip r:embed="rId3"/>
          <a:stretch>
            <a:fillRect/>
          </a:stretch>
        </p:blipFill>
        <p:spPr>
          <a:xfrm>
            <a:off x="221456" y="7143"/>
            <a:ext cx="914400" cy="485775"/>
          </a:xfrm>
          <a:prstGeom prst="rect">
            <a:avLst/>
          </a:prstGeom>
        </p:spPr>
      </p:pic>
      <p:sp>
        <p:nvSpPr>
          <p:cNvPr id="4" name="Rectangle 3"/>
          <p:cNvSpPr/>
          <p:nvPr/>
        </p:nvSpPr>
        <p:spPr>
          <a:xfrm>
            <a:off x="828675" y="564356"/>
            <a:ext cx="5929312" cy="9551194"/>
          </a:xfrm>
          <a:prstGeom prst="rect">
            <a:avLst/>
          </a:prstGeom>
        </p:spPr>
        <p:txBody>
          <a:bodyPr lIns="0" tIns="0" rIns="0" bIns="0">
            <a:noAutofit/>
          </a:bodyPr>
          <a:lstStyle/>
          <a:p>
            <a:pPr marL="330200" indent="0" algn="ctr" rtl="1">
              <a:lnSpc>
                <a:spcPts val="2680"/>
              </a:lnSpc>
              <a:spcAft>
                <a:spcPts val="210"/>
              </a:spcAft>
            </a:pPr>
            <a:r>
              <a:rPr lang="ar-SA" sz="2000">
                <a:latin typeface="Arial Unicode MS"/>
              </a:rPr>
              <a:t>ملحو</a:t>
            </a:r>
          </a:p>
          <a:p>
            <a:pPr marL="330200" indent="0" algn="ctr" rtl="1">
              <a:lnSpc>
                <a:spcPts val="2790"/>
              </a:lnSpc>
              <a:spcAft>
                <a:spcPts val="210"/>
              </a:spcAft>
            </a:pPr>
            <a:r>
              <a:rPr lang="ar-SA" sz="2500" b="1">
                <a:latin typeface="Arial"/>
              </a:rPr>
              <a:t>بتعديل المادتين (</a:t>
            </a:r>
            <a:r>
              <a:rPr lang="en-US" sz="2500" b="1">
                <a:latin typeface="Arial"/>
              </a:rPr>
              <a:t>٤٢،٤١</a:t>
            </a:r>
            <a:r>
              <a:rPr lang="ar-SA" sz="2500" b="1">
                <a:latin typeface="Arial"/>
              </a:rPr>
              <a:t>)</a:t>
            </a:r>
          </a:p>
          <a:p>
            <a:pPr indent="0" algn="just" rtl="1">
              <a:lnSpc>
                <a:spcPts val="2981"/>
              </a:lnSpc>
              <a:spcAft>
                <a:spcPts val="210"/>
              </a:spcAft>
            </a:pPr>
            <a:r>
              <a:rPr lang="ar-SA" sz="2000">
                <a:latin typeface="Arial Unicode MS"/>
              </a:rPr>
              <a:t>سبق </a:t>
            </a:r>
            <a:r>
              <a:rPr lang="ar-SA" sz="1700">
                <a:latin typeface="Arial Unicode MS"/>
              </a:rPr>
              <a:t>لمجلس التعليم العالي </a:t>
            </a:r>
            <a:r>
              <a:rPr lang="ar-SA" sz="1800">
                <a:latin typeface="Arial Unicode MS"/>
              </a:rPr>
              <a:t>أن أتحن </a:t>
            </a:r>
            <a:r>
              <a:rPr lang="ar-SA" sz="2000">
                <a:latin typeface="Arial Unicode MS"/>
              </a:rPr>
              <a:t>قراره رقم </a:t>
            </a:r>
            <a:r>
              <a:rPr lang="ar-SA" sz="1900">
                <a:latin typeface="Arial Unicode MS"/>
              </a:rPr>
              <a:t>(</a:t>
            </a:r>
            <a:r>
              <a:rPr lang="en-US" sz="1900">
                <a:latin typeface="Arial Unicode MS"/>
              </a:rPr>
              <a:t>١٤١٩/١٢/٢</a:t>
            </a:r>
            <a:r>
              <a:rPr lang="ar-SA" sz="1900">
                <a:latin typeface="Arial Unicode MS"/>
              </a:rPr>
              <a:t>) </a:t>
            </a:r>
            <a:r>
              <a:rPr lang="ar-SA" sz="1700">
                <a:latin typeface="Arial Unicode MS"/>
              </a:rPr>
              <a:t>المتخذ </a:t>
            </a:r>
            <a:r>
              <a:rPr lang="ar-SA" sz="2000">
                <a:latin typeface="Arial"/>
              </a:rPr>
              <a:t>في </a:t>
            </a:r>
            <a:r>
              <a:rPr lang="ar-SA" sz="1700">
                <a:latin typeface="Arial Unicode MS"/>
              </a:rPr>
              <a:t>الجلسة(الثانية عثرة) المعقودة بتاريخ </a:t>
            </a:r>
            <a:r>
              <a:rPr lang="en-US" sz="2000">
                <a:latin typeface="Arial Unicode MS"/>
              </a:rPr>
              <a:t>٩/٢/٢٩</a:t>
            </a:r>
            <a:r>
              <a:rPr lang="ar-SA" sz="2000">
                <a:latin typeface="Arial Unicode MS"/>
              </a:rPr>
              <a:t> </a:t>
            </a:r>
            <a:r>
              <a:rPr lang="en-US" sz="1900">
                <a:latin typeface="Arial Unicode MS"/>
              </a:rPr>
              <a:t>١</a:t>
            </a:r>
            <a:r>
              <a:rPr lang="ar-SA" sz="1900">
                <a:latin typeface="Arial Unicode MS"/>
              </a:rPr>
              <a:t> </a:t>
            </a:r>
            <a:r>
              <a:rPr lang="en-US" sz="1900">
                <a:latin typeface="Arial Unicode MS"/>
              </a:rPr>
              <a:t>٤</a:t>
            </a:r>
            <a:r>
              <a:rPr lang="ar-SA" sz="1900">
                <a:latin typeface="Arial Unicode MS"/>
              </a:rPr>
              <a:t> </a:t>
            </a:r>
            <a:r>
              <a:rPr lang="en-US" sz="1900">
                <a:latin typeface="Arial Unicode MS"/>
              </a:rPr>
              <a:t>١</a:t>
            </a:r>
            <a:r>
              <a:rPr lang="ar-SA" sz="1900">
                <a:latin typeface="Arial Unicode MS"/>
              </a:rPr>
              <a:t>&lt;ل </a:t>
            </a:r>
            <a:r>
              <a:rPr lang="ar-SA" sz="1700">
                <a:latin typeface="Arial Unicode MS"/>
              </a:rPr>
              <a:t>القاضي بتعديل </a:t>
            </a:r>
            <a:r>
              <a:rPr lang="ar-SA" sz="2000">
                <a:latin typeface="Arial Unicode MS"/>
              </a:rPr>
              <a:t>أحكام </a:t>
            </a:r>
            <a:r>
              <a:rPr lang="ar-SA" sz="1700">
                <a:latin typeface="Arial Unicode MS"/>
              </a:rPr>
              <a:t>المادتين (</a:t>
            </a:r>
            <a:r>
              <a:rPr lang="en-US" sz="1900">
                <a:latin typeface="Arial Unicode MS"/>
              </a:rPr>
              <a:t>٤١</a:t>
            </a:r>
            <a:r>
              <a:rPr lang="ar-SA" sz="1900">
                <a:latin typeface="Arial Unicode MS"/>
              </a:rPr>
              <a:t>- </a:t>
            </a:r>
            <a:r>
              <a:rPr lang="en-US" sz="1900">
                <a:latin typeface="Arial Unicode MS"/>
              </a:rPr>
              <a:t>٤٢</a:t>
            </a:r>
            <a:r>
              <a:rPr lang="ar-SA" sz="1900">
                <a:latin typeface="Arial Unicode MS"/>
              </a:rPr>
              <a:t>) </a:t>
            </a:r>
            <a:r>
              <a:rPr lang="ar-SA" sz="1700">
                <a:latin typeface="Arial Unicode MS"/>
              </a:rPr>
              <a:t>من اللاثحة المنظمة للشؤون المالية </a:t>
            </a:r>
            <a:r>
              <a:rPr lang="ar-SA" sz="2000">
                <a:latin typeface="Arial"/>
              </a:rPr>
              <a:t>في </a:t>
            </a:r>
            <a:r>
              <a:rPr lang="ar-SA" sz="1700">
                <a:latin typeface="Arial Unicode MS"/>
              </a:rPr>
              <a:t>الجامعات .</a:t>
            </a:r>
          </a:p>
          <a:p>
            <a:pPr indent="393700" algn="just" rtl="1">
              <a:lnSpc>
                <a:spcPts val="3122"/>
              </a:lnSpc>
              <a:spcAft>
                <a:spcPts val="210"/>
              </a:spcAft>
            </a:pPr>
            <a:r>
              <a:rPr lang="ar-SA" sz="1900">
                <a:latin typeface="Arial Unicode MS"/>
              </a:rPr>
              <a:t>ولدى </a:t>
            </a:r>
            <a:r>
              <a:rPr lang="ar-SA" sz="1700">
                <a:latin typeface="Arial Unicode MS"/>
              </a:rPr>
              <a:t>رفع القرار للمقام السامي للموافقة عليه صدز قرار مجلس الوزراء الموقر رقم </a:t>
            </a:r>
            <a:r>
              <a:rPr lang="ar-SA" sz="1900">
                <a:latin typeface="Arial Unicode MS"/>
              </a:rPr>
              <a:t>(</a:t>
            </a:r>
            <a:r>
              <a:rPr lang="en-US" sz="1900">
                <a:latin typeface="Arial Unicode MS"/>
              </a:rPr>
              <a:t>٢١٦</a:t>
            </a:r>
            <a:r>
              <a:rPr lang="ar-SA" sz="1900">
                <a:latin typeface="Arial Unicode MS"/>
              </a:rPr>
              <a:t>) </a:t>
            </a:r>
            <a:r>
              <a:rPr lang="ar-SA" sz="1700">
                <a:latin typeface="Arial Unicode MS"/>
              </a:rPr>
              <a:t>وتاريخ </a:t>
            </a:r>
            <a:r>
              <a:rPr lang="en-US" sz="1900">
                <a:latin typeface="Arial Unicode MS"/>
              </a:rPr>
              <a:t>٤٢١/٩/١٨</a:t>
            </a:r>
            <a:r>
              <a:rPr lang="ar-SA" sz="1900">
                <a:latin typeface="Arial Unicode MS"/>
              </a:rPr>
              <a:t> </a:t>
            </a:r>
            <a:r>
              <a:rPr lang="en-US" sz="1900">
                <a:latin typeface="Arial Unicode MS"/>
              </a:rPr>
              <a:t>١</a:t>
            </a:r>
            <a:r>
              <a:rPr lang="ar-SA" sz="1900">
                <a:latin typeface="Arial Unicode MS"/>
              </a:rPr>
              <a:t>ى </a:t>
            </a:r>
            <a:r>
              <a:rPr lang="ar-SA" sz="1700">
                <a:latin typeface="Arial Unicode MS"/>
              </a:rPr>
              <a:t>القاضي بما يأتي :</a:t>
            </a:r>
          </a:p>
          <a:p>
            <a:pPr indent="393700" algn="just" rtl="1">
              <a:lnSpc>
                <a:spcPts val="2410"/>
              </a:lnSpc>
              <a:spcAft>
                <a:spcPts val="210"/>
              </a:spcAft>
            </a:pPr>
            <a:r>
              <a:rPr lang="ar-SA" sz="1700">
                <a:latin typeface="Arial Unicode MS"/>
              </a:rPr>
              <a:t>!ن </a:t>
            </a:r>
            <a:r>
              <a:rPr lang="ar-SA" sz="1800">
                <a:latin typeface="Arial Unicode MS"/>
              </a:rPr>
              <a:t>مجلس الوزراء</a:t>
            </a:r>
          </a:p>
          <a:p>
            <a:pPr indent="393700" algn="just" rtl="1">
              <a:lnSpc>
                <a:spcPts val="3038"/>
              </a:lnSpc>
              <a:spcAft>
                <a:spcPts val="210"/>
              </a:spcAft>
            </a:pPr>
            <a:r>
              <a:rPr lang="ar-SA" sz="1700">
                <a:latin typeface="Arial Unicode MS"/>
              </a:rPr>
              <a:t>بعد الاطلاع على المعاملة الواردة من ديوان </a:t>
            </a:r>
            <a:r>
              <a:rPr lang="ar-SA" sz="2000">
                <a:latin typeface="Arial Unicode MS"/>
              </a:rPr>
              <a:t>رثاسة </a:t>
            </a:r>
            <a:r>
              <a:rPr lang="ar-SA" sz="1700">
                <a:latin typeface="Arial Unicode MS"/>
              </a:rPr>
              <a:t>مجلس الوزراء برقم </a:t>
            </a:r>
            <a:r>
              <a:rPr lang="en-US" sz="1900">
                <a:latin typeface="Arial Unicode MS"/>
              </a:rPr>
              <a:t>٧</a:t>
            </a:r>
            <a:r>
              <a:rPr lang="ar-SA" sz="1900">
                <a:latin typeface="Arial Unicode MS"/>
              </a:rPr>
              <a:t>/ب/</a:t>
            </a:r>
            <a:r>
              <a:rPr lang="en-US" sz="1900">
                <a:latin typeface="Arial Unicode MS"/>
              </a:rPr>
              <a:t>١٢٣٦</a:t>
            </a:r>
            <a:r>
              <a:rPr lang="ar-SA" sz="1900">
                <a:latin typeface="Arial Unicode MS"/>
              </a:rPr>
              <a:t> </a:t>
            </a:r>
            <a:r>
              <a:rPr lang="en-US" sz="1900">
                <a:latin typeface="Arial Unicode MS"/>
              </a:rPr>
              <a:t>١</a:t>
            </a:r>
            <a:r>
              <a:rPr lang="ar-SA" sz="1900">
                <a:latin typeface="Arial Unicode MS"/>
              </a:rPr>
              <a:t> </a:t>
            </a:r>
            <a:r>
              <a:rPr lang="ar-SA" sz="1700">
                <a:latin typeface="Arial Unicode MS"/>
              </a:rPr>
              <a:t>وتاريخ </a:t>
            </a:r>
            <a:r>
              <a:rPr lang="en-US" sz="1900">
                <a:latin typeface="Arial Unicode MS"/>
              </a:rPr>
              <a:t>٤٢١/٩/٨</a:t>
            </a:r>
            <a:r>
              <a:rPr lang="ar-SA" sz="1900">
                <a:latin typeface="Arial Unicode MS"/>
              </a:rPr>
              <a:t> </a:t>
            </a:r>
            <a:r>
              <a:rPr lang="en-US" sz="1900">
                <a:latin typeface="Arial Unicode MS"/>
              </a:rPr>
              <a:t>١</a:t>
            </a:r>
            <a:r>
              <a:rPr lang="ar-SA" sz="1900">
                <a:latin typeface="Arial Unicode MS"/>
              </a:rPr>
              <a:t>ه </a:t>
            </a:r>
            <a:r>
              <a:rPr lang="ar-SA" sz="1700">
                <a:latin typeface="Arial Unicode MS"/>
              </a:rPr>
              <a:t>المشتطة على قرار المجلس الاقتصادي الاعلى رقم </a:t>
            </a:r>
            <a:r>
              <a:rPr lang="en-US" sz="1900">
                <a:latin typeface="Arial Unicode MS"/>
              </a:rPr>
              <a:t>٢١/٩</a:t>
            </a:r>
            <a:r>
              <a:rPr lang="ar-SA" sz="1900">
                <a:latin typeface="Arial Unicode MS"/>
              </a:rPr>
              <a:t> </a:t>
            </a:r>
            <a:r>
              <a:rPr lang="ar-SA" sz="1700">
                <a:latin typeface="Arial Unicode MS"/>
              </a:rPr>
              <a:t>وتاريخ </a:t>
            </a:r>
            <a:r>
              <a:rPr lang="en-US" sz="1900">
                <a:latin typeface="Arial Unicode MS"/>
              </a:rPr>
              <a:t>٤٢١/٩/٧</a:t>
            </a:r>
            <a:r>
              <a:rPr lang="ar-SA" sz="1900">
                <a:latin typeface="Arial Unicode MS"/>
              </a:rPr>
              <a:t> </a:t>
            </a:r>
            <a:r>
              <a:rPr lang="en-US" sz="1900">
                <a:latin typeface="Arial Unicode MS"/>
              </a:rPr>
              <a:t>١</a:t>
            </a:r>
            <a:r>
              <a:rPr lang="ar-SA" sz="1900">
                <a:latin typeface="Arial Unicode MS"/>
              </a:rPr>
              <a:t>ه</a:t>
            </a:r>
            <a:r>
              <a:rPr lang="ar-SA" sz="1700">
                <a:latin typeface="Arial Unicode MS"/>
              </a:rPr>
              <a:t>— الخاص باعادة </a:t>
            </a:r>
            <a:r>
              <a:rPr lang="ar-SA" sz="2000">
                <a:latin typeface="Arial Unicode MS"/>
              </a:rPr>
              <a:t>تنظيم </a:t>
            </a:r>
            <a:r>
              <a:rPr lang="ar-SA" sz="1700">
                <a:latin typeface="Arial Unicode MS"/>
              </a:rPr>
              <a:t>مكافآت الحللاب بقطاعات التعليم العالي بهدف ترشيدها </a:t>
            </a:r>
            <a:r>
              <a:rPr lang="ar-SA" sz="2000">
                <a:latin typeface="Arial Unicode MS"/>
              </a:rPr>
              <a:t>وكذلك </a:t>
            </a:r>
            <a:r>
              <a:rPr lang="ar-SA" sz="1700">
                <a:latin typeface="Arial Unicode MS"/>
              </a:rPr>
              <a:t>الموافقة على انشاء صندوق التعليم العالي الجامعي وفق التنظم المرفق بالقرار .</a:t>
            </a:r>
          </a:p>
          <a:p>
            <a:pPr indent="393700" algn="just" rtl="1">
              <a:lnSpc>
                <a:spcPts val="2756"/>
              </a:lnSpc>
              <a:spcAft>
                <a:spcPts val="210"/>
              </a:spcAft>
            </a:pPr>
            <a:r>
              <a:rPr lang="ar-SA" sz="1700">
                <a:latin typeface="Arial Unicode MS"/>
              </a:rPr>
              <a:t>وبعد الاطلاع على قرار </a:t>
            </a:r>
            <a:r>
              <a:rPr lang="ar-SA" sz="2000">
                <a:latin typeface="Arial Unicode MS"/>
              </a:rPr>
              <a:t>مجلسس </a:t>
            </a:r>
            <a:r>
              <a:rPr lang="ar-SA" sz="1900">
                <a:latin typeface="Arial Unicode MS"/>
              </a:rPr>
              <a:t>التعليم العالي </a:t>
            </a:r>
            <a:r>
              <a:rPr lang="ar-SA" sz="1700">
                <a:latin typeface="Arial Unicode MS"/>
              </a:rPr>
              <a:t>زقم </a:t>
            </a:r>
            <a:r>
              <a:rPr lang="en-US" sz="2000">
                <a:latin typeface="Arial Unicode MS"/>
              </a:rPr>
              <a:t>١٤١٩/١٢/٢</a:t>
            </a:r>
            <a:r>
              <a:rPr lang="ar-SA" sz="2000">
                <a:latin typeface="Arial Unicode MS"/>
              </a:rPr>
              <a:t> </a:t>
            </a:r>
            <a:r>
              <a:rPr lang="ar-SA" sz="1700">
                <a:latin typeface="Arial Unicode MS"/>
              </a:rPr>
              <a:t>وتاريخ </a:t>
            </a:r>
            <a:r>
              <a:rPr lang="en-US" sz="2000">
                <a:latin typeface="Arial Unicode MS"/>
              </a:rPr>
              <a:t>١٤١٩/٢/٢٩</a:t>
            </a:r>
            <a:r>
              <a:rPr lang="ar-SA" sz="2000">
                <a:latin typeface="Arial Unicode MS"/>
              </a:rPr>
              <a:t>دبشأن</a:t>
            </a:r>
            <a:r>
              <a:rPr lang="ar-SA" sz="1700">
                <a:latin typeface="Arial Unicode MS"/>
              </a:rPr>
              <a:t>تعديل احكام المادتين(</a:t>
            </a:r>
            <a:r>
              <a:rPr lang="en-US" sz="2000">
                <a:latin typeface="Arial Unicode MS"/>
              </a:rPr>
              <a:t>٤١</a:t>
            </a:r>
            <a:r>
              <a:rPr lang="ar-SA" sz="2000">
                <a:latin typeface="Arial Unicode MS"/>
              </a:rPr>
              <a:t>، </a:t>
            </a:r>
            <a:r>
              <a:rPr lang="en-US" sz="2000">
                <a:latin typeface="Arial Unicode MS"/>
              </a:rPr>
              <a:t>٤٢</a:t>
            </a:r>
            <a:r>
              <a:rPr lang="ar-SA" sz="2000">
                <a:latin typeface="Arial Unicode MS"/>
              </a:rPr>
              <a:t>)</a:t>
            </a:r>
            <a:r>
              <a:rPr lang="ar-SA" sz="1700">
                <a:latin typeface="Arial Unicode MS"/>
              </a:rPr>
              <a:t>من اللائحة المنظمة </a:t>
            </a:r>
            <a:r>
              <a:rPr lang="ar-SA" sz="2000">
                <a:latin typeface="Arial Unicode MS"/>
              </a:rPr>
              <a:t>للشؤون </a:t>
            </a:r>
            <a:r>
              <a:rPr lang="ar-SA" sz="1700">
                <a:latin typeface="Arial Unicode MS"/>
              </a:rPr>
              <a:t>المالية </a:t>
            </a:r>
            <a:r>
              <a:rPr lang="ar-SA" sz="1900">
                <a:latin typeface="Arial Unicode MS"/>
              </a:rPr>
              <a:t>في </a:t>
            </a:r>
            <a:r>
              <a:rPr lang="ar-SA" sz="1700">
                <a:latin typeface="Arial Unicode MS"/>
              </a:rPr>
              <a:t>الجامعات المتعلقتين بتنظيم مكافآت الطلاب في الجامعات.</a:t>
            </a:r>
          </a:p>
          <a:p>
            <a:pPr indent="393700" algn="just" rtl="1">
              <a:lnSpc>
                <a:spcPts val="3094"/>
              </a:lnSpc>
            </a:pPr>
            <a:r>
              <a:rPr lang="ar-SA" sz="1900">
                <a:latin typeface="Arial Unicode MS"/>
              </a:rPr>
              <a:t>وبعد </a:t>
            </a:r>
            <a:r>
              <a:rPr lang="ar-SA" sz="1700">
                <a:latin typeface="Arial Unicode MS"/>
              </a:rPr>
              <a:t>الاطلاع على </a:t>
            </a:r>
            <a:r>
              <a:rPr lang="ar-SA" sz="2000">
                <a:latin typeface="Arial Unicode MS"/>
              </a:rPr>
              <a:t>قرار </a:t>
            </a:r>
            <a:r>
              <a:rPr lang="ar-SA" sz="1700">
                <a:latin typeface="Arial Unicode MS"/>
              </a:rPr>
              <a:t>المجلس </a:t>
            </a:r>
            <a:r>
              <a:rPr lang="ar-SA" sz="1900">
                <a:latin typeface="Arial Unicode MS"/>
              </a:rPr>
              <a:t>الاقتصادي </a:t>
            </a:r>
            <a:r>
              <a:rPr lang="ar-SA" sz="1700">
                <a:latin typeface="Arial Unicode MS"/>
              </a:rPr>
              <a:t>الاعش </a:t>
            </a:r>
            <a:r>
              <a:rPr lang="ar-SA" sz="2000">
                <a:latin typeface="Arial Unicode MS"/>
              </a:rPr>
              <a:t>رقم (</a:t>
            </a:r>
            <a:r>
              <a:rPr lang="en-US" sz="2000">
                <a:latin typeface="Arial Unicode MS"/>
              </a:rPr>
              <a:t>٢١/٩</a:t>
            </a:r>
            <a:r>
              <a:rPr lang="ar-SA" sz="2000">
                <a:latin typeface="Arial Unicode MS"/>
              </a:rPr>
              <a:t>) </a:t>
            </a:r>
            <a:r>
              <a:rPr lang="ar-SA" sz="1700">
                <a:latin typeface="Arial Unicode MS"/>
              </a:rPr>
              <a:t>وتاريخ </a:t>
            </a:r>
            <a:r>
              <a:rPr lang="en-US" sz="2000">
                <a:latin typeface="Arial Unicode MS"/>
              </a:rPr>
              <a:t>٤٢١/٩/٧</a:t>
            </a:r>
            <a:r>
              <a:rPr lang="ar-SA" sz="2000">
                <a:latin typeface="Arial Unicode MS"/>
              </a:rPr>
              <a:t> </a:t>
            </a:r>
            <a:r>
              <a:rPr lang="en-US" sz="2000">
                <a:latin typeface="Arial Unicode MS"/>
              </a:rPr>
              <a:t>١</a:t>
            </a:r>
            <a:r>
              <a:rPr lang="ar-SA" sz="2000">
                <a:latin typeface="Arial Unicode MS"/>
              </a:rPr>
              <a:t>ف</a:t>
            </a:r>
            <a:r>
              <a:rPr lang="ar-SA" sz="1900">
                <a:latin typeface="Arial Unicode MS"/>
              </a:rPr>
              <a:t>سات </a:t>
            </a:r>
            <a:r>
              <a:rPr lang="ar-SA" sz="2000">
                <a:latin typeface="Arial Unicode MS"/>
              </a:rPr>
              <a:t>النكر.</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3286125" y="1243012"/>
            <a:ext cx="1114425" cy="314325"/>
          </a:xfrm>
          <a:prstGeom prst="rect">
            <a:avLst/>
          </a:prstGeom>
        </p:spPr>
        <p:txBody>
          <a:bodyPr wrap="none" lIns="0" tIns="0" rIns="0" bIns="0">
            <a:noAutofit/>
          </a:bodyPr>
          <a:lstStyle/>
          <a:p>
            <a:pPr indent="0" algn="ctr" rtl="1">
              <a:lnSpc>
                <a:spcPts val="2810"/>
              </a:lnSpc>
              <a:spcAft>
                <a:spcPts val="1750"/>
              </a:spcAft>
            </a:pPr>
            <a:r>
              <a:rPr lang="ar-SA" sz="1800">
                <a:latin typeface="Arial Unicode MS"/>
              </a:rPr>
              <a:t>يقرر ما </a:t>
            </a:r>
            <a:r>
              <a:rPr lang="ar-SA" sz="2100">
                <a:latin typeface="Arial Unicode MS"/>
              </a:rPr>
              <a:t>يلي</a:t>
            </a:r>
          </a:p>
        </p:txBody>
      </p:sp>
      <p:sp>
        <p:nvSpPr>
          <p:cNvPr id="3" name="Rectangle 2"/>
          <p:cNvSpPr/>
          <p:nvPr/>
        </p:nvSpPr>
        <p:spPr>
          <a:xfrm>
            <a:off x="6386512" y="6322218"/>
            <a:ext cx="350044" cy="192882"/>
          </a:xfrm>
          <a:prstGeom prst="rect">
            <a:avLst/>
          </a:prstGeom>
        </p:spPr>
        <p:txBody>
          <a:bodyPr wrap="none" lIns="0" tIns="0" rIns="0" bIns="0">
            <a:noAutofit/>
          </a:bodyPr>
          <a:lstStyle/>
          <a:p>
            <a:pPr indent="0">
              <a:lnSpc>
                <a:spcPts val="2540"/>
              </a:lnSpc>
            </a:pPr>
            <a:r>
              <a:rPr lang="ar-SA" sz="1900">
                <a:latin typeface="Arial Unicode MS"/>
              </a:rPr>
              <a:t>٠٢</a:t>
            </a:r>
          </a:p>
        </p:txBody>
      </p:sp>
      <p:sp>
        <p:nvSpPr>
          <p:cNvPr id="4" name="Rectangle 3"/>
          <p:cNvSpPr/>
          <p:nvPr/>
        </p:nvSpPr>
        <p:spPr>
          <a:xfrm>
            <a:off x="6393656" y="8308181"/>
            <a:ext cx="350044" cy="207169"/>
          </a:xfrm>
          <a:prstGeom prst="rect">
            <a:avLst/>
          </a:prstGeom>
        </p:spPr>
        <p:txBody>
          <a:bodyPr wrap="none" lIns="0" tIns="0" rIns="0" bIns="0">
            <a:noAutofit/>
          </a:bodyPr>
          <a:lstStyle/>
          <a:p>
            <a:pPr indent="0">
              <a:lnSpc>
                <a:spcPts val="610"/>
              </a:lnSpc>
            </a:pPr>
            <a:r>
              <a:rPr lang="ar-SA" sz="550">
                <a:latin typeface="Arial"/>
              </a:rPr>
              <a:t>٠٤</a:t>
            </a:r>
          </a:p>
        </p:txBody>
      </p:sp>
      <p:sp>
        <p:nvSpPr>
          <p:cNvPr id="5" name="Rectangle 4"/>
          <p:cNvSpPr/>
          <p:nvPr/>
        </p:nvSpPr>
        <p:spPr>
          <a:xfrm>
            <a:off x="857250" y="2000250"/>
            <a:ext cx="5611415" cy="689371"/>
          </a:xfrm>
          <a:prstGeom prst="rect">
            <a:avLst/>
          </a:prstGeom>
        </p:spPr>
        <p:txBody>
          <a:bodyPr lIns="0" tIns="0" rIns="0" bIns="0">
            <a:noAutofit/>
          </a:bodyPr>
          <a:lstStyle/>
          <a:p>
            <a:pPr indent="0" algn="ctr" rtl="1">
              <a:lnSpc>
                <a:spcPts val="3066"/>
              </a:lnSpc>
            </a:pPr>
            <a:r>
              <a:rPr lang="ar-SA" sz="1700">
                <a:latin typeface="Arial Unicode MS"/>
              </a:rPr>
              <a:t>- إعادة تنظيم مكافآت الطلاب بقطاعات التعليم العالي بهدف ترشيدها بحيث لا </a:t>
            </a:r>
            <a:r>
              <a:rPr lang="ar-SA" sz="1900">
                <a:latin typeface="Arial Unicode MS"/>
              </a:rPr>
              <a:t>تصرف </a:t>
            </a:r>
            <a:r>
              <a:rPr lang="ar-SA" sz="2000">
                <a:latin typeface="Arial"/>
              </a:rPr>
              <a:t>في </a:t>
            </a:r>
            <a:r>
              <a:rPr lang="ar-SA" sz="1700">
                <a:latin typeface="Arial Unicode MS"/>
              </a:rPr>
              <a:t>الحالات التالية :</a:t>
            </a:r>
          </a:p>
        </p:txBody>
      </p:sp>
      <p:sp>
        <p:nvSpPr>
          <p:cNvPr id="6" name="Rectangle 5"/>
          <p:cNvSpPr/>
          <p:nvPr/>
        </p:nvSpPr>
        <p:spPr>
          <a:xfrm>
            <a:off x="871537" y="2768203"/>
            <a:ext cx="5411391" cy="653653"/>
          </a:xfrm>
          <a:prstGeom prst="rect">
            <a:avLst/>
          </a:prstGeom>
        </p:spPr>
        <p:txBody>
          <a:bodyPr lIns="0" tIns="0" rIns="0" bIns="0">
            <a:noAutofit/>
          </a:bodyPr>
          <a:lstStyle/>
          <a:p>
            <a:pPr indent="-533400" algn="r" rtl="1">
              <a:lnSpc>
                <a:spcPts val="2897"/>
              </a:lnSpc>
            </a:pPr>
            <a:r>
              <a:rPr lang="ar-SA" sz="1700">
                <a:latin typeface="Arial Unicode MS"/>
              </a:rPr>
              <a:t>أ - </a:t>
            </a:r>
            <a:r>
              <a:rPr lang="ar-SA" sz="1900">
                <a:latin typeface="Arial Unicode MS"/>
              </a:rPr>
              <a:t>مكافآت </a:t>
            </a:r>
            <a:r>
              <a:rPr lang="ar-SA" sz="1700">
                <a:latin typeface="Arial Unicode MS"/>
              </a:rPr>
              <a:t>الطلاب النين </a:t>
            </a:r>
            <a:r>
              <a:rPr lang="ar-SA" sz="1900">
                <a:latin typeface="Arial Unicode MS"/>
              </a:rPr>
              <a:t>تجاوزوا </a:t>
            </a:r>
            <a:r>
              <a:rPr lang="ar-SA" sz="1700">
                <a:latin typeface="Arial Unicode MS"/>
              </a:rPr>
              <a:t>المدة النظامية لإنهاء الدراسة </a:t>
            </a:r>
            <a:r>
              <a:rPr lang="en-US" sz="1200">
                <a:latin typeface="Arial Unicode MS"/>
              </a:rPr>
              <a:t>٠</a:t>
            </a:r>
          </a:p>
        </p:txBody>
      </p:sp>
      <p:sp>
        <p:nvSpPr>
          <p:cNvPr id="7" name="Rectangle 6"/>
          <p:cNvSpPr/>
          <p:nvPr/>
        </p:nvSpPr>
        <p:spPr>
          <a:xfrm>
            <a:off x="864393" y="3579018"/>
            <a:ext cx="5439966" cy="2653903"/>
          </a:xfrm>
          <a:prstGeom prst="rect">
            <a:avLst/>
          </a:prstGeom>
        </p:spPr>
        <p:txBody>
          <a:bodyPr lIns="0" tIns="0" rIns="0" bIns="0">
            <a:noAutofit/>
          </a:bodyPr>
          <a:lstStyle/>
          <a:p>
            <a:pPr indent="0" algn="r" rtl="1">
              <a:lnSpc>
                <a:spcPts val="3122"/>
              </a:lnSpc>
            </a:pPr>
            <a:r>
              <a:rPr lang="ar-SA" sz="1700">
                <a:latin typeface="Arial Unicode MS"/>
              </a:rPr>
              <a:t>ب - </a:t>
            </a:r>
            <a:r>
              <a:rPr lang="ar-SA" sz="1900">
                <a:latin typeface="Arial Unicode MS"/>
              </a:rPr>
              <a:t>مكافآت </a:t>
            </a:r>
            <a:r>
              <a:rPr lang="ar-SA" sz="1700">
                <a:latin typeface="Arial Unicode MS"/>
              </a:rPr>
              <a:t>الطلاب المعتذرين عن الدراسة </a:t>
            </a:r>
            <a:r>
              <a:rPr lang="ar-SA" sz="1800">
                <a:latin typeface="Arial Unicode MS"/>
              </a:rPr>
              <a:t>أو </a:t>
            </a:r>
            <a:r>
              <a:rPr lang="ar-SA" sz="1700">
                <a:latin typeface="Arial Unicode MS"/>
              </a:rPr>
              <a:t>النين طلبوا تاجيلها </a:t>
            </a:r>
            <a:r>
              <a:rPr lang="ar-SA" sz="1800">
                <a:latin typeface="Arial Unicode MS"/>
              </a:rPr>
              <a:t>وفقأ </a:t>
            </a:r>
            <a:r>
              <a:rPr lang="ar-SA" sz="1700">
                <a:latin typeface="Arial Unicode MS"/>
              </a:rPr>
              <a:t>للواثح المنظمه لذلك </a:t>
            </a:r>
            <a:r>
              <a:rPr lang="en-US" sz="1200">
                <a:latin typeface="Arial Unicode MS"/>
              </a:rPr>
              <a:t>٠</a:t>
            </a:r>
            <a:r>
              <a:rPr lang="ar-SA" sz="1200">
                <a:latin typeface="Arial Unicode MS"/>
              </a:rPr>
              <a:t> </a:t>
            </a:r>
            <a:r>
              <a:rPr lang="ar-SA" sz="1700">
                <a:latin typeface="Arial Unicode MS"/>
              </a:rPr>
              <a:t>ج - </a:t>
            </a:r>
            <a:r>
              <a:rPr lang="ar-SA" sz="1900">
                <a:latin typeface="Arial Unicode MS"/>
              </a:rPr>
              <a:t>مكافآت جميع </a:t>
            </a:r>
            <a:r>
              <a:rPr lang="ar-SA" sz="1700">
                <a:latin typeface="Arial Unicode MS"/>
              </a:rPr>
              <a:t>الحللاب </a:t>
            </a:r>
            <a:r>
              <a:rPr lang="ar-SA" sz="1900">
                <a:latin typeface="Arial Unicode MS"/>
              </a:rPr>
              <a:t>خلال </a:t>
            </a:r>
            <a:r>
              <a:rPr lang="ar-SA" sz="1700">
                <a:latin typeface="Arial Unicode MS"/>
              </a:rPr>
              <a:t>العطلة الصيفية باسعتثناء المسجلين لفحعل </a:t>
            </a:r>
            <a:r>
              <a:rPr lang="ar-SA" sz="1900">
                <a:latin typeface="Arial Unicode MS"/>
              </a:rPr>
              <a:t>صيني، ويحدد </a:t>
            </a:r>
            <a:r>
              <a:rPr lang="ar-SA" sz="1700">
                <a:latin typeface="Arial Unicode MS"/>
              </a:rPr>
              <a:t>مجلس التعليم العالي تاريخ تطبيق هذه القترة </a:t>
            </a:r>
            <a:r>
              <a:rPr lang="en-US" sz="1200">
                <a:latin typeface="Arial Unicode MS"/>
              </a:rPr>
              <a:t>٠</a:t>
            </a:r>
            <a:r>
              <a:rPr lang="ar-SA" sz="1200">
                <a:latin typeface="Arial Unicode MS"/>
              </a:rPr>
              <a:t> </a:t>
            </a:r>
            <a:r>
              <a:rPr lang="ar-SA" sz="1700">
                <a:latin typeface="Arial Unicode MS"/>
              </a:rPr>
              <a:t>د - </a:t>
            </a:r>
            <a:r>
              <a:rPr lang="ar-SA" sz="1900">
                <a:latin typeface="Arial Unicode MS"/>
              </a:rPr>
              <a:t>مكافآت </a:t>
            </a:r>
            <a:r>
              <a:rPr lang="ar-SA" sz="1700">
                <a:latin typeface="Arial Unicode MS"/>
              </a:rPr>
              <a:t>الطلاب الموجه لهم </a:t>
            </a:r>
            <a:r>
              <a:rPr lang="ar-SA" sz="1900">
                <a:latin typeface="Arial Unicode MS"/>
              </a:rPr>
              <a:t>إننارات </a:t>
            </a:r>
            <a:r>
              <a:rPr lang="ar-SA" sz="1700">
                <a:latin typeface="Arial Unicode MS"/>
              </a:rPr>
              <a:t>أكادمية </a:t>
            </a:r>
            <a:r>
              <a:rPr lang="ar-SA" sz="1800">
                <a:latin typeface="Arial Unicode MS"/>
              </a:rPr>
              <a:t>وفقأ </a:t>
            </a:r>
            <a:r>
              <a:rPr lang="ar-SA" sz="1700">
                <a:latin typeface="Arial Unicode MS"/>
              </a:rPr>
              <a:t>للو</a:t>
            </a:r>
            <a:r>
              <a:rPr lang="en-US" sz="1700">
                <a:latin typeface="Arial Unicode MS"/>
              </a:rPr>
              <a:t>٠</a:t>
            </a:r>
            <a:r>
              <a:rPr lang="ar-SA" sz="1700">
                <a:latin typeface="Arial Unicode MS"/>
              </a:rPr>
              <a:t>اثح المنطمة لذلك.</a:t>
            </a:r>
          </a:p>
        </p:txBody>
      </p:sp>
      <p:sp>
        <p:nvSpPr>
          <p:cNvPr id="8" name="Rectangle 7"/>
          <p:cNvSpPr/>
          <p:nvPr/>
        </p:nvSpPr>
        <p:spPr>
          <a:xfrm>
            <a:off x="892968" y="6357937"/>
            <a:ext cx="5443538" cy="3039666"/>
          </a:xfrm>
          <a:prstGeom prst="rect">
            <a:avLst/>
          </a:prstGeom>
        </p:spPr>
        <p:txBody>
          <a:bodyPr lIns="0" tIns="0" rIns="0" bIns="0">
            <a:noAutofit/>
          </a:bodyPr>
          <a:lstStyle/>
          <a:p>
            <a:pPr indent="0" algn="r" rtl="1">
              <a:lnSpc>
                <a:spcPts val="3066"/>
              </a:lnSpc>
            </a:pPr>
            <a:r>
              <a:rPr lang="ar-SA" sz="1700">
                <a:latin typeface="Arial Unicode MS"/>
              </a:rPr>
              <a:t>الموافقة على إنشاء صندوق للننعليم العالي الجامعي -حسب التنخليم المرفق بالقرار - </a:t>
            </a:r>
            <a:r>
              <a:rPr lang="en-US" sz="1200">
                <a:latin typeface="Arial Unicode MS"/>
              </a:rPr>
              <a:t>٠</a:t>
            </a:r>
            <a:r>
              <a:rPr lang="ar-SA" sz="1200">
                <a:latin typeface="Arial Unicode MS"/>
              </a:rPr>
              <a:t> </a:t>
            </a:r>
            <a:r>
              <a:rPr lang="ar-SA" sz="1700">
                <a:latin typeface="Arial Unicode MS"/>
              </a:rPr>
              <a:t>الاستمرار </a:t>
            </a:r>
            <a:r>
              <a:rPr lang="ar-SA" sz="2000">
                <a:latin typeface="Arial"/>
              </a:rPr>
              <a:t>في </a:t>
            </a:r>
            <a:r>
              <a:rPr lang="ar-SA" sz="1700">
                <a:latin typeface="Arial Unicode MS"/>
              </a:rPr>
              <a:t>اعتماد مكافآت الطلاب </a:t>
            </a:r>
            <a:r>
              <a:rPr lang="ar-SA" sz="2000">
                <a:latin typeface="Arial"/>
              </a:rPr>
              <a:t>في </a:t>
            </a:r>
            <a:r>
              <a:rPr lang="ar-SA" sz="1700">
                <a:latin typeface="Arial Unicode MS"/>
              </a:rPr>
              <a:t>ميزانيات الجامعات للسنوات التادمة حسب العدد الغمعلي للطلاب في </a:t>
            </a:r>
            <a:r>
              <a:rPr lang="ar-SA" sz="1900">
                <a:latin typeface="Arial Unicode MS"/>
              </a:rPr>
              <a:t>آخر </a:t>
            </a:r>
            <a:r>
              <a:rPr lang="ar-SA" sz="1700">
                <a:latin typeface="Arial Unicode MS"/>
              </a:rPr>
              <a:t>سنة دراسية عند صدور هذا القرار </a:t>
            </a:r>
            <a:r>
              <a:rPr lang="en-US" sz="1200">
                <a:latin typeface="Arial Unicode MS"/>
              </a:rPr>
              <a:t>٠</a:t>
            </a:r>
            <a:r>
              <a:rPr lang="ar-SA" sz="1200">
                <a:latin typeface="Arial Unicode MS"/>
              </a:rPr>
              <a:t> </a:t>
            </a:r>
            <a:r>
              <a:rPr lang="ar-SA" sz="1700">
                <a:latin typeface="Arial Unicode MS"/>
              </a:rPr>
              <a:t>ينشر هذا القرار والتنظيم المرفق </a:t>
            </a:r>
            <a:r>
              <a:rPr lang="ar-SA" sz="1900">
                <a:latin typeface="Arial Unicode MS"/>
              </a:rPr>
              <a:t>به </a:t>
            </a:r>
            <a:r>
              <a:rPr lang="ar-SA" sz="1700">
                <a:latin typeface="Arial Unicode MS"/>
              </a:rPr>
              <a:t>في الجريدة الرسمية ويعمل </a:t>
            </a:r>
            <a:r>
              <a:rPr lang="ar-SA" sz="1900">
                <a:latin typeface="Arial Unicode MS"/>
              </a:rPr>
              <a:t>به </a:t>
            </a:r>
            <a:r>
              <a:rPr lang="ar-SA" sz="1700">
                <a:latin typeface="Arial Unicode MS"/>
              </a:rPr>
              <a:t>اعتبازأ من تاريخ صدور الميزانية العامة للدولة التالية لتاريخ صدوره .</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2204" y="0"/>
            <a:ext cx="1297172" cy="1644502"/>
          </a:xfrm>
          <a:prstGeom prst="rect">
            <a:avLst/>
          </a:prstGeom>
        </p:spPr>
      </p:pic>
      <p:pic>
        <p:nvPicPr>
          <p:cNvPr id="3" name="Picture 2"/>
          <p:cNvPicPr>
            <a:picLocks noChangeAspect="1"/>
          </p:cNvPicPr>
          <p:nvPr/>
        </p:nvPicPr>
        <p:blipFill>
          <a:blip r:embed="rId3"/>
          <a:stretch>
            <a:fillRect/>
          </a:stretch>
        </p:blipFill>
        <p:spPr>
          <a:xfrm>
            <a:off x="673395" y="10214344"/>
            <a:ext cx="6627628" cy="396949"/>
          </a:xfrm>
          <a:prstGeom prst="rect">
            <a:avLst/>
          </a:prstGeom>
        </p:spPr>
      </p:pic>
      <p:sp>
        <p:nvSpPr>
          <p:cNvPr id="4" name="Rectangle 3"/>
          <p:cNvSpPr/>
          <p:nvPr/>
        </p:nvSpPr>
        <p:spPr>
          <a:xfrm>
            <a:off x="694660" y="935665"/>
            <a:ext cx="3062177" cy="372139"/>
          </a:xfrm>
          <a:prstGeom prst="rect">
            <a:avLst/>
          </a:prstGeom>
        </p:spPr>
        <p:txBody>
          <a:bodyPr wrap="none" lIns="0" tIns="0" rIns="0" bIns="0">
            <a:noAutofit/>
          </a:bodyPr>
          <a:lstStyle/>
          <a:p>
            <a:pPr indent="0" rtl="1">
              <a:lnSpc>
                <a:spcPts val="2810"/>
              </a:lnSpc>
              <a:spcAft>
                <a:spcPts val="630"/>
              </a:spcAft>
            </a:pPr>
            <a:r>
              <a:rPr lang="ar-SA" sz="2100">
                <a:latin typeface="Arial Unicode MS"/>
              </a:rPr>
              <a:t>^ناج اسدلة الاسكية صات</a:t>
            </a:r>
          </a:p>
        </p:txBody>
      </p:sp>
      <p:sp>
        <p:nvSpPr>
          <p:cNvPr id="5" name="Rectangle 4"/>
          <p:cNvSpPr/>
          <p:nvPr/>
        </p:nvSpPr>
        <p:spPr>
          <a:xfrm>
            <a:off x="2215116" y="1421218"/>
            <a:ext cx="3257107" cy="294168"/>
          </a:xfrm>
          <a:prstGeom prst="rect">
            <a:avLst/>
          </a:prstGeom>
        </p:spPr>
        <p:txBody>
          <a:bodyPr wrap="none" lIns="0" tIns="0" rIns="0" bIns="0">
            <a:noAutofit/>
          </a:bodyPr>
          <a:lstStyle/>
          <a:p>
            <a:pPr indent="0" algn="r" rtl="1">
              <a:lnSpc>
                <a:spcPts val="2810"/>
              </a:lnSpc>
              <a:spcAft>
                <a:spcPts val="1330"/>
              </a:spcAft>
            </a:pPr>
            <a:r>
              <a:rPr lang="ar-SA" sz="2100">
                <a:latin typeface="Arial Unicode MS"/>
              </a:rPr>
              <a:t>الصيدلة اشاء فرة التدريب ( الاهتياز)</a:t>
            </a:r>
          </a:p>
        </p:txBody>
      </p:sp>
      <p:sp>
        <p:nvSpPr>
          <p:cNvPr id="6" name="Rectangle 5"/>
          <p:cNvSpPr/>
          <p:nvPr/>
        </p:nvSpPr>
        <p:spPr>
          <a:xfrm>
            <a:off x="6067646" y="2044995"/>
            <a:ext cx="889591" cy="258725"/>
          </a:xfrm>
          <a:prstGeom prst="rect">
            <a:avLst/>
          </a:prstGeom>
        </p:spPr>
        <p:txBody>
          <a:bodyPr wrap="none" lIns="0" tIns="0" rIns="0" bIns="0">
            <a:noAutofit/>
          </a:bodyPr>
          <a:lstStyle/>
          <a:p>
            <a:pPr indent="0" algn="r" rtl="1">
              <a:lnSpc>
                <a:spcPts val="2680"/>
              </a:lnSpc>
              <a:spcAft>
                <a:spcPts val="2170"/>
              </a:spcAft>
            </a:pPr>
            <a:r>
              <a:rPr lang="ar-SA" sz="1900">
                <a:latin typeface="Arial Unicode MS"/>
              </a:rPr>
              <a:t>نص </a:t>
            </a:r>
            <a:r>
              <a:rPr lang="ar-SA" sz="2000">
                <a:latin typeface="Arial Unicode MS"/>
              </a:rPr>
              <a:t>القرار:</a:t>
            </a:r>
          </a:p>
        </p:txBody>
      </p:sp>
      <p:sp>
        <p:nvSpPr>
          <p:cNvPr id="7" name="Rectangle 6"/>
          <p:cNvSpPr/>
          <p:nvPr/>
        </p:nvSpPr>
        <p:spPr>
          <a:xfrm>
            <a:off x="588334" y="2551813"/>
            <a:ext cx="6677247" cy="637954"/>
          </a:xfrm>
          <a:prstGeom prst="rect">
            <a:avLst/>
          </a:prstGeom>
        </p:spPr>
        <p:txBody>
          <a:bodyPr wrap="none" lIns="0" tIns="0" rIns="0" bIns="0">
            <a:noAutofit/>
          </a:bodyPr>
          <a:lstStyle/>
          <a:p>
            <a:pPr indent="0" rtl="1">
              <a:lnSpc>
                <a:spcPts val="3350"/>
              </a:lnSpc>
              <a:spcAft>
                <a:spcPts val="630"/>
              </a:spcAft>
            </a:pPr>
            <a:r>
              <a:rPr lang="ar-SA" sz="2500">
                <a:latin typeface="Arial Unicode MS"/>
              </a:rPr>
              <a:t>؛ </a:t>
            </a:r>
            <a:r>
              <a:rPr lang="en-US" sz="2500">
                <a:latin typeface="Arial Unicode MS"/>
              </a:rPr>
              <a:t>١</a:t>
            </a:r>
            <a:r>
              <a:rPr lang="ar-SA" sz="2500">
                <a:latin typeface="Arial Unicode MS"/>
              </a:rPr>
              <a:t>) الموافقةعشأنتكونمكافأة الامتيازلطلاببرناهعالصيدلةالاكليغيي</a:t>
            </a:r>
          </a:p>
        </p:txBody>
      </p:sp>
      <p:sp>
        <p:nvSpPr>
          <p:cNvPr id="8" name="Rectangle 7"/>
          <p:cNvSpPr/>
          <p:nvPr/>
        </p:nvSpPr>
        <p:spPr>
          <a:xfrm>
            <a:off x="613144" y="3250018"/>
            <a:ext cx="6383079" cy="3115340"/>
          </a:xfrm>
          <a:prstGeom prst="rect">
            <a:avLst/>
          </a:prstGeom>
        </p:spPr>
        <p:txBody>
          <a:bodyPr lIns="0" tIns="0" rIns="0" bIns="0">
            <a:noAutofit/>
          </a:bodyPr>
          <a:lstStyle/>
          <a:p>
            <a:pPr indent="0" algn="r" rtl="1">
              <a:lnSpc>
                <a:spcPts val="5358"/>
              </a:lnSpc>
            </a:pPr>
            <a:r>
              <a:rPr lang="ar-SA" sz="2600">
                <a:latin typeface="Arial Unicode MS"/>
              </a:rPr>
              <a:t>صات </a:t>
            </a:r>
            <a:r>
              <a:rPr lang="ar-SA" sz="2500">
                <a:latin typeface="Arial Unicode MS"/>
              </a:rPr>
              <a:t>الصيدلة اشاء فرة التدريب</a:t>
            </a:r>
            <a:r>
              <a:rPr lang="ar-SA" sz="2600">
                <a:latin typeface="Arial Unicode MS"/>
              </a:rPr>
              <a:t>( </a:t>
            </a:r>
            <a:r>
              <a:rPr lang="ar-SA" sz="2500">
                <a:latin typeface="Arial Unicode MS"/>
              </a:rPr>
              <a:t>الامتياز)</a:t>
            </a:r>
            <a:r>
              <a:rPr lang="ar-SA" sz="2600">
                <a:latin typeface="Arial Unicode MS"/>
              </a:rPr>
              <a:t>(</a:t>
            </a:r>
            <a:r>
              <a:rPr lang="en-US" sz="2500">
                <a:latin typeface="Arial Unicode MS"/>
              </a:rPr>
              <a:t>٠</a:t>
            </a:r>
            <a:r>
              <a:rPr lang="ar-SA" sz="2500">
                <a:latin typeface="Arial Unicode MS"/>
              </a:rPr>
              <a:t> </a:t>
            </a:r>
            <a:r>
              <a:rPr lang="en-US" sz="2500">
                <a:latin typeface="Arial Unicode MS"/>
              </a:rPr>
              <a:t>٠</a:t>
            </a:r>
            <a:r>
              <a:rPr lang="ar-SA" sz="2500">
                <a:latin typeface="Arial Unicode MS"/>
              </a:rPr>
              <a:t> </a:t>
            </a:r>
            <a:r>
              <a:rPr lang="en-US" sz="2600">
                <a:latin typeface="Arial Unicode MS"/>
              </a:rPr>
              <a:t>٣٥</a:t>
            </a:r>
            <a:r>
              <a:rPr lang="ar-SA" sz="2600">
                <a:latin typeface="Arial Unicode MS"/>
              </a:rPr>
              <a:t>) ثلاثة </a:t>
            </a:r>
            <a:r>
              <a:rPr lang="ar-SA" sz="2500">
                <a:latin typeface="Arial Unicode MS"/>
              </a:rPr>
              <a:t>الاق وخمسمائة ريال شهريا على ان يكون مغها مبإغ(</a:t>
            </a:r>
            <a:r>
              <a:rPr lang="en-US" sz="2500">
                <a:latin typeface="Arial Unicode MS"/>
              </a:rPr>
              <a:t>٠</a:t>
            </a:r>
            <a:r>
              <a:rPr lang="ar-SA" sz="2500">
                <a:latin typeface="Arial Unicode MS"/>
              </a:rPr>
              <a:t> </a:t>
            </a:r>
            <a:r>
              <a:rPr lang="en-US" sz="2500">
                <a:latin typeface="Arial Unicode MS"/>
              </a:rPr>
              <a:t>٠</a:t>
            </a:r>
            <a:r>
              <a:rPr lang="ar-SA" sz="2500">
                <a:latin typeface="Arial Unicode MS"/>
              </a:rPr>
              <a:t> </a:t>
            </a:r>
            <a:r>
              <a:rPr lang="en-US" sz="2500">
                <a:latin typeface="Arial Unicode MS"/>
              </a:rPr>
              <a:t>٠</a:t>
            </a:r>
            <a:r>
              <a:rPr lang="ar-SA" sz="2500">
                <a:latin typeface="Arial Unicode MS"/>
              </a:rPr>
              <a:t> </a:t>
            </a:r>
            <a:r>
              <a:rPr lang="en-US" sz="2500">
                <a:latin typeface="Arial Unicode MS"/>
              </a:rPr>
              <a:t>١</a:t>
            </a:r>
            <a:r>
              <a:rPr lang="ar-SA" sz="2500">
                <a:latin typeface="Arial Unicode MS"/>
              </a:rPr>
              <a:t>) الف ريال المكافأة الشهرية للطالب والي يتم صرفها من بغد(مكافات اسة والرسوم الدراسية). </a:t>
            </a:r>
            <a:r>
              <a:rPr lang="en-US" sz="2500">
                <a:latin typeface="Arial Unicode MS"/>
              </a:rPr>
              <a:t>٢</a:t>
            </a:r>
            <a:r>
              <a:rPr lang="ar-SA" sz="2500">
                <a:latin typeface="Arial Unicode MS"/>
              </a:rPr>
              <a:t>) ,بسري هذا القرارعلى العللاب المستجديزني برناهح الامتيازاعتبارا من بداية السغة الدراسة التى ر اعتماد هذا القرار.</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3571"/>
            <a:ext cx="7154466" cy="1070133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854995" y="701748"/>
            <a:ext cx="1041991" cy="294168"/>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١</a:t>
            </a:r>
            <a:r>
              <a:rPr lang="ar-SA" sz="1900">
                <a:solidFill>
                  <a:srgbClr val="6C9E7F"/>
                </a:solidFill>
                <a:latin typeface="Arial Unicode MS"/>
              </a:rPr>
              <a:t>)</a:t>
            </a:r>
            <a:r>
              <a:rPr lang="ar-SA" sz="1900">
                <a:latin typeface="Arial Unicode MS"/>
              </a:rPr>
              <a:t> :</a:t>
            </a:r>
          </a:p>
        </p:txBody>
      </p:sp>
      <p:sp>
        <p:nvSpPr>
          <p:cNvPr id="3" name="Rectangle 2"/>
          <p:cNvSpPr/>
          <p:nvPr/>
        </p:nvSpPr>
        <p:spPr>
          <a:xfrm>
            <a:off x="5844362" y="2849525"/>
            <a:ext cx="1052624" cy="294168"/>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٢</a:t>
            </a:r>
            <a:r>
              <a:rPr lang="ar-SA" sz="1900">
                <a:solidFill>
                  <a:srgbClr val="6C9E7F"/>
                </a:solidFill>
                <a:latin typeface="Arial Unicode MS"/>
              </a:rPr>
              <a:t>)</a:t>
            </a:r>
            <a:r>
              <a:rPr lang="ar-SA" sz="1900">
                <a:latin typeface="Arial Unicode MS"/>
              </a:rPr>
              <a:t> :</a:t>
            </a:r>
          </a:p>
        </p:txBody>
      </p:sp>
      <p:sp>
        <p:nvSpPr>
          <p:cNvPr id="4" name="Rectangle 3"/>
          <p:cNvSpPr/>
          <p:nvPr/>
        </p:nvSpPr>
        <p:spPr>
          <a:xfrm>
            <a:off x="5837274" y="6280297"/>
            <a:ext cx="1070344" cy="290623"/>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a:t>
            </a:r>
            <a:r>
              <a:rPr lang="en-US" sz="1900">
                <a:solidFill>
                  <a:srgbClr val="6C9E7F"/>
                </a:solidFill>
                <a:latin typeface="Arial Unicode MS"/>
              </a:rPr>
              <a:t>٣</a:t>
            </a:r>
            <a:r>
              <a:rPr lang="ar-SA" sz="1900">
                <a:solidFill>
                  <a:srgbClr val="6C9E7F"/>
                </a:solidFill>
                <a:latin typeface="Arial Unicode MS"/>
              </a:rPr>
              <a:t>)</a:t>
            </a:r>
            <a:r>
              <a:rPr lang="ar-SA" sz="1900">
                <a:latin typeface="Arial Unicode MS"/>
              </a:rPr>
              <a:t> :</a:t>
            </a:r>
          </a:p>
        </p:txBody>
      </p:sp>
      <p:sp>
        <p:nvSpPr>
          <p:cNvPr id="5" name="Rectangle 4"/>
          <p:cNvSpPr/>
          <p:nvPr/>
        </p:nvSpPr>
        <p:spPr>
          <a:xfrm>
            <a:off x="5837274" y="8849832"/>
            <a:ext cx="1084521" cy="290623"/>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٤</a:t>
            </a:r>
            <a:r>
              <a:rPr lang="ar-SA" sz="1900">
                <a:solidFill>
                  <a:srgbClr val="6C9E7F"/>
                </a:solidFill>
                <a:latin typeface="Arial Unicode MS"/>
              </a:rPr>
              <a:t>)</a:t>
            </a:r>
            <a:r>
              <a:rPr lang="ar-SA" sz="1900">
                <a:latin typeface="Arial Unicode MS"/>
              </a:rPr>
              <a:t> :</a:t>
            </a:r>
          </a:p>
        </p:txBody>
      </p:sp>
      <p:sp>
        <p:nvSpPr>
          <p:cNvPr id="6" name="Rectangle 5"/>
          <p:cNvSpPr/>
          <p:nvPr/>
        </p:nvSpPr>
        <p:spPr>
          <a:xfrm>
            <a:off x="443023" y="701748"/>
            <a:ext cx="5234763" cy="9299945"/>
          </a:xfrm>
          <a:prstGeom prst="rect">
            <a:avLst/>
          </a:prstGeom>
        </p:spPr>
        <p:txBody>
          <a:bodyPr lIns="0" tIns="0" rIns="0" bIns="0">
            <a:noAutofit/>
          </a:bodyPr>
          <a:lstStyle/>
          <a:p>
            <a:pPr indent="0" algn="r" rtl="1">
              <a:lnSpc>
                <a:spcPts val="3907"/>
              </a:lnSpc>
            </a:pPr>
            <a:r>
              <a:rPr lang="ar-SA" sz="1900">
                <a:latin typeface="Arial Unicode MS"/>
              </a:rPr>
              <a:t>يكون لكل جامعة ميزانية مستقلة خاصة </a:t>
            </a:r>
            <a:r>
              <a:rPr lang="ar-SA" sz="1800">
                <a:latin typeface="Arial Unicode MS"/>
              </a:rPr>
              <a:t>ببا، </a:t>
            </a:r>
            <a:r>
              <a:rPr lang="ar-SA" sz="1900">
                <a:latin typeface="Arial Unicode MS"/>
              </a:rPr>
              <a:t>يصدر بإقرارها مرسوم ملكي يجدد إيراد اتها، ونفقاتها، وتخضع في مراقبة تنفيذها لديوان المراقبة العامة، والسة المالية للجامعة ص السة المالية للدولة . تتكرن إيرادات كل جامعة من : (أ) الاعتإدات الي تخعص لها في بزانتة الدولة. (ب) الترعات، والمنح، والوصايا، والأوقاف . (ر) رح أملاكها، وما ينتح عن التصرف فيها .</a:t>
            </a:r>
          </a:p>
          <a:p>
            <a:pPr marL="305096" indent="0" rtl="1">
              <a:lnSpc>
                <a:spcPts val="2065"/>
              </a:lnSpc>
              <a:spcAft>
                <a:spcPts val="1330"/>
              </a:spcAft>
            </a:pPr>
            <a:r>
              <a:rPr lang="ar-SA" sz="1900">
                <a:latin typeface="Arial Unicode MS"/>
              </a:rPr>
              <a:t>(د) أي إيراد</a:t>
            </a:r>
            <a:r>
              <a:rPr lang="en-US" sz="1900">
                <a:latin typeface="Arial Unicode MS"/>
              </a:rPr>
              <a:t>١</a:t>
            </a:r>
            <a:r>
              <a:rPr lang="ar-SA" sz="1900">
                <a:latin typeface="Arial Unicode MS"/>
              </a:rPr>
              <a:t>ت تنتح عن إلقيام بمثاريع البحوث، </a:t>
            </a:r>
            <a:r>
              <a:rPr lang="ar-SA" sz="1800">
                <a:latin typeface="Arial Unicode MS"/>
              </a:rPr>
              <a:t>أو </a:t>
            </a:r>
            <a:r>
              <a:rPr lang="ar-SA" sz="1900">
                <a:latin typeface="Arial Unicode MS"/>
              </a:rPr>
              <a:t>الدراسات، </a:t>
            </a:r>
            <a:r>
              <a:rPr lang="ar-SA" sz="1800">
                <a:latin typeface="Arial Unicode MS"/>
              </a:rPr>
              <a:t>أو </a:t>
            </a:r>
            <a:r>
              <a:rPr lang="ar-SA" sz="1900">
                <a:latin typeface="Arial Unicode MS"/>
              </a:rPr>
              <a:t>الخدمات العلمية</a:t>
            </a:r>
          </a:p>
          <a:p>
            <a:pPr indent="0" algn="r" rtl="1">
              <a:lnSpc>
                <a:spcPts val="2810"/>
              </a:lnSpc>
              <a:spcAft>
                <a:spcPts val="2240"/>
              </a:spcAft>
            </a:pPr>
            <a:r>
              <a:rPr lang="ar-SA" sz="2100">
                <a:latin typeface="Arial Unicode MS"/>
              </a:rPr>
              <a:t>للاخرين.</a:t>
            </a:r>
          </a:p>
          <a:p>
            <a:pPr marL="305096" indent="0" algn="just" rtl="1">
              <a:lnSpc>
                <a:spcPts val="3405"/>
              </a:lnSpc>
              <a:spcAft>
                <a:spcPts val="280"/>
              </a:spcAft>
            </a:pPr>
            <a:r>
              <a:rPr lang="ar-SA" sz="1900">
                <a:latin typeface="Arial Unicode MS"/>
              </a:rPr>
              <a:t>تتولى كل جامعة تحضير </a:t>
            </a:r>
            <a:r>
              <a:rPr lang="ar-SA" sz="2000">
                <a:latin typeface="Arial Unicode MS"/>
              </a:rPr>
              <a:t>مشرع </a:t>
            </a:r>
            <a:r>
              <a:rPr lang="ar-SA" sz="1900">
                <a:latin typeface="Arial Unicode MS"/>
              </a:rPr>
              <a:t>الميزانية الخاصة ببا بالتنسيق مع كليات الجامعة، ومعاهدها، ومراكزها،</a:t>
            </a:r>
          </a:p>
          <a:p>
            <a:pPr indent="0" algn="r" rtl="1">
              <a:lnSpc>
                <a:spcPts val="2540"/>
              </a:lnSpc>
              <a:spcAft>
                <a:spcPts val="280"/>
              </a:spcAft>
            </a:pPr>
            <a:r>
              <a:rPr lang="ar-SA" sz="1900">
                <a:latin typeface="Arial Unicode MS"/>
              </a:rPr>
              <a:t>وفروعها، وإداراتها عل أساس تقديرات مصروفاتها</a:t>
            </a:r>
          </a:p>
          <a:p>
            <a:pPr marL="305096" indent="0" algn="r" rtl="1">
              <a:lnSpc>
                <a:spcPts val="2902"/>
              </a:lnSpc>
              <a:spcAft>
                <a:spcPts val="2730"/>
              </a:spcAft>
            </a:pPr>
            <a:r>
              <a:rPr lang="ar-SA" sz="1900">
                <a:latin typeface="Arial Unicode MS"/>
              </a:rPr>
              <a:t>ويصحب </a:t>
            </a:r>
            <a:r>
              <a:rPr lang="ar-SA" sz="2000">
                <a:latin typeface="Arial Unicode MS"/>
              </a:rPr>
              <a:t>التقديرات بيان بالمررات الني بني </a:t>
            </a:r>
            <a:r>
              <a:rPr lang="ar-SA" sz="1900">
                <a:latin typeface="Arial Unicode MS"/>
              </a:rPr>
              <a:t>عليها </a:t>
            </a:r>
            <a:r>
              <a:rPr lang="ar-SA" sz="2000">
                <a:latin typeface="Arial Unicode MS"/>
              </a:rPr>
              <a:t>التقدير.</a:t>
            </a:r>
          </a:p>
          <a:p>
            <a:pPr marL="305096" indent="0" algn="just" rtl="1">
              <a:lnSpc>
                <a:spcPts val="3042"/>
              </a:lnSpc>
            </a:pPr>
            <a:r>
              <a:rPr lang="ar-SA" sz="1900">
                <a:latin typeface="Arial Unicode MS"/>
              </a:rPr>
              <a:t>مع مراعاة التعليإت الصادرة </a:t>
            </a:r>
            <a:r>
              <a:rPr lang="ar-SA" sz="1800">
                <a:latin typeface="Arial Unicode MS"/>
              </a:rPr>
              <a:t>بها </a:t>
            </a:r>
            <a:r>
              <a:rPr lang="ar-SA" sz="1900">
                <a:latin typeface="Arial Unicode MS"/>
              </a:rPr>
              <a:t>الميزانية العامة للدولة، تثتمل مصروفات كل جامعة عل الأبواب لآتية</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3190" y="177209"/>
            <a:ext cx="425303" cy="673395"/>
          </a:xfrm>
          <a:prstGeom prst="rect">
            <a:avLst/>
          </a:prstGeom>
        </p:spPr>
      </p:pic>
      <p:pic>
        <p:nvPicPr>
          <p:cNvPr id="3" name="Picture 2"/>
          <p:cNvPicPr>
            <a:picLocks noChangeAspect="1"/>
          </p:cNvPicPr>
          <p:nvPr/>
        </p:nvPicPr>
        <p:blipFill>
          <a:blip r:embed="rId3"/>
          <a:stretch>
            <a:fillRect/>
          </a:stretch>
        </p:blipFill>
        <p:spPr>
          <a:xfrm>
            <a:off x="6046381" y="3572539"/>
            <a:ext cx="1226288" cy="6950149"/>
          </a:xfrm>
          <a:prstGeom prst="rect">
            <a:avLst/>
          </a:prstGeom>
        </p:spPr>
      </p:pic>
      <p:sp>
        <p:nvSpPr>
          <p:cNvPr id="4" name="Rectangle 3"/>
          <p:cNvSpPr/>
          <p:nvPr/>
        </p:nvSpPr>
        <p:spPr>
          <a:xfrm>
            <a:off x="7052930" y="857693"/>
            <a:ext cx="155944" cy="106325"/>
          </a:xfrm>
          <a:prstGeom prst="rect">
            <a:avLst/>
          </a:prstGeom>
          <a:solidFill>
            <a:srgbClr val="55A56C"/>
          </a:solidFill>
        </p:spPr>
        <p:txBody>
          <a:bodyPr wrap="none" lIns="0" tIns="0" rIns="0" bIns="0">
            <a:noAutofit/>
          </a:bodyPr>
          <a:lstStyle/>
          <a:p>
            <a:pPr indent="0">
              <a:lnSpc>
                <a:spcPts val="2540"/>
              </a:lnSpc>
            </a:pPr>
            <a:r>
              <a:rPr lang="en-US" sz="1900">
                <a:latin typeface="Arial Unicode MS"/>
              </a:rPr>
              <a:t>'</a:t>
            </a:r>
          </a:p>
        </p:txBody>
      </p:sp>
      <p:sp>
        <p:nvSpPr>
          <p:cNvPr id="5" name="Rectangle 4"/>
          <p:cNvSpPr/>
          <p:nvPr/>
        </p:nvSpPr>
        <p:spPr>
          <a:xfrm>
            <a:off x="0" y="0"/>
            <a:ext cx="0" cy="0"/>
          </a:xfrm>
          <a:prstGeom prst="rect">
            <a:avLst/>
          </a:prstGeom>
          <a:solidFill>
            <a:srgbClr val="55A56C"/>
          </a:solidFill>
        </p:spPr>
        <p:txBody>
          <a:bodyPr wrap="none" lIns="0" tIns="0" rIns="0" bIns="0">
            <a:noAutofit/>
          </a:bodyPr>
          <a:lstStyle/>
          <a:p>
            <a:endParaRPr/>
          </a:p>
        </p:txBody>
      </p:sp>
      <p:sp>
        <p:nvSpPr>
          <p:cNvPr id="6" name="Rectangle 5"/>
          <p:cNvSpPr/>
          <p:nvPr/>
        </p:nvSpPr>
        <p:spPr>
          <a:xfrm>
            <a:off x="6053469" y="5975497"/>
            <a:ext cx="822251" cy="326065"/>
          </a:xfrm>
          <a:prstGeom prst="rect">
            <a:avLst/>
          </a:prstGeom>
        </p:spPr>
        <p:txBody>
          <a:bodyPr wrap="none" lIns="0" tIns="0" rIns="0" bIns="0">
            <a:noAutofit/>
          </a:bodyPr>
          <a:lstStyle/>
          <a:p>
            <a:pPr indent="0" algn="r" rtl="1">
              <a:lnSpc>
                <a:spcPts val="2540"/>
              </a:lnSpc>
            </a:pPr>
            <a:r>
              <a:rPr lang="ar-SA" sz="1900">
                <a:solidFill>
                  <a:srgbClr val="6C9E7F"/>
                </a:solidFill>
                <a:latin typeface="Arial Unicode MS"/>
              </a:rPr>
              <a:t>مادة (</a:t>
            </a:r>
            <a:r>
              <a:rPr lang="en-US" sz="1900">
                <a:solidFill>
                  <a:srgbClr val="6C9E7F"/>
                </a:solidFill>
                <a:latin typeface="Arial Unicode MS"/>
              </a:rPr>
              <a:t>٦</a:t>
            </a:r>
            <a:r>
              <a:rPr lang="ar-SA" sz="1900">
                <a:solidFill>
                  <a:srgbClr val="6C9E7F"/>
                </a:solidFill>
                <a:latin typeface="Arial Unicode MS"/>
              </a:rPr>
              <a:t>)</a:t>
            </a:r>
          </a:p>
        </p:txBody>
      </p:sp>
      <p:sp>
        <p:nvSpPr>
          <p:cNvPr id="7" name="Rectangle 6"/>
          <p:cNvSpPr/>
          <p:nvPr/>
        </p:nvSpPr>
        <p:spPr>
          <a:xfrm>
            <a:off x="4118344" y="2154865"/>
            <a:ext cx="1353879" cy="368595"/>
          </a:xfrm>
          <a:prstGeom prst="rect">
            <a:avLst/>
          </a:prstGeom>
        </p:spPr>
        <p:txBody>
          <a:bodyPr wrap="none" lIns="0" tIns="0" rIns="0" bIns="0">
            <a:noAutofit/>
          </a:bodyPr>
          <a:lstStyle/>
          <a:p>
            <a:pPr indent="0" algn="r" rtl="1">
              <a:lnSpc>
                <a:spcPts val="3020"/>
              </a:lnSpc>
            </a:pPr>
            <a:r>
              <a:rPr lang="ar-SA" sz="2700">
                <a:latin typeface="Arial"/>
              </a:rPr>
              <a:t>ابب؛ثك:</a:t>
            </a:r>
          </a:p>
        </p:txBody>
      </p:sp>
      <p:sp>
        <p:nvSpPr>
          <p:cNvPr id="8" name="Rectangle 7"/>
          <p:cNvSpPr/>
          <p:nvPr/>
        </p:nvSpPr>
        <p:spPr>
          <a:xfrm>
            <a:off x="698204" y="478465"/>
            <a:ext cx="4738577" cy="308344"/>
          </a:xfrm>
          <a:prstGeom prst="rect">
            <a:avLst/>
          </a:prstGeom>
        </p:spPr>
        <p:txBody>
          <a:bodyPr wrap="none" lIns="0" tIns="0" rIns="0" bIns="0">
            <a:noAutofit/>
          </a:bodyPr>
          <a:lstStyle/>
          <a:p>
            <a:pPr indent="0" algn="just" rtl="1">
              <a:lnSpc>
                <a:spcPts val="2680"/>
              </a:lnSpc>
              <a:spcAft>
                <a:spcPts val="490"/>
              </a:spcAft>
            </a:pPr>
            <a:r>
              <a:rPr lang="ar-SA" sz="2000">
                <a:latin typeface="Arial Unicode MS"/>
              </a:rPr>
              <a:t>الباب الأول : يخصص للمرتبات، والأجور،</a:t>
            </a:r>
          </a:p>
        </p:txBody>
      </p:sp>
      <p:sp>
        <p:nvSpPr>
          <p:cNvPr id="9" name="Rectangle 8"/>
          <p:cNvSpPr/>
          <p:nvPr/>
        </p:nvSpPr>
        <p:spPr>
          <a:xfrm>
            <a:off x="2725479" y="932120"/>
            <a:ext cx="1013637" cy="265814"/>
          </a:xfrm>
          <a:prstGeom prst="rect">
            <a:avLst/>
          </a:prstGeom>
        </p:spPr>
        <p:txBody>
          <a:bodyPr wrap="none" lIns="0" tIns="0" rIns="0" bIns="0">
            <a:noAutofit/>
          </a:bodyPr>
          <a:lstStyle/>
          <a:p>
            <a:pPr indent="0" algn="r" rtl="1">
              <a:lnSpc>
                <a:spcPts val="2540"/>
              </a:lnSpc>
              <a:spcAft>
                <a:spcPts val="490"/>
              </a:spcAft>
            </a:pPr>
            <a:r>
              <a:rPr lang="ar-SA" sz="1900">
                <a:latin typeface="Arial Unicode MS"/>
              </a:rPr>
              <a:t>والبدلات .</a:t>
            </a:r>
          </a:p>
        </p:txBody>
      </p:sp>
      <p:sp>
        <p:nvSpPr>
          <p:cNvPr id="10" name="Rectangle 9"/>
          <p:cNvSpPr/>
          <p:nvPr/>
        </p:nvSpPr>
        <p:spPr>
          <a:xfrm>
            <a:off x="701748" y="1368055"/>
            <a:ext cx="4738577" cy="311889"/>
          </a:xfrm>
          <a:prstGeom prst="rect">
            <a:avLst/>
          </a:prstGeom>
        </p:spPr>
        <p:txBody>
          <a:bodyPr wrap="none" lIns="0" tIns="0" rIns="0" bIns="0">
            <a:noAutofit/>
          </a:bodyPr>
          <a:lstStyle/>
          <a:p>
            <a:pPr indent="0" algn="just" rtl="1">
              <a:lnSpc>
                <a:spcPts val="2680"/>
              </a:lnSpc>
              <a:spcAft>
                <a:spcPts val="490"/>
              </a:spcAft>
            </a:pPr>
            <a:r>
              <a:rPr lang="ar-SA" sz="2000">
                <a:latin typeface="Arial Unicode MS"/>
              </a:rPr>
              <a:t>الباب </a:t>
            </a:r>
            <a:r>
              <a:rPr lang="ar-SA" sz="1900">
                <a:latin typeface="Arial Unicode MS"/>
              </a:rPr>
              <a:t>الثاني : يخصص للمصروفات </a:t>
            </a:r>
            <a:r>
              <a:rPr lang="ar-SA" sz="2000">
                <a:latin typeface="Arial Unicode MS"/>
              </a:rPr>
              <a:t>التثفيلية</a:t>
            </a:r>
            <a:r>
              <a:rPr lang="ar-SA" sz="1900">
                <a:latin typeface="Arial Unicode MS"/>
              </a:rPr>
              <a:t>،</a:t>
            </a:r>
          </a:p>
        </p:txBody>
      </p:sp>
      <p:sp>
        <p:nvSpPr>
          <p:cNvPr id="11" name="Rectangle 10"/>
          <p:cNvSpPr/>
          <p:nvPr/>
        </p:nvSpPr>
        <p:spPr>
          <a:xfrm>
            <a:off x="1442483" y="1796902"/>
            <a:ext cx="2310810" cy="318977"/>
          </a:xfrm>
          <a:prstGeom prst="rect">
            <a:avLst/>
          </a:prstGeom>
        </p:spPr>
        <p:txBody>
          <a:bodyPr wrap="none" lIns="0" tIns="0" rIns="0" bIns="0">
            <a:noAutofit/>
          </a:bodyPr>
          <a:lstStyle/>
          <a:p>
            <a:pPr indent="0" algn="just" rtl="1">
              <a:lnSpc>
                <a:spcPts val="2540"/>
              </a:lnSpc>
              <a:spcAft>
                <a:spcPts val="490"/>
              </a:spcAft>
            </a:pPr>
            <a:r>
              <a:rPr lang="ar-SA" sz="1900">
                <a:latin typeface="Arial Unicode MS"/>
              </a:rPr>
              <a:t>والاسهلاكية، والإدارية.</a:t>
            </a:r>
          </a:p>
        </p:txBody>
      </p:sp>
      <p:sp>
        <p:nvSpPr>
          <p:cNvPr id="12" name="Rectangle 11"/>
          <p:cNvSpPr/>
          <p:nvPr/>
        </p:nvSpPr>
        <p:spPr>
          <a:xfrm>
            <a:off x="818706" y="2278911"/>
            <a:ext cx="2913321" cy="340242"/>
          </a:xfrm>
          <a:prstGeom prst="rect">
            <a:avLst/>
          </a:prstGeom>
        </p:spPr>
        <p:txBody>
          <a:bodyPr wrap="none" lIns="0" tIns="0" rIns="0" bIns="0">
            <a:noAutofit/>
          </a:bodyPr>
          <a:lstStyle/>
          <a:p>
            <a:pPr indent="0" algn="just" rtl="1">
              <a:lnSpc>
                <a:spcPts val="2540"/>
              </a:lnSpc>
              <a:spcAft>
                <a:spcPts val="490"/>
              </a:spcAft>
            </a:pPr>
            <a:r>
              <a:rPr lang="ar-SA" sz="1900">
                <a:latin typeface="Arial Unicode MS"/>
              </a:rPr>
              <a:t>يخصص لمصروفات براهح الصيانة،</a:t>
            </a:r>
          </a:p>
        </p:txBody>
      </p:sp>
      <p:sp>
        <p:nvSpPr>
          <p:cNvPr id="13" name="Rectangle 12"/>
          <p:cNvSpPr/>
          <p:nvPr/>
        </p:nvSpPr>
        <p:spPr>
          <a:xfrm>
            <a:off x="2916865" y="2675860"/>
            <a:ext cx="825795" cy="290623"/>
          </a:xfrm>
          <a:prstGeom prst="rect">
            <a:avLst/>
          </a:prstGeom>
        </p:spPr>
        <p:txBody>
          <a:bodyPr wrap="none" lIns="0" tIns="0" rIns="0" bIns="0">
            <a:noAutofit/>
          </a:bodyPr>
          <a:lstStyle/>
          <a:p>
            <a:pPr indent="0" algn="just" rtl="1">
              <a:lnSpc>
                <a:spcPts val="2680"/>
              </a:lnSpc>
              <a:spcAft>
                <a:spcPts val="490"/>
              </a:spcAft>
            </a:pPr>
            <a:r>
              <a:rPr lang="ar-SA" sz="1900">
                <a:latin typeface="Arial Unicode MS"/>
              </a:rPr>
              <a:t>وا</a:t>
            </a:r>
            <a:r>
              <a:rPr lang="ar-SA" sz="2000">
                <a:latin typeface="Arial Unicode MS"/>
              </a:rPr>
              <a:t>لتشغيل.</a:t>
            </a:r>
          </a:p>
        </p:txBody>
      </p:sp>
      <p:sp>
        <p:nvSpPr>
          <p:cNvPr id="14" name="Rectangle 13"/>
          <p:cNvSpPr/>
          <p:nvPr/>
        </p:nvSpPr>
        <p:spPr>
          <a:xfrm>
            <a:off x="808074" y="3076353"/>
            <a:ext cx="4635795" cy="357963"/>
          </a:xfrm>
          <a:prstGeom prst="rect">
            <a:avLst/>
          </a:prstGeom>
        </p:spPr>
        <p:txBody>
          <a:bodyPr wrap="none" lIns="0" tIns="0" rIns="0" bIns="0">
            <a:noAutofit/>
          </a:bodyPr>
          <a:lstStyle/>
          <a:p>
            <a:pPr indent="0" algn="just" rtl="1">
              <a:lnSpc>
                <a:spcPts val="2680"/>
              </a:lnSpc>
              <a:spcAft>
                <a:spcPts val="490"/>
              </a:spcAft>
            </a:pPr>
            <a:r>
              <a:rPr lang="ar-SA" sz="2000">
                <a:latin typeface="Arial Unicode MS"/>
              </a:rPr>
              <a:t>الباب الرابع </a:t>
            </a:r>
            <a:r>
              <a:rPr lang="ar-SA" sz="1900">
                <a:latin typeface="Arial Unicode MS"/>
              </a:rPr>
              <a:t>:    </a:t>
            </a:r>
            <a:r>
              <a:rPr lang="ar-SA" sz="1800">
                <a:latin typeface="Arial Unicode MS"/>
              </a:rPr>
              <a:t>يخصص </a:t>
            </a:r>
            <a:r>
              <a:rPr lang="ar-SA" sz="1900">
                <a:latin typeface="Arial Unicode MS"/>
              </a:rPr>
              <a:t>للمشارح والانشاءات</a:t>
            </a:r>
          </a:p>
        </p:txBody>
      </p:sp>
      <p:sp>
        <p:nvSpPr>
          <p:cNvPr id="15" name="Rectangle 14"/>
          <p:cNvSpPr/>
          <p:nvPr/>
        </p:nvSpPr>
        <p:spPr>
          <a:xfrm>
            <a:off x="2973572" y="3487479"/>
            <a:ext cx="762000" cy="265814"/>
          </a:xfrm>
          <a:prstGeom prst="rect">
            <a:avLst/>
          </a:prstGeom>
        </p:spPr>
        <p:txBody>
          <a:bodyPr wrap="none" lIns="0" tIns="0" rIns="0" bIns="0">
            <a:noAutofit/>
          </a:bodyPr>
          <a:lstStyle/>
          <a:p>
            <a:pPr indent="0" algn="r" rtl="1">
              <a:lnSpc>
                <a:spcPts val="2540"/>
              </a:lnSpc>
              <a:spcAft>
                <a:spcPts val="1610"/>
              </a:spcAft>
            </a:pPr>
            <a:r>
              <a:rPr lang="ar-SA" sz="1900">
                <a:latin typeface="Arial Unicode MS"/>
              </a:rPr>
              <a:t>الجديدة.</a:t>
            </a:r>
          </a:p>
        </p:txBody>
      </p:sp>
      <p:sp>
        <p:nvSpPr>
          <p:cNvPr id="16" name="Rectangle 15"/>
          <p:cNvSpPr/>
          <p:nvPr/>
        </p:nvSpPr>
        <p:spPr>
          <a:xfrm>
            <a:off x="641497" y="4114800"/>
            <a:ext cx="4820093" cy="2697125"/>
          </a:xfrm>
          <a:prstGeom prst="rect">
            <a:avLst/>
          </a:prstGeom>
        </p:spPr>
        <p:txBody>
          <a:bodyPr lIns="0" tIns="0" rIns="0" bIns="0">
            <a:noAutofit/>
          </a:bodyPr>
          <a:lstStyle/>
          <a:p>
            <a:pPr indent="0" algn="r" rtl="1">
              <a:lnSpc>
                <a:spcPts val="3712"/>
              </a:lnSpc>
              <a:spcAft>
                <a:spcPts val="1610"/>
              </a:spcAft>
            </a:pPr>
            <a:r>
              <a:rPr lang="ar-SA" sz="1900">
                <a:latin typeface="Arial Unicode MS"/>
              </a:rPr>
              <a:t>مع مراعاة الفزات المحددة من قبل وزارة المالية والاقتصاد الوطني لتقديم مثروع الميزانية، يقدم مدير الجامعة مثرع الميزانية إلى مجلس الجامعة للموافقة عليه، ويرفعه لوزير التعليم العالي. تتم المناقلات </a:t>
            </a:r>
            <a:r>
              <a:rPr lang="ar-SA" sz="2000">
                <a:latin typeface="Arial Unicode MS"/>
              </a:rPr>
              <a:t>بين </a:t>
            </a:r>
            <a:r>
              <a:rPr lang="ar-SA" sz="1900">
                <a:latin typeface="Arial Unicode MS"/>
              </a:rPr>
              <a:t>البو، أو </a:t>
            </a:r>
            <a:r>
              <a:rPr lang="ar-SA" sz="2000">
                <a:latin typeface="Arial Unicode MS"/>
              </a:rPr>
              <a:t>بين </a:t>
            </a:r>
            <a:r>
              <a:rPr lang="ar-SA" sz="1900">
                <a:latin typeface="Arial Unicode MS"/>
              </a:rPr>
              <a:t>أواب ادزانية، وفق ما يقفي به مرسوم الميزانية.</a:t>
            </a:r>
          </a:p>
        </p:txBody>
      </p:sp>
      <p:sp>
        <p:nvSpPr>
          <p:cNvPr id="17" name="Rectangle 16"/>
          <p:cNvSpPr/>
          <p:nvPr/>
        </p:nvSpPr>
        <p:spPr>
          <a:xfrm>
            <a:off x="623776" y="7130902"/>
            <a:ext cx="4869712" cy="3133060"/>
          </a:xfrm>
          <a:prstGeom prst="rect">
            <a:avLst/>
          </a:prstGeom>
        </p:spPr>
        <p:txBody>
          <a:bodyPr lIns="0" tIns="0" rIns="0" bIns="0">
            <a:noAutofit/>
          </a:bodyPr>
          <a:lstStyle/>
          <a:p>
            <a:pPr indent="0" algn="r" rtl="1">
              <a:lnSpc>
                <a:spcPts val="3628"/>
              </a:lnSpc>
              <a:spcBef>
                <a:spcPts val="1610"/>
              </a:spcBef>
            </a:pPr>
            <a:r>
              <a:rPr lang="ar-SA" sz="1900">
                <a:latin typeface="Arial Unicode MS"/>
              </a:rPr>
              <a:t>لا مجوز الصرف إلا بناء عل ارتباط ابق، ولا يجوز الارتباط إلا في حدود الاعتإدات المدرجة في الميزانية، أو بعد صدور قرار بتعديلها من اللطة المختصة. تولع أموال الجامعة باسمها في مؤسة النقد العربي العودي، أو أحد فروعها في المملكة، وهوز بموافقة مجلس الجامعة إيداعها في مصرف أوأكثر إذا اقتضت مصلحة العمل ذلك.</a:t>
            </a:r>
          </a:p>
        </p:txBody>
      </p:sp>
      <p:sp>
        <p:nvSpPr>
          <p:cNvPr id="18" name="Rectangle 17"/>
          <p:cNvSpPr/>
          <p:nvPr/>
        </p:nvSpPr>
        <p:spPr>
          <a:xfrm>
            <a:off x="0" y="0"/>
            <a:ext cx="0" cy="0"/>
          </a:xfrm>
          <a:prstGeom prst="rect">
            <a:avLst/>
          </a:prstGeom>
          <a:solidFill>
            <a:srgbClr val="55A56C"/>
          </a:solidFill>
        </p:spPr>
        <p:txBody>
          <a:bodyPr wrap="none" lIns="0" tIns="0" rIns="0" bIns="0">
            <a:noAutofit/>
          </a:bodyPr>
          <a:lstStyle/>
          <a:p>
            <a:endParaRPr/>
          </a:p>
        </p:txBody>
      </p:sp>
      <p:sp>
        <p:nvSpPr>
          <p:cNvPr id="19" name="Rectangle 18"/>
          <p:cNvSpPr/>
          <p:nvPr/>
        </p:nvSpPr>
        <p:spPr>
          <a:xfrm>
            <a:off x="0" y="0"/>
            <a:ext cx="0" cy="0"/>
          </a:xfrm>
          <a:prstGeom prst="rect">
            <a:avLst/>
          </a:prstGeom>
          <a:solidFill>
            <a:srgbClr val="55A56C"/>
          </a:solidFill>
        </p:spPr>
        <p:txBody>
          <a:bodyPr wrap="none"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279451" y="4175051"/>
            <a:ext cx="4976037" cy="1155404"/>
          </a:xfrm>
          <a:prstGeom prst="rect">
            <a:avLst/>
          </a:prstGeom>
        </p:spPr>
        <p:txBody>
          <a:bodyPr lIns="0" tIns="0" rIns="0" bIns="0">
            <a:noAutofit/>
          </a:bodyPr>
          <a:lstStyle/>
          <a:p>
            <a:pPr indent="0" algn="ctr" rtl="1">
              <a:lnSpc>
                <a:spcPts val="2790"/>
              </a:lnSpc>
              <a:spcAft>
                <a:spcPts val="2240"/>
              </a:spcAft>
            </a:pPr>
            <a:r>
              <a:rPr lang="ar-SA" sz="2500" b="1">
                <a:latin typeface="Arial"/>
              </a:rPr>
              <a:t>(الغصل الثاني)</a:t>
            </a:r>
          </a:p>
          <a:p>
            <a:pPr indent="0" algn="ctr" rtl="1">
              <a:lnSpc>
                <a:spcPts val="4820"/>
              </a:lnSpc>
            </a:pPr>
            <a:r>
              <a:rPr lang="ar-SA" sz="3600">
                <a:solidFill>
                  <a:srgbClr val="6C9E7F"/>
                </a:solidFill>
                <a:latin typeface="Arial Unicode MS"/>
              </a:rPr>
              <a:t>المشتريات والتكليف بالأعمال</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4214</Words>
  <Application>Microsoft Office PowerPoint</Application>
  <PresentationFormat>Custom</PresentationFormat>
  <Paragraphs>294</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 Unicode MS</vt:lpstr>
      <vt:lpstr>Arial</vt:lpstr>
      <vt:lpstr>Calibri</vt:lpstr>
      <vt:lpstr>Impact</vt:lpstr>
      <vt:lpstr>Segoe UI</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Aabed</dc:creator>
  <cp:lastModifiedBy>Mohammad Aabed</cp:lastModifiedBy>
  <cp:revision>1</cp:revision>
  <dcterms:modified xsi:type="dcterms:W3CDTF">2015-04-17T19:09:14Z</dcterms:modified>
</cp:coreProperties>
</file>