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10693400" cy="107188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194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 Id="rId5" Type="http://schemas.openxmlformats.org/officeDocument/2006/relationships/image" Target="../media/image54.jpeg"/><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 Id="rId5" Type="http://schemas.openxmlformats.org/officeDocument/2006/relationships/image" Target="../media/image78.jpeg"/><Relationship Id="rId4" Type="http://schemas.openxmlformats.org/officeDocument/2006/relationships/image" Target="../media/image77.jpeg"/></Relationships>
</file>

<file path=ppt/slides/_rels/slide3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xml"/><Relationship Id="rId4" Type="http://schemas.openxmlformats.org/officeDocument/2006/relationships/image" Target="../media/image8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image" Target="../media/image82.jpeg"/><Relationship Id="rId1" Type="http://schemas.openxmlformats.org/officeDocument/2006/relationships/slideLayout" Target="../slideLayouts/slideLayout1.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3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4.jpeg"/><Relationship Id="rId7" Type="http://schemas.openxmlformats.org/officeDocument/2006/relationships/image" Target="../media/image98.jpeg"/><Relationship Id="rId2" Type="http://schemas.openxmlformats.org/officeDocument/2006/relationships/image" Target="../media/image93.jpeg"/><Relationship Id="rId1" Type="http://schemas.openxmlformats.org/officeDocument/2006/relationships/slideLayout" Target="../slideLayouts/slideLayout1.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1.xml"/><Relationship Id="rId5" Type="http://schemas.openxmlformats.org/officeDocument/2006/relationships/image" Target="../media/image104.jpeg"/><Relationship Id="rId4" Type="http://schemas.openxmlformats.org/officeDocument/2006/relationships/image" Target="../media/image103.jpeg"/></Relationships>
</file>

<file path=ppt/slides/_rels/slide49.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1.xml"/><Relationship Id="rId4" Type="http://schemas.openxmlformats.org/officeDocument/2006/relationships/image" Target="../media/image10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1.xml"/><Relationship Id="rId4" Type="http://schemas.openxmlformats.org/officeDocument/2006/relationships/image" Target="../media/image11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1.xml"/><Relationship Id="rId5" Type="http://schemas.openxmlformats.org/officeDocument/2006/relationships/image" Target="../media/image114.jpeg"/><Relationship Id="rId4" Type="http://schemas.openxmlformats.org/officeDocument/2006/relationships/image" Target="../media/image11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1.xml"/><Relationship Id="rId5" Type="http://schemas.openxmlformats.org/officeDocument/2006/relationships/image" Target="../media/image118.jpeg"/><Relationship Id="rId4" Type="http://schemas.openxmlformats.org/officeDocument/2006/relationships/image" Target="../media/image11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3836" y="1066800"/>
            <a:ext cx="779318" cy="793172"/>
          </a:xfrm>
          <a:prstGeom prst="rect">
            <a:avLst/>
          </a:prstGeom>
        </p:spPr>
      </p:pic>
      <p:sp>
        <p:nvSpPr>
          <p:cNvPr id="3" name="Rectangle 2"/>
          <p:cNvSpPr/>
          <p:nvPr/>
        </p:nvSpPr>
        <p:spPr>
          <a:xfrm>
            <a:off x="4263736" y="980209"/>
            <a:ext cx="2026227" cy="813954"/>
          </a:xfrm>
          <a:prstGeom prst="rect">
            <a:avLst/>
          </a:prstGeom>
        </p:spPr>
        <p:txBody>
          <a:bodyPr lIns="0" tIns="0" rIns="0" bIns="0">
            <a:noAutofit/>
          </a:bodyPr>
          <a:lstStyle/>
          <a:p>
            <a:pPr indent="0" algn="ctr" rtl="1">
              <a:lnSpc>
                <a:spcPts val="2264"/>
              </a:lnSpc>
              <a:spcAft>
                <a:spcPts val="9450"/>
              </a:spcAft>
            </a:pPr>
            <a:r>
              <a:rPr lang="ar-SA" sz="1700">
                <a:latin typeface="Arial Unicode MS"/>
              </a:rPr>
              <a:t>المملكة العربية السعودية مجلس التعليم العالي الا</a:t>
            </a:r>
            <a:r>
              <a:rPr lang="en-US" sz="1700">
                <a:latin typeface="Arial Unicode MS"/>
              </a:rPr>
              <a:t>٠</a:t>
            </a:r>
            <a:r>
              <a:rPr lang="ar-SA" sz="1700">
                <a:latin typeface="Arial Unicode MS"/>
              </a:rPr>
              <a:t>اذةالعامة</a:t>
            </a:r>
          </a:p>
        </p:txBody>
      </p:sp>
      <p:sp>
        <p:nvSpPr>
          <p:cNvPr id="4" name="Rectangle 3"/>
          <p:cNvSpPr/>
          <p:nvPr/>
        </p:nvSpPr>
        <p:spPr>
          <a:xfrm>
            <a:off x="1707572" y="3345872"/>
            <a:ext cx="3900055" cy="1506682"/>
          </a:xfrm>
          <a:prstGeom prst="rect">
            <a:avLst/>
          </a:prstGeom>
        </p:spPr>
        <p:txBody>
          <a:bodyPr lIns="0" tIns="0" rIns="0" bIns="0">
            <a:noAutofit/>
          </a:bodyPr>
          <a:lstStyle/>
          <a:p>
            <a:pPr marL="492991" indent="0" rtl="1">
              <a:lnSpc>
                <a:spcPts val="6560"/>
              </a:lnSpc>
              <a:spcBef>
                <a:spcPts val="9450"/>
              </a:spcBef>
            </a:pPr>
            <a:r>
              <a:rPr lang="ar-SA" sz="4900">
                <a:solidFill>
                  <a:srgbClr val="74985D"/>
                </a:solidFill>
                <a:latin typeface="Arial Unicode MS"/>
              </a:rPr>
              <a:t>اللائحةا</a:t>
            </a:r>
            <a:r>
              <a:rPr lang="en-US" sz="4900">
                <a:solidFill>
                  <a:srgbClr val="74985D"/>
                </a:solidFill>
                <a:latin typeface="Arial Unicode MS"/>
              </a:rPr>
              <a:t>٤</a:t>
            </a:r>
            <a:r>
              <a:rPr lang="ar-SA" sz="4900">
                <a:solidFill>
                  <a:srgbClr val="74985D"/>
                </a:solidFill>
                <a:latin typeface="Arial Unicode MS"/>
              </a:rPr>
              <a:t>صة</a:t>
            </a:r>
          </a:p>
          <a:p>
            <a:pPr indent="0" rtl="1">
              <a:lnSpc>
                <a:spcPts val="4150"/>
              </a:lnSpc>
            </a:pPr>
            <a:r>
              <a:rPr lang="ar-SA" sz="3100">
                <a:solidFill>
                  <a:srgbClr val="74985D"/>
                </a:solidFill>
                <a:latin typeface="Arial Unicode MS"/>
              </a:rPr>
              <a:t>لشوفمفعوبيالج</a:t>
            </a:r>
            <a:r>
              <a:rPr lang="en-US" sz="3100">
                <a:solidFill>
                  <a:srgbClr val="74985D"/>
                </a:solidFill>
                <a:latin typeface="Arial Unicode MS"/>
              </a:rPr>
              <a:t>1</a:t>
            </a:r>
            <a:r>
              <a:rPr lang="ar-SA" sz="3100">
                <a:solidFill>
                  <a:srgbClr val="74985D"/>
                </a:solidFill>
                <a:latin typeface="Arial Unicode MS"/>
              </a:rPr>
              <a:t>معاتالسعودبئ</a:t>
            </a:r>
          </a:p>
          <a:p>
            <a:pPr indent="0" rtl="1">
              <a:lnSpc>
                <a:spcPts val="4020"/>
              </a:lnSpc>
              <a:spcAft>
                <a:spcPts val="2660"/>
              </a:spcAft>
            </a:pPr>
            <a:r>
              <a:rPr lang="ar-SA" sz="3000">
                <a:solidFill>
                  <a:srgbClr val="74985D"/>
                </a:solidFill>
                <a:latin typeface="Arial Unicode MS"/>
              </a:rPr>
              <a:t>ضاضاءهيئةالتدريسوضضحك</a:t>
            </a:r>
            <a:r>
              <a:rPr lang="en-US" sz="3000">
                <a:solidFill>
                  <a:srgbClr val="74985D"/>
                </a:solidFill>
                <a:latin typeface="Arial Unicode MS"/>
              </a:rPr>
              <a:t>٠</a:t>
            </a:r>
            <a:r>
              <a:rPr lang="ar-SA" sz="3000">
                <a:solidFill>
                  <a:srgbClr val="74985D"/>
                </a:solidFill>
                <a:latin typeface="Arial Unicode MS"/>
              </a:rPr>
              <a:t>ا</a:t>
            </a:r>
          </a:p>
        </p:txBody>
      </p:sp>
      <p:sp>
        <p:nvSpPr>
          <p:cNvPr id="5" name="Rectangle 4"/>
          <p:cNvSpPr/>
          <p:nvPr/>
        </p:nvSpPr>
        <p:spPr>
          <a:xfrm>
            <a:off x="1527463" y="5534890"/>
            <a:ext cx="4312227" cy="1610591"/>
          </a:xfrm>
          <a:prstGeom prst="rect">
            <a:avLst/>
          </a:prstGeom>
        </p:spPr>
        <p:txBody>
          <a:bodyPr lIns="0" tIns="0" rIns="0" bIns="0">
            <a:noAutofit/>
          </a:bodyPr>
          <a:lstStyle/>
          <a:p>
            <a:pPr indent="0" algn="ctr" rtl="1">
              <a:lnSpc>
                <a:spcPts val="2280"/>
              </a:lnSpc>
              <a:spcBef>
                <a:spcPts val="2660"/>
              </a:spcBef>
              <a:spcAft>
                <a:spcPts val="350"/>
              </a:spcAft>
            </a:pPr>
            <a:r>
              <a:rPr lang="ar-SA" sz="1700">
                <a:latin typeface="Arial Unicode MS"/>
              </a:rPr>
              <a:t>اسادرة بقرارمجلس التعليم العالى وق</a:t>
            </a:r>
            <a:r>
              <a:rPr lang="en-US" sz="1700">
                <a:latin typeface="Arial Unicode MS"/>
              </a:rPr>
              <a:t>٠</a:t>
            </a:r>
            <a:r>
              <a:rPr lang="ar-SA" sz="1700">
                <a:latin typeface="Arial Unicode MS"/>
              </a:rPr>
              <a:t>ء(</a:t>
            </a:r>
            <a:r>
              <a:rPr lang="en-US" sz="1700">
                <a:latin typeface="Arial Unicode MS"/>
              </a:rPr>
              <a:t>١٧/٦/٤</a:t>
            </a:r>
            <a:r>
              <a:rPr lang="ar-SA" sz="1700">
                <a:latin typeface="Arial Unicode MS"/>
              </a:rPr>
              <a:t> </a:t>
            </a:r>
            <a:r>
              <a:rPr lang="en-US" sz="1700">
                <a:latin typeface="Arial Unicode MS"/>
              </a:rPr>
              <a:t>٤</a:t>
            </a:r>
            <a:r>
              <a:rPr lang="ar-SA" sz="1700">
                <a:latin typeface="Arial Unicode MS"/>
              </a:rPr>
              <a:t> </a:t>
            </a:r>
            <a:r>
              <a:rPr lang="en-US" sz="1700">
                <a:latin typeface="Arial Unicode MS"/>
              </a:rPr>
              <a:t>١</a:t>
            </a:r>
            <a:r>
              <a:rPr lang="ar-SA" sz="1700">
                <a:latin typeface="Arial Unicode MS"/>
              </a:rPr>
              <a:t>)</a:t>
            </a:r>
          </a:p>
          <a:p>
            <a:pPr indent="0" algn="ctr" rtl="1">
              <a:lnSpc>
                <a:spcPts val="2591"/>
              </a:lnSpc>
              <a:spcAft>
                <a:spcPts val="5810"/>
              </a:spcAft>
            </a:pPr>
            <a:r>
              <a:rPr lang="ar-SA" sz="1700">
                <a:latin typeface="Arial Unicode MS"/>
              </a:rPr>
              <a:t>المتخذ في الجلسة (السادسة ) لمجلس التعلي.) العالي المعقودة بتاريخ </a:t>
            </a:r>
            <a:r>
              <a:rPr lang="en-US" sz="1700">
                <a:latin typeface="Arial Unicode MS"/>
              </a:rPr>
              <a:t>١٧/٨/٢٦</a:t>
            </a:r>
            <a:r>
              <a:rPr lang="ar-SA" sz="1700">
                <a:latin typeface="Arial Unicode MS"/>
              </a:rPr>
              <a:t> </a:t>
            </a:r>
            <a:r>
              <a:rPr lang="en-US" sz="1700">
                <a:latin typeface="Arial Unicode MS"/>
              </a:rPr>
              <a:t>٤</a:t>
            </a:r>
            <a:r>
              <a:rPr lang="ar-SA" sz="1700">
                <a:latin typeface="Arial Unicode MS"/>
              </a:rPr>
              <a:t> </a:t>
            </a:r>
            <a:r>
              <a:rPr lang="en-US" sz="1700">
                <a:latin typeface="Arial Unicode MS"/>
              </a:rPr>
              <a:t>١</a:t>
            </a:r>
            <a:r>
              <a:rPr lang="ar-SA" sz="1700">
                <a:latin typeface="Arial Unicode MS"/>
              </a:rPr>
              <a:t>ل المتوج بموافقة </a:t>
            </a:r>
            <a:r>
              <a:rPr lang="ar-SA" sz="1500">
                <a:latin typeface="Arial Unicode MS"/>
              </a:rPr>
              <a:t>خادم </a:t>
            </a:r>
            <a:r>
              <a:rPr lang="ar-SA" sz="1700">
                <a:latin typeface="Arial Unicode MS"/>
              </a:rPr>
              <a:t>الحرمين الشريفين رنيس سلسالولا'ءورئيس </a:t>
            </a:r>
            <a:r>
              <a:rPr lang="en-US" sz="1700">
                <a:latin typeface="Arial Unicode MS"/>
              </a:rPr>
              <a:t>٠</a:t>
            </a:r>
            <a:r>
              <a:rPr lang="ar-SA" sz="1700">
                <a:latin typeface="Arial Unicode MS"/>
              </a:rPr>
              <a:t>سس التعليم العالي بالتوجيه البرقي الك^م </a:t>
            </a:r>
            <a:r>
              <a:rPr lang="ar-SA" sz="1500" i="1" baseline="-25000">
                <a:latin typeface="Arial Unicode MS"/>
              </a:rPr>
              <a:t>ز</a:t>
            </a:r>
            <a:r>
              <a:rPr lang="ar-SA" sz="1500" i="1">
                <a:latin typeface="Arial Unicode MS"/>
              </a:rPr>
              <a:t>قمء</a:t>
            </a:r>
            <a:r>
              <a:rPr lang="en-US" sz="1500" i="1">
                <a:latin typeface="Arial Unicode MS"/>
              </a:rPr>
              <a:t>١</a:t>
            </a:r>
            <a:r>
              <a:rPr lang="ar-SA" sz="1500" i="1">
                <a:latin typeface="Arial Unicode MS"/>
              </a:rPr>
              <a:t>|با هتئ</a:t>
            </a:r>
            <a:r>
              <a:rPr lang="en-US" sz="1500" i="1">
                <a:latin typeface="Arial Unicode MS"/>
              </a:rPr>
              <a:t>1٢٢</a:t>
            </a:r>
            <a:r>
              <a:rPr lang="ar-SA" sz="1500" i="1">
                <a:latin typeface="Arial Unicode MS"/>
              </a:rPr>
              <a:t>ةالآا</a:t>
            </a:r>
            <a:r>
              <a:rPr lang="en-US" sz="1500" i="1">
                <a:latin typeface="Arial Unicode MS"/>
              </a:rPr>
              <a:t>١</a:t>
            </a:r>
            <a:r>
              <a:rPr lang="ar-SA" sz="1500" i="1">
                <a:latin typeface="Arial Unicode MS"/>
              </a:rPr>
              <a:t>د</a:t>
            </a:r>
          </a:p>
        </p:txBody>
      </p:sp>
      <p:sp>
        <p:nvSpPr>
          <p:cNvPr id="6" name="Rectangle 5"/>
          <p:cNvSpPr/>
          <p:nvPr/>
        </p:nvSpPr>
        <p:spPr>
          <a:xfrm>
            <a:off x="3079172" y="8229600"/>
            <a:ext cx="1340428" cy="304800"/>
          </a:xfrm>
          <a:prstGeom prst="rect">
            <a:avLst/>
          </a:prstGeom>
        </p:spPr>
        <p:txBody>
          <a:bodyPr wrap="none" lIns="0" tIns="0" rIns="0" bIns="0">
            <a:noAutofit/>
          </a:bodyPr>
          <a:lstStyle/>
          <a:p>
            <a:pPr indent="0" algn="ctr" rtl="1">
              <a:lnSpc>
                <a:spcPts val="2010"/>
              </a:lnSpc>
              <a:spcBef>
                <a:spcPts val="5810"/>
              </a:spcBef>
              <a:spcAft>
                <a:spcPts val="2310"/>
              </a:spcAft>
            </a:pPr>
            <a:r>
              <a:rPr lang="ar-SA" sz="1800" b="1">
                <a:solidFill>
                  <a:srgbClr val="74985D"/>
                </a:solidFill>
                <a:latin typeface="Arial"/>
              </a:rPr>
              <a:t>الطبعةالا'ولى</a:t>
            </a:r>
          </a:p>
        </p:txBody>
      </p:sp>
      <p:sp>
        <p:nvSpPr>
          <p:cNvPr id="7" name="Rectangle 6"/>
          <p:cNvSpPr/>
          <p:nvPr/>
        </p:nvSpPr>
        <p:spPr>
          <a:xfrm>
            <a:off x="2957945" y="8946572"/>
            <a:ext cx="1499755" cy="266700"/>
          </a:xfrm>
          <a:prstGeom prst="rect">
            <a:avLst/>
          </a:prstGeom>
        </p:spPr>
        <p:txBody>
          <a:bodyPr wrap="none" lIns="0" tIns="0" rIns="0" bIns="0">
            <a:noAutofit/>
          </a:bodyPr>
          <a:lstStyle/>
          <a:p>
            <a:pPr indent="0" algn="ctr" rtl="1">
              <a:lnSpc>
                <a:spcPts val="2540"/>
              </a:lnSpc>
              <a:spcBef>
                <a:spcPts val="2310"/>
              </a:spcBef>
            </a:pPr>
            <a:r>
              <a:rPr lang="en-US" sz="1900">
                <a:latin typeface="Arial Unicode MS"/>
              </a:rPr>
              <a:t>١٤١٨</a:t>
            </a:r>
            <a:r>
              <a:rPr lang="ar-SA" sz="1900">
                <a:latin typeface="Arial Unicode MS"/>
              </a:rPr>
              <a:t>د-</a:t>
            </a:r>
            <a:r>
              <a:rPr lang="en-US" sz="1900">
                <a:latin typeface="Arial Unicode MS"/>
              </a:rPr>
              <a:t>١٩٩٨</a:t>
            </a:r>
            <a:r>
              <a:rPr lang="ar-SA" sz="1900">
                <a:latin typeface="Arial Unicode MS"/>
              </a:rPr>
              <a:t>م</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3087" y="4736306"/>
            <a:ext cx="3857625" cy="635794"/>
          </a:xfrm>
          <a:prstGeom prst="rect">
            <a:avLst/>
          </a:prstGeom>
        </p:spPr>
      </p:pic>
      <p:sp>
        <p:nvSpPr>
          <p:cNvPr id="3" name="Rectangle 2"/>
          <p:cNvSpPr/>
          <p:nvPr/>
        </p:nvSpPr>
        <p:spPr>
          <a:xfrm>
            <a:off x="828675" y="371475"/>
            <a:ext cx="5765006" cy="3950493"/>
          </a:xfrm>
          <a:prstGeom prst="rect">
            <a:avLst/>
          </a:prstGeom>
        </p:spPr>
        <p:txBody>
          <a:bodyPr lIns="0" tIns="0" rIns="0" bIns="0">
            <a:noAutofit/>
          </a:bodyPr>
          <a:lstStyle/>
          <a:p>
            <a:pPr marR="261938" indent="-215900" algn="just" rtl="1">
              <a:lnSpc>
                <a:spcPts val="3291"/>
              </a:lnSpc>
              <a:spcAft>
                <a:spcPts val="280"/>
              </a:spcAft>
            </a:pPr>
            <a:r>
              <a:rPr lang="ar-SA" sz="1900">
                <a:latin typeface="Arial Unicode MS"/>
              </a:rPr>
              <a:t>-</a:t>
            </a:r>
            <a:r>
              <a:rPr lang="ar-SA" sz="1800">
                <a:latin typeface="Arial Unicode MS"/>
              </a:rPr>
              <a:t>    أن </a:t>
            </a:r>
            <a:r>
              <a:rPr lang="ar-SA" sz="1900">
                <a:latin typeface="Arial Unicode MS"/>
              </a:rPr>
              <a:t>يكون </a:t>
            </a:r>
            <a:r>
              <a:rPr lang="ar-SA" sz="2000">
                <a:latin typeface="Arial Unicode MS"/>
              </a:rPr>
              <a:t>المرشح </a:t>
            </a:r>
            <a:r>
              <a:rPr lang="ar-SA" sz="1900">
                <a:latin typeface="Arial Unicode MS"/>
              </a:rPr>
              <a:t>حاصلأ </a:t>
            </a:r>
            <a:r>
              <a:rPr lang="ar-SA" sz="1700">
                <a:latin typeface="Arial Unicode MS"/>
              </a:rPr>
              <a:t>على </a:t>
            </a:r>
            <a:r>
              <a:rPr lang="ar-SA" sz="1900">
                <a:latin typeface="Arial Unicode MS"/>
              </a:rPr>
              <a:t>درجة </a:t>
            </a:r>
            <a:r>
              <a:rPr lang="ar-SA" sz="2000">
                <a:latin typeface="Arial Unicode MS"/>
              </a:rPr>
              <a:t>الماجستير </a:t>
            </a:r>
            <a:r>
              <a:rPr lang="ar-SA" sz="1800">
                <a:latin typeface="Arial Unicode MS"/>
              </a:rPr>
              <a:t>أو </a:t>
            </a:r>
            <a:r>
              <a:rPr lang="ar-SA" sz="1900">
                <a:latin typeface="Arial Unicode MS"/>
              </a:rPr>
              <a:t>ما يعادلها من جامعة سعودية </a:t>
            </a:r>
            <a:r>
              <a:rPr lang="ar-SA" sz="1800">
                <a:latin typeface="Arial Unicode MS"/>
              </a:rPr>
              <a:t>أو </a:t>
            </a:r>
            <a:r>
              <a:rPr lang="ar-SA" sz="1900">
                <a:latin typeface="Arial Unicode MS"/>
              </a:rPr>
              <a:t>جامعة </a:t>
            </a:r>
            <a:r>
              <a:rPr lang="ar-SA" sz="1800">
                <a:latin typeface="Arial Unicode MS"/>
              </a:rPr>
              <a:t>أخرى </a:t>
            </a:r>
            <a:r>
              <a:rPr lang="ar-SA" sz="2000">
                <a:latin typeface="Arial Unicode MS"/>
              </a:rPr>
              <a:t>معترف </a:t>
            </a:r>
            <a:r>
              <a:rPr lang="ar-SA" sz="2200">
                <a:latin typeface="Arial"/>
              </a:rPr>
              <a:t>بها .</a:t>
            </a:r>
          </a:p>
          <a:p>
            <a:pPr marR="261938" indent="-215900" algn="just" rtl="1">
              <a:lnSpc>
                <a:spcPts val="3319"/>
              </a:lnSpc>
              <a:spcAft>
                <a:spcPts val="280"/>
              </a:spcAft>
            </a:pPr>
            <a:r>
              <a:rPr lang="ar-SA" sz="1900">
                <a:latin typeface="Arial Unicode MS"/>
              </a:rPr>
              <a:t>-</a:t>
            </a:r>
            <a:r>
              <a:rPr lang="ar-SA" sz="1800">
                <a:latin typeface="Arial Unicode MS"/>
              </a:rPr>
              <a:t>    أن </a:t>
            </a:r>
            <a:r>
              <a:rPr lang="ar-SA" sz="1900">
                <a:latin typeface="Arial Unicode MS"/>
              </a:rPr>
              <a:t>يكون قد أمغى ثلاث </a:t>
            </a:r>
            <a:r>
              <a:rPr lang="ar-SA" sz="2000">
                <a:latin typeface="Arial Unicode MS"/>
              </a:rPr>
              <a:t>سنوات </a:t>
            </a:r>
            <a:r>
              <a:rPr lang="ar-SA" sz="1700">
                <a:latin typeface="Arial Unicode MS"/>
              </a:rPr>
              <a:t>على </a:t>
            </a:r>
            <a:r>
              <a:rPr lang="ar-SA" sz="1900">
                <a:latin typeface="Arial Unicode MS"/>
              </a:rPr>
              <a:t>الأقل ني </a:t>
            </a:r>
            <a:r>
              <a:rPr lang="ar-SA" sz="2000">
                <a:latin typeface="Arial Unicode MS"/>
              </a:rPr>
              <a:t>وظيغة </a:t>
            </a:r>
            <a:r>
              <a:rPr lang="ar-SA" sz="1900">
                <a:latin typeface="Arial Unicode MS"/>
              </a:rPr>
              <a:t>محاصر .</a:t>
            </a:r>
          </a:p>
          <a:p>
            <a:pPr marR="261938" indent="-215900" algn="just" rtl="1">
              <a:lnSpc>
                <a:spcPts val="3600"/>
              </a:lnSpc>
              <a:spcAft>
                <a:spcPts val="2940"/>
              </a:spcAft>
            </a:pPr>
            <a:r>
              <a:rPr lang="ar-SA" sz="1800">
                <a:latin typeface="Arial Unicode MS"/>
              </a:rPr>
              <a:t>-    أن </a:t>
            </a:r>
            <a:r>
              <a:rPr lang="ar-SA" sz="1900">
                <a:latin typeface="Arial Unicode MS"/>
              </a:rPr>
              <a:t>يتقدم بإنتاج </a:t>
            </a:r>
            <a:r>
              <a:rPr lang="ar-SA" sz="1700">
                <a:latin typeface="Arial Unicode MS"/>
              </a:rPr>
              <a:t>علمي </a:t>
            </a:r>
            <a:r>
              <a:rPr lang="ar-SA" sz="1900">
                <a:latin typeface="Arial Unicode MS"/>
              </a:rPr>
              <a:t>لا يقل عن ثلاث وحدات منثورة بعد حصوله </a:t>
            </a:r>
            <a:r>
              <a:rPr lang="ar-SA" sz="1700">
                <a:latin typeface="Arial Unicode MS"/>
              </a:rPr>
              <a:t>على </a:t>
            </a:r>
            <a:r>
              <a:rPr lang="ar-SA" sz="1900">
                <a:latin typeface="Arial Unicode MS"/>
              </a:rPr>
              <a:t>درجة </a:t>
            </a:r>
            <a:r>
              <a:rPr lang="ar-SA" sz="2200">
                <a:latin typeface="Arial"/>
              </a:rPr>
              <a:t>الماجستير </a:t>
            </a:r>
            <a:r>
              <a:rPr lang="ar-SA" sz="1900">
                <a:latin typeface="Arial Unicode MS"/>
              </a:rPr>
              <a:t>منها وحدة واحدة </a:t>
            </a:r>
            <a:r>
              <a:rPr lang="ar-SA" sz="1700">
                <a:latin typeface="Arial Unicode MS"/>
              </a:rPr>
              <a:t>على </a:t>
            </a:r>
            <a:r>
              <a:rPr lang="ar-SA" sz="1900">
                <a:latin typeface="Arial Unicode MS"/>
              </a:rPr>
              <a:t>الأقل فردية . </a:t>
            </a:r>
            <a:r>
              <a:rPr lang="ar-SA" sz="1800">
                <a:latin typeface="Arial Unicode MS"/>
              </a:rPr>
              <a:t>وأن </a:t>
            </a:r>
            <a:r>
              <a:rPr lang="ar-SA" sz="1900">
                <a:latin typeface="Arial Unicode MS"/>
              </a:rPr>
              <a:t>يكون الإنتاج </a:t>
            </a:r>
            <a:r>
              <a:rPr lang="ar-SA" sz="1700">
                <a:latin typeface="Arial Unicode MS"/>
              </a:rPr>
              <a:t>العلمي </a:t>
            </a:r>
            <a:r>
              <a:rPr lang="ar-SA" sz="1900">
                <a:latin typeface="Arial Unicode MS"/>
              </a:rPr>
              <a:t>المقدم متفقأ مع ما جاء في المادة (</a:t>
            </a:r>
            <a:r>
              <a:rPr lang="en-US" sz="1900">
                <a:latin typeface="Arial Unicode MS"/>
              </a:rPr>
              <a:t>٩</a:t>
            </a:r>
            <a:r>
              <a:rPr lang="ar-SA" sz="1900">
                <a:latin typeface="Arial Unicode MS"/>
              </a:rPr>
              <a:t> </a:t>
            </a:r>
            <a:r>
              <a:rPr lang="en-US" sz="1900">
                <a:latin typeface="Arial Unicode MS"/>
              </a:rPr>
              <a:t>٢</a:t>
            </a:r>
            <a:r>
              <a:rPr lang="ar-SA" sz="1900">
                <a:latin typeface="Arial Unicode MS"/>
              </a:rPr>
              <a:t>) من هذ</a:t>
            </a:r>
            <a:r>
              <a:rPr lang="en-US" sz="1900">
                <a:latin typeface="Arial Unicode MS"/>
              </a:rPr>
              <a:t>٥</a:t>
            </a:r>
            <a:r>
              <a:rPr lang="ar-SA" sz="1900">
                <a:latin typeface="Arial Unicode MS"/>
              </a:rPr>
              <a:t> اللائحة .</a:t>
            </a:r>
          </a:p>
        </p:txBody>
      </p:sp>
      <p:sp>
        <p:nvSpPr>
          <p:cNvPr id="4" name="Rectangle 3"/>
          <p:cNvSpPr/>
          <p:nvPr/>
        </p:nvSpPr>
        <p:spPr>
          <a:xfrm>
            <a:off x="835818" y="5815012"/>
            <a:ext cx="5936457" cy="4171950"/>
          </a:xfrm>
          <a:prstGeom prst="rect">
            <a:avLst/>
          </a:prstGeom>
        </p:spPr>
        <p:txBody>
          <a:bodyPr lIns="0" tIns="0" rIns="0" bIns="0">
            <a:noAutofit/>
          </a:bodyPr>
          <a:lstStyle/>
          <a:p>
            <a:pPr indent="304800" algn="r" rtl="1">
              <a:lnSpc>
                <a:spcPts val="3150"/>
              </a:lnSpc>
              <a:spcAft>
                <a:spcPts val="420"/>
              </a:spcAft>
            </a:pPr>
            <a:r>
              <a:rPr lang="ar-SA" sz="1900">
                <a:latin typeface="Arial Unicode MS"/>
              </a:rPr>
              <a:t>هع مراعاة </a:t>
            </a:r>
            <a:r>
              <a:rPr lang="ar-SA" sz="1700">
                <a:latin typeface="Arial Unicode MS"/>
              </a:rPr>
              <a:t>أحكام </a:t>
            </a:r>
            <a:r>
              <a:rPr lang="ar-SA" sz="1900">
                <a:latin typeface="Arial Unicode MS"/>
              </a:rPr>
              <a:t>المادة الثانية </a:t>
            </a:r>
            <a:r>
              <a:rPr lang="ar-SA" sz="1500">
                <a:latin typeface="Arial Unicode MS"/>
              </a:rPr>
              <a:t>عشرة </a:t>
            </a:r>
            <a:r>
              <a:rPr lang="ar-SA" sz="1900">
                <a:latin typeface="Arial Unicode MS"/>
              </a:rPr>
              <a:t>يثترط للتعيين على رتبة </a:t>
            </a:r>
            <a:r>
              <a:rPr lang="ar-SA" sz="1500">
                <a:latin typeface="Arial Unicode MS"/>
              </a:rPr>
              <a:t>أستا</a:t>
            </a:r>
            <a:r>
              <a:rPr lang="ar-SA" sz="1900">
                <a:latin typeface="Arial Unicode MS"/>
              </a:rPr>
              <a:t>ذ </a:t>
            </a:r>
            <a:r>
              <a:rPr lang="ar-SA" sz="1700">
                <a:latin typeface="Arial Unicode MS"/>
              </a:rPr>
              <a:t>مشارك:</a:t>
            </a:r>
          </a:p>
          <a:p>
            <a:pPr marR="419100" indent="-419100" algn="just" rtl="1">
              <a:lnSpc>
                <a:spcPts val="3628"/>
              </a:lnSpc>
            </a:pPr>
            <a:r>
              <a:rPr lang="en-US" sz="1900">
                <a:latin typeface="Arial Unicode MS"/>
              </a:rPr>
              <a:t>١</a:t>
            </a:r>
            <a:r>
              <a:rPr lang="ar-SA" sz="1900">
                <a:latin typeface="Arial Unicode MS"/>
              </a:rPr>
              <a:t> - الحصول </a:t>
            </a:r>
            <a:r>
              <a:rPr lang="ar-SA" sz="1700">
                <a:latin typeface="Arial Unicode MS"/>
              </a:rPr>
              <a:t>على </a:t>
            </a:r>
            <a:r>
              <a:rPr lang="ar-SA" sz="1900">
                <a:latin typeface="Arial Unicode MS"/>
              </a:rPr>
              <a:t>درجة الدكتوراه من جامعة سعودية </a:t>
            </a:r>
            <a:r>
              <a:rPr lang="ar-SA" sz="1800">
                <a:latin typeface="Arial Unicode MS"/>
              </a:rPr>
              <a:t>أو </a:t>
            </a:r>
            <a:r>
              <a:rPr lang="ar-SA" sz="1900">
                <a:latin typeface="Arial Unicode MS"/>
              </a:rPr>
              <a:t>جامعة </a:t>
            </a:r>
            <a:r>
              <a:rPr lang="ar-SA" sz="1800">
                <a:latin typeface="Arial Unicode MS"/>
              </a:rPr>
              <a:t>أخرى </a:t>
            </a:r>
            <a:r>
              <a:rPr lang="ar-SA" sz="1900">
                <a:latin typeface="Arial Unicode MS"/>
              </a:rPr>
              <a:t>معترف بها </a:t>
            </a:r>
            <a:r>
              <a:rPr lang="en-US" sz="1900">
                <a:latin typeface="Arial Unicode MS"/>
              </a:rPr>
              <a:t>٠</a:t>
            </a:r>
          </a:p>
          <a:p>
            <a:pPr marR="419100" indent="-419100" algn="just" rtl="1">
              <a:lnSpc>
                <a:spcPts val="3234"/>
              </a:lnSpc>
              <a:spcAft>
                <a:spcPts val="420"/>
              </a:spcAft>
            </a:pPr>
            <a:r>
              <a:rPr lang="en-US" sz="1900">
                <a:latin typeface="Arial Unicode MS"/>
              </a:rPr>
              <a:t>٢</a:t>
            </a:r>
            <a:r>
              <a:rPr lang="ar-SA" sz="1900">
                <a:latin typeface="Arial Unicode MS"/>
              </a:rPr>
              <a:t>- خبرة في عضوية هيئة التدريس بالجامعة أو الجامعات الأخرى المعترف بها لا تقل عن أربع سنوات بعد التعيين </a:t>
            </a:r>
            <a:r>
              <a:rPr lang="ar-SA" sz="1700">
                <a:latin typeface="Arial Unicode MS"/>
              </a:rPr>
              <a:t>على </a:t>
            </a:r>
            <a:r>
              <a:rPr lang="ar-SA" sz="1900">
                <a:latin typeface="Arial Unicode MS"/>
              </a:rPr>
              <a:t>رتبة أستاذ مساعد.</a:t>
            </a:r>
          </a:p>
          <a:p>
            <a:pPr marR="419100" indent="-419100" algn="just" rtl="1">
              <a:lnSpc>
                <a:spcPts val="3628"/>
              </a:lnSpc>
            </a:pPr>
            <a:r>
              <a:rPr lang="en-US" sz="1900">
                <a:latin typeface="Arial Unicode MS"/>
              </a:rPr>
              <a:t>٣</a:t>
            </a:r>
            <a:r>
              <a:rPr lang="ar-SA" sz="1900">
                <a:latin typeface="Arial Unicode MS"/>
              </a:rPr>
              <a:t>- </a:t>
            </a:r>
            <a:r>
              <a:rPr lang="ar-SA" sz="1800">
                <a:latin typeface="Arial Unicode MS"/>
              </a:rPr>
              <a:t>أن </a:t>
            </a:r>
            <a:r>
              <a:rPr lang="ar-SA" sz="1900">
                <a:latin typeface="Arial Unicode MS"/>
              </a:rPr>
              <a:t>تكون قد نمت ترقيته </a:t>
            </a:r>
            <a:r>
              <a:rPr lang="ar-SA" sz="1700">
                <a:latin typeface="Arial Unicode MS"/>
              </a:rPr>
              <a:t>علميآ </a:t>
            </a:r>
            <a:r>
              <a:rPr lang="ar-SA" sz="1900">
                <a:latin typeface="Arial Unicode MS"/>
              </a:rPr>
              <a:t>إلى رتبة </a:t>
            </a:r>
            <a:r>
              <a:rPr lang="ar-SA" sz="1800">
                <a:latin typeface="Arial Unicode MS"/>
              </a:rPr>
              <a:t>أستا</a:t>
            </a:r>
            <a:r>
              <a:rPr lang="ar-SA" sz="1900">
                <a:latin typeface="Arial Unicode MS"/>
              </a:rPr>
              <a:t>ذ مشارك من جامعة سعودية </a:t>
            </a:r>
            <a:r>
              <a:rPr lang="ar-SA" sz="1800">
                <a:latin typeface="Arial Unicode MS"/>
              </a:rPr>
              <a:t>أو </a:t>
            </a:r>
            <a:r>
              <a:rPr lang="ar-SA" sz="1900">
                <a:latin typeface="Arial Unicode MS"/>
              </a:rPr>
              <a:t>جامعة </a:t>
            </a:r>
            <a:r>
              <a:rPr lang="ar-SA" sz="1800">
                <a:latin typeface="Arial Unicode MS"/>
              </a:rPr>
              <a:t>أخرى </a:t>
            </a:r>
            <a:r>
              <a:rPr lang="ar-SA" sz="1900">
                <a:latin typeface="Arial Unicode MS"/>
              </a:rPr>
              <a:t>معترف بها.</a:t>
            </a:r>
          </a:p>
        </p:txBody>
      </p:sp>
      <p:sp>
        <p:nvSpPr>
          <p:cNvPr id="5" name="Rectangle 4"/>
          <p:cNvSpPr/>
          <p:nvPr/>
        </p:nvSpPr>
        <p:spPr>
          <a:xfrm>
            <a:off x="0" y="0"/>
            <a:ext cx="0" cy="0"/>
          </a:xfrm>
          <a:prstGeom prst="rect">
            <a:avLst/>
          </a:prstGeom>
          <a:solidFill>
            <a:srgbClr val="70AD5A"/>
          </a:solidFill>
        </p:spPr>
        <p:txBody>
          <a:bodyPr wrap="none" lIns="0" tIns="0" rIns="0" bIns="0">
            <a:noAutofit/>
          </a:bodyPr>
          <a:lstStyle/>
          <a:p>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22281" y="196453"/>
            <a:ext cx="428625" cy="289322"/>
          </a:xfrm>
          <a:prstGeom prst="rect">
            <a:avLst/>
          </a:prstGeom>
        </p:spPr>
      </p:pic>
      <p:pic>
        <p:nvPicPr>
          <p:cNvPr id="3" name="Picture 2"/>
          <p:cNvPicPr>
            <a:picLocks noChangeAspect="1"/>
          </p:cNvPicPr>
          <p:nvPr/>
        </p:nvPicPr>
        <p:blipFill>
          <a:blip r:embed="rId3"/>
          <a:stretch>
            <a:fillRect/>
          </a:stretch>
        </p:blipFill>
        <p:spPr>
          <a:xfrm>
            <a:off x="271462" y="178593"/>
            <a:ext cx="421481" cy="342900"/>
          </a:xfrm>
          <a:prstGeom prst="rect">
            <a:avLst/>
          </a:prstGeom>
        </p:spPr>
      </p:pic>
      <p:pic>
        <p:nvPicPr>
          <p:cNvPr id="4" name="Picture 3"/>
          <p:cNvPicPr>
            <a:picLocks noChangeAspect="1"/>
          </p:cNvPicPr>
          <p:nvPr/>
        </p:nvPicPr>
        <p:blipFill>
          <a:blip r:embed="rId4"/>
          <a:stretch>
            <a:fillRect/>
          </a:stretch>
        </p:blipFill>
        <p:spPr>
          <a:xfrm>
            <a:off x="1857375" y="914400"/>
            <a:ext cx="3843337" cy="642937"/>
          </a:xfrm>
          <a:prstGeom prst="rect">
            <a:avLst/>
          </a:prstGeom>
        </p:spPr>
      </p:pic>
      <p:pic>
        <p:nvPicPr>
          <p:cNvPr id="5" name="Picture 4"/>
          <p:cNvPicPr>
            <a:picLocks noChangeAspect="1"/>
          </p:cNvPicPr>
          <p:nvPr/>
        </p:nvPicPr>
        <p:blipFill>
          <a:blip r:embed="rId5"/>
          <a:stretch>
            <a:fillRect/>
          </a:stretch>
        </p:blipFill>
        <p:spPr>
          <a:xfrm>
            <a:off x="214312" y="5693568"/>
            <a:ext cx="7136606" cy="5000625"/>
          </a:xfrm>
          <a:prstGeom prst="rect">
            <a:avLst/>
          </a:prstGeom>
        </p:spPr>
      </p:pic>
      <p:sp>
        <p:nvSpPr>
          <p:cNvPr id="6" name="Rectangle 5"/>
          <p:cNvSpPr/>
          <p:nvPr/>
        </p:nvSpPr>
        <p:spPr>
          <a:xfrm>
            <a:off x="835818" y="1957387"/>
            <a:ext cx="5907882" cy="403622"/>
          </a:xfrm>
          <a:prstGeom prst="rect">
            <a:avLst/>
          </a:prstGeom>
        </p:spPr>
        <p:txBody>
          <a:bodyPr wrap="none" lIns="0" tIns="0" rIns="0" bIns="0">
            <a:noAutofit/>
          </a:bodyPr>
          <a:lstStyle/>
          <a:p>
            <a:pPr marR="292100" indent="0" algn="r" rtl="1">
              <a:lnSpc>
                <a:spcPts val="2680"/>
              </a:lnSpc>
            </a:pPr>
            <a:r>
              <a:rPr lang="ar-SA" sz="2000">
                <a:latin typeface="Arial Unicode MS"/>
              </a:rPr>
              <a:t>هع مراعاة </a:t>
            </a:r>
            <a:r>
              <a:rPr lang="ar-SA" sz="1700">
                <a:latin typeface="Arial Unicode MS"/>
              </a:rPr>
              <a:t>أحكام </a:t>
            </a:r>
            <a:r>
              <a:rPr lang="ar-SA" sz="1900">
                <a:latin typeface="Arial Unicode MS"/>
              </a:rPr>
              <a:t>المادة الثانية </a:t>
            </a:r>
            <a:r>
              <a:rPr lang="ar-SA" sz="2000">
                <a:latin typeface="Arial Unicode MS"/>
              </a:rPr>
              <a:t>عشرة شترط </a:t>
            </a:r>
            <a:r>
              <a:rPr lang="ar-SA" sz="1900">
                <a:latin typeface="Arial Unicode MS"/>
              </a:rPr>
              <a:t>لسن </a:t>
            </a:r>
            <a:r>
              <a:rPr lang="ar-SA" sz="2000">
                <a:latin typeface="Arial Unicode MS"/>
              </a:rPr>
              <a:t>على رتبة</a:t>
            </a:r>
          </a:p>
        </p:txBody>
      </p:sp>
      <p:sp>
        <p:nvSpPr>
          <p:cNvPr id="7" name="Rectangle 6"/>
          <p:cNvSpPr/>
          <p:nvPr/>
        </p:nvSpPr>
        <p:spPr>
          <a:xfrm>
            <a:off x="835818" y="2503884"/>
            <a:ext cx="5907882" cy="217884"/>
          </a:xfrm>
          <a:prstGeom prst="rect">
            <a:avLst/>
          </a:prstGeom>
        </p:spPr>
        <p:txBody>
          <a:bodyPr wrap="none" lIns="0" tIns="0" rIns="0" bIns="0">
            <a:noAutofit/>
          </a:bodyPr>
          <a:lstStyle/>
          <a:p>
            <a:pPr indent="0" algn="just" rtl="1">
              <a:lnSpc>
                <a:spcPts val="2810"/>
              </a:lnSpc>
              <a:spcAft>
                <a:spcPts val="490"/>
              </a:spcAft>
            </a:pPr>
            <a:r>
              <a:rPr lang="ar-SA" sz="2100">
                <a:latin typeface="Arial Unicode MS"/>
              </a:rPr>
              <a:t>أسان:</a:t>
            </a:r>
          </a:p>
        </p:txBody>
      </p:sp>
      <p:sp>
        <p:nvSpPr>
          <p:cNvPr id="8" name="Rectangle 7"/>
          <p:cNvSpPr/>
          <p:nvPr/>
        </p:nvSpPr>
        <p:spPr>
          <a:xfrm>
            <a:off x="6407943" y="2971800"/>
            <a:ext cx="300038" cy="207168"/>
          </a:xfrm>
          <a:prstGeom prst="rect">
            <a:avLst/>
          </a:prstGeom>
        </p:spPr>
        <p:txBody>
          <a:bodyPr wrap="none" lIns="0" tIns="0" rIns="0" bIns="0">
            <a:noAutofit/>
          </a:bodyPr>
          <a:lstStyle/>
          <a:p>
            <a:pPr indent="0">
              <a:lnSpc>
                <a:spcPts val="2540"/>
              </a:lnSpc>
            </a:pPr>
            <a:r>
              <a:rPr lang="ar-SA" sz="1900">
                <a:latin typeface="Arial Unicode MS"/>
              </a:rPr>
              <a:t>-١</a:t>
            </a:r>
          </a:p>
        </p:txBody>
      </p:sp>
      <p:sp>
        <p:nvSpPr>
          <p:cNvPr id="9" name="Rectangle 8"/>
          <p:cNvSpPr/>
          <p:nvPr/>
        </p:nvSpPr>
        <p:spPr>
          <a:xfrm>
            <a:off x="6415087" y="3914775"/>
            <a:ext cx="314325" cy="207168"/>
          </a:xfrm>
          <a:prstGeom prst="rect">
            <a:avLst/>
          </a:prstGeom>
        </p:spPr>
        <p:txBody>
          <a:bodyPr wrap="none" lIns="0" tIns="0" rIns="0" bIns="0">
            <a:noAutofit/>
          </a:bodyPr>
          <a:lstStyle/>
          <a:p>
            <a:pPr indent="0">
              <a:lnSpc>
                <a:spcPts val="2540"/>
              </a:lnSpc>
            </a:pPr>
            <a:r>
              <a:rPr lang="ar-SA" sz="1900">
                <a:latin typeface="Arial Unicode MS"/>
              </a:rPr>
              <a:t>-٢</a:t>
            </a:r>
          </a:p>
        </p:txBody>
      </p:sp>
      <p:sp>
        <p:nvSpPr>
          <p:cNvPr id="10" name="Rectangle 9"/>
          <p:cNvSpPr/>
          <p:nvPr/>
        </p:nvSpPr>
        <p:spPr>
          <a:xfrm>
            <a:off x="842962" y="2907506"/>
            <a:ext cx="5543550" cy="3200400"/>
          </a:xfrm>
          <a:prstGeom prst="rect">
            <a:avLst/>
          </a:prstGeom>
        </p:spPr>
        <p:txBody>
          <a:bodyPr lIns="0" tIns="0" rIns="0" bIns="0">
            <a:noAutofit/>
          </a:bodyPr>
          <a:lstStyle/>
          <a:p>
            <a:pPr indent="0" algn="just" rtl="1">
              <a:lnSpc>
                <a:spcPts val="3656"/>
              </a:lnSpc>
              <a:spcBef>
                <a:spcPts val="490"/>
              </a:spcBef>
            </a:pPr>
            <a:r>
              <a:rPr lang="ar-SA" sz="1900">
                <a:latin typeface="Arial Unicode MS"/>
              </a:rPr>
              <a:t>الحصول </a:t>
            </a:r>
            <a:r>
              <a:rPr lang="ar-SA" sz="2000">
                <a:latin typeface="Arial Unicode MS"/>
              </a:rPr>
              <a:t>على </a:t>
            </a:r>
            <a:r>
              <a:rPr lang="ar-SA" sz="1900">
                <a:latin typeface="Arial Unicode MS"/>
              </a:rPr>
              <a:t>درجة الدكتوراه من جامعة سعودية </a:t>
            </a:r>
            <a:r>
              <a:rPr lang="ar-SA" sz="1800">
                <a:latin typeface="Arial Unicode MS"/>
              </a:rPr>
              <a:t>أو </a:t>
            </a:r>
            <a:r>
              <a:rPr lang="ar-SA" sz="1900">
                <a:latin typeface="Arial Unicode MS"/>
              </a:rPr>
              <a:t>جامعة </a:t>
            </a:r>
            <a:r>
              <a:rPr lang="ar-SA" sz="1800">
                <a:latin typeface="Arial Unicode MS"/>
              </a:rPr>
              <a:t>أخرى </a:t>
            </a:r>
            <a:r>
              <a:rPr lang="ar-SA" sz="2100">
                <a:latin typeface="Arial Unicode MS"/>
              </a:rPr>
              <a:t>معترف </a:t>
            </a:r>
            <a:r>
              <a:rPr lang="ar-SA" sz="2000">
                <a:latin typeface="Arial Unicode MS"/>
              </a:rPr>
              <a:t>بها </a:t>
            </a:r>
            <a:r>
              <a:rPr lang="en-US" sz="2100">
                <a:latin typeface="Arial Unicode MS"/>
              </a:rPr>
              <a:t>٠</a:t>
            </a:r>
          </a:p>
          <a:p>
            <a:pPr indent="0" algn="just" rtl="1">
              <a:lnSpc>
                <a:spcPts val="3206"/>
              </a:lnSpc>
              <a:spcAft>
                <a:spcPts val="490"/>
              </a:spcAft>
            </a:pPr>
            <a:r>
              <a:rPr lang="ar-SA" sz="2000">
                <a:latin typeface="Arial Unicode MS"/>
              </a:rPr>
              <a:t>خبرة </a:t>
            </a:r>
            <a:r>
              <a:rPr lang="ar-SA" sz="1900">
                <a:latin typeface="Arial Unicode MS"/>
              </a:rPr>
              <a:t>في </a:t>
            </a:r>
            <a:r>
              <a:rPr lang="ar-SA" sz="2000">
                <a:latin typeface="Arial Unicode MS"/>
              </a:rPr>
              <a:t>عضوية هيئة التدريس </a:t>
            </a:r>
            <a:r>
              <a:rPr lang="ar-SA" sz="1900">
                <a:latin typeface="Arial Unicode MS"/>
              </a:rPr>
              <a:t>بالجامعة </a:t>
            </a:r>
            <a:r>
              <a:rPr lang="ar-SA" sz="1800">
                <a:latin typeface="Arial Unicode MS"/>
              </a:rPr>
              <a:t>أو </a:t>
            </a:r>
            <a:r>
              <a:rPr lang="ar-SA" sz="1900">
                <a:latin typeface="Arial Unicode MS"/>
              </a:rPr>
              <a:t>جامعة </a:t>
            </a:r>
            <a:r>
              <a:rPr lang="ar-SA" sz="1800">
                <a:latin typeface="Arial Unicode MS"/>
              </a:rPr>
              <a:t>أخرى </a:t>
            </a:r>
            <a:r>
              <a:rPr lang="ar-SA" sz="1900">
                <a:latin typeface="Arial Unicode MS"/>
              </a:rPr>
              <a:t>معترف بها ، لا تقل </a:t>
            </a:r>
            <a:r>
              <a:rPr lang="ar-SA" sz="2000">
                <a:latin typeface="Arial Unicode MS"/>
              </a:rPr>
              <a:t>عن </a:t>
            </a:r>
            <a:r>
              <a:rPr lang="ar-SA" sz="1900">
                <a:latin typeface="Arial Unicode MS"/>
              </a:rPr>
              <a:t>ثماني </a:t>
            </a:r>
            <a:r>
              <a:rPr lang="ar-SA" sz="2000">
                <a:latin typeface="Arial Unicode MS"/>
              </a:rPr>
              <a:t>سنوات </a:t>
            </a:r>
            <a:r>
              <a:rPr lang="ar-SA" sz="1900">
                <a:latin typeface="Arial Unicode MS"/>
              </a:rPr>
              <a:t>، منها </a:t>
            </a:r>
            <a:r>
              <a:rPr lang="ar-SA" sz="2000">
                <a:latin typeface="Arial Unicode MS"/>
              </a:rPr>
              <a:t>أربع سنوات على </a:t>
            </a:r>
            <a:r>
              <a:rPr lang="ar-SA" sz="1900">
                <a:latin typeface="Arial Unicode MS"/>
              </a:rPr>
              <a:t>الأقل </a:t>
            </a:r>
            <a:r>
              <a:rPr lang="ar-SA" sz="1800">
                <a:latin typeface="Arial Unicode MS"/>
              </a:rPr>
              <a:t>أسناذ </a:t>
            </a:r>
            <a:r>
              <a:rPr lang="ar-SA" sz="1900">
                <a:latin typeface="Arial Unicode MS"/>
              </a:rPr>
              <a:t>مثارك.</a:t>
            </a:r>
          </a:p>
          <a:p>
            <a:pPr indent="-406400" algn="r" rtl="1">
              <a:lnSpc>
                <a:spcPts val="3741"/>
              </a:lnSpc>
            </a:pPr>
            <a:r>
              <a:rPr lang="ar-SA" sz="1800">
                <a:latin typeface="Arial Unicode MS"/>
              </a:rPr>
              <a:t>أن </a:t>
            </a:r>
            <a:r>
              <a:rPr lang="ar-SA" sz="1900">
                <a:latin typeface="Arial Unicode MS"/>
              </a:rPr>
              <a:t>تكون قد تمت ترقيته </a:t>
            </a:r>
            <a:r>
              <a:rPr lang="ar-SA" sz="1700">
                <a:latin typeface="Arial Unicode MS"/>
              </a:rPr>
              <a:t>علميأ </a:t>
            </a:r>
            <a:r>
              <a:rPr lang="ar-SA" sz="2000">
                <a:latin typeface="Arial Unicode MS"/>
              </a:rPr>
              <a:t>إلى </a:t>
            </a:r>
            <a:r>
              <a:rPr lang="ar-SA" sz="1900">
                <a:latin typeface="Arial Unicode MS"/>
              </a:rPr>
              <a:t>رتبة </a:t>
            </a:r>
            <a:r>
              <a:rPr lang="ar-SA" sz="1800">
                <a:latin typeface="Arial Unicode MS"/>
              </a:rPr>
              <a:t>أستاذ </a:t>
            </a:r>
            <a:r>
              <a:rPr lang="ar-SA" sz="1900">
                <a:latin typeface="Arial Unicode MS"/>
              </a:rPr>
              <a:t>من جامعة سعودية </a:t>
            </a:r>
            <a:r>
              <a:rPr lang="ar-SA" sz="1800">
                <a:latin typeface="Arial Unicode MS"/>
              </a:rPr>
              <a:t>أو </a:t>
            </a:r>
            <a:r>
              <a:rPr lang="ar-SA" sz="1900">
                <a:latin typeface="Arial Unicode MS"/>
              </a:rPr>
              <a:t>جامعة </a:t>
            </a:r>
            <a:r>
              <a:rPr lang="ar-SA" sz="1800">
                <a:latin typeface="Arial Unicode MS"/>
              </a:rPr>
              <a:t>أخرى </a:t>
            </a:r>
            <a:r>
              <a:rPr lang="ar-SA" sz="1900">
                <a:latin typeface="Arial Unicode MS"/>
              </a:rPr>
              <a:t>معترف </a:t>
            </a:r>
            <a:r>
              <a:rPr lang="ar-SA" sz="2200">
                <a:latin typeface="Arial"/>
              </a:rPr>
              <a:t>بها </a:t>
            </a:r>
            <a:r>
              <a:rPr lang="en-US" sz="2200">
                <a:latin typeface="Arial"/>
              </a:rPr>
              <a:t>٠</a:t>
            </a:r>
          </a:p>
        </p:txBody>
      </p:sp>
      <p:sp>
        <p:nvSpPr>
          <p:cNvPr id="11" name="Rectangle 10"/>
          <p:cNvSpPr/>
          <p:nvPr/>
        </p:nvSpPr>
        <p:spPr>
          <a:xfrm>
            <a:off x="0" y="0"/>
            <a:ext cx="0" cy="0"/>
          </a:xfrm>
          <a:prstGeom prst="rect">
            <a:avLst/>
          </a:prstGeom>
          <a:solidFill>
            <a:srgbClr val="70AD5A"/>
          </a:solidFill>
        </p:spPr>
        <p:txBody>
          <a:bodyPr wrap="none" lIns="0" tIns="0" rIns="0" bIns="0">
            <a:noAutofit/>
          </a:bodyPr>
          <a:lstStyle/>
          <a:p>
            <a:endParaRP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39378" y="996553"/>
            <a:ext cx="6072187" cy="9068990"/>
          </a:xfrm>
          <a:prstGeom prst="rect">
            <a:avLst/>
          </a:prstGeom>
        </p:spPr>
        <p:txBody>
          <a:bodyPr lIns="0" tIns="0" rIns="0" bIns="0">
            <a:noAutofit/>
          </a:bodyPr>
          <a:lstStyle/>
          <a:p>
            <a:pPr indent="0" algn="ctr" rtl="1">
              <a:lnSpc>
                <a:spcPts val="2810"/>
              </a:lnSpc>
              <a:spcAft>
                <a:spcPts val="1190"/>
              </a:spcAft>
            </a:pPr>
            <a:r>
              <a:rPr lang="ar-SA" sz="2100">
                <a:latin typeface="Arial Unicode MS"/>
              </a:rPr>
              <a:t>المادة السادسة عشرة(...)</a:t>
            </a:r>
          </a:p>
          <a:p>
            <a:pPr marR="419100" indent="-419100" algn="just" rtl="1">
              <a:lnSpc>
                <a:spcPts val="3234"/>
              </a:lnSpc>
            </a:pPr>
            <a:r>
              <a:rPr lang="en-US" sz="1900">
                <a:latin typeface="Arial Unicode MS"/>
              </a:rPr>
              <a:t>١</a:t>
            </a:r>
            <a:r>
              <a:rPr lang="ar-SA" sz="1900">
                <a:latin typeface="Arial Unicode MS"/>
              </a:rPr>
              <a:t> - يصنف من ينتقل من </a:t>
            </a:r>
            <a:r>
              <a:rPr lang="ar-SA" sz="1800">
                <a:latin typeface="Arial Unicode MS"/>
              </a:rPr>
              <a:t>أي </a:t>
            </a:r>
            <a:r>
              <a:rPr lang="ar-SA" sz="1900">
                <a:latin typeface="Arial Unicode MS"/>
              </a:rPr>
              <a:t>من السلالم الوظيفية إلى كادر أعضاء هيئة التدريس والمحاصرين والمعيدين فى الجامعات، ممن يحمل شهادة الدكتوراه على رتبة أستا</a:t>
            </a:r>
            <a:r>
              <a:rPr lang="ar-SA" sz="1800">
                <a:latin typeface="Arial Unicode MS"/>
              </a:rPr>
              <a:t>ذ </a:t>
            </a:r>
            <a:r>
              <a:rPr lang="ar-SA" sz="1900">
                <a:latin typeface="Arial Unicode MS"/>
              </a:rPr>
              <a:t>مساعد فى التخصص الذى حصل فيه </a:t>
            </a:r>
            <a:r>
              <a:rPr lang="ar-SA" sz="1700">
                <a:latin typeface="Arial Unicode MS"/>
              </a:rPr>
              <a:t>على </a:t>
            </a:r>
            <a:r>
              <a:rPr lang="ar-SA" sz="1900">
                <a:latin typeface="Arial Unicode MS"/>
              </a:rPr>
              <a:t>الدكتوراه، ويمنح </a:t>
            </a:r>
            <a:r>
              <a:rPr lang="ar-SA" sz="1800">
                <a:latin typeface="Arial Unicode MS"/>
              </a:rPr>
              <a:t>أول </a:t>
            </a:r>
            <a:r>
              <a:rPr lang="ar-SA" sz="1900">
                <a:latin typeface="Arial Unicode MS"/>
              </a:rPr>
              <a:t>درجة في رتبة </a:t>
            </a:r>
            <a:r>
              <a:rPr lang="ar-SA" sz="1800">
                <a:latin typeface="Arial Unicode MS"/>
              </a:rPr>
              <a:t>أستاد </a:t>
            </a:r>
            <a:r>
              <a:rPr lang="ar-SA" sz="1900">
                <a:latin typeface="Arial Unicode MS"/>
              </a:rPr>
              <a:t>مساعد، </a:t>
            </a:r>
            <a:r>
              <a:rPr lang="ar-SA" sz="1800">
                <a:latin typeface="Arial Unicode MS"/>
              </a:rPr>
              <a:t>فإن كان </a:t>
            </a:r>
            <a:r>
              <a:rPr lang="ar-SA" sz="1900">
                <a:latin typeface="Arial Unicode MS"/>
              </a:rPr>
              <a:t>راتبه عند نقله يساوي راتب هده الدرجة آو يزيد عليه فيمنح</a:t>
            </a:r>
          </a:p>
          <a:p>
            <a:pPr marR="419100" indent="0" algn="just" rtl="1">
              <a:lnSpc>
                <a:spcPts val="2810"/>
              </a:lnSpc>
            </a:pPr>
            <a:r>
              <a:rPr lang="ar-SA" sz="2100">
                <a:latin typeface="Arial Unicode MS"/>
              </a:rPr>
              <a:t>راتب أول درجة تتجاوز راتبه، وفي حالة تجاوز راتبه آخر</a:t>
            </a:r>
          </a:p>
          <a:p>
            <a:pPr marR="419100" indent="0" algn="just" rtl="1">
              <a:lnSpc>
                <a:spcPts val="3009"/>
              </a:lnSpc>
            </a:pPr>
            <a:r>
              <a:rPr lang="ar-SA" sz="1900">
                <a:latin typeface="Arial Unicode MS"/>
              </a:rPr>
              <a:t>مربوهل رتبة </a:t>
            </a:r>
            <a:r>
              <a:rPr lang="ar-SA" sz="1800">
                <a:latin typeface="Arial Unicode MS"/>
              </a:rPr>
              <a:t>أستاد </a:t>
            </a:r>
            <a:r>
              <a:rPr lang="ar-SA" sz="1900">
                <a:latin typeface="Arial Unicode MS"/>
              </a:rPr>
              <a:t>مساعد فيمنح الفرق </a:t>
            </a:r>
            <a:r>
              <a:rPr lang="ar-SA" sz="1700">
                <a:latin typeface="Arial Unicode MS"/>
              </a:rPr>
              <a:t>على </a:t>
            </a:r>
            <a:r>
              <a:rPr lang="ar-SA" sz="1800">
                <a:latin typeface="Arial Unicode MS"/>
              </a:rPr>
              <a:t>شكل مكافأة </a:t>
            </a:r>
            <a:r>
              <a:rPr lang="ar-SA" sz="1900">
                <a:latin typeface="Arial Unicode MS"/>
              </a:rPr>
              <a:t>حتى يتلاشى الفرق بالترقية والعلاوة.</a:t>
            </a:r>
          </a:p>
          <a:p>
            <a:pPr marR="419100" indent="-419100" algn="just" rtl="1">
              <a:lnSpc>
                <a:spcPts val="3347"/>
              </a:lnSpc>
            </a:pPr>
            <a:r>
              <a:rPr lang="en-US" sz="1900">
                <a:latin typeface="Arial Unicode MS"/>
              </a:rPr>
              <a:t>٢</a:t>
            </a:r>
            <a:r>
              <a:rPr lang="ar-SA" sz="1900">
                <a:latin typeface="Arial Unicode MS"/>
              </a:rPr>
              <a:t> “ </a:t>
            </a:r>
            <a:r>
              <a:rPr lang="ar-SA" sz="1800">
                <a:latin typeface="Arial Unicode MS"/>
              </a:rPr>
              <a:t>إدا كان </a:t>
            </a:r>
            <a:r>
              <a:rPr lang="ar-SA" sz="1900">
                <a:latin typeface="Arial Unicode MS"/>
              </a:rPr>
              <a:t>من يراد تصنيفه من أعضاء هيئة التدريس السابقين فيعين </a:t>
            </a:r>
            <a:r>
              <a:rPr lang="ar-SA" sz="1700">
                <a:latin typeface="Arial Unicode MS"/>
              </a:rPr>
              <a:t>على </a:t>
            </a:r>
            <a:r>
              <a:rPr lang="ar-SA" sz="1900">
                <a:latin typeface="Arial Unicode MS"/>
              </a:rPr>
              <a:t>الدرجة العلمية التي </a:t>
            </a:r>
            <a:r>
              <a:rPr lang="ar-SA" sz="1800">
                <a:latin typeface="Arial Unicode MS"/>
              </a:rPr>
              <a:t>كان </a:t>
            </a:r>
            <a:r>
              <a:rPr lang="ar-SA" sz="1900">
                <a:latin typeface="Arial Unicode MS"/>
              </a:rPr>
              <a:t>يشغلها سابقأ ومن ثم يعامل وفقأ للفترة (</a:t>
            </a:r>
            <a:r>
              <a:rPr lang="en-US" sz="1900">
                <a:latin typeface="Arial Unicode MS"/>
              </a:rPr>
              <a:t>١</a:t>
            </a:r>
            <a:r>
              <a:rPr lang="ar-SA" sz="1900">
                <a:latin typeface="Arial Unicode MS"/>
              </a:rPr>
              <a:t>) أعلاه.</a:t>
            </a:r>
          </a:p>
          <a:p>
            <a:pPr marR="419100" indent="-419100" algn="just" rtl="1">
              <a:lnSpc>
                <a:spcPts val="3319"/>
              </a:lnSpc>
              <a:spcAft>
                <a:spcPts val="1190"/>
              </a:spcAft>
            </a:pPr>
            <a:r>
              <a:rPr lang="en-US" sz="1900">
                <a:latin typeface="Arial Unicode MS"/>
              </a:rPr>
              <a:t>٣</a:t>
            </a:r>
            <a:r>
              <a:rPr lang="ar-SA" sz="1900">
                <a:latin typeface="Arial Unicode MS"/>
              </a:rPr>
              <a:t> - </a:t>
            </a:r>
            <a:r>
              <a:rPr lang="ar-SA" sz="1800">
                <a:latin typeface="Arial Unicode MS"/>
              </a:rPr>
              <a:t>إدا </a:t>
            </a:r>
            <a:r>
              <a:rPr lang="ar-SA" sz="1900">
                <a:latin typeface="Arial Unicode MS"/>
              </a:rPr>
              <a:t>كان لدى من يراد نقله خبرات مكتسبة بعد الحصول </a:t>
            </a:r>
            <a:r>
              <a:rPr lang="ar-SA" sz="1700">
                <a:latin typeface="Arial Unicode MS"/>
              </a:rPr>
              <a:t>على </a:t>
            </a:r>
            <a:r>
              <a:rPr lang="ar-SA" sz="1900">
                <a:latin typeface="Arial Unicode MS"/>
              </a:rPr>
              <a:t>المؤهل العلمي اللازم للتعيين وكان راتبه المستحق وفق الفقرة (</a:t>
            </a:r>
            <a:r>
              <a:rPr lang="en-US" sz="1900">
                <a:latin typeface="Arial Unicode MS"/>
              </a:rPr>
              <a:t>١</a:t>
            </a:r>
            <a:r>
              <a:rPr lang="ar-SA" sz="1900">
                <a:latin typeface="Arial Unicode MS"/>
              </a:rPr>
              <a:t>) من هذه المادة </a:t>
            </a:r>
            <a:r>
              <a:rPr lang="ar-SA" sz="1800">
                <a:latin typeface="Arial Unicode MS"/>
              </a:rPr>
              <a:t>أقل </a:t>
            </a:r>
            <a:r>
              <a:rPr lang="ar-SA" sz="1900">
                <a:latin typeface="Arial Unicode MS"/>
              </a:rPr>
              <a:t>مما يستحقه في حال احتساب الخبرة، فتحتسعب له هذه الخبرة </a:t>
            </a:r>
            <a:r>
              <a:rPr lang="ar-SA" sz="1700">
                <a:latin typeface="Arial Unicode MS"/>
              </a:rPr>
              <a:t>على </a:t>
            </a:r>
            <a:r>
              <a:rPr lang="ar-SA" sz="1900">
                <a:latin typeface="Arial Unicode MS"/>
              </a:rPr>
              <a:t>أساس كل </a:t>
            </a:r>
            <a:r>
              <a:rPr lang="ar-SA" sz="1800">
                <a:latin typeface="Arial Unicode MS"/>
              </a:rPr>
              <a:t>سنة </a:t>
            </a:r>
            <a:r>
              <a:rPr lang="ar-SA" sz="1900">
                <a:latin typeface="Arial Unicode MS"/>
              </a:rPr>
              <a:t>خبرة بعلاوة </a:t>
            </a:r>
            <a:r>
              <a:rPr lang="ar-SA" sz="1800">
                <a:latin typeface="Arial Unicode MS"/>
              </a:rPr>
              <a:t>إذا </a:t>
            </a:r>
            <a:r>
              <a:rPr lang="ar-SA" sz="1900">
                <a:latin typeface="Arial Unicode MS"/>
              </a:rPr>
              <a:t>كانت في مجال التخصص.</a:t>
            </a:r>
          </a:p>
          <a:p>
            <a:pPr marR="520700" indent="-520700" algn="just" rtl="1">
              <a:lnSpc>
                <a:spcPts val="2138"/>
              </a:lnSpc>
            </a:pPr>
            <a:r>
              <a:rPr lang="ar-SA" sz="1500">
                <a:latin typeface="Arial Unicode MS"/>
              </a:rPr>
              <a:t>( ) تم تعديل المادتين ( السادسة عشرة، والسابعة عشرة ) من هذه اللائحة بموجب قرار مجلس التعليم العالي رقم (</a:t>
            </a:r>
            <a:r>
              <a:rPr lang="en-US" sz="1500">
                <a:latin typeface="Arial Unicode MS"/>
              </a:rPr>
              <a:t>١٤٢٧/٤٤/١٢</a:t>
            </a:r>
            <a:r>
              <a:rPr lang="ar-SA" sz="1500">
                <a:latin typeface="Arial Unicode MS"/>
              </a:rPr>
              <a:t>) وتاريخ </a:t>
            </a:r>
            <a:r>
              <a:rPr lang="en-US" sz="1500">
                <a:latin typeface="Arial Unicode MS"/>
              </a:rPr>
              <a:t>٣١</a:t>
            </a:r>
            <a:r>
              <a:rPr lang="ar-SA" sz="1500">
                <a:latin typeface="Arial Unicode MS"/>
              </a:rPr>
              <a:t>/. </a:t>
            </a:r>
            <a:r>
              <a:rPr lang="en-US" sz="1500">
                <a:latin typeface="Arial Unicode MS"/>
              </a:rPr>
              <a:t>٤٢٧/١</a:t>
            </a:r>
            <a:r>
              <a:rPr lang="ar-SA" sz="1500">
                <a:latin typeface="Arial Unicode MS"/>
              </a:rPr>
              <a:t> </a:t>
            </a:r>
            <a:r>
              <a:rPr lang="en-US" sz="1500">
                <a:latin typeface="Arial Unicode MS"/>
              </a:rPr>
              <a:t>١</a:t>
            </a:r>
            <a:r>
              <a:rPr lang="ar-SA" sz="1500">
                <a:latin typeface="Arial Unicode MS"/>
              </a:rPr>
              <a:t>ف المتوج بالموافقة السامية رقم(</a:t>
            </a:r>
            <a:r>
              <a:rPr lang="en-US" sz="1500">
                <a:latin typeface="Arial Unicode MS"/>
              </a:rPr>
              <a:t>٠٨٦</a:t>
            </a:r>
            <a:r>
              <a:rPr lang="ar-SA" sz="1500">
                <a:latin typeface="Arial Unicode MS"/>
              </a:rPr>
              <a:t> </a:t>
            </a:r>
            <a:r>
              <a:rPr lang="en-US" sz="1500">
                <a:latin typeface="Arial Unicode MS"/>
              </a:rPr>
              <a:t>١</a:t>
            </a:r>
            <a:r>
              <a:rPr lang="ar-SA" sz="1500">
                <a:latin typeface="Arial Unicode MS"/>
              </a:rPr>
              <a:t>/م ب ) وتاريخ </a:t>
            </a:r>
            <a:r>
              <a:rPr lang="en-US" sz="1500">
                <a:latin typeface="Arial Unicode MS"/>
              </a:rPr>
              <a:t>١٤٢٨/١/٢٦</a:t>
            </a:r>
            <a:r>
              <a:rPr lang="ar-SA" sz="1500">
                <a:latin typeface="Arial Unicode MS"/>
              </a:rPr>
              <a:t>د.</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1953" y="1864241"/>
            <a:ext cx="3246474" cy="680484"/>
          </a:xfrm>
          <a:prstGeom prst="rect">
            <a:avLst/>
          </a:prstGeom>
        </p:spPr>
      </p:pic>
      <p:pic>
        <p:nvPicPr>
          <p:cNvPr id="3" name="Picture 2"/>
          <p:cNvPicPr>
            <a:picLocks noChangeAspect="1"/>
          </p:cNvPicPr>
          <p:nvPr/>
        </p:nvPicPr>
        <p:blipFill>
          <a:blip r:embed="rId3"/>
          <a:stretch>
            <a:fillRect/>
          </a:stretch>
        </p:blipFill>
        <p:spPr>
          <a:xfrm>
            <a:off x="2161953" y="4316818"/>
            <a:ext cx="3246474" cy="602512"/>
          </a:xfrm>
          <a:prstGeom prst="rect">
            <a:avLst/>
          </a:prstGeom>
        </p:spPr>
      </p:pic>
      <p:pic>
        <p:nvPicPr>
          <p:cNvPr id="4" name="Picture 3"/>
          <p:cNvPicPr>
            <a:picLocks noChangeAspect="1"/>
          </p:cNvPicPr>
          <p:nvPr/>
        </p:nvPicPr>
        <p:blipFill>
          <a:blip r:embed="rId4"/>
          <a:stretch>
            <a:fillRect/>
          </a:stretch>
        </p:blipFill>
        <p:spPr>
          <a:xfrm>
            <a:off x="2183218" y="7818474"/>
            <a:ext cx="3246475" cy="680484"/>
          </a:xfrm>
          <a:prstGeom prst="rect">
            <a:avLst/>
          </a:prstGeom>
        </p:spPr>
      </p:pic>
      <p:pic>
        <p:nvPicPr>
          <p:cNvPr id="5" name="Picture 4"/>
          <p:cNvPicPr>
            <a:picLocks noChangeAspect="1"/>
          </p:cNvPicPr>
          <p:nvPr/>
        </p:nvPicPr>
        <p:blipFill>
          <a:blip r:embed="rId5"/>
          <a:stretch>
            <a:fillRect/>
          </a:stretch>
        </p:blipFill>
        <p:spPr>
          <a:xfrm>
            <a:off x="262269" y="10150548"/>
            <a:ext cx="453656" cy="308345"/>
          </a:xfrm>
          <a:prstGeom prst="rect">
            <a:avLst/>
          </a:prstGeom>
        </p:spPr>
      </p:pic>
      <p:sp>
        <p:nvSpPr>
          <p:cNvPr id="6" name="Rectangle 5"/>
          <p:cNvSpPr/>
          <p:nvPr/>
        </p:nvSpPr>
        <p:spPr>
          <a:xfrm>
            <a:off x="0" y="0"/>
            <a:ext cx="0" cy="0"/>
          </a:xfrm>
          <a:prstGeom prst="rect">
            <a:avLst/>
          </a:prstGeom>
          <a:solidFill>
            <a:srgbClr val="E9F6D9"/>
          </a:solidFill>
        </p:spPr>
        <p:txBody>
          <a:bodyPr wrap="none" lIns="0" tIns="0" rIns="0" bIns="0">
            <a:noAutofit/>
          </a:bodyPr>
          <a:lstStyle/>
          <a:p>
            <a:endParaRPr/>
          </a:p>
        </p:txBody>
      </p:sp>
      <p:sp>
        <p:nvSpPr>
          <p:cNvPr id="7" name="Rectangle 6"/>
          <p:cNvSpPr/>
          <p:nvPr/>
        </p:nvSpPr>
        <p:spPr>
          <a:xfrm>
            <a:off x="744279" y="559981"/>
            <a:ext cx="5684874" cy="1134139"/>
          </a:xfrm>
          <a:prstGeom prst="rect">
            <a:avLst/>
          </a:prstGeom>
        </p:spPr>
        <p:txBody>
          <a:bodyPr lIns="0" tIns="0" rIns="0" bIns="0">
            <a:noAutofit/>
          </a:bodyPr>
          <a:lstStyle/>
          <a:p>
            <a:pPr indent="431800" algn="just" rtl="1">
              <a:lnSpc>
                <a:spcPts val="2810"/>
              </a:lnSpc>
            </a:pPr>
            <a:r>
              <a:rPr lang="ar-SA" sz="1800">
                <a:latin typeface="Arial Unicode MS"/>
              </a:rPr>
              <a:t>ويقاس </a:t>
            </a:r>
            <a:r>
              <a:rPr lang="ar-SA" sz="1900">
                <a:latin typeface="Arial Unicode MS"/>
              </a:rPr>
              <a:t>على </a:t>
            </a:r>
            <a:r>
              <a:rPr lang="ar-SA" sz="1800">
                <a:latin typeface="Arial Unicode MS"/>
              </a:rPr>
              <a:t>ما </a:t>
            </a:r>
            <a:r>
              <a:rPr lang="ar-SA" sz="2100">
                <a:latin typeface="Arial Unicode MS"/>
              </a:rPr>
              <a:t>ورد </a:t>
            </a:r>
            <a:r>
              <a:rPr lang="ar-SA" sz="1900">
                <a:latin typeface="Arial Unicode MS"/>
              </a:rPr>
              <a:t>في </a:t>
            </a:r>
            <a:r>
              <a:rPr lang="ar-SA" sz="2100">
                <a:latin typeface="Arial Unicode MS"/>
              </a:rPr>
              <a:t>الفقرات (</a:t>
            </a:r>
            <a:r>
              <a:rPr lang="en-US" sz="2100">
                <a:latin typeface="Arial Unicode MS"/>
              </a:rPr>
              <a:t>١</a:t>
            </a:r>
            <a:r>
              <a:rPr lang="ar-SA" sz="2100">
                <a:latin typeface="Arial Unicode MS"/>
              </a:rPr>
              <a:t>)و </a:t>
            </a:r>
            <a:r>
              <a:rPr lang="ar-SA" sz="1900">
                <a:latin typeface="Arial Unicode MS"/>
              </a:rPr>
              <a:t>(</a:t>
            </a:r>
            <a:r>
              <a:rPr lang="en-US" sz="1900">
                <a:latin typeface="Arial Unicode MS"/>
              </a:rPr>
              <a:t>٢</a:t>
            </a:r>
            <a:r>
              <a:rPr lang="ar-SA" sz="1900">
                <a:latin typeface="Arial Unicode MS"/>
              </a:rPr>
              <a:t>) </a:t>
            </a:r>
            <a:r>
              <a:rPr lang="ar-SA" sz="2100">
                <a:latin typeface="Arial Unicode MS"/>
              </a:rPr>
              <a:t>و(</a:t>
            </a:r>
            <a:r>
              <a:rPr lang="en-US" sz="2100">
                <a:latin typeface="Arial Unicode MS"/>
              </a:rPr>
              <a:t>٣</a:t>
            </a:r>
            <a:r>
              <a:rPr lang="ar-SA" sz="2100">
                <a:latin typeface="Arial Unicode MS"/>
              </a:rPr>
              <a:t>)من </a:t>
            </a:r>
            <a:r>
              <a:rPr lang="ar-SA" sz="1800">
                <a:latin typeface="Arial Unicode MS"/>
              </a:rPr>
              <a:t>يحمل</a:t>
            </a:r>
          </a:p>
          <a:p>
            <a:pPr indent="0" algn="r" rtl="1">
              <a:lnSpc>
                <a:spcPts val="2958"/>
              </a:lnSpc>
            </a:pPr>
            <a:r>
              <a:rPr lang="ar-SA" sz="1900">
                <a:latin typeface="Arial Unicode MS"/>
              </a:rPr>
              <a:t>درجة البكالوريوس </a:t>
            </a:r>
            <a:r>
              <a:rPr lang="ar-SA" sz="1700">
                <a:latin typeface="Arial Unicode MS"/>
              </a:rPr>
              <a:t>أو </a:t>
            </a:r>
            <a:r>
              <a:rPr lang="ar-SA" sz="1900">
                <a:latin typeface="Arial Unicode MS"/>
              </a:rPr>
              <a:t>الماجستير للتعيين </a:t>
            </a:r>
            <a:r>
              <a:rPr lang="ar-SA" sz="1700">
                <a:latin typeface="Arial Unicode MS"/>
              </a:rPr>
              <a:t>على </a:t>
            </a:r>
            <a:r>
              <a:rPr lang="ar-SA" sz="1900">
                <a:latin typeface="Arial Unicode MS"/>
              </a:rPr>
              <a:t>رتبة معيد </a:t>
            </a:r>
            <a:r>
              <a:rPr lang="ar-SA" sz="1700">
                <a:latin typeface="Arial Unicode MS"/>
              </a:rPr>
              <a:t>أو </a:t>
            </a:r>
            <a:r>
              <a:rPr lang="ar-SA" sz="1900">
                <a:latin typeface="Arial Unicode MS"/>
              </a:rPr>
              <a:t>محاضر.</a:t>
            </a:r>
          </a:p>
        </p:txBody>
      </p:sp>
      <p:sp>
        <p:nvSpPr>
          <p:cNvPr id="8" name="Rectangle 7"/>
          <p:cNvSpPr/>
          <p:nvPr/>
        </p:nvSpPr>
        <p:spPr>
          <a:xfrm>
            <a:off x="744279" y="2587255"/>
            <a:ext cx="6081823" cy="1616149"/>
          </a:xfrm>
          <a:prstGeom prst="rect">
            <a:avLst/>
          </a:prstGeom>
        </p:spPr>
        <p:txBody>
          <a:bodyPr lIns="0" tIns="0" rIns="0" bIns="0">
            <a:noAutofit/>
          </a:bodyPr>
          <a:lstStyle/>
          <a:p>
            <a:pPr indent="431800" algn="just" rtl="1">
              <a:lnSpc>
                <a:spcPts val="3265"/>
              </a:lnSpc>
              <a:spcBef>
                <a:spcPts val="1050"/>
              </a:spcBef>
            </a:pPr>
            <a:r>
              <a:rPr lang="ar-SA" sz="2000">
                <a:latin typeface="Arial Unicode MS"/>
              </a:rPr>
              <a:t>إدا كان </a:t>
            </a:r>
            <a:r>
              <a:rPr lang="ar-SA" sz="1900">
                <a:latin typeface="Arial Unicode MS"/>
              </a:rPr>
              <a:t>لدى من يراد تعيينه من غير المشمولين بالمادة السادسة عشرة، خبرات مكتسبة بعد ا لحصول </a:t>
            </a:r>
            <a:r>
              <a:rPr lang="ar-SA" sz="1800">
                <a:latin typeface="Arial Unicode MS"/>
              </a:rPr>
              <a:t>على </a:t>
            </a:r>
            <a:r>
              <a:rPr lang="ar-SA" sz="1900">
                <a:latin typeface="Arial Unicode MS"/>
              </a:rPr>
              <a:t>المؤهل العلمي اللازم للتعيين. فتحتسب له هذه الخبرة </a:t>
            </a:r>
            <a:r>
              <a:rPr lang="ar-SA" sz="1800">
                <a:latin typeface="Arial Unicode MS"/>
              </a:rPr>
              <a:t>على </a:t>
            </a:r>
            <a:r>
              <a:rPr lang="ar-SA" sz="1900">
                <a:latin typeface="Arial Unicode MS"/>
              </a:rPr>
              <a:t>أساس </a:t>
            </a:r>
            <a:r>
              <a:rPr lang="ar-SA" sz="2000">
                <a:latin typeface="Arial Unicode MS"/>
              </a:rPr>
              <a:t>كل </a:t>
            </a:r>
            <a:r>
              <a:rPr lang="ar-SA" sz="1900">
                <a:latin typeface="Arial Unicode MS"/>
              </a:rPr>
              <a:t>سنة خبرة بعلاوة </a:t>
            </a:r>
            <a:r>
              <a:rPr lang="ar-SA" sz="2000">
                <a:latin typeface="Arial Unicode MS"/>
              </a:rPr>
              <a:t>إدا كانت </a:t>
            </a:r>
            <a:r>
              <a:rPr lang="ar-SA" sz="1900">
                <a:latin typeface="Arial Unicode MS"/>
              </a:rPr>
              <a:t>فى مجال التخصص </a:t>
            </a:r>
            <a:r>
              <a:rPr lang="en-US" sz="1900">
                <a:latin typeface="Arial Unicode MS"/>
              </a:rPr>
              <a:t>٠</a:t>
            </a:r>
          </a:p>
        </p:txBody>
      </p:sp>
      <p:sp>
        <p:nvSpPr>
          <p:cNvPr id="9" name="Rectangle 8"/>
          <p:cNvSpPr/>
          <p:nvPr/>
        </p:nvSpPr>
        <p:spPr>
          <a:xfrm>
            <a:off x="730102" y="4919330"/>
            <a:ext cx="5904614" cy="2849525"/>
          </a:xfrm>
          <a:prstGeom prst="rect">
            <a:avLst/>
          </a:prstGeom>
        </p:spPr>
        <p:txBody>
          <a:bodyPr lIns="0" tIns="0" rIns="0" bIns="0">
            <a:noAutofit/>
          </a:bodyPr>
          <a:lstStyle/>
          <a:p>
            <a:pPr indent="228600" algn="just" rtl="1">
              <a:lnSpc>
                <a:spcPts val="2930"/>
              </a:lnSpc>
              <a:spcBef>
                <a:spcPts val="1050"/>
              </a:spcBef>
            </a:pPr>
            <a:r>
              <a:rPr lang="ar-SA" sz="1900">
                <a:latin typeface="Arial Unicode MS"/>
              </a:rPr>
              <a:t>يمنح عضو هيثة التدريس المعين ومن في حكمه أول درجة ب رتبة ا لوظيفة التي يعين عليها </a:t>
            </a:r>
            <a:r>
              <a:rPr lang="ar-SA" sz="2100">
                <a:latin typeface="Arial Unicode MS"/>
              </a:rPr>
              <a:t>. فإذا </a:t>
            </a:r>
            <a:r>
              <a:rPr lang="ar-SA" sz="1900">
                <a:latin typeface="Arial Unicode MS"/>
              </a:rPr>
              <a:t>كان راتبه عند التعيين </a:t>
            </a:r>
            <a:r>
              <a:rPr lang="ar-SA" sz="1700">
                <a:latin typeface="Arial Unicode MS"/>
              </a:rPr>
              <a:t>اوي </a:t>
            </a:r>
            <a:r>
              <a:rPr lang="ar-SA" sz="1900">
                <a:latin typeface="Arial Unicode MS"/>
              </a:rPr>
              <a:t>راتب هذه الدرجة </a:t>
            </a:r>
            <a:r>
              <a:rPr lang="ar-SA" sz="1700">
                <a:latin typeface="Arial Unicode MS"/>
              </a:rPr>
              <a:t>أو </a:t>
            </a:r>
            <a:r>
              <a:rPr lang="ar-SA" sz="1900">
                <a:latin typeface="Arial Unicode MS"/>
              </a:rPr>
              <a:t>يزيد عليه يمنح راتب </a:t>
            </a:r>
            <a:r>
              <a:rPr lang="ar-SA" sz="1700">
                <a:latin typeface="Arial Unicode MS"/>
              </a:rPr>
              <a:t>أول </a:t>
            </a:r>
            <a:r>
              <a:rPr lang="ar-SA" sz="1900">
                <a:latin typeface="Arial Unicode MS"/>
              </a:rPr>
              <a:t>درجة جاوز راتبه. كما يمنح عضو هيثة التدريس ومن في حكمه مرقى راتب </a:t>
            </a:r>
            <a:r>
              <a:rPr lang="ar-SA" sz="1700">
                <a:latin typeface="Arial Unicode MS"/>
              </a:rPr>
              <a:t>آول </a:t>
            </a:r>
            <a:r>
              <a:rPr lang="ar-SA" sz="1900">
                <a:latin typeface="Arial Unicode MS"/>
              </a:rPr>
              <a:t>درجة في رتبة الوظينة التي يرقى </a:t>
            </a:r>
            <a:r>
              <a:rPr lang="ar-SA" sz="2100">
                <a:latin typeface="Arial Unicode MS"/>
              </a:rPr>
              <a:t>إليها</a:t>
            </a:r>
            <a:r>
              <a:rPr lang="ar-SA" sz="1900">
                <a:latin typeface="Arial Unicode MS"/>
              </a:rPr>
              <a:t>. </a:t>
            </a:r>
            <a:r>
              <a:rPr lang="ar-SA" sz="2100">
                <a:latin typeface="Arial Unicode MS"/>
              </a:rPr>
              <a:t>فإذا</a:t>
            </a:r>
          </a:p>
          <a:p>
            <a:pPr indent="0" algn="r" rtl="1">
              <a:lnSpc>
                <a:spcPts val="2540"/>
              </a:lnSpc>
              <a:spcAft>
                <a:spcPts val="490"/>
              </a:spcAft>
            </a:pPr>
            <a:r>
              <a:rPr lang="ar-SA" sz="1900">
                <a:latin typeface="Arial Unicode MS"/>
              </a:rPr>
              <a:t>ن راتبه عند الترقية يساوي راتب هذه الدرجة أو يزيد عليه</a:t>
            </a:r>
          </a:p>
          <a:p>
            <a:pPr indent="0" algn="r" rtl="1">
              <a:lnSpc>
                <a:spcPts val="2810"/>
              </a:lnSpc>
            </a:pPr>
            <a:r>
              <a:rPr lang="en-US" sz="2100">
                <a:latin typeface="Arial Unicode MS"/>
              </a:rPr>
              <a:t>٠</a:t>
            </a:r>
            <a:r>
              <a:rPr lang="ar-SA" sz="2100">
                <a:latin typeface="Arial Unicode MS"/>
              </a:rPr>
              <a:t>ذح راتب أول درجة تتجاوز راتبه.</a:t>
            </a:r>
          </a:p>
        </p:txBody>
      </p:sp>
      <p:sp>
        <p:nvSpPr>
          <p:cNvPr id="10" name="Rectangle 9"/>
          <p:cNvSpPr/>
          <p:nvPr/>
        </p:nvSpPr>
        <p:spPr>
          <a:xfrm>
            <a:off x="751367" y="8612372"/>
            <a:ext cx="6060558" cy="1169581"/>
          </a:xfrm>
          <a:prstGeom prst="rect">
            <a:avLst/>
          </a:prstGeom>
        </p:spPr>
        <p:txBody>
          <a:bodyPr lIns="0" tIns="0" rIns="0" bIns="0">
            <a:noAutofit/>
          </a:bodyPr>
          <a:lstStyle/>
          <a:p>
            <a:pPr indent="431800" algn="just" rtl="1">
              <a:lnSpc>
                <a:spcPts val="3265"/>
              </a:lnSpc>
              <a:spcBef>
                <a:spcPts val="1050"/>
              </a:spcBef>
              <a:spcAft>
                <a:spcPts val="2450"/>
              </a:spcAft>
            </a:pPr>
            <a:r>
              <a:rPr lang="ar-SA" sz="1900">
                <a:latin typeface="Arial Unicode MS"/>
              </a:rPr>
              <a:t>يعامل أعضاء هيثة التدريس والمحاصرون والمعيدون من حيث البدلات والمكافات والمزايا </a:t>
            </a:r>
            <a:r>
              <a:rPr lang="ar-SA" sz="1700">
                <a:latin typeface="Arial Unicode MS"/>
              </a:rPr>
              <a:t>وفقأ </a:t>
            </a:r>
            <a:r>
              <a:rPr lang="ar-SA" sz="1900">
                <a:latin typeface="Arial Unicode MS"/>
              </a:rPr>
              <a:t>لما يعامل به موظفو الدولة </a:t>
            </a:r>
            <a:r>
              <a:rPr lang="ar-SA" sz="1800">
                <a:latin typeface="Arial Unicode MS"/>
              </a:rPr>
              <a:t>على </a:t>
            </a:r>
            <a:r>
              <a:rPr lang="ar-SA" sz="1900">
                <a:latin typeface="Arial Unicode MS"/>
              </a:rPr>
              <a:t>أساس المعادلة الآتية:</a:t>
            </a:r>
          </a:p>
        </p:txBody>
      </p:sp>
      <p:sp>
        <p:nvSpPr>
          <p:cNvPr id="11" name="Rectangle 10"/>
          <p:cNvSpPr/>
          <p:nvPr/>
        </p:nvSpPr>
        <p:spPr>
          <a:xfrm>
            <a:off x="0" y="0"/>
            <a:ext cx="0" cy="0"/>
          </a:xfrm>
          <a:prstGeom prst="rect">
            <a:avLst/>
          </a:prstGeom>
          <a:solidFill>
            <a:srgbClr val="70AD5A"/>
          </a:solidFill>
        </p:spPr>
        <p:txBody>
          <a:bodyPr wrap="none" lIns="0" tIns="0" rIns="0" bIns="0">
            <a:noAutofit/>
          </a:bodyPr>
          <a:lstStyle/>
          <a:p>
            <a:endParaRP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5943" y="2886075"/>
            <a:ext cx="3864769" cy="642937"/>
          </a:xfrm>
          <a:prstGeom prst="rect">
            <a:avLst/>
          </a:prstGeom>
        </p:spPr>
      </p:pic>
      <p:pic>
        <p:nvPicPr>
          <p:cNvPr id="3" name="Picture 2"/>
          <p:cNvPicPr>
            <a:picLocks noChangeAspect="1"/>
          </p:cNvPicPr>
          <p:nvPr/>
        </p:nvPicPr>
        <p:blipFill>
          <a:blip r:embed="rId3"/>
          <a:stretch>
            <a:fillRect/>
          </a:stretch>
        </p:blipFill>
        <p:spPr>
          <a:xfrm>
            <a:off x="1857375" y="6215062"/>
            <a:ext cx="3857625" cy="642938"/>
          </a:xfrm>
          <a:prstGeom prst="rect">
            <a:avLst/>
          </a:prstGeom>
        </p:spPr>
      </p:pic>
      <p:sp>
        <p:nvSpPr>
          <p:cNvPr id="4" name="Rectangle 3"/>
          <p:cNvSpPr/>
          <p:nvPr/>
        </p:nvSpPr>
        <p:spPr>
          <a:xfrm>
            <a:off x="0" y="0"/>
            <a:ext cx="0" cy="0"/>
          </a:xfrm>
          <a:prstGeom prst="rect">
            <a:avLst/>
          </a:prstGeom>
          <a:solidFill>
            <a:srgbClr val="70AD5A"/>
          </a:solidFill>
        </p:spPr>
        <p:txBody>
          <a:bodyPr wrap="none" lIns="0" tIns="0" rIns="0" bIns="0">
            <a:noAutofit/>
          </a:bodyPr>
          <a:lstStyle/>
          <a:p>
            <a:endParaRPr/>
          </a:p>
        </p:txBody>
      </p:sp>
      <p:sp>
        <p:nvSpPr>
          <p:cNvPr id="5" name="Rectangle 4"/>
          <p:cNvSpPr/>
          <p:nvPr/>
        </p:nvSpPr>
        <p:spPr>
          <a:xfrm>
            <a:off x="4843462" y="421481"/>
            <a:ext cx="1950244" cy="1343025"/>
          </a:xfrm>
          <a:prstGeom prst="rect">
            <a:avLst/>
          </a:prstGeom>
        </p:spPr>
        <p:txBody>
          <a:bodyPr lIns="0" tIns="0" rIns="0" bIns="0">
            <a:noAutofit/>
          </a:bodyPr>
          <a:lstStyle/>
          <a:p>
            <a:pPr marR="215900" indent="-215900" algn="r" rtl="1">
              <a:lnSpc>
                <a:spcPts val="2540"/>
              </a:lnSpc>
            </a:pPr>
            <a:r>
              <a:rPr lang="ar-SA" sz="1900">
                <a:latin typeface="Arial Unicode MS"/>
              </a:rPr>
              <a:t>-    المعيد</a:t>
            </a:r>
          </a:p>
          <a:p>
            <a:pPr marR="215900" indent="-215900" algn="r" rtl="1">
              <a:lnSpc>
                <a:spcPts val="2540"/>
              </a:lnSpc>
            </a:pPr>
            <a:r>
              <a:rPr lang="ar-SA" sz="1900">
                <a:latin typeface="Arial Unicode MS"/>
              </a:rPr>
              <a:t>-    المحاصر</a:t>
            </a:r>
          </a:p>
          <a:p>
            <a:pPr marR="215900" indent="-215900" algn="r" rtl="1">
              <a:lnSpc>
                <a:spcPts val="3291"/>
              </a:lnSpc>
            </a:pPr>
            <a:r>
              <a:rPr lang="ar-SA" sz="2000">
                <a:latin typeface="Arial Unicode MS"/>
              </a:rPr>
              <a:t>-    الاستاذ </a:t>
            </a:r>
            <a:r>
              <a:rPr lang="ar-SA" sz="1700">
                <a:latin typeface="Arial Unicode MS"/>
              </a:rPr>
              <a:t>المساعد </a:t>
            </a:r>
            <a:r>
              <a:rPr lang="ar-SA" sz="2000">
                <a:latin typeface="Arial Unicode MS"/>
              </a:rPr>
              <a:t>الاستاد العشارك</a:t>
            </a:r>
          </a:p>
        </p:txBody>
      </p:sp>
      <p:sp>
        <p:nvSpPr>
          <p:cNvPr id="6" name="Rectangle 5"/>
          <p:cNvSpPr/>
          <p:nvPr/>
        </p:nvSpPr>
        <p:spPr>
          <a:xfrm>
            <a:off x="1650206" y="400050"/>
            <a:ext cx="2114550" cy="1357312"/>
          </a:xfrm>
          <a:prstGeom prst="rect">
            <a:avLst/>
          </a:prstGeom>
        </p:spPr>
        <p:txBody>
          <a:bodyPr lIns="0" tIns="0" rIns="0" bIns="0">
            <a:noAutofit/>
          </a:bodyPr>
          <a:lstStyle/>
          <a:p>
            <a:pPr indent="0" algn="r" rtl="1">
              <a:lnSpc>
                <a:spcPts val="2756"/>
              </a:lnSpc>
            </a:pPr>
            <a:r>
              <a:rPr lang="ar-SA" sz="2000">
                <a:latin typeface="Arial Unicode MS"/>
              </a:rPr>
              <a:t>المرتبة الثامنة. المر</a:t>
            </a:r>
            <a:r>
              <a:rPr lang="en-US" sz="2000">
                <a:latin typeface="Arial Unicode MS"/>
              </a:rPr>
              <a:t>٠</a:t>
            </a:r>
            <a:r>
              <a:rPr lang="ar-SA" sz="2000">
                <a:latin typeface="Arial Unicode MS"/>
              </a:rPr>
              <a:t>تبة التاسعة. المرتبة الثانية عشرة. المرتبة الثالثة عشرة</a:t>
            </a:r>
          </a:p>
        </p:txBody>
      </p:sp>
      <p:sp>
        <p:nvSpPr>
          <p:cNvPr id="7" name="Rectangle 6"/>
          <p:cNvSpPr/>
          <p:nvPr/>
        </p:nvSpPr>
        <p:spPr>
          <a:xfrm>
            <a:off x="1414462" y="1821656"/>
            <a:ext cx="5364956" cy="707231"/>
          </a:xfrm>
          <a:prstGeom prst="rect">
            <a:avLst/>
          </a:prstGeom>
        </p:spPr>
        <p:txBody>
          <a:bodyPr lIns="0" tIns="0" rIns="0" bIns="0">
            <a:noAutofit/>
          </a:bodyPr>
          <a:lstStyle/>
          <a:p>
            <a:pPr marR="192882" indent="0" algn="just" rtl="1">
              <a:lnSpc>
                <a:spcPts val="3234"/>
              </a:lnSpc>
            </a:pPr>
            <a:r>
              <a:rPr lang="ar-SA" sz="2000">
                <a:latin typeface="Arial Unicode MS"/>
              </a:rPr>
              <a:t>الاستاذ    المرتبة الرابعة عشرة</a:t>
            </a:r>
          </a:p>
          <a:p>
            <a:pPr indent="0" algn="r" rtl="1">
              <a:lnSpc>
                <a:spcPts val="3234"/>
              </a:lnSpc>
            </a:pPr>
            <a:r>
              <a:rPr lang="ar-SA" sz="1900">
                <a:latin typeface="Arial Unicode MS"/>
              </a:rPr>
              <a:t>ويكون بدل </a:t>
            </a:r>
            <a:r>
              <a:rPr lang="ar-SA" sz="1800">
                <a:latin typeface="Arial Unicode MS"/>
              </a:rPr>
              <a:t>الانتقال </a:t>
            </a:r>
            <a:r>
              <a:rPr lang="ar-SA" sz="2000">
                <a:latin typeface="Arial Unicode MS"/>
              </a:rPr>
              <a:t>الشهري لرتبة </a:t>
            </a:r>
            <a:r>
              <a:rPr lang="ar-SA" sz="1800">
                <a:latin typeface="Arial Unicode MS"/>
              </a:rPr>
              <a:t>(أستاذ) </a:t>
            </a:r>
            <a:r>
              <a:rPr lang="en-US" sz="2000">
                <a:latin typeface="Arial Unicode MS"/>
              </a:rPr>
              <a:t>٠</a:t>
            </a:r>
            <a:r>
              <a:rPr lang="ar-SA" sz="2000">
                <a:latin typeface="Arial Unicode MS"/>
              </a:rPr>
              <a:t> </a:t>
            </a:r>
            <a:r>
              <a:rPr lang="en-US" sz="1800">
                <a:latin typeface="Arial Unicode MS"/>
              </a:rPr>
              <a:t>٦٥</a:t>
            </a:r>
            <a:r>
              <a:rPr lang="ar-SA" sz="1800">
                <a:latin typeface="Arial Unicode MS"/>
              </a:rPr>
              <a:t> </a:t>
            </a:r>
            <a:r>
              <a:rPr lang="ar-SA" sz="1900">
                <a:latin typeface="Arial Unicode MS"/>
              </a:rPr>
              <a:t>ريالأ</a:t>
            </a:r>
          </a:p>
        </p:txBody>
      </p:sp>
      <p:sp>
        <p:nvSpPr>
          <p:cNvPr id="8" name="Rectangle 7"/>
          <p:cNvSpPr/>
          <p:nvPr/>
        </p:nvSpPr>
        <p:spPr>
          <a:xfrm>
            <a:off x="735806" y="3914775"/>
            <a:ext cx="6079331" cy="1750218"/>
          </a:xfrm>
          <a:prstGeom prst="rect">
            <a:avLst/>
          </a:prstGeom>
        </p:spPr>
        <p:txBody>
          <a:bodyPr lIns="0" tIns="0" rIns="0" bIns="0">
            <a:noAutofit/>
          </a:bodyPr>
          <a:lstStyle/>
          <a:p>
            <a:pPr indent="330200" algn="just" rtl="1">
              <a:lnSpc>
                <a:spcPts val="3516"/>
              </a:lnSpc>
            </a:pPr>
            <a:r>
              <a:rPr lang="ar-SA" sz="1900">
                <a:latin typeface="Arial Unicode MS"/>
              </a:rPr>
              <a:t>لا يترتب </a:t>
            </a:r>
            <a:r>
              <a:rPr lang="ar-SA" sz="1700">
                <a:latin typeface="Arial Unicode MS"/>
              </a:rPr>
              <a:t>على </a:t>
            </a:r>
            <a:r>
              <a:rPr lang="ar-SA" sz="1900">
                <a:latin typeface="Arial Unicode MS"/>
              </a:rPr>
              <a:t>وصول راتب الأستاذ إلى الدرجة الأخيرة من سلم رواتب أعضاء هيئة التدريس عدم منحه العلاوة الدورية السنوية بل يستمر منحه العلاوة، ولا ينطبق ذلك إلا </a:t>
            </a:r>
            <a:r>
              <a:rPr lang="ar-SA" sz="1700">
                <a:latin typeface="Arial Unicode MS"/>
              </a:rPr>
              <a:t>على </a:t>
            </a:r>
            <a:r>
              <a:rPr lang="ar-SA" sz="1900">
                <a:latin typeface="Arial Unicode MS"/>
              </a:rPr>
              <a:t>رتبة أستا ذ </a:t>
            </a:r>
            <a:r>
              <a:rPr lang="ar-SA" sz="1800">
                <a:latin typeface="Arial Unicode MS"/>
              </a:rPr>
              <a:t>فقط .</a:t>
            </a:r>
          </a:p>
        </p:txBody>
      </p:sp>
      <p:sp>
        <p:nvSpPr>
          <p:cNvPr id="9" name="Rectangle 8"/>
          <p:cNvSpPr/>
          <p:nvPr/>
        </p:nvSpPr>
        <p:spPr>
          <a:xfrm>
            <a:off x="721518" y="7236618"/>
            <a:ext cx="6065044" cy="2800350"/>
          </a:xfrm>
          <a:prstGeom prst="rect">
            <a:avLst/>
          </a:prstGeom>
        </p:spPr>
        <p:txBody>
          <a:bodyPr lIns="0" tIns="0" rIns="0" bIns="0">
            <a:noAutofit/>
          </a:bodyPr>
          <a:lstStyle/>
          <a:p>
            <a:pPr marR="288925" indent="0" algn="r" rtl="1">
              <a:lnSpc>
                <a:spcPts val="2680"/>
              </a:lnSpc>
              <a:spcAft>
                <a:spcPts val="770"/>
              </a:spcAft>
            </a:pPr>
            <a:r>
              <a:rPr lang="ar-SA" sz="1900">
                <a:latin typeface="Arial Unicode MS"/>
              </a:rPr>
              <a:t>يثترط </a:t>
            </a:r>
            <a:r>
              <a:rPr lang="ar-SA" sz="2000">
                <a:latin typeface="Arial Unicode MS"/>
              </a:rPr>
              <a:t>للتقدم للترقية </a:t>
            </a:r>
            <a:r>
              <a:rPr lang="ar-SA" sz="1900">
                <a:latin typeface="Arial Unicode MS"/>
              </a:rPr>
              <a:t>من </a:t>
            </a:r>
            <a:r>
              <a:rPr lang="ar-SA" sz="2000">
                <a:latin typeface="Arial Unicode MS"/>
              </a:rPr>
              <a:t>رتبة </a:t>
            </a:r>
            <a:r>
              <a:rPr lang="ar-SA" sz="1700">
                <a:latin typeface="Arial Unicode MS"/>
              </a:rPr>
              <a:t>أحان </a:t>
            </a:r>
            <a:r>
              <a:rPr lang="ar-SA" sz="2000">
                <a:latin typeface="Arial Unicode MS"/>
              </a:rPr>
              <a:t>ساعد </a:t>
            </a:r>
            <a:r>
              <a:rPr lang="ar-SA" sz="1900">
                <a:latin typeface="Arial Unicode MS"/>
              </a:rPr>
              <a:t>إلى </a:t>
            </a:r>
            <a:r>
              <a:rPr lang="ar-SA" sz="2000">
                <a:latin typeface="Arial Unicode MS"/>
              </a:rPr>
              <a:t>رتبة </a:t>
            </a:r>
            <a:r>
              <a:rPr lang="ar-SA" sz="1700">
                <a:latin typeface="Arial Unicode MS"/>
              </a:rPr>
              <a:t>أحان </a:t>
            </a:r>
            <a:r>
              <a:rPr lang="ar-SA" sz="1900">
                <a:latin typeface="Arial Unicode MS"/>
              </a:rPr>
              <a:t>مثارك:“</a:t>
            </a:r>
          </a:p>
          <a:p>
            <a:pPr marR="403225" indent="-431800" algn="just" rtl="1">
              <a:lnSpc>
                <a:spcPts val="3684"/>
              </a:lnSpc>
            </a:pPr>
            <a:r>
              <a:rPr lang="en-US" sz="1900">
                <a:latin typeface="Arial Unicode MS"/>
              </a:rPr>
              <a:t>١</a:t>
            </a:r>
            <a:r>
              <a:rPr lang="ar-SA" sz="1900">
                <a:latin typeface="Arial Unicode MS"/>
              </a:rPr>
              <a:t> - خدمة لا تقل عن أرح سنوات في رتبة أستاذ ساعد في جامعة سعودية أو جامعة </a:t>
            </a:r>
            <a:r>
              <a:rPr lang="ar-SA" sz="1800">
                <a:latin typeface="Arial Unicode MS"/>
              </a:rPr>
              <a:t>أخرى </a:t>
            </a:r>
            <a:r>
              <a:rPr lang="ar-SA" sz="1900">
                <a:latin typeface="Arial Unicode MS"/>
              </a:rPr>
              <a:t>معترف بها، على ألا تقل مدة الخدمة في الجامعات المودية عن حة واحدة .</a:t>
            </a:r>
          </a:p>
          <a:p>
            <a:pPr marR="403225" indent="-431800" algn="just" rtl="1">
              <a:lnSpc>
                <a:spcPts val="3516"/>
              </a:lnSpc>
            </a:pPr>
            <a:r>
              <a:rPr lang="en-US" sz="1900">
                <a:latin typeface="Arial Unicode MS"/>
              </a:rPr>
              <a:t>٢</a:t>
            </a:r>
            <a:r>
              <a:rPr lang="ar-SA" sz="1900">
                <a:latin typeface="Arial Unicode MS"/>
              </a:rPr>
              <a:t>-احيعاء الحد الأدنى من الإنتاج العلس المطلوب </a:t>
            </a:r>
            <a:r>
              <a:rPr lang="ar-SA" sz="2000">
                <a:latin typeface="Arial Unicode MS"/>
              </a:rPr>
              <a:t>للترقية </a:t>
            </a:r>
            <a:r>
              <a:rPr lang="ar-SA" sz="1900">
                <a:latin typeface="Arial Unicode MS"/>
              </a:rPr>
              <a:t>وفئء لأحكام المادة الثانية والثلاثين من هذ</a:t>
            </a:r>
            <a:r>
              <a:rPr lang="en-US" sz="1900">
                <a:latin typeface="Arial Unicode MS"/>
              </a:rPr>
              <a:t>٥</a:t>
            </a:r>
            <a:r>
              <a:rPr lang="ar-SA" sz="1900">
                <a:latin typeface="Arial Unicode MS"/>
              </a:rPr>
              <a:t> اللائحة .</a:t>
            </a:r>
          </a:p>
        </p:txBody>
      </p:sp>
      <p:sp>
        <p:nvSpPr>
          <p:cNvPr id="10" name="Rectangle 9"/>
          <p:cNvSpPr/>
          <p:nvPr/>
        </p:nvSpPr>
        <p:spPr>
          <a:xfrm>
            <a:off x="6868715" y="10354865"/>
            <a:ext cx="392906" cy="242888"/>
          </a:xfrm>
          <a:prstGeom prst="rect">
            <a:avLst/>
          </a:prstGeom>
          <a:solidFill>
            <a:srgbClr val="70AD5A"/>
          </a:solidFill>
        </p:spPr>
        <p:txBody>
          <a:bodyPr wrap="none" lIns="0" tIns="0" rIns="0" bIns="0">
            <a:noAutofit/>
          </a:bodyPr>
          <a:lstStyle/>
          <a:p>
            <a:pPr indent="0" algn="r" rtl="1">
              <a:lnSpc>
                <a:spcPts val="2540"/>
              </a:lnSpc>
            </a:pPr>
            <a:r>
              <a:rPr lang="ar-SA" sz="1900">
                <a:solidFill>
                  <a:srgbClr val="FFFFFF"/>
                </a:solidFill>
                <a:latin typeface="Arial Unicode MS"/>
              </a:rPr>
              <a:t>لت&amp;</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86400" y="0"/>
            <a:ext cx="1843087" cy="2228850"/>
          </a:xfrm>
          <a:prstGeom prst="rect">
            <a:avLst/>
          </a:prstGeom>
        </p:spPr>
      </p:pic>
      <p:pic>
        <p:nvPicPr>
          <p:cNvPr id="3" name="Picture 2"/>
          <p:cNvPicPr>
            <a:picLocks noChangeAspect="1"/>
          </p:cNvPicPr>
          <p:nvPr/>
        </p:nvPicPr>
        <p:blipFill>
          <a:blip r:embed="rId3"/>
          <a:stretch>
            <a:fillRect/>
          </a:stretch>
        </p:blipFill>
        <p:spPr>
          <a:xfrm>
            <a:off x="221456" y="0"/>
            <a:ext cx="1378744" cy="950118"/>
          </a:xfrm>
          <a:prstGeom prst="rect">
            <a:avLst/>
          </a:prstGeom>
        </p:spPr>
      </p:pic>
      <p:pic>
        <p:nvPicPr>
          <p:cNvPr id="4" name="Picture 3"/>
          <p:cNvPicPr>
            <a:picLocks noChangeAspect="1"/>
          </p:cNvPicPr>
          <p:nvPr/>
        </p:nvPicPr>
        <p:blipFill>
          <a:blip r:embed="rId4"/>
          <a:stretch>
            <a:fillRect/>
          </a:stretch>
        </p:blipFill>
        <p:spPr>
          <a:xfrm>
            <a:off x="1885950" y="1928812"/>
            <a:ext cx="3843337" cy="635794"/>
          </a:xfrm>
          <a:prstGeom prst="rect">
            <a:avLst/>
          </a:prstGeom>
        </p:spPr>
      </p:pic>
      <p:pic>
        <p:nvPicPr>
          <p:cNvPr id="5" name="Picture 4"/>
          <p:cNvPicPr>
            <a:picLocks noChangeAspect="1"/>
          </p:cNvPicPr>
          <p:nvPr/>
        </p:nvPicPr>
        <p:blipFill>
          <a:blip r:embed="rId5"/>
          <a:stretch>
            <a:fillRect/>
          </a:stretch>
        </p:blipFill>
        <p:spPr>
          <a:xfrm>
            <a:off x="217884" y="9126140"/>
            <a:ext cx="7122319" cy="1568053"/>
          </a:xfrm>
          <a:prstGeom prst="rect">
            <a:avLst/>
          </a:prstGeom>
        </p:spPr>
      </p:pic>
      <p:sp>
        <p:nvSpPr>
          <p:cNvPr id="6" name="Rectangle 5"/>
          <p:cNvSpPr/>
          <p:nvPr/>
        </p:nvSpPr>
        <p:spPr>
          <a:xfrm>
            <a:off x="900112" y="657225"/>
            <a:ext cx="5543550" cy="792956"/>
          </a:xfrm>
          <a:prstGeom prst="rect">
            <a:avLst/>
          </a:prstGeom>
        </p:spPr>
        <p:txBody>
          <a:bodyPr lIns="0" tIns="0" rIns="0" bIns="0">
            <a:noAutofit/>
          </a:bodyPr>
          <a:lstStyle/>
          <a:p>
            <a:pPr indent="0" algn="just" rtl="1">
              <a:lnSpc>
                <a:spcPts val="3094"/>
              </a:lnSpc>
            </a:pPr>
            <a:r>
              <a:rPr lang="ar-SA" sz="1900">
                <a:latin typeface="Arial Unicode MS"/>
              </a:rPr>
              <a:t>أن يكون ما تقدم به من إنتاج </a:t>
            </a:r>
            <a:r>
              <a:rPr lang="ar-SA" sz="1700">
                <a:latin typeface="Arial Unicode MS"/>
              </a:rPr>
              <a:t>علمي </a:t>
            </a:r>
            <a:r>
              <a:rPr lang="ar-SA" sz="1900">
                <a:latin typeface="Arial Unicode MS"/>
              </a:rPr>
              <a:t>قد </a:t>
            </a:r>
            <a:r>
              <a:rPr lang="ar-SA" sz="2000">
                <a:latin typeface="Arial Unicode MS"/>
              </a:rPr>
              <a:t>نثر </a:t>
            </a:r>
            <a:r>
              <a:rPr lang="ar-SA" sz="1900">
                <a:latin typeface="Arial Unicode MS"/>
              </a:rPr>
              <a:t>أو قبل </a:t>
            </a:r>
            <a:r>
              <a:rPr lang="ar-SA" sz="2000">
                <a:latin typeface="Arial Unicode MS"/>
              </a:rPr>
              <a:t>للنثر </a:t>
            </a:r>
            <a:r>
              <a:rPr lang="ar-SA" sz="1900">
                <a:latin typeface="Arial Unicode MS"/>
              </a:rPr>
              <a:t>أثنا </a:t>
            </a:r>
            <a:r>
              <a:rPr lang="en-US" sz="1900">
                <a:latin typeface="Arial Unicode MS"/>
              </a:rPr>
              <a:t>٠</a:t>
            </a:r>
            <a:r>
              <a:rPr lang="ar-SA" sz="1900">
                <a:latin typeface="Arial Unicode MS"/>
              </a:rPr>
              <a:t>ئغله رتبة أستاذ ساعد </a:t>
            </a:r>
            <a:r>
              <a:rPr lang="en-US" sz="1900">
                <a:latin typeface="Arial Unicode MS"/>
              </a:rPr>
              <a:t>٠</a:t>
            </a:r>
          </a:p>
        </p:txBody>
      </p:sp>
      <p:sp>
        <p:nvSpPr>
          <p:cNvPr id="7" name="Rectangle 6"/>
          <p:cNvSpPr/>
          <p:nvPr/>
        </p:nvSpPr>
        <p:spPr>
          <a:xfrm>
            <a:off x="757237" y="2993231"/>
            <a:ext cx="6043613" cy="921544"/>
          </a:xfrm>
          <a:prstGeom prst="rect">
            <a:avLst/>
          </a:prstGeom>
        </p:spPr>
        <p:txBody>
          <a:bodyPr lIns="0" tIns="0" rIns="0" bIns="0">
            <a:noAutofit/>
          </a:bodyPr>
          <a:lstStyle/>
          <a:p>
            <a:pPr indent="876300" algn="r" rtl="1">
              <a:lnSpc>
                <a:spcPts val="2540"/>
              </a:lnSpc>
              <a:spcAft>
                <a:spcPts val="770"/>
              </a:spcAft>
            </a:pPr>
            <a:r>
              <a:rPr lang="ar-SA" sz="1900">
                <a:latin typeface="Arial Unicode MS"/>
              </a:rPr>
              <a:t>يثترط للتقدم للترقية من رتبة </a:t>
            </a:r>
            <a:r>
              <a:rPr lang="ar-SA" sz="1700">
                <a:latin typeface="Arial Unicode MS"/>
              </a:rPr>
              <a:t>أسان </a:t>
            </a:r>
            <a:r>
              <a:rPr lang="ar-SA" sz="1900">
                <a:latin typeface="Arial Unicode MS"/>
              </a:rPr>
              <a:t>مثارك إلى رتبة </a:t>
            </a:r>
            <a:r>
              <a:rPr lang="ar-SA" sz="1700">
                <a:latin typeface="Arial Unicode MS"/>
              </a:rPr>
              <a:t>أسان: —</a:t>
            </a:r>
          </a:p>
          <a:p>
            <a:pPr indent="0" rtl="1">
              <a:lnSpc>
                <a:spcPts val="2540"/>
              </a:lnSpc>
              <a:spcAft>
                <a:spcPts val="770"/>
              </a:spcAft>
            </a:pPr>
            <a:r>
              <a:rPr lang="en-US" sz="1900">
                <a:latin typeface="Arial Unicode MS"/>
              </a:rPr>
              <a:t>١</a:t>
            </a:r>
            <a:r>
              <a:rPr lang="ar-SA" sz="1900">
                <a:latin typeface="Arial Unicode MS"/>
              </a:rPr>
              <a:t> - خدمة لا تقل عن أرع سنوات في رتبة أستاذ مثارك في</a:t>
            </a:r>
          </a:p>
        </p:txBody>
      </p:sp>
      <p:sp>
        <p:nvSpPr>
          <p:cNvPr id="8" name="Rectangle 7"/>
          <p:cNvSpPr/>
          <p:nvPr/>
        </p:nvSpPr>
        <p:spPr>
          <a:xfrm>
            <a:off x="421481" y="3971925"/>
            <a:ext cx="6886575" cy="3696890"/>
          </a:xfrm>
          <a:prstGeom prst="rect">
            <a:avLst/>
          </a:prstGeom>
        </p:spPr>
        <p:txBody>
          <a:bodyPr lIns="0" tIns="0" rIns="0" bIns="0">
            <a:noAutofit/>
          </a:bodyPr>
          <a:lstStyle/>
          <a:p>
            <a:pPr indent="876300" algn="r" rtl="1">
              <a:lnSpc>
                <a:spcPts val="3769"/>
              </a:lnSpc>
              <a:spcBef>
                <a:spcPts val="770"/>
              </a:spcBef>
            </a:pPr>
            <a:r>
              <a:rPr lang="ar-SA" sz="1900">
                <a:latin typeface="Arial Unicode MS"/>
              </a:rPr>
              <a:t>جامعة سعودية أو جامعة أخرى معترف بها، </a:t>
            </a:r>
            <a:r>
              <a:rPr lang="ar-SA" sz="1700">
                <a:latin typeface="Arial Unicode MS"/>
              </a:rPr>
              <a:t>على </a:t>
            </a:r>
            <a:r>
              <a:rPr lang="ar-SA" sz="1900">
                <a:latin typeface="Arial Unicode MS"/>
              </a:rPr>
              <a:t>ألاتقل مدة </a:t>
            </a:r>
            <a:r>
              <a:rPr lang="ar-SA" sz="4600">
                <a:latin typeface="Arial Unicode MS"/>
              </a:rPr>
              <a:t>ا </a:t>
            </a:r>
            <a:r>
              <a:rPr lang="ar-SA" sz="1900">
                <a:latin typeface="Arial Unicode MS"/>
              </a:rPr>
              <a:t>الخدمة في الجامعات العودية عن سة واحدة. </a:t>
            </a:r>
            <a:r>
              <a:rPr lang="ar-SA" sz="1900">
                <a:solidFill>
                  <a:srgbClr val="2B4917"/>
                </a:solidFill>
                <a:latin typeface="Arial Unicode MS"/>
              </a:rPr>
              <a:t>لا</a:t>
            </a:r>
            <a:r>
              <a:rPr lang="ar-SA" sz="1900">
                <a:latin typeface="Arial Unicode MS"/>
              </a:rPr>
              <a:t> </a:t>
            </a:r>
            <a:r>
              <a:rPr lang="en-US" sz="1900">
                <a:latin typeface="Arial Unicode MS"/>
              </a:rPr>
              <a:t>٢</a:t>
            </a:r>
            <a:r>
              <a:rPr lang="ar-SA" sz="1900">
                <a:latin typeface="Arial Unicode MS"/>
              </a:rPr>
              <a:t>-استيفاء الحد الاديى من الإنتاج العلس المطلوب للترقية وبغأ</a:t>
            </a:r>
            <a:r>
              <a:rPr lang="ar-SA" sz="1900">
                <a:solidFill>
                  <a:srgbClr val="2B4917"/>
                </a:solidFill>
                <a:latin typeface="Arial Unicode MS"/>
              </a:rPr>
              <a:t> </a:t>
            </a:r>
            <a:r>
              <a:rPr lang="ar-SA" sz="1900">
                <a:latin typeface="Arial Unicode MS"/>
              </a:rPr>
              <a:t>لأحكام المادة الثالثة والثلاثين من هذه اللائحة.</a:t>
            </a:r>
          </a:p>
          <a:p>
            <a:pPr marR="876300" indent="-876300" algn="r" rtl="1">
              <a:lnSpc>
                <a:spcPts val="3066"/>
              </a:lnSpc>
              <a:spcAft>
                <a:spcPts val="3080"/>
              </a:spcAft>
            </a:pPr>
            <a:r>
              <a:rPr lang="ar-SA" sz="1900">
                <a:solidFill>
                  <a:srgbClr val="74985D"/>
                </a:solidFill>
                <a:latin typeface="Arial Unicode MS"/>
              </a:rPr>
              <a:t>ا؛</a:t>
            </a:r>
            <a:r>
              <a:rPr lang="ar-SA" sz="1900">
                <a:latin typeface="Arial Unicode MS"/>
              </a:rPr>
              <a:t> </a:t>
            </a:r>
            <a:r>
              <a:rPr lang="en-US" sz="1900">
                <a:latin typeface="Arial Unicode MS"/>
              </a:rPr>
              <a:t>٣</a:t>
            </a:r>
            <a:r>
              <a:rPr lang="ar-SA" sz="1900">
                <a:latin typeface="Arial Unicode MS"/>
              </a:rPr>
              <a:t>- أن يكون ماتقدم به من إنتاج </a:t>
            </a:r>
            <a:r>
              <a:rPr lang="ar-SA" sz="1700">
                <a:latin typeface="Arial Unicode MS"/>
              </a:rPr>
              <a:t>علمي </a:t>
            </a:r>
            <a:r>
              <a:rPr lang="ar-SA" sz="1900">
                <a:latin typeface="Arial Unicode MS"/>
              </a:rPr>
              <a:t>قدنثرأوقبل للنثرأثناء</a:t>
            </a:r>
            <a:r>
              <a:rPr lang="ar-SA" sz="1900">
                <a:solidFill>
                  <a:srgbClr val="74985D"/>
                </a:solidFill>
                <a:latin typeface="Arial Unicode MS"/>
              </a:rPr>
              <a:t> </a:t>
            </a:r>
            <a:r>
              <a:rPr lang="ar-SA" sz="1900">
                <a:latin typeface="Arial Unicode MS"/>
              </a:rPr>
              <a:t>شعله لرتبة أستاد مشارك.</a:t>
            </a:r>
          </a:p>
          <a:p>
            <a:pPr marL="139700" indent="0" algn="ctr" rtl="1">
              <a:lnSpc>
                <a:spcPts val="17360"/>
              </a:lnSpc>
            </a:pPr>
            <a:r>
              <a:rPr lang="ar-SA" sz="11300">
                <a:latin typeface="Lucida Sans Unicode"/>
              </a:rPr>
              <a:t>-</a:t>
            </a:r>
          </a:p>
        </p:txBody>
      </p:sp>
      <p:sp>
        <p:nvSpPr>
          <p:cNvPr id="9" name="Rectangle 8"/>
          <p:cNvSpPr/>
          <p:nvPr/>
        </p:nvSpPr>
        <p:spPr>
          <a:xfrm>
            <a:off x="767953" y="8286750"/>
            <a:ext cx="6465093" cy="835818"/>
          </a:xfrm>
          <a:prstGeom prst="rect">
            <a:avLst/>
          </a:prstGeom>
        </p:spPr>
        <p:txBody>
          <a:bodyPr lIns="0" tIns="0" rIns="0" bIns="0">
            <a:noAutofit/>
          </a:bodyPr>
          <a:lstStyle/>
          <a:p>
            <a:pPr marR="431800" indent="279400" algn="r" rtl="1">
              <a:lnSpc>
                <a:spcPts val="3488"/>
              </a:lnSpc>
            </a:pPr>
            <a:r>
              <a:rPr lang="ar-SA" sz="1900">
                <a:latin typeface="Arial Unicode MS"/>
              </a:rPr>
              <a:t>لعضو هيئة التدريس الحق في التقدم إلى مجلس الفب بطلب الترقية قبل اكتمال المدة النظامية بمدة أقصاها سة أشهر .</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90159" y="2568178"/>
            <a:ext cx="342900" cy="7754540"/>
          </a:xfrm>
          <a:prstGeom prst="rect">
            <a:avLst/>
          </a:prstGeom>
        </p:spPr>
      </p:pic>
      <p:pic>
        <p:nvPicPr>
          <p:cNvPr id="3" name="Picture 2"/>
          <p:cNvPicPr>
            <a:picLocks noChangeAspect="1"/>
          </p:cNvPicPr>
          <p:nvPr/>
        </p:nvPicPr>
        <p:blipFill>
          <a:blip r:embed="rId3"/>
          <a:stretch>
            <a:fillRect/>
          </a:stretch>
        </p:blipFill>
        <p:spPr>
          <a:xfrm>
            <a:off x="264318" y="71437"/>
            <a:ext cx="435769" cy="428625"/>
          </a:xfrm>
          <a:prstGeom prst="rect">
            <a:avLst/>
          </a:prstGeom>
        </p:spPr>
      </p:pic>
      <p:pic>
        <p:nvPicPr>
          <p:cNvPr id="4" name="Picture 3"/>
          <p:cNvPicPr>
            <a:picLocks noChangeAspect="1"/>
          </p:cNvPicPr>
          <p:nvPr/>
        </p:nvPicPr>
        <p:blipFill>
          <a:blip r:embed="rId4"/>
          <a:stretch>
            <a:fillRect/>
          </a:stretch>
        </p:blipFill>
        <p:spPr>
          <a:xfrm>
            <a:off x="1871662" y="914400"/>
            <a:ext cx="3850481" cy="650081"/>
          </a:xfrm>
          <a:prstGeom prst="rect">
            <a:avLst/>
          </a:prstGeom>
        </p:spPr>
      </p:pic>
      <p:pic>
        <p:nvPicPr>
          <p:cNvPr id="5" name="Picture 4"/>
          <p:cNvPicPr>
            <a:picLocks noChangeAspect="1"/>
          </p:cNvPicPr>
          <p:nvPr/>
        </p:nvPicPr>
        <p:blipFill>
          <a:blip r:embed="rId5"/>
          <a:stretch>
            <a:fillRect/>
          </a:stretch>
        </p:blipFill>
        <p:spPr>
          <a:xfrm>
            <a:off x="1857375" y="6115050"/>
            <a:ext cx="3864768" cy="657225"/>
          </a:xfrm>
          <a:prstGeom prst="rect">
            <a:avLst/>
          </a:prstGeom>
        </p:spPr>
      </p:pic>
      <p:pic>
        <p:nvPicPr>
          <p:cNvPr id="6" name="Picture 5"/>
          <p:cNvPicPr>
            <a:picLocks noChangeAspect="1"/>
          </p:cNvPicPr>
          <p:nvPr/>
        </p:nvPicPr>
        <p:blipFill>
          <a:blip r:embed="rId6"/>
          <a:stretch>
            <a:fillRect/>
          </a:stretch>
        </p:blipFill>
        <p:spPr>
          <a:xfrm>
            <a:off x="214312" y="3586162"/>
            <a:ext cx="228600" cy="4036219"/>
          </a:xfrm>
          <a:prstGeom prst="rect">
            <a:avLst/>
          </a:prstGeom>
        </p:spPr>
      </p:pic>
      <p:sp>
        <p:nvSpPr>
          <p:cNvPr id="7" name="Rectangle 6"/>
          <p:cNvSpPr/>
          <p:nvPr/>
        </p:nvSpPr>
        <p:spPr>
          <a:xfrm>
            <a:off x="764381" y="1935956"/>
            <a:ext cx="6072187" cy="3707606"/>
          </a:xfrm>
          <a:prstGeom prst="rect">
            <a:avLst/>
          </a:prstGeom>
        </p:spPr>
        <p:txBody>
          <a:bodyPr lIns="0" tIns="0" rIns="0" bIns="0">
            <a:noAutofit/>
          </a:bodyPr>
          <a:lstStyle/>
          <a:p>
            <a:pPr marR="292100" indent="0" algn="r" rtl="1">
              <a:lnSpc>
                <a:spcPts val="3094"/>
              </a:lnSpc>
              <a:spcAft>
                <a:spcPts val="770"/>
              </a:spcAft>
            </a:pPr>
            <a:r>
              <a:rPr lang="ar-SA" sz="2000">
                <a:latin typeface="Arial Unicode MS"/>
              </a:rPr>
              <a:t>تحتب </a:t>
            </a:r>
            <a:r>
              <a:rPr lang="ar-SA" sz="1900">
                <a:latin typeface="Arial Unicode MS"/>
              </a:rPr>
              <a:t>مدة </a:t>
            </a:r>
            <a:r>
              <a:rPr lang="ar-SA" sz="2000">
                <a:latin typeface="Arial Unicode MS"/>
              </a:rPr>
              <a:t>الإعارة </a:t>
            </a:r>
            <a:r>
              <a:rPr lang="ar-SA" sz="1900">
                <a:latin typeface="Arial Unicode MS"/>
              </a:rPr>
              <a:t>واندب والإيفاد </a:t>
            </a:r>
            <a:r>
              <a:rPr lang="ar-SA" sz="2000">
                <a:latin typeface="Arial Unicode MS"/>
              </a:rPr>
              <a:t>لأغراض الدرقية عر النحو</a:t>
            </a:r>
          </a:p>
          <a:p>
            <a:pPr indent="0" algn="r" rtl="1">
              <a:lnSpc>
                <a:spcPts val="3094"/>
              </a:lnSpc>
            </a:pPr>
            <a:r>
              <a:rPr lang="ar-SA" sz="1900">
                <a:latin typeface="Arial Unicode MS"/>
              </a:rPr>
              <a:t>الآفي:-</a:t>
            </a:r>
          </a:p>
          <a:p>
            <a:pPr marR="419100" indent="-419100" algn="r" rtl="1">
              <a:lnSpc>
                <a:spcPts val="3938"/>
              </a:lnSpc>
            </a:pPr>
            <a:r>
              <a:rPr lang="en-US" sz="1900">
                <a:latin typeface="Arial Unicode MS"/>
              </a:rPr>
              <a:t>١</a:t>
            </a:r>
            <a:r>
              <a:rPr lang="ar-SA" sz="1900">
                <a:latin typeface="Arial Unicode MS"/>
              </a:rPr>
              <a:t> - كامل المدة إذا كانت الإعارة </a:t>
            </a:r>
            <a:r>
              <a:rPr lang="ar-SA" sz="1800">
                <a:latin typeface="Arial Unicode MS"/>
              </a:rPr>
              <a:t>أو </a:t>
            </a:r>
            <a:r>
              <a:rPr lang="ar-SA" sz="1900">
                <a:latin typeface="Arial Unicode MS"/>
              </a:rPr>
              <a:t>الندب </a:t>
            </a:r>
            <a:r>
              <a:rPr lang="ar-SA" sz="1800">
                <a:latin typeface="Arial Unicode MS"/>
              </a:rPr>
              <a:t>أو </a:t>
            </a:r>
            <a:r>
              <a:rPr lang="ar-SA" sz="1900">
                <a:latin typeface="Arial Unicode MS"/>
              </a:rPr>
              <a:t>الإيفاد </a:t>
            </a:r>
            <a:r>
              <a:rPr lang="ar-SA" sz="2200">
                <a:latin typeface="Arial"/>
              </a:rPr>
              <a:t>إر </a:t>
            </a:r>
            <a:r>
              <a:rPr lang="ar-SA" sz="2000">
                <a:latin typeface="Arial Unicode MS"/>
              </a:rPr>
              <a:t>جهة </a:t>
            </a:r>
            <a:r>
              <a:rPr lang="ar-SA" sz="1900">
                <a:latin typeface="Arial Unicode MS"/>
              </a:rPr>
              <a:t>علمية وكان العمل في مجال التخصص.</a:t>
            </a:r>
          </a:p>
          <a:p>
            <a:pPr marR="419100" indent="-419100" algn="r" rtl="1">
              <a:lnSpc>
                <a:spcPts val="4134"/>
              </a:lnSpc>
            </a:pPr>
            <a:r>
              <a:rPr lang="en-US" sz="1900">
                <a:latin typeface="Arial Unicode MS"/>
              </a:rPr>
              <a:t>٢</a:t>
            </a:r>
            <a:r>
              <a:rPr lang="ar-SA" sz="1900">
                <a:latin typeface="Arial Unicode MS"/>
              </a:rPr>
              <a:t>-نصف المدة </a:t>
            </a:r>
            <a:r>
              <a:rPr lang="ar-SA" sz="2200">
                <a:latin typeface="Arial"/>
              </a:rPr>
              <a:t>إذا </a:t>
            </a:r>
            <a:r>
              <a:rPr lang="ar-SA" sz="1900">
                <a:latin typeface="Arial Unicode MS"/>
              </a:rPr>
              <a:t>كانت الإمعارة </a:t>
            </a:r>
            <a:r>
              <a:rPr lang="ar-SA" sz="1800">
                <a:latin typeface="Arial Unicode MS"/>
              </a:rPr>
              <a:t>أو </a:t>
            </a:r>
            <a:r>
              <a:rPr lang="ar-SA" sz="1900">
                <a:latin typeface="Arial Unicode MS"/>
              </a:rPr>
              <a:t>الندب </a:t>
            </a:r>
            <a:r>
              <a:rPr lang="ar-SA" sz="1800">
                <a:latin typeface="Arial Unicode MS"/>
              </a:rPr>
              <a:t>أو </a:t>
            </a:r>
            <a:r>
              <a:rPr lang="ar-SA" sz="1900">
                <a:latin typeface="Arial Unicode MS"/>
              </a:rPr>
              <a:t>الايفاد </a:t>
            </a:r>
            <a:r>
              <a:rPr lang="ar-SA" sz="2200">
                <a:latin typeface="Arial"/>
              </a:rPr>
              <a:t>إر </a:t>
            </a:r>
            <a:r>
              <a:rPr lang="ar-SA" sz="2000">
                <a:latin typeface="Arial Unicode MS"/>
              </a:rPr>
              <a:t>جهة غير </a:t>
            </a:r>
            <a:r>
              <a:rPr lang="ar-SA" sz="1900">
                <a:latin typeface="Arial Unicode MS"/>
              </a:rPr>
              <a:t>علمية وكان العمل في مجال التخصص.</a:t>
            </a:r>
          </a:p>
          <a:p>
            <a:pPr marR="419100" indent="-419100" algn="r" rtl="1">
              <a:lnSpc>
                <a:spcPts val="3488"/>
              </a:lnSpc>
              <a:spcAft>
                <a:spcPts val="3080"/>
              </a:spcAft>
            </a:pPr>
            <a:r>
              <a:rPr lang="en-US" sz="1900">
                <a:latin typeface="Arial Unicode MS"/>
              </a:rPr>
              <a:t>٣</a:t>
            </a:r>
            <a:r>
              <a:rPr lang="ar-SA" sz="1900">
                <a:latin typeface="Arial Unicode MS"/>
              </a:rPr>
              <a:t>- لا تحتب </a:t>
            </a:r>
            <a:r>
              <a:rPr lang="ar-SA" sz="2000">
                <a:latin typeface="Arial Unicode MS"/>
              </a:rPr>
              <a:t>المدة لغرض الترقية إذا </a:t>
            </a:r>
            <a:r>
              <a:rPr lang="ar-SA" sz="1900">
                <a:latin typeface="Arial Unicode MS"/>
              </a:rPr>
              <a:t>كان العمل في </a:t>
            </a:r>
            <a:r>
              <a:rPr lang="ar-SA" sz="2000">
                <a:latin typeface="Arial Unicode MS"/>
              </a:rPr>
              <a:t>غير </a:t>
            </a:r>
            <a:r>
              <a:rPr lang="ar-SA" sz="1900">
                <a:latin typeface="Arial Unicode MS"/>
              </a:rPr>
              <a:t>مجال </a:t>
            </a:r>
            <a:r>
              <a:rPr lang="ar-SA" sz="2000">
                <a:latin typeface="Arial Unicode MS"/>
              </a:rPr>
              <a:t>التخصمر.</a:t>
            </a:r>
          </a:p>
        </p:txBody>
      </p:sp>
      <p:sp>
        <p:nvSpPr>
          <p:cNvPr id="8" name="Rectangle 7"/>
          <p:cNvSpPr/>
          <p:nvPr/>
        </p:nvSpPr>
        <p:spPr>
          <a:xfrm>
            <a:off x="2214562" y="7150893"/>
            <a:ext cx="4343400" cy="442913"/>
          </a:xfrm>
          <a:prstGeom prst="rect">
            <a:avLst/>
          </a:prstGeom>
        </p:spPr>
        <p:txBody>
          <a:bodyPr wrap="none" lIns="0" tIns="0" rIns="0" bIns="0">
            <a:noAutofit/>
          </a:bodyPr>
          <a:lstStyle/>
          <a:p>
            <a:pPr indent="0" algn="r" rtl="1">
              <a:lnSpc>
                <a:spcPts val="2680"/>
              </a:lnSpc>
              <a:spcBef>
                <a:spcPts val="2520"/>
              </a:spcBef>
              <a:spcAft>
                <a:spcPts val="770"/>
              </a:spcAft>
            </a:pPr>
            <a:r>
              <a:rPr lang="ar-SA" sz="2000">
                <a:latin typeface="Arial Unicode MS"/>
              </a:rPr>
              <a:t>تتم ترقية </a:t>
            </a:r>
            <a:r>
              <a:rPr lang="ar-SA" sz="1900">
                <a:latin typeface="Arial Unicode MS"/>
              </a:rPr>
              <a:t>أعضاء </a:t>
            </a:r>
            <a:r>
              <a:rPr lang="ar-SA" sz="2000">
                <a:latin typeface="Arial Unicode MS"/>
              </a:rPr>
              <a:t>هيئة التدريس </a:t>
            </a:r>
            <a:r>
              <a:rPr lang="ar-SA" sz="1900">
                <a:latin typeface="Arial Unicode MS"/>
              </a:rPr>
              <a:t>وفق </a:t>
            </a:r>
            <a:r>
              <a:rPr lang="ar-SA" sz="2000">
                <a:latin typeface="Arial Unicode MS"/>
              </a:rPr>
              <a:t>المعايير الآتية:-</a:t>
            </a:r>
          </a:p>
        </p:txBody>
      </p:sp>
      <p:sp>
        <p:nvSpPr>
          <p:cNvPr id="9" name="Rectangle 8"/>
          <p:cNvSpPr/>
          <p:nvPr/>
        </p:nvSpPr>
        <p:spPr>
          <a:xfrm>
            <a:off x="4196953" y="7708106"/>
            <a:ext cx="2628900" cy="1328737"/>
          </a:xfrm>
          <a:prstGeom prst="rect">
            <a:avLst/>
          </a:prstGeom>
        </p:spPr>
        <p:txBody>
          <a:bodyPr lIns="0" tIns="0" rIns="0" bIns="0">
            <a:noAutofit/>
          </a:bodyPr>
          <a:lstStyle/>
          <a:p>
            <a:pPr indent="0" algn="r" rtl="1">
              <a:lnSpc>
                <a:spcPts val="4416"/>
              </a:lnSpc>
              <a:spcBef>
                <a:spcPts val="770"/>
              </a:spcBef>
            </a:pPr>
            <a:r>
              <a:rPr lang="en-US" sz="1900">
                <a:latin typeface="Arial Unicode MS"/>
              </a:rPr>
              <a:t>١</a:t>
            </a:r>
            <a:r>
              <a:rPr lang="ar-SA" sz="1900">
                <a:latin typeface="Arial Unicode MS"/>
              </a:rPr>
              <a:t> - الإنتاج العلمي. </a:t>
            </a:r>
            <a:r>
              <a:rPr lang="en-US" sz="1900">
                <a:latin typeface="Arial Unicode MS"/>
              </a:rPr>
              <a:t>٢</a:t>
            </a:r>
            <a:r>
              <a:rPr lang="ar-SA" sz="1900">
                <a:latin typeface="Arial Unicode MS"/>
              </a:rPr>
              <a:t>-التدريس.</a:t>
            </a:r>
          </a:p>
          <a:p>
            <a:pPr indent="0" algn="r" rtl="1">
              <a:lnSpc>
                <a:spcPts val="2540"/>
              </a:lnSpc>
            </a:pPr>
            <a:r>
              <a:rPr lang="en-US" sz="1900">
                <a:latin typeface="Arial Unicode MS"/>
              </a:rPr>
              <a:t>٣</a:t>
            </a:r>
            <a:r>
              <a:rPr lang="ar-SA" sz="1900">
                <a:latin typeface="Arial Unicode MS"/>
              </a:rPr>
              <a:t>- خدمة الجامعة والمجتمع.</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29425" y="8779668"/>
            <a:ext cx="492918" cy="1914525"/>
          </a:xfrm>
          <a:prstGeom prst="rect">
            <a:avLst/>
          </a:prstGeom>
        </p:spPr>
      </p:pic>
      <p:sp>
        <p:nvSpPr>
          <p:cNvPr id="3" name="Rectangle 2"/>
          <p:cNvSpPr/>
          <p:nvPr/>
        </p:nvSpPr>
        <p:spPr>
          <a:xfrm>
            <a:off x="2060971" y="771525"/>
            <a:ext cx="3454004" cy="364331"/>
          </a:xfrm>
          <a:prstGeom prst="rect">
            <a:avLst/>
          </a:prstGeom>
        </p:spPr>
        <p:txBody>
          <a:bodyPr wrap="none" lIns="0" tIns="0" rIns="0" bIns="0">
            <a:noAutofit/>
          </a:bodyPr>
          <a:lstStyle/>
          <a:p>
            <a:pPr indent="0" algn="r" rtl="1">
              <a:lnSpc>
                <a:spcPts val="3480"/>
              </a:lnSpc>
            </a:pPr>
            <a:r>
              <a:rPr lang="ar-SA" sz="2600">
                <a:latin typeface="Arial Unicode MS"/>
              </a:rPr>
              <a:t>المادة السادسة والعشرون</a:t>
            </a:r>
          </a:p>
        </p:txBody>
      </p:sp>
      <p:sp>
        <p:nvSpPr>
          <p:cNvPr id="4" name="Rectangle 3"/>
          <p:cNvSpPr/>
          <p:nvPr/>
        </p:nvSpPr>
        <p:spPr>
          <a:xfrm>
            <a:off x="757237" y="1728787"/>
            <a:ext cx="6065044" cy="8443913"/>
          </a:xfrm>
          <a:prstGeom prst="rect">
            <a:avLst/>
          </a:prstGeom>
        </p:spPr>
        <p:txBody>
          <a:bodyPr lIns="0" tIns="0" rIns="0" bIns="0">
            <a:noAutofit/>
          </a:bodyPr>
          <a:lstStyle/>
          <a:p>
            <a:pPr marR="292100" indent="0" algn="r" rtl="1">
              <a:lnSpc>
                <a:spcPts val="2680"/>
              </a:lnSpc>
              <a:spcAft>
                <a:spcPts val="770"/>
              </a:spcAft>
            </a:pPr>
            <a:r>
              <a:rPr lang="ar-SA" sz="2000">
                <a:latin typeface="Arial Unicode MS"/>
              </a:rPr>
              <a:t>إجراءات الدرقية:-</a:t>
            </a:r>
          </a:p>
          <a:p>
            <a:pPr marR="406400" indent="-406400" algn="just" rtl="1">
              <a:lnSpc>
                <a:spcPts val="3741"/>
              </a:lnSpc>
            </a:pPr>
            <a:r>
              <a:rPr lang="en-US" sz="1900">
                <a:latin typeface="Arial Unicode MS"/>
              </a:rPr>
              <a:t>١</a:t>
            </a:r>
            <a:r>
              <a:rPr lang="ar-SA" sz="1900">
                <a:latin typeface="Arial Unicode MS"/>
              </a:rPr>
              <a:t> - يقدم عفو هيئة التدرب طلب الترقية إلى مجلر القم المخممم ويتضمئ ما ياتي </a:t>
            </a:r>
            <a:r>
              <a:rPr lang="en-US" sz="1900">
                <a:latin typeface="Arial Unicode MS"/>
              </a:rPr>
              <a:t>٠</a:t>
            </a:r>
          </a:p>
          <a:p>
            <a:pPr marR="800100" indent="-393700" algn="r" rtl="1">
              <a:lnSpc>
                <a:spcPts val="3741"/>
              </a:lnSpc>
            </a:pPr>
            <a:r>
              <a:rPr lang="ar-SA" sz="1800">
                <a:latin typeface="Arial Unicode MS"/>
              </a:rPr>
              <a:t>أ- </a:t>
            </a:r>
            <a:r>
              <a:rPr lang="ar-SA" sz="1900">
                <a:latin typeface="Arial Unicode MS"/>
              </a:rPr>
              <a:t>بيان بالمؤهلات العلمية والوظيغية والتدرج الوظيفي.</a:t>
            </a:r>
          </a:p>
          <a:p>
            <a:pPr marR="800100" indent="-393700" algn="r" rtl="1">
              <a:lnSpc>
                <a:spcPts val="2680"/>
              </a:lnSpc>
              <a:spcAft>
                <a:spcPts val="770"/>
              </a:spcAft>
            </a:pPr>
            <a:r>
              <a:rPr lang="ar-SA" sz="1900">
                <a:latin typeface="Arial Unicode MS"/>
              </a:rPr>
              <a:t>ب- بيان بالنشاطات </a:t>
            </a:r>
            <a:r>
              <a:rPr lang="ar-SA" sz="2000">
                <a:latin typeface="Arial Unicode MS"/>
              </a:rPr>
              <a:t>التدريسية .</a:t>
            </a:r>
          </a:p>
          <a:p>
            <a:pPr marR="800100" indent="-393700" algn="r" rtl="1">
              <a:lnSpc>
                <a:spcPts val="2540"/>
              </a:lnSpc>
              <a:spcAft>
                <a:spcPts val="770"/>
              </a:spcAft>
            </a:pPr>
            <a:r>
              <a:rPr lang="ar-SA" sz="1900">
                <a:latin typeface="Arial Unicode MS"/>
              </a:rPr>
              <a:t>ر- بيان بنشاطه في مجال خدمة الجامعة والمجتح.</a:t>
            </a:r>
          </a:p>
          <a:p>
            <a:pPr marR="800100" indent="-393700" algn="r" rtl="1">
              <a:lnSpc>
                <a:spcPts val="2672"/>
              </a:lnSpc>
              <a:spcAft>
                <a:spcPts val="770"/>
              </a:spcAft>
            </a:pPr>
            <a:r>
              <a:rPr lang="ar-SA" sz="1900">
                <a:latin typeface="Arial Unicode MS"/>
              </a:rPr>
              <a:t>د - </a:t>
            </a:r>
            <a:r>
              <a:rPr lang="ar-SA" sz="2000">
                <a:latin typeface="Arial Unicode MS"/>
              </a:rPr>
              <a:t>خمس </a:t>
            </a:r>
            <a:r>
              <a:rPr lang="ar-SA" sz="1900">
                <a:latin typeface="Arial Unicode MS"/>
              </a:rPr>
              <a:t>نسخ </a:t>
            </a:r>
            <a:r>
              <a:rPr lang="ar-SA" sz="1700">
                <a:latin typeface="Arial Unicode MS"/>
              </a:rPr>
              <a:t>على </a:t>
            </a:r>
            <a:r>
              <a:rPr lang="ar-SA" sz="1900">
                <a:latin typeface="Arial Unicode MS"/>
              </a:rPr>
              <a:t>الأقل من الإنتاج </a:t>
            </a:r>
            <a:r>
              <a:rPr lang="ar-SA" sz="1700">
                <a:latin typeface="Arial Unicode MS"/>
              </a:rPr>
              <a:t>العلمي </a:t>
            </a:r>
            <a:r>
              <a:rPr lang="ar-SA" sz="1900">
                <a:latin typeface="Arial Unicode MS"/>
              </a:rPr>
              <a:t>المقدم للترقية والبيانات الموصحة له .</a:t>
            </a:r>
          </a:p>
          <a:p>
            <a:pPr marR="800100" indent="-393700" algn="r" rtl="1">
              <a:lnSpc>
                <a:spcPts val="2540"/>
              </a:lnSpc>
              <a:spcAft>
                <a:spcPts val="770"/>
              </a:spcAft>
            </a:pPr>
            <a:r>
              <a:rPr lang="ar-SA" sz="1900">
                <a:latin typeface="Arial Unicode MS"/>
              </a:rPr>
              <a:t>ه_— </a:t>
            </a:r>
            <a:r>
              <a:rPr lang="ar-SA" sz="1800">
                <a:latin typeface="Arial Unicode MS"/>
              </a:rPr>
              <a:t>أي </a:t>
            </a:r>
            <a:r>
              <a:rPr lang="ar-SA" sz="1900">
                <a:latin typeface="Arial Unicode MS"/>
              </a:rPr>
              <a:t>معلومات إضافية لدعم طلب الترقية .</a:t>
            </a:r>
          </a:p>
          <a:p>
            <a:pPr marR="800100" indent="-393700" algn="r" rtl="1">
              <a:lnSpc>
                <a:spcPts val="3797"/>
              </a:lnSpc>
            </a:pPr>
            <a:r>
              <a:rPr lang="ar-SA" sz="1900">
                <a:latin typeface="Arial Unicode MS"/>
              </a:rPr>
              <a:t>و- </a:t>
            </a:r>
            <a:r>
              <a:rPr lang="ar-SA" sz="1800">
                <a:latin typeface="Arial Unicode MS"/>
              </a:rPr>
              <a:t>أي </a:t>
            </a:r>
            <a:r>
              <a:rPr lang="ar-SA" sz="1900">
                <a:latin typeface="Arial Unicode MS"/>
              </a:rPr>
              <a:t>معلومات </a:t>
            </a:r>
            <a:r>
              <a:rPr lang="ar-SA" sz="1800">
                <a:latin typeface="Arial Unicode MS"/>
              </a:rPr>
              <a:t>أو </a:t>
            </a:r>
            <a:r>
              <a:rPr lang="ar-SA" sz="1900">
                <a:latin typeface="Arial Unicode MS"/>
              </a:rPr>
              <a:t>وثائق </a:t>
            </a:r>
            <a:r>
              <a:rPr lang="ar-SA" sz="1800">
                <a:latin typeface="Arial Unicode MS"/>
              </a:rPr>
              <a:t>أخرى </a:t>
            </a:r>
            <a:r>
              <a:rPr lang="ar-SA" sz="1700">
                <a:latin typeface="Arial Unicode MS"/>
              </a:rPr>
              <a:t>يطلبها </a:t>
            </a:r>
            <a:r>
              <a:rPr lang="ar-SA" sz="1900">
                <a:latin typeface="Arial Unicode MS"/>
              </a:rPr>
              <a:t>مجلس القم </a:t>
            </a:r>
            <a:r>
              <a:rPr lang="ar-SA" sz="1800">
                <a:latin typeface="Arial Unicode MS"/>
              </a:rPr>
              <a:t>أو </a:t>
            </a:r>
            <a:r>
              <a:rPr lang="ar-SA" sz="1900">
                <a:latin typeface="Arial Unicode MS"/>
              </a:rPr>
              <a:t>مجلس الكلية </a:t>
            </a:r>
            <a:r>
              <a:rPr lang="ar-SA" sz="1800">
                <a:latin typeface="Arial Unicode MS"/>
              </a:rPr>
              <a:t>أو </a:t>
            </a:r>
            <a:r>
              <a:rPr lang="ar-SA" sz="1700">
                <a:latin typeface="Arial Unicode MS"/>
              </a:rPr>
              <a:t>المجلسى العلمي .</a:t>
            </a:r>
          </a:p>
          <a:p>
            <a:pPr marR="406400" indent="-406400" algn="just" rtl="1">
              <a:lnSpc>
                <a:spcPts val="3572"/>
              </a:lnSpc>
            </a:pPr>
            <a:r>
              <a:rPr lang="en-US" sz="1900">
                <a:latin typeface="Arial Unicode MS"/>
              </a:rPr>
              <a:t>٢</a:t>
            </a:r>
            <a:r>
              <a:rPr lang="ar-SA" sz="1900">
                <a:latin typeface="Arial Unicode MS"/>
              </a:rPr>
              <a:t>- ينظر مجلس القسم في طلب الترقية ويتحقق من اسيفا ء الشروط والإجراءات ويومي برفع الطلب إلى مجلس الكلية مع اقتراح أسماء عدد من المحكمين المتخصمين لا يقل عن ثمانية </a:t>
            </a:r>
            <a:r>
              <a:rPr lang="en-US" sz="1900">
                <a:latin typeface="Arial Unicode MS"/>
              </a:rPr>
              <a:t>٠</a:t>
            </a:r>
          </a:p>
          <a:p>
            <a:pPr marR="406400" indent="-406400" algn="just" rtl="1">
              <a:lnSpc>
                <a:spcPts val="3713"/>
              </a:lnSpc>
            </a:pPr>
            <a:r>
              <a:rPr lang="en-US" sz="1900">
                <a:latin typeface="Arial Unicode MS"/>
              </a:rPr>
              <a:t>٣</a:t>
            </a:r>
            <a:r>
              <a:rPr lang="ar-SA" sz="1900">
                <a:latin typeface="Arial Unicode MS"/>
              </a:rPr>
              <a:t>- ينظر مجلس الكلية في الطلب بناء </a:t>
            </a:r>
            <a:r>
              <a:rPr lang="ar-SA" sz="1700">
                <a:latin typeface="Arial Unicode MS"/>
              </a:rPr>
              <a:t>على </a:t>
            </a:r>
            <a:r>
              <a:rPr lang="ar-SA" sz="1900">
                <a:latin typeface="Arial Unicode MS"/>
              </a:rPr>
              <a:t>توصية مجلس القم، ويرشح عددآ من المحكمين المتخممين لا يقل عن ثمانية ممن رشحهم مجلس القم </a:t>
            </a:r>
            <a:r>
              <a:rPr lang="ar-SA" sz="1800">
                <a:latin typeface="Arial Unicode MS"/>
              </a:rPr>
              <a:t>أو </a:t>
            </a:r>
            <a:r>
              <a:rPr lang="ar-SA" sz="1900">
                <a:latin typeface="Arial Unicode MS"/>
              </a:rPr>
              <a:t>من سراهم .</a:t>
            </a:r>
          </a:p>
        </p:txBody>
      </p:sp>
      <p:sp>
        <p:nvSpPr>
          <p:cNvPr id="5" name="Rectangle 4"/>
          <p:cNvSpPr/>
          <p:nvPr/>
        </p:nvSpPr>
        <p:spPr>
          <a:xfrm>
            <a:off x="0" y="0"/>
            <a:ext cx="0" cy="0"/>
          </a:xfrm>
          <a:prstGeom prst="rect">
            <a:avLst/>
          </a:prstGeom>
          <a:solidFill>
            <a:srgbClr val="70AD5A"/>
          </a:solidFill>
        </p:spPr>
        <p:txBody>
          <a:bodyPr wrap="none" lIns="0" tIns="0" rIns="0" bIns="0">
            <a:noAutofit/>
          </a:bodyPr>
          <a:lstStyle/>
          <a:p>
            <a:endParaRP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312" y="357187"/>
            <a:ext cx="764381" cy="1021556"/>
          </a:xfrm>
          <a:prstGeom prst="rect">
            <a:avLst/>
          </a:prstGeom>
        </p:spPr>
      </p:pic>
      <p:sp>
        <p:nvSpPr>
          <p:cNvPr id="3" name="Rectangle 2"/>
          <p:cNvSpPr/>
          <p:nvPr/>
        </p:nvSpPr>
        <p:spPr>
          <a:xfrm>
            <a:off x="707231" y="671512"/>
            <a:ext cx="5657850" cy="9308306"/>
          </a:xfrm>
          <a:prstGeom prst="rect">
            <a:avLst/>
          </a:prstGeom>
        </p:spPr>
        <p:txBody>
          <a:bodyPr lIns="0" tIns="0" rIns="0" bIns="0">
            <a:noAutofit/>
          </a:bodyPr>
          <a:lstStyle/>
          <a:p>
            <a:pPr indent="0" algn="r" rtl="1">
              <a:lnSpc>
                <a:spcPts val="3684"/>
              </a:lnSpc>
            </a:pPr>
            <a:r>
              <a:rPr lang="ar-SA" sz="1900">
                <a:latin typeface="Arial Unicode MS"/>
              </a:rPr>
              <a:t>يدرس المجلس العلمي طلب الترقية </a:t>
            </a:r>
            <a:r>
              <a:rPr lang="ar-SA" sz="2000">
                <a:latin typeface="Arial Unicode MS"/>
              </a:rPr>
              <a:t>بناء على </a:t>
            </a:r>
            <a:r>
              <a:rPr lang="ar-SA" sz="1900">
                <a:latin typeface="Arial Unicode MS"/>
              </a:rPr>
              <a:t>توصية مجالسي القم والكلية، ويقوم بعد الدراسة بما يأني : -</a:t>
            </a:r>
            <a:r>
              <a:rPr lang="ar-SA" sz="1800">
                <a:latin typeface="Arial Unicode MS"/>
              </a:rPr>
              <a:t>أ- </a:t>
            </a:r>
            <a:r>
              <a:rPr lang="ar-SA" sz="1900">
                <a:latin typeface="Arial Unicode MS"/>
              </a:rPr>
              <a:t>اختيار خمسة محكمين لتقويم البحوث، يختارون س المرشحين من مجلس الكلية أو س غيرهم ثلاثة منهم </a:t>
            </a:r>
            <a:r>
              <a:rPr lang="ar-SA" sz="1800">
                <a:latin typeface="Arial Unicode MS"/>
              </a:rPr>
              <a:t>أسا</a:t>
            </a:r>
            <a:r>
              <a:rPr lang="ar-SA" sz="1900">
                <a:latin typeface="Arial Unicode MS"/>
              </a:rPr>
              <a:t>سيون والرابع فاحصا. احتياطيآ أولأ والخامس فاححأ احتياطيآثانيأ يلجأ إليهما عند الحاجة. ويجب </a:t>
            </a:r>
            <a:r>
              <a:rPr lang="ar-SA" sz="1800">
                <a:latin typeface="Arial Unicode MS"/>
              </a:rPr>
              <a:t>أن </a:t>
            </a:r>
            <a:r>
              <a:rPr lang="ar-SA" sz="1900">
                <a:latin typeface="Arial Unicode MS"/>
              </a:rPr>
              <a:t>يكون إثنان من المحكمين الثلاثة </a:t>
            </a:r>
            <a:r>
              <a:rPr lang="ar-SA" sz="2000">
                <a:latin typeface="Arial Unicode MS"/>
              </a:rPr>
              <a:t>-على </a:t>
            </a:r>
            <a:r>
              <a:rPr lang="ar-SA" sz="1900">
                <a:latin typeface="Arial Unicode MS"/>
              </a:rPr>
              <a:t>الاقل-من خارجالجامعة.</a:t>
            </a:r>
          </a:p>
          <a:p>
            <a:pPr indent="0" algn="r" rtl="1">
              <a:lnSpc>
                <a:spcPts val="2680"/>
              </a:lnSpc>
              <a:spcAft>
                <a:spcPts val="910"/>
              </a:spcAft>
            </a:pPr>
            <a:r>
              <a:rPr lang="ar-SA" sz="1900">
                <a:latin typeface="Arial Unicode MS"/>
              </a:rPr>
              <a:t>ب— إرسال البحوث والبيانات الخاصة بالترقية </a:t>
            </a:r>
            <a:r>
              <a:rPr lang="ar-SA" sz="2000">
                <a:latin typeface="Arial Unicode MS"/>
              </a:rPr>
              <a:t>إلى </a:t>
            </a:r>
            <a:r>
              <a:rPr lang="ar-SA" sz="1900">
                <a:latin typeface="Arial Unicode MS"/>
              </a:rPr>
              <a:t>المحكمين</a:t>
            </a:r>
          </a:p>
          <a:p>
            <a:pPr marR="392907" indent="0" algn="just" rtl="1">
              <a:lnSpc>
                <a:spcPts val="3628"/>
              </a:lnSpc>
            </a:pPr>
            <a:r>
              <a:rPr lang="ar-SA" sz="2000">
                <a:latin typeface="Arial Unicode MS"/>
              </a:rPr>
              <a:t>بطريقة سرية لتقويمها </a:t>
            </a:r>
            <a:r>
              <a:rPr lang="ar-SA" sz="1800">
                <a:latin typeface="Arial Unicode MS"/>
              </a:rPr>
              <a:t>وفق </a:t>
            </a:r>
            <a:r>
              <a:rPr lang="ar-SA" sz="2000">
                <a:latin typeface="Arial Unicode MS"/>
              </a:rPr>
              <a:t>النمونج الذي </a:t>
            </a:r>
            <a:r>
              <a:rPr lang="ar-SA" sz="1900">
                <a:latin typeface="Arial Unicode MS"/>
              </a:rPr>
              <a:t>يعد من قبل </a:t>
            </a:r>
            <a:r>
              <a:rPr lang="ar-SA" sz="2000">
                <a:latin typeface="Arial Unicode MS"/>
              </a:rPr>
              <a:t>المجلسالعلس.</a:t>
            </a:r>
          </a:p>
          <a:p>
            <a:pPr marR="392907" indent="-368300" algn="just" rtl="1">
              <a:lnSpc>
                <a:spcPts val="3375"/>
              </a:lnSpc>
            </a:pPr>
            <a:r>
              <a:rPr lang="ar-SA" sz="2000">
                <a:latin typeface="Arial Unicode MS"/>
              </a:rPr>
              <a:t>ر— اتخان قرار بترقية </a:t>
            </a:r>
            <a:r>
              <a:rPr lang="ar-SA" sz="1900">
                <a:latin typeface="Arial Unicode MS"/>
              </a:rPr>
              <a:t>عضو هيئة </a:t>
            </a:r>
            <a:r>
              <a:rPr lang="ar-SA" sz="2000">
                <a:latin typeface="Arial Unicode MS"/>
              </a:rPr>
              <a:t>التدريس </a:t>
            </a:r>
            <a:r>
              <a:rPr lang="ar-SA" sz="1800">
                <a:latin typeface="Arial Unicode MS"/>
              </a:rPr>
              <a:t>أو </a:t>
            </a:r>
            <a:r>
              <a:rPr lang="ar-SA" sz="1900">
                <a:latin typeface="Arial Unicode MS"/>
              </a:rPr>
              <a:t>بعدم الموافقة عبى </a:t>
            </a:r>
            <a:r>
              <a:rPr lang="ar-SA" sz="2000">
                <a:latin typeface="Arial Unicode MS"/>
              </a:rPr>
              <a:t>ترقيته</a:t>
            </a:r>
            <a:r>
              <a:rPr lang="ar-SA" sz="1900">
                <a:latin typeface="Arial Unicode MS"/>
              </a:rPr>
              <a:t>، وذلك بعد </a:t>
            </a:r>
            <a:r>
              <a:rPr lang="ar-SA" sz="2000">
                <a:latin typeface="Arial Unicode MS"/>
              </a:rPr>
              <a:t>الظر </a:t>
            </a:r>
            <a:r>
              <a:rPr lang="ar-SA" sz="1900">
                <a:latin typeface="Arial Unicode MS"/>
              </a:rPr>
              <a:t>في </a:t>
            </a:r>
            <a:r>
              <a:rPr lang="ar-SA" sz="2000">
                <a:latin typeface="Arial Unicode MS"/>
              </a:rPr>
              <a:t>تقارير </a:t>
            </a:r>
            <a:r>
              <a:rPr lang="ar-SA" sz="1900">
                <a:latin typeface="Arial Unicode MS"/>
              </a:rPr>
              <a:t>المحكمين، والتقارير الحاصة بنشاط المتقدم للترقية ني مجال التدريس وخدمة الجامعة والمجتمع.</a:t>
            </a:r>
          </a:p>
          <a:p>
            <a:pPr marR="392907" indent="-368300" algn="just" rtl="1">
              <a:lnSpc>
                <a:spcPts val="3656"/>
              </a:lnSpc>
            </a:pPr>
            <a:r>
              <a:rPr lang="ar-SA" sz="1900">
                <a:latin typeface="Arial Unicode MS"/>
              </a:rPr>
              <a:t>د- إذا قرر المجلس عدم الموافقة </a:t>
            </a:r>
            <a:r>
              <a:rPr lang="ar-SA" sz="2000">
                <a:latin typeface="Arial Unicode MS"/>
              </a:rPr>
              <a:t>عر </a:t>
            </a:r>
            <a:r>
              <a:rPr lang="ar-SA" sz="1900">
                <a:latin typeface="Arial Unicode MS"/>
              </a:rPr>
              <a:t>الترقية لضعف الإنتاج العلمي، يقوم بتحديد ممير الأبحاث المقدمة وما يبعد منها وما يمح تقديمه مرة </a:t>
            </a:r>
            <a:r>
              <a:rPr lang="ar-SA" sz="1800">
                <a:latin typeface="Arial Unicode MS"/>
              </a:rPr>
              <a:t>أخرى</a:t>
            </a:r>
            <a:r>
              <a:rPr lang="ar-SA" sz="1900">
                <a:latin typeface="Arial Unicode MS"/>
              </a:rPr>
              <a:t>، على </a:t>
            </a:r>
            <a:r>
              <a:rPr lang="ar-SA" sz="1800">
                <a:latin typeface="Arial Unicode MS"/>
              </a:rPr>
              <a:t>أن </a:t>
            </a:r>
            <a:r>
              <a:rPr lang="ar-SA" sz="1900">
                <a:latin typeface="Arial Unicode MS"/>
              </a:rPr>
              <a:t>يثمتمل الحد الأدنى للترقية ني حال طلب الترقية مرة </a:t>
            </a:r>
            <a:r>
              <a:rPr lang="ar-SA" sz="1800">
                <a:latin typeface="Arial Unicode MS"/>
              </a:rPr>
              <a:t>أخرى </a:t>
            </a:r>
            <a:r>
              <a:rPr lang="ar-SA" sz="1900">
                <a:latin typeface="Arial Unicode MS"/>
              </a:rPr>
              <a:t>وحدة بحثية جديدة — </a:t>
            </a:r>
            <a:r>
              <a:rPr lang="ar-SA" sz="2000">
                <a:latin typeface="Arial Unicode MS"/>
              </a:rPr>
              <a:t>عر </a:t>
            </a:r>
            <a:r>
              <a:rPr lang="ar-SA" sz="1900">
                <a:latin typeface="Arial Unicode MS"/>
              </a:rPr>
              <a:t>الأقل — للمتقدم للترقية إني رتبة</a:t>
            </a:r>
          </a:p>
        </p:txBody>
      </p:sp>
      <p:sp>
        <p:nvSpPr>
          <p:cNvPr id="4" name="Rectangle 3"/>
          <p:cNvSpPr/>
          <p:nvPr/>
        </p:nvSpPr>
        <p:spPr>
          <a:xfrm>
            <a:off x="0" y="0"/>
            <a:ext cx="0" cy="0"/>
          </a:xfrm>
          <a:prstGeom prst="rect">
            <a:avLst/>
          </a:prstGeom>
          <a:solidFill>
            <a:srgbClr val="70AD5A"/>
          </a:solidFill>
        </p:spPr>
        <p:txBody>
          <a:bodyPr wrap="none" lIns="0" tIns="0" rIns="0" bIns="0">
            <a:noAutofit/>
          </a:bodyPr>
          <a:lstStyle/>
          <a:p>
            <a:endParaRPr/>
          </a:p>
        </p:txBody>
      </p:sp>
      <p:sp>
        <p:nvSpPr>
          <p:cNvPr id="5" name="Rectangle 4"/>
          <p:cNvSpPr/>
          <p:nvPr/>
        </p:nvSpPr>
        <p:spPr>
          <a:xfrm>
            <a:off x="0" y="0"/>
            <a:ext cx="0" cy="0"/>
          </a:xfrm>
          <a:prstGeom prst="rect">
            <a:avLst/>
          </a:prstGeom>
          <a:solidFill>
            <a:srgbClr val="70AD5A"/>
          </a:solidFill>
        </p:spPr>
        <p:txBody>
          <a:bodyPr wrap="none" lIns="0" tIns="0" rIns="0" bIns="0">
            <a:noAutofit/>
          </a:bodyPr>
          <a:lstStyle/>
          <a:p>
            <a:endParaRPr/>
          </a:p>
        </p:txBody>
      </p:sp>
      <p:sp>
        <p:nvSpPr>
          <p:cNvPr id="6" name="Rectangle 5"/>
          <p:cNvSpPr/>
          <p:nvPr/>
        </p:nvSpPr>
        <p:spPr>
          <a:xfrm>
            <a:off x="0" y="0"/>
            <a:ext cx="0" cy="0"/>
          </a:xfrm>
          <a:prstGeom prst="rect">
            <a:avLst/>
          </a:prstGeom>
          <a:solidFill>
            <a:srgbClr val="70AD5A"/>
          </a:solidFill>
        </p:spPr>
        <p:txBody>
          <a:bodyPr wrap="none" lIns="0" tIns="0" rIns="0" bIns="0">
            <a:noAutofit/>
          </a:bodyPr>
          <a:lstStyle/>
          <a:p>
            <a:endParaRPr/>
          </a:p>
        </p:txBody>
      </p:sp>
      <p:sp>
        <p:nvSpPr>
          <p:cNvPr id="7" name="Rectangle 6"/>
          <p:cNvSpPr/>
          <p:nvPr/>
        </p:nvSpPr>
        <p:spPr>
          <a:xfrm>
            <a:off x="0" y="0"/>
            <a:ext cx="0" cy="0"/>
          </a:xfrm>
          <a:prstGeom prst="rect">
            <a:avLst/>
          </a:prstGeom>
          <a:solidFill>
            <a:srgbClr val="70AD5A"/>
          </a:solidFill>
        </p:spPr>
        <p:txBody>
          <a:bodyPr wrap="none" lIns="0" tIns="0" rIns="0" bIns="0">
            <a:noAutofit/>
          </a:bodyPr>
          <a:lstStyle/>
          <a:p>
            <a:endParaRP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28" y="0"/>
            <a:ext cx="7100887"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3596"/>
            <a:ext cx="10687050" cy="6911579"/>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54090" y="6927"/>
            <a:ext cx="484910" cy="1766454"/>
          </a:xfrm>
          <a:prstGeom prst="rect">
            <a:avLst/>
          </a:prstGeom>
        </p:spPr>
      </p:pic>
      <p:pic>
        <p:nvPicPr>
          <p:cNvPr id="3" name="Picture 2"/>
          <p:cNvPicPr>
            <a:picLocks noChangeAspect="1"/>
          </p:cNvPicPr>
          <p:nvPr/>
        </p:nvPicPr>
        <p:blipFill>
          <a:blip r:embed="rId3"/>
          <a:stretch>
            <a:fillRect/>
          </a:stretch>
        </p:blipFill>
        <p:spPr>
          <a:xfrm>
            <a:off x="1877290" y="2369127"/>
            <a:ext cx="3747655" cy="623454"/>
          </a:xfrm>
          <a:prstGeom prst="rect">
            <a:avLst/>
          </a:prstGeom>
        </p:spPr>
      </p:pic>
      <p:pic>
        <p:nvPicPr>
          <p:cNvPr id="4" name="Picture 3"/>
          <p:cNvPicPr>
            <a:picLocks noChangeAspect="1"/>
          </p:cNvPicPr>
          <p:nvPr/>
        </p:nvPicPr>
        <p:blipFill>
          <a:blip r:embed="rId4"/>
          <a:stretch>
            <a:fillRect/>
          </a:stretch>
        </p:blipFill>
        <p:spPr>
          <a:xfrm>
            <a:off x="311727" y="8264236"/>
            <a:ext cx="6906491" cy="2161309"/>
          </a:xfrm>
          <a:prstGeom prst="rect">
            <a:avLst/>
          </a:prstGeom>
        </p:spPr>
      </p:pic>
      <p:sp>
        <p:nvSpPr>
          <p:cNvPr id="5" name="Rectangle 4"/>
          <p:cNvSpPr/>
          <p:nvPr/>
        </p:nvSpPr>
        <p:spPr>
          <a:xfrm>
            <a:off x="284018" y="27709"/>
            <a:ext cx="540327" cy="457200"/>
          </a:xfrm>
          <a:prstGeom prst="rect">
            <a:avLst/>
          </a:prstGeom>
        </p:spPr>
        <p:txBody>
          <a:bodyPr wrap="none" lIns="0" tIns="0" rIns="0" bIns="0">
            <a:noAutofit/>
          </a:bodyPr>
          <a:lstStyle/>
          <a:p>
            <a:pPr indent="0">
              <a:lnSpc>
                <a:spcPts val="1340"/>
              </a:lnSpc>
            </a:pPr>
            <a:r>
              <a:rPr lang="en-US" sz="1000" i="1">
                <a:latin typeface="Arial Unicode MS"/>
              </a:rPr>
              <a:t>&amp;</a:t>
            </a:r>
          </a:p>
        </p:txBody>
      </p:sp>
      <p:sp>
        <p:nvSpPr>
          <p:cNvPr id="6" name="Rectangle 5"/>
          <p:cNvSpPr/>
          <p:nvPr/>
        </p:nvSpPr>
        <p:spPr>
          <a:xfrm>
            <a:off x="775854" y="609600"/>
            <a:ext cx="5908964" cy="1357745"/>
          </a:xfrm>
          <a:prstGeom prst="rect">
            <a:avLst/>
          </a:prstGeom>
        </p:spPr>
        <p:txBody>
          <a:bodyPr lIns="0" tIns="0" rIns="0" bIns="0">
            <a:noAutofit/>
          </a:bodyPr>
          <a:lstStyle/>
          <a:p>
            <a:pPr indent="0" algn="just" rtl="1">
              <a:lnSpc>
                <a:spcPts val="3682"/>
              </a:lnSpc>
            </a:pPr>
            <a:r>
              <a:rPr lang="ar-SA" sz="1900">
                <a:latin typeface="Arial Unicode MS"/>
              </a:rPr>
              <a:t>المحكمين الثلاثة، وفي حال موافقة اثنين من المحكمين على </a:t>
            </a:r>
            <a:r>
              <a:rPr lang="ar-SA" sz="2000">
                <a:latin typeface="Arial Unicode MS"/>
              </a:rPr>
              <a:t>الترقية </a:t>
            </a:r>
            <a:r>
              <a:rPr lang="ar-SA" sz="1900">
                <a:latin typeface="Arial Unicode MS"/>
              </a:rPr>
              <a:t>وعدم موافقة المحكم </a:t>
            </a:r>
            <a:r>
              <a:rPr lang="ar-SA" sz="2000">
                <a:latin typeface="Arial Unicode MS"/>
              </a:rPr>
              <a:t>الثاك</a:t>
            </a:r>
            <a:r>
              <a:rPr lang="ar-SA" sz="1900">
                <a:latin typeface="Arial Unicode MS"/>
              </a:rPr>
              <a:t>، </a:t>
            </a:r>
            <a:r>
              <a:rPr lang="ar-SA" sz="2000">
                <a:latin typeface="Arial Unicode MS"/>
              </a:rPr>
              <a:t>يحال الإنتاج </a:t>
            </a:r>
            <a:r>
              <a:rPr lang="ar-SA" sz="1900">
                <a:latin typeface="Arial Unicode MS"/>
              </a:rPr>
              <a:t>العلمي إلى محكم راح ويكون رأيه </a:t>
            </a:r>
            <a:r>
              <a:rPr lang="ar-SA" sz="2000">
                <a:latin typeface="Arial Unicode MS"/>
              </a:rPr>
              <a:t>نهائيآ .</a:t>
            </a:r>
          </a:p>
        </p:txBody>
      </p:sp>
      <p:sp>
        <p:nvSpPr>
          <p:cNvPr id="7" name="Rectangle 6"/>
          <p:cNvSpPr/>
          <p:nvPr/>
        </p:nvSpPr>
        <p:spPr>
          <a:xfrm>
            <a:off x="775854" y="3373581"/>
            <a:ext cx="5915891" cy="2133600"/>
          </a:xfrm>
          <a:prstGeom prst="rect">
            <a:avLst/>
          </a:prstGeom>
        </p:spPr>
        <p:txBody>
          <a:bodyPr lIns="0" tIns="0" rIns="0" bIns="0">
            <a:noAutofit/>
          </a:bodyPr>
          <a:lstStyle/>
          <a:p>
            <a:pPr indent="292100" algn="just" rtl="1">
              <a:lnSpc>
                <a:spcPts val="3627"/>
              </a:lnSpc>
            </a:pPr>
            <a:r>
              <a:rPr lang="ar-SA" sz="2000">
                <a:latin typeface="Arial Unicode MS"/>
              </a:rPr>
              <a:t>يدخل </a:t>
            </a:r>
            <a:r>
              <a:rPr lang="ar-SA" sz="1900">
                <a:latin typeface="Arial Unicode MS"/>
              </a:rPr>
              <a:t>صمن الحد الادنى للإنتاج العلمي المطلوب لترقية عضر </a:t>
            </a:r>
            <a:r>
              <a:rPr lang="ar-SA" sz="2000">
                <a:latin typeface="Arial Unicode MS"/>
              </a:rPr>
              <a:t>هيئة التدريس </a:t>
            </a:r>
            <a:r>
              <a:rPr lang="ar-SA" sz="1900">
                <a:latin typeface="Arial Unicode MS"/>
              </a:rPr>
              <a:t>ما </a:t>
            </a:r>
            <a:r>
              <a:rPr lang="ar-SA" sz="2000">
                <a:latin typeface="Arial Unicode MS"/>
              </a:rPr>
              <a:t>يأتي:-</a:t>
            </a:r>
          </a:p>
          <a:p>
            <a:pPr marR="406400" indent="-406400" algn="just" rtl="1">
              <a:lnSpc>
                <a:spcPts val="3164"/>
              </a:lnSpc>
              <a:spcAft>
                <a:spcPts val="280"/>
              </a:spcAft>
            </a:pPr>
            <a:r>
              <a:rPr lang="en-US" sz="1900">
                <a:latin typeface="Arial Unicode MS"/>
              </a:rPr>
              <a:t>١</a:t>
            </a:r>
            <a:r>
              <a:rPr lang="ar-SA" sz="1900">
                <a:latin typeface="Arial Unicode MS"/>
              </a:rPr>
              <a:t> - البحوث المشورة أو المقبولة للنشر في مجلات علمية محكمة، ويضع المجلس العلمي </a:t>
            </a:r>
            <a:r>
              <a:rPr lang="ar-SA" sz="1700">
                <a:latin typeface="Arial Unicode MS"/>
              </a:rPr>
              <a:t>معايير </a:t>
            </a:r>
            <a:r>
              <a:rPr lang="ar-SA" sz="1900">
                <a:latin typeface="Arial Unicode MS"/>
              </a:rPr>
              <a:t>قبول المجلات المحكمة </a:t>
            </a:r>
            <a:r>
              <a:rPr lang="ar-SA" sz="1900" u="sng">
                <a:latin typeface="Arial Unicode MS"/>
              </a:rPr>
              <a:t>-</a:t>
            </a:r>
          </a:p>
        </p:txBody>
      </p:sp>
      <p:sp>
        <p:nvSpPr>
          <p:cNvPr id="8" name="Rectangle 7"/>
          <p:cNvSpPr/>
          <p:nvPr/>
        </p:nvSpPr>
        <p:spPr>
          <a:xfrm>
            <a:off x="6359236" y="5749636"/>
            <a:ext cx="311727" cy="214745"/>
          </a:xfrm>
          <a:prstGeom prst="rect">
            <a:avLst/>
          </a:prstGeom>
        </p:spPr>
        <p:txBody>
          <a:bodyPr wrap="none" lIns="0" tIns="0" rIns="0" bIns="0">
            <a:noAutofit/>
          </a:bodyPr>
          <a:lstStyle/>
          <a:p>
            <a:pPr indent="0">
              <a:lnSpc>
                <a:spcPts val="2540"/>
              </a:lnSpc>
            </a:pPr>
            <a:r>
              <a:rPr lang="ar-SA" sz="1900">
                <a:latin typeface="Arial Unicode MS"/>
              </a:rPr>
              <a:t>-٢</a:t>
            </a:r>
          </a:p>
        </p:txBody>
      </p:sp>
      <p:sp>
        <p:nvSpPr>
          <p:cNvPr id="9" name="Rectangle 8"/>
          <p:cNvSpPr/>
          <p:nvPr/>
        </p:nvSpPr>
        <p:spPr>
          <a:xfrm>
            <a:off x="775854" y="5687290"/>
            <a:ext cx="5555673" cy="2126673"/>
          </a:xfrm>
          <a:prstGeom prst="rect">
            <a:avLst/>
          </a:prstGeom>
        </p:spPr>
        <p:txBody>
          <a:bodyPr lIns="0" tIns="0" rIns="0" bIns="0">
            <a:noAutofit/>
          </a:bodyPr>
          <a:lstStyle/>
          <a:p>
            <a:pPr indent="0" algn="just" rtl="1">
              <a:lnSpc>
                <a:spcPts val="3573"/>
              </a:lnSpc>
              <a:spcBef>
                <a:spcPts val="280"/>
              </a:spcBef>
            </a:pPr>
            <a:r>
              <a:rPr lang="ar-SA" sz="1900">
                <a:latin typeface="Arial Unicode MS"/>
              </a:rPr>
              <a:t>البحوث المحكمة المقدمة للمؤتمرات والندوات العلمية المتخصمة إذا كانت منشورة بأكملها أو مقبولة للنشر، ويقبل منها وحدة واحدة فقط .</a:t>
            </a:r>
          </a:p>
          <a:p>
            <a:pPr indent="0" algn="just" rtl="1">
              <a:lnSpc>
                <a:spcPts val="3109"/>
              </a:lnSpc>
            </a:pPr>
            <a:r>
              <a:rPr lang="ar-SA" sz="1900">
                <a:latin typeface="Arial Unicode MS"/>
              </a:rPr>
              <a:t>البحوث المحكمة الشورة أو المقبولة للنثر من مراكز البحوث. الحاممة المتخصصة .</a:t>
            </a:r>
          </a:p>
        </p:txBody>
      </p:sp>
      <p:sp>
        <p:nvSpPr>
          <p:cNvPr id="10" name="Rectangle 9"/>
          <p:cNvSpPr/>
          <p:nvPr/>
        </p:nvSpPr>
        <p:spPr>
          <a:xfrm>
            <a:off x="782781" y="7980218"/>
            <a:ext cx="5895109" cy="1316182"/>
          </a:xfrm>
          <a:prstGeom prst="rect">
            <a:avLst/>
          </a:prstGeom>
        </p:spPr>
        <p:txBody>
          <a:bodyPr lIns="0" tIns="0" rIns="0" bIns="0">
            <a:noAutofit/>
          </a:bodyPr>
          <a:lstStyle/>
          <a:p>
            <a:pPr marR="393700" indent="-393700" algn="r" rtl="1">
              <a:lnSpc>
                <a:spcPts val="3082"/>
              </a:lnSpc>
              <a:spcAft>
                <a:spcPts val="280"/>
              </a:spcAft>
            </a:pPr>
            <a:r>
              <a:rPr lang="en-US" sz="1900">
                <a:latin typeface="Arial Unicode MS"/>
              </a:rPr>
              <a:t>٤</a:t>
            </a:r>
            <a:r>
              <a:rPr lang="ar-SA" sz="1900">
                <a:latin typeface="Arial Unicode MS"/>
              </a:rPr>
              <a:t> - المحكم من الكتب الجاسية والمراجع العلمية، ويقبل منها وحدة واحدة فقط .</a:t>
            </a:r>
          </a:p>
          <a:p>
            <a:pPr marR="393700" indent="-393700" algn="r" rtl="1">
              <a:lnSpc>
                <a:spcPts val="2540"/>
              </a:lnSpc>
            </a:pPr>
            <a:r>
              <a:rPr lang="en-US" sz="1900">
                <a:latin typeface="Arial Unicode MS"/>
              </a:rPr>
              <a:t>٥</a:t>
            </a:r>
            <a:r>
              <a:rPr lang="ar-SA" sz="1900">
                <a:latin typeface="Arial Unicode MS"/>
              </a:rPr>
              <a:t> - تحقيق الكتب النادرة المحكم، ويقبل منها وحدة واحدة فقط .</a:t>
            </a:r>
          </a:p>
        </p:txBody>
      </p:sp>
      <p:sp>
        <p:nvSpPr>
          <p:cNvPr id="11" name="Rectangle 10"/>
          <p:cNvSpPr/>
          <p:nvPr/>
        </p:nvSpPr>
        <p:spPr>
          <a:xfrm>
            <a:off x="1475509" y="10480963"/>
            <a:ext cx="5749636" cy="214746"/>
          </a:xfrm>
          <a:prstGeom prst="rect">
            <a:avLst/>
          </a:prstGeom>
        </p:spPr>
        <p:txBody>
          <a:bodyPr wrap="none" lIns="0" tIns="0" rIns="0" bIns="0">
            <a:noAutofit/>
          </a:bodyPr>
          <a:lstStyle/>
          <a:p>
            <a:pPr indent="0" algn="r" rtl="1">
              <a:lnSpc>
                <a:spcPts val="1920"/>
              </a:lnSpc>
            </a:pPr>
            <a:r>
              <a:rPr lang="en-US" sz="1400">
                <a:latin typeface="Arial Unicode MS"/>
              </a:rPr>
              <a:t>٢٨٨</a:t>
            </a:r>
            <a:r>
              <a:rPr lang="ar-SA" sz="1400">
                <a:latin typeface="Arial Unicode MS"/>
              </a:rPr>
              <a:t> اللائحة </a:t>
            </a:r>
            <a:r>
              <a:rPr lang="ar-SA" sz="1700">
                <a:latin typeface="Arial"/>
              </a:rPr>
              <a:t>انظمة </a:t>
            </a:r>
            <a:r>
              <a:rPr lang="ar-SA" sz="1400">
                <a:latin typeface="Arial Unicode MS"/>
              </a:rPr>
              <a:t>لشط </a:t>
            </a:r>
            <a:r>
              <a:rPr lang="en-US" sz="1400">
                <a:latin typeface="Arial Unicode MS"/>
              </a:rPr>
              <a:t>٠</a:t>
            </a:r>
            <a:r>
              <a:rPr lang="ar-SA" sz="1400">
                <a:latin typeface="Arial Unicode MS"/>
              </a:rPr>
              <a:t> </a:t>
            </a:r>
            <a:r>
              <a:rPr lang="en-US" sz="1400">
                <a:latin typeface="Arial Unicode MS"/>
              </a:rPr>
              <a:t>١</a:t>
            </a:r>
            <a:r>
              <a:rPr lang="ar-SA" sz="1400">
                <a:latin typeface="Arial Unicode MS"/>
              </a:rPr>
              <a:t> , أعضاء ه</a:t>
            </a:r>
            <a:r>
              <a:rPr lang="en-US" sz="1400">
                <a:latin typeface="Arial Unicode MS"/>
              </a:rPr>
              <a:t>٠٠</a:t>
            </a:r>
            <a:r>
              <a:rPr lang="ar-SA" sz="1400">
                <a:latin typeface="Arial Unicode MS"/>
              </a:rPr>
              <a:t>ثة التد</a:t>
            </a:r>
            <a:r>
              <a:rPr lang="en-US" sz="1400">
                <a:latin typeface="Arial Unicode MS"/>
              </a:rPr>
              <a:t>١</a:t>
            </a:r>
            <a:r>
              <a:rPr lang="ar-SA" sz="1400">
                <a:latin typeface="Arial Unicode MS"/>
              </a:rPr>
              <a:t> </a:t>
            </a:r>
            <a:r>
              <a:rPr lang="ar-SA" sz="500">
                <a:latin typeface="Arial Unicode MS"/>
              </a:rPr>
              <a:t>س</a:t>
            </a:r>
            <a:r>
              <a:rPr lang="en-US" sz="500">
                <a:latin typeface="Arial Unicode MS"/>
              </a:rPr>
              <a:t>١</a:t>
            </a:r>
            <a:r>
              <a:rPr lang="ar-SA" sz="500">
                <a:latin typeface="Arial Unicode MS"/>
              </a:rPr>
              <a:t> </a:t>
            </a:r>
            <a:r>
              <a:rPr lang="en-US" sz="1400">
                <a:latin typeface="Arial Unicode MS"/>
              </a:rPr>
              <a:t>١</a:t>
            </a:r>
            <a:r>
              <a:rPr lang="ar-SA" sz="1400">
                <a:latin typeface="Arial Unicode MS"/>
              </a:rPr>
              <a:t>لعة دد</a:t>
            </a:r>
            <a:r>
              <a:rPr lang="en-US" sz="1400">
                <a:latin typeface="Arial Unicode MS"/>
              </a:rPr>
              <a:t>٩</a:t>
            </a:r>
            <a:r>
              <a:rPr lang="ar-SA" sz="1400">
                <a:latin typeface="Arial Unicode MS"/>
              </a:rPr>
              <a:t> ؛ ذ الحامعارت</a:t>
            </a:r>
            <a:r>
              <a:rPr lang="en-US" sz="1400">
                <a:latin typeface="Arial Unicode MS"/>
              </a:rPr>
              <a:t>٠</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86512" y="7143"/>
            <a:ext cx="942975" cy="621507"/>
          </a:xfrm>
          <a:prstGeom prst="rect">
            <a:avLst/>
          </a:prstGeom>
        </p:spPr>
      </p:pic>
      <p:pic>
        <p:nvPicPr>
          <p:cNvPr id="3" name="Picture 2"/>
          <p:cNvPicPr>
            <a:picLocks noChangeAspect="1"/>
          </p:cNvPicPr>
          <p:nvPr/>
        </p:nvPicPr>
        <p:blipFill>
          <a:blip r:embed="rId3"/>
          <a:stretch>
            <a:fillRect/>
          </a:stretch>
        </p:blipFill>
        <p:spPr>
          <a:xfrm>
            <a:off x="278606" y="57150"/>
            <a:ext cx="442912" cy="435768"/>
          </a:xfrm>
          <a:prstGeom prst="rect">
            <a:avLst/>
          </a:prstGeom>
        </p:spPr>
      </p:pic>
      <p:pic>
        <p:nvPicPr>
          <p:cNvPr id="4" name="Picture 3"/>
          <p:cNvPicPr>
            <a:picLocks noChangeAspect="1"/>
          </p:cNvPicPr>
          <p:nvPr/>
        </p:nvPicPr>
        <p:blipFill>
          <a:blip r:embed="rId4"/>
          <a:stretch>
            <a:fillRect/>
          </a:stretch>
        </p:blipFill>
        <p:spPr>
          <a:xfrm>
            <a:off x="1878806" y="5743575"/>
            <a:ext cx="3857625" cy="642937"/>
          </a:xfrm>
          <a:prstGeom prst="rect">
            <a:avLst/>
          </a:prstGeom>
        </p:spPr>
      </p:pic>
      <p:pic>
        <p:nvPicPr>
          <p:cNvPr id="5" name="Picture 4"/>
          <p:cNvPicPr>
            <a:picLocks noChangeAspect="1"/>
          </p:cNvPicPr>
          <p:nvPr/>
        </p:nvPicPr>
        <p:blipFill>
          <a:blip r:embed="rId5"/>
          <a:stretch>
            <a:fillRect/>
          </a:stretch>
        </p:blipFill>
        <p:spPr>
          <a:xfrm>
            <a:off x="285750" y="10065543"/>
            <a:ext cx="428625" cy="550069"/>
          </a:xfrm>
          <a:prstGeom prst="rect">
            <a:avLst/>
          </a:prstGeom>
        </p:spPr>
      </p:pic>
      <p:sp>
        <p:nvSpPr>
          <p:cNvPr id="6" name="Rectangle 5"/>
          <p:cNvSpPr/>
          <p:nvPr/>
        </p:nvSpPr>
        <p:spPr>
          <a:xfrm>
            <a:off x="6486525" y="700087"/>
            <a:ext cx="328612" cy="207169"/>
          </a:xfrm>
          <a:prstGeom prst="rect">
            <a:avLst/>
          </a:prstGeom>
        </p:spPr>
        <p:txBody>
          <a:bodyPr wrap="none" lIns="0" tIns="0" rIns="0" bIns="0">
            <a:noAutofit/>
          </a:bodyPr>
          <a:lstStyle/>
          <a:p>
            <a:pPr indent="0">
              <a:lnSpc>
                <a:spcPts val="2540"/>
              </a:lnSpc>
            </a:pPr>
            <a:r>
              <a:rPr lang="ar-SA" sz="1900">
                <a:latin typeface="Arial Unicode MS"/>
              </a:rPr>
              <a:t>-٦</a:t>
            </a:r>
          </a:p>
        </p:txBody>
      </p:sp>
      <p:sp>
        <p:nvSpPr>
          <p:cNvPr id="7" name="Rectangle 6"/>
          <p:cNvSpPr/>
          <p:nvPr/>
        </p:nvSpPr>
        <p:spPr>
          <a:xfrm>
            <a:off x="6493668" y="1650206"/>
            <a:ext cx="342900" cy="200025"/>
          </a:xfrm>
          <a:prstGeom prst="rect">
            <a:avLst/>
          </a:prstGeom>
        </p:spPr>
        <p:txBody>
          <a:bodyPr wrap="none" lIns="0" tIns="0" rIns="0" bIns="0">
            <a:noAutofit/>
          </a:bodyPr>
          <a:lstStyle/>
          <a:p>
            <a:pPr indent="0">
              <a:lnSpc>
                <a:spcPts val="2810"/>
              </a:lnSpc>
            </a:pPr>
            <a:r>
              <a:rPr lang="ar-SA" sz="2100">
                <a:latin typeface="Arial Unicode MS"/>
              </a:rPr>
              <a:t>-٧</a:t>
            </a:r>
          </a:p>
        </p:txBody>
      </p:sp>
      <p:sp>
        <p:nvSpPr>
          <p:cNvPr id="8" name="Rectangle 7"/>
          <p:cNvSpPr/>
          <p:nvPr/>
        </p:nvSpPr>
        <p:spPr>
          <a:xfrm>
            <a:off x="6493668" y="3078956"/>
            <a:ext cx="642938" cy="192881"/>
          </a:xfrm>
          <a:prstGeom prst="rect">
            <a:avLst/>
          </a:prstGeom>
        </p:spPr>
        <p:txBody>
          <a:bodyPr wrap="none" lIns="0" tIns="0" rIns="0" bIns="0">
            <a:noAutofit/>
          </a:bodyPr>
          <a:lstStyle/>
          <a:p>
            <a:pPr indent="0">
              <a:lnSpc>
                <a:spcPts val="2540"/>
              </a:lnSpc>
            </a:pPr>
            <a:r>
              <a:rPr lang="ar-SA" sz="1900">
                <a:latin typeface="Arial Unicode MS"/>
              </a:rPr>
              <a:t>-٨</a:t>
            </a:r>
          </a:p>
        </p:txBody>
      </p:sp>
      <p:sp>
        <p:nvSpPr>
          <p:cNvPr id="9" name="Rectangle 8"/>
          <p:cNvSpPr/>
          <p:nvPr/>
        </p:nvSpPr>
        <p:spPr>
          <a:xfrm>
            <a:off x="6493668" y="3986212"/>
            <a:ext cx="328613" cy="235744"/>
          </a:xfrm>
          <a:prstGeom prst="rect">
            <a:avLst/>
          </a:prstGeom>
        </p:spPr>
        <p:txBody>
          <a:bodyPr wrap="none" lIns="0" tIns="0" rIns="0" bIns="0">
            <a:noAutofit/>
          </a:bodyPr>
          <a:lstStyle/>
          <a:p>
            <a:pPr indent="0">
              <a:lnSpc>
                <a:spcPts val="2540"/>
              </a:lnSpc>
            </a:pPr>
            <a:r>
              <a:rPr lang="ar-SA" sz="1900">
                <a:latin typeface="Arial Unicode MS"/>
              </a:rPr>
              <a:t>٠٩</a:t>
            </a:r>
          </a:p>
        </p:txBody>
      </p:sp>
      <p:sp>
        <p:nvSpPr>
          <p:cNvPr id="10" name="Rectangle 9"/>
          <p:cNvSpPr/>
          <p:nvPr/>
        </p:nvSpPr>
        <p:spPr>
          <a:xfrm>
            <a:off x="800100" y="703659"/>
            <a:ext cx="5625703" cy="732234"/>
          </a:xfrm>
          <a:prstGeom prst="rect">
            <a:avLst/>
          </a:prstGeom>
        </p:spPr>
        <p:txBody>
          <a:bodyPr lIns="0" tIns="0" rIns="0" bIns="0">
            <a:noAutofit/>
          </a:bodyPr>
          <a:lstStyle/>
          <a:p>
            <a:pPr indent="0" algn="just" rtl="1">
              <a:lnSpc>
                <a:spcPts val="2981"/>
              </a:lnSpc>
              <a:spcAft>
                <a:spcPts val="350"/>
              </a:spcAft>
            </a:pPr>
            <a:r>
              <a:rPr lang="ar-SA" sz="1900">
                <a:latin typeface="Arial Unicode MS"/>
              </a:rPr>
              <a:t>الترجمة المحكمة للكتب العلمية الخصمة ، ويقبل منها وحدة واحدة فقط .</a:t>
            </a:r>
          </a:p>
        </p:txBody>
      </p:sp>
      <p:sp>
        <p:nvSpPr>
          <p:cNvPr id="11" name="Rectangle 10"/>
          <p:cNvSpPr/>
          <p:nvPr/>
        </p:nvSpPr>
        <p:spPr>
          <a:xfrm>
            <a:off x="792956" y="1650206"/>
            <a:ext cx="5639990" cy="1214437"/>
          </a:xfrm>
          <a:prstGeom prst="rect">
            <a:avLst/>
          </a:prstGeom>
        </p:spPr>
        <p:txBody>
          <a:bodyPr lIns="0" tIns="0" rIns="0" bIns="0">
            <a:noAutofit/>
          </a:bodyPr>
          <a:lstStyle/>
          <a:p>
            <a:pPr indent="0" algn="just" rtl="1">
              <a:lnSpc>
                <a:spcPts val="3347"/>
              </a:lnSpc>
              <a:spcAft>
                <a:spcPts val="350"/>
              </a:spcAft>
            </a:pPr>
            <a:r>
              <a:rPr lang="ar-SA" sz="1900">
                <a:latin typeface="Arial Unicode MS"/>
              </a:rPr>
              <a:t>الكتب والبحوث المطبوعة من قبل هيئات علمية يعتمدها المجلس العلمي وتكون خاضعة للتحكيم، ويقبل منها وحدة واحدة فقط .</a:t>
            </a:r>
          </a:p>
        </p:txBody>
      </p:sp>
      <p:sp>
        <p:nvSpPr>
          <p:cNvPr id="12" name="Rectangle 11"/>
          <p:cNvSpPr/>
          <p:nvPr/>
        </p:nvSpPr>
        <p:spPr>
          <a:xfrm>
            <a:off x="789384" y="3075384"/>
            <a:ext cx="5647134" cy="1743075"/>
          </a:xfrm>
          <a:prstGeom prst="rect">
            <a:avLst/>
          </a:prstGeom>
        </p:spPr>
        <p:txBody>
          <a:bodyPr lIns="0" tIns="0" rIns="0" bIns="0">
            <a:noAutofit/>
          </a:bodyPr>
          <a:lstStyle/>
          <a:p>
            <a:pPr indent="0" algn="r" rtl="1">
              <a:lnSpc>
                <a:spcPts val="3684"/>
              </a:lnSpc>
            </a:pPr>
            <a:r>
              <a:rPr lang="ar-SA" sz="1900">
                <a:latin typeface="Arial Unicode MS"/>
              </a:rPr>
              <a:t>الاختراعات والابتكارات التي صدرت لها براءات من مكانب براءات الاخترح التي يعترف بها المجلس العلمي. النذذاط 'الإبداعي المتميز وفق قواعد يعتمدها مجلس الجامعة بناء على توصية المجلس العلمي، ويقبل منه وحدة واحدة</a:t>
            </a:r>
          </a:p>
        </p:txBody>
      </p:sp>
      <p:sp>
        <p:nvSpPr>
          <p:cNvPr id="13" name="Rectangle 12"/>
          <p:cNvSpPr/>
          <p:nvPr/>
        </p:nvSpPr>
        <p:spPr>
          <a:xfrm>
            <a:off x="5936456" y="4968478"/>
            <a:ext cx="467915" cy="196453"/>
          </a:xfrm>
          <a:prstGeom prst="rect">
            <a:avLst/>
          </a:prstGeom>
        </p:spPr>
        <p:txBody>
          <a:bodyPr wrap="none" lIns="0" tIns="0" rIns="0" bIns="0">
            <a:noAutofit/>
          </a:bodyPr>
          <a:lstStyle/>
          <a:p>
            <a:pPr indent="0" algn="just" rtl="1">
              <a:lnSpc>
                <a:spcPts val="2540"/>
              </a:lnSpc>
            </a:pPr>
            <a:r>
              <a:rPr lang="ar-SA" sz="1900">
                <a:latin typeface="Arial Unicode MS"/>
              </a:rPr>
              <a:t>فقط.</a:t>
            </a:r>
          </a:p>
        </p:txBody>
      </p:sp>
      <p:sp>
        <p:nvSpPr>
          <p:cNvPr id="14" name="Rectangle 13"/>
          <p:cNvSpPr/>
          <p:nvPr/>
        </p:nvSpPr>
        <p:spPr>
          <a:xfrm>
            <a:off x="757237" y="6786562"/>
            <a:ext cx="6093619" cy="2185988"/>
          </a:xfrm>
          <a:prstGeom prst="rect">
            <a:avLst/>
          </a:prstGeom>
        </p:spPr>
        <p:txBody>
          <a:bodyPr lIns="0" tIns="0" rIns="0" bIns="0">
            <a:noAutofit/>
          </a:bodyPr>
          <a:lstStyle/>
          <a:p>
            <a:pPr indent="330200" algn="just" rtl="1">
              <a:lnSpc>
                <a:spcPts val="3600"/>
              </a:lnSpc>
              <a:spcAft>
                <a:spcPts val="210"/>
              </a:spcAft>
            </a:pPr>
            <a:r>
              <a:rPr lang="ar-SA" sz="2000">
                <a:latin typeface="Arial Unicode MS"/>
              </a:rPr>
              <a:t>يجب </a:t>
            </a:r>
            <a:r>
              <a:rPr lang="ar-SA" sz="1800">
                <a:latin typeface="Arial Unicode MS"/>
              </a:rPr>
              <a:t>ألا' </a:t>
            </a:r>
            <a:r>
              <a:rPr lang="ar-SA" sz="1900">
                <a:latin typeface="Arial Unicode MS"/>
              </a:rPr>
              <a:t>يقل ما </a:t>
            </a:r>
            <a:r>
              <a:rPr lang="ar-SA" sz="2000">
                <a:latin typeface="Arial Unicode MS"/>
              </a:rPr>
              <a:t>ينشر </a:t>
            </a:r>
            <a:r>
              <a:rPr lang="ar-SA" sz="1800">
                <a:latin typeface="Arial Unicode MS"/>
              </a:rPr>
              <a:t>أو </a:t>
            </a:r>
            <a:r>
              <a:rPr lang="ar-SA" sz="1900">
                <a:latin typeface="Arial Unicode MS"/>
              </a:rPr>
              <a:t>يقبل </a:t>
            </a:r>
            <a:r>
              <a:rPr lang="ar-SA" sz="2000">
                <a:latin typeface="Arial Unicode MS"/>
              </a:rPr>
              <a:t>للنشر ني المجازت العلمية المحكمة </a:t>
            </a:r>
            <a:r>
              <a:rPr lang="ar-SA" sz="1900">
                <a:latin typeface="Arial Unicode MS"/>
              </a:rPr>
              <a:t>ضمن </a:t>
            </a:r>
            <a:r>
              <a:rPr lang="ar-SA" sz="2000">
                <a:latin typeface="Arial Unicode MS"/>
              </a:rPr>
              <a:t>الحد </a:t>
            </a:r>
            <a:r>
              <a:rPr lang="ar-SA" sz="1900">
                <a:latin typeface="Arial Unicode MS"/>
              </a:rPr>
              <a:t>الاءدنى </a:t>
            </a:r>
            <a:r>
              <a:rPr lang="ar-SA" sz="2000">
                <a:latin typeface="Arial Unicode MS"/>
              </a:rPr>
              <a:t>المطلوب لترقية </a:t>
            </a:r>
            <a:r>
              <a:rPr lang="ar-SA" sz="1900">
                <a:latin typeface="Arial Unicode MS"/>
              </a:rPr>
              <a:t>عصو </a:t>
            </a:r>
            <a:r>
              <a:rPr lang="ar-SA" sz="2000">
                <a:latin typeface="Arial Unicode MS"/>
              </a:rPr>
              <a:t>هيئة التدريس </a:t>
            </a:r>
            <a:r>
              <a:rPr lang="ar-SA" sz="1900">
                <a:latin typeface="Arial Unicode MS"/>
              </a:rPr>
              <a:t>عن وحدة </a:t>
            </a:r>
            <a:r>
              <a:rPr lang="ar-SA" sz="2000">
                <a:latin typeface="Arial Unicode MS"/>
              </a:rPr>
              <a:t>بحثية للمتقدمين للترقية </a:t>
            </a:r>
            <a:r>
              <a:rPr lang="ar-SA" sz="1900">
                <a:latin typeface="Arial Unicode MS"/>
              </a:rPr>
              <a:t>إلى </a:t>
            </a:r>
            <a:r>
              <a:rPr lang="ar-SA" sz="2000">
                <a:latin typeface="Arial Unicode MS"/>
              </a:rPr>
              <a:t>رتبة </a:t>
            </a:r>
            <a:r>
              <a:rPr lang="ar-SA" sz="1900">
                <a:latin typeface="Arial Unicode MS"/>
              </a:rPr>
              <a:t>أممتا</a:t>
            </a:r>
            <a:r>
              <a:rPr lang="ar-SA" sz="2000">
                <a:latin typeface="Arial Unicode MS"/>
              </a:rPr>
              <a:t>ذ </a:t>
            </a:r>
            <a:r>
              <a:rPr lang="ar-SA" sz="1900">
                <a:latin typeface="Arial Unicode MS"/>
              </a:rPr>
              <a:t>مشارك، ووحدتين بحثيتين صمن </a:t>
            </a:r>
            <a:r>
              <a:rPr lang="ar-SA" sz="2000">
                <a:latin typeface="Arial Unicode MS"/>
              </a:rPr>
              <a:t>الحد </a:t>
            </a:r>
            <a:r>
              <a:rPr lang="ar-SA" sz="1900">
                <a:latin typeface="Arial Unicode MS"/>
              </a:rPr>
              <a:t>الأدنى </a:t>
            </a:r>
            <a:r>
              <a:rPr lang="ar-SA" sz="2000">
                <a:latin typeface="Arial Unicode MS"/>
              </a:rPr>
              <a:t>للمتقدمين للترقية </a:t>
            </a:r>
            <a:r>
              <a:rPr lang="ar-SA" sz="1900">
                <a:latin typeface="Arial Unicode MS"/>
              </a:rPr>
              <a:t>إلى </a:t>
            </a:r>
            <a:r>
              <a:rPr lang="ar-SA" sz="2000">
                <a:latin typeface="Arial Unicode MS"/>
              </a:rPr>
              <a:t>رتبة</a:t>
            </a:r>
          </a:p>
          <a:p>
            <a:pPr indent="0" algn="r" rtl="1">
              <a:lnSpc>
                <a:spcPts val="2540"/>
              </a:lnSpc>
            </a:pPr>
            <a:r>
              <a:rPr lang="ar-SA" sz="1900">
                <a:latin typeface="Arial Unicode MS"/>
              </a:rPr>
              <a:t>أشان.</a:t>
            </a:r>
          </a:p>
        </p:txBody>
      </p:sp>
      <p:sp>
        <p:nvSpPr>
          <p:cNvPr id="15" name="Rectangle 14"/>
          <p:cNvSpPr/>
          <p:nvPr/>
        </p:nvSpPr>
        <p:spPr>
          <a:xfrm>
            <a:off x="6636543" y="10029825"/>
            <a:ext cx="707232" cy="600075"/>
          </a:xfrm>
          <a:prstGeom prst="rect">
            <a:avLst/>
          </a:prstGeom>
        </p:spPr>
        <p:txBody>
          <a:bodyPr wrap="none" lIns="0" tIns="0" rIns="0" bIns="0">
            <a:noAutofit/>
          </a:bodyPr>
          <a:lstStyle/>
          <a:p>
            <a:pPr indent="0">
              <a:lnSpc>
                <a:spcPts val="6160"/>
              </a:lnSpc>
            </a:pPr>
            <a:r>
              <a:rPr lang="en-US" sz="4600" i="1">
                <a:latin typeface="Arial Unicode MS"/>
              </a:rPr>
              <a:t>~4</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714375"/>
            <a:ext cx="3871912" cy="635793"/>
          </a:xfrm>
          <a:prstGeom prst="rect">
            <a:avLst/>
          </a:prstGeom>
        </p:spPr>
      </p:pic>
      <p:pic>
        <p:nvPicPr>
          <p:cNvPr id="3" name="Picture 2"/>
          <p:cNvPicPr>
            <a:picLocks noChangeAspect="1"/>
          </p:cNvPicPr>
          <p:nvPr/>
        </p:nvPicPr>
        <p:blipFill>
          <a:blip r:embed="rId3"/>
          <a:stretch>
            <a:fillRect/>
          </a:stretch>
        </p:blipFill>
        <p:spPr>
          <a:xfrm>
            <a:off x="1850231" y="3993356"/>
            <a:ext cx="3871912" cy="650081"/>
          </a:xfrm>
          <a:prstGeom prst="rect">
            <a:avLst/>
          </a:prstGeom>
        </p:spPr>
      </p:pic>
      <p:pic>
        <p:nvPicPr>
          <p:cNvPr id="4" name="Picture 3"/>
          <p:cNvPicPr>
            <a:picLocks noChangeAspect="1"/>
          </p:cNvPicPr>
          <p:nvPr/>
        </p:nvPicPr>
        <p:blipFill>
          <a:blip r:embed="rId4"/>
          <a:stretch>
            <a:fillRect/>
          </a:stretch>
        </p:blipFill>
        <p:spPr>
          <a:xfrm>
            <a:off x="1821656" y="7765256"/>
            <a:ext cx="3879056" cy="657225"/>
          </a:xfrm>
          <a:prstGeom prst="rect">
            <a:avLst/>
          </a:prstGeom>
        </p:spPr>
      </p:pic>
      <p:sp>
        <p:nvSpPr>
          <p:cNvPr id="5" name="Rectangle 4"/>
          <p:cNvSpPr/>
          <p:nvPr/>
        </p:nvSpPr>
        <p:spPr>
          <a:xfrm>
            <a:off x="707231" y="1743075"/>
            <a:ext cx="6107906" cy="1771650"/>
          </a:xfrm>
          <a:prstGeom prst="rect">
            <a:avLst/>
          </a:prstGeom>
        </p:spPr>
        <p:txBody>
          <a:bodyPr lIns="0" tIns="0" rIns="0" bIns="0">
            <a:noAutofit/>
          </a:bodyPr>
          <a:lstStyle/>
          <a:p>
            <a:pPr indent="317500" algn="just" rtl="1">
              <a:lnSpc>
                <a:spcPts val="3516"/>
              </a:lnSpc>
              <a:spcBef>
                <a:spcPts val="2520"/>
              </a:spcBef>
              <a:spcAft>
                <a:spcPts val="2940"/>
              </a:spcAft>
            </a:pPr>
            <a:r>
              <a:rPr lang="ar-SA" sz="1900">
                <a:latin typeface="Arial Unicode MS"/>
              </a:rPr>
              <a:t>يجب أن يكون الإنتاج العلمي المتقدم به عضو هيئة </a:t>
            </a:r>
            <a:r>
              <a:rPr lang="ar-SA" sz="2000">
                <a:latin typeface="Arial Unicode MS"/>
              </a:rPr>
              <a:t>التدريس </a:t>
            </a:r>
            <a:r>
              <a:rPr lang="ar-SA" sz="1900">
                <a:latin typeface="Arial Unicode MS"/>
              </a:rPr>
              <a:t>للت</a:t>
            </a:r>
            <a:r>
              <a:rPr lang="en-US" sz="1900">
                <a:latin typeface="Arial Unicode MS"/>
              </a:rPr>
              <a:t>۶</a:t>
            </a:r>
            <a:r>
              <a:rPr lang="ar-SA" sz="1900">
                <a:latin typeface="Arial Unicode MS"/>
              </a:rPr>
              <a:t> قية منشورأ </a:t>
            </a:r>
            <a:r>
              <a:rPr lang="ar-SA" sz="1800">
                <a:latin typeface="Arial Unicode MS"/>
              </a:rPr>
              <a:t>أو </a:t>
            </a:r>
            <a:r>
              <a:rPr lang="ar-SA" sz="1900">
                <a:latin typeface="Arial Unicode MS"/>
              </a:rPr>
              <a:t>مقبولأ </a:t>
            </a:r>
            <a:r>
              <a:rPr lang="ar-SA" sz="2000">
                <a:latin typeface="Arial Unicode MS"/>
              </a:rPr>
              <a:t>للنشر ني </a:t>
            </a:r>
            <a:r>
              <a:rPr lang="ar-SA" sz="1800">
                <a:latin typeface="Arial Unicode MS"/>
              </a:rPr>
              <a:t>أكثر </a:t>
            </a:r>
            <a:r>
              <a:rPr lang="ar-SA" sz="1900">
                <a:latin typeface="Arial Unicode MS"/>
              </a:rPr>
              <a:t>من منغذ </a:t>
            </a:r>
            <a:r>
              <a:rPr lang="ar-SA" sz="2000">
                <a:latin typeface="Arial Unicode MS"/>
              </a:rPr>
              <a:t>شر </a:t>
            </a:r>
            <a:r>
              <a:rPr lang="ar-SA" sz="1900">
                <a:latin typeface="Arial Unicode MS"/>
              </a:rPr>
              <a:t>واحد، </a:t>
            </a:r>
            <a:r>
              <a:rPr lang="ar-SA" sz="1800">
                <a:latin typeface="Arial Unicode MS"/>
              </a:rPr>
              <a:t>وألآ </a:t>
            </a:r>
            <a:r>
              <a:rPr lang="ar-SA" sz="1900">
                <a:latin typeface="Arial Unicode MS"/>
              </a:rPr>
              <a:t>كون جمح منافن </a:t>
            </a:r>
            <a:r>
              <a:rPr lang="ar-SA" sz="2000">
                <a:latin typeface="Arial Unicode MS"/>
              </a:rPr>
              <a:t>النشر </a:t>
            </a:r>
            <a:r>
              <a:rPr lang="ar-SA" sz="1900">
                <a:latin typeface="Arial Unicode MS"/>
              </a:rPr>
              <a:t>تابعة لجامعة واحدة </a:t>
            </a:r>
            <a:r>
              <a:rPr lang="ar-SA" sz="1800">
                <a:latin typeface="Arial Unicode MS"/>
              </a:rPr>
              <a:t>أو </a:t>
            </a:r>
            <a:r>
              <a:rPr lang="ar-SA" sz="1900">
                <a:latin typeface="Arial Unicode MS"/>
              </a:rPr>
              <a:t>لمؤسسة علمية واحدة </a:t>
            </a:r>
            <a:r>
              <a:rPr lang="en-US" sz="1900">
                <a:latin typeface="Arial Unicode MS"/>
              </a:rPr>
              <a:t>٠</a:t>
            </a:r>
          </a:p>
        </p:txBody>
      </p:sp>
      <p:sp>
        <p:nvSpPr>
          <p:cNvPr id="6" name="Rectangle 5"/>
          <p:cNvSpPr/>
          <p:nvPr/>
        </p:nvSpPr>
        <p:spPr>
          <a:xfrm>
            <a:off x="0" y="0"/>
            <a:ext cx="0" cy="0"/>
          </a:xfrm>
          <a:prstGeom prst="rect">
            <a:avLst/>
          </a:prstGeom>
          <a:solidFill>
            <a:srgbClr val="70AD5A"/>
          </a:solidFill>
        </p:spPr>
        <p:txBody>
          <a:bodyPr wrap="none" lIns="0" tIns="0" rIns="0" bIns="0">
            <a:noAutofit/>
          </a:bodyPr>
          <a:lstStyle/>
          <a:p>
            <a:endParaRPr/>
          </a:p>
        </p:txBody>
      </p:sp>
      <p:sp>
        <p:nvSpPr>
          <p:cNvPr id="7" name="Rectangle 6"/>
          <p:cNvSpPr/>
          <p:nvPr/>
        </p:nvSpPr>
        <p:spPr>
          <a:xfrm>
            <a:off x="714375" y="5014912"/>
            <a:ext cx="6107906" cy="2336006"/>
          </a:xfrm>
          <a:prstGeom prst="rect">
            <a:avLst/>
          </a:prstGeom>
        </p:spPr>
        <p:txBody>
          <a:bodyPr lIns="0" tIns="0" rIns="0" bIns="0">
            <a:noAutofit/>
          </a:bodyPr>
          <a:lstStyle/>
          <a:p>
            <a:pPr indent="317500" algn="just" rtl="1">
              <a:lnSpc>
                <a:spcPts val="3628"/>
              </a:lnSpc>
              <a:spcBef>
                <a:spcPts val="2520"/>
              </a:spcBef>
              <a:spcAft>
                <a:spcPts val="2940"/>
              </a:spcAft>
            </a:pPr>
            <a:r>
              <a:rPr lang="ar-SA" sz="1900">
                <a:latin typeface="Arial Unicode MS"/>
              </a:rPr>
              <a:t>الحد الأدز للإنتاج العلمي المطلوب للتقدم للترقية </a:t>
            </a:r>
            <a:r>
              <a:rPr lang="ar-SA" sz="2000">
                <a:latin typeface="Arial Unicode MS"/>
              </a:rPr>
              <a:t>إر </a:t>
            </a:r>
            <a:r>
              <a:rPr lang="ar-SA" sz="1900">
                <a:latin typeface="Arial Unicode MS"/>
              </a:rPr>
              <a:t>رتبة أستاذ مشارك أرح وحد</a:t>
            </a:r>
            <a:r>
              <a:rPr lang="en-US" sz="1900">
                <a:latin typeface="Arial Unicode MS"/>
              </a:rPr>
              <a:t>١</a:t>
            </a:r>
            <a:r>
              <a:rPr lang="ar-SA" sz="1900">
                <a:latin typeface="Arial Unicode MS"/>
              </a:rPr>
              <a:t>رت منثورة أو مقبولة للنشر ، اثنتان منها - على الأقل - عمل منفرد، ولمجلس الجامعة بناء على توصية من المجلس العلمي الاستثناء من هذا الثرط بالنية لبعفس التخممات على </a:t>
            </a:r>
            <a:r>
              <a:rPr lang="ar-SA" sz="1800">
                <a:latin typeface="Arial Unicode MS"/>
              </a:rPr>
              <a:t>ألآ </a:t>
            </a:r>
            <a:r>
              <a:rPr lang="ar-SA" sz="1900">
                <a:latin typeface="Arial Unicode MS"/>
              </a:rPr>
              <a:t>يقل المنثور فعلأ عن وحدة واحدة .</a:t>
            </a:r>
          </a:p>
        </p:txBody>
      </p:sp>
      <p:sp>
        <p:nvSpPr>
          <p:cNvPr id="8" name="Rectangle 7"/>
          <p:cNvSpPr/>
          <p:nvPr/>
        </p:nvSpPr>
        <p:spPr>
          <a:xfrm>
            <a:off x="714375" y="8808243"/>
            <a:ext cx="6100762" cy="1400175"/>
          </a:xfrm>
          <a:prstGeom prst="rect">
            <a:avLst/>
          </a:prstGeom>
        </p:spPr>
        <p:txBody>
          <a:bodyPr lIns="0" tIns="0" rIns="0" bIns="0">
            <a:noAutofit/>
          </a:bodyPr>
          <a:lstStyle/>
          <a:p>
            <a:pPr indent="317500" algn="just" rtl="1">
              <a:lnSpc>
                <a:spcPts val="3572"/>
              </a:lnSpc>
              <a:spcBef>
                <a:spcPts val="2520"/>
              </a:spcBef>
            </a:pPr>
            <a:r>
              <a:rPr lang="ar-SA" sz="1900">
                <a:latin typeface="Arial Unicode MS"/>
              </a:rPr>
              <a:t>الحد الأدنى للإنتاج العلمي المطلوب للتقدم للترقية إلى رتبة أمتاذ ست وحدات منثورة أو مقبولة للنثر، منها ثلاث وحدات </a:t>
            </a:r>
            <a:r>
              <a:rPr lang="ar-SA" sz="1700">
                <a:latin typeface="Arial Unicode MS"/>
              </a:rPr>
              <a:t>- على </a:t>
            </a:r>
            <a:r>
              <a:rPr lang="ar-SA" sz="1900">
                <a:latin typeface="Arial Unicode MS"/>
              </a:rPr>
              <a:t>الأقل - </a:t>
            </a:r>
            <a:r>
              <a:rPr lang="ar-SA" sz="1700">
                <a:latin typeface="Arial Unicode MS"/>
              </a:rPr>
              <a:t>عمل </a:t>
            </a:r>
            <a:r>
              <a:rPr lang="ar-SA" sz="1900">
                <a:latin typeface="Arial Unicode MS"/>
              </a:rPr>
              <a:t>منفرد، ولمجلس الجامعة بناء </a:t>
            </a:r>
            <a:r>
              <a:rPr lang="ar-SA" sz="1700">
                <a:latin typeface="Arial Unicode MS"/>
              </a:rPr>
              <a:t>على </a:t>
            </a:r>
            <a:r>
              <a:rPr lang="ar-SA" sz="1900">
                <a:latin typeface="Arial Unicode MS"/>
              </a:rPr>
              <a:t>توصية من</a:t>
            </a:r>
          </a:p>
        </p:txBody>
      </p:sp>
      <p:sp>
        <p:nvSpPr>
          <p:cNvPr id="9" name="Rectangle 8"/>
          <p:cNvSpPr/>
          <p:nvPr/>
        </p:nvSpPr>
        <p:spPr>
          <a:xfrm>
            <a:off x="5457825" y="10479881"/>
            <a:ext cx="678656" cy="164306"/>
          </a:xfrm>
          <a:prstGeom prst="rect">
            <a:avLst/>
          </a:prstGeom>
          <a:solidFill>
            <a:srgbClr val="70AD5A"/>
          </a:solidFill>
        </p:spPr>
        <p:txBody>
          <a:bodyPr wrap="none" lIns="0" tIns="0" rIns="0" bIns="0">
            <a:noAutofit/>
          </a:bodyPr>
          <a:lstStyle/>
          <a:p>
            <a:pPr indent="0">
              <a:lnSpc>
                <a:spcPts val="540"/>
              </a:lnSpc>
            </a:pPr>
            <a:r>
              <a:rPr lang="en-US" sz="400">
                <a:latin typeface="Arial Unicode MS"/>
              </a:rPr>
              <a:t>-</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6568" y="42862"/>
            <a:ext cx="435769" cy="435769"/>
          </a:xfrm>
          <a:prstGeom prst="rect">
            <a:avLst/>
          </a:prstGeom>
        </p:spPr>
      </p:pic>
      <p:pic>
        <p:nvPicPr>
          <p:cNvPr id="3" name="Picture 2"/>
          <p:cNvPicPr>
            <a:picLocks noChangeAspect="1"/>
          </p:cNvPicPr>
          <p:nvPr/>
        </p:nvPicPr>
        <p:blipFill>
          <a:blip r:embed="rId3"/>
          <a:stretch>
            <a:fillRect/>
          </a:stretch>
        </p:blipFill>
        <p:spPr>
          <a:xfrm>
            <a:off x="221456" y="14287"/>
            <a:ext cx="478631" cy="1585913"/>
          </a:xfrm>
          <a:prstGeom prst="rect">
            <a:avLst/>
          </a:prstGeom>
        </p:spPr>
      </p:pic>
      <p:pic>
        <p:nvPicPr>
          <p:cNvPr id="4" name="Picture 3"/>
          <p:cNvPicPr>
            <a:picLocks noChangeAspect="1"/>
          </p:cNvPicPr>
          <p:nvPr/>
        </p:nvPicPr>
        <p:blipFill>
          <a:blip r:embed="rId4"/>
          <a:stretch>
            <a:fillRect/>
          </a:stretch>
        </p:blipFill>
        <p:spPr>
          <a:xfrm>
            <a:off x="1857375" y="1914525"/>
            <a:ext cx="3850481" cy="635793"/>
          </a:xfrm>
          <a:prstGeom prst="rect">
            <a:avLst/>
          </a:prstGeom>
        </p:spPr>
      </p:pic>
      <p:pic>
        <p:nvPicPr>
          <p:cNvPr id="5" name="Picture 4"/>
          <p:cNvPicPr>
            <a:picLocks noChangeAspect="1"/>
          </p:cNvPicPr>
          <p:nvPr/>
        </p:nvPicPr>
        <p:blipFill>
          <a:blip r:embed="rId5"/>
          <a:stretch>
            <a:fillRect/>
          </a:stretch>
        </p:blipFill>
        <p:spPr>
          <a:xfrm>
            <a:off x="1893093" y="5729287"/>
            <a:ext cx="3857625" cy="650081"/>
          </a:xfrm>
          <a:prstGeom prst="rect">
            <a:avLst/>
          </a:prstGeom>
        </p:spPr>
      </p:pic>
      <p:pic>
        <p:nvPicPr>
          <p:cNvPr id="6" name="Picture 5"/>
          <p:cNvPicPr>
            <a:picLocks noChangeAspect="1"/>
          </p:cNvPicPr>
          <p:nvPr/>
        </p:nvPicPr>
        <p:blipFill>
          <a:blip r:embed="rId6"/>
          <a:stretch>
            <a:fillRect/>
          </a:stretch>
        </p:blipFill>
        <p:spPr>
          <a:xfrm>
            <a:off x="6900862" y="9479756"/>
            <a:ext cx="428625" cy="885825"/>
          </a:xfrm>
          <a:prstGeom prst="rect">
            <a:avLst/>
          </a:prstGeom>
        </p:spPr>
      </p:pic>
      <p:pic>
        <p:nvPicPr>
          <p:cNvPr id="7" name="Picture 6"/>
          <p:cNvPicPr>
            <a:picLocks noChangeAspect="1"/>
          </p:cNvPicPr>
          <p:nvPr/>
        </p:nvPicPr>
        <p:blipFill>
          <a:blip r:embed="rId7"/>
          <a:stretch>
            <a:fillRect/>
          </a:stretch>
        </p:blipFill>
        <p:spPr>
          <a:xfrm>
            <a:off x="314325" y="10215562"/>
            <a:ext cx="571500" cy="53578"/>
          </a:xfrm>
          <a:prstGeom prst="rect">
            <a:avLst/>
          </a:prstGeom>
        </p:spPr>
      </p:pic>
      <p:sp>
        <p:nvSpPr>
          <p:cNvPr id="8" name="Rectangle 7"/>
          <p:cNvSpPr/>
          <p:nvPr/>
        </p:nvSpPr>
        <p:spPr>
          <a:xfrm>
            <a:off x="742950" y="635793"/>
            <a:ext cx="6079331" cy="850107"/>
          </a:xfrm>
          <a:prstGeom prst="rect">
            <a:avLst/>
          </a:prstGeom>
        </p:spPr>
        <p:txBody>
          <a:bodyPr lIns="0" tIns="0" rIns="0" bIns="0">
            <a:noAutofit/>
          </a:bodyPr>
          <a:lstStyle/>
          <a:p>
            <a:pPr indent="0" algn="just" rtl="1">
              <a:lnSpc>
                <a:spcPts val="2728"/>
              </a:lnSpc>
              <a:spcBef>
                <a:spcPts val="1260"/>
              </a:spcBef>
            </a:pPr>
            <a:r>
              <a:rPr lang="ar-SA" sz="1700">
                <a:latin typeface="Arial Unicode MS"/>
              </a:rPr>
              <a:t>المجلس العلمي </a:t>
            </a:r>
            <a:r>
              <a:rPr lang="ar-SA" sz="2000">
                <a:latin typeface="Arial Unicode MS"/>
              </a:rPr>
              <a:t>الاستثناء </a:t>
            </a:r>
            <a:r>
              <a:rPr lang="ar-SA" sz="1900">
                <a:latin typeface="Arial Unicode MS"/>
              </a:rPr>
              <a:t>من </a:t>
            </a:r>
            <a:r>
              <a:rPr lang="ar-SA" sz="2000">
                <a:latin typeface="Arial Unicode MS"/>
              </a:rPr>
              <a:t>هذا الشرط </a:t>
            </a:r>
            <a:r>
              <a:rPr lang="ar-SA" sz="1900">
                <a:latin typeface="Arial Unicode MS"/>
              </a:rPr>
              <a:t>با</a:t>
            </a:r>
            <a:r>
              <a:rPr lang="ar-SA" sz="2000">
                <a:latin typeface="Arial Unicode MS"/>
              </a:rPr>
              <a:t>لنبة </a:t>
            </a:r>
            <a:r>
              <a:rPr lang="ar-SA" sz="1700">
                <a:latin typeface="Arial Unicode MS"/>
              </a:rPr>
              <a:t>لبعض </a:t>
            </a:r>
            <a:r>
              <a:rPr lang="ar-SA" sz="2000">
                <a:latin typeface="Arial Unicode MS"/>
              </a:rPr>
              <a:t>التخصصات </a:t>
            </a:r>
            <a:r>
              <a:rPr lang="ar-SA" sz="1700">
                <a:latin typeface="Arial Unicode MS"/>
              </a:rPr>
              <a:t>على </a:t>
            </a:r>
            <a:r>
              <a:rPr lang="ar-SA" sz="1800">
                <a:latin typeface="Arial Unicode MS"/>
              </a:rPr>
              <a:t>ألآ </a:t>
            </a:r>
            <a:r>
              <a:rPr lang="ar-SA" sz="2000">
                <a:latin typeface="Arial Unicode MS"/>
              </a:rPr>
              <a:t>يقل المنثور فعلا </a:t>
            </a:r>
            <a:r>
              <a:rPr lang="ar-SA" sz="1900">
                <a:latin typeface="Arial Unicode MS"/>
              </a:rPr>
              <a:t>عن ثلاث </a:t>
            </a:r>
            <a:r>
              <a:rPr lang="ar-SA" sz="1700">
                <a:latin typeface="Arial Unicode MS"/>
              </a:rPr>
              <a:t>وحدات.</a:t>
            </a:r>
          </a:p>
        </p:txBody>
      </p:sp>
      <p:sp>
        <p:nvSpPr>
          <p:cNvPr id="9" name="Rectangle 8"/>
          <p:cNvSpPr/>
          <p:nvPr/>
        </p:nvSpPr>
        <p:spPr>
          <a:xfrm>
            <a:off x="742950" y="2978943"/>
            <a:ext cx="6107906" cy="2364582"/>
          </a:xfrm>
          <a:prstGeom prst="rect">
            <a:avLst/>
          </a:prstGeom>
        </p:spPr>
        <p:txBody>
          <a:bodyPr lIns="0" tIns="0" rIns="0" bIns="0">
            <a:noAutofit/>
          </a:bodyPr>
          <a:lstStyle/>
          <a:p>
            <a:pPr indent="279400" algn="just" rtl="1">
              <a:lnSpc>
                <a:spcPts val="3769"/>
              </a:lnSpc>
            </a:pPr>
            <a:r>
              <a:rPr lang="ar-SA" sz="1900">
                <a:latin typeface="Arial Unicode MS"/>
              </a:rPr>
              <a:t>يحتب العمل العلمي بوحدة واحدة إذا كان المؤلف منفردآ بتأليفه ، وبنصف وحدة إدا </a:t>
            </a:r>
            <a:r>
              <a:rPr lang="ar-SA" sz="2000">
                <a:latin typeface="Arial Unicode MS"/>
              </a:rPr>
              <a:t>اشترك </a:t>
            </a:r>
            <a:r>
              <a:rPr lang="ar-SA" sz="1900">
                <a:latin typeface="Arial Unicode MS"/>
              </a:rPr>
              <a:t>في تأليفه اثنان، وإذا كان بحثآ </a:t>
            </a:r>
            <a:r>
              <a:rPr lang="ar-SA" sz="2000">
                <a:latin typeface="Arial Unicode MS"/>
              </a:rPr>
              <a:t>مشتركأ </a:t>
            </a:r>
            <a:r>
              <a:rPr lang="ar-SA" sz="1900">
                <a:latin typeface="Arial Unicode MS"/>
              </a:rPr>
              <a:t>بين </a:t>
            </a:r>
            <a:r>
              <a:rPr lang="ar-SA" sz="2100">
                <a:latin typeface="Arial Unicode MS"/>
              </a:rPr>
              <a:t>أكثر </a:t>
            </a:r>
            <a:r>
              <a:rPr lang="ar-SA" sz="1900">
                <a:latin typeface="Arial Unicode MS"/>
              </a:rPr>
              <a:t>من ا</a:t>
            </a:r>
            <a:r>
              <a:rPr lang="ar-SA" sz="2000">
                <a:latin typeface="Arial Unicode MS"/>
              </a:rPr>
              <a:t>ثندن </a:t>
            </a:r>
            <a:r>
              <a:rPr lang="ar-SA" sz="1900">
                <a:latin typeface="Arial Unicode MS"/>
              </a:rPr>
              <a:t>فيحب بنصف وحدة للباحث </a:t>
            </a:r>
            <a:r>
              <a:rPr lang="ar-SA" sz="2000">
                <a:latin typeface="Arial Unicode MS"/>
              </a:rPr>
              <a:t>الرئيس </a:t>
            </a:r>
            <a:r>
              <a:rPr lang="ar-SA" sz="1900">
                <a:latin typeface="Arial Unicode MS"/>
              </a:rPr>
              <a:t>ولكل واحد من الباهين برح وحدة، وإذا كان عملا' </a:t>
            </a:r>
            <a:r>
              <a:rPr lang="ar-SA" sz="2000">
                <a:latin typeface="Arial Unicode MS"/>
              </a:rPr>
              <a:t>مثتركآ </a:t>
            </a:r>
            <a:r>
              <a:rPr lang="ar-SA" sz="1900">
                <a:latin typeface="Arial Unicode MS"/>
              </a:rPr>
              <a:t>آخر بين </a:t>
            </a:r>
            <a:r>
              <a:rPr lang="ar-SA" sz="2100">
                <a:latin typeface="Arial Unicode MS"/>
              </a:rPr>
              <a:t>أكثر </a:t>
            </a:r>
            <a:r>
              <a:rPr lang="ar-SA" sz="1900">
                <a:latin typeface="Arial Unicode MS"/>
              </a:rPr>
              <a:t>من اثنين فيحب لكل واحد منهم </a:t>
            </a:r>
            <a:r>
              <a:rPr lang="ar-SA" sz="2200">
                <a:latin typeface="Arial"/>
              </a:rPr>
              <a:t>ربع </a:t>
            </a:r>
            <a:r>
              <a:rPr lang="ar-SA" sz="1900">
                <a:latin typeface="Arial Unicode MS"/>
              </a:rPr>
              <a:t>وحدة .</a:t>
            </a:r>
          </a:p>
        </p:txBody>
      </p:sp>
      <p:sp>
        <p:nvSpPr>
          <p:cNvPr id="10" name="Rectangle 9"/>
          <p:cNvSpPr/>
          <p:nvPr/>
        </p:nvSpPr>
        <p:spPr>
          <a:xfrm>
            <a:off x="778668" y="6743700"/>
            <a:ext cx="6093619" cy="2386012"/>
          </a:xfrm>
          <a:prstGeom prst="rect">
            <a:avLst/>
          </a:prstGeom>
        </p:spPr>
        <p:txBody>
          <a:bodyPr lIns="0" tIns="0" rIns="0" bIns="0">
            <a:noAutofit/>
          </a:bodyPr>
          <a:lstStyle/>
          <a:p>
            <a:pPr indent="279400" algn="just" rtl="1">
              <a:lnSpc>
                <a:spcPts val="3459"/>
              </a:lnSpc>
            </a:pPr>
            <a:r>
              <a:rPr lang="ar-SA" sz="1700">
                <a:latin typeface="Arial Unicode MS"/>
              </a:rPr>
              <a:t>يجب </a:t>
            </a:r>
            <a:r>
              <a:rPr lang="ar-SA" sz="2100">
                <a:latin typeface="Arial Unicode MS"/>
              </a:rPr>
              <a:t>ألآ </a:t>
            </a:r>
            <a:r>
              <a:rPr lang="ar-SA" sz="2000">
                <a:latin typeface="Arial Unicode MS"/>
              </a:rPr>
              <a:t>يخون الإنتاج العلمي المقدم للترقية متلأ </a:t>
            </a:r>
            <a:r>
              <a:rPr lang="ar-SA" sz="1900">
                <a:latin typeface="Arial Unicode MS"/>
              </a:rPr>
              <a:t>من </a:t>
            </a:r>
            <a:r>
              <a:rPr lang="ar-SA" sz="2000">
                <a:latin typeface="Arial Unicode MS"/>
              </a:rPr>
              <a:t>رسائل الماجستير </a:t>
            </a:r>
            <a:r>
              <a:rPr lang="ar-SA" sz="1800">
                <a:latin typeface="Arial Unicode MS"/>
              </a:rPr>
              <a:t>أو </a:t>
            </a:r>
            <a:r>
              <a:rPr lang="ar-SA" sz="2000">
                <a:latin typeface="Arial Unicode MS"/>
              </a:rPr>
              <a:t>الدكتوراه </a:t>
            </a:r>
            <a:r>
              <a:rPr lang="ar-SA" sz="1800">
                <a:latin typeface="Arial Unicode MS"/>
              </a:rPr>
              <a:t>أو </a:t>
            </a:r>
            <a:r>
              <a:rPr lang="ar-SA" sz="1900">
                <a:latin typeface="Arial Unicode MS"/>
              </a:rPr>
              <a:t>من ر </a:t>
            </a:r>
            <a:r>
              <a:rPr lang="ar-SA" sz="2000">
                <a:latin typeface="Arial Unicode MS"/>
              </a:rPr>
              <a:t>لفات سابقة للمتقدم. </a:t>
            </a:r>
            <a:r>
              <a:rPr lang="ar-SA" sz="1800">
                <a:latin typeface="Arial Unicode MS"/>
              </a:rPr>
              <a:t>وني </a:t>
            </a:r>
            <a:r>
              <a:rPr lang="ar-SA" sz="2000">
                <a:latin typeface="Arial Unicode MS"/>
              </a:rPr>
              <a:t>حال تثيت المجلس العلمي </a:t>
            </a:r>
            <a:r>
              <a:rPr lang="ar-SA" sz="1900">
                <a:latin typeface="Arial Unicode MS"/>
              </a:rPr>
              <a:t>من </a:t>
            </a:r>
            <a:r>
              <a:rPr lang="ar-SA" sz="1800">
                <a:latin typeface="Arial Unicode MS"/>
              </a:rPr>
              <a:t>أن </a:t>
            </a:r>
            <a:r>
              <a:rPr lang="ar-SA" sz="2000">
                <a:latin typeface="Arial Unicode MS"/>
              </a:rPr>
              <a:t>هناك ما هو مستل </a:t>
            </a:r>
            <a:r>
              <a:rPr lang="ar-SA" sz="1900">
                <a:latin typeface="Arial Unicode MS"/>
              </a:rPr>
              <a:t>من ذلك</a:t>
            </a:r>
            <a:r>
              <a:rPr lang="ar-SA" sz="2000">
                <a:latin typeface="Arial Unicode MS"/>
              </a:rPr>
              <a:t>، فيحرم المتقدم للترقية </a:t>
            </a:r>
            <a:r>
              <a:rPr lang="ar-SA" sz="1900">
                <a:latin typeface="Arial Unicode MS"/>
              </a:rPr>
              <a:t>من </a:t>
            </a:r>
            <a:r>
              <a:rPr lang="ar-SA" sz="2000">
                <a:latin typeface="Arial Unicode MS"/>
              </a:rPr>
              <a:t>التقدم بطلب </a:t>
            </a:r>
            <a:r>
              <a:rPr lang="ar-SA" sz="1900">
                <a:latin typeface="Arial Unicode MS"/>
              </a:rPr>
              <a:t>آخر </a:t>
            </a:r>
            <a:r>
              <a:rPr lang="ar-SA" sz="2000">
                <a:latin typeface="Arial Unicode MS"/>
              </a:rPr>
              <a:t>للترقية مدة عام </a:t>
            </a:r>
            <a:r>
              <a:rPr lang="ar-SA" sz="1900">
                <a:latin typeface="Arial Unicode MS"/>
              </a:rPr>
              <a:t>من </a:t>
            </a:r>
            <a:r>
              <a:rPr lang="ar-SA" sz="2000">
                <a:latin typeface="Arial Unicode MS"/>
              </a:rPr>
              <a:t>تاريخ صدور قرار المجلس العلمي </a:t>
            </a:r>
            <a:r>
              <a:rPr lang="ar-SA" sz="1900">
                <a:latin typeface="Arial Unicode MS"/>
              </a:rPr>
              <a:t>بذلك.</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50031" y="50006"/>
            <a:ext cx="421481" cy="321469"/>
          </a:xfrm>
          <a:prstGeom prst="rect">
            <a:avLst/>
          </a:prstGeom>
          <a:solidFill>
            <a:srgbClr val="70AD5A"/>
          </a:solidFill>
        </p:spPr>
        <p:txBody>
          <a:bodyPr wrap="none" lIns="0" tIns="0" rIns="0" bIns="0">
            <a:noAutofit/>
          </a:bodyPr>
          <a:lstStyle/>
          <a:p>
            <a:pPr indent="0" rtl="1">
              <a:lnSpc>
                <a:spcPts val="2540"/>
              </a:lnSpc>
              <a:spcAft>
                <a:spcPts val="2660"/>
              </a:spcAft>
            </a:pPr>
            <a:r>
              <a:rPr lang="ar-SA" sz="1900">
                <a:solidFill>
                  <a:srgbClr val="C6D7BD"/>
                </a:solidFill>
                <a:latin typeface="Arial Unicode MS"/>
              </a:rPr>
              <a:t>ا</a:t>
            </a:r>
          </a:p>
        </p:txBody>
      </p:sp>
      <p:sp>
        <p:nvSpPr>
          <p:cNvPr id="3" name="Rectangle 2"/>
          <p:cNvSpPr/>
          <p:nvPr/>
        </p:nvSpPr>
        <p:spPr>
          <a:xfrm>
            <a:off x="2093118" y="842962"/>
            <a:ext cx="3314700" cy="414338"/>
          </a:xfrm>
          <a:prstGeom prst="rect">
            <a:avLst/>
          </a:prstGeom>
        </p:spPr>
        <p:txBody>
          <a:bodyPr wrap="none" lIns="0" tIns="0" rIns="0" bIns="0">
            <a:noAutofit/>
          </a:bodyPr>
          <a:lstStyle/>
          <a:p>
            <a:pPr indent="0" algn="ctr" rtl="1">
              <a:lnSpc>
                <a:spcPts val="3480"/>
              </a:lnSpc>
              <a:spcBef>
                <a:spcPts val="2660"/>
              </a:spcBef>
              <a:spcAft>
                <a:spcPts val="2660"/>
              </a:spcAft>
            </a:pPr>
            <a:r>
              <a:rPr lang="ar-SA" sz="2600">
                <a:latin typeface="Arial Unicode MS"/>
              </a:rPr>
              <a:t>المادة السادسة والثلاثون</a:t>
            </a:r>
          </a:p>
        </p:txBody>
      </p:sp>
      <p:sp>
        <p:nvSpPr>
          <p:cNvPr id="4" name="Rectangle 3"/>
          <p:cNvSpPr/>
          <p:nvPr/>
        </p:nvSpPr>
        <p:spPr>
          <a:xfrm>
            <a:off x="714375" y="1771650"/>
            <a:ext cx="6086475" cy="1357312"/>
          </a:xfrm>
          <a:prstGeom prst="rect">
            <a:avLst/>
          </a:prstGeom>
        </p:spPr>
        <p:txBody>
          <a:bodyPr lIns="0" tIns="0" rIns="0" bIns="0">
            <a:noAutofit/>
          </a:bodyPr>
          <a:lstStyle/>
          <a:p>
            <a:pPr indent="317500" algn="just" rtl="1">
              <a:lnSpc>
                <a:spcPts val="3488"/>
              </a:lnSpc>
              <a:spcBef>
                <a:spcPts val="2660"/>
              </a:spcBef>
              <a:spcAft>
                <a:spcPts val="2660"/>
              </a:spcAft>
            </a:pPr>
            <a:r>
              <a:rPr lang="ar-SA" sz="2200">
                <a:latin typeface="Arial"/>
              </a:rPr>
              <a:t>يشترط </a:t>
            </a:r>
            <a:r>
              <a:rPr lang="ar-SA" sz="1900">
                <a:latin typeface="Arial Unicode MS"/>
              </a:rPr>
              <a:t>ني المحكمين </a:t>
            </a:r>
            <a:r>
              <a:rPr lang="ar-SA" sz="2000">
                <a:latin typeface="Arial Unicode MS"/>
              </a:rPr>
              <a:t>للترقيات </a:t>
            </a:r>
            <a:r>
              <a:rPr lang="ar-SA" sz="1900">
                <a:latin typeface="Arial Unicode MS"/>
              </a:rPr>
              <a:t>أن يكونوا من الأساتذة، ويجوز إذا كانت </a:t>
            </a:r>
            <a:r>
              <a:rPr lang="ar-SA" sz="2000">
                <a:latin typeface="Arial Unicode MS"/>
              </a:rPr>
              <a:t>الترقية </a:t>
            </a:r>
            <a:r>
              <a:rPr lang="ar-SA" sz="1900">
                <a:latin typeface="Arial Unicode MS"/>
              </a:rPr>
              <a:t>إني رتبة أستا</a:t>
            </a:r>
            <a:r>
              <a:rPr lang="ar-SA" sz="2000">
                <a:latin typeface="Arial Unicode MS"/>
              </a:rPr>
              <a:t>ذ </a:t>
            </a:r>
            <a:r>
              <a:rPr lang="ar-SA" sz="1900">
                <a:latin typeface="Arial Unicode MS"/>
              </a:rPr>
              <a:t>مثارك أن يكون أحد المحكمين من الاساتذة المئاركين.</a:t>
            </a:r>
          </a:p>
        </p:txBody>
      </p:sp>
      <p:sp>
        <p:nvSpPr>
          <p:cNvPr id="5" name="Rectangle 4"/>
          <p:cNvSpPr/>
          <p:nvPr/>
        </p:nvSpPr>
        <p:spPr>
          <a:xfrm>
            <a:off x="2164556" y="3700462"/>
            <a:ext cx="3150394" cy="407194"/>
          </a:xfrm>
          <a:prstGeom prst="rect">
            <a:avLst/>
          </a:prstGeom>
        </p:spPr>
        <p:txBody>
          <a:bodyPr wrap="none" lIns="0" tIns="0" rIns="0" bIns="0">
            <a:noAutofit/>
          </a:bodyPr>
          <a:lstStyle/>
          <a:p>
            <a:pPr indent="0" algn="ctr" rtl="1">
              <a:lnSpc>
                <a:spcPts val="3480"/>
              </a:lnSpc>
              <a:spcBef>
                <a:spcPts val="2660"/>
              </a:spcBef>
              <a:spcAft>
                <a:spcPts val="2660"/>
              </a:spcAft>
            </a:pPr>
            <a:r>
              <a:rPr lang="ar-SA" sz="2600">
                <a:latin typeface="Arial Unicode MS"/>
              </a:rPr>
              <a:t>المادة </a:t>
            </a:r>
            <a:r>
              <a:rPr lang="ar-SA" sz="2700" b="1">
                <a:latin typeface="Arial"/>
              </a:rPr>
              <a:t>السابعة </a:t>
            </a:r>
            <a:r>
              <a:rPr lang="ar-SA" sz="2600">
                <a:latin typeface="Arial Unicode MS"/>
              </a:rPr>
              <a:t>والثلاثون</a:t>
            </a:r>
          </a:p>
        </p:txBody>
      </p:sp>
      <p:sp>
        <p:nvSpPr>
          <p:cNvPr id="6" name="Rectangle 5"/>
          <p:cNvSpPr/>
          <p:nvPr/>
        </p:nvSpPr>
        <p:spPr>
          <a:xfrm>
            <a:off x="707231" y="4650581"/>
            <a:ext cx="6079331" cy="1943100"/>
          </a:xfrm>
          <a:prstGeom prst="rect">
            <a:avLst/>
          </a:prstGeom>
        </p:spPr>
        <p:txBody>
          <a:bodyPr lIns="0" tIns="0" rIns="0" bIns="0">
            <a:noAutofit/>
          </a:bodyPr>
          <a:lstStyle/>
          <a:p>
            <a:pPr indent="317500" algn="just" rtl="1">
              <a:lnSpc>
                <a:spcPts val="3628"/>
              </a:lnSpc>
              <a:spcBef>
                <a:spcPts val="2660"/>
              </a:spcBef>
              <a:spcAft>
                <a:spcPts val="770"/>
              </a:spcAft>
            </a:pPr>
            <a:r>
              <a:rPr lang="ar-SA" sz="2000">
                <a:latin typeface="Arial Unicode MS"/>
              </a:rPr>
              <a:t>تتم ترقية عفو </a:t>
            </a:r>
            <a:r>
              <a:rPr lang="ar-SA" sz="1900">
                <a:latin typeface="Arial Unicode MS"/>
              </a:rPr>
              <a:t>هيئه التدريسى علميا من تاريخ صدور قرار </a:t>
            </a:r>
            <a:r>
              <a:rPr lang="ar-SA" sz="2000">
                <a:latin typeface="Arial Unicode MS"/>
              </a:rPr>
              <a:t>المجلعس </a:t>
            </a:r>
            <a:r>
              <a:rPr lang="ar-SA" sz="1700">
                <a:latin typeface="Arial Unicode MS"/>
              </a:rPr>
              <a:t>العلمي </a:t>
            </a:r>
            <a:r>
              <a:rPr lang="ar-SA" sz="1900">
                <a:latin typeface="Arial Unicode MS"/>
              </a:rPr>
              <a:t>بذلك، أما </a:t>
            </a:r>
            <a:r>
              <a:rPr lang="ar-SA" sz="2000">
                <a:latin typeface="Arial Unicode MS"/>
              </a:rPr>
              <a:t>ترقيته </a:t>
            </a:r>
            <a:r>
              <a:rPr lang="ar-SA" sz="1900">
                <a:latin typeface="Arial Unicode MS"/>
              </a:rPr>
              <a:t>وظيغيآ </a:t>
            </a:r>
            <a:r>
              <a:rPr lang="ar-SA" sz="2000">
                <a:latin typeface="Arial Unicode MS"/>
              </a:rPr>
              <a:t>فتعتبر </a:t>
            </a:r>
            <a:r>
              <a:rPr lang="ar-SA" sz="1900">
                <a:latin typeface="Arial Unicode MS"/>
              </a:rPr>
              <a:t>من تاريخ صدور </a:t>
            </a:r>
            <a:r>
              <a:rPr lang="ar-SA" sz="2000">
                <a:latin typeface="Arial Unicode MS"/>
              </a:rPr>
              <a:t>القرار </a:t>
            </a:r>
            <a:r>
              <a:rPr lang="ar-SA" sz="1900">
                <a:latin typeface="Arial Unicode MS"/>
              </a:rPr>
              <a:t>التنفيذي </a:t>
            </a:r>
            <a:r>
              <a:rPr lang="ar-SA" sz="2000">
                <a:latin typeface="Arial Unicode MS"/>
              </a:rPr>
              <a:t>إذا توافرت </a:t>
            </a:r>
            <a:r>
              <a:rPr lang="ar-SA" sz="1900">
                <a:latin typeface="Arial Unicode MS"/>
              </a:rPr>
              <a:t>وظيغة </a:t>
            </a:r>
            <a:r>
              <a:rPr lang="ar-SA" sz="2000">
                <a:latin typeface="Arial Unicode MS"/>
              </a:rPr>
              <a:t>ثاغرة </a:t>
            </a:r>
            <a:r>
              <a:rPr lang="ar-SA" sz="1900">
                <a:latin typeface="Arial Unicode MS"/>
              </a:rPr>
              <a:t>يمكن </a:t>
            </a:r>
            <a:r>
              <a:rPr lang="ar-SA" sz="2000">
                <a:latin typeface="Arial Unicode MS"/>
              </a:rPr>
              <a:t>الترقية </a:t>
            </a:r>
            <a:r>
              <a:rPr lang="ar-SA" sz="1900">
                <a:latin typeface="Arial Unicode MS"/>
              </a:rPr>
              <a:t>عليها.</a:t>
            </a:r>
          </a:p>
          <a:p>
            <a:pPr marR="417513" indent="0" algn="ctr" rtl="1">
              <a:lnSpc>
                <a:spcPts val="3020"/>
              </a:lnSpc>
              <a:spcAft>
                <a:spcPts val="2030"/>
              </a:spcAft>
            </a:pPr>
            <a:r>
              <a:rPr lang="ar-SA" sz="2700" b="1">
                <a:solidFill>
                  <a:srgbClr val="74985D"/>
                </a:solidFill>
                <a:latin typeface="Arial"/>
              </a:rPr>
              <a:t>الواجبات</a:t>
            </a:r>
          </a:p>
        </p:txBody>
      </p:sp>
      <p:sp>
        <p:nvSpPr>
          <p:cNvPr id="7" name="Rectangle 6"/>
          <p:cNvSpPr/>
          <p:nvPr/>
        </p:nvSpPr>
        <p:spPr>
          <a:xfrm>
            <a:off x="2228850" y="6972300"/>
            <a:ext cx="3007518" cy="400050"/>
          </a:xfrm>
          <a:prstGeom prst="rect">
            <a:avLst/>
          </a:prstGeom>
        </p:spPr>
        <p:txBody>
          <a:bodyPr wrap="none" lIns="0" tIns="0" rIns="0" bIns="0">
            <a:noAutofit/>
          </a:bodyPr>
          <a:lstStyle/>
          <a:p>
            <a:pPr indent="0" algn="ctr" rtl="1">
              <a:lnSpc>
                <a:spcPts val="3480"/>
              </a:lnSpc>
              <a:spcBef>
                <a:spcPts val="2030"/>
              </a:spcBef>
              <a:spcAft>
                <a:spcPts val="2660"/>
              </a:spcAft>
            </a:pPr>
            <a:r>
              <a:rPr lang="ar-SA" sz="2600">
                <a:latin typeface="Arial Unicode MS"/>
              </a:rPr>
              <a:t>المادة الثامنة والثلاثون</a:t>
            </a:r>
          </a:p>
        </p:txBody>
      </p:sp>
      <p:sp>
        <p:nvSpPr>
          <p:cNvPr id="8" name="Rectangle 7"/>
          <p:cNvSpPr/>
          <p:nvPr/>
        </p:nvSpPr>
        <p:spPr>
          <a:xfrm>
            <a:off x="692943" y="7929562"/>
            <a:ext cx="6057900" cy="2271713"/>
          </a:xfrm>
          <a:prstGeom prst="rect">
            <a:avLst/>
          </a:prstGeom>
        </p:spPr>
        <p:txBody>
          <a:bodyPr lIns="0" tIns="0" rIns="0" bIns="0">
            <a:noAutofit/>
          </a:bodyPr>
          <a:lstStyle/>
          <a:p>
            <a:pPr indent="317500" algn="just" rtl="1">
              <a:lnSpc>
                <a:spcPts val="2680"/>
              </a:lnSpc>
              <a:spcBef>
                <a:spcPts val="2660"/>
              </a:spcBef>
              <a:spcAft>
                <a:spcPts val="770"/>
              </a:spcAft>
            </a:pPr>
            <a:r>
              <a:rPr lang="ar-SA" sz="1900">
                <a:latin typeface="Arial Unicode MS"/>
              </a:rPr>
              <a:t>يجب أن يتصف عضو </a:t>
            </a:r>
            <a:r>
              <a:rPr lang="ar-SA" sz="2000">
                <a:latin typeface="Arial Unicode MS"/>
              </a:rPr>
              <a:t>هيئة التدريس بالصفات الآتية:</a:t>
            </a:r>
          </a:p>
          <a:p>
            <a:pPr marR="407194" indent="-457200" algn="r" rtl="1">
              <a:lnSpc>
                <a:spcPts val="3769"/>
              </a:lnSpc>
            </a:pPr>
            <a:r>
              <a:rPr lang="en-US" sz="1900">
                <a:latin typeface="Arial Unicode MS"/>
              </a:rPr>
              <a:t>١</a:t>
            </a:r>
            <a:r>
              <a:rPr lang="ar-SA" sz="1900">
                <a:latin typeface="Arial Unicode MS"/>
              </a:rPr>
              <a:t> - </a:t>
            </a:r>
            <a:r>
              <a:rPr lang="ar-SA" sz="2000">
                <a:latin typeface="Arial Unicode MS"/>
              </a:rPr>
              <a:t>الأمانة </a:t>
            </a:r>
            <a:r>
              <a:rPr lang="ar-SA" sz="1900">
                <a:latin typeface="Arial Unicode MS"/>
              </a:rPr>
              <a:t>والخلق القويم </a:t>
            </a:r>
            <a:r>
              <a:rPr lang="ar-SA" sz="1800">
                <a:latin typeface="Arial Unicode MS"/>
              </a:rPr>
              <a:t>وأن </a:t>
            </a:r>
            <a:r>
              <a:rPr lang="ar-SA" sz="1900">
                <a:latin typeface="Arial Unicode MS"/>
              </a:rPr>
              <a:t>يلتزم </a:t>
            </a:r>
            <a:r>
              <a:rPr lang="ar-SA" sz="2000">
                <a:latin typeface="Arial Unicode MS"/>
              </a:rPr>
              <a:t>بالأنظمة </a:t>
            </a:r>
            <a:r>
              <a:rPr lang="ar-SA" sz="1900">
                <a:latin typeface="Arial Unicode MS"/>
              </a:rPr>
              <a:t>والتعليمات وقواعد اللوك والآداب المرعية . </a:t>
            </a:r>
            <a:r>
              <a:rPr lang="ar-SA" sz="1800">
                <a:latin typeface="Arial Unicode MS"/>
              </a:rPr>
              <a:t>وأن </a:t>
            </a:r>
            <a:r>
              <a:rPr lang="ar-SA" sz="1900">
                <a:latin typeface="Arial Unicode MS"/>
              </a:rPr>
              <a:t>يترفع عن </a:t>
            </a:r>
            <a:r>
              <a:rPr lang="ar-SA" sz="1800">
                <a:latin typeface="Arial Unicode MS"/>
              </a:rPr>
              <a:t>كل </a:t>
            </a:r>
            <a:r>
              <a:rPr lang="ar-SA" sz="1900">
                <a:latin typeface="Arial Unicode MS"/>
              </a:rPr>
              <a:t>ما هر مخل بثر ف الوظيعة.</a:t>
            </a:r>
          </a:p>
          <a:p>
            <a:pPr marR="407194" indent="-457200" algn="r" rtl="1">
              <a:lnSpc>
                <a:spcPts val="3403"/>
              </a:lnSpc>
            </a:pPr>
            <a:r>
              <a:rPr lang="en-US" sz="2000">
                <a:latin typeface="Arial Unicode MS"/>
              </a:rPr>
              <a:t>٢</a:t>
            </a:r>
            <a:r>
              <a:rPr lang="ar-SA" sz="2000">
                <a:latin typeface="Arial Unicode MS"/>
              </a:rPr>
              <a:t>— متابعة ما</a:t>
            </a:r>
            <a:r>
              <a:rPr lang="ar-SA" sz="1900">
                <a:latin typeface="Arial Unicode MS"/>
              </a:rPr>
              <a:t>يستجد</a:t>
            </a:r>
            <a:r>
              <a:rPr lang="ar-SA" sz="2000">
                <a:latin typeface="Arial Unicode MS"/>
              </a:rPr>
              <a:t>في مجال تخممه، </a:t>
            </a:r>
            <a:r>
              <a:rPr lang="ar-SA" sz="1800">
                <a:latin typeface="Arial Unicode MS"/>
              </a:rPr>
              <a:t>وأن </a:t>
            </a:r>
            <a:r>
              <a:rPr lang="ar-SA" sz="2200">
                <a:latin typeface="Arial"/>
              </a:rPr>
              <a:t>يسهم </a:t>
            </a:r>
            <a:r>
              <a:rPr lang="ar-SA" sz="2000">
                <a:latin typeface="Arial Unicode MS"/>
              </a:rPr>
              <a:t>من خلال نشاطه </a:t>
            </a:r>
            <a:r>
              <a:rPr lang="ar-SA" sz="1700">
                <a:latin typeface="Arial Unicode MS"/>
              </a:rPr>
              <a:t>العلمى </a:t>
            </a:r>
            <a:r>
              <a:rPr lang="ar-SA" sz="2000">
                <a:latin typeface="Arial Unicode MS"/>
              </a:rPr>
              <a:t>فى </a:t>
            </a:r>
            <a:r>
              <a:rPr lang="ar-SA" sz="1900">
                <a:latin typeface="Arial Unicode MS"/>
              </a:rPr>
              <a:t>تطور </a:t>
            </a:r>
            <a:r>
              <a:rPr lang="ar-SA" sz="2000">
                <a:latin typeface="Arial Unicode MS"/>
              </a:rPr>
              <a:t>تخصمه .</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031" y="71437"/>
            <a:ext cx="442912" cy="464344"/>
          </a:xfrm>
          <a:prstGeom prst="rect">
            <a:avLst/>
          </a:prstGeom>
        </p:spPr>
      </p:pic>
      <p:pic>
        <p:nvPicPr>
          <p:cNvPr id="3" name="Picture 2"/>
          <p:cNvPicPr>
            <a:picLocks noChangeAspect="1"/>
          </p:cNvPicPr>
          <p:nvPr/>
        </p:nvPicPr>
        <p:blipFill>
          <a:blip r:embed="rId3"/>
          <a:stretch>
            <a:fillRect/>
          </a:stretch>
        </p:blipFill>
        <p:spPr>
          <a:xfrm>
            <a:off x="1857375" y="4772025"/>
            <a:ext cx="3836193" cy="642937"/>
          </a:xfrm>
          <a:prstGeom prst="rect">
            <a:avLst/>
          </a:prstGeom>
        </p:spPr>
      </p:pic>
      <p:pic>
        <p:nvPicPr>
          <p:cNvPr id="4" name="Picture 3"/>
          <p:cNvPicPr>
            <a:picLocks noChangeAspect="1"/>
          </p:cNvPicPr>
          <p:nvPr/>
        </p:nvPicPr>
        <p:blipFill>
          <a:blip r:embed="rId4"/>
          <a:stretch>
            <a:fillRect/>
          </a:stretch>
        </p:blipFill>
        <p:spPr>
          <a:xfrm>
            <a:off x="1843087" y="7600950"/>
            <a:ext cx="3843338" cy="635793"/>
          </a:xfrm>
          <a:prstGeom prst="rect">
            <a:avLst/>
          </a:prstGeom>
        </p:spPr>
      </p:pic>
      <p:pic>
        <p:nvPicPr>
          <p:cNvPr id="5" name="Picture 4"/>
          <p:cNvPicPr>
            <a:picLocks noChangeAspect="1"/>
          </p:cNvPicPr>
          <p:nvPr/>
        </p:nvPicPr>
        <p:blipFill>
          <a:blip r:embed="rId5"/>
          <a:stretch>
            <a:fillRect/>
          </a:stretch>
        </p:blipFill>
        <p:spPr>
          <a:xfrm>
            <a:off x="6872287" y="10215562"/>
            <a:ext cx="464344" cy="400050"/>
          </a:xfrm>
          <a:prstGeom prst="rect">
            <a:avLst/>
          </a:prstGeom>
        </p:spPr>
      </p:pic>
      <p:pic>
        <p:nvPicPr>
          <p:cNvPr id="6" name="Picture 5"/>
          <p:cNvPicPr>
            <a:picLocks noChangeAspect="1"/>
          </p:cNvPicPr>
          <p:nvPr/>
        </p:nvPicPr>
        <p:blipFill>
          <a:blip r:embed="rId6"/>
          <a:stretch>
            <a:fillRect/>
          </a:stretch>
        </p:blipFill>
        <p:spPr>
          <a:xfrm>
            <a:off x="300037" y="10215562"/>
            <a:ext cx="428625" cy="428625"/>
          </a:xfrm>
          <a:prstGeom prst="rect">
            <a:avLst/>
          </a:prstGeom>
        </p:spPr>
      </p:pic>
      <p:sp>
        <p:nvSpPr>
          <p:cNvPr id="7" name="Rectangle 6"/>
          <p:cNvSpPr/>
          <p:nvPr/>
        </p:nvSpPr>
        <p:spPr>
          <a:xfrm>
            <a:off x="6943725" y="350043"/>
            <a:ext cx="342900" cy="135732"/>
          </a:xfrm>
          <a:prstGeom prst="rect">
            <a:avLst/>
          </a:prstGeom>
        </p:spPr>
        <p:txBody>
          <a:bodyPr wrap="none" lIns="0" tIns="0" rIns="0" bIns="0">
            <a:noAutofit/>
          </a:bodyPr>
          <a:lstStyle/>
          <a:p>
            <a:pPr indent="0" algn="r" rtl="1">
              <a:lnSpc>
                <a:spcPts val="2540"/>
              </a:lnSpc>
            </a:pPr>
            <a:r>
              <a:rPr lang="ar-SA" sz="1900">
                <a:solidFill>
                  <a:srgbClr val="2B4917"/>
                </a:solidFill>
                <a:latin typeface="Arial Unicode MS"/>
              </a:rPr>
              <a:t>تلملأ\</a:t>
            </a:r>
          </a:p>
        </p:txBody>
      </p:sp>
      <p:sp>
        <p:nvSpPr>
          <p:cNvPr id="8" name="Rectangle 7"/>
          <p:cNvSpPr/>
          <p:nvPr/>
        </p:nvSpPr>
        <p:spPr>
          <a:xfrm>
            <a:off x="0" y="0"/>
            <a:ext cx="0" cy="0"/>
          </a:xfrm>
          <a:prstGeom prst="rect">
            <a:avLst/>
          </a:prstGeom>
          <a:solidFill>
            <a:srgbClr val="70AD5A"/>
          </a:solidFill>
        </p:spPr>
        <p:txBody>
          <a:bodyPr wrap="none" lIns="0" tIns="0" rIns="0" bIns="0">
            <a:noAutofit/>
          </a:bodyPr>
          <a:lstStyle/>
          <a:p>
            <a:endParaRPr/>
          </a:p>
        </p:txBody>
      </p:sp>
      <p:sp>
        <p:nvSpPr>
          <p:cNvPr id="9" name="Rectangle 8"/>
          <p:cNvSpPr/>
          <p:nvPr/>
        </p:nvSpPr>
        <p:spPr>
          <a:xfrm>
            <a:off x="0" y="0"/>
            <a:ext cx="0" cy="0"/>
          </a:xfrm>
          <a:prstGeom prst="rect">
            <a:avLst/>
          </a:prstGeom>
          <a:solidFill>
            <a:srgbClr val="70AD5A"/>
          </a:solidFill>
        </p:spPr>
        <p:txBody>
          <a:bodyPr wrap="none" lIns="0" tIns="0" rIns="0" bIns="0">
            <a:noAutofit/>
          </a:bodyPr>
          <a:lstStyle/>
          <a:p>
            <a:endParaRPr/>
          </a:p>
        </p:txBody>
      </p:sp>
      <p:sp>
        <p:nvSpPr>
          <p:cNvPr id="10" name="Rectangle 9"/>
          <p:cNvSpPr/>
          <p:nvPr/>
        </p:nvSpPr>
        <p:spPr>
          <a:xfrm>
            <a:off x="728662" y="564356"/>
            <a:ext cx="6050756" cy="3800475"/>
          </a:xfrm>
          <a:prstGeom prst="rect">
            <a:avLst/>
          </a:prstGeom>
        </p:spPr>
        <p:txBody>
          <a:bodyPr lIns="0" tIns="0" rIns="0" bIns="0">
            <a:noAutofit/>
          </a:bodyPr>
          <a:lstStyle/>
          <a:p>
            <a:pPr marR="410369" indent="-431800" algn="just" rtl="1">
              <a:lnSpc>
                <a:spcPts val="2728"/>
              </a:lnSpc>
              <a:spcAft>
                <a:spcPts val="630"/>
              </a:spcAft>
            </a:pPr>
            <a:r>
              <a:rPr lang="en-US" sz="1900">
                <a:latin typeface="Arial Unicode MS"/>
              </a:rPr>
              <a:t>٣</a:t>
            </a:r>
            <a:r>
              <a:rPr lang="ar-SA" sz="1900">
                <a:latin typeface="Arial Unicode MS"/>
              </a:rPr>
              <a:t>- </a:t>
            </a:r>
            <a:r>
              <a:rPr lang="ar-SA" sz="1800">
                <a:latin typeface="Arial Unicode MS"/>
              </a:rPr>
              <a:t>أن </a:t>
            </a:r>
            <a:r>
              <a:rPr lang="ar-SA" sz="1900">
                <a:latin typeface="Arial Unicode MS"/>
              </a:rPr>
              <a:t>ينقل لطلابه أحدث ما توصل إليه العلم في مجال تخصصه، ويثير فيهم حب العلم والمعرفة والتفكير العلمي السليم.</a:t>
            </a:r>
          </a:p>
          <a:p>
            <a:pPr marR="410369" indent="-431800" algn="just" rtl="1">
              <a:lnSpc>
                <a:spcPts val="3403"/>
              </a:lnSpc>
              <a:spcAft>
                <a:spcPts val="210"/>
              </a:spcAft>
            </a:pPr>
            <a:r>
              <a:rPr lang="en-US" sz="1900">
                <a:latin typeface="Arial Unicode MS"/>
              </a:rPr>
              <a:t>٤</a:t>
            </a:r>
            <a:r>
              <a:rPr lang="ar-SA" sz="1900">
                <a:latin typeface="Arial Unicode MS"/>
              </a:rPr>
              <a:t> - </a:t>
            </a:r>
            <a:r>
              <a:rPr lang="ar-SA" sz="1800">
                <a:latin typeface="Arial Unicode MS"/>
              </a:rPr>
              <a:t>أن </a:t>
            </a:r>
            <a:r>
              <a:rPr lang="ar-SA" sz="1900">
                <a:latin typeface="Arial Unicode MS"/>
              </a:rPr>
              <a:t>يشارك بفعالية في </a:t>
            </a:r>
            <a:r>
              <a:rPr lang="ar-SA" sz="1800">
                <a:latin typeface="Arial Unicode MS"/>
              </a:rPr>
              <a:t>أعمال </a:t>
            </a:r>
            <a:r>
              <a:rPr lang="ar-SA" sz="1900">
                <a:latin typeface="Arial Unicode MS"/>
              </a:rPr>
              <a:t>مجلس القم وفي غيره من المجالر واللجان التي يكون </a:t>
            </a:r>
            <a:r>
              <a:rPr lang="ar-SA" sz="1800">
                <a:latin typeface="Arial Unicode MS"/>
              </a:rPr>
              <a:t>عضوأ </a:t>
            </a:r>
            <a:r>
              <a:rPr lang="ar-SA" sz="1900">
                <a:latin typeface="Arial Unicode MS"/>
              </a:rPr>
              <a:t>فيها </a:t>
            </a:r>
            <a:r>
              <a:rPr lang="ar-SA" sz="1700">
                <a:latin typeface="Arial Unicode MS"/>
              </a:rPr>
              <a:t>على </a:t>
            </a:r>
            <a:r>
              <a:rPr lang="ar-SA" sz="1900">
                <a:latin typeface="Arial Unicode MS"/>
              </a:rPr>
              <a:t>متوى القم والكلية والجامعة . </a:t>
            </a:r>
            <a:r>
              <a:rPr lang="ar-SA" sz="1800">
                <a:latin typeface="Arial Unicode MS"/>
              </a:rPr>
              <a:t>كما </a:t>
            </a:r>
            <a:r>
              <a:rPr lang="ar-SA" sz="1900">
                <a:latin typeface="Arial Unicode MS"/>
              </a:rPr>
              <a:t>يشارك بفعالية ني </a:t>
            </a:r>
            <a:r>
              <a:rPr lang="ar-SA" sz="1800">
                <a:latin typeface="Arial Unicode MS"/>
              </a:rPr>
              <a:t>أنثطة </a:t>
            </a:r>
            <a:r>
              <a:rPr lang="ar-SA" sz="1900">
                <a:latin typeface="Arial Unicode MS"/>
              </a:rPr>
              <a:t>القم والكلية والجامعة في خدمة المجتهع.</a:t>
            </a:r>
          </a:p>
          <a:p>
            <a:pPr marR="410369" indent="-431800" algn="just" rtl="1">
              <a:lnSpc>
                <a:spcPts val="3713"/>
              </a:lnSpc>
            </a:pPr>
            <a:r>
              <a:rPr lang="en-US" sz="1800">
                <a:latin typeface="Arial Unicode MS"/>
              </a:rPr>
              <a:t>٥</a:t>
            </a:r>
            <a:r>
              <a:rPr lang="ar-SA" sz="1800">
                <a:latin typeface="Arial Unicode MS"/>
              </a:rPr>
              <a:t>- أن </a:t>
            </a:r>
            <a:r>
              <a:rPr lang="ar-SA" sz="1900">
                <a:latin typeface="Arial Unicode MS"/>
              </a:rPr>
              <a:t>يتفرغ لعمله ني الجامعة، ولا يجوز له العمل خارج الجامعة إلآ بعد </a:t>
            </a:r>
            <a:r>
              <a:rPr lang="ar-SA" sz="1800">
                <a:latin typeface="Arial Unicode MS"/>
              </a:rPr>
              <a:t>أخذ </a:t>
            </a:r>
            <a:r>
              <a:rPr lang="ar-SA" sz="1900">
                <a:latin typeface="Arial Unicode MS"/>
              </a:rPr>
              <a:t>موافقة مبقة وفق الأنظمة واللوائح .</a:t>
            </a:r>
          </a:p>
        </p:txBody>
      </p:sp>
      <p:sp>
        <p:nvSpPr>
          <p:cNvPr id="11" name="Rectangle 10"/>
          <p:cNvSpPr/>
          <p:nvPr/>
        </p:nvSpPr>
        <p:spPr>
          <a:xfrm>
            <a:off x="742950" y="5807868"/>
            <a:ext cx="6057900" cy="1385888"/>
          </a:xfrm>
          <a:prstGeom prst="rect">
            <a:avLst/>
          </a:prstGeom>
        </p:spPr>
        <p:txBody>
          <a:bodyPr lIns="0" tIns="0" rIns="0" bIns="0">
            <a:noAutofit/>
          </a:bodyPr>
          <a:lstStyle/>
          <a:p>
            <a:pPr marR="304800" indent="0" algn="r" rtl="1">
              <a:lnSpc>
                <a:spcPts val="2540"/>
              </a:lnSpc>
              <a:spcAft>
                <a:spcPts val="1120"/>
              </a:spcAft>
            </a:pPr>
            <a:r>
              <a:rPr lang="ar-SA" sz="2200">
                <a:latin typeface="Arial"/>
              </a:rPr>
              <a:t>يتولى </a:t>
            </a:r>
            <a:r>
              <a:rPr lang="ar-SA" sz="1900">
                <a:latin typeface="Arial Unicode MS"/>
              </a:rPr>
              <a:t>عضو هيئة </a:t>
            </a:r>
            <a:r>
              <a:rPr lang="ar-SA" sz="2200">
                <a:latin typeface="Arial"/>
              </a:rPr>
              <a:t>التدريس </a:t>
            </a:r>
            <a:r>
              <a:rPr lang="ar-SA" sz="1900">
                <a:latin typeface="Arial Unicode MS"/>
              </a:rPr>
              <a:t>حغظ النظام داخل القاعات</a:t>
            </a:r>
          </a:p>
          <a:p>
            <a:pPr indent="0" algn="r" rtl="1">
              <a:lnSpc>
                <a:spcPts val="2540"/>
              </a:lnSpc>
              <a:spcAft>
                <a:spcPts val="560"/>
              </a:spcAft>
            </a:pPr>
            <a:r>
              <a:rPr lang="ar-SA" sz="1900">
                <a:latin typeface="Arial Unicode MS"/>
              </a:rPr>
              <a:t>لالم</a:t>
            </a:r>
            <a:r>
              <a:rPr lang="en-US" sz="1900">
                <a:latin typeface="Arial Unicode MS"/>
              </a:rPr>
              <a:t>٠</a:t>
            </a:r>
            <a:r>
              <a:rPr lang="ar-SA" sz="1900">
                <a:latin typeface="Arial Unicode MS"/>
              </a:rPr>
              <a:t>خضات وقدم إر وبس </a:t>
            </a:r>
            <a:r>
              <a:rPr lang="en-US" sz="1900">
                <a:latin typeface="Arial Unicode MS"/>
              </a:rPr>
              <a:t>١</a:t>
            </a:r>
            <a:r>
              <a:rPr lang="ar-SA" sz="1900">
                <a:latin typeface="Arial Unicode MS"/>
              </a:rPr>
              <a:t>كم لجدآ ص كز</a:t>
            </a:r>
            <a:r>
              <a:rPr lang="en-US" sz="1900">
                <a:latin typeface="Arial Unicode MS"/>
              </a:rPr>
              <a:t>٠</a:t>
            </a:r>
            <a:r>
              <a:rPr lang="ar-SA" sz="1900">
                <a:latin typeface="Arial Unicode MS"/>
              </a:rPr>
              <a:t>ا </a:t>
            </a:r>
            <a:r>
              <a:rPr lang="en-US" sz="1900">
                <a:latin typeface="Arial Unicode MS"/>
              </a:rPr>
              <a:t>٠</a:t>
            </a:r>
            <a:r>
              <a:rPr lang="ar-SA" sz="1900">
                <a:latin typeface="Arial Unicode MS"/>
              </a:rPr>
              <a:t>حادث </a:t>
            </a:r>
            <a:r>
              <a:rPr lang="en-US" sz="1900">
                <a:latin typeface="Arial Unicode MS"/>
              </a:rPr>
              <a:t>٠</a:t>
            </a:r>
            <a:r>
              <a:rPr lang="ar-SA" sz="1900">
                <a:latin typeface="Arial Unicode MS"/>
              </a:rPr>
              <a:t>ن دانه</a:t>
            </a:r>
          </a:p>
          <a:p>
            <a:pPr indent="0" algn="r" rtl="1">
              <a:lnSpc>
                <a:spcPts val="2540"/>
              </a:lnSpc>
            </a:pPr>
            <a:r>
              <a:rPr lang="ar-SA" sz="1900">
                <a:latin typeface="Arial Unicode MS"/>
              </a:rPr>
              <a:t>الإخلال </a:t>
            </a:r>
            <a:r>
              <a:rPr lang="ar-SA" sz="2200">
                <a:latin typeface="Arial"/>
              </a:rPr>
              <a:t>بالنظام.</a:t>
            </a:r>
          </a:p>
        </p:txBody>
      </p:sp>
      <p:sp>
        <p:nvSpPr>
          <p:cNvPr id="12" name="Rectangle 11"/>
          <p:cNvSpPr/>
          <p:nvPr/>
        </p:nvSpPr>
        <p:spPr>
          <a:xfrm>
            <a:off x="750093" y="8593931"/>
            <a:ext cx="6050757" cy="957262"/>
          </a:xfrm>
          <a:prstGeom prst="rect">
            <a:avLst/>
          </a:prstGeom>
        </p:spPr>
        <p:txBody>
          <a:bodyPr lIns="0" tIns="0" rIns="0" bIns="0">
            <a:noAutofit/>
          </a:bodyPr>
          <a:lstStyle/>
          <a:p>
            <a:pPr indent="355600" algn="r" rtl="1">
              <a:lnSpc>
                <a:spcPts val="3656"/>
              </a:lnSpc>
            </a:pPr>
            <a:r>
              <a:rPr lang="ar-SA" sz="1900">
                <a:latin typeface="Arial Unicode MS"/>
              </a:rPr>
              <a:t>أ- يكون الحد </a:t>
            </a:r>
            <a:r>
              <a:rPr lang="ar-SA" sz="2200">
                <a:latin typeface="Arial"/>
              </a:rPr>
              <a:t>الاءعلى </a:t>
            </a:r>
            <a:r>
              <a:rPr lang="ar-SA" sz="1900">
                <a:latin typeface="Arial Unicode MS"/>
              </a:rPr>
              <a:t>لأنصبة أعضاء هيئة التدريس ومن في حكمهم كما يأتي :</a:t>
            </a:r>
          </a:p>
        </p:txBody>
      </p:sp>
      <p:sp>
        <p:nvSpPr>
          <p:cNvPr id="13" name="Rectangle 12"/>
          <p:cNvSpPr/>
          <p:nvPr/>
        </p:nvSpPr>
        <p:spPr>
          <a:xfrm>
            <a:off x="5729287" y="9594056"/>
            <a:ext cx="1042988" cy="300037"/>
          </a:xfrm>
          <a:prstGeom prst="rect">
            <a:avLst/>
          </a:prstGeom>
        </p:spPr>
        <p:txBody>
          <a:bodyPr wrap="none" lIns="0" tIns="0" rIns="0" bIns="0">
            <a:noAutofit/>
          </a:bodyPr>
          <a:lstStyle/>
          <a:p>
            <a:pPr indent="0" algn="r" rtl="1">
              <a:lnSpc>
                <a:spcPts val="2540"/>
              </a:lnSpc>
            </a:pPr>
            <a:r>
              <a:rPr lang="en-US" sz="1900">
                <a:latin typeface="Arial Unicode MS"/>
              </a:rPr>
              <a:t>١</a:t>
            </a:r>
            <a:r>
              <a:rPr lang="ar-SA" sz="1900">
                <a:latin typeface="Arial Unicode MS"/>
              </a:rPr>
              <a:t>-الاءطذ</a:t>
            </a:r>
          </a:p>
        </p:txBody>
      </p:sp>
      <p:sp>
        <p:nvSpPr>
          <p:cNvPr id="14" name="Rectangle 13"/>
          <p:cNvSpPr/>
          <p:nvPr/>
        </p:nvSpPr>
        <p:spPr>
          <a:xfrm>
            <a:off x="2714625" y="9644062"/>
            <a:ext cx="1757362" cy="307181"/>
          </a:xfrm>
          <a:prstGeom prst="rect">
            <a:avLst/>
          </a:prstGeom>
        </p:spPr>
        <p:txBody>
          <a:bodyPr wrap="none" lIns="0" tIns="0" rIns="0" bIns="0">
            <a:noAutofit/>
          </a:bodyPr>
          <a:lstStyle/>
          <a:p>
            <a:pPr indent="0" algn="r" rtl="1">
              <a:lnSpc>
                <a:spcPts val="2680"/>
              </a:lnSpc>
            </a:pPr>
            <a:r>
              <a:rPr lang="en-US" sz="1900">
                <a:latin typeface="Arial Unicode MS"/>
              </a:rPr>
              <a:t>١</a:t>
            </a:r>
            <a:r>
              <a:rPr lang="ar-SA" sz="1900">
                <a:latin typeface="Arial Unicode MS"/>
              </a:rPr>
              <a:t> وحدات </a:t>
            </a:r>
            <a:r>
              <a:rPr lang="ar-SA" sz="2000">
                <a:latin typeface="Arial Unicode MS"/>
              </a:rPr>
              <a:t>تدريسية</a:t>
            </a:r>
          </a:p>
        </p:txBody>
      </p:sp>
      <p:sp>
        <p:nvSpPr>
          <p:cNvPr id="15" name="Rectangle 14"/>
          <p:cNvSpPr/>
          <p:nvPr/>
        </p:nvSpPr>
        <p:spPr>
          <a:xfrm>
            <a:off x="0" y="0"/>
            <a:ext cx="0" cy="0"/>
          </a:xfrm>
          <a:prstGeom prst="rect">
            <a:avLst/>
          </a:prstGeom>
          <a:solidFill>
            <a:srgbClr val="70AD5A"/>
          </a:solidFill>
        </p:spPr>
        <p:txBody>
          <a:bodyPr wrap="none" lIns="0" tIns="0" rIns="0" bIns="0">
            <a:noAutofit/>
          </a:bodyPr>
          <a:lstStyle/>
          <a:p>
            <a:endParaRPr/>
          </a:p>
        </p:txBody>
      </p:sp>
      <p:sp>
        <p:nvSpPr>
          <p:cNvPr id="16" name="Rectangle 15"/>
          <p:cNvSpPr/>
          <p:nvPr/>
        </p:nvSpPr>
        <p:spPr>
          <a:xfrm>
            <a:off x="0" y="0"/>
            <a:ext cx="0" cy="0"/>
          </a:xfrm>
          <a:prstGeom prst="rect">
            <a:avLst/>
          </a:prstGeom>
          <a:solidFill>
            <a:srgbClr val="70AD5A"/>
          </a:solidFill>
        </p:spPr>
        <p:txBody>
          <a:bodyPr wrap="none" lIns="0" tIns="0" rIns="0" bIns="0">
            <a:noAutofit/>
          </a:bodyPr>
          <a:lstStyle/>
          <a:p>
            <a:endParaRP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26781" y="620232"/>
          <a:ext cx="5117805" cy="3193312"/>
        </p:xfrm>
        <a:graphic>
          <a:graphicData uri="http://schemas.openxmlformats.org/drawingml/2006/table">
            <a:tbl>
              <a:tblPr/>
              <a:tblGrid>
                <a:gridCol w="3129516"/>
                <a:gridCol w="1988288"/>
              </a:tblGrid>
              <a:tr h="432390">
                <a:tc>
                  <a:txBody>
                    <a:bodyPr/>
                    <a:lstStyle/>
                    <a:p>
                      <a:pPr marR="241300" indent="0" algn="r" rtl="1">
                        <a:lnSpc>
                          <a:spcPts val="2540"/>
                        </a:lnSpc>
                      </a:pPr>
                      <a:r>
                        <a:rPr lang="en-US" sz="1900">
                          <a:latin typeface="Arial Unicode MS"/>
                        </a:rPr>
                        <a:t>٢</a:t>
                      </a:r>
                      <a:r>
                        <a:rPr lang="ar-SA" sz="1900">
                          <a:latin typeface="Arial Unicode MS"/>
                        </a:rPr>
                        <a:t> </a:t>
                      </a:r>
                      <a:r>
                        <a:rPr lang="en-US" sz="1900">
                          <a:latin typeface="Arial Unicode MS"/>
                        </a:rPr>
                        <a:t>١</a:t>
                      </a:r>
                      <a:r>
                        <a:rPr lang="ar-SA" sz="1900">
                          <a:latin typeface="Arial Unicode MS"/>
                        </a:rPr>
                        <a:t> وحدة تدربة .</a:t>
                      </a:r>
                    </a:p>
                  </a:txBody>
                  <a:tcPr marL="0" marR="0" marT="0" marB="0" anchor="b"/>
                </a:tc>
                <a:tc>
                  <a:txBody>
                    <a:bodyPr/>
                    <a:lstStyle/>
                    <a:p>
                      <a:pPr indent="0" algn="r" rtl="1">
                        <a:lnSpc>
                          <a:spcPts val="2540"/>
                        </a:lnSpc>
                      </a:pPr>
                      <a:r>
                        <a:rPr lang="en-US" sz="1900">
                          <a:latin typeface="Arial Unicode MS"/>
                        </a:rPr>
                        <a:t>٢</a:t>
                      </a:r>
                      <a:r>
                        <a:rPr lang="ar-SA" sz="1900">
                          <a:latin typeface="Arial Unicode MS"/>
                        </a:rPr>
                        <a:t>-الأفان التارك</a:t>
                      </a:r>
                    </a:p>
                  </a:txBody>
                  <a:tcPr marL="0" marR="0" marT="0" marB="0" anchor="b"/>
                </a:tc>
              </a:tr>
              <a:tr h="485553">
                <a:tc>
                  <a:txBody>
                    <a:bodyPr/>
                    <a:lstStyle/>
                    <a:p>
                      <a:pPr marR="241300" indent="0" algn="r" rtl="1">
                        <a:lnSpc>
                          <a:spcPts val="2540"/>
                        </a:lnSpc>
                      </a:pPr>
                      <a:r>
                        <a:rPr lang="en-US" sz="1900">
                          <a:latin typeface="Arial Unicode MS"/>
                        </a:rPr>
                        <a:t>٤</a:t>
                      </a:r>
                      <a:r>
                        <a:rPr lang="ar-SA" sz="1900">
                          <a:latin typeface="Arial Unicode MS"/>
                        </a:rPr>
                        <a:t> </a:t>
                      </a:r>
                      <a:r>
                        <a:rPr lang="en-US" sz="1900">
                          <a:latin typeface="Arial Unicode MS"/>
                        </a:rPr>
                        <a:t>١</a:t>
                      </a:r>
                      <a:r>
                        <a:rPr lang="ar-SA" sz="1900">
                          <a:latin typeface="Arial Unicode MS"/>
                        </a:rPr>
                        <a:t> وحدة تدرسة .</a:t>
                      </a:r>
                    </a:p>
                  </a:txBody>
                  <a:tcPr marL="0" marR="0" marT="0" marB="0" anchor="b"/>
                </a:tc>
                <a:tc>
                  <a:txBody>
                    <a:bodyPr/>
                    <a:lstStyle/>
                    <a:p>
                      <a:pPr indent="0" algn="r" rtl="1">
                        <a:lnSpc>
                          <a:spcPts val="2540"/>
                        </a:lnSpc>
                      </a:pPr>
                      <a:r>
                        <a:rPr lang="en-US" sz="1900">
                          <a:latin typeface="Arial Unicode MS"/>
                        </a:rPr>
                        <a:t>٣</a:t>
                      </a:r>
                      <a:r>
                        <a:rPr lang="ar-SA" sz="1900">
                          <a:latin typeface="Arial Unicode MS"/>
                        </a:rPr>
                        <a:t>-الأطذائ</a:t>
                      </a:r>
                    </a:p>
                  </a:txBody>
                  <a:tcPr marL="0" marR="0" marT="0" marB="0" anchor="b"/>
                </a:tc>
              </a:tr>
              <a:tr h="474920">
                <a:tc>
                  <a:txBody>
                    <a:bodyPr/>
                    <a:lstStyle/>
                    <a:p>
                      <a:pPr indent="0" rtl="1">
                        <a:lnSpc>
                          <a:spcPts val="2540"/>
                        </a:lnSpc>
                      </a:pPr>
                      <a:r>
                        <a:rPr lang="en-US" sz="1900">
                          <a:latin typeface="Arial Unicode MS"/>
                        </a:rPr>
                        <a:t>٦</a:t>
                      </a:r>
                      <a:r>
                        <a:rPr lang="ar-SA" sz="1900">
                          <a:latin typeface="Arial Unicode MS"/>
                        </a:rPr>
                        <a:t> </a:t>
                      </a:r>
                      <a:r>
                        <a:rPr lang="en-US" sz="1900">
                          <a:latin typeface="Arial Unicode MS"/>
                        </a:rPr>
                        <a:t>١</a:t>
                      </a:r>
                      <a:r>
                        <a:rPr lang="ar-SA" sz="1900">
                          <a:latin typeface="Arial Unicode MS"/>
                        </a:rPr>
                        <a:t> وحدة تدررسةوتخغف عنه</a:t>
                      </a:r>
                    </a:p>
                  </a:txBody>
                  <a:tcPr marL="0" marR="0" marT="0" marB="0" anchor="b"/>
                </a:tc>
                <a:tc>
                  <a:txBody>
                    <a:bodyPr/>
                    <a:lstStyle/>
                    <a:p>
                      <a:pPr indent="0" algn="r" rtl="1">
                        <a:lnSpc>
                          <a:spcPts val="2540"/>
                        </a:lnSpc>
                      </a:pPr>
                      <a:r>
                        <a:rPr lang="en-US" sz="1900">
                          <a:latin typeface="Arial Unicode MS"/>
                        </a:rPr>
                        <a:t>٤</a:t>
                      </a:r>
                      <a:r>
                        <a:rPr lang="ar-SA" sz="1900">
                          <a:latin typeface="Arial Unicode MS"/>
                        </a:rPr>
                        <a:t>-المحاصر</a:t>
                      </a:r>
                    </a:p>
                  </a:txBody>
                  <a:tcPr marL="0" marR="0" marT="0" marB="0" anchor="b"/>
                </a:tc>
              </a:tr>
              <a:tr h="467832">
                <a:tc>
                  <a:txBody>
                    <a:bodyPr/>
                    <a:lstStyle/>
                    <a:p>
                      <a:pPr indent="0" rtl="1">
                        <a:lnSpc>
                          <a:spcPts val="2540"/>
                        </a:lnSpc>
                      </a:pPr>
                      <a:r>
                        <a:rPr lang="ar-SA" sz="1900">
                          <a:latin typeface="Arial Unicode MS"/>
                        </a:rPr>
                        <a:t>الدرسة أثناء فترة دراسته </a:t>
                      </a:r>
                      <a:r>
                        <a:rPr lang="en-US" sz="1900">
                          <a:latin typeface="Arial Unicode MS"/>
                        </a:rPr>
                        <a:t>٠</a:t>
                      </a:r>
                    </a:p>
                  </a:txBody>
                  <a:tcPr marL="0" marR="0" marT="0" marB="0" anchor="b"/>
                </a:tc>
                <a:tc>
                  <a:txBody>
                    <a:bodyPr/>
                    <a:lstStyle/>
                    <a:p>
                      <a:endParaRPr sz="2300"/>
                    </a:p>
                  </a:txBody>
                  <a:tcPr marL="0" marR="0" marT="0" marB="0"/>
                </a:tc>
              </a:tr>
              <a:tr h="471376">
                <a:tc>
                  <a:txBody>
                    <a:bodyPr/>
                    <a:lstStyle/>
                    <a:p>
                      <a:pPr indent="0" rtl="1">
                        <a:lnSpc>
                          <a:spcPts val="2540"/>
                        </a:lnSpc>
                      </a:pPr>
                      <a:r>
                        <a:rPr lang="en-US" sz="1900">
                          <a:latin typeface="Arial Unicode MS"/>
                        </a:rPr>
                        <a:t>٦</a:t>
                      </a:r>
                      <a:r>
                        <a:rPr lang="ar-SA" sz="1900">
                          <a:latin typeface="Arial Unicode MS"/>
                        </a:rPr>
                        <a:t> </a:t>
                      </a:r>
                      <a:r>
                        <a:rPr lang="en-US" sz="1900">
                          <a:latin typeface="Arial Unicode MS"/>
                        </a:rPr>
                        <a:t>١</a:t>
                      </a:r>
                      <a:r>
                        <a:rPr lang="ar-SA" sz="1900">
                          <a:latin typeface="Arial Unicode MS"/>
                        </a:rPr>
                        <a:t> وحدة تدربة وتخفف عنه</a:t>
                      </a:r>
                    </a:p>
                  </a:txBody>
                  <a:tcPr marL="0" marR="0" marT="0" marB="0" anchor="b"/>
                </a:tc>
                <a:tc>
                  <a:txBody>
                    <a:bodyPr/>
                    <a:lstStyle/>
                    <a:p>
                      <a:pPr indent="0" algn="r" rtl="1">
                        <a:lnSpc>
                          <a:spcPts val="2540"/>
                        </a:lnSpc>
                      </a:pPr>
                      <a:r>
                        <a:rPr lang="en-US" sz="1900">
                          <a:latin typeface="Arial Unicode MS"/>
                        </a:rPr>
                        <a:t>٥</a:t>
                      </a:r>
                      <a:r>
                        <a:rPr lang="ar-SA" sz="1900">
                          <a:latin typeface="Arial Unicode MS"/>
                        </a:rPr>
                        <a:t>- الممد</a:t>
                      </a:r>
                    </a:p>
                  </a:txBody>
                  <a:tcPr marL="0" marR="0" marT="0" marB="0" anchor="b"/>
                </a:tc>
              </a:tr>
              <a:tr h="467832">
                <a:tc>
                  <a:txBody>
                    <a:bodyPr/>
                    <a:lstStyle/>
                    <a:p>
                      <a:pPr indent="0" rtl="1">
                        <a:lnSpc>
                          <a:spcPts val="2540"/>
                        </a:lnSpc>
                      </a:pPr>
                      <a:r>
                        <a:rPr lang="ar-SA" sz="1900">
                          <a:latin typeface="Arial Unicode MS"/>
                        </a:rPr>
                        <a:t>التدريسة أثناء فترة دراسه .</a:t>
                      </a:r>
                    </a:p>
                  </a:txBody>
                  <a:tcPr marL="0" marR="0" marT="0" marB="0" anchor="b"/>
                </a:tc>
                <a:tc>
                  <a:txBody>
                    <a:bodyPr/>
                    <a:lstStyle/>
                    <a:p>
                      <a:endParaRPr sz="2300"/>
                    </a:p>
                  </a:txBody>
                  <a:tcPr marL="0" marR="0" marT="0" marB="0"/>
                </a:tc>
              </a:tr>
              <a:tr h="393404">
                <a:tc>
                  <a:txBody>
                    <a:bodyPr/>
                    <a:lstStyle/>
                    <a:p>
                      <a:pPr marR="241300" indent="0" algn="r" rtl="1">
                        <a:lnSpc>
                          <a:spcPts val="2540"/>
                        </a:lnSpc>
                      </a:pPr>
                      <a:r>
                        <a:rPr lang="en-US" sz="1900">
                          <a:latin typeface="Arial Unicode MS"/>
                        </a:rPr>
                        <a:t>٨</a:t>
                      </a:r>
                      <a:r>
                        <a:rPr lang="ar-SA" sz="1900">
                          <a:latin typeface="Arial Unicode MS"/>
                        </a:rPr>
                        <a:t> </a:t>
                      </a:r>
                      <a:r>
                        <a:rPr lang="en-US" sz="1900">
                          <a:latin typeface="Arial Unicode MS"/>
                        </a:rPr>
                        <a:t>١</a:t>
                      </a:r>
                      <a:r>
                        <a:rPr lang="ar-SA" sz="1900">
                          <a:latin typeface="Arial Unicode MS"/>
                        </a:rPr>
                        <a:t> وحدة تدرسة </a:t>
                      </a:r>
                      <a:r>
                        <a:rPr lang="en-US" sz="1900">
                          <a:latin typeface="Arial Unicode MS"/>
                        </a:rPr>
                        <a:t>٠</a:t>
                      </a:r>
                    </a:p>
                  </a:txBody>
                  <a:tcPr marL="0" marR="0" marT="0" marB="0" anchor="b"/>
                </a:tc>
                <a:tc>
                  <a:txBody>
                    <a:bodyPr/>
                    <a:lstStyle/>
                    <a:p>
                      <a:pPr indent="0" algn="r" rtl="1">
                        <a:lnSpc>
                          <a:spcPts val="2540"/>
                        </a:lnSpc>
                      </a:pPr>
                      <a:r>
                        <a:rPr lang="en-US" sz="1900">
                          <a:latin typeface="Arial Unicode MS"/>
                        </a:rPr>
                        <a:t>٦</a:t>
                      </a:r>
                      <a:r>
                        <a:rPr lang="ar-SA" sz="1900">
                          <a:latin typeface="Arial Unicode MS"/>
                        </a:rPr>
                        <a:t>-مدرس اللغة</a:t>
                      </a:r>
                    </a:p>
                  </a:txBody>
                  <a:tcPr marL="0" marR="0" marT="0" marB="0" anchor="b"/>
                </a:tc>
              </a:tr>
            </a:tbl>
          </a:graphicData>
        </a:graphic>
      </p:graphicFrame>
      <p:sp>
        <p:nvSpPr>
          <p:cNvPr id="3" name="Rectangle 2"/>
          <p:cNvSpPr/>
          <p:nvPr/>
        </p:nvSpPr>
        <p:spPr>
          <a:xfrm>
            <a:off x="701748" y="3863162"/>
            <a:ext cx="5791200" cy="1828800"/>
          </a:xfrm>
          <a:prstGeom prst="rect">
            <a:avLst/>
          </a:prstGeom>
        </p:spPr>
        <p:txBody>
          <a:bodyPr lIns="0" tIns="0" rIns="0" bIns="0">
            <a:noAutofit/>
          </a:bodyPr>
          <a:lstStyle/>
          <a:p>
            <a:pPr marR="476989" indent="-444500" algn="just" rtl="1">
              <a:lnSpc>
                <a:spcPts val="3544"/>
              </a:lnSpc>
              <a:spcBef>
                <a:spcPts val="700"/>
              </a:spcBef>
              <a:spcAft>
                <a:spcPts val="7840"/>
              </a:spcAft>
            </a:pPr>
            <a:r>
              <a:rPr lang="ar-SA" sz="1700">
                <a:latin typeface="Arial Unicode MS"/>
              </a:rPr>
              <a:t>ب- </a:t>
            </a:r>
            <a:r>
              <a:rPr lang="ar-SA" sz="1900">
                <a:latin typeface="Arial Unicode MS"/>
              </a:rPr>
              <a:t>الوحدة </a:t>
            </a:r>
            <a:r>
              <a:rPr lang="en-US" sz="1900">
                <a:latin typeface="Arial Unicode MS"/>
              </a:rPr>
              <a:t>١</a:t>
            </a:r>
            <a:r>
              <a:rPr lang="ar-SA" sz="1900">
                <a:latin typeface="Arial Unicode MS"/>
              </a:rPr>
              <a:t>لتدرسسة </a:t>
            </a:r>
            <a:r>
              <a:rPr lang="ar-SA" sz="1700">
                <a:latin typeface="Arial Unicode MS"/>
              </a:rPr>
              <a:t>هي </a:t>
            </a:r>
            <a:r>
              <a:rPr lang="ar-SA" sz="1900">
                <a:latin typeface="Arial Unicode MS"/>
              </a:rPr>
              <a:t>المحاضرة النظرية الأسيوعية </a:t>
            </a:r>
            <a:r>
              <a:rPr lang="ar-SA" sz="1700">
                <a:latin typeface="Arial Unicode MS"/>
              </a:rPr>
              <a:t>التي </a:t>
            </a:r>
            <a:r>
              <a:rPr lang="ar-SA" sz="1900">
                <a:latin typeface="Arial Unicode MS"/>
              </a:rPr>
              <a:t>لا تقل مدتها عن خمسين دقيقة، </a:t>
            </a:r>
            <a:r>
              <a:rPr lang="ar-SA" sz="1800">
                <a:latin typeface="Arial Unicode MS"/>
              </a:rPr>
              <a:t>أو </a:t>
            </a:r>
            <a:r>
              <a:rPr lang="ar-SA" sz="1900">
                <a:latin typeface="Arial Unicode MS"/>
              </a:rPr>
              <a:t>الدرس العملي </a:t>
            </a:r>
            <a:r>
              <a:rPr lang="ar-SA" sz="1800">
                <a:latin typeface="Arial Unicode MS"/>
              </a:rPr>
              <a:t>أو </a:t>
            </a:r>
            <a:r>
              <a:rPr lang="ar-SA" sz="1900">
                <a:latin typeface="Arial Unicode MS"/>
              </a:rPr>
              <a:t>الميداني الأسبوعي الذي لا تقل مدته عن مائة دقيقة، وسننمر الوخ^دة التدريسية فصلا دراسيأ </a:t>
            </a:r>
            <a:r>
              <a:rPr lang="en-US" sz="1900">
                <a:latin typeface="Arial Unicode MS"/>
              </a:rPr>
              <a:t>٠</a:t>
            </a:r>
          </a:p>
        </p:txBody>
      </p:sp>
      <p:sp>
        <p:nvSpPr>
          <p:cNvPr id="4" name="Rectangle 3"/>
          <p:cNvSpPr/>
          <p:nvPr/>
        </p:nvSpPr>
        <p:spPr>
          <a:xfrm>
            <a:off x="723013" y="7152167"/>
            <a:ext cx="6067647" cy="2700670"/>
          </a:xfrm>
          <a:prstGeom prst="rect">
            <a:avLst/>
          </a:prstGeom>
        </p:spPr>
        <p:txBody>
          <a:bodyPr lIns="0" tIns="0" rIns="0" bIns="0">
            <a:noAutofit/>
          </a:bodyPr>
          <a:lstStyle/>
          <a:p>
            <a:pPr indent="457200" algn="just" rtl="1">
              <a:lnSpc>
                <a:spcPts val="3488"/>
              </a:lnSpc>
              <a:spcBef>
                <a:spcPts val="7840"/>
              </a:spcBef>
            </a:pPr>
            <a:r>
              <a:rPr lang="ar-SA" sz="1900">
                <a:latin typeface="Arial Unicode MS"/>
              </a:rPr>
              <a:t>يؤدي أعضاء هيئة التدريس ومن </a:t>
            </a:r>
            <a:r>
              <a:rPr lang="ar-SA" sz="2000">
                <a:latin typeface="Arial Unicode MS"/>
              </a:rPr>
              <a:t>في </a:t>
            </a:r>
            <a:r>
              <a:rPr lang="ar-SA" sz="1900">
                <a:latin typeface="Arial Unicode MS"/>
              </a:rPr>
              <a:t>حكمهم </a:t>
            </a:r>
            <a:r>
              <a:rPr lang="ar-SA" sz="2000">
                <a:latin typeface="Arial Unicode MS"/>
              </a:rPr>
              <a:t>خمسأ </a:t>
            </a:r>
            <a:r>
              <a:rPr lang="ar-SA" sz="1900">
                <a:latin typeface="Arial Unicode MS"/>
              </a:rPr>
              <a:t>وثلاثبن ساعة عمل أسبوعيأ - ويجوز رفعها إلى أربعين ساعة عمل أسبوعيأ بقرار من مجلس الجامعة - يقضونها </a:t>
            </a:r>
            <a:r>
              <a:rPr lang="ar-SA" sz="2000">
                <a:latin typeface="Arial Unicode MS"/>
              </a:rPr>
              <a:t>في </a:t>
            </a:r>
            <a:r>
              <a:rPr lang="ar-SA" sz="1900">
                <a:latin typeface="Arial Unicode MS"/>
              </a:rPr>
              <a:t>التدريس والبحث والإرثاد الأكاديمي والاعات الكبية واللجان العلمية والأعمال الأخرى </a:t>
            </a:r>
            <a:r>
              <a:rPr lang="ar-SA" sz="1700">
                <a:latin typeface="Arial Unicode MS"/>
              </a:rPr>
              <a:t>التي </a:t>
            </a:r>
            <a:r>
              <a:rPr lang="ar-SA" sz="1900">
                <a:latin typeface="Arial Unicode MS"/>
              </a:rPr>
              <a:t>-كلغون بها من الجهات المخسة في الحامعة </a:t>
            </a:r>
            <a:r>
              <a:rPr lang="ar-SA" sz="1900" u="sng">
                <a:latin typeface="Arial Unicode MS"/>
              </a:rPr>
              <a:t>-</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50093" y="992981"/>
            <a:ext cx="6047185" cy="5572125"/>
          </a:xfrm>
          <a:prstGeom prst="rect">
            <a:avLst/>
          </a:prstGeom>
        </p:spPr>
        <p:txBody>
          <a:bodyPr lIns="0" tIns="0" rIns="0" bIns="0">
            <a:noAutofit/>
          </a:bodyPr>
          <a:lstStyle/>
          <a:p>
            <a:pPr indent="0" algn="ctr" rtl="1">
              <a:lnSpc>
                <a:spcPts val="3480"/>
              </a:lnSpc>
              <a:spcAft>
                <a:spcPts val="2730"/>
              </a:spcAft>
            </a:pPr>
            <a:r>
              <a:rPr lang="ar-SA" sz="2600">
                <a:latin typeface="Arial Unicode MS"/>
              </a:rPr>
              <a:t>المادة الثانية والأ </a:t>
            </a:r>
            <a:r>
              <a:rPr lang="ar-SA" sz="2700" b="1">
                <a:latin typeface="Arial"/>
              </a:rPr>
              <a:t>يعون</a:t>
            </a:r>
          </a:p>
          <a:p>
            <a:pPr indent="317500" algn="just" rtl="1">
              <a:lnSpc>
                <a:spcPts val="3741"/>
              </a:lnSpc>
              <a:spcAft>
                <a:spcPts val="2730"/>
              </a:spcAft>
            </a:pPr>
            <a:r>
              <a:rPr lang="ar-SA" sz="1900">
                <a:latin typeface="Arial Unicode MS"/>
              </a:rPr>
              <a:t>من </a:t>
            </a:r>
            <a:r>
              <a:rPr lang="ar-SA" sz="2000">
                <a:latin typeface="Arial Unicode MS"/>
              </a:rPr>
              <a:t>يكلفون </a:t>
            </a:r>
            <a:r>
              <a:rPr lang="ar-SA" sz="1900">
                <a:latin typeface="Arial Unicode MS"/>
              </a:rPr>
              <a:t>بأعمال إدارية كوكلاء الجامعة والعمداء ووكلائهم ومديري المراكز العلمية ورؤساء الأقسام العلمية </a:t>
            </a:r>
            <a:r>
              <a:rPr lang="ar-SA" sz="2000">
                <a:latin typeface="Arial Unicode MS"/>
              </a:rPr>
              <a:t>يخفف </a:t>
            </a:r>
            <a:r>
              <a:rPr lang="ar-SA" sz="1900">
                <a:latin typeface="Arial Unicode MS"/>
              </a:rPr>
              <a:t>عنهم العبء التدرسي </a:t>
            </a:r>
            <a:r>
              <a:rPr lang="ar-SA" sz="1700">
                <a:latin typeface="Arial Unicode MS"/>
              </a:rPr>
              <a:t>على </a:t>
            </a:r>
            <a:r>
              <a:rPr lang="ar-SA" sz="1900">
                <a:latin typeface="Arial Unicode MS"/>
              </a:rPr>
              <a:t>ألآ يقل ما يقومون به عن ثلاث وحدات تدريسية .</a:t>
            </a:r>
          </a:p>
          <a:p>
            <a:pPr indent="0" algn="ctr" rtl="1">
              <a:lnSpc>
                <a:spcPts val="3480"/>
              </a:lnSpc>
              <a:spcAft>
                <a:spcPts val="2730"/>
              </a:spcAft>
            </a:pPr>
            <a:r>
              <a:rPr lang="ar-SA" sz="2600">
                <a:latin typeface="Arial Unicode MS"/>
              </a:rPr>
              <a:t>المادة الثالثة والأ </a:t>
            </a:r>
            <a:r>
              <a:rPr lang="ar-SA" sz="2700" b="1">
                <a:latin typeface="Arial"/>
              </a:rPr>
              <a:t>يعون</a:t>
            </a:r>
          </a:p>
          <a:p>
            <a:pPr indent="317500" algn="just" rtl="1">
              <a:lnSpc>
                <a:spcPts val="3572"/>
              </a:lnSpc>
              <a:spcAft>
                <a:spcPts val="2730"/>
              </a:spcAft>
            </a:pPr>
            <a:r>
              <a:rPr lang="ar-SA" sz="2000">
                <a:latin typeface="Arial Unicode MS"/>
              </a:rPr>
              <a:t>يقدم </a:t>
            </a:r>
            <a:r>
              <a:rPr lang="ar-SA" sz="1900">
                <a:latin typeface="Arial Unicode MS"/>
              </a:rPr>
              <a:t>ر ئيسر ا لقسمم ومن ني |حكمه </a:t>
            </a:r>
            <a:r>
              <a:rPr lang="ar-SA" sz="2000">
                <a:latin typeface="Arial Unicode MS"/>
              </a:rPr>
              <a:t>تقريرأ </a:t>
            </a:r>
            <a:r>
              <a:rPr lang="ar-SA" sz="2200">
                <a:latin typeface="Arial"/>
              </a:rPr>
              <a:t>سنويأ </a:t>
            </a:r>
            <a:r>
              <a:rPr lang="ar-SA" sz="1900">
                <a:latin typeface="Arial Unicode MS"/>
              </a:rPr>
              <a:t>ان </a:t>
            </a:r>
            <a:r>
              <a:rPr lang="ar-SA" sz="2200">
                <a:latin typeface="Arial"/>
              </a:rPr>
              <a:t>عميد </a:t>
            </a:r>
            <a:r>
              <a:rPr lang="ar-SA" sz="1900">
                <a:latin typeface="Arial Unicode MS"/>
              </a:rPr>
              <a:t>الكلية </a:t>
            </a:r>
            <a:r>
              <a:rPr lang="ar-SA" sz="1800">
                <a:latin typeface="Arial Unicode MS"/>
              </a:rPr>
              <a:t>ومن </a:t>
            </a:r>
            <a:r>
              <a:rPr lang="ar-SA" sz="2300">
                <a:latin typeface="Arial"/>
              </a:rPr>
              <a:t>في </a:t>
            </a:r>
            <a:r>
              <a:rPr lang="ar-SA" sz="1900">
                <a:latin typeface="Arial Unicode MS"/>
              </a:rPr>
              <a:t>حكمه </a:t>
            </a:r>
            <a:r>
              <a:rPr lang="ar-SA" sz="1800">
                <a:latin typeface="Arial Unicode MS"/>
              </a:rPr>
              <a:t>عن </a:t>
            </a:r>
            <a:r>
              <a:rPr lang="ar-SA" sz="1900">
                <a:latin typeface="Arial Unicode MS"/>
              </a:rPr>
              <a:t>سير العمل </a:t>
            </a:r>
            <a:r>
              <a:rPr lang="ar-SA" sz="2300">
                <a:latin typeface="Arial"/>
              </a:rPr>
              <a:t>في </a:t>
            </a:r>
            <a:r>
              <a:rPr lang="ar-SA" sz="1900">
                <a:latin typeface="Arial Unicode MS"/>
              </a:rPr>
              <a:t>القسم </a:t>
            </a:r>
            <a:r>
              <a:rPr lang="ar-SA" sz="1800">
                <a:latin typeface="Arial Unicode MS"/>
              </a:rPr>
              <a:t>وعن </a:t>
            </a:r>
            <a:r>
              <a:rPr lang="ar-SA" sz="1900">
                <a:latin typeface="Arial Unicode MS"/>
              </a:rPr>
              <a:t>النشاط </a:t>
            </a:r>
            <a:r>
              <a:rPr lang="ar-SA" sz="2300">
                <a:latin typeface="Arial"/>
              </a:rPr>
              <a:t>العلمي </a:t>
            </a:r>
            <a:r>
              <a:rPr lang="ar-SA" sz="1900">
                <a:latin typeface="Arial Unicode MS"/>
              </a:rPr>
              <a:t>لأعضائه </a:t>
            </a:r>
            <a:r>
              <a:rPr lang="en-US" sz="1900">
                <a:latin typeface="Arial Unicode MS"/>
              </a:rPr>
              <a:t>٠</a:t>
            </a:r>
            <a:r>
              <a:rPr lang="ar-SA" sz="1900">
                <a:latin typeface="Arial Unicode MS"/>
              </a:rPr>
              <a:t> كما </a:t>
            </a:r>
            <a:r>
              <a:rPr lang="ar-SA" sz="2000">
                <a:latin typeface="Arial Unicode MS"/>
              </a:rPr>
              <a:t>يقدم </a:t>
            </a:r>
            <a:r>
              <a:rPr lang="ar-SA" sz="2200">
                <a:latin typeface="Arial"/>
              </a:rPr>
              <a:t>عميد </a:t>
            </a:r>
            <a:r>
              <a:rPr lang="ar-SA" sz="1900">
                <a:latin typeface="Arial Unicode MS"/>
              </a:rPr>
              <a:t>الكلية ومن ني حكمه </a:t>
            </a:r>
            <a:r>
              <a:rPr lang="ar-SA" sz="2000">
                <a:latin typeface="Arial Unicode MS"/>
              </a:rPr>
              <a:t>تقريرأ </a:t>
            </a:r>
            <a:r>
              <a:rPr lang="ar-SA" sz="2200">
                <a:latin typeface="Arial"/>
              </a:rPr>
              <a:t>سنويأ إلى </a:t>
            </a:r>
            <a:r>
              <a:rPr lang="ar-SA" sz="2000">
                <a:latin typeface="Arial Unicode MS"/>
              </a:rPr>
              <a:t>مدير </a:t>
            </a:r>
            <a:r>
              <a:rPr lang="ar-SA" sz="1900">
                <a:latin typeface="Arial Unicode MS"/>
              </a:rPr>
              <a:t>الجامعة .</a:t>
            </a:r>
          </a:p>
        </p:txBody>
      </p:sp>
      <p:sp>
        <p:nvSpPr>
          <p:cNvPr id="3" name="Rectangle 2"/>
          <p:cNvSpPr/>
          <p:nvPr/>
        </p:nvSpPr>
        <p:spPr>
          <a:xfrm>
            <a:off x="753665" y="7118746"/>
            <a:ext cx="6036469" cy="2786063"/>
          </a:xfrm>
          <a:prstGeom prst="rect">
            <a:avLst/>
          </a:prstGeom>
        </p:spPr>
        <p:txBody>
          <a:bodyPr lIns="0" tIns="0" rIns="0" bIns="0">
            <a:noAutofit/>
          </a:bodyPr>
          <a:lstStyle/>
          <a:p>
            <a:pPr indent="0" algn="ctr" rtl="1">
              <a:lnSpc>
                <a:spcPts val="3020"/>
              </a:lnSpc>
              <a:spcBef>
                <a:spcPts val="2730"/>
              </a:spcBef>
              <a:spcAft>
                <a:spcPts val="3080"/>
              </a:spcAft>
            </a:pPr>
            <a:r>
              <a:rPr lang="ar-SA" sz="2700" b="1">
                <a:solidFill>
                  <a:srgbClr val="74985D"/>
                </a:solidFill>
                <a:latin typeface="Arial"/>
              </a:rPr>
              <a:t>ساتبو</a:t>
            </a:r>
            <a:r>
              <a:rPr lang="en-US" sz="2700" b="1">
                <a:solidFill>
                  <a:srgbClr val="74985D"/>
                </a:solidFill>
                <a:latin typeface="Arial"/>
              </a:rPr>
              <a:t>٠</a:t>
            </a:r>
            <a:r>
              <a:rPr lang="ar-SA" sz="2700" b="1">
                <a:solidFill>
                  <a:srgbClr val="74985D"/>
                </a:solidFill>
                <a:latin typeface="Arial"/>
              </a:rPr>
              <a:t>فتواصدلات</a:t>
            </a:r>
          </a:p>
          <a:p>
            <a:pPr indent="0" algn="ctr" rtl="1">
              <a:lnSpc>
                <a:spcPts val="3480"/>
              </a:lnSpc>
              <a:spcAft>
                <a:spcPts val="2730"/>
              </a:spcAft>
            </a:pPr>
            <a:r>
              <a:rPr lang="ar-SA" sz="2600">
                <a:latin typeface="Arial Unicode MS"/>
              </a:rPr>
              <a:t>المادة </a:t>
            </a:r>
            <a:r>
              <a:rPr lang="ar-SA" sz="2700" b="1">
                <a:latin typeface="Arial"/>
              </a:rPr>
              <a:t>الرابعة </a:t>
            </a:r>
            <a:r>
              <a:rPr lang="ar-SA" sz="2600">
                <a:latin typeface="Arial Unicode MS"/>
              </a:rPr>
              <a:t>والأ </a:t>
            </a:r>
            <a:r>
              <a:rPr lang="ar-SA" sz="2700" b="1">
                <a:latin typeface="Arial"/>
              </a:rPr>
              <a:t>;يعون</a:t>
            </a:r>
          </a:p>
          <a:p>
            <a:pPr indent="317500" algn="just" rtl="1">
              <a:lnSpc>
                <a:spcPts val="3403"/>
              </a:lnSpc>
            </a:pPr>
            <a:r>
              <a:rPr lang="ar-SA" sz="1900">
                <a:latin typeface="Arial Unicode MS"/>
              </a:rPr>
              <a:t>يطبق </a:t>
            </a:r>
            <a:r>
              <a:rPr lang="ar-SA" sz="1700">
                <a:latin typeface="Arial Unicode MS"/>
              </a:rPr>
              <a:t>سلم </a:t>
            </a:r>
            <a:r>
              <a:rPr lang="ar-SA" sz="1900">
                <a:latin typeface="Arial Unicode MS"/>
              </a:rPr>
              <a:t>الرواتب والعلاوات المرافق لهذه اللائحة </a:t>
            </a:r>
            <a:r>
              <a:rPr lang="ar-SA" sz="1700">
                <a:latin typeface="Arial Unicode MS"/>
              </a:rPr>
              <a:t>على </a:t>
            </a:r>
            <a:r>
              <a:rPr lang="ar-SA" sz="1900">
                <a:latin typeface="Arial Unicode MS"/>
              </a:rPr>
              <a:t>أعضاء هيئة </a:t>
            </a:r>
            <a:r>
              <a:rPr lang="ar-SA" sz="2200">
                <a:latin typeface="Arial"/>
              </a:rPr>
              <a:t>التدريس </a:t>
            </a:r>
            <a:r>
              <a:rPr lang="ar-SA" sz="1900">
                <a:latin typeface="Arial Unicode MS"/>
              </a:rPr>
              <a:t>والمحاصرين والعيدين </a:t>
            </a:r>
            <a:r>
              <a:rPr lang="en-US" sz="1900">
                <a:latin typeface="Arial Unicode MS"/>
              </a:rPr>
              <a:t>٠</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132409" y="907256"/>
            <a:ext cx="3325416" cy="339328"/>
          </a:xfrm>
          <a:prstGeom prst="rect">
            <a:avLst/>
          </a:prstGeom>
        </p:spPr>
        <p:txBody>
          <a:bodyPr wrap="none" lIns="0" tIns="0" rIns="0" bIns="0">
            <a:noAutofit/>
          </a:bodyPr>
          <a:lstStyle/>
          <a:p>
            <a:pPr indent="0" algn="ctr" rtl="1">
              <a:lnSpc>
                <a:spcPts val="3620"/>
              </a:lnSpc>
            </a:pPr>
            <a:r>
              <a:rPr lang="ar-SA" sz="2600">
                <a:latin typeface="Arial Unicode MS"/>
              </a:rPr>
              <a:t>المادة </a:t>
            </a:r>
            <a:r>
              <a:rPr lang="ar-SA" sz="2700">
                <a:latin typeface="Arial Unicode MS"/>
              </a:rPr>
              <a:t>الخامسة </a:t>
            </a:r>
            <a:r>
              <a:rPr lang="ar-SA" sz="2600">
                <a:latin typeface="Arial Unicode MS"/>
              </a:rPr>
              <a:t>والأ يعون</a:t>
            </a:r>
          </a:p>
        </p:txBody>
      </p:sp>
      <p:sp>
        <p:nvSpPr>
          <p:cNvPr id="3" name="Rectangle 2"/>
          <p:cNvSpPr/>
          <p:nvPr/>
        </p:nvSpPr>
        <p:spPr>
          <a:xfrm>
            <a:off x="1860946" y="1418034"/>
            <a:ext cx="3854054" cy="10716"/>
          </a:xfrm>
          <a:prstGeom prst="rect">
            <a:avLst/>
          </a:prstGeom>
        </p:spPr>
        <p:txBody>
          <a:bodyPr wrap="none" lIns="0" tIns="0" rIns="0" bIns="0">
            <a:noAutofit/>
          </a:bodyPr>
          <a:lstStyle/>
          <a:p>
            <a:pPr indent="0" algn="r" rtl="1">
              <a:lnSpc>
                <a:spcPts val="540"/>
              </a:lnSpc>
              <a:spcAft>
                <a:spcPts val="3290"/>
              </a:spcAft>
            </a:pPr>
            <a:r>
              <a:rPr lang="ar-SA" sz="400">
                <a:latin typeface="Arial Unicode MS"/>
              </a:rPr>
              <a:t>—</a:t>
            </a:r>
          </a:p>
        </p:txBody>
      </p:sp>
      <p:sp>
        <p:nvSpPr>
          <p:cNvPr id="4" name="Rectangle 3"/>
          <p:cNvSpPr/>
          <p:nvPr/>
        </p:nvSpPr>
        <p:spPr>
          <a:xfrm>
            <a:off x="785812" y="1846659"/>
            <a:ext cx="6025753" cy="778669"/>
          </a:xfrm>
          <a:prstGeom prst="rect">
            <a:avLst/>
          </a:prstGeom>
        </p:spPr>
        <p:txBody>
          <a:bodyPr lIns="0" tIns="0" rIns="0" bIns="0">
            <a:noAutofit/>
          </a:bodyPr>
          <a:lstStyle/>
          <a:p>
            <a:pPr indent="0" algn="r" rtl="1">
              <a:lnSpc>
                <a:spcPts val="3403"/>
              </a:lnSpc>
              <a:spcAft>
                <a:spcPts val="2730"/>
              </a:spcAft>
            </a:pPr>
            <a:r>
              <a:rPr lang="ar-SA" sz="1900">
                <a:latin typeface="Arial Unicode MS"/>
              </a:rPr>
              <a:t>يصرف </a:t>
            </a:r>
            <a:r>
              <a:rPr lang="ar-SA" sz="2000">
                <a:latin typeface="Arial Unicode MS"/>
              </a:rPr>
              <a:t>لركيل </a:t>
            </a:r>
            <a:r>
              <a:rPr lang="ar-SA" sz="1900">
                <a:latin typeface="Arial Unicode MS"/>
              </a:rPr>
              <a:t>الجامعة مكافأة شهرية مقدارها (</a:t>
            </a:r>
            <a:r>
              <a:rPr lang="en-US" sz="1900">
                <a:latin typeface="Arial Unicode MS"/>
              </a:rPr>
              <a:t>٠٠٠</a:t>
            </a:r>
            <a:r>
              <a:rPr lang="ar-SA" sz="1900">
                <a:latin typeface="Arial Unicode MS"/>
              </a:rPr>
              <a:t> </a:t>
            </a:r>
            <a:r>
              <a:rPr lang="en-US" sz="1900">
                <a:latin typeface="Arial Unicode MS"/>
              </a:rPr>
              <a:t>٣</a:t>
            </a:r>
            <a:r>
              <a:rPr lang="ar-SA" sz="1900">
                <a:latin typeface="Arial Unicode MS"/>
              </a:rPr>
              <a:t>) ثلاثة آلاف ريال </a:t>
            </a:r>
            <a:r>
              <a:rPr lang="en-US" sz="1900">
                <a:latin typeface="Arial Unicode MS"/>
              </a:rPr>
              <a:t>٠</a:t>
            </a:r>
          </a:p>
        </p:txBody>
      </p:sp>
      <p:sp>
        <p:nvSpPr>
          <p:cNvPr id="5" name="Rectangle 4"/>
          <p:cNvSpPr/>
          <p:nvPr/>
        </p:nvSpPr>
        <p:spPr>
          <a:xfrm>
            <a:off x="2121693" y="3278981"/>
            <a:ext cx="3353991" cy="342900"/>
          </a:xfrm>
          <a:prstGeom prst="rect">
            <a:avLst/>
          </a:prstGeom>
        </p:spPr>
        <p:txBody>
          <a:bodyPr wrap="none" lIns="0" tIns="0" rIns="0" bIns="0">
            <a:noAutofit/>
          </a:bodyPr>
          <a:lstStyle/>
          <a:p>
            <a:pPr indent="0" algn="ctr" rtl="1">
              <a:lnSpc>
                <a:spcPts val="3480"/>
              </a:lnSpc>
              <a:spcAft>
                <a:spcPts val="2730"/>
              </a:spcAft>
            </a:pPr>
            <a:r>
              <a:rPr lang="ar-SA" sz="2600">
                <a:latin typeface="Arial Unicode MS"/>
              </a:rPr>
              <a:t>المادة السادسة والأ </a:t>
            </a:r>
            <a:r>
              <a:rPr lang="ar-SA" sz="2600" b="1">
                <a:latin typeface="Arial"/>
              </a:rPr>
              <a:t>ريعون</a:t>
            </a:r>
          </a:p>
        </p:txBody>
      </p:sp>
      <p:sp>
        <p:nvSpPr>
          <p:cNvPr id="6" name="Rectangle 5"/>
          <p:cNvSpPr/>
          <p:nvPr/>
        </p:nvSpPr>
        <p:spPr>
          <a:xfrm>
            <a:off x="446484" y="4225528"/>
            <a:ext cx="6379369" cy="2707481"/>
          </a:xfrm>
          <a:prstGeom prst="rect">
            <a:avLst/>
          </a:prstGeom>
        </p:spPr>
        <p:txBody>
          <a:bodyPr lIns="0" tIns="0" rIns="0" bIns="0">
            <a:noAutofit/>
          </a:bodyPr>
          <a:lstStyle/>
          <a:p>
            <a:pPr indent="304800" algn="just" rtl="1">
              <a:lnSpc>
                <a:spcPts val="3656"/>
              </a:lnSpc>
              <a:spcAft>
                <a:spcPts val="2730"/>
              </a:spcAft>
            </a:pPr>
            <a:r>
              <a:rPr lang="ar-SA" sz="1900">
                <a:latin typeface="Arial Unicode MS"/>
              </a:rPr>
              <a:t>يصرف للعميد </a:t>
            </a:r>
            <a:r>
              <a:rPr lang="ar-SA" sz="1800">
                <a:latin typeface="Arial Unicode MS"/>
              </a:rPr>
              <a:t>أو </a:t>
            </a:r>
            <a:r>
              <a:rPr lang="ar-SA" sz="1900">
                <a:latin typeface="Arial Unicode MS"/>
              </a:rPr>
              <a:t>من في حكمه مكافأة </a:t>
            </a:r>
            <a:r>
              <a:rPr lang="ar-SA" sz="2000">
                <a:latin typeface="Arial Unicode MS"/>
              </a:rPr>
              <a:t>شهرية </a:t>
            </a:r>
            <a:r>
              <a:rPr lang="ar-SA" sz="1900">
                <a:latin typeface="Arial Unicode MS"/>
              </a:rPr>
              <a:t>مقدارها (...</a:t>
            </a:r>
            <a:r>
              <a:rPr lang="en-US" sz="1900">
                <a:latin typeface="Arial Unicode MS"/>
              </a:rPr>
              <a:t>١</a:t>
            </a:r>
            <a:r>
              <a:rPr lang="ar-SA" sz="1900">
                <a:latin typeface="Arial Unicode MS"/>
              </a:rPr>
              <a:t>) </a:t>
            </a:r>
            <a:r>
              <a:rPr lang="ar-SA" sz="1800">
                <a:latin typeface="Arial Unicode MS"/>
              </a:rPr>
              <a:t>ألف </a:t>
            </a:r>
            <a:r>
              <a:rPr lang="ar-SA" sz="1700">
                <a:latin typeface="Arial Unicode MS"/>
              </a:rPr>
              <a:t>ريال </a:t>
            </a:r>
            <a:r>
              <a:rPr lang="ar-SA" sz="1900">
                <a:latin typeface="Arial Unicode MS"/>
              </a:rPr>
              <a:t>وبحد </a:t>
            </a:r>
            <a:r>
              <a:rPr lang="ar-SA" sz="1800">
                <a:latin typeface="Arial Unicode MS"/>
              </a:rPr>
              <a:t>أقصى </a:t>
            </a:r>
            <a:r>
              <a:rPr lang="ar-SA" sz="1900">
                <a:latin typeface="Arial Unicode MS"/>
              </a:rPr>
              <a:t>قدره (....</a:t>
            </a:r>
            <a:r>
              <a:rPr lang="en-US" sz="1900">
                <a:latin typeface="Arial Unicode MS"/>
              </a:rPr>
              <a:t>١</a:t>
            </a:r>
            <a:r>
              <a:rPr lang="ar-SA" sz="1900">
                <a:latin typeface="Arial Unicode MS"/>
              </a:rPr>
              <a:t>) عثرة آلاف ريال سويأ، كما يصرف </a:t>
            </a:r>
            <a:r>
              <a:rPr lang="ar-SA" sz="2000">
                <a:latin typeface="Arial Unicode MS"/>
              </a:rPr>
              <a:t>لوكيل </a:t>
            </a:r>
            <a:r>
              <a:rPr lang="ar-SA" sz="1900">
                <a:latin typeface="Arial Unicode MS"/>
              </a:rPr>
              <a:t>العميد مكافأة </a:t>
            </a:r>
            <a:r>
              <a:rPr lang="ar-SA" sz="2000">
                <a:latin typeface="Arial Unicode MS"/>
              </a:rPr>
              <a:t>شهرية </a:t>
            </a:r>
            <a:r>
              <a:rPr lang="ar-SA" sz="1900">
                <a:latin typeface="Arial Unicode MS"/>
              </a:rPr>
              <a:t>مقدارها (</a:t>
            </a:r>
            <a:r>
              <a:rPr lang="en-US" sz="1900">
                <a:latin typeface="Arial Unicode MS"/>
              </a:rPr>
              <a:t>٠٠</a:t>
            </a:r>
            <a:r>
              <a:rPr lang="ar-SA" sz="1900">
                <a:latin typeface="Arial Unicode MS"/>
              </a:rPr>
              <a:t> </a:t>
            </a:r>
            <a:r>
              <a:rPr lang="en-US" sz="1900">
                <a:latin typeface="Arial Unicode MS"/>
              </a:rPr>
              <a:t>٨</a:t>
            </a:r>
            <a:r>
              <a:rPr lang="ar-SA" sz="1900">
                <a:latin typeface="Arial Unicode MS"/>
              </a:rPr>
              <a:t>) ثمانمائة ريال وبحد </a:t>
            </a:r>
            <a:r>
              <a:rPr lang="ar-SA" sz="1800">
                <a:latin typeface="Arial Unicode MS"/>
              </a:rPr>
              <a:t>أقصى </a:t>
            </a:r>
            <a:r>
              <a:rPr lang="ar-SA" sz="1900">
                <a:latin typeface="Arial Unicode MS"/>
              </a:rPr>
              <a:t>قدره (</a:t>
            </a:r>
            <a:r>
              <a:rPr lang="en-US" sz="1900">
                <a:latin typeface="Arial Unicode MS"/>
              </a:rPr>
              <a:t>٠٠٠</a:t>
            </a:r>
            <a:r>
              <a:rPr lang="ar-SA" sz="1900">
                <a:latin typeface="Arial Unicode MS"/>
              </a:rPr>
              <a:t> </a:t>
            </a:r>
            <a:r>
              <a:rPr lang="en-US" sz="1900">
                <a:latin typeface="Arial Unicode MS"/>
              </a:rPr>
              <a:t>٨</a:t>
            </a:r>
            <a:r>
              <a:rPr lang="ar-SA" sz="1900">
                <a:latin typeface="Arial Unicode MS"/>
              </a:rPr>
              <a:t>) ثمانية آلاف </a:t>
            </a:r>
            <a:r>
              <a:rPr lang="ar-SA" sz="1700">
                <a:latin typeface="Arial Unicode MS"/>
              </a:rPr>
              <a:t>ريال </a:t>
            </a:r>
            <a:r>
              <a:rPr lang="ar-SA" sz="1900">
                <a:latin typeface="Arial Unicode MS"/>
              </a:rPr>
              <a:t>سويا ويصرف </a:t>
            </a:r>
            <a:r>
              <a:rPr lang="ar-SA" sz="2000">
                <a:latin typeface="Arial Unicode MS"/>
              </a:rPr>
              <a:t>لرئيس </a:t>
            </a:r>
            <a:r>
              <a:rPr lang="ar-SA" sz="1900">
                <a:latin typeface="Arial Unicode MS"/>
              </a:rPr>
              <a:t>القسم </a:t>
            </a:r>
            <a:r>
              <a:rPr lang="ar-SA" sz="1800">
                <a:latin typeface="Arial Unicode MS"/>
              </a:rPr>
              <a:t>أو </a:t>
            </a:r>
            <a:r>
              <a:rPr lang="ar-SA" sz="1900">
                <a:latin typeface="Arial Unicode MS"/>
              </a:rPr>
              <a:t>المركز العلمي مكافأة </a:t>
            </a:r>
            <a:r>
              <a:rPr lang="ar-SA" sz="2000">
                <a:latin typeface="Arial Unicode MS"/>
              </a:rPr>
              <a:t>شهرية </a:t>
            </a:r>
            <a:r>
              <a:rPr lang="ar-SA" sz="1900">
                <a:latin typeface="Arial Unicode MS"/>
              </a:rPr>
              <a:t>مقدارها (.</a:t>
            </a:r>
            <a:r>
              <a:rPr lang="en-US" sz="1900">
                <a:latin typeface="Arial Unicode MS"/>
              </a:rPr>
              <a:t>٥٠</a:t>
            </a:r>
            <a:r>
              <a:rPr lang="ar-SA" sz="1900">
                <a:latin typeface="Arial Unicode MS"/>
              </a:rPr>
              <a:t>) خمسمائة ريال وبحد </a:t>
            </a:r>
            <a:r>
              <a:rPr lang="ar-SA" sz="1800">
                <a:latin typeface="Arial Unicode MS"/>
              </a:rPr>
              <a:t>أقصى </a:t>
            </a:r>
            <a:r>
              <a:rPr lang="ar-SA" sz="1900">
                <a:latin typeface="Arial Unicode MS"/>
              </a:rPr>
              <a:t>قدره (</a:t>
            </a:r>
            <a:r>
              <a:rPr lang="en-US" sz="1900">
                <a:latin typeface="Arial Unicode MS"/>
              </a:rPr>
              <a:t>٠٠٠٠</a:t>
            </a:r>
            <a:r>
              <a:rPr lang="ar-SA" sz="1900">
                <a:latin typeface="Arial Unicode MS"/>
              </a:rPr>
              <a:t>) خسة آلاف ريال سنويأ </a:t>
            </a:r>
            <a:r>
              <a:rPr lang="en-US" sz="1900">
                <a:latin typeface="Arial Unicode MS"/>
              </a:rPr>
              <a:t>٠</a:t>
            </a:r>
            <a:r>
              <a:rPr lang="ar-SA" sz="1900">
                <a:latin typeface="Arial Unicode MS"/>
              </a:rPr>
              <a:t>    إ</a:t>
            </a:r>
          </a:p>
        </p:txBody>
      </p:sp>
      <p:sp>
        <p:nvSpPr>
          <p:cNvPr id="7" name="Rectangle 6"/>
          <p:cNvSpPr/>
          <p:nvPr/>
        </p:nvSpPr>
        <p:spPr>
          <a:xfrm>
            <a:off x="792956" y="7547371"/>
            <a:ext cx="6036469" cy="2736057"/>
          </a:xfrm>
          <a:prstGeom prst="rect">
            <a:avLst/>
          </a:prstGeom>
        </p:spPr>
        <p:txBody>
          <a:bodyPr lIns="0" tIns="0" rIns="0" bIns="0">
            <a:noAutofit/>
          </a:bodyPr>
          <a:lstStyle/>
          <a:p>
            <a:pPr indent="1397000" algn="r" rtl="1">
              <a:lnSpc>
                <a:spcPts val="4444"/>
              </a:lnSpc>
            </a:pPr>
            <a:r>
              <a:rPr lang="ar-SA" sz="2600">
                <a:latin typeface="Arial Unicode MS"/>
              </a:rPr>
              <a:t>المادة </a:t>
            </a:r>
            <a:r>
              <a:rPr lang="ar-SA" sz="2700" b="1">
                <a:latin typeface="Arial"/>
              </a:rPr>
              <a:t>السابعة </a:t>
            </a:r>
            <a:r>
              <a:rPr lang="ar-SA" sz="1900">
                <a:latin typeface="Arial Unicode MS"/>
              </a:rPr>
              <a:t>والاء </a:t>
            </a:r>
            <a:r>
              <a:rPr lang="ar-SA" sz="2600" b="1">
                <a:latin typeface="Arial"/>
              </a:rPr>
              <a:t>ريعون </a:t>
            </a:r>
            <a:r>
              <a:rPr lang="ar-SA" sz="1900">
                <a:latin typeface="Arial Unicode MS"/>
              </a:rPr>
              <a:t>يصرف لأمين المجلس العلمي مكافأة سنوية مقدارها ( </a:t>
            </a:r>
            <a:r>
              <a:rPr lang="en-US" sz="1900">
                <a:latin typeface="Arial Unicode MS"/>
              </a:rPr>
              <a:t>٠</a:t>
            </a:r>
            <a:r>
              <a:rPr lang="ar-SA" sz="1900">
                <a:latin typeface="Arial Unicode MS"/>
              </a:rPr>
              <a:t> </a:t>
            </a:r>
            <a:r>
              <a:rPr lang="en-US" sz="1900">
                <a:latin typeface="Arial Unicode MS"/>
              </a:rPr>
              <a:t>٠</a:t>
            </a:r>
            <a:r>
              <a:rPr lang="ar-SA" sz="1900">
                <a:latin typeface="Arial Unicode MS"/>
              </a:rPr>
              <a:t> </a:t>
            </a:r>
            <a:r>
              <a:rPr lang="en-US" sz="1900">
                <a:latin typeface="Arial Unicode MS"/>
              </a:rPr>
              <a:t>٠</a:t>
            </a:r>
            <a:r>
              <a:rPr lang="ar-SA" sz="1900">
                <a:latin typeface="Arial Unicode MS"/>
              </a:rPr>
              <a:t> </a:t>
            </a:r>
            <a:r>
              <a:rPr lang="en-US" sz="1900">
                <a:latin typeface="Arial Unicode MS"/>
              </a:rPr>
              <a:t>٠</a:t>
            </a:r>
            <a:r>
              <a:rPr lang="ar-SA" sz="1900">
                <a:latin typeface="Arial Unicode MS"/>
              </a:rPr>
              <a:t> </a:t>
            </a:r>
            <a:r>
              <a:rPr lang="en-US" sz="1900">
                <a:latin typeface="Arial Unicode MS"/>
              </a:rPr>
              <a:t>١</a:t>
            </a:r>
            <a:r>
              <a:rPr lang="ar-SA" sz="1900">
                <a:latin typeface="Arial Unicode MS"/>
              </a:rPr>
              <a:t> ) عشرة آلاف ريال إذا كان من أعضاء </a:t>
            </a:r>
            <a:r>
              <a:rPr lang="ar-SA" sz="2000">
                <a:latin typeface="Arial Unicode MS"/>
              </a:rPr>
              <a:t>هيئة </a:t>
            </a:r>
            <a:r>
              <a:rPr lang="ar-SA" sz="1900">
                <a:latin typeface="Arial Unicode MS"/>
              </a:rPr>
              <a:t>التدرس نى الجامعة، أما إذا كان من </a:t>
            </a:r>
            <a:r>
              <a:rPr lang="ar-SA" sz="2000">
                <a:latin typeface="Arial Unicode MS"/>
              </a:rPr>
              <a:t>غير </a:t>
            </a:r>
            <a:r>
              <a:rPr lang="ar-SA" sz="1900">
                <a:latin typeface="Arial Unicode MS"/>
              </a:rPr>
              <a:t>أعضاء هيئة التدريس فيعامل وفق ما يحدده نظام الخدمة المدنية ولوائحه.</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22281" y="7143"/>
            <a:ext cx="450056" cy="485775"/>
          </a:xfrm>
          <a:prstGeom prst="rect">
            <a:avLst/>
          </a:prstGeom>
        </p:spPr>
      </p:pic>
      <p:pic>
        <p:nvPicPr>
          <p:cNvPr id="3" name="Picture 2"/>
          <p:cNvPicPr>
            <a:picLocks noChangeAspect="1"/>
          </p:cNvPicPr>
          <p:nvPr/>
        </p:nvPicPr>
        <p:blipFill>
          <a:blip r:embed="rId3"/>
          <a:stretch>
            <a:fillRect/>
          </a:stretch>
        </p:blipFill>
        <p:spPr>
          <a:xfrm>
            <a:off x="1843087" y="892968"/>
            <a:ext cx="3836194" cy="657225"/>
          </a:xfrm>
          <a:prstGeom prst="rect">
            <a:avLst/>
          </a:prstGeom>
        </p:spPr>
      </p:pic>
      <p:pic>
        <p:nvPicPr>
          <p:cNvPr id="4" name="Picture 3"/>
          <p:cNvPicPr>
            <a:picLocks noChangeAspect="1"/>
          </p:cNvPicPr>
          <p:nvPr/>
        </p:nvPicPr>
        <p:blipFill>
          <a:blip r:embed="rId4"/>
          <a:stretch>
            <a:fillRect/>
          </a:stretch>
        </p:blipFill>
        <p:spPr>
          <a:xfrm>
            <a:off x="1835943" y="6572250"/>
            <a:ext cx="3843338" cy="657225"/>
          </a:xfrm>
          <a:prstGeom prst="rect">
            <a:avLst/>
          </a:prstGeom>
        </p:spPr>
      </p:pic>
      <p:pic>
        <p:nvPicPr>
          <p:cNvPr id="5" name="Picture 4"/>
          <p:cNvPicPr>
            <a:picLocks noChangeAspect="1"/>
          </p:cNvPicPr>
          <p:nvPr/>
        </p:nvPicPr>
        <p:blipFill>
          <a:blip r:embed="rId5"/>
          <a:stretch>
            <a:fillRect/>
          </a:stretch>
        </p:blipFill>
        <p:spPr>
          <a:xfrm>
            <a:off x="6843712" y="9836943"/>
            <a:ext cx="457200" cy="857250"/>
          </a:xfrm>
          <a:prstGeom prst="rect">
            <a:avLst/>
          </a:prstGeom>
        </p:spPr>
      </p:pic>
      <p:pic>
        <p:nvPicPr>
          <p:cNvPr id="6" name="Picture 5"/>
          <p:cNvPicPr>
            <a:picLocks noChangeAspect="1"/>
          </p:cNvPicPr>
          <p:nvPr/>
        </p:nvPicPr>
        <p:blipFill>
          <a:blip r:embed="rId6"/>
          <a:stretch>
            <a:fillRect/>
          </a:stretch>
        </p:blipFill>
        <p:spPr>
          <a:xfrm>
            <a:off x="271462" y="10244137"/>
            <a:ext cx="421481" cy="378619"/>
          </a:xfrm>
          <a:prstGeom prst="rect">
            <a:avLst/>
          </a:prstGeom>
        </p:spPr>
      </p:pic>
      <p:sp>
        <p:nvSpPr>
          <p:cNvPr id="7" name="Rectangle 6"/>
          <p:cNvSpPr/>
          <p:nvPr/>
        </p:nvSpPr>
        <p:spPr>
          <a:xfrm>
            <a:off x="264318" y="28575"/>
            <a:ext cx="1021557" cy="507206"/>
          </a:xfrm>
          <a:prstGeom prst="rect">
            <a:avLst/>
          </a:prstGeom>
        </p:spPr>
        <p:txBody>
          <a:bodyPr wrap="none" lIns="0" tIns="0" rIns="0" bIns="0">
            <a:noAutofit/>
          </a:bodyPr>
          <a:lstStyle/>
          <a:p>
            <a:pPr indent="0" rtl="1">
              <a:lnSpc>
                <a:spcPts val="7370"/>
              </a:lnSpc>
            </a:pPr>
            <a:r>
              <a:rPr lang="ar-SA" sz="5500">
                <a:solidFill>
                  <a:srgbClr val="2B4917"/>
                </a:solidFill>
                <a:latin typeface="Arial Unicode MS"/>
              </a:rPr>
              <a:t>(؟</a:t>
            </a:r>
            <a:r>
              <a:rPr lang="en-US" sz="5500">
                <a:solidFill>
                  <a:srgbClr val="2B4917"/>
                </a:solidFill>
                <a:latin typeface="Arial Unicode MS"/>
              </a:rPr>
              <a:t>٠</a:t>
            </a:r>
          </a:p>
        </p:txBody>
      </p:sp>
      <p:sp>
        <p:nvSpPr>
          <p:cNvPr id="8" name="Rectangle 7"/>
          <p:cNvSpPr/>
          <p:nvPr/>
        </p:nvSpPr>
        <p:spPr>
          <a:xfrm>
            <a:off x="714375" y="1885950"/>
            <a:ext cx="6072187" cy="1893093"/>
          </a:xfrm>
          <a:prstGeom prst="rect">
            <a:avLst/>
          </a:prstGeom>
        </p:spPr>
        <p:txBody>
          <a:bodyPr lIns="0" tIns="0" rIns="0" bIns="0">
            <a:noAutofit/>
          </a:bodyPr>
          <a:lstStyle/>
          <a:p>
            <a:pPr indent="317500" algn="just" rtl="1">
              <a:lnSpc>
                <a:spcPts val="3769"/>
              </a:lnSpc>
            </a:pPr>
            <a:r>
              <a:rPr lang="ar-SA" sz="1900">
                <a:latin typeface="Arial Unicode MS"/>
              </a:rPr>
              <a:t>تحدد مكافأت أعضاء </a:t>
            </a:r>
            <a:r>
              <a:rPr lang="ar-SA" sz="2000">
                <a:latin typeface="Arial Unicode MS"/>
              </a:rPr>
              <a:t>هيئة </a:t>
            </a:r>
            <a:r>
              <a:rPr lang="ar-SA" sz="1900">
                <a:latin typeface="Arial Unicode MS"/>
              </a:rPr>
              <a:t>التدريس ومن في حكمهم - من داخل الجامعة - النين </a:t>
            </a:r>
            <a:r>
              <a:rPr lang="ar-SA" sz="2000">
                <a:latin typeface="Arial Unicode MS"/>
              </a:rPr>
              <a:t>تستعين </a:t>
            </a:r>
            <a:r>
              <a:rPr lang="ar-SA" sz="2200">
                <a:latin typeface="Arial"/>
              </a:rPr>
              <a:t>بهم </a:t>
            </a:r>
            <a:r>
              <a:rPr lang="ar-SA" sz="1900">
                <a:latin typeface="Arial Unicode MS"/>
              </a:rPr>
              <a:t>الجامعة في إعداد وإلقاء الوحدات التدريسية </a:t>
            </a:r>
            <a:r>
              <a:rPr lang="ar-SA" sz="2000">
                <a:latin typeface="Arial Unicode MS"/>
              </a:rPr>
              <a:t>غير </a:t>
            </a:r>
            <a:r>
              <a:rPr lang="ar-SA" sz="1900">
                <a:latin typeface="Arial Unicode MS"/>
              </a:rPr>
              <a:t>المنهجية عن كل وحدة تدريمية </a:t>
            </a:r>
            <a:r>
              <a:rPr lang="ar-SA" sz="2200">
                <a:latin typeface="Arial"/>
              </a:rPr>
              <a:t>على </a:t>
            </a:r>
            <a:r>
              <a:rPr lang="ar-SA" sz="1900">
                <a:latin typeface="Arial Unicode MS"/>
              </a:rPr>
              <a:t>النحو </a:t>
            </a:r>
            <a:r>
              <a:rPr lang="ar-SA" sz="2000">
                <a:latin typeface="Arial Unicode MS"/>
              </a:rPr>
              <a:t>الآتي: —</a:t>
            </a:r>
          </a:p>
        </p:txBody>
      </p:sp>
      <p:sp>
        <p:nvSpPr>
          <p:cNvPr id="9" name="Rectangle 8"/>
          <p:cNvSpPr/>
          <p:nvPr/>
        </p:nvSpPr>
        <p:spPr>
          <a:xfrm>
            <a:off x="4300537" y="3829050"/>
            <a:ext cx="2486025" cy="2257425"/>
          </a:xfrm>
          <a:prstGeom prst="rect">
            <a:avLst/>
          </a:prstGeom>
        </p:spPr>
        <p:txBody>
          <a:bodyPr lIns="0" tIns="0" rIns="0" bIns="0">
            <a:noAutofit/>
          </a:bodyPr>
          <a:lstStyle/>
          <a:p>
            <a:pPr indent="0" algn="r" rtl="1">
              <a:lnSpc>
                <a:spcPts val="3825"/>
              </a:lnSpc>
            </a:pPr>
            <a:r>
              <a:rPr lang="en-US" sz="1900">
                <a:latin typeface="Arial Unicode MS"/>
              </a:rPr>
              <a:t>١</a:t>
            </a:r>
            <a:r>
              <a:rPr lang="ar-SA" sz="1900">
                <a:latin typeface="Arial Unicode MS"/>
              </a:rPr>
              <a:t>-الأسذذ </a:t>
            </a:r>
            <a:r>
              <a:rPr lang="en-US" sz="1900">
                <a:latin typeface="Arial Unicode MS"/>
              </a:rPr>
              <a:t>٢</a:t>
            </a:r>
            <a:r>
              <a:rPr lang="ar-SA" sz="1900">
                <a:latin typeface="Arial Unicode MS"/>
              </a:rPr>
              <a:t>-الاءساذالمثارك </a:t>
            </a:r>
            <a:r>
              <a:rPr lang="en-US" sz="1900">
                <a:latin typeface="Arial Unicode MS"/>
              </a:rPr>
              <a:t>٣</a:t>
            </a:r>
            <a:r>
              <a:rPr lang="ar-SA" sz="1900">
                <a:latin typeface="Arial Unicode MS"/>
              </a:rPr>
              <a:t>-الأسظذافاءد </a:t>
            </a:r>
            <a:r>
              <a:rPr lang="en-US" sz="1900">
                <a:latin typeface="Arial Unicode MS"/>
              </a:rPr>
              <a:t>٤</a:t>
            </a:r>
            <a:r>
              <a:rPr lang="ar-SA" sz="1900">
                <a:latin typeface="Arial Unicode MS"/>
              </a:rPr>
              <a:t> - </a:t>
            </a:r>
            <a:r>
              <a:rPr lang="ar-SA" sz="2000">
                <a:latin typeface="Arial Unicode MS"/>
              </a:rPr>
              <a:t>المحاضر </a:t>
            </a:r>
            <a:r>
              <a:rPr lang="ar-SA" sz="1900">
                <a:latin typeface="Arial Unicode MS"/>
              </a:rPr>
              <a:t>ومدرس </a:t>
            </a:r>
            <a:r>
              <a:rPr lang="ar-SA" sz="2000">
                <a:latin typeface="Arial Unicode MS"/>
              </a:rPr>
              <a:t>اللغة </a:t>
            </a:r>
            <a:r>
              <a:rPr lang="en-US" sz="1900">
                <a:latin typeface="Arial Unicode MS"/>
              </a:rPr>
              <a:t>٥</a:t>
            </a:r>
            <a:r>
              <a:rPr lang="ar-SA" sz="1900">
                <a:latin typeface="Arial Unicode MS"/>
              </a:rPr>
              <a:t>- المعيد</a:t>
            </a:r>
          </a:p>
        </p:txBody>
      </p:sp>
      <p:sp>
        <p:nvSpPr>
          <p:cNvPr id="10" name="Rectangle 9"/>
          <p:cNvSpPr/>
          <p:nvPr/>
        </p:nvSpPr>
        <p:spPr>
          <a:xfrm>
            <a:off x="1050131" y="3843337"/>
            <a:ext cx="2407444" cy="2221706"/>
          </a:xfrm>
          <a:prstGeom prst="rect">
            <a:avLst/>
          </a:prstGeom>
        </p:spPr>
        <p:txBody>
          <a:bodyPr lIns="0" tIns="0" rIns="0" bIns="0">
            <a:noAutofit/>
          </a:bodyPr>
          <a:lstStyle/>
          <a:p>
            <a:pPr indent="0" algn="r" rtl="1">
              <a:lnSpc>
                <a:spcPts val="3713"/>
              </a:lnSpc>
            </a:pPr>
            <a:r>
              <a:rPr lang="en-US" sz="1900">
                <a:latin typeface="Arial Unicode MS"/>
              </a:rPr>
              <a:t>٣٠</a:t>
            </a:r>
            <a:r>
              <a:rPr lang="ar-SA" sz="1900">
                <a:latin typeface="Arial Unicode MS"/>
              </a:rPr>
              <a:t> ثلاثمائة </a:t>
            </a:r>
            <a:r>
              <a:rPr lang="ar-SA" sz="1700">
                <a:latin typeface="Arial Unicode MS"/>
              </a:rPr>
              <a:t>ريال. </a:t>
            </a:r>
            <a:r>
              <a:rPr lang="en-US" sz="1900">
                <a:latin typeface="Arial Unicode MS"/>
              </a:rPr>
              <a:t>٥</a:t>
            </a:r>
            <a:r>
              <a:rPr lang="ar-SA" sz="1900">
                <a:latin typeface="Arial Unicode MS"/>
              </a:rPr>
              <a:t> </a:t>
            </a:r>
            <a:r>
              <a:rPr lang="en-US" sz="1900">
                <a:latin typeface="Arial Unicode MS"/>
              </a:rPr>
              <a:t>٢</a:t>
            </a:r>
            <a:r>
              <a:rPr lang="ar-SA" sz="1900">
                <a:latin typeface="Arial Unicode MS"/>
              </a:rPr>
              <a:t> مائتان وخمسون </a:t>
            </a:r>
            <a:r>
              <a:rPr lang="ar-SA" sz="1700">
                <a:latin typeface="Arial Unicode MS"/>
              </a:rPr>
              <a:t>ريا </a:t>
            </a:r>
            <a:r>
              <a:rPr lang="ar-SA" sz="1900">
                <a:latin typeface="Arial Unicode MS"/>
              </a:rPr>
              <a:t>لأ </a:t>
            </a:r>
            <a:r>
              <a:rPr lang="en-US" sz="1900">
                <a:latin typeface="Arial Unicode MS"/>
              </a:rPr>
              <a:t>٢٠</a:t>
            </a:r>
            <a:r>
              <a:rPr lang="ar-SA" sz="1900">
                <a:latin typeface="Arial Unicode MS"/>
              </a:rPr>
              <a:t> مائتا</a:t>
            </a:r>
            <a:r>
              <a:rPr lang="ar-SA" sz="1700">
                <a:latin typeface="Arial Unicode MS"/>
              </a:rPr>
              <a:t>ريال. </a:t>
            </a:r>
            <a:r>
              <a:rPr lang="en-US" sz="1900">
                <a:latin typeface="Arial Unicode MS"/>
              </a:rPr>
              <a:t>٥</a:t>
            </a:r>
            <a:r>
              <a:rPr lang="ar-SA" sz="1900">
                <a:latin typeface="Arial Unicode MS"/>
              </a:rPr>
              <a:t> </a:t>
            </a:r>
            <a:r>
              <a:rPr lang="en-US" sz="1900">
                <a:latin typeface="Arial Unicode MS"/>
              </a:rPr>
              <a:t>١</a:t>
            </a:r>
            <a:r>
              <a:rPr lang="ar-SA" sz="1900">
                <a:latin typeface="Arial Unicode MS"/>
              </a:rPr>
              <a:t> مائة وخمسون </a:t>
            </a:r>
            <a:r>
              <a:rPr lang="ar-SA" sz="1700">
                <a:latin typeface="Arial Unicode MS"/>
              </a:rPr>
              <a:t>ريالأ. </a:t>
            </a:r>
            <a:r>
              <a:rPr lang="en-US" sz="1900">
                <a:latin typeface="Arial Unicode MS"/>
              </a:rPr>
              <a:t>٠</a:t>
            </a:r>
            <a:r>
              <a:rPr lang="ar-SA" sz="1900">
                <a:latin typeface="Arial Unicode MS"/>
              </a:rPr>
              <a:t> </a:t>
            </a:r>
            <a:r>
              <a:rPr lang="en-US" sz="1900">
                <a:latin typeface="Arial Unicode MS"/>
              </a:rPr>
              <a:t>١</a:t>
            </a:r>
            <a:r>
              <a:rPr lang="ar-SA" sz="1900">
                <a:latin typeface="Arial Unicode MS"/>
              </a:rPr>
              <a:t> مائة </a:t>
            </a:r>
            <a:r>
              <a:rPr lang="ar-SA" sz="1700">
                <a:latin typeface="Arial Unicode MS"/>
              </a:rPr>
              <a:t>ريال .</a:t>
            </a:r>
          </a:p>
        </p:txBody>
      </p:sp>
      <p:sp>
        <p:nvSpPr>
          <p:cNvPr id="11" name="Rectangle 10"/>
          <p:cNvSpPr/>
          <p:nvPr/>
        </p:nvSpPr>
        <p:spPr>
          <a:xfrm>
            <a:off x="707231" y="7579518"/>
            <a:ext cx="6079331" cy="1857375"/>
          </a:xfrm>
          <a:prstGeom prst="rect">
            <a:avLst/>
          </a:prstGeom>
        </p:spPr>
        <p:txBody>
          <a:bodyPr lIns="0" tIns="0" rIns="0" bIns="0">
            <a:noAutofit/>
          </a:bodyPr>
          <a:lstStyle/>
          <a:p>
            <a:pPr indent="304800" algn="just" rtl="1">
              <a:lnSpc>
                <a:spcPts val="3825"/>
              </a:lnSpc>
              <a:spcAft>
                <a:spcPts val="490"/>
              </a:spcAft>
            </a:pPr>
            <a:r>
              <a:rPr lang="ar-SA" sz="2000">
                <a:latin typeface="Arial Unicode MS"/>
              </a:rPr>
              <a:t>يصرف </a:t>
            </a:r>
            <a:r>
              <a:rPr lang="ar-SA" sz="1900">
                <a:latin typeface="Arial Unicode MS"/>
              </a:rPr>
              <a:t>لمن يكلف بعمله أثناء الإجازة الصيفية من الوكلاء والعمداء ووكلائهم ورؤساء الأقسام والمراكز العلمية وأعضاء </a:t>
            </a:r>
            <a:r>
              <a:rPr lang="ar-SA" sz="2000">
                <a:latin typeface="Arial Unicode MS"/>
              </a:rPr>
              <a:t>هيئة </a:t>
            </a:r>
            <a:r>
              <a:rPr lang="ar-SA" sz="1900">
                <a:latin typeface="Arial Unicode MS"/>
              </a:rPr>
              <a:t>التدريس تعويضأ يعادل مدة التكليف بما لا يتجاوز صافي</a:t>
            </a:r>
          </a:p>
          <a:p>
            <a:pPr indent="0" algn="r" rtl="1">
              <a:lnSpc>
                <a:spcPts val="2680"/>
              </a:lnSpc>
            </a:pPr>
            <a:r>
              <a:rPr lang="ar-SA" sz="2000">
                <a:latin typeface="Arial Unicode MS"/>
              </a:rPr>
              <a:t>راتب </a:t>
            </a:r>
            <a:r>
              <a:rPr lang="ar-SA" sz="1900">
                <a:latin typeface="Arial Unicode MS"/>
              </a:rPr>
              <a:t>شهرين.</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827" y="0"/>
            <a:ext cx="7102549" cy="1069635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740" y="2225278"/>
            <a:ext cx="503635" cy="8408193"/>
          </a:xfrm>
          <a:prstGeom prst="rect">
            <a:avLst/>
          </a:prstGeom>
        </p:spPr>
      </p:pic>
      <p:sp>
        <p:nvSpPr>
          <p:cNvPr id="3" name="Rectangle 2"/>
          <p:cNvSpPr/>
          <p:nvPr/>
        </p:nvSpPr>
        <p:spPr>
          <a:xfrm>
            <a:off x="6715125" y="1989534"/>
            <a:ext cx="89296" cy="200025"/>
          </a:xfrm>
          <a:prstGeom prst="rect">
            <a:avLst/>
          </a:prstGeom>
        </p:spPr>
        <p:txBody>
          <a:bodyPr wrap="none" lIns="0" tIns="0" rIns="0" bIns="0">
            <a:noAutofit/>
          </a:bodyPr>
          <a:lstStyle/>
          <a:p>
            <a:pPr indent="0">
              <a:lnSpc>
                <a:spcPts val="2140"/>
              </a:lnSpc>
            </a:pPr>
            <a:r>
              <a:rPr lang="ar-SA" sz="1600">
                <a:latin typeface="Arial Unicode MS"/>
              </a:rPr>
              <a:t>١</a:t>
            </a:r>
          </a:p>
        </p:txBody>
      </p:sp>
      <p:sp>
        <p:nvSpPr>
          <p:cNvPr id="4" name="Rectangle 3"/>
          <p:cNvSpPr/>
          <p:nvPr/>
        </p:nvSpPr>
        <p:spPr>
          <a:xfrm>
            <a:off x="2786062" y="971550"/>
            <a:ext cx="2043113" cy="367903"/>
          </a:xfrm>
          <a:prstGeom prst="rect">
            <a:avLst/>
          </a:prstGeom>
        </p:spPr>
        <p:txBody>
          <a:bodyPr wrap="none" lIns="0" tIns="0" rIns="0" bIns="0">
            <a:noAutofit/>
          </a:bodyPr>
          <a:lstStyle/>
          <a:p>
            <a:pPr indent="0" algn="r" rtl="1">
              <a:lnSpc>
                <a:spcPts val="3480"/>
              </a:lnSpc>
            </a:pPr>
            <a:r>
              <a:rPr lang="ar-SA" sz="2600">
                <a:latin typeface="Arial Unicode MS"/>
              </a:rPr>
              <a:t>المادة الخمسون</a:t>
            </a:r>
          </a:p>
        </p:txBody>
      </p:sp>
      <p:sp>
        <p:nvSpPr>
          <p:cNvPr id="5" name="Rectangle 4"/>
          <p:cNvSpPr/>
          <p:nvPr/>
        </p:nvSpPr>
        <p:spPr>
          <a:xfrm>
            <a:off x="803671" y="1968103"/>
            <a:ext cx="5850732" cy="2225278"/>
          </a:xfrm>
          <a:prstGeom prst="rect">
            <a:avLst/>
          </a:prstGeom>
        </p:spPr>
        <p:txBody>
          <a:bodyPr lIns="0" tIns="0" rIns="0" bIns="0">
            <a:noAutofit/>
          </a:bodyPr>
          <a:lstStyle/>
          <a:p>
            <a:pPr indent="-228600" algn="just" rtl="1">
              <a:lnSpc>
                <a:spcPts val="3431"/>
              </a:lnSpc>
              <a:spcAft>
                <a:spcPts val="210"/>
              </a:spcAft>
            </a:pPr>
            <a:r>
              <a:rPr lang="ar-SA" sz="2200">
                <a:latin typeface="Arial"/>
              </a:rPr>
              <a:t>- </a:t>
            </a:r>
            <a:r>
              <a:rPr lang="ar-SA" sz="2000">
                <a:latin typeface="Arial Unicode MS"/>
              </a:rPr>
              <a:t>يعرف </a:t>
            </a:r>
            <a:r>
              <a:rPr lang="ar-SA" sz="1900">
                <a:latin typeface="Arial Unicode MS"/>
              </a:rPr>
              <a:t>لكل من </a:t>
            </a:r>
            <a:r>
              <a:rPr lang="ar-SA" sz="2200">
                <a:latin typeface="Arial"/>
              </a:rPr>
              <a:t>يشترك في </a:t>
            </a:r>
            <a:r>
              <a:rPr lang="ar-SA" sz="1900">
                <a:latin typeface="Arial Unicode MS"/>
              </a:rPr>
              <a:t>إحدى اللجان الدائمة </a:t>
            </a:r>
            <a:r>
              <a:rPr lang="ar-SA" sz="2200">
                <a:latin typeface="Arial"/>
              </a:rPr>
              <a:t>التي </a:t>
            </a:r>
            <a:r>
              <a:rPr lang="ar-SA" sz="1900">
                <a:latin typeface="Arial Unicode MS"/>
              </a:rPr>
              <a:t>تثكل عي الجامعات مكافأة قدرها (.</a:t>
            </a:r>
            <a:r>
              <a:rPr lang="en-US" sz="1900">
                <a:latin typeface="Arial Unicode MS"/>
              </a:rPr>
              <a:t>٢٠</a:t>
            </a:r>
            <a:r>
              <a:rPr lang="ar-SA" sz="1900">
                <a:latin typeface="Arial Unicode MS"/>
              </a:rPr>
              <a:t>) مائتا ريال عن </a:t>
            </a:r>
            <a:r>
              <a:rPr lang="ar-SA" sz="2000">
                <a:latin typeface="Arial Unicode MS"/>
              </a:rPr>
              <a:t>كل </a:t>
            </a:r>
            <a:r>
              <a:rPr lang="ar-SA" sz="1900">
                <a:latin typeface="Arial Unicode MS"/>
              </a:rPr>
              <a:t>جلة إذا تمت خلال وقت الدوام </a:t>
            </a:r>
            <a:r>
              <a:rPr lang="ar-SA" sz="2200">
                <a:latin typeface="Arial"/>
              </a:rPr>
              <a:t>الرسمي </a:t>
            </a:r>
            <a:r>
              <a:rPr lang="ar-SA" sz="1900">
                <a:latin typeface="Arial Unicode MS"/>
              </a:rPr>
              <a:t>و( </a:t>
            </a:r>
            <a:r>
              <a:rPr lang="en-US" sz="1900">
                <a:latin typeface="Arial Unicode MS"/>
              </a:rPr>
              <a:t>٠</a:t>
            </a:r>
            <a:r>
              <a:rPr lang="ar-SA" sz="1900">
                <a:latin typeface="Arial Unicode MS"/>
              </a:rPr>
              <a:t> </a:t>
            </a:r>
            <a:r>
              <a:rPr lang="en-US" sz="1900">
                <a:latin typeface="Arial Unicode MS"/>
              </a:rPr>
              <a:t>٠</a:t>
            </a:r>
            <a:r>
              <a:rPr lang="ar-SA" sz="1900">
                <a:latin typeface="Arial Unicode MS"/>
              </a:rPr>
              <a:t> </a:t>
            </a:r>
            <a:r>
              <a:rPr lang="en-US" sz="1900">
                <a:latin typeface="Arial Unicode MS"/>
              </a:rPr>
              <a:t>٣</a:t>
            </a:r>
            <a:r>
              <a:rPr lang="ar-SA" sz="1900">
                <a:latin typeface="Arial Unicode MS"/>
              </a:rPr>
              <a:t>) ثلاثمائة ريال عن </a:t>
            </a:r>
            <a:r>
              <a:rPr lang="ar-SA" sz="2000">
                <a:latin typeface="Arial Unicode MS"/>
              </a:rPr>
              <a:t>كل </a:t>
            </a:r>
            <a:r>
              <a:rPr lang="ar-SA" sz="1900">
                <a:latin typeface="Arial Unicode MS"/>
              </a:rPr>
              <a:t>جلسة إذا تمت خارج وقت </a:t>
            </a:r>
            <a:r>
              <a:rPr lang="ar-SA" sz="2200">
                <a:latin typeface="Arial"/>
              </a:rPr>
              <a:t>الدوام الرسسمي </a:t>
            </a:r>
            <a:r>
              <a:rPr lang="ar-SA" sz="1900">
                <a:latin typeface="Arial Unicode MS"/>
              </a:rPr>
              <a:t>ويحد أقصى قدره ستة آلاف ريال </a:t>
            </a:r>
            <a:r>
              <a:rPr lang="ar-SA" sz="2200">
                <a:latin typeface="Arial"/>
              </a:rPr>
              <a:t>في </a:t>
            </a:r>
            <a:r>
              <a:rPr lang="ar-SA" sz="1900">
                <a:latin typeface="Arial Unicode MS"/>
              </a:rPr>
              <a:t>النة المالية الواحدة.</a:t>
            </a:r>
          </a:p>
        </p:txBody>
      </p:sp>
      <p:sp>
        <p:nvSpPr>
          <p:cNvPr id="6" name="Rectangle 5"/>
          <p:cNvSpPr/>
          <p:nvPr/>
        </p:nvSpPr>
        <p:spPr>
          <a:xfrm>
            <a:off x="2753915" y="4296965"/>
            <a:ext cx="4032647" cy="364331"/>
          </a:xfrm>
          <a:prstGeom prst="rect">
            <a:avLst/>
          </a:prstGeom>
        </p:spPr>
        <p:txBody>
          <a:bodyPr wrap="none" lIns="0" tIns="0" rIns="0" bIns="0">
            <a:noAutofit/>
          </a:bodyPr>
          <a:lstStyle/>
          <a:p>
            <a:pPr indent="0" algn="r" rtl="1">
              <a:lnSpc>
                <a:spcPts val="2680"/>
              </a:lnSpc>
              <a:spcAft>
                <a:spcPts val="770"/>
              </a:spcAft>
            </a:pPr>
            <a:r>
              <a:rPr lang="en-US" sz="1900">
                <a:latin typeface="Arial Unicode MS"/>
              </a:rPr>
              <a:t>٢</a:t>
            </a:r>
            <a:r>
              <a:rPr lang="ar-SA" sz="1900">
                <a:latin typeface="Arial Unicode MS"/>
              </a:rPr>
              <a:t>- يكون توصف اللجان </a:t>
            </a:r>
            <a:r>
              <a:rPr lang="ar-SA" sz="2000">
                <a:latin typeface="Arial Unicode MS"/>
              </a:rPr>
              <a:t>الدائمة </a:t>
            </a:r>
            <a:r>
              <a:rPr lang="ar-SA" sz="1900">
                <a:latin typeface="Arial Unicode MS"/>
              </a:rPr>
              <a:t>كالآتي : -</a:t>
            </a:r>
          </a:p>
        </p:txBody>
      </p:sp>
      <p:sp>
        <p:nvSpPr>
          <p:cNvPr id="7" name="Rectangle 6"/>
          <p:cNvSpPr/>
          <p:nvPr/>
        </p:nvSpPr>
        <p:spPr>
          <a:xfrm>
            <a:off x="796528" y="4757737"/>
            <a:ext cx="5614987" cy="796528"/>
          </a:xfrm>
          <a:prstGeom prst="rect">
            <a:avLst/>
          </a:prstGeom>
        </p:spPr>
        <p:txBody>
          <a:bodyPr lIns="0" tIns="0" rIns="0" bIns="0">
            <a:noAutofit/>
          </a:bodyPr>
          <a:lstStyle/>
          <a:p>
            <a:pPr indent="-419100" algn="just" rtl="1">
              <a:lnSpc>
                <a:spcPts val="2700"/>
              </a:lnSpc>
              <a:spcAft>
                <a:spcPts val="770"/>
              </a:spcAft>
            </a:pPr>
            <a:r>
              <a:rPr lang="ar-SA" sz="1900">
                <a:latin typeface="Arial Unicode MS"/>
              </a:rPr>
              <a:t>أ— </a:t>
            </a:r>
            <a:r>
              <a:rPr lang="ar-SA" sz="1800">
                <a:latin typeface="Arial Unicode MS"/>
              </a:rPr>
              <a:t>أن </a:t>
            </a:r>
            <a:r>
              <a:rPr lang="ar-SA" sz="1900">
                <a:latin typeface="Arial Unicode MS"/>
              </a:rPr>
              <a:t>يتم تأليفها وفق </a:t>
            </a:r>
            <a:r>
              <a:rPr lang="ar-SA" sz="1800">
                <a:latin typeface="Arial Unicode MS"/>
              </a:rPr>
              <a:t>أحكام نظام </a:t>
            </a:r>
            <a:r>
              <a:rPr lang="ar-SA" sz="1900">
                <a:latin typeface="Arial Unicode MS"/>
              </a:rPr>
              <a:t>مجلس التعليم العالي والجامعات ولوائحه.</a:t>
            </a:r>
          </a:p>
        </p:txBody>
      </p:sp>
      <p:sp>
        <p:nvSpPr>
          <p:cNvPr id="8" name="Rectangle 7"/>
          <p:cNvSpPr/>
          <p:nvPr/>
        </p:nvSpPr>
        <p:spPr>
          <a:xfrm>
            <a:off x="921543" y="5707856"/>
            <a:ext cx="5489972" cy="342900"/>
          </a:xfrm>
          <a:prstGeom prst="rect">
            <a:avLst/>
          </a:prstGeom>
        </p:spPr>
        <p:txBody>
          <a:bodyPr wrap="none" lIns="0" tIns="0" rIns="0" bIns="0">
            <a:noAutofit/>
          </a:bodyPr>
          <a:lstStyle/>
          <a:p>
            <a:pPr indent="-419100" algn="just" rtl="1">
              <a:lnSpc>
                <a:spcPts val="2540"/>
              </a:lnSpc>
              <a:spcAft>
                <a:spcPts val="770"/>
              </a:spcAft>
            </a:pPr>
            <a:r>
              <a:rPr lang="ar-SA" sz="1900">
                <a:latin typeface="Arial Unicode MS"/>
              </a:rPr>
              <a:t>ب- أن لا تكون </a:t>
            </a:r>
            <a:r>
              <a:rPr lang="en-US" sz="1900">
                <a:latin typeface="Arial Unicode MS"/>
              </a:rPr>
              <a:t>٠</a:t>
            </a:r>
            <a:r>
              <a:rPr lang="ar-SA" sz="1900">
                <a:latin typeface="Arial Unicode MS"/>
              </a:rPr>
              <a:t>ن </a:t>
            </a:r>
            <a:r>
              <a:rPr lang="ar-SA" sz="1700">
                <a:latin typeface="Arial Unicode MS"/>
              </a:rPr>
              <a:t>طبيعة </a:t>
            </a:r>
            <a:r>
              <a:rPr lang="ar-SA" sz="1900">
                <a:latin typeface="Arial Unicode MS"/>
              </a:rPr>
              <a:t>عمل مسؤول واحد ومسؤولياته بمفرده.</a:t>
            </a:r>
          </a:p>
        </p:txBody>
      </p:sp>
      <p:sp>
        <p:nvSpPr>
          <p:cNvPr id="9" name="Rectangle 8"/>
          <p:cNvSpPr/>
          <p:nvPr/>
        </p:nvSpPr>
        <p:spPr>
          <a:xfrm>
            <a:off x="3300412" y="6190059"/>
            <a:ext cx="2668191" cy="310753"/>
          </a:xfrm>
          <a:prstGeom prst="rect">
            <a:avLst/>
          </a:prstGeom>
        </p:spPr>
        <p:txBody>
          <a:bodyPr wrap="none" lIns="0" tIns="0" rIns="0" bIns="0">
            <a:noAutofit/>
          </a:bodyPr>
          <a:lstStyle/>
          <a:p>
            <a:pPr indent="0" algn="r" rtl="1">
              <a:lnSpc>
                <a:spcPts val="2540"/>
              </a:lnSpc>
              <a:spcAft>
                <a:spcPts val="770"/>
              </a:spcAft>
            </a:pPr>
            <a:r>
              <a:rPr lang="ar-SA" sz="1900">
                <a:latin typeface="Arial Unicode MS"/>
              </a:rPr>
              <a:t>أن تكون نات </a:t>
            </a:r>
            <a:r>
              <a:rPr lang="ar-SA" sz="1700">
                <a:latin typeface="Arial Unicode MS"/>
              </a:rPr>
              <a:t>طبيعة </a:t>
            </a:r>
            <a:r>
              <a:rPr lang="ar-SA" sz="1900">
                <a:latin typeface="Arial Unicode MS"/>
              </a:rPr>
              <a:t>مستمرة »</a:t>
            </a:r>
          </a:p>
        </p:txBody>
      </p:sp>
      <p:sp>
        <p:nvSpPr>
          <p:cNvPr id="10" name="Rectangle 9"/>
          <p:cNvSpPr/>
          <p:nvPr/>
        </p:nvSpPr>
        <p:spPr>
          <a:xfrm>
            <a:off x="1471612" y="6657975"/>
            <a:ext cx="4882753" cy="339328"/>
          </a:xfrm>
          <a:prstGeom prst="rect">
            <a:avLst/>
          </a:prstGeom>
        </p:spPr>
        <p:txBody>
          <a:bodyPr wrap="none" lIns="0" tIns="0" rIns="0" bIns="0">
            <a:noAutofit/>
          </a:bodyPr>
          <a:lstStyle/>
          <a:p>
            <a:pPr indent="-419100" algn="just" rtl="1">
              <a:lnSpc>
                <a:spcPts val="2540"/>
              </a:lnSpc>
              <a:spcAft>
                <a:spcPts val="770"/>
              </a:spcAft>
            </a:pPr>
            <a:r>
              <a:rPr lang="ar-SA" sz="1900">
                <a:latin typeface="Arial Unicode MS"/>
              </a:rPr>
              <a:t>د- أن تكون </a:t>
            </a:r>
            <a:r>
              <a:rPr lang="ar-SA" sz="1700">
                <a:latin typeface="Arial Unicode MS"/>
              </a:rPr>
              <a:t>طبيعة </a:t>
            </a:r>
            <a:r>
              <a:rPr lang="ar-SA" sz="1900">
                <a:latin typeface="Arial Unicode MS"/>
              </a:rPr>
              <a:t>عمل اللجنة على مستوى الجامعة .</a:t>
            </a:r>
          </a:p>
        </p:txBody>
      </p:sp>
      <p:sp>
        <p:nvSpPr>
          <p:cNvPr id="11" name="Rectangle 10"/>
          <p:cNvSpPr/>
          <p:nvPr/>
        </p:nvSpPr>
        <p:spPr>
          <a:xfrm>
            <a:off x="785812" y="7118746"/>
            <a:ext cx="5625703" cy="1328738"/>
          </a:xfrm>
          <a:prstGeom prst="rect">
            <a:avLst/>
          </a:prstGeom>
        </p:spPr>
        <p:txBody>
          <a:bodyPr lIns="0" tIns="0" rIns="0" bIns="0">
            <a:noAutofit/>
          </a:bodyPr>
          <a:lstStyle/>
          <a:p>
            <a:pPr indent="-419100" algn="just" rtl="1">
              <a:lnSpc>
                <a:spcPts val="3347"/>
              </a:lnSpc>
              <a:spcAft>
                <a:spcPts val="210"/>
              </a:spcAft>
            </a:pPr>
            <a:r>
              <a:rPr lang="ar-SA" sz="1900">
                <a:latin typeface="Arial Unicode MS"/>
              </a:rPr>
              <a:t>ه — </a:t>
            </a:r>
            <a:r>
              <a:rPr lang="ar-SA" sz="1800">
                <a:latin typeface="Arial Unicode MS"/>
              </a:rPr>
              <a:t>أن </a:t>
            </a:r>
            <a:r>
              <a:rPr lang="ar-SA" sz="1900">
                <a:latin typeface="Arial Unicode MS"/>
              </a:rPr>
              <a:t>يكون بعض </a:t>
            </a:r>
            <a:r>
              <a:rPr lang="ar-SA" sz="2000">
                <a:latin typeface="Arial Unicode MS"/>
              </a:rPr>
              <a:t>أعضائها </a:t>
            </a:r>
            <a:r>
              <a:rPr lang="ar-SA" sz="1900">
                <a:latin typeface="Arial Unicode MS"/>
              </a:rPr>
              <a:t>من </a:t>
            </a:r>
            <a:r>
              <a:rPr lang="ar-SA" sz="2000">
                <a:latin typeface="Arial Unicode MS"/>
              </a:rPr>
              <a:t>أعفاء </a:t>
            </a:r>
            <a:r>
              <a:rPr lang="ar-SA" sz="1900">
                <a:latin typeface="Arial Unicode MS"/>
              </a:rPr>
              <a:t>هيئة التدريس </a:t>
            </a:r>
            <a:r>
              <a:rPr lang="ar-SA" sz="1800">
                <a:latin typeface="Arial Unicode MS"/>
              </a:rPr>
              <a:t>أو </a:t>
            </a:r>
            <a:r>
              <a:rPr lang="ar-SA" sz="1900">
                <a:latin typeface="Arial Unicode MS"/>
              </a:rPr>
              <a:t>من ذوي المراتب العليا النين لا يمكن معاملتهم بموجب </a:t>
            </a:r>
            <a:r>
              <a:rPr lang="ar-SA" sz="1800">
                <a:latin typeface="Arial Unicode MS"/>
              </a:rPr>
              <a:t>مكافأ </a:t>
            </a:r>
            <a:r>
              <a:rPr lang="ar-SA" sz="1900">
                <a:latin typeface="Arial Unicode MS"/>
              </a:rPr>
              <a:t>ت خارج وقت الدوام.</a:t>
            </a:r>
          </a:p>
        </p:txBody>
      </p:sp>
      <p:sp>
        <p:nvSpPr>
          <p:cNvPr id="12" name="Rectangle 11"/>
          <p:cNvSpPr/>
          <p:nvPr/>
        </p:nvSpPr>
        <p:spPr>
          <a:xfrm>
            <a:off x="785812" y="8543925"/>
            <a:ext cx="6000750" cy="842962"/>
          </a:xfrm>
          <a:prstGeom prst="rect">
            <a:avLst/>
          </a:prstGeom>
        </p:spPr>
        <p:txBody>
          <a:bodyPr lIns="0" tIns="0" rIns="0" bIns="0">
            <a:noAutofit/>
          </a:bodyPr>
          <a:lstStyle/>
          <a:p>
            <a:pPr indent="381000" algn="r" rtl="1">
              <a:lnSpc>
                <a:spcPts val="3966"/>
              </a:lnSpc>
            </a:pPr>
            <a:r>
              <a:rPr lang="ar-SA" sz="1900">
                <a:latin typeface="Arial Unicode MS"/>
              </a:rPr>
              <a:t>ويعامل </a:t>
            </a:r>
            <a:r>
              <a:rPr lang="ar-SA" sz="2000">
                <a:latin typeface="Arial Unicode MS"/>
              </a:rPr>
              <a:t>أعفاء </a:t>
            </a:r>
            <a:r>
              <a:rPr lang="ar-SA" sz="1900">
                <a:latin typeface="Arial Unicode MS"/>
              </a:rPr>
              <a:t>اللجان العلمية والتنظيمية للمؤتمرات والندوات العلمية التي تنظمها الجامعة معاملة </a:t>
            </a:r>
            <a:r>
              <a:rPr lang="ar-SA" sz="2000">
                <a:latin typeface="Arial Unicode MS"/>
              </a:rPr>
              <a:t>أعضاء </a:t>
            </a:r>
            <a:r>
              <a:rPr lang="ar-SA" sz="1900">
                <a:latin typeface="Arial Unicode MS"/>
              </a:rPr>
              <a:t>اللجان الدائمة .</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4518" y="821531"/>
            <a:ext cx="3843338" cy="642937"/>
          </a:xfrm>
          <a:prstGeom prst="rect">
            <a:avLst/>
          </a:prstGeom>
        </p:spPr>
      </p:pic>
      <p:pic>
        <p:nvPicPr>
          <p:cNvPr id="3" name="Picture 2"/>
          <p:cNvPicPr>
            <a:picLocks noChangeAspect="1"/>
          </p:cNvPicPr>
          <p:nvPr/>
        </p:nvPicPr>
        <p:blipFill>
          <a:blip r:embed="rId3"/>
          <a:stretch>
            <a:fillRect/>
          </a:stretch>
        </p:blipFill>
        <p:spPr>
          <a:xfrm>
            <a:off x="1878806" y="4107656"/>
            <a:ext cx="3836194" cy="650081"/>
          </a:xfrm>
          <a:prstGeom prst="rect">
            <a:avLst/>
          </a:prstGeom>
        </p:spPr>
      </p:pic>
      <p:pic>
        <p:nvPicPr>
          <p:cNvPr id="4" name="Picture 3"/>
          <p:cNvPicPr>
            <a:picLocks noChangeAspect="1"/>
          </p:cNvPicPr>
          <p:nvPr/>
        </p:nvPicPr>
        <p:blipFill>
          <a:blip r:embed="rId4"/>
          <a:stretch>
            <a:fillRect/>
          </a:stretch>
        </p:blipFill>
        <p:spPr>
          <a:xfrm>
            <a:off x="1864518" y="7408068"/>
            <a:ext cx="3843338" cy="657225"/>
          </a:xfrm>
          <a:prstGeom prst="rect">
            <a:avLst/>
          </a:prstGeom>
        </p:spPr>
      </p:pic>
      <p:pic>
        <p:nvPicPr>
          <p:cNvPr id="5" name="Picture 4"/>
          <p:cNvPicPr>
            <a:picLocks noChangeAspect="1"/>
          </p:cNvPicPr>
          <p:nvPr/>
        </p:nvPicPr>
        <p:blipFill>
          <a:blip r:embed="rId5"/>
          <a:stretch>
            <a:fillRect/>
          </a:stretch>
        </p:blipFill>
        <p:spPr>
          <a:xfrm>
            <a:off x="228600" y="9829800"/>
            <a:ext cx="500062" cy="864393"/>
          </a:xfrm>
          <a:prstGeom prst="rect">
            <a:avLst/>
          </a:prstGeom>
        </p:spPr>
      </p:pic>
      <p:sp>
        <p:nvSpPr>
          <p:cNvPr id="6" name="Rectangle 5"/>
          <p:cNvSpPr/>
          <p:nvPr/>
        </p:nvSpPr>
        <p:spPr>
          <a:xfrm>
            <a:off x="0" y="0"/>
            <a:ext cx="0" cy="0"/>
          </a:xfrm>
          <a:prstGeom prst="rect">
            <a:avLst/>
          </a:prstGeom>
          <a:solidFill>
            <a:srgbClr val="70AD5A"/>
          </a:solidFill>
        </p:spPr>
        <p:txBody>
          <a:bodyPr wrap="none" lIns="0" tIns="0" rIns="0" bIns="0">
            <a:noAutofit/>
          </a:bodyPr>
          <a:lstStyle/>
          <a:p>
            <a:endParaRPr/>
          </a:p>
        </p:txBody>
      </p:sp>
      <p:sp>
        <p:nvSpPr>
          <p:cNvPr id="7" name="Rectangle 6"/>
          <p:cNvSpPr/>
          <p:nvPr/>
        </p:nvSpPr>
        <p:spPr>
          <a:xfrm>
            <a:off x="757237" y="1793081"/>
            <a:ext cx="6057900" cy="1857375"/>
          </a:xfrm>
          <a:prstGeom prst="rect">
            <a:avLst/>
          </a:prstGeom>
        </p:spPr>
        <p:txBody>
          <a:bodyPr lIns="0" tIns="0" rIns="0" bIns="0">
            <a:noAutofit/>
          </a:bodyPr>
          <a:lstStyle/>
          <a:p>
            <a:pPr indent="317500" algn="just" rtl="1">
              <a:lnSpc>
                <a:spcPts val="3656"/>
              </a:lnSpc>
            </a:pPr>
            <a:r>
              <a:rPr lang="ar-SA" sz="1900">
                <a:latin typeface="Arial Unicode MS"/>
              </a:rPr>
              <a:t>إذا زادت الرحدات التدريسية لأعضاء هيئة التدريس ومن في حكمهم من داخل الجامعة عن النصاب المقرر يجوز بقرار من </a:t>
            </a:r>
            <a:r>
              <a:rPr lang="ar-SA" sz="2000">
                <a:latin typeface="Arial Unicode MS"/>
              </a:rPr>
              <a:t>مجلس </a:t>
            </a:r>
            <a:r>
              <a:rPr lang="ar-SA" sz="1900">
                <a:latin typeface="Arial Unicode MS"/>
              </a:rPr>
              <a:t>الكلية </a:t>
            </a:r>
            <a:r>
              <a:rPr lang="ar-SA" sz="2000">
                <a:latin typeface="Arial Unicode MS"/>
              </a:rPr>
              <a:t>صرف </a:t>
            </a:r>
            <a:r>
              <a:rPr lang="ar-SA" sz="1900">
                <a:latin typeface="Arial Unicode MS"/>
              </a:rPr>
              <a:t>بدل وحدات تدريسية زائدة لهم قدره (</a:t>
            </a:r>
            <a:r>
              <a:rPr lang="en-US" sz="1900">
                <a:latin typeface="Arial Unicode MS"/>
              </a:rPr>
              <a:t>١٥٠</a:t>
            </a:r>
            <a:r>
              <a:rPr lang="ar-SA" sz="1900">
                <a:latin typeface="Arial Unicode MS"/>
              </a:rPr>
              <a:t>) مائة وخسرن ريالأ عن الوحدة الواحدة </a:t>
            </a:r>
            <a:r>
              <a:rPr lang="en-US" sz="1900">
                <a:latin typeface="Arial Unicode MS"/>
              </a:rPr>
              <a:t>٠</a:t>
            </a:r>
          </a:p>
        </p:txBody>
      </p:sp>
      <p:sp>
        <p:nvSpPr>
          <p:cNvPr id="8" name="Rectangle 7"/>
          <p:cNvSpPr/>
          <p:nvPr/>
        </p:nvSpPr>
        <p:spPr>
          <a:xfrm>
            <a:off x="750093" y="5107781"/>
            <a:ext cx="6057900" cy="1843087"/>
          </a:xfrm>
          <a:prstGeom prst="rect">
            <a:avLst/>
          </a:prstGeom>
        </p:spPr>
        <p:txBody>
          <a:bodyPr lIns="0" tIns="0" rIns="0" bIns="0">
            <a:noAutofit/>
          </a:bodyPr>
          <a:lstStyle/>
          <a:p>
            <a:pPr indent="304800" algn="just" rtl="1">
              <a:lnSpc>
                <a:spcPts val="3431"/>
              </a:lnSpc>
            </a:pPr>
            <a:r>
              <a:rPr lang="ar-SA" sz="1900">
                <a:latin typeface="Arial Unicode MS"/>
              </a:rPr>
              <a:t>يجوز أن </a:t>
            </a:r>
            <a:r>
              <a:rPr lang="ar-SA" sz="2000">
                <a:latin typeface="Arial Unicode MS"/>
              </a:rPr>
              <a:t>يصرف </a:t>
            </a:r>
            <a:r>
              <a:rPr lang="ar-SA" sz="1900">
                <a:latin typeface="Arial Unicode MS"/>
              </a:rPr>
              <a:t>لأعضاء هيئة التدريس والمحاصرين والعيدين الخصمين في مجال الحاسب الالي العاملين في مجال تخصصهم مكافاة يحددها مجلس الجامعة بما 'لا يتجاوز نسبة </a:t>
            </a:r>
            <a:r>
              <a:rPr lang="en-US" sz="1900">
                <a:latin typeface="Arial Unicode MS"/>
              </a:rPr>
              <a:t>٥</a:t>
            </a:r>
            <a:r>
              <a:rPr lang="ar-SA" sz="1900">
                <a:latin typeface="Arial Unicode MS"/>
              </a:rPr>
              <a:t> </a:t>
            </a:r>
            <a:r>
              <a:rPr lang="en-US" sz="1900">
                <a:latin typeface="Arial Unicode MS"/>
              </a:rPr>
              <a:t>٢</a:t>
            </a:r>
            <a:r>
              <a:rPr lang="ar-SA" sz="1900">
                <a:latin typeface="Arial Unicode MS"/>
              </a:rPr>
              <a:t>/' من أول </a:t>
            </a:r>
            <a:r>
              <a:rPr lang="ar-SA" sz="2000">
                <a:latin typeface="Arial Unicode MS"/>
              </a:rPr>
              <a:t>مربوط </a:t>
            </a:r>
            <a:r>
              <a:rPr lang="ar-SA" sz="1900">
                <a:latin typeface="Arial Unicode MS"/>
              </a:rPr>
              <a:t>ا</a:t>
            </a:r>
            <a:r>
              <a:rPr lang="en-US" sz="1900">
                <a:latin typeface="Arial Unicode MS"/>
              </a:rPr>
              <a:t>5</a:t>
            </a:r>
            <a:r>
              <a:rPr lang="ar-SA" sz="1900">
                <a:latin typeface="Arial Unicode MS"/>
              </a:rPr>
              <a:t>درجة المثبتين </a:t>
            </a:r>
            <a:r>
              <a:rPr lang="ar-SA" sz="2200">
                <a:latin typeface="Arial"/>
              </a:rPr>
              <a:t>عليها.</a:t>
            </a:r>
          </a:p>
        </p:txBody>
      </p:sp>
      <p:sp>
        <p:nvSpPr>
          <p:cNvPr id="9" name="Rectangle 8"/>
          <p:cNvSpPr/>
          <p:nvPr/>
        </p:nvSpPr>
        <p:spPr>
          <a:xfrm>
            <a:off x="0" y="0"/>
            <a:ext cx="0" cy="0"/>
          </a:xfrm>
          <a:prstGeom prst="rect">
            <a:avLst/>
          </a:prstGeom>
          <a:solidFill>
            <a:srgbClr val="70AD5A"/>
          </a:solidFill>
        </p:spPr>
        <p:txBody>
          <a:bodyPr wrap="none" lIns="0" tIns="0" rIns="0" bIns="0">
            <a:noAutofit/>
          </a:bodyPr>
          <a:lstStyle/>
          <a:p>
            <a:endParaRPr/>
          </a:p>
        </p:txBody>
      </p:sp>
      <p:sp>
        <p:nvSpPr>
          <p:cNvPr id="10" name="Rectangle 9"/>
          <p:cNvSpPr/>
          <p:nvPr/>
        </p:nvSpPr>
        <p:spPr>
          <a:xfrm>
            <a:off x="757237" y="8422481"/>
            <a:ext cx="6036469" cy="1821656"/>
          </a:xfrm>
          <a:prstGeom prst="rect">
            <a:avLst/>
          </a:prstGeom>
        </p:spPr>
        <p:txBody>
          <a:bodyPr lIns="0" tIns="0" rIns="0" bIns="0">
            <a:noAutofit/>
          </a:bodyPr>
          <a:lstStyle/>
          <a:p>
            <a:pPr indent="330200" algn="just" rtl="1">
              <a:lnSpc>
                <a:spcPts val="3656"/>
              </a:lnSpc>
            </a:pPr>
            <a:r>
              <a:rPr lang="ar-SA" sz="2000">
                <a:latin typeface="Arial Unicode MS"/>
              </a:rPr>
              <a:t>يجوز </a:t>
            </a:r>
            <a:r>
              <a:rPr lang="ar-SA" sz="1900">
                <a:latin typeface="Arial Unicode MS"/>
              </a:rPr>
              <a:t>أن </a:t>
            </a:r>
            <a:r>
              <a:rPr lang="ar-SA" sz="2000">
                <a:latin typeface="Arial Unicode MS"/>
              </a:rPr>
              <a:t>يصرف </a:t>
            </a:r>
            <a:r>
              <a:rPr lang="ar-SA" sz="1900">
                <a:latin typeface="Arial Unicode MS"/>
              </a:rPr>
              <a:t>للصيادلة من أعضاء هيئة </a:t>
            </a:r>
            <a:r>
              <a:rPr lang="ar-SA" sz="2000">
                <a:latin typeface="Arial Unicode MS"/>
              </a:rPr>
              <a:t>التدريس </a:t>
            </a:r>
            <a:r>
              <a:rPr lang="ar-SA" sz="1900">
                <a:latin typeface="Arial Unicode MS"/>
              </a:rPr>
              <a:t>والحاضرين والعيدين العاملين في مجال تخمصهم بدل </a:t>
            </a:r>
            <a:r>
              <a:rPr lang="ar-SA" sz="2000">
                <a:latin typeface="Arial Unicode MS"/>
              </a:rPr>
              <a:t>تفرع </a:t>
            </a:r>
            <a:r>
              <a:rPr lang="ar-SA" sz="1900">
                <a:latin typeface="Arial Unicode MS"/>
              </a:rPr>
              <a:t>وساعات عمل إضافي يعادل </a:t>
            </a:r>
            <a:r>
              <a:rPr lang="en-US" sz="1900">
                <a:latin typeface="Arial Unicode MS"/>
              </a:rPr>
              <a:t>٠</a:t>
            </a:r>
            <a:r>
              <a:rPr lang="ar-SA" sz="1900">
                <a:latin typeface="Arial Unicode MS"/>
              </a:rPr>
              <a:t> </a:t>
            </a:r>
            <a:r>
              <a:rPr lang="en-US" sz="1900">
                <a:latin typeface="Arial Unicode MS"/>
              </a:rPr>
              <a:t>٥</a:t>
            </a:r>
            <a:r>
              <a:rPr lang="ar-SA" sz="1900">
                <a:latin typeface="Arial Unicode MS"/>
              </a:rPr>
              <a:t> ./ من أول مربوط الدرجة المبتين عليها.</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5962" y="800100"/>
            <a:ext cx="3564731" cy="771525"/>
          </a:xfrm>
          <a:prstGeom prst="rect">
            <a:avLst/>
          </a:prstGeom>
        </p:spPr>
      </p:pic>
      <p:pic>
        <p:nvPicPr>
          <p:cNvPr id="3" name="Picture 2"/>
          <p:cNvPicPr>
            <a:picLocks noChangeAspect="1"/>
          </p:cNvPicPr>
          <p:nvPr/>
        </p:nvPicPr>
        <p:blipFill>
          <a:blip r:embed="rId3"/>
          <a:stretch>
            <a:fillRect/>
          </a:stretch>
        </p:blipFill>
        <p:spPr>
          <a:xfrm>
            <a:off x="214312" y="717946"/>
            <a:ext cx="221456" cy="3139679"/>
          </a:xfrm>
          <a:prstGeom prst="rect">
            <a:avLst/>
          </a:prstGeom>
        </p:spPr>
      </p:pic>
      <p:pic>
        <p:nvPicPr>
          <p:cNvPr id="4" name="Picture 3"/>
          <p:cNvPicPr>
            <a:picLocks noChangeAspect="1"/>
          </p:cNvPicPr>
          <p:nvPr/>
        </p:nvPicPr>
        <p:blipFill>
          <a:blip r:embed="rId4"/>
          <a:stretch>
            <a:fillRect/>
          </a:stretch>
        </p:blipFill>
        <p:spPr>
          <a:xfrm>
            <a:off x="217884" y="4704159"/>
            <a:ext cx="242887" cy="3178969"/>
          </a:xfrm>
          <a:prstGeom prst="rect">
            <a:avLst/>
          </a:prstGeom>
        </p:spPr>
      </p:pic>
      <p:sp>
        <p:nvSpPr>
          <p:cNvPr id="5" name="Rectangle 4"/>
          <p:cNvSpPr/>
          <p:nvPr/>
        </p:nvSpPr>
        <p:spPr>
          <a:xfrm>
            <a:off x="700087" y="1828800"/>
            <a:ext cx="6165056" cy="2857500"/>
          </a:xfrm>
          <a:prstGeom prst="rect">
            <a:avLst/>
          </a:prstGeom>
        </p:spPr>
        <p:txBody>
          <a:bodyPr lIns="0" tIns="0" rIns="0" bIns="0">
            <a:noAutofit/>
          </a:bodyPr>
          <a:lstStyle/>
          <a:p>
            <a:pPr indent="495300" algn="just" rtl="1">
              <a:lnSpc>
                <a:spcPts val="3263"/>
              </a:lnSpc>
              <a:spcBef>
                <a:spcPts val="1820"/>
              </a:spcBef>
            </a:pPr>
            <a:r>
              <a:rPr lang="ar-SA" sz="1700">
                <a:latin typeface="Arial Unicode MS"/>
              </a:rPr>
              <a:t>(( يجوز </a:t>
            </a:r>
            <a:r>
              <a:rPr lang="ar-SA" sz="2100">
                <a:latin typeface="Arial Unicode MS"/>
              </a:rPr>
              <a:t>أن </a:t>
            </a:r>
            <a:r>
              <a:rPr lang="ar-SA" sz="1700">
                <a:latin typeface="Arial Unicode MS"/>
              </a:rPr>
              <a:t>يصرف للأطباء من أعضاء هيئة التدريس والمحاصرين والمعيدين العاملين في مجال تخصصهم بدل تغرغ وساعات عمل إضافي يعادل </a:t>
            </a:r>
            <a:r>
              <a:rPr lang="ar-SA" sz="1900">
                <a:latin typeface="Arial Unicode MS"/>
              </a:rPr>
              <a:t>( </a:t>
            </a:r>
            <a:r>
              <a:rPr lang="en-US" sz="1900">
                <a:latin typeface="Arial Unicode MS"/>
              </a:rPr>
              <a:t>٠٧٠</a:t>
            </a:r>
            <a:r>
              <a:rPr lang="ar-SA" sz="1900">
                <a:latin typeface="Arial Unicode MS"/>
              </a:rPr>
              <a:t>/') </a:t>
            </a:r>
            <a:r>
              <a:rPr lang="ar-SA" sz="1700">
                <a:latin typeface="Arial Unicode MS"/>
              </a:rPr>
              <a:t>من أول مربوهل الدرجة المثبتين عليها . وفيما يخص الأطباء البيطريين من </a:t>
            </a:r>
            <a:r>
              <a:rPr lang="ar-SA" sz="1800">
                <a:latin typeface="Arial Unicode MS"/>
              </a:rPr>
              <a:t>أعضاء </a:t>
            </a:r>
            <a:r>
              <a:rPr lang="ar-SA" sz="1700">
                <a:latin typeface="Arial Unicode MS"/>
              </a:rPr>
              <a:t>هيثة التدريس والمحاصرين والمعيدين العاملين </a:t>
            </a:r>
            <a:r>
              <a:rPr lang="ar-SA" sz="1800">
                <a:latin typeface="Arial Unicode MS"/>
              </a:rPr>
              <a:t>في </a:t>
            </a:r>
            <a:r>
              <a:rPr lang="ar-SA" sz="1700">
                <a:latin typeface="Arial Unicode MS"/>
              </a:rPr>
              <a:t>مجال تخصصهم فيجوز </a:t>
            </a:r>
            <a:r>
              <a:rPr lang="ar-SA" sz="2100">
                <a:latin typeface="Arial Unicode MS"/>
              </a:rPr>
              <a:t>أن </a:t>
            </a:r>
            <a:r>
              <a:rPr lang="ar-SA" sz="1700">
                <a:latin typeface="Arial Unicode MS"/>
              </a:rPr>
              <a:t>يصرف لهم بدل تغرغ وساعات عمل إضافى يعادل ( </a:t>
            </a:r>
            <a:r>
              <a:rPr lang="en-US" sz="1800">
                <a:latin typeface="Arial Unicode MS"/>
              </a:rPr>
              <a:t>٢٥</a:t>
            </a:r>
            <a:r>
              <a:rPr lang="ar-SA" sz="1700">
                <a:latin typeface="Arial Unicode MS"/>
              </a:rPr>
              <a:t>/) من أول مربوهل الدرجة المثبتين</a:t>
            </a:r>
          </a:p>
        </p:txBody>
      </p:sp>
      <p:sp>
        <p:nvSpPr>
          <p:cNvPr id="6" name="Rectangle 5"/>
          <p:cNvSpPr/>
          <p:nvPr/>
        </p:nvSpPr>
        <p:spPr>
          <a:xfrm>
            <a:off x="725090" y="4822031"/>
            <a:ext cx="6136481" cy="3146822"/>
          </a:xfrm>
          <a:prstGeom prst="rect">
            <a:avLst/>
          </a:prstGeom>
        </p:spPr>
        <p:txBody>
          <a:bodyPr lIns="0" tIns="0" rIns="0" bIns="0">
            <a:noAutofit/>
          </a:bodyPr>
          <a:lstStyle/>
          <a:p>
            <a:pPr marR="491729" indent="-495300" algn="just" rtl="1">
              <a:lnSpc>
                <a:spcPts val="2280"/>
              </a:lnSpc>
              <a:spcAft>
                <a:spcPts val="2590"/>
              </a:spcAft>
            </a:pPr>
            <a:r>
              <a:rPr lang="ar-SA" sz="1700">
                <a:latin typeface="Arial Unicode MS"/>
              </a:rPr>
              <a:t>عليها )) </a:t>
            </a:r>
            <a:r>
              <a:rPr lang="en-US" sz="1500">
                <a:latin typeface="Arial Unicode MS"/>
              </a:rPr>
              <a:t>٠</a:t>
            </a:r>
          </a:p>
          <a:p>
            <a:pPr indent="0" algn="ctr" rtl="1">
              <a:lnSpc>
                <a:spcPts val="2810"/>
              </a:lnSpc>
              <a:spcAft>
                <a:spcPts val="2590"/>
              </a:spcAft>
            </a:pPr>
            <a:r>
              <a:rPr lang="ar-SA" sz="2100">
                <a:latin typeface="Arial Unicode MS"/>
              </a:rPr>
              <a:t>المادة الخامسة والخمسون</a:t>
            </a:r>
          </a:p>
          <a:p>
            <a:pPr indent="495300" algn="just" rtl="1">
              <a:lnSpc>
                <a:spcPts val="3263"/>
              </a:lnSpc>
              <a:spcAft>
                <a:spcPts val="3500"/>
              </a:spcAft>
            </a:pPr>
            <a:r>
              <a:rPr lang="ar-SA" sz="1700">
                <a:latin typeface="Arial Unicode MS"/>
              </a:rPr>
              <a:t>يجوز </a:t>
            </a:r>
            <a:r>
              <a:rPr lang="ar-SA" sz="2100">
                <a:latin typeface="Arial Unicode MS"/>
              </a:rPr>
              <a:t>أن </a:t>
            </a:r>
            <a:r>
              <a:rPr lang="ar-SA" sz="1700">
                <a:latin typeface="Arial Unicode MS"/>
              </a:rPr>
              <a:t>يصرف لغير الأطباء من أعضاء هيئة التدريس والمحاصرين والمعيد ين النين يمارسون العمل في </a:t>
            </a:r>
            <a:r>
              <a:rPr lang="ar-SA" sz="1900">
                <a:latin typeface="Arial Unicode MS"/>
              </a:rPr>
              <a:t>تخصصهم </a:t>
            </a:r>
            <a:r>
              <a:rPr lang="ar-SA" sz="1700">
                <a:latin typeface="Arial Unicode MS"/>
              </a:rPr>
              <a:t>الإكلينيكي في المستشفيات بدل </a:t>
            </a:r>
            <a:r>
              <a:rPr lang="ar-SA" sz="1900">
                <a:latin typeface="Arial Unicode MS"/>
              </a:rPr>
              <a:t>تغرغ </a:t>
            </a:r>
            <a:r>
              <a:rPr lang="ar-SA" sz="1700">
                <a:latin typeface="Arial Unicode MS"/>
              </a:rPr>
              <a:t>وساعات عمل إضافي يعادل </a:t>
            </a:r>
            <a:r>
              <a:rPr lang="en-US" sz="1700">
                <a:latin typeface="Arial Unicode MS"/>
              </a:rPr>
              <a:t>٠</a:t>
            </a:r>
            <a:r>
              <a:rPr lang="ar-SA" sz="1700">
                <a:latin typeface="Arial Unicode MS"/>
              </a:rPr>
              <a:t> </a:t>
            </a:r>
            <a:r>
              <a:rPr lang="en-US" sz="1700">
                <a:latin typeface="Arial Unicode MS"/>
              </a:rPr>
              <a:t>٢</a:t>
            </a:r>
            <a:r>
              <a:rPr lang="ar-SA" sz="1700">
                <a:latin typeface="Arial Unicode MS"/>
              </a:rPr>
              <a:t> /</a:t>
            </a:r>
            <a:r>
              <a:rPr lang="en-US" sz="1700">
                <a:latin typeface="Arial Unicode MS"/>
              </a:rPr>
              <a:t>٠</a:t>
            </a:r>
            <a:r>
              <a:rPr lang="ar-SA" sz="1700">
                <a:latin typeface="Arial Unicode MS"/>
              </a:rPr>
              <a:t> من أول مربوهل </a:t>
            </a:r>
            <a:r>
              <a:rPr lang="ar-SA" sz="1900">
                <a:latin typeface="Arial Unicode MS"/>
              </a:rPr>
              <a:t>الدرجة </a:t>
            </a:r>
            <a:r>
              <a:rPr lang="ar-SA" sz="1700">
                <a:latin typeface="Arial Unicode MS"/>
              </a:rPr>
              <a:t>المثبتين عليها </a:t>
            </a:r>
            <a:r>
              <a:rPr lang="en-US" sz="1700">
                <a:latin typeface="Arial Unicode MS"/>
              </a:rPr>
              <a:t>٠</a:t>
            </a:r>
          </a:p>
        </p:txBody>
      </p:sp>
      <p:sp>
        <p:nvSpPr>
          <p:cNvPr id="7" name="Rectangle 6"/>
          <p:cNvSpPr/>
          <p:nvPr/>
        </p:nvSpPr>
        <p:spPr>
          <a:xfrm>
            <a:off x="735806" y="8776096"/>
            <a:ext cx="6097190" cy="917972"/>
          </a:xfrm>
          <a:prstGeom prst="rect">
            <a:avLst/>
          </a:prstGeom>
        </p:spPr>
        <p:txBody>
          <a:bodyPr lIns="0" tIns="0" rIns="0" bIns="0">
            <a:noAutofit/>
          </a:bodyPr>
          <a:lstStyle/>
          <a:p>
            <a:pPr marR="463154" indent="-495300" algn="just" rtl="1">
              <a:lnSpc>
                <a:spcPts val="2588"/>
              </a:lnSpc>
              <a:spcBef>
                <a:spcPts val="3500"/>
              </a:spcBef>
            </a:pPr>
            <a:r>
              <a:rPr lang="ar-SA" sz="1500">
                <a:latin typeface="Arial Unicode MS"/>
              </a:rPr>
              <a:t>(</a:t>
            </a:r>
            <a:r>
              <a:rPr lang="en-US" sz="1500">
                <a:latin typeface="Arial Unicode MS"/>
              </a:rPr>
              <a:t>٠</a:t>
            </a:r>
            <a:r>
              <a:rPr lang="ar-SA" sz="1500">
                <a:latin typeface="Arial Unicode MS"/>
              </a:rPr>
              <a:t>) تم تعديل هذه المادة بموجب قرار مجلس التعليم العالي رقم (</a:t>
            </a:r>
            <a:r>
              <a:rPr lang="en-US" sz="1500">
                <a:latin typeface="Arial Unicode MS"/>
              </a:rPr>
              <a:t>٩/٦</a:t>
            </a:r>
            <a:r>
              <a:rPr lang="ar-SA" sz="1500">
                <a:latin typeface="Arial Unicode MS"/>
              </a:rPr>
              <a:t> </a:t>
            </a:r>
            <a:r>
              <a:rPr lang="en-US" sz="1500">
                <a:latin typeface="Arial Unicode MS"/>
              </a:rPr>
              <a:t>١</a:t>
            </a:r>
            <a:r>
              <a:rPr lang="ar-SA" sz="1500">
                <a:latin typeface="Arial Unicode MS"/>
              </a:rPr>
              <a:t> ا </a:t>
            </a:r>
            <a:r>
              <a:rPr lang="en-US" sz="1500">
                <a:latin typeface="Arial Unicode MS"/>
              </a:rPr>
              <a:t>١</a:t>
            </a:r>
            <a:r>
              <a:rPr lang="ar-SA" sz="1500">
                <a:latin typeface="Arial Unicode MS"/>
              </a:rPr>
              <a:t> </a:t>
            </a:r>
            <a:r>
              <a:rPr lang="en-US" sz="1500">
                <a:latin typeface="Arial Unicode MS"/>
              </a:rPr>
              <a:t>٢</a:t>
            </a:r>
            <a:r>
              <a:rPr lang="ar-SA" sz="1500">
                <a:latin typeface="Arial Unicode MS"/>
              </a:rPr>
              <a:t> </a:t>
            </a:r>
            <a:r>
              <a:rPr lang="en-US" sz="1500">
                <a:latin typeface="Arial Unicode MS"/>
              </a:rPr>
              <a:t>٤</a:t>
            </a:r>
            <a:r>
              <a:rPr lang="ar-SA" sz="1500">
                <a:latin typeface="Arial Unicode MS"/>
              </a:rPr>
              <a:t> </a:t>
            </a:r>
            <a:r>
              <a:rPr lang="en-US" sz="1500">
                <a:latin typeface="Arial Unicode MS"/>
              </a:rPr>
              <a:t>١</a:t>
            </a:r>
            <a:r>
              <a:rPr lang="ar-SA" sz="1500">
                <a:latin typeface="Arial Unicode MS"/>
              </a:rPr>
              <a:t>) وتاريخ </a:t>
            </a:r>
            <a:r>
              <a:rPr lang="en-US" sz="1500">
                <a:latin typeface="Arial Unicode MS"/>
              </a:rPr>
              <a:t>٠</a:t>
            </a:r>
            <a:r>
              <a:rPr lang="ar-SA" sz="1500">
                <a:latin typeface="Arial Unicode MS"/>
              </a:rPr>
              <a:t> </a:t>
            </a:r>
            <a:r>
              <a:rPr lang="en-US" sz="1500">
                <a:latin typeface="Arial Unicode MS"/>
              </a:rPr>
              <a:t>١</a:t>
            </a:r>
            <a:r>
              <a:rPr lang="ar-SA" sz="1500">
                <a:latin typeface="Arial Unicode MS"/>
              </a:rPr>
              <a:t>ا </a:t>
            </a:r>
            <a:r>
              <a:rPr lang="en-US" sz="1500">
                <a:latin typeface="Arial Unicode MS"/>
              </a:rPr>
              <a:t>١</a:t>
            </a:r>
            <a:r>
              <a:rPr lang="ar-SA" sz="1500">
                <a:latin typeface="Arial Unicode MS"/>
              </a:rPr>
              <a:t> </a:t>
            </a:r>
            <a:r>
              <a:rPr lang="en-US" sz="1500">
                <a:latin typeface="Arial Unicode MS"/>
              </a:rPr>
              <a:t>١</a:t>
            </a:r>
            <a:r>
              <a:rPr lang="ar-SA" sz="1500">
                <a:latin typeface="Arial Unicode MS"/>
              </a:rPr>
              <a:t>ا</a:t>
            </a:r>
            <a:r>
              <a:rPr lang="en-US" sz="1500">
                <a:latin typeface="Arial Unicode MS"/>
              </a:rPr>
              <a:t>١</a:t>
            </a:r>
            <a:r>
              <a:rPr lang="ar-SA" sz="1500">
                <a:latin typeface="Arial Unicode MS"/>
              </a:rPr>
              <a:t> </a:t>
            </a:r>
            <a:r>
              <a:rPr lang="en-US" sz="1500">
                <a:latin typeface="Arial Unicode MS"/>
              </a:rPr>
              <a:t>٤٢</a:t>
            </a:r>
            <a:r>
              <a:rPr lang="ar-SA" sz="1500">
                <a:latin typeface="Arial Unicode MS"/>
              </a:rPr>
              <a:t> </a:t>
            </a:r>
            <a:r>
              <a:rPr lang="en-US" sz="1500">
                <a:latin typeface="Arial Unicode MS"/>
              </a:rPr>
              <a:t>١</a:t>
            </a:r>
            <a:r>
              <a:rPr lang="ar-SA" sz="1500">
                <a:latin typeface="Arial Unicode MS"/>
              </a:rPr>
              <a:t>ئ المتوج بالموافقة السامية رقم(</a:t>
            </a:r>
            <a:r>
              <a:rPr lang="en-US" sz="1500">
                <a:latin typeface="Arial Unicode MS"/>
              </a:rPr>
              <a:t>٧</a:t>
            </a:r>
            <a:r>
              <a:rPr lang="ar-SA" sz="1500">
                <a:latin typeface="Arial Unicode MS"/>
              </a:rPr>
              <a:t>/ب/. </a:t>
            </a:r>
            <a:r>
              <a:rPr lang="en-US" sz="1500">
                <a:latin typeface="Arial Unicode MS"/>
              </a:rPr>
              <a:t>٣٥١</a:t>
            </a:r>
            <a:r>
              <a:rPr lang="ar-SA" sz="1500">
                <a:latin typeface="Arial Unicode MS"/>
              </a:rPr>
              <a:t>) وتاريخ ه</a:t>
            </a:r>
            <a:r>
              <a:rPr lang="en-US" sz="1500">
                <a:latin typeface="Arial Unicode MS"/>
              </a:rPr>
              <a:t>١٤٢٢/٢/١</a:t>
            </a:r>
            <a:r>
              <a:rPr lang="ar-SA" sz="1500">
                <a:latin typeface="Arial Unicode MS"/>
              </a:rPr>
              <a:t>د .</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6861571" y="53578"/>
            <a:ext cx="414338" cy="257175"/>
          </a:xfrm>
          <a:prstGeom prst="rect">
            <a:avLst/>
          </a:prstGeom>
          <a:solidFill>
            <a:srgbClr val="97C085"/>
          </a:solidFill>
        </p:spPr>
        <p:txBody>
          <a:bodyPr wrap="none" lIns="0" tIns="0" rIns="0" bIns="0">
            <a:noAutofit/>
          </a:bodyPr>
          <a:lstStyle/>
          <a:p>
            <a:pPr indent="0" algn="r" rtl="1">
              <a:lnSpc>
                <a:spcPts val="2540"/>
              </a:lnSpc>
              <a:spcAft>
                <a:spcPts val="350"/>
              </a:spcAft>
            </a:pPr>
            <a:r>
              <a:rPr lang="ar-SA" sz="1900">
                <a:solidFill>
                  <a:srgbClr val="FFFFFF"/>
                </a:solidFill>
                <a:latin typeface="Arial Unicode MS"/>
              </a:rPr>
              <a:t>ا</a:t>
            </a:r>
          </a:p>
        </p:txBody>
      </p:sp>
      <p:sp>
        <p:nvSpPr>
          <p:cNvPr id="3" name="Rectangle 2"/>
          <p:cNvSpPr/>
          <p:nvPr/>
        </p:nvSpPr>
        <p:spPr>
          <a:xfrm>
            <a:off x="3386137" y="392906"/>
            <a:ext cx="978694" cy="371475"/>
          </a:xfrm>
          <a:prstGeom prst="rect">
            <a:avLst/>
          </a:prstGeom>
        </p:spPr>
        <p:txBody>
          <a:bodyPr wrap="none" lIns="0" tIns="0" rIns="0" bIns="0">
            <a:noAutofit/>
          </a:bodyPr>
          <a:lstStyle/>
          <a:p>
            <a:pPr indent="0" algn="ctr" rtl="1">
              <a:lnSpc>
                <a:spcPts val="4020"/>
              </a:lnSpc>
              <a:spcBef>
                <a:spcPts val="350"/>
              </a:spcBef>
              <a:spcAft>
                <a:spcPts val="1400"/>
              </a:spcAft>
            </a:pPr>
            <a:r>
              <a:rPr lang="ar-SA" sz="3000">
                <a:solidFill>
                  <a:srgbClr val="90BB80"/>
                </a:solidFill>
                <a:latin typeface="Arial Unicode MS"/>
              </a:rPr>
              <a:t>الاجازات</a:t>
            </a:r>
          </a:p>
        </p:txBody>
      </p:sp>
      <p:sp>
        <p:nvSpPr>
          <p:cNvPr id="4" name="Rectangle 3"/>
          <p:cNvSpPr/>
          <p:nvPr/>
        </p:nvSpPr>
        <p:spPr>
          <a:xfrm>
            <a:off x="2014537" y="1121568"/>
            <a:ext cx="3536156" cy="421482"/>
          </a:xfrm>
          <a:prstGeom prst="rect">
            <a:avLst/>
          </a:prstGeom>
        </p:spPr>
        <p:txBody>
          <a:bodyPr wrap="none" lIns="0" tIns="0" rIns="0" bIns="0">
            <a:noAutofit/>
          </a:bodyPr>
          <a:lstStyle/>
          <a:p>
            <a:pPr indent="0" algn="ctr" rtl="1">
              <a:lnSpc>
                <a:spcPts val="3480"/>
              </a:lnSpc>
              <a:spcBef>
                <a:spcPts val="1400"/>
              </a:spcBef>
              <a:spcAft>
                <a:spcPts val="2800"/>
              </a:spcAft>
            </a:pPr>
            <a:r>
              <a:rPr lang="ar-SA" sz="2600">
                <a:latin typeface="Arial Unicode MS"/>
              </a:rPr>
              <a:t>المادة السادسة والخمسون</a:t>
            </a:r>
          </a:p>
        </p:txBody>
      </p:sp>
      <p:sp>
        <p:nvSpPr>
          <p:cNvPr id="5" name="Rectangle 4"/>
          <p:cNvSpPr/>
          <p:nvPr/>
        </p:nvSpPr>
        <p:spPr>
          <a:xfrm>
            <a:off x="735806" y="2100262"/>
            <a:ext cx="6086475" cy="1857375"/>
          </a:xfrm>
          <a:prstGeom prst="rect">
            <a:avLst/>
          </a:prstGeom>
        </p:spPr>
        <p:txBody>
          <a:bodyPr lIns="0" tIns="0" rIns="0" bIns="0">
            <a:noAutofit/>
          </a:bodyPr>
          <a:lstStyle/>
          <a:p>
            <a:pPr indent="279400" algn="just" rtl="1">
              <a:lnSpc>
                <a:spcPts val="3853"/>
              </a:lnSpc>
              <a:spcBef>
                <a:spcPts val="2800"/>
              </a:spcBef>
              <a:spcAft>
                <a:spcPts val="1400"/>
              </a:spcAft>
            </a:pPr>
            <a:r>
              <a:rPr lang="ar-SA" sz="2200">
                <a:latin typeface="Arial"/>
              </a:rPr>
              <a:t>تعتبر </a:t>
            </a:r>
            <a:r>
              <a:rPr lang="ar-SA" sz="1900">
                <a:latin typeface="Arial Unicode MS"/>
              </a:rPr>
              <a:t>العطلة </a:t>
            </a:r>
            <a:r>
              <a:rPr lang="ar-SA" sz="2200">
                <a:latin typeface="Arial"/>
              </a:rPr>
              <a:t>الصيفية </a:t>
            </a:r>
            <a:r>
              <a:rPr lang="ar-SA" sz="1900">
                <a:latin typeface="Arial Unicode MS"/>
              </a:rPr>
              <a:t>لعضو هيئة التدريس والمحاضر والمعيد ومدرس اللغة بمثابة الإجازة السنوية ويحدد مجلس الجامعة مواعيد عودة أعضاء هيئة التدريمس على ألآتبدأ العطلة الصيفية إلآ بعد انتهاء أعمال الاختبارات وإعلان النتائج .</a:t>
            </a:r>
          </a:p>
        </p:txBody>
      </p:sp>
      <p:sp>
        <p:nvSpPr>
          <p:cNvPr id="6" name="Rectangle 5"/>
          <p:cNvSpPr/>
          <p:nvPr/>
        </p:nvSpPr>
        <p:spPr>
          <a:xfrm>
            <a:off x="2143125" y="4286250"/>
            <a:ext cx="3378993" cy="392906"/>
          </a:xfrm>
          <a:prstGeom prst="rect">
            <a:avLst/>
          </a:prstGeom>
        </p:spPr>
        <p:txBody>
          <a:bodyPr wrap="none" lIns="0" tIns="0" rIns="0" bIns="0">
            <a:noAutofit/>
          </a:bodyPr>
          <a:lstStyle/>
          <a:p>
            <a:pPr indent="0" algn="ctr" rtl="1">
              <a:lnSpc>
                <a:spcPts val="3480"/>
              </a:lnSpc>
              <a:spcBef>
                <a:spcPts val="1400"/>
              </a:spcBef>
              <a:spcAft>
                <a:spcPts val="2800"/>
              </a:spcAft>
            </a:pPr>
            <a:r>
              <a:rPr lang="ar-SA" sz="2600">
                <a:latin typeface="Arial Unicode MS"/>
              </a:rPr>
              <a:t>المادة </a:t>
            </a:r>
            <a:r>
              <a:rPr lang="ar-SA" sz="2700" b="1">
                <a:latin typeface="Arial"/>
              </a:rPr>
              <a:t>السابعة والخمسون</a:t>
            </a:r>
          </a:p>
        </p:txBody>
      </p:sp>
      <p:sp>
        <p:nvSpPr>
          <p:cNvPr id="7" name="Rectangle 6"/>
          <p:cNvSpPr/>
          <p:nvPr/>
        </p:nvSpPr>
        <p:spPr>
          <a:xfrm>
            <a:off x="785812" y="5229225"/>
            <a:ext cx="6100763" cy="2350293"/>
          </a:xfrm>
          <a:prstGeom prst="rect">
            <a:avLst/>
          </a:prstGeom>
        </p:spPr>
        <p:txBody>
          <a:bodyPr lIns="0" tIns="0" rIns="0" bIns="0">
            <a:noAutofit/>
          </a:bodyPr>
          <a:lstStyle/>
          <a:p>
            <a:pPr indent="279400" algn="just" rtl="1">
              <a:lnSpc>
                <a:spcPts val="3853"/>
              </a:lnSpc>
              <a:spcBef>
                <a:spcPts val="2800"/>
              </a:spcBef>
              <a:spcAft>
                <a:spcPts val="1400"/>
              </a:spcAft>
            </a:pPr>
            <a:r>
              <a:rPr lang="ar-SA" sz="1900">
                <a:latin typeface="Arial Unicode MS"/>
              </a:rPr>
              <a:t>لمدير الجامعة تكليف عضو هيئة التدريس والمحاضر والمعيد </a:t>
            </a:r>
            <a:r>
              <a:rPr lang="ar-SA" sz="2200">
                <a:latin typeface="Arial"/>
              </a:rPr>
              <a:t>ومدرس </a:t>
            </a:r>
            <a:r>
              <a:rPr lang="ar-SA" sz="1900">
                <a:latin typeface="Arial Unicode MS"/>
              </a:rPr>
              <a:t>اللغة </a:t>
            </a:r>
            <a:r>
              <a:rPr lang="ar-SA" sz="2200">
                <a:latin typeface="Arial"/>
              </a:rPr>
              <a:t>بالتدريس </a:t>
            </a:r>
            <a:r>
              <a:rPr lang="ar-SA" sz="1800">
                <a:latin typeface="Arial Unicode MS"/>
              </a:rPr>
              <a:t>أثناء </a:t>
            </a:r>
            <a:r>
              <a:rPr lang="ar-SA" sz="1900">
                <a:latin typeface="Arial Unicode MS"/>
              </a:rPr>
              <a:t>الإجازة السوية </a:t>
            </a:r>
            <a:r>
              <a:rPr lang="ar-SA" sz="2200">
                <a:latin typeface="Arial"/>
              </a:rPr>
              <a:t>ويتم </a:t>
            </a:r>
            <a:r>
              <a:rPr lang="ar-SA" sz="1900">
                <a:latin typeface="Arial Unicode MS"/>
              </a:rPr>
              <a:t>تعويضه عن المدة </a:t>
            </a:r>
            <a:r>
              <a:rPr lang="ar-SA" sz="2200">
                <a:latin typeface="Arial"/>
              </a:rPr>
              <a:t>التي </a:t>
            </a:r>
            <a:r>
              <a:rPr lang="ar-SA" sz="1900">
                <a:latin typeface="Arial Unicode MS"/>
              </a:rPr>
              <a:t>يكلف بالعمل خلالها براتب </a:t>
            </a:r>
            <a:r>
              <a:rPr lang="ar-SA" sz="1800">
                <a:latin typeface="Arial Unicode MS"/>
              </a:rPr>
              <a:t>إضافي </a:t>
            </a:r>
            <a:r>
              <a:rPr lang="ar-SA" sz="1900">
                <a:latin typeface="Arial Unicode MS"/>
              </a:rPr>
              <a:t>يعادل راتبه عن هذ</a:t>
            </a:r>
            <a:r>
              <a:rPr lang="en-US" sz="1900">
                <a:latin typeface="Arial Unicode MS"/>
              </a:rPr>
              <a:t>٥</a:t>
            </a:r>
            <a:r>
              <a:rPr lang="ar-SA" sz="1900">
                <a:latin typeface="Arial Unicode MS"/>
              </a:rPr>
              <a:t> المدة </a:t>
            </a:r>
            <a:r>
              <a:rPr lang="ar-SA" sz="1700">
                <a:latin typeface="Arial Unicode MS"/>
              </a:rPr>
              <a:t>على </a:t>
            </a:r>
            <a:r>
              <a:rPr lang="ar-SA" sz="1800">
                <a:latin typeface="Arial Unicode MS"/>
              </a:rPr>
              <a:t>ألأ </a:t>
            </a:r>
            <a:r>
              <a:rPr lang="ar-SA" sz="1900">
                <a:latin typeface="Arial Unicode MS"/>
              </a:rPr>
              <a:t>تزيد المدة </a:t>
            </a:r>
            <a:r>
              <a:rPr lang="ar-SA" sz="2200">
                <a:latin typeface="Arial"/>
              </a:rPr>
              <a:t>التي </a:t>
            </a:r>
            <a:r>
              <a:rPr lang="ar-SA" sz="1900">
                <a:latin typeface="Arial Unicode MS"/>
              </a:rPr>
              <a:t>يعوص عنها عن </a:t>
            </a:r>
            <a:r>
              <a:rPr lang="ar-SA" sz="2200">
                <a:latin typeface="Arial"/>
              </a:rPr>
              <a:t>ستين </a:t>
            </a:r>
            <a:r>
              <a:rPr lang="ar-SA" sz="1900">
                <a:latin typeface="Arial Unicode MS"/>
              </a:rPr>
              <a:t>يوما </a:t>
            </a:r>
            <a:r>
              <a:rPr lang="ar-SA" sz="2200">
                <a:latin typeface="Arial"/>
              </a:rPr>
              <a:t>في </a:t>
            </a:r>
            <a:r>
              <a:rPr lang="ar-SA" sz="1900">
                <a:latin typeface="Arial Unicode MS"/>
              </a:rPr>
              <a:t>العام .</a:t>
            </a:r>
          </a:p>
        </p:txBody>
      </p:sp>
      <p:sp>
        <p:nvSpPr>
          <p:cNvPr id="8" name="Rectangle 7"/>
          <p:cNvSpPr/>
          <p:nvPr/>
        </p:nvSpPr>
        <p:spPr>
          <a:xfrm>
            <a:off x="2185987" y="7915275"/>
            <a:ext cx="3228975" cy="392906"/>
          </a:xfrm>
          <a:prstGeom prst="rect">
            <a:avLst/>
          </a:prstGeom>
        </p:spPr>
        <p:txBody>
          <a:bodyPr wrap="none" lIns="0" tIns="0" rIns="0" bIns="0">
            <a:noAutofit/>
          </a:bodyPr>
          <a:lstStyle/>
          <a:p>
            <a:pPr indent="0" algn="ctr" rtl="1">
              <a:lnSpc>
                <a:spcPts val="3480"/>
              </a:lnSpc>
              <a:spcBef>
                <a:spcPts val="1400"/>
              </a:spcBef>
              <a:spcAft>
                <a:spcPts val="2800"/>
              </a:spcAft>
            </a:pPr>
            <a:r>
              <a:rPr lang="ar-SA" sz="2600">
                <a:latin typeface="Arial Unicode MS"/>
              </a:rPr>
              <a:t>المادة الثامنة </a:t>
            </a:r>
            <a:r>
              <a:rPr lang="ar-SA" sz="2700" b="1">
                <a:latin typeface="Arial"/>
              </a:rPr>
              <a:t>والخمسون</a:t>
            </a:r>
          </a:p>
        </p:txBody>
      </p:sp>
      <p:sp>
        <p:nvSpPr>
          <p:cNvPr id="9" name="Rectangle 8"/>
          <p:cNvSpPr/>
          <p:nvPr/>
        </p:nvSpPr>
        <p:spPr>
          <a:xfrm>
            <a:off x="757237" y="8808243"/>
            <a:ext cx="6086475" cy="1371600"/>
          </a:xfrm>
          <a:prstGeom prst="rect">
            <a:avLst/>
          </a:prstGeom>
        </p:spPr>
        <p:txBody>
          <a:bodyPr lIns="0" tIns="0" rIns="0" bIns="0">
            <a:noAutofit/>
          </a:bodyPr>
          <a:lstStyle/>
          <a:p>
            <a:pPr indent="279400" algn="just" rtl="1">
              <a:lnSpc>
                <a:spcPts val="3600"/>
              </a:lnSpc>
              <a:spcBef>
                <a:spcPts val="2800"/>
              </a:spcBef>
            </a:pPr>
            <a:r>
              <a:rPr lang="ar-SA" sz="1900">
                <a:latin typeface="Arial Unicode MS"/>
              </a:rPr>
              <a:t>لمدير الجامعة </a:t>
            </a:r>
            <a:r>
              <a:rPr lang="ar-SA" sz="2200">
                <a:latin typeface="Arial"/>
              </a:rPr>
              <a:t>بناء </a:t>
            </a:r>
            <a:r>
              <a:rPr lang="ar-SA" sz="1700">
                <a:latin typeface="Arial Unicode MS"/>
              </a:rPr>
              <a:t>على </a:t>
            </a:r>
            <a:r>
              <a:rPr lang="ar-SA" sz="1900">
                <a:latin typeface="Arial Unicode MS"/>
              </a:rPr>
              <a:t>مقتضيات مصلحة العمل المرافقة </a:t>
            </a:r>
            <a:r>
              <a:rPr lang="ar-SA" sz="1700">
                <a:latin typeface="Arial Unicode MS"/>
              </a:rPr>
              <a:t>على </a:t>
            </a:r>
            <a:r>
              <a:rPr lang="ar-SA" sz="1900">
                <a:latin typeface="Arial Unicode MS"/>
              </a:rPr>
              <a:t>تأجيل تمتع عضو هيئة التدريس ومن </a:t>
            </a:r>
            <a:r>
              <a:rPr lang="ar-SA" sz="2200">
                <a:latin typeface="Arial"/>
              </a:rPr>
              <a:t>في </a:t>
            </a:r>
            <a:r>
              <a:rPr lang="ar-SA" sz="1900">
                <a:latin typeface="Arial Unicode MS"/>
              </a:rPr>
              <a:t>حكمه بإجازته السوية آو </a:t>
            </a:r>
            <a:r>
              <a:rPr lang="ar-SA" sz="1800">
                <a:latin typeface="Arial Unicode MS"/>
              </a:rPr>
              <a:t>جزء منها.</a:t>
            </a: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057400" y="657225"/>
            <a:ext cx="3386137" cy="421481"/>
          </a:xfrm>
          <a:prstGeom prst="rect">
            <a:avLst/>
          </a:prstGeom>
        </p:spPr>
        <p:txBody>
          <a:bodyPr wrap="none" lIns="0" tIns="0" rIns="0" bIns="0">
            <a:noAutofit/>
          </a:bodyPr>
          <a:lstStyle/>
          <a:p>
            <a:pPr indent="0" algn="ctr" rtl="1">
              <a:lnSpc>
                <a:spcPts val="4150"/>
              </a:lnSpc>
              <a:spcAft>
                <a:spcPts val="2240"/>
              </a:spcAft>
            </a:pPr>
            <a:r>
              <a:rPr lang="ar-SA" sz="3100">
                <a:latin typeface="Arial Unicode MS"/>
              </a:rPr>
              <a:t>المادة </a:t>
            </a:r>
            <a:r>
              <a:rPr lang="ar-SA" sz="2600">
                <a:latin typeface="Arial Unicode MS"/>
              </a:rPr>
              <a:t>التاسعة والخمسون</a:t>
            </a:r>
          </a:p>
        </p:txBody>
      </p:sp>
      <p:sp>
        <p:nvSpPr>
          <p:cNvPr id="3" name="Rectangle 2"/>
          <p:cNvSpPr/>
          <p:nvPr/>
        </p:nvSpPr>
        <p:spPr>
          <a:xfrm>
            <a:off x="707231" y="1600200"/>
            <a:ext cx="6093619" cy="892968"/>
          </a:xfrm>
          <a:prstGeom prst="rect">
            <a:avLst/>
          </a:prstGeom>
        </p:spPr>
        <p:txBody>
          <a:bodyPr lIns="0" tIns="0" rIns="0" bIns="0">
            <a:noAutofit/>
          </a:bodyPr>
          <a:lstStyle/>
          <a:p>
            <a:pPr indent="279400" algn="just" rtl="1">
              <a:lnSpc>
                <a:spcPts val="3291"/>
              </a:lnSpc>
              <a:spcBef>
                <a:spcPts val="2240"/>
              </a:spcBef>
              <a:spcAft>
                <a:spcPts val="2240"/>
              </a:spcAft>
            </a:pPr>
            <a:r>
              <a:rPr lang="ar-SA" sz="1900">
                <a:latin typeface="Arial Unicode MS"/>
              </a:rPr>
              <a:t>تمنح الإجازات الأخرى </a:t>
            </a:r>
            <a:r>
              <a:rPr lang="ar-SA" sz="1800">
                <a:latin typeface="Arial Unicode MS"/>
              </a:rPr>
              <a:t>وفقأ </a:t>
            </a:r>
            <a:r>
              <a:rPr lang="ar-SA" sz="1900">
                <a:latin typeface="Arial Unicode MS"/>
              </a:rPr>
              <a:t>لأحكام نظام الخدمة المدنية </a:t>
            </a:r>
            <a:r>
              <a:rPr lang="ar-SA" sz="2000">
                <a:latin typeface="Arial Unicode MS"/>
              </a:rPr>
              <a:t>ولوائحه التنفيذية .</a:t>
            </a:r>
          </a:p>
        </p:txBody>
      </p:sp>
      <p:sp>
        <p:nvSpPr>
          <p:cNvPr id="4" name="Rectangle 3"/>
          <p:cNvSpPr/>
          <p:nvPr/>
        </p:nvSpPr>
        <p:spPr>
          <a:xfrm>
            <a:off x="2857500" y="2936081"/>
            <a:ext cx="1785937" cy="385762"/>
          </a:xfrm>
          <a:prstGeom prst="rect">
            <a:avLst/>
          </a:prstGeom>
        </p:spPr>
        <p:txBody>
          <a:bodyPr wrap="none" lIns="0" tIns="0" rIns="0" bIns="0">
            <a:noAutofit/>
          </a:bodyPr>
          <a:lstStyle/>
          <a:p>
            <a:pPr indent="0" algn="ctr" rtl="1">
              <a:lnSpc>
                <a:spcPts val="4150"/>
              </a:lnSpc>
              <a:spcBef>
                <a:spcPts val="2240"/>
              </a:spcBef>
              <a:spcAft>
                <a:spcPts val="2240"/>
              </a:spcAft>
            </a:pPr>
            <a:r>
              <a:rPr lang="ar-SA" sz="3100">
                <a:latin typeface="Arial Unicode MS"/>
              </a:rPr>
              <a:t>المادة </a:t>
            </a:r>
            <a:r>
              <a:rPr lang="ar-SA" sz="2600">
                <a:latin typeface="Arial Unicode MS"/>
              </a:rPr>
              <a:t>الستون</a:t>
            </a:r>
          </a:p>
        </p:txBody>
      </p:sp>
      <p:sp>
        <p:nvSpPr>
          <p:cNvPr id="5" name="Rectangle 4"/>
          <p:cNvSpPr/>
          <p:nvPr/>
        </p:nvSpPr>
        <p:spPr>
          <a:xfrm>
            <a:off x="707231" y="3893343"/>
            <a:ext cx="6100762" cy="1800225"/>
          </a:xfrm>
          <a:prstGeom prst="rect">
            <a:avLst/>
          </a:prstGeom>
        </p:spPr>
        <p:txBody>
          <a:bodyPr lIns="0" tIns="0" rIns="0" bIns="0">
            <a:noAutofit/>
          </a:bodyPr>
          <a:lstStyle/>
          <a:p>
            <a:pPr indent="279400" algn="just" rtl="1">
              <a:lnSpc>
                <a:spcPts val="3600"/>
              </a:lnSpc>
              <a:spcBef>
                <a:spcPts val="2240"/>
              </a:spcBef>
            </a:pPr>
            <a:r>
              <a:rPr lang="ar-SA" sz="1900">
                <a:latin typeface="Arial Unicode MS"/>
              </a:rPr>
              <a:t>يجوز بقرار </a:t>
            </a:r>
            <a:r>
              <a:rPr lang="ar-SA" sz="2000">
                <a:latin typeface="Arial Unicode MS"/>
              </a:rPr>
              <a:t>من </a:t>
            </a:r>
            <a:r>
              <a:rPr lang="ar-SA" sz="2200">
                <a:latin typeface="Arial"/>
              </a:rPr>
              <a:t>مدير </a:t>
            </a:r>
            <a:r>
              <a:rPr lang="ar-SA" sz="1900">
                <a:latin typeface="Arial Unicode MS"/>
              </a:rPr>
              <a:t>الجامعة منح عضو هيئة التدريس </a:t>
            </a:r>
            <a:r>
              <a:rPr lang="ar-SA" sz="2000">
                <a:latin typeface="Arial Unicode MS"/>
              </a:rPr>
              <a:t>ومن </a:t>
            </a:r>
            <a:r>
              <a:rPr lang="ar-SA" sz="1900">
                <a:latin typeface="Arial Unicode MS"/>
              </a:rPr>
              <a:t>في حكمه لأسباب معقولة إجازة استثنائية لا تزيد مدتها </a:t>
            </a:r>
            <a:r>
              <a:rPr lang="ar-SA" sz="1700">
                <a:latin typeface="Arial Unicode MS"/>
              </a:rPr>
              <a:t>على </a:t>
            </a:r>
            <a:r>
              <a:rPr lang="ar-SA" sz="1900">
                <a:latin typeface="Arial Unicode MS"/>
              </a:rPr>
              <a:t>ستة أشهر وخلال ثلاث ستوات بلا راتب، ويجوز لمجلس الجامعة عند الاقتضاء الاستثناء من هذا الشرط </a:t>
            </a:r>
            <a:r>
              <a:rPr lang="ar-SA" sz="1700">
                <a:latin typeface="Arial Unicode MS"/>
              </a:rPr>
              <a:t>على </a:t>
            </a:r>
            <a:r>
              <a:rPr lang="ar-SA" sz="1900">
                <a:latin typeface="Arial Unicode MS"/>
              </a:rPr>
              <a:t>ألأتزيد مدة الإجازة</a:t>
            </a:r>
          </a:p>
        </p:txBody>
      </p:sp>
      <p:sp>
        <p:nvSpPr>
          <p:cNvPr id="6" name="Rectangle 5"/>
          <p:cNvSpPr/>
          <p:nvPr/>
        </p:nvSpPr>
        <p:spPr>
          <a:xfrm>
            <a:off x="6050756" y="5829300"/>
            <a:ext cx="757237" cy="335756"/>
          </a:xfrm>
          <a:prstGeom prst="rect">
            <a:avLst/>
          </a:prstGeom>
        </p:spPr>
        <p:txBody>
          <a:bodyPr wrap="none" lIns="0" tIns="0" rIns="0" bIns="0">
            <a:noAutofit/>
          </a:bodyPr>
          <a:lstStyle/>
          <a:p>
            <a:pPr indent="0" algn="r" rtl="1">
              <a:lnSpc>
                <a:spcPts val="2540"/>
              </a:lnSpc>
              <a:spcAft>
                <a:spcPts val="1470"/>
              </a:spcAft>
            </a:pPr>
            <a:r>
              <a:rPr lang="ar-SA" sz="1900">
                <a:latin typeface="Arial Unicode MS"/>
              </a:rPr>
              <a:t>عن مسنه</a:t>
            </a:r>
          </a:p>
        </p:txBody>
      </p:sp>
      <p:sp>
        <p:nvSpPr>
          <p:cNvPr id="7" name="Rectangle 6"/>
          <p:cNvSpPr/>
          <p:nvPr/>
        </p:nvSpPr>
        <p:spPr>
          <a:xfrm>
            <a:off x="2864643" y="6336506"/>
            <a:ext cx="1778794" cy="450056"/>
          </a:xfrm>
          <a:prstGeom prst="rect">
            <a:avLst/>
          </a:prstGeom>
        </p:spPr>
        <p:txBody>
          <a:bodyPr wrap="none" lIns="0" tIns="0" rIns="0" bIns="0">
            <a:noAutofit/>
          </a:bodyPr>
          <a:lstStyle/>
          <a:p>
            <a:pPr indent="0" algn="ctr" rtl="1">
              <a:lnSpc>
                <a:spcPts val="2460"/>
              </a:lnSpc>
              <a:spcBef>
                <a:spcPts val="1470"/>
              </a:spcBef>
              <a:spcAft>
                <a:spcPts val="3570"/>
              </a:spcAft>
            </a:pPr>
            <a:r>
              <a:rPr lang="ar-SA" sz="2200">
                <a:solidFill>
                  <a:srgbClr val="90BB80"/>
                </a:solidFill>
                <a:latin typeface="Arial"/>
              </a:rPr>
              <a:t>ا</a:t>
            </a:r>
            <a:r>
              <a:rPr lang="en-US" sz="2200">
                <a:solidFill>
                  <a:srgbClr val="90BB80"/>
                </a:solidFill>
                <a:latin typeface="Arial"/>
              </a:rPr>
              <a:t>٠</a:t>
            </a:r>
            <a:r>
              <a:rPr lang="ar-SA" sz="2200">
                <a:solidFill>
                  <a:srgbClr val="90BB80"/>
                </a:solidFill>
                <a:latin typeface="Arial"/>
              </a:rPr>
              <a:t>جازةالتذئاسي</a:t>
            </a:r>
          </a:p>
        </p:txBody>
      </p:sp>
      <p:sp>
        <p:nvSpPr>
          <p:cNvPr id="8" name="Rectangle 7"/>
          <p:cNvSpPr/>
          <p:nvPr/>
        </p:nvSpPr>
        <p:spPr>
          <a:xfrm>
            <a:off x="2243137" y="7336631"/>
            <a:ext cx="3064669" cy="392906"/>
          </a:xfrm>
          <a:prstGeom prst="rect">
            <a:avLst/>
          </a:prstGeom>
        </p:spPr>
        <p:txBody>
          <a:bodyPr wrap="none" lIns="0" tIns="0" rIns="0" bIns="0">
            <a:noAutofit/>
          </a:bodyPr>
          <a:lstStyle/>
          <a:p>
            <a:pPr indent="0" algn="ctr" rtl="1">
              <a:lnSpc>
                <a:spcPts val="4150"/>
              </a:lnSpc>
              <a:spcBef>
                <a:spcPts val="3570"/>
              </a:spcBef>
              <a:spcAft>
                <a:spcPts val="2800"/>
              </a:spcAft>
            </a:pPr>
            <a:r>
              <a:rPr lang="ar-SA" sz="3100">
                <a:latin typeface="Arial Unicode MS"/>
              </a:rPr>
              <a:t>المادة الحادية </a:t>
            </a:r>
            <a:r>
              <a:rPr lang="ar-SA" sz="2600">
                <a:latin typeface="Arial Unicode MS"/>
              </a:rPr>
              <a:t>والستون</a:t>
            </a:r>
          </a:p>
        </p:txBody>
      </p:sp>
      <p:sp>
        <p:nvSpPr>
          <p:cNvPr id="9" name="Rectangle 8"/>
          <p:cNvSpPr/>
          <p:nvPr/>
        </p:nvSpPr>
        <p:spPr>
          <a:xfrm>
            <a:off x="728662" y="8272462"/>
            <a:ext cx="6107906" cy="2035969"/>
          </a:xfrm>
          <a:prstGeom prst="rect">
            <a:avLst/>
          </a:prstGeom>
        </p:spPr>
        <p:txBody>
          <a:bodyPr lIns="0" tIns="0" rIns="0" bIns="0">
            <a:noAutofit/>
          </a:bodyPr>
          <a:lstStyle/>
          <a:p>
            <a:pPr indent="279400" algn="just" rtl="1">
              <a:lnSpc>
                <a:spcPts val="4078"/>
              </a:lnSpc>
              <a:spcBef>
                <a:spcPts val="2800"/>
              </a:spcBef>
            </a:pPr>
            <a:r>
              <a:rPr lang="ar-SA" sz="1900">
                <a:latin typeface="Arial Unicode MS"/>
              </a:rPr>
              <a:t>يجوز بقرار </a:t>
            </a:r>
            <a:r>
              <a:rPr lang="ar-SA" sz="2000">
                <a:latin typeface="Arial Unicode MS"/>
              </a:rPr>
              <a:t>من </a:t>
            </a:r>
            <a:r>
              <a:rPr lang="ar-SA" sz="1900">
                <a:latin typeface="Arial Unicode MS"/>
              </a:rPr>
              <a:t>مجلس </a:t>
            </a:r>
            <a:r>
              <a:rPr lang="ar-SA" sz="2000">
                <a:latin typeface="Arial Unicode MS"/>
              </a:rPr>
              <a:t>الجامعة بط; </a:t>
            </a:r>
            <a:r>
              <a:rPr lang="ar-SA" sz="1900">
                <a:latin typeface="Arial Unicode MS"/>
              </a:rPr>
              <a:t>على </a:t>
            </a:r>
            <a:r>
              <a:rPr lang="ar-SA" sz="2000">
                <a:latin typeface="Arial Unicode MS"/>
              </a:rPr>
              <a:t>توصية من </a:t>
            </a:r>
            <a:r>
              <a:rPr lang="ar-SA" sz="1900">
                <a:latin typeface="Arial Unicode MS"/>
              </a:rPr>
              <a:t>مجلسي </a:t>
            </a:r>
            <a:r>
              <a:rPr lang="ar-SA" sz="2000">
                <a:latin typeface="Arial Unicode MS"/>
              </a:rPr>
              <a:t>الكلية والضب المختصين والمجدرأ العلمي </a:t>
            </a:r>
            <a:r>
              <a:rPr lang="ar-SA" sz="1800">
                <a:latin typeface="Arial Unicode MS"/>
              </a:rPr>
              <a:t>أن </a:t>
            </a:r>
            <a:r>
              <a:rPr lang="ar-SA" sz="1900">
                <a:latin typeface="Arial Unicode MS"/>
              </a:rPr>
              <a:t>يحصل </a:t>
            </a:r>
            <a:r>
              <a:rPr lang="ar-SA" sz="2000">
                <a:latin typeface="Arial Unicode MS"/>
              </a:rPr>
              <a:t>عضر </a:t>
            </a:r>
            <a:r>
              <a:rPr lang="ar-SA" sz="1900">
                <a:latin typeface="Arial Unicode MS"/>
              </a:rPr>
              <a:t>هيئه </a:t>
            </a:r>
            <a:r>
              <a:rPr lang="ar-SA" sz="2000">
                <a:latin typeface="Arial Unicode MS"/>
              </a:rPr>
              <a:t>التدريس </a:t>
            </a:r>
            <a:r>
              <a:rPr lang="ar-SA" sz="1700">
                <a:latin typeface="Arial Unicode MS"/>
              </a:rPr>
              <a:t>على </a:t>
            </a:r>
            <a:r>
              <a:rPr lang="ar-SA" sz="2000">
                <a:latin typeface="Arial Unicode MS"/>
              </a:rPr>
              <a:t>إجازة </a:t>
            </a:r>
            <a:r>
              <a:rPr lang="ar-SA" sz="1900">
                <a:latin typeface="Arial Unicode MS"/>
              </a:rPr>
              <a:t>تعرغ </a:t>
            </a:r>
            <a:r>
              <a:rPr lang="ar-SA" sz="1700">
                <a:latin typeface="Arial Unicode MS"/>
              </a:rPr>
              <a:t>علمي </a:t>
            </a:r>
            <a:r>
              <a:rPr lang="ar-SA" sz="2000">
                <a:latin typeface="Arial Unicode MS"/>
              </a:rPr>
              <a:t>لمدة عام دراسي بعد مضي </a:t>
            </a:r>
            <a:r>
              <a:rPr lang="ar-SA" sz="1900">
                <a:latin typeface="Arial Unicode MS"/>
              </a:rPr>
              <a:t>خمس </a:t>
            </a:r>
            <a:r>
              <a:rPr lang="ar-SA" sz="2000">
                <a:latin typeface="Arial Unicode MS"/>
              </a:rPr>
              <a:t>سنوات من </a:t>
            </a:r>
            <a:r>
              <a:rPr lang="ar-SA" sz="1900">
                <a:latin typeface="Arial Unicode MS"/>
              </a:rPr>
              <a:t>تعيينه </a:t>
            </a:r>
            <a:r>
              <a:rPr lang="ar-SA" sz="1800">
                <a:latin typeface="Arial Unicode MS"/>
              </a:rPr>
              <a:t>أو </a:t>
            </a:r>
            <a:r>
              <a:rPr lang="ar-SA" sz="2000">
                <a:latin typeface="Arial Unicode MS"/>
              </a:rPr>
              <a:t>تمتعه بإجازة </a:t>
            </a:r>
            <a:r>
              <a:rPr lang="ar-SA" sz="1900">
                <a:latin typeface="Arial Unicode MS"/>
              </a:rPr>
              <a:t>تفع علمي </a:t>
            </a:r>
            <a:r>
              <a:rPr lang="ar-SA" sz="2000">
                <a:latin typeface="Arial Unicode MS"/>
              </a:rPr>
              <a:t>سابقة، </a:t>
            </a:r>
            <a:r>
              <a:rPr lang="ar-SA" sz="1800">
                <a:latin typeface="Arial Unicode MS"/>
              </a:rPr>
              <a:t>أو </a:t>
            </a:r>
            <a:r>
              <a:rPr lang="ar-SA" sz="2000">
                <a:latin typeface="Arial Unicode MS"/>
              </a:rPr>
              <a:t>لمدة</a:t>
            </a: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50831" y="50006"/>
            <a:ext cx="614362" cy="585787"/>
          </a:xfrm>
          <a:prstGeom prst="rect">
            <a:avLst/>
          </a:prstGeom>
        </p:spPr>
      </p:pic>
      <p:pic>
        <p:nvPicPr>
          <p:cNvPr id="3" name="Picture 2"/>
          <p:cNvPicPr>
            <a:picLocks noChangeAspect="1"/>
          </p:cNvPicPr>
          <p:nvPr/>
        </p:nvPicPr>
        <p:blipFill>
          <a:blip r:embed="rId3"/>
          <a:stretch>
            <a:fillRect/>
          </a:stretch>
        </p:blipFill>
        <p:spPr>
          <a:xfrm>
            <a:off x="228600" y="50006"/>
            <a:ext cx="1071562" cy="492919"/>
          </a:xfrm>
          <a:prstGeom prst="rect">
            <a:avLst/>
          </a:prstGeom>
        </p:spPr>
      </p:pic>
      <p:pic>
        <p:nvPicPr>
          <p:cNvPr id="4" name="Picture 3"/>
          <p:cNvPicPr>
            <a:picLocks noChangeAspect="1"/>
          </p:cNvPicPr>
          <p:nvPr/>
        </p:nvPicPr>
        <p:blipFill>
          <a:blip r:embed="rId4"/>
          <a:stretch>
            <a:fillRect/>
          </a:stretch>
        </p:blipFill>
        <p:spPr>
          <a:xfrm>
            <a:off x="1928812" y="3421856"/>
            <a:ext cx="3850481" cy="650081"/>
          </a:xfrm>
          <a:prstGeom prst="rect">
            <a:avLst/>
          </a:prstGeom>
        </p:spPr>
      </p:pic>
      <p:pic>
        <p:nvPicPr>
          <p:cNvPr id="5" name="Picture 4"/>
          <p:cNvPicPr>
            <a:picLocks noChangeAspect="1"/>
          </p:cNvPicPr>
          <p:nvPr/>
        </p:nvPicPr>
        <p:blipFill>
          <a:blip r:embed="rId5"/>
          <a:stretch>
            <a:fillRect/>
          </a:stretch>
        </p:blipFill>
        <p:spPr>
          <a:xfrm>
            <a:off x="1921668" y="7679531"/>
            <a:ext cx="3857625" cy="650081"/>
          </a:xfrm>
          <a:prstGeom prst="rect">
            <a:avLst/>
          </a:prstGeom>
        </p:spPr>
      </p:pic>
      <p:pic>
        <p:nvPicPr>
          <p:cNvPr id="6" name="Picture 5"/>
          <p:cNvPicPr>
            <a:picLocks noChangeAspect="1"/>
          </p:cNvPicPr>
          <p:nvPr/>
        </p:nvPicPr>
        <p:blipFill>
          <a:blip r:embed="rId6"/>
          <a:stretch>
            <a:fillRect/>
          </a:stretch>
        </p:blipFill>
        <p:spPr>
          <a:xfrm>
            <a:off x="6879431" y="9244012"/>
            <a:ext cx="435769" cy="1096566"/>
          </a:xfrm>
          <a:prstGeom prst="rect">
            <a:avLst/>
          </a:prstGeom>
        </p:spPr>
      </p:pic>
      <p:pic>
        <p:nvPicPr>
          <p:cNvPr id="7" name="Picture 6"/>
          <p:cNvPicPr>
            <a:picLocks noChangeAspect="1"/>
          </p:cNvPicPr>
          <p:nvPr/>
        </p:nvPicPr>
        <p:blipFill>
          <a:blip r:embed="rId7"/>
          <a:stretch>
            <a:fillRect/>
          </a:stretch>
        </p:blipFill>
        <p:spPr>
          <a:xfrm>
            <a:off x="264318" y="10194131"/>
            <a:ext cx="428625" cy="160734"/>
          </a:xfrm>
          <a:prstGeom prst="rect">
            <a:avLst/>
          </a:prstGeom>
        </p:spPr>
      </p:pic>
      <p:sp>
        <p:nvSpPr>
          <p:cNvPr id="8" name="Rectangle 7"/>
          <p:cNvSpPr/>
          <p:nvPr/>
        </p:nvSpPr>
        <p:spPr>
          <a:xfrm>
            <a:off x="0" y="0"/>
            <a:ext cx="0" cy="0"/>
          </a:xfrm>
          <a:prstGeom prst="rect">
            <a:avLst/>
          </a:prstGeom>
          <a:solidFill>
            <a:srgbClr val="70AD5A"/>
          </a:solidFill>
        </p:spPr>
        <p:txBody>
          <a:bodyPr wrap="none" lIns="0" tIns="0" rIns="0" bIns="0">
            <a:noAutofit/>
          </a:bodyPr>
          <a:lstStyle/>
          <a:p>
            <a:endParaRPr/>
          </a:p>
        </p:txBody>
      </p:sp>
      <p:sp>
        <p:nvSpPr>
          <p:cNvPr id="9" name="Rectangle 8"/>
          <p:cNvSpPr/>
          <p:nvPr/>
        </p:nvSpPr>
        <p:spPr>
          <a:xfrm>
            <a:off x="5457825" y="0"/>
            <a:ext cx="1178718" cy="235743"/>
          </a:xfrm>
          <a:prstGeom prst="rect">
            <a:avLst/>
          </a:prstGeom>
          <a:solidFill>
            <a:srgbClr val="97C085"/>
          </a:solidFill>
        </p:spPr>
        <p:txBody>
          <a:bodyPr wrap="none" lIns="0" tIns="0" rIns="0" bIns="0">
            <a:noAutofit/>
          </a:bodyPr>
          <a:lstStyle/>
          <a:p>
            <a:pPr indent="0">
              <a:lnSpc>
                <a:spcPts val="740"/>
              </a:lnSpc>
            </a:pPr>
            <a:r>
              <a:rPr lang="en-US" sz="550">
                <a:solidFill>
                  <a:srgbClr val="2B4917"/>
                </a:solidFill>
                <a:latin typeface="Arial Unicode MS"/>
              </a:rPr>
              <a:t>-</a:t>
            </a:r>
          </a:p>
        </p:txBody>
      </p:sp>
      <p:sp>
        <p:nvSpPr>
          <p:cNvPr id="10" name="Rectangle 9"/>
          <p:cNvSpPr/>
          <p:nvPr/>
        </p:nvSpPr>
        <p:spPr>
          <a:xfrm>
            <a:off x="0" y="0"/>
            <a:ext cx="0" cy="0"/>
          </a:xfrm>
          <a:prstGeom prst="rect">
            <a:avLst/>
          </a:prstGeom>
          <a:solidFill>
            <a:srgbClr val="70AD5A"/>
          </a:solidFill>
        </p:spPr>
        <p:txBody>
          <a:bodyPr wrap="none" lIns="0" tIns="0" rIns="0" bIns="0">
            <a:noAutofit/>
          </a:bodyPr>
          <a:lstStyle/>
          <a:p>
            <a:endParaRPr/>
          </a:p>
        </p:txBody>
      </p:sp>
      <p:sp>
        <p:nvSpPr>
          <p:cNvPr id="11" name="Rectangle 10"/>
          <p:cNvSpPr/>
          <p:nvPr/>
        </p:nvSpPr>
        <p:spPr>
          <a:xfrm>
            <a:off x="778668" y="471487"/>
            <a:ext cx="6100763" cy="2550319"/>
          </a:xfrm>
          <a:prstGeom prst="rect">
            <a:avLst/>
          </a:prstGeom>
        </p:spPr>
        <p:txBody>
          <a:bodyPr lIns="0" tIns="0" rIns="0" bIns="0">
            <a:noAutofit/>
          </a:bodyPr>
          <a:lstStyle/>
          <a:p>
            <a:pPr indent="0" algn="just" rtl="1">
              <a:lnSpc>
                <a:spcPts val="3825"/>
              </a:lnSpc>
              <a:spcAft>
                <a:spcPts val="770"/>
              </a:spcAft>
            </a:pPr>
            <a:r>
              <a:rPr lang="ar-SA" sz="1900">
                <a:latin typeface="Arial Unicode MS"/>
              </a:rPr>
              <a:t>فصل </a:t>
            </a:r>
            <a:r>
              <a:rPr lang="ar-SA" sz="1700">
                <a:latin typeface="Arial Unicode MS"/>
              </a:rPr>
              <a:t>دراسي </a:t>
            </a:r>
            <a:r>
              <a:rPr lang="ar-SA" sz="1900">
                <a:latin typeface="Arial Unicode MS"/>
              </a:rPr>
              <a:t>واحد بعد </a:t>
            </a:r>
            <a:r>
              <a:rPr lang="ar-SA" sz="1700">
                <a:latin typeface="Arial Unicode MS"/>
              </a:rPr>
              <a:t>مفي </a:t>
            </a:r>
            <a:r>
              <a:rPr lang="ar-SA" sz="1900">
                <a:latin typeface="Arial Unicode MS"/>
              </a:rPr>
              <a:t>ثلاث سذو</a:t>
            </a:r>
            <a:r>
              <a:rPr lang="en-US" sz="1900">
                <a:latin typeface="Arial Unicode MS"/>
              </a:rPr>
              <a:t>١</a:t>
            </a:r>
            <a:r>
              <a:rPr lang="ar-SA" sz="1900">
                <a:latin typeface="Arial Unicode MS"/>
              </a:rPr>
              <a:t>ت </a:t>
            </a:r>
            <a:r>
              <a:rPr lang="ar-SA" sz="2300">
                <a:latin typeface="Arial Unicode MS"/>
              </a:rPr>
              <a:t>من</a:t>
            </a:r>
            <a:r>
              <a:rPr lang="en-US" sz="2300">
                <a:latin typeface="Arial Unicode MS"/>
              </a:rPr>
              <a:t>٠</a:t>
            </a:r>
            <a:r>
              <a:rPr lang="ar-SA" sz="2300">
                <a:latin typeface="Arial Unicode MS"/>
              </a:rPr>
              <a:t> </a:t>
            </a:r>
            <a:r>
              <a:rPr lang="ar-SA" sz="1900">
                <a:latin typeface="Arial Unicode MS"/>
              </a:rPr>
              <a:t>ب او </a:t>
            </a:r>
            <a:r>
              <a:rPr lang="en-US" sz="1900">
                <a:latin typeface="Arial Unicode MS"/>
              </a:rPr>
              <a:t>٠</a:t>
            </a:r>
            <a:r>
              <a:rPr lang="ar-SA" sz="1900">
                <a:latin typeface="Arial Unicode MS"/>
              </a:rPr>
              <a:t>فتمه بإجازة تغرغ </a:t>
            </a:r>
            <a:r>
              <a:rPr lang="ar-SA" sz="1700">
                <a:latin typeface="Arial Unicode MS"/>
              </a:rPr>
              <a:t>علمي </a:t>
            </a:r>
            <a:r>
              <a:rPr lang="ar-SA" sz="1900">
                <a:latin typeface="Arial Unicode MS"/>
              </a:rPr>
              <a:t>سابقة ، </a:t>
            </a:r>
            <a:r>
              <a:rPr lang="ar-SA" sz="2000">
                <a:latin typeface="Arial Unicode MS"/>
              </a:rPr>
              <a:t>على </a:t>
            </a:r>
            <a:r>
              <a:rPr lang="ar-SA" sz="1900">
                <a:latin typeface="Arial Unicode MS"/>
              </a:rPr>
              <a:t>ألأ يؤثر ذلك </a:t>
            </a:r>
            <a:r>
              <a:rPr lang="ar-SA" sz="2000">
                <a:latin typeface="Arial Unicode MS"/>
              </a:rPr>
              <a:t>على </a:t>
            </a:r>
            <a:r>
              <a:rPr lang="ar-SA" sz="1900">
                <a:latin typeface="Arial Unicode MS"/>
              </a:rPr>
              <a:t>سير ال</a:t>
            </a:r>
            <a:r>
              <a:rPr lang="en-US" sz="1900">
                <a:latin typeface="Arial Unicode MS"/>
              </a:rPr>
              <a:t>٠</a:t>
            </a:r>
            <a:r>
              <a:rPr lang="ar-SA" sz="1900">
                <a:latin typeface="Arial Unicode MS"/>
              </a:rPr>
              <a:t>مملمية |ديمي . ولا تحتب مدة الإعارة ضمن المدة المطلوبة .</a:t>
            </a:r>
          </a:p>
          <a:p>
            <a:pPr indent="317500" algn="r" rtl="1">
              <a:lnSpc>
                <a:spcPts val="3684"/>
              </a:lnSpc>
            </a:pPr>
            <a:r>
              <a:rPr lang="ar-SA" sz="2300">
                <a:latin typeface="Arial Unicode MS"/>
              </a:rPr>
              <a:t>ويصع </a:t>
            </a:r>
            <a:r>
              <a:rPr lang="ar-SA" sz="2000">
                <a:latin typeface="Arial Unicode MS"/>
              </a:rPr>
              <a:t>مجلس </a:t>
            </a:r>
            <a:r>
              <a:rPr lang="ar-SA" sz="1900">
                <a:latin typeface="Arial Unicode MS"/>
              </a:rPr>
              <a:t>الجامعة </a:t>
            </a:r>
            <a:r>
              <a:rPr lang="ar-SA" sz="2000">
                <a:latin typeface="Arial Unicode MS"/>
              </a:rPr>
              <a:t>القواعد </a:t>
            </a:r>
            <a:r>
              <a:rPr lang="ar-SA" sz="1900">
                <a:latin typeface="Arial Unicode MS"/>
              </a:rPr>
              <a:t>المنظمة 'لإجازة </a:t>
            </a:r>
            <a:r>
              <a:rPr lang="ar-SA" sz="2000">
                <a:latin typeface="Arial Unicode MS"/>
              </a:rPr>
              <a:t>التغرلم ا لعدي </a:t>
            </a:r>
            <a:r>
              <a:rPr lang="ar-SA" sz="2200">
                <a:latin typeface="Arial"/>
              </a:rPr>
              <a:t>بناء </a:t>
            </a:r>
            <a:r>
              <a:rPr lang="ar-SA" sz="1700">
                <a:latin typeface="Arial Unicode MS"/>
              </a:rPr>
              <a:t>على </a:t>
            </a:r>
            <a:r>
              <a:rPr lang="ar-SA" sz="2000">
                <a:latin typeface="Arial Unicode MS"/>
              </a:rPr>
              <a:t>اقتراح المجلس </a:t>
            </a:r>
            <a:r>
              <a:rPr lang="ar-SA" sz="1700">
                <a:latin typeface="Arial Unicode MS"/>
              </a:rPr>
              <a:t>العلمي .</a:t>
            </a:r>
          </a:p>
        </p:txBody>
      </p:sp>
      <p:sp>
        <p:nvSpPr>
          <p:cNvPr id="12" name="Rectangle 11"/>
          <p:cNvSpPr/>
          <p:nvPr/>
        </p:nvSpPr>
        <p:spPr>
          <a:xfrm>
            <a:off x="800100" y="4471987"/>
            <a:ext cx="6050756" cy="2843213"/>
          </a:xfrm>
          <a:prstGeom prst="rect">
            <a:avLst/>
          </a:prstGeom>
        </p:spPr>
        <p:txBody>
          <a:bodyPr lIns="0" tIns="0" rIns="0" bIns="0">
            <a:noAutofit/>
          </a:bodyPr>
          <a:lstStyle/>
          <a:p>
            <a:pPr marR="368300" indent="0" algn="r" rtl="1">
              <a:lnSpc>
                <a:spcPts val="2540"/>
              </a:lnSpc>
              <a:spcAft>
                <a:spcPts val="770"/>
              </a:spcAft>
            </a:pPr>
            <a:r>
              <a:rPr lang="ar-SA" sz="1900">
                <a:latin typeface="Arial Unicode MS"/>
              </a:rPr>
              <a:t>يشترط </a:t>
            </a:r>
            <a:r>
              <a:rPr lang="ar-SA" sz="1700">
                <a:latin typeface="Arial Unicode MS"/>
              </a:rPr>
              <a:t>لح </a:t>
            </a:r>
            <a:r>
              <a:rPr lang="ar-SA" sz="1900">
                <a:latin typeface="Arial Unicode MS"/>
              </a:rPr>
              <a:t>عضو هيئة التدربس </a:t>
            </a:r>
            <a:r>
              <a:rPr lang="ar-SA" sz="1700">
                <a:latin typeface="Arial Unicode MS"/>
              </a:rPr>
              <a:t>إجازة </a:t>
            </a:r>
            <a:r>
              <a:rPr lang="ar-SA" sz="1900">
                <a:latin typeface="Arial Unicode MS"/>
              </a:rPr>
              <a:t>التغرغ العلمي </a:t>
            </a:r>
            <a:r>
              <a:rPr lang="ar-SA" sz="1700">
                <a:latin typeface="Arial Unicode MS"/>
              </a:rPr>
              <a:t>ما </a:t>
            </a:r>
            <a:r>
              <a:rPr lang="ar-SA" sz="1900">
                <a:latin typeface="Arial Unicode MS"/>
              </a:rPr>
              <a:t>يأتي </a:t>
            </a:r>
            <a:r>
              <a:rPr lang="ar-SA" sz="1700">
                <a:latin typeface="Arial Unicode MS"/>
              </a:rPr>
              <a:t>:</a:t>
            </a:r>
          </a:p>
          <a:p>
            <a:pPr marR="368300" indent="-368300" algn="r" rtl="1">
              <a:lnSpc>
                <a:spcPts val="3600"/>
              </a:lnSpc>
            </a:pPr>
            <a:r>
              <a:rPr lang="en-US" sz="1900">
                <a:latin typeface="Arial Unicode MS"/>
              </a:rPr>
              <a:t>١</a:t>
            </a:r>
            <a:r>
              <a:rPr lang="ar-SA" sz="1900">
                <a:latin typeface="Arial Unicode MS"/>
              </a:rPr>
              <a:t> -ألآ </a:t>
            </a:r>
            <a:r>
              <a:rPr lang="ar-SA" sz="2000">
                <a:latin typeface="Arial Unicode MS"/>
              </a:rPr>
              <a:t>يرخصر </a:t>
            </a:r>
            <a:r>
              <a:rPr lang="ar-SA" sz="1900">
                <a:latin typeface="Arial Unicode MS"/>
              </a:rPr>
              <a:t>في إجازة التنمغ العلمي لأكثر من عضو هيئة تدريس واحد أو </a:t>
            </a:r>
            <a:r>
              <a:rPr lang="en-US" sz="1900">
                <a:latin typeface="Arial Unicode MS"/>
              </a:rPr>
              <a:t>٠</a:t>
            </a:r>
            <a:r>
              <a:rPr lang="ar-SA" sz="1900">
                <a:latin typeface="Arial Unicode MS"/>
              </a:rPr>
              <a:t> </a:t>
            </a:r>
            <a:r>
              <a:rPr lang="en-US" sz="1900">
                <a:latin typeface="Arial Unicode MS"/>
              </a:rPr>
              <a:t>١</a:t>
            </a:r>
            <a:r>
              <a:rPr lang="ar-SA" sz="1900">
                <a:latin typeface="Arial Unicode MS"/>
              </a:rPr>
              <a:t>./ من أعضاء هيئة التدرس في كل قم</a:t>
            </a:r>
          </a:p>
          <a:p>
            <a:pPr marR="368300" indent="0" algn="r" rtl="1">
              <a:lnSpc>
                <a:spcPts val="2540"/>
              </a:lnSpc>
              <a:spcAft>
                <a:spcPts val="770"/>
              </a:spcAft>
            </a:pPr>
            <a:r>
              <a:rPr lang="ar-SA" sz="1900">
                <a:latin typeface="Arial Unicode MS"/>
              </a:rPr>
              <a:t>ني السنة الواحدة .</a:t>
            </a:r>
          </a:p>
          <a:p>
            <a:pPr marR="368300" indent="-368300" algn="r" rtl="1">
              <a:lnSpc>
                <a:spcPts val="3853"/>
              </a:lnSpc>
            </a:pPr>
            <a:r>
              <a:rPr lang="en-US" sz="1900">
                <a:latin typeface="Arial Unicode MS"/>
              </a:rPr>
              <a:t>٢</a:t>
            </a:r>
            <a:r>
              <a:rPr lang="ar-SA" sz="1900">
                <a:latin typeface="Arial Unicode MS"/>
              </a:rPr>
              <a:t>-أن </a:t>
            </a:r>
            <a:r>
              <a:rPr lang="ar-SA" sz="2000">
                <a:latin typeface="Arial Unicode MS"/>
              </a:rPr>
              <a:t>يتقدم </a:t>
            </a:r>
            <a:r>
              <a:rPr lang="ar-SA" sz="1900">
                <a:latin typeface="Arial Unicode MS"/>
              </a:rPr>
              <a:t>عضو هيئة </a:t>
            </a:r>
            <a:r>
              <a:rPr lang="ar-SA" sz="2000">
                <a:latin typeface="Arial Unicode MS"/>
              </a:rPr>
              <a:t>التدريس ببرنا</a:t>
            </a:r>
            <a:r>
              <a:rPr lang="ar-SA" sz="1900">
                <a:latin typeface="Arial Unicode MS"/>
              </a:rPr>
              <a:t>مح </a:t>
            </a:r>
            <a:r>
              <a:rPr lang="ar-SA" sz="2200">
                <a:latin typeface="Arial"/>
              </a:rPr>
              <a:t>علمي </a:t>
            </a:r>
            <a:r>
              <a:rPr lang="ar-SA" sz="1900">
                <a:latin typeface="Arial Unicode MS"/>
              </a:rPr>
              <a:t>ينوي إنجازه </a:t>
            </a:r>
            <a:r>
              <a:rPr lang="ar-SA" sz="2000">
                <a:latin typeface="Arial Unicode MS"/>
              </a:rPr>
              <a:t>خلال </a:t>
            </a:r>
            <a:r>
              <a:rPr lang="ar-SA" sz="1900">
                <a:latin typeface="Arial Unicode MS"/>
              </a:rPr>
              <a:t>إجازة التغرغ العلمي .</a:t>
            </a:r>
          </a:p>
        </p:txBody>
      </p:sp>
      <p:sp>
        <p:nvSpPr>
          <p:cNvPr id="13" name="Rectangle 12"/>
          <p:cNvSpPr/>
          <p:nvPr/>
        </p:nvSpPr>
        <p:spPr>
          <a:xfrm>
            <a:off x="800100" y="8758237"/>
            <a:ext cx="6043612" cy="1350169"/>
          </a:xfrm>
          <a:prstGeom prst="rect">
            <a:avLst/>
          </a:prstGeom>
        </p:spPr>
        <p:txBody>
          <a:bodyPr lIns="0" tIns="0" rIns="0" bIns="0">
            <a:noAutofit/>
          </a:bodyPr>
          <a:lstStyle/>
          <a:p>
            <a:pPr marR="269082" indent="0" algn="r" rtl="1">
              <a:lnSpc>
                <a:spcPts val="2680"/>
              </a:lnSpc>
              <a:spcAft>
                <a:spcPts val="490"/>
              </a:spcAft>
            </a:pPr>
            <a:r>
              <a:rPr lang="ar-SA" sz="1900">
                <a:latin typeface="Arial Unicode MS"/>
              </a:rPr>
              <a:t>يصرف </a:t>
            </a:r>
            <a:r>
              <a:rPr lang="ar-SA" sz="2000">
                <a:latin typeface="Arial Unicode MS"/>
              </a:rPr>
              <a:t>للمر</a:t>
            </a:r>
            <a:r>
              <a:rPr lang="ar-SA" sz="1900">
                <a:latin typeface="Arial Unicode MS"/>
              </a:rPr>
              <a:t>خص </a:t>
            </a:r>
            <a:r>
              <a:rPr lang="ar-SA" sz="2000">
                <a:latin typeface="Arial Unicode MS"/>
              </a:rPr>
              <a:t>له </a:t>
            </a:r>
            <a:r>
              <a:rPr lang="ar-SA" sz="1900">
                <a:latin typeface="Arial Unicode MS"/>
              </a:rPr>
              <a:t>بإجازة تغرغ </a:t>
            </a:r>
            <a:r>
              <a:rPr lang="ar-SA" sz="2000">
                <a:latin typeface="Arial Unicode MS"/>
              </a:rPr>
              <a:t>علمي </a:t>
            </a:r>
            <a:r>
              <a:rPr lang="ar-SA" sz="1900">
                <a:latin typeface="Arial Unicode MS"/>
              </a:rPr>
              <a:t>ما يأتي :</a:t>
            </a:r>
          </a:p>
          <a:p>
            <a:pPr indent="0" algn="r" rtl="1">
              <a:lnSpc>
                <a:spcPts val="3684"/>
              </a:lnSpc>
            </a:pPr>
            <a:r>
              <a:rPr lang="en-US" sz="1900">
                <a:latin typeface="Arial Unicode MS"/>
              </a:rPr>
              <a:t>١</a:t>
            </a:r>
            <a:r>
              <a:rPr lang="ar-SA" sz="1900">
                <a:latin typeface="Arial Unicode MS"/>
              </a:rPr>
              <a:t> - مرتبه كامالأ وبدل الانتقال الشهري عن كامل الدة </a:t>
            </a:r>
            <a:r>
              <a:rPr lang="en-US" sz="1900">
                <a:latin typeface="Arial Unicode MS"/>
              </a:rPr>
              <a:t>٠</a:t>
            </a:r>
            <a:r>
              <a:rPr lang="ar-SA" sz="1900">
                <a:latin typeface="Arial Unicode MS"/>
              </a:rPr>
              <a:t> </a:t>
            </a:r>
            <a:r>
              <a:rPr lang="en-US" sz="1900">
                <a:latin typeface="Arial Unicode MS"/>
              </a:rPr>
              <a:t>٢</a:t>
            </a:r>
            <a:r>
              <a:rPr lang="ar-SA" sz="1900">
                <a:latin typeface="Arial Unicode MS"/>
              </a:rPr>
              <a:t>- </a:t>
            </a:r>
            <a:r>
              <a:rPr lang="ar-SA" sz="2000">
                <a:latin typeface="Arial Unicode MS"/>
              </a:rPr>
              <a:t>تذاكر سنر </a:t>
            </a:r>
            <a:r>
              <a:rPr lang="ar-SA" sz="1900">
                <a:latin typeface="Arial Unicode MS"/>
              </a:rPr>
              <a:t>بالطائرة له ولزوجه وأبنائه دون سن الثامنة عشرة</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7375" y="7658100"/>
            <a:ext cx="3857625" cy="642937"/>
          </a:xfrm>
          <a:prstGeom prst="rect">
            <a:avLst/>
          </a:prstGeom>
        </p:spPr>
      </p:pic>
      <p:pic>
        <p:nvPicPr>
          <p:cNvPr id="3" name="Picture 2"/>
          <p:cNvPicPr>
            <a:picLocks noChangeAspect="1"/>
          </p:cNvPicPr>
          <p:nvPr/>
        </p:nvPicPr>
        <p:blipFill>
          <a:blip r:embed="rId3"/>
          <a:stretch>
            <a:fillRect/>
          </a:stretch>
        </p:blipFill>
        <p:spPr>
          <a:xfrm>
            <a:off x="271462" y="10194131"/>
            <a:ext cx="442913" cy="435769"/>
          </a:xfrm>
          <a:prstGeom prst="rect">
            <a:avLst/>
          </a:prstGeom>
        </p:spPr>
      </p:pic>
      <p:sp>
        <p:nvSpPr>
          <p:cNvPr id="4" name="Rectangle 3"/>
          <p:cNvSpPr/>
          <p:nvPr/>
        </p:nvSpPr>
        <p:spPr>
          <a:xfrm>
            <a:off x="7008018" y="10186987"/>
            <a:ext cx="278607" cy="271463"/>
          </a:xfrm>
          <a:prstGeom prst="rect">
            <a:avLst/>
          </a:prstGeom>
        </p:spPr>
        <p:txBody>
          <a:bodyPr wrap="none" lIns="0" tIns="0" rIns="0" bIns="0">
            <a:noAutofit/>
          </a:bodyPr>
          <a:lstStyle/>
          <a:p>
            <a:pPr indent="0" algn="r" rtl="1">
              <a:lnSpc>
                <a:spcPts val="2540"/>
              </a:lnSpc>
            </a:pPr>
            <a:r>
              <a:rPr lang="ar-SA" sz="1900">
                <a:latin typeface="Arial Unicode MS"/>
              </a:rPr>
              <a:t>ا</a:t>
            </a:r>
          </a:p>
        </p:txBody>
      </p:sp>
      <p:sp>
        <p:nvSpPr>
          <p:cNvPr id="5" name="Rectangle 4"/>
          <p:cNvSpPr/>
          <p:nvPr/>
        </p:nvSpPr>
        <p:spPr>
          <a:xfrm>
            <a:off x="6465093" y="2121693"/>
            <a:ext cx="300038" cy="235744"/>
          </a:xfrm>
          <a:prstGeom prst="rect">
            <a:avLst/>
          </a:prstGeom>
        </p:spPr>
        <p:txBody>
          <a:bodyPr wrap="none" lIns="0" tIns="0" rIns="0" bIns="0">
            <a:noAutofit/>
          </a:bodyPr>
          <a:lstStyle/>
          <a:p>
            <a:pPr indent="0">
              <a:lnSpc>
                <a:spcPts val="2540"/>
              </a:lnSpc>
            </a:pPr>
            <a:r>
              <a:rPr lang="ar-SA" sz="1900">
                <a:latin typeface="Arial Unicode MS"/>
              </a:rPr>
              <a:t>-٤</a:t>
            </a:r>
          </a:p>
        </p:txBody>
      </p:sp>
      <p:sp>
        <p:nvSpPr>
          <p:cNvPr id="6" name="Rectangle 5"/>
          <p:cNvSpPr/>
          <p:nvPr/>
        </p:nvSpPr>
        <p:spPr>
          <a:xfrm>
            <a:off x="6465093" y="3121818"/>
            <a:ext cx="314325" cy="157163"/>
          </a:xfrm>
          <a:prstGeom prst="rect">
            <a:avLst/>
          </a:prstGeom>
        </p:spPr>
        <p:txBody>
          <a:bodyPr wrap="none" lIns="0" tIns="0" rIns="0" bIns="0">
            <a:noAutofit/>
          </a:bodyPr>
          <a:lstStyle/>
          <a:p>
            <a:pPr indent="0" algn="r" rtl="1">
              <a:lnSpc>
                <a:spcPts val="2540"/>
              </a:lnSpc>
            </a:pPr>
            <a:r>
              <a:rPr lang="ar-SA" sz="1900">
                <a:latin typeface="Arial Unicode MS"/>
              </a:rPr>
              <a:t>ه_</a:t>
            </a:r>
          </a:p>
        </p:txBody>
      </p:sp>
      <p:sp>
        <p:nvSpPr>
          <p:cNvPr id="7" name="Rectangle 6"/>
          <p:cNvSpPr/>
          <p:nvPr/>
        </p:nvSpPr>
        <p:spPr>
          <a:xfrm>
            <a:off x="6465093" y="4986337"/>
            <a:ext cx="328613" cy="200025"/>
          </a:xfrm>
          <a:prstGeom prst="rect">
            <a:avLst/>
          </a:prstGeom>
        </p:spPr>
        <p:txBody>
          <a:bodyPr wrap="none" lIns="0" tIns="0" rIns="0" bIns="0">
            <a:noAutofit/>
          </a:bodyPr>
          <a:lstStyle/>
          <a:p>
            <a:pPr indent="0">
              <a:lnSpc>
                <a:spcPts val="2540"/>
              </a:lnSpc>
            </a:pPr>
            <a:r>
              <a:rPr lang="ar-SA" sz="1900">
                <a:latin typeface="Arial Unicode MS"/>
              </a:rPr>
              <a:t>-٦</a:t>
            </a:r>
          </a:p>
        </p:txBody>
      </p:sp>
      <p:sp>
        <p:nvSpPr>
          <p:cNvPr id="8" name="Rectangle 7"/>
          <p:cNvSpPr/>
          <p:nvPr/>
        </p:nvSpPr>
        <p:spPr>
          <a:xfrm>
            <a:off x="728662" y="435768"/>
            <a:ext cx="5722144" cy="6750844"/>
          </a:xfrm>
          <a:prstGeom prst="rect">
            <a:avLst/>
          </a:prstGeom>
        </p:spPr>
        <p:txBody>
          <a:bodyPr lIns="0" tIns="0" rIns="0" bIns="0">
            <a:noAutofit/>
          </a:bodyPr>
          <a:lstStyle/>
          <a:p>
            <a:pPr indent="0" algn="r" rtl="1">
              <a:lnSpc>
                <a:spcPts val="2540"/>
              </a:lnSpc>
              <a:spcAft>
                <a:spcPts val="350"/>
              </a:spcAft>
            </a:pPr>
            <a:r>
              <a:rPr lang="ar-SA" sz="1900">
                <a:latin typeface="Arial Unicode MS"/>
              </a:rPr>
              <a:t>ولبناته اللاتي يعولهن.</a:t>
            </a:r>
          </a:p>
          <a:p>
            <a:pPr indent="0" algn="r" rtl="1">
              <a:lnSpc>
                <a:spcPts val="3347"/>
              </a:lnSpc>
              <a:spcAft>
                <a:spcPts val="1470"/>
              </a:spcAft>
            </a:pPr>
            <a:r>
              <a:rPr lang="ar-SA" sz="1900">
                <a:latin typeface="Arial Unicode MS"/>
              </a:rPr>
              <a:t>مخصص الكتب </a:t>
            </a:r>
            <a:r>
              <a:rPr lang="ar-SA" sz="2000">
                <a:latin typeface="Arial Unicode MS"/>
              </a:rPr>
              <a:t>الذي يصرف </a:t>
            </a:r>
            <a:r>
              <a:rPr lang="ar-SA" sz="1900">
                <a:latin typeface="Arial Unicode MS"/>
              </a:rPr>
              <a:t>لمبعوثي الجامعة للدراسات العليا .</a:t>
            </a:r>
          </a:p>
          <a:p>
            <a:pPr indent="0" algn="r" rtl="1">
              <a:lnSpc>
                <a:spcPts val="2540"/>
              </a:lnSpc>
              <a:spcAft>
                <a:spcPts val="1120"/>
              </a:spcAft>
            </a:pPr>
            <a:r>
              <a:rPr lang="ar-SA" sz="1900">
                <a:latin typeface="Arial Unicode MS"/>
              </a:rPr>
              <a:t>مصاريف البحث </a:t>
            </a:r>
            <a:r>
              <a:rPr lang="ar-SA" sz="1600">
                <a:latin typeface="Arial Unicode MS"/>
              </a:rPr>
              <a:t>العلمي</a:t>
            </a:r>
            <a:r>
              <a:rPr lang="ar-SA" sz="1900">
                <a:latin typeface="Arial Unicode MS"/>
              </a:rPr>
              <a:t>، وتقدر حب كل حالة </a:t>
            </a:r>
            <a:r>
              <a:rPr lang="ar-SA" sz="1600">
                <a:latin typeface="Arial Unicode MS"/>
              </a:rPr>
              <a:t>على </a:t>
            </a:r>
            <a:r>
              <a:rPr lang="ar-SA" sz="1900">
                <a:latin typeface="Arial Unicode MS"/>
              </a:rPr>
              <a:t>حدة</a:t>
            </a:r>
          </a:p>
          <a:p>
            <a:pPr indent="0" algn="r" rtl="1">
              <a:lnSpc>
                <a:spcPts val="3713"/>
              </a:lnSpc>
            </a:pPr>
            <a:r>
              <a:rPr lang="ar-SA" sz="2000">
                <a:latin typeface="Arial Unicode MS"/>
              </a:rPr>
              <a:t>بقرار </a:t>
            </a:r>
            <a:r>
              <a:rPr lang="ar-SA" sz="1900">
                <a:latin typeface="Arial Unicode MS"/>
              </a:rPr>
              <a:t>من المجلس العلمي </a:t>
            </a:r>
            <a:r>
              <a:rPr lang="en-US" sz="1900">
                <a:latin typeface="Arial Unicode MS"/>
              </a:rPr>
              <a:t>٠</a:t>
            </a:r>
          </a:p>
          <a:p>
            <a:pPr indent="0" algn="just" rtl="1">
              <a:lnSpc>
                <a:spcPts val="3713"/>
              </a:lnSpc>
              <a:spcAft>
                <a:spcPts val="350"/>
              </a:spcAft>
            </a:pPr>
            <a:r>
              <a:rPr lang="ar-SA" sz="1900">
                <a:latin typeface="Arial Unicode MS"/>
              </a:rPr>
              <a:t>مصاريف العلاج لمن يقضي إجازته خارج المملكة له ولعائلته ني </a:t>
            </a:r>
            <a:r>
              <a:rPr lang="ar-SA" sz="2000">
                <a:latin typeface="Arial Unicode MS"/>
              </a:rPr>
              <a:t>حدود </a:t>
            </a:r>
            <a:r>
              <a:rPr lang="ar-SA" sz="1900">
                <a:latin typeface="Arial Unicode MS"/>
              </a:rPr>
              <a:t>خمة آلاف ريال إذا كان بمفرده </a:t>
            </a:r>
            <a:r>
              <a:rPr lang="ar-SA" sz="2000">
                <a:latin typeface="Arial Unicode MS"/>
              </a:rPr>
              <a:t>وعثرة </a:t>
            </a:r>
            <a:r>
              <a:rPr lang="ar-SA" sz="1900">
                <a:latin typeface="Arial Unicode MS"/>
              </a:rPr>
              <a:t>آلاف ريال إذا كانت </a:t>
            </a:r>
            <a:r>
              <a:rPr lang="ar-SA" sz="2000">
                <a:latin typeface="Arial Unicode MS"/>
              </a:rPr>
              <a:t>ترافقه </a:t>
            </a:r>
            <a:r>
              <a:rPr lang="ar-SA" sz="1900">
                <a:latin typeface="Arial Unicode MS"/>
              </a:rPr>
              <a:t>عائلته ، ونمف ذلك لمن منح إجازة لمدة</a:t>
            </a:r>
          </a:p>
          <a:p>
            <a:pPr indent="0" algn="r" rtl="1">
              <a:lnSpc>
                <a:spcPts val="3741"/>
              </a:lnSpc>
            </a:pPr>
            <a:r>
              <a:rPr lang="ar-SA" sz="1900">
                <a:latin typeface="Arial Unicode MS"/>
              </a:rPr>
              <a:t>فصل دراس واحد.</a:t>
            </a:r>
          </a:p>
          <a:p>
            <a:pPr indent="0" algn="r" rtl="1">
              <a:lnSpc>
                <a:spcPts val="3741"/>
              </a:lnSpc>
            </a:pPr>
            <a:r>
              <a:rPr lang="ar-SA" sz="2000">
                <a:latin typeface="Arial Unicode MS"/>
              </a:rPr>
              <a:t>بدل </a:t>
            </a:r>
            <a:r>
              <a:rPr lang="ar-SA" sz="1900">
                <a:latin typeface="Arial Unicode MS"/>
              </a:rPr>
              <a:t>ا</a:t>
            </a:r>
            <a:r>
              <a:rPr lang="ar-SA" sz="2000">
                <a:latin typeface="Arial Unicode MS"/>
              </a:rPr>
              <a:t>لتفرغ </a:t>
            </a:r>
            <a:r>
              <a:rPr lang="ar-SA" sz="1600">
                <a:latin typeface="Arial Unicode MS"/>
              </a:rPr>
              <a:t>للأطباء </a:t>
            </a:r>
            <a:r>
              <a:rPr lang="ar-SA" sz="1900">
                <a:latin typeface="Arial Unicode MS"/>
              </a:rPr>
              <a:t>من </a:t>
            </a:r>
            <a:r>
              <a:rPr lang="ar-SA" sz="2000">
                <a:latin typeface="Arial Unicode MS"/>
              </a:rPr>
              <a:t>أعضاء </a:t>
            </a:r>
            <a:r>
              <a:rPr lang="ar-SA" sz="1900">
                <a:latin typeface="Arial Unicode MS"/>
              </a:rPr>
              <a:t>هيئة </a:t>
            </a:r>
            <a:r>
              <a:rPr lang="ar-SA" sz="2000">
                <a:latin typeface="Arial Unicode MS"/>
              </a:rPr>
              <a:t>التدريس وذلك </a:t>
            </a:r>
            <a:r>
              <a:rPr lang="ar-SA" sz="1900">
                <a:latin typeface="Arial Unicode MS"/>
              </a:rPr>
              <a:t>مقابل تفرغهم </a:t>
            </a:r>
            <a:r>
              <a:rPr lang="ar-SA" sz="2000">
                <a:latin typeface="Arial Unicode MS"/>
              </a:rPr>
              <a:t>وأدائهم </a:t>
            </a:r>
            <a:r>
              <a:rPr lang="ar-SA" sz="1900">
                <a:latin typeface="Arial Unicode MS"/>
              </a:rPr>
              <a:t>لساعات من </a:t>
            </a:r>
            <a:r>
              <a:rPr lang="ar-SA" sz="2000">
                <a:latin typeface="Arial Unicode MS"/>
              </a:rPr>
              <a:t>العمل الإضافي لا </a:t>
            </a:r>
            <a:r>
              <a:rPr lang="ar-SA" sz="1900">
                <a:latin typeface="Arial Unicode MS"/>
              </a:rPr>
              <a:t>تقل عن</a:t>
            </a:r>
          </a:p>
          <a:p>
            <a:pPr indent="0" algn="just" rtl="1">
              <a:lnSpc>
                <a:spcPts val="3234"/>
              </a:lnSpc>
            </a:pPr>
            <a:r>
              <a:rPr lang="ar-SA" sz="1900">
                <a:latin typeface="Arial Unicode MS"/>
              </a:rPr>
              <a:t>ثلاث ساعات يوميأ بما فيها دوام </a:t>
            </a:r>
            <a:r>
              <a:rPr lang="ar-SA" sz="2000">
                <a:latin typeface="Arial Unicode MS"/>
              </a:rPr>
              <a:t>الخميس </a:t>
            </a:r>
            <a:r>
              <a:rPr lang="ar-SA" sz="1900">
                <a:latin typeface="Arial Unicode MS"/>
              </a:rPr>
              <a:t>بحيث لا يقل عن ثلاثة آلاف ريال </a:t>
            </a:r>
            <a:r>
              <a:rPr lang="ar-SA" sz="2000">
                <a:latin typeface="Arial Unicode MS"/>
              </a:rPr>
              <a:t>حدأ أدنى </a:t>
            </a:r>
            <a:r>
              <a:rPr lang="ar-SA" sz="1900">
                <a:latin typeface="Arial Unicode MS"/>
              </a:rPr>
              <a:t>إذا </a:t>
            </a:r>
            <a:r>
              <a:rPr lang="ar-SA" sz="2000">
                <a:latin typeface="Arial Unicode MS"/>
              </a:rPr>
              <a:t>كانت </a:t>
            </a:r>
            <a:r>
              <a:rPr lang="ar-SA" sz="1900">
                <a:latin typeface="Arial Unicode MS"/>
              </a:rPr>
              <a:t>الإجازة ني التنغبات الحكومية </a:t>
            </a:r>
            <a:r>
              <a:rPr lang="ar-SA" sz="2000">
                <a:latin typeface="Arial Unicode MS"/>
              </a:rPr>
              <a:t>داخل </a:t>
            </a:r>
            <a:r>
              <a:rPr lang="ar-SA" sz="1900">
                <a:latin typeface="Arial Unicode MS"/>
              </a:rPr>
              <a:t>المملكة.</a:t>
            </a:r>
          </a:p>
        </p:txBody>
      </p:sp>
      <p:sp>
        <p:nvSpPr>
          <p:cNvPr id="9" name="Rectangle 8"/>
          <p:cNvSpPr/>
          <p:nvPr/>
        </p:nvSpPr>
        <p:spPr>
          <a:xfrm>
            <a:off x="742950" y="8629650"/>
            <a:ext cx="6050756" cy="928687"/>
          </a:xfrm>
          <a:prstGeom prst="rect">
            <a:avLst/>
          </a:prstGeom>
        </p:spPr>
        <p:txBody>
          <a:bodyPr lIns="0" tIns="0" rIns="0" bIns="0">
            <a:noAutofit/>
          </a:bodyPr>
          <a:lstStyle/>
          <a:p>
            <a:pPr indent="304800" algn="r" rtl="1">
              <a:lnSpc>
                <a:spcPts val="2644"/>
              </a:lnSpc>
            </a:pPr>
            <a:r>
              <a:rPr lang="ar-SA" sz="1900">
                <a:latin typeface="Arial Unicode MS"/>
              </a:rPr>
              <a:t>لا يجوز إعارة </a:t>
            </a:r>
            <a:r>
              <a:rPr lang="ar-SA" sz="1800">
                <a:latin typeface="Arial Unicode MS"/>
              </a:rPr>
              <a:t>أو </a:t>
            </a:r>
            <a:r>
              <a:rPr lang="ar-SA" sz="1900">
                <a:latin typeface="Arial Unicode MS"/>
              </a:rPr>
              <a:t>ندب الحاصل على إجازة تف</a:t>
            </a:r>
            <a:r>
              <a:rPr lang="en-US" sz="1900">
                <a:latin typeface="Arial Unicode MS"/>
              </a:rPr>
              <a:t>٠</a:t>
            </a:r>
            <a:r>
              <a:rPr lang="ar-SA" sz="1900">
                <a:latin typeface="Arial Unicode MS"/>
              </a:rPr>
              <a:t>رغ علمي ، كما لا يجوز له الارتباط بعقد عمل </a:t>
            </a:r>
            <a:r>
              <a:rPr lang="ar-SA" sz="1800">
                <a:latin typeface="Arial Unicode MS"/>
              </a:rPr>
              <a:t>أو </a:t>
            </a:r>
            <a:r>
              <a:rPr lang="ar-SA" sz="1900">
                <a:latin typeface="Arial Unicode MS"/>
              </a:rPr>
              <a:t>اشثارة.</a:t>
            </a:r>
          </a:p>
        </p:txBody>
      </p:sp>
      <p:sp>
        <p:nvSpPr>
          <p:cNvPr id="10" name="Rectangle 9"/>
          <p:cNvSpPr/>
          <p:nvPr/>
        </p:nvSpPr>
        <p:spPr>
          <a:xfrm>
            <a:off x="0" y="0"/>
            <a:ext cx="0" cy="0"/>
          </a:xfrm>
          <a:prstGeom prst="rect">
            <a:avLst/>
          </a:prstGeom>
          <a:solidFill>
            <a:srgbClr val="70AD5A"/>
          </a:solidFill>
        </p:spPr>
        <p:txBody>
          <a:bodyPr wrap="none" lIns="0" tIns="0" rIns="0" bIns="0">
            <a:noAutofit/>
          </a:bodyPr>
          <a:lstStyle/>
          <a:p>
            <a:endParaRP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171700" y="957262"/>
            <a:ext cx="3207543" cy="421481"/>
          </a:xfrm>
          <a:prstGeom prst="rect">
            <a:avLst/>
          </a:prstGeom>
        </p:spPr>
        <p:txBody>
          <a:bodyPr wrap="none" lIns="0" tIns="0" rIns="0" bIns="0">
            <a:noAutofit/>
          </a:bodyPr>
          <a:lstStyle/>
          <a:p>
            <a:pPr indent="0" algn="ctr" rtl="1">
              <a:lnSpc>
                <a:spcPts val="3620"/>
              </a:lnSpc>
              <a:spcAft>
                <a:spcPts val="2660"/>
              </a:spcAft>
            </a:pPr>
            <a:r>
              <a:rPr lang="ar-SA" sz="2600">
                <a:latin typeface="Arial Unicode MS"/>
              </a:rPr>
              <a:t>المادة </a:t>
            </a:r>
            <a:r>
              <a:rPr lang="ar-SA" sz="2700">
                <a:latin typeface="Arial Unicode MS"/>
              </a:rPr>
              <a:t>الخامسة </a:t>
            </a:r>
            <a:r>
              <a:rPr lang="ar-SA" sz="2700" b="1">
                <a:latin typeface="Arial"/>
              </a:rPr>
              <a:t>والستون</a:t>
            </a:r>
          </a:p>
        </p:txBody>
      </p:sp>
      <p:sp>
        <p:nvSpPr>
          <p:cNvPr id="3" name="Rectangle 2"/>
          <p:cNvSpPr/>
          <p:nvPr/>
        </p:nvSpPr>
        <p:spPr>
          <a:xfrm>
            <a:off x="728662" y="1928812"/>
            <a:ext cx="6086475" cy="2793206"/>
          </a:xfrm>
          <a:prstGeom prst="rect">
            <a:avLst/>
          </a:prstGeom>
        </p:spPr>
        <p:txBody>
          <a:bodyPr lIns="0" tIns="0" rIns="0" bIns="0">
            <a:noAutofit/>
          </a:bodyPr>
          <a:lstStyle/>
          <a:p>
            <a:pPr indent="317500" algn="just" rtl="1">
              <a:lnSpc>
                <a:spcPts val="3488"/>
              </a:lnSpc>
              <a:spcBef>
                <a:spcPts val="2660"/>
              </a:spcBef>
              <a:spcAft>
                <a:spcPts val="2660"/>
              </a:spcAft>
            </a:pPr>
            <a:r>
              <a:rPr lang="ar-SA" sz="1900">
                <a:latin typeface="Arial Unicode MS"/>
              </a:rPr>
              <a:t>يلتزم المتفع بتنفيذ ما تفع له وفق البرنامج العلمي المقر من مجلس الجامعة . وعليه خلال مدة أقصاها نهاية الغصل الدراسي التالي لانتهاء إجازة التفع أن يقدم لمجلس القم تقريرآ مغملأ </a:t>
            </a:r>
            <a:r>
              <a:rPr lang="ar-SA" sz="2000">
                <a:latin typeface="Arial Unicode MS"/>
              </a:rPr>
              <a:t>عن </a:t>
            </a:r>
            <a:r>
              <a:rPr lang="ar-SA" sz="1900">
                <a:latin typeface="Arial Unicode MS"/>
              </a:rPr>
              <a:t>إنجازاته خلال التفع ، ويرفق </a:t>
            </a:r>
            <a:r>
              <a:rPr lang="en-US" sz="1900">
                <a:latin typeface="Arial Unicode MS"/>
              </a:rPr>
              <a:t>٠</a:t>
            </a:r>
            <a:r>
              <a:rPr lang="ar-SA" sz="1900">
                <a:latin typeface="Arial Unicode MS"/>
              </a:rPr>
              <a:t>ع التقرير نخآ من الأعمال العلمية التي أنجزها تمهيدأ لعرضها على مجلس الكلية ثم المجلس العلمي.</a:t>
            </a:r>
          </a:p>
        </p:txBody>
      </p:sp>
      <p:sp>
        <p:nvSpPr>
          <p:cNvPr id="4" name="Rectangle 3"/>
          <p:cNvSpPr/>
          <p:nvPr/>
        </p:nvSpPr>
        <p:spPr>
          <a:xfrm>
            <a:off x="2964656" y="5261371"/>
            <a:ext cx="1689497" cy="303610"/>
          </a:xfrm>
          <a:prstGeom prst="rect">
            <a:avLst/>
          </a:prstGeom>
        </p:spPr>
        <p:txBody>
          <a:bodyPr wrap="none" lIns="0" tIns="0" rIns="0" bIns="0">
            <a:noAutofit/>
          </a:bodyPr>
          <a:lstStyle/>
          <a:p>
            <a:pPr indent="0" algn="ctr" rtl="1">
              <a:lnSpc>
                <a:spcPts val="3020"/>
              </a:lnSpc>
              <a:spcAft>
                <a:spcPts val="3360"/>
              </a:spcAft>
            </a:pPr>
            <a:r>
              <a:rPr lang="ar-SA" sz="2700" b="1">
                <a:solidFill>
                  <a:srgbClr val="90BB80"/>
                </a:solidFill>
                <a:latin typeface="Arial"/>
              </a:rPr>
              <a:t>الاستشاراتاس</a:t>
            </a:r>
            <a:r>
              <a:rPr lang="en-US" sz="2700" b="1">
                <a:solidFill>
                  <a:srgbClr val="90BB80"/>
                </a:solidFill>
                <a:latin typeface="Arial"/>
              </a:rPr>
              <a:t>٠</a:t>
            </a:r>
            <a:r>
              <a:rPr lang="ar-SA" sz="2700" b="1">
                <a:solidFill>
                  <a:srgbClr val="90BB80"/>
                </a:solidFill>
                <a:latin typeface="Arial"/>
              </a:rPr>
              <a:t>يه</a:t>
            </a:r>
          </a:p>
        </p:txBody>
      </p:sp>
      <p:sp>
        <p:nvSpPr>
          <p:cNvPr id="5" name="Rectangle 4"/>
          <p:cNvSpPr/>
          <p:nvPr/>
        </p:nvSpPr>
        <p:spPr>
          <a:xfrm>
            <a:off x="2164556" y="6165056"/>
            <a:ext cx="3236119" cy="407194"/>
          </a:xfrm>
          <a:prstGeom prst="rect">
            <a:avLst/>
          </a:prstGeom>
        </p:spPr>
        <p:txBody>
          <a:bodyPr wrap="none" lIns="0" tIns="0" rIns="0" bIns="0">
            <a:noAutofit/>
          </a:bodyPr>
          <a:lstStyle/>
          <a:p>
            <a:pPr indent="0" algn="ctr" rtl="1">
              <a:lnSpc>
                <a:spcPts val="3480"/>
              </a:lnSpc>
              <a:spcBef>
                <a:spcPts val="3360"/>
              </a:spcBef>
              <a:spcAft>
                <a:spcPts val="2660"/>
              </a:spcAft>
            </a:pPr>
            <a:r>
              <a:rPr lang="ar-SA" sz="2600">
                <a:latin typeface="Arial Unicode MS"/>
              </a:rPr>
              <a:t>المادة السادسة </a:t>
            </a:r>
            <a:r>
              <a:rPr lang="ar-SA" sz="2700" b="1">
                <a:latin typeface="Arial"/>
              </a:rPr>
              <a:t>والستون</a:t>
            </a:r>
          </a:p>
        </p:txBody>
      </p:sp>
      <p:sp>
        <p:nvSpPr>
          <p:cNvPr id="6" name="Rectangle 5"/>
          <p:cNvSpPr/>
          <p:nvPr/>
        </p:nvSpPr>
        <p:spPr>
          <a:xfrm>
            <a:off x="750093" y="7122318"/>
            <a:ext cx="6072188" cy="2764632"/>
          </a:xfrm>
          <a:prstGeom prst="rect">
            <a:avLst/>
          </a:prstGeom>
        </p:spPr>
        <p:txBody>
          <a:bodyPr lIns="0" tIns="0" rIns="0" bIns="0">
            <a:noAutofit/>
          </a:bodyPr>
          <a:lstStyle/>
          <a:p>
            <a:pPr indent="317500" algn="just" rtl="1">
              <a:lnSpc>
                <a:spcPts val="3741"/>
              </a:lnSpc>
              <a:spcBef>
                <a:spcPts val="2660"/>
              </a:spcBef>
              <a:spcAft>
                <a:spcPts val="630"/>
              </a:spcAft>
            </a:pPr>
            <a:r>
              <a:rPr lang="ar-SA" sz="1900">
                <a:latin typeface="Arial Unicode MS"/>
              </a:rPr>
              <a:t>يجوز الإمتغادة من خدمات عضو هيئة </a:t>
            </a:r>
            <a:r>
              <a:rPr lang="ar-SA" sz="2000">
                <a:latin typeface="Arial Unicode MS"/>
              </a:rPr>
              <a:t>التدريس </a:t>
            </a:r>
            <a:r>
              <a:rPr lang="ar-SA" sz="1900">
                <a:latin typeface="Arial Unicode MS"/>
              </a:rPr>
              <a:t>في الجامعة كمتثار عير متفع في الجهة اخكومية أو القطخ الخاحس أو المننات الإقليمية أو الدولية التي تكوف المملكة مقرالها وفق ما</a:t>
            </a:r>
          </a:p>
          <a:p>
            <a:pPr indent="0" algn="r" rtl="1">
              <a:lnSpc>
                <a:spcPts val="2540"/>
              </a:lnSpc>
            </a:pPr>
            <a:r>
              <a:rPr lang="ar-SA" sz="1900">
                <a:latin typeface="Arial Unicode MS"/>
              </a:rPr>
              <a:t>ياتي:-</a:t>
            </a:r>
          </a:p>
          <a:p>
            <a:pPr marL="1756569" indent="0" algn="r" rtl="1">
              <a:lnSpc>
                <a:spcPts val="3713"/>
              </a:lnSpc>
            </a:pPr>
            <a:r>
              <a:rPr lang="en-US" sz="1900">
                <a:latin typeface="Arial Unicode MS"/>
              </a:rPr>
              <a:t>١</a:t>
            </a:r>
            <a:r>
              <a:rPr lang="ar-SA" sz="1900">
                <a:latin typeface="Arial Unicode MS"/>
              </a:rPr>
              <a:t> - أن يعمل متثارأ في مجال تخصمه. </a:t>
            </a:r>
            <a:r>
              <a:rPr lang="en-US" sz="1900">
                <a:latin typeface="Arial Unicode MS"/>
              </a:rPr>
              <a:t>٢</a:t>
            </a:r>
            <a:r>
              <a:rPr lang="ar-SA" sz="1900">
                <a:latin typeface="Arial Unicode MS"/>
              </a:rPr>
              <a:t>—ألآ يعمل متثارأ فى أكثر من جهة واحدة.</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83028" y="3414712"/>
            <a:ext cx="242887" cy="6918722"/>
          </a:xfrm>
          <a:prstGeom prst="rect">
            <a:avLst/>
          </a:prstGeom>
        </p:spPr>
      </p:pic>
      <p:sp>
        <p:nvSpPr>
          <p:cNvPr id="3" name="Rectangle 2"/>
          <p:cNvSpPr/>
          <p:nvPr/>
        </p:nvSpPr>
        <p:spPr>
          <a:xfrm>
            <a:off x="753665" y="642937"/>
            <a:ext cx="6047185" cy="1825228"/>
          </a:xfrm>
          <a:prstGeom prst="rect">
            <a:avLst/>
          </a:prstGeom>
        </p:spPr>
        <p:txBody>
          <a:bodyPr lIns="0" tIns="0" rIns="0" bIns="0">
            <a:noAutofit/>
          </a:bodyPr>
          <a:lstStyle/>
          <a:p>
            <a:pPr indent="0" algn="r" rtl="1">
              <a:lnSpc>
                <a:spcPts val="3488"/>
              </a:lnSpc>
            </a:pPr>
            <a:r>
              <a:rPr lang="en-US" sz="1900">
                <a:latin typeface="Arial Unicode MS"/>
              </a:rPr>
              <a:t>٣</a:t>
            </a:r>
            <a:r>
              <a:rPr lang="ar-SA" sz="1900">
                <a:latin typeface="Arial Unicode MS"/>
              </a:rPr>
              <a:t>- يكون الحد الأقصى لمدة الاستشارة سنة قابلة للتجديد . </a:t>
            </a:r>
            <a:r>
              <a:rPr lang="en-US" sz="1900">
                <a:latin typeface="Arial Unicode MS"/>
              </a:rPr>
              <a:t>٤</a:t>
            </a:r>
            <a:r>
              <a:rPr lang="ar-SA" sz="1900">
                <a:latin typeface="Arial Unicode MS"/>
              </a:rPr>
              <a:t> - يقدم الطلب من الوزير المختص بالنبة للجهات الحكومية </a:t>
            </a:r>
            <a:r>
              <a:rPr lang="ar-SA" sz="1800">
                <a:latin typeface="Arial Unicode MS"/>
              </a:rPr>
              <a:t>أو </a:t>
            </a:r>
            <a:r>
              <a:rPr lang="ar-SA" sz="1900">
                <a:latin typeface="Arial Unicode MS"/>
              </a:rPr>
              <a:t>من </a:t>
            </a:r>
            <a:r>
              <a:rPr lang="ar-SA" sz="2000">
                <a:latin typeface="Arial Unicode MS"/>
              </a:rPr>
              <a:t>رئيس </a:t>
            </a:r>
            <a:r>
              <a:rPr lang="ar-SA" sz="1900">
                <a:latin typeface="Arial Unicode MS"/>
              </a:rPr>
              <a:t>الجهاز </a:t>
            </a:r>
            <a:r>
              <a:rPr lang="ar-SA" sz="1800">
                <a:latin typeface="Arial Unicode MS"/>
              </a:rPr>
              <a:t>أو </a:t>
            </a:r>
            <a:r>
              <a:rPr lang="ar-SA" sz="1900">
                <a:latin typeface="Arial Unicode MS"/>
              </a:rPr>
              <a:t>المؤسسة بالنسبة للقطاعات الخاصة والمنظمات الإقليمية </a:t>
            </a:r>
            <a:r>
              <a:rPr lang="ar-SA" sz="1800">
                <a:latin typeface="Arial Unicode MS"/>
              </a:rPr>
              <a:t>أو </a:t>
            </a:r>
            <a:r>
              <a:rPr lang="ar-SA" sz="1900">
                <a:latin typeface="Arial Unicode MS"/>
              </a:rPr>
              <a:t>الدولية إلى وزير التعليم العالي.</a:t>
            </a:r>
          </a:p>
        </p:txBody>
      </p:sp>
      <p:sp>
        <p:nvSpPr>
          <p:cNvPr id="4" name="Rectangle 3"/>
          <p:cNvSpPr/>
          <p:nvPr/>
        </p:nvSpPr>
        <p:spPr>
          <a:xfrm>
            <a:off x="246459" y="2593181"/>
            <a:ext cx="6518672" cy="1310878"/>
          </a:xfrm>
          <a:prstGeom prst="rect">
            <a:avLst/>
          </a:prstGeom>
        </p:spPr>
        <p:txBody>
          <a:bodyPr lIns="0" tIns="0" rIns="0" bIns="0">
            <a:noAutofit/>
          </a:bodyPr>
          <a:lstStyle/>
          <a:p>
            <a:pPr indent="-431800" algn="just" rtl="1">
              <a:lnSpc>
                <a:spcPts val="3544"/>
              </a:lnSpc>
            </a:pPr>
            <a:r>
              <a:rPr lang="en-US" sz="1900">
                <a:latin typeface="Arial Unicode MS"/>
              </a:rPr>
              <a:t>٥</a:t>
            </a:r>
            <a:r>
              <a:rPr lang="ar-SA" sz="1900">
                <a:latin typeface="Arial Unicode MS"/>
              </a:rPr>
              <a:t>-تتم الموافقة على الاستشارة والتجديد بخطاب من وزير التعليم العالي بناء على توصبة مجلي القم والكلية وتا</a:t>
            </a:r>
            <a:r>
              <a:rPr lang="en-US" sz="1900">
                <a:latin typeface="Arial Unicode MS"/>
              </a:rPr>
              <a:t>٠</a:t>
            </a:r>
            <a:r>
              <a:rPr lang="ar-SA" sz="1900">
                <a:latin typeface="Arial Unicode MS"/>
              </a:rPr>
              <a:t>ييد مدير الجامعة.    ا ا</a:t>
            </a:r>
          </a:p>
        </p:txBody>
      </p:sp>
      <p:sp>
        <p:nvSpPr>
          <p:cNvPr id="5" name="Rectangle 4"/>
          <p:cNvSpPr/>
          <p:nvPr/>
        </p:nvSpPr>
        <p:spPr>
          <a:xfrm>
            <a:off x="246459" y="3957637"/>
            <a:ext cx="6529387" cy="1343025"/>
          </a:xfrm>
          <a:prstGeom prst="rect">
            <a:avLst/>
          </a:prstGeom>
        </p:spPr>
        <p:txBody>
          <a:bodyPr lIns="0" tIns="0" rIns="0" bIns="0">
            <a:noAutofit/>
          </a:bodyPr>
          <a:lstStyle/>
          <a:p>
            <a:pPr indent="-431800" algn="r" rtl="1">
              <a:lnSpc>
                <a:spcPts val="3544"/>
              </a:lnSpc>
            </a:pPr>
            <a:r>
              <a:rPr lang="en-US" sz="1900">
                <a:latin typeface="Arial Unicode MS"/>
              </a:rPr>
              <a:t>٦</a:t>
            </a:r>
            <a:r>
              <a:rPr lang="ar-SA" sz="1900">
                <a:latin typeface="Arial Unicode MS"/>
              </a:rPr>
              <a:t>- على المتثار </a:t>
            </a:r>
            <a:r>
              <a:rPr lang="ar-SA" sz="1800">
                <a:latin typeface="Arial Unicode MS"/>
              </a:rPr>
              <a:t>أن </a:t>
            </a:r>
            <a:r>
              <a:rPr lang="ar-SA" sz="1900">
                <a:latin typeface="Arial Unicode MS"/>
              </a:rPr>
              <a:t>يقدم لوزير التعليم العالي تقريرأسويأ ;؛ وكذلك عند انتهاء مدة استثارته عن الأعمال التي أنجزها خلال فترة الاستثارة ويزولمديرالجامعة بنسخة منه.</a:t>
            </a:r>
            <a:r>
              <a:rPr lang="ar-SA" sz="1900">
                <a:solidFill>
                  <a:srgbClr val="74985D"/>
                </a:solidFill>
                <a:latin typeface="Arial Unicode MS"/>
              </a:rPr>
              <a:t>    </a:t>
            </a:r>
            <a:r>
              <a:rPr lang="ar-SA" sz="4300">
                <a:solidFill>
                  <a:srgbClr val="74985D"/>
                </a:solidFill>
                <a:latin typeface="Arial Unicode MS"/>
              </a:rPr>
              <a:t>ا</a:t>
            </a:r>
          </a:p>
        </p:txBody>
      </p:sp>
      <p:sp>
        <p:nvSpPr>
          <p:cNvPr id="6" name="Rectangle 5"/>
          <p:cNvSpPr/>
          <p:nvPr/>
        </p:nvSpPr>
        <p:spPr>
          <a:xfrm>
            <a:off x="782240" y="5372100"/>
            <a:ext cx="6022181" cy="1318021"/>
          </a:xfrm>
          <a:prstGeom prst="rect">
            <a:avLst/>
          </a:prstGeom>
        </p:spPr>
        <p:txBody>
          <a:bodyPr lIns="0" tIns="0" rIns="0" bIns="0">
            <a:noAutofit/>
          </a:bodyPr>
          <a:lstStyle/>
          <a:p>
            <a:pPr indent="-431800" algn="r" rtl="1">
              <a:lnSpc>
                <a:spcPts val="3544"/>
              </a:lnSpc>
            </a:pPr>
            <a:r>
              <a:rPr lang="en-US" sz="1900">
                <a:latin typeface="Arial Unicode MS"/>
              </a:rPr>
              <a:t>٧</a:t>
            </a:r>
            <a:r>
              <a:rPr lang="ar-SA" sz="1900">
                <a:latin typeface="Arial Unicode MS"/>
              </a:rPr>
              <a:t>- </a:t>
            </a:r>
            <a:r>
              <a:rPr lang="ar-SA" sz="1800">
                <a:latin typeface="Arial Unicode MS"/>
              </a:rPr>
              <a:t>ألآ</a:t>
            </a:r>
            <a:r>
              <a:rPr lang="ar-SA" sz="1900">
                <a:latin typeface="Arial Unicode MS"/>
              </a:rPr>
              <a:t>يؤثر عمل عضر هيئة التدريس مستثارآغير هتدرغ </a:t>
            </a:r>
            <a:r>
              <a:rPr lang="ar-SA" sz="1600">
                <a:latin typeface="Arial Unicode MS"/>
              </a:rPr>
              <a:t>على </a:t>
            </a:r>
            <a:r>
              <a:rPr lang="ar-SA" sz="1800">
                <a:latin typeface="Arial Unicode MS"/>
              </a:rPr>
              <a:t>أدائه </a:t>
            </a:r>
            <a:r>
              <a:rPr lang="ar-SA" sz="1900">
                <a:latin typeface="Arial Unicode MS"/>
              </a:rPr>
              <a:t>لعمله الأصلي وبخاصة فيما يأتي أ - الص ء التدريسحي </a:t>
            </a:r>
            <a:r>
              <a:rPr lang="en-US" sz="1900" u="sng">
                <a:latin typeface="Arial Unicode MS"/>
              </a:rPr>
              <a:t>1</a:t>
            </a:r>
            <a:r>
              <a:rPr lang="ar-SA" sz="1900" u="sng">
                <a:latin typeface="Arial Unicode MS"/>
              </a:rPr>
              <a:t> * ق- و</a:t>
            </a:r>
            <a:r>
              <a:rPr lang="ar-SA" sz="1900">
                <a:latin typeface="Arial Unicode MS"/>
              </a:rPr>
              <a:t> هيئه التدرص .</a:t>
            </a:r>
          </a:p>
        </p:txBody>
      </p:sp>
      <p:sp>
        <p:nvSpPr>
          <p:cNvPr id="7" name="Rectangle 6"/>
          <p:cNvSpPr/>
          <p:nvPr/>
        </p:nvSpPr>
        <p:spPr>
          <a:xfrm>
            <a:off x="785812" y="6832996"/>
            <a:ext cx="5618559" cy="1282304"/>
          </a:xfrm>
          <a:prstGeom prst="rect">
            <a:avLst/>
          </a:prstGeom>
        </p:spPr>
        <p:txBody>
          <a:bodyPr lIns="0" tIns="0" rIns="0" bIns="0">
            <a:noAutofit/>
          </a:bodyPr>
          <a:lstStyle/>
          <a:p>
            <a:pPr indent="-444500" algn="just" rtl="1">
              <a:lnSpc>
                <a:spcPts val="3741"/>
              </a:lnSpc>
            </a:pPr>
            <a:r>
              <a:rPr lang="ar-SA" sz="1900">
                <a:latin typeface="Arial Unicode MS"/>
              </a:rPr>
              <a:t>ب- التواجد في مكتبه خلال ساعاته المكتبية وفي العيادات والمختبرات ومراكز الحاسب إذا كانت طبيعة عمله تقتضي ذلك.</a:t>
            </a:r>
          </a:p>
        </p:txBody>
      </p:sp>
      <p:sp>
        <p:nvSpPr>
          <p:cNvPr id="8" name="Rectangle 7"/>
          <p:cNvSpPr/>
          <p:nvPr/>
        </p:nvSpPr>
        <p:spPr>
          <a:xfrm>
            <a:off x="792956" y="8251031"/>
            <a:ext cx="5611415" cy="750094"/>
          </a:xfrm>
          <a:prstGeom prst="rect">
            <a:avLst/>
          </a:prstGeom>
        </p:spPr>
        <p:txBody>
          <a:bodyPr lIns="0" tIns="0" rIns="0" bIns="0">
            <a:noAutofit/>
          </a:bodyPr>
          <a:lstStyle/>
          <a:p>
            <a:pPr indent="-444500" algn="just" rtl="1">
              <a:lnSpc>
                <a:spcPts val="3263"/>
              </a:lnSpc>
            </a:pPr>
            <a:r>
              <a:rPr lang="ar-SA" sz="1900">
                <a:latin typeface="Arial Unicode MS"/>
              </a:rPr>
              <a:t>ر— االاد</a:t>
            </a:r>
            <a:r>
              <a:rPr lang="en-US" sz="1900">
                <a:latin typeface="Arial Unicode MS"/>
              </a:rPr>
              <a:t>٠٠</a:t>
            </a:r>
            <a:r>
              <a:rPr lang="ar-SA" sz="1900">
                <a:latin typeface="Arial Unicode MS"/>
              </a:rPr>
              <a:t>ءهام في المجالس واللجان التي ترى الجامعة حاجتها إليه فيها.</a:t>
            </a: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1835943" y="850106"/>
            <a:ext cx="3954066" cy="346472"/>
          </a:xfrm>
          <a:prstGeom prst="rect">
            <a:avLst/>
          </a:prstGeom>
        </p:spPr>
        <p:txBody>
          <a:bodyPr wrap="none" lIns="0" tIns="0" rIns="0" bIns="0">
            <a:noAutofit/>
          </a:bodyPr>
          <a:lstStyle/>
          <a:p>
            <a:pPr indent="0" algn="ctr" rtl="1">
              <a:lnSpc>
                <a:spcPts val="4020"/>
              </a:lnSpc>
              <a:spcAft>
                <a:spcPts val="2380"/>
              </a:spcAft>
            </a:pPr>
            <a:r>
              <a:rPr lang="ar-SA" sz="3000">
                <a:solidFill>
                  <a:srgbClr val="90BB80"/>
                </a:solidFill>
                <a:latin typeface="Arial Unicode MS"/>
              </a:rPr>
              <a:t>حغورالمو«تئاتوالذدواتوالحلقاتالدراسية</a:t>
            </a:r>
          </a:p>
        </p:txBody>
      </p:sp>
      <p:sp>
        <p:nvSpPr>
          <p:cNvPr id="3" name="Rectangle 2"/>
          <p:cNvSpPr/>
          <p:nvPr/>
        </p:nvSpPr>
        <p:spPr>
          <a:xfrm>
            <a:off x="753665" y="1800225"/>
            <a:ext cx="6075760" cy="7475934"/>
          </a:xfrm>
          <a:prstGeom prst="rect">
            <a:avLst/>
          </a:prstGeom>
        </p:spPr>
        <p:txBody>
          <a:bodyPr lIns="0" tIns="0" rIns="0" bIns="0">
            <a:noAutofit/>
          </a:bodyPr>
          <a:lstStyle/>
          <a:p>
            <a:pPr marR="508000" indent="0" algn="ctr" rtl="1">
              <a:lnSpc>
                <a:spcPts val="4150"/>
              </a:lnSpc>
              <a:spcBef>
                <a:spcPts val="2380"/>
              </a:spcBef>
              <a:spcAft>
                <a:spcPts val="2380"/>
              </a:spcAft>
            </a:pPr>
            <a:r>
              <a:rPr lang="ar-SA" sz="3100">
                <a:latin typeface="Arial Unicode MS"/>
              </a:rPr>
              <a:t>المادة </a:t>
            </a:r>
            <a:r>
              <a:rPr lang="ar-SA" sz="2600">
                <a:latin typeface="Arial Unicode MS"/>
              </a:rPr>
              <a:t>السابعة والستون</a:t>
            </a:r>
          </a:p>
          <a:p>
            <a:pPr marR="317500" indent="0" algn="r" rtl="1">
              <a:lnSpc>
                <a:spcPts val="2540"/>
              </a:lnSpc>
              <a:spcAft>
                <a:spcPts val="770"/>
              </a:spcAft>
            </a:pPr>
            <a:r>
              <a:rPr lang="ar-SA" sz="1900">
                <a:latin typeface="Arial Unicode MS"/>
              </a:rPr>
              <a:t>يجوز لعضر هيئة التدريس حضور المؤتمرات والندوات داخل</a:t>
            </a:r>
          </a:p>
          <a:p>
            <a:pPr marR="419100" indent="-419100" algn="r" rtl="1">
              <a:lnSpc>
                <a:spcPts val="2540"/>
              </a:lnSpc>
              <a:spcAft>
                <a:spcPts val="1050"/>
              </a:spcAft>
            </a:pPr>
            <a:r>
              <a:rPr lang="ar-SA" sz="1800">
                <a:latin typeface="Arial Unicode MS"/>
              </a:rPr>
              <a:t>المملكة </a:t>
            </a:r>
            <a:r>
              <a:rPr lang="ar-SA" sz="1900">
                <a:latin typeface="Arial Unicode MS"/>
              </a:rPr>
              <a:t>أو خارجها وفق الضوابط الآتية</a:t>
            </a:r>
          </a:p>
          <a:p>
            <a:pPr marR="419100" indent="-419100" algn="r" rtl="1">
              <a:lnSpc>
                <a:spcPts val="3656"/>
              </a:lnSpc>
              <a:spcAft>
                <a:spcPts val="210"/>
              </a:spcAft>
            </a:pPr>
            <a:r>
              <a:rPr lang="en-US" sz="1900">
                <a:latin typeface="Arial Unicode MS"/>
              </a:rPr>
              <a:t>١</a:t>
            </a:r>
            <a:r>
              <a:rPr lang="ar-SA" sz="1900">
                <a:latin typeface="Arial Unicode MS"/>
              </a:rPr>
              <a:t> - </a:t>
            </a:r>
            <a:r>
              <a:rPr lang="ar-SA" sz="1800">
                <a:latin typeface="Arial Unicode MS"/>
              </a:rPr>
              <a:t>أن </a:t>
            </a:r>
            <a:r>
              <a:rPr lang="ar-SA" sz="1900">
                <a:latin typeface="Arial Unicode MS"/>
              </a:rPr>
              <a:t>تكون </a:t>
            </a:r>
            <a:r>
              <a:rPr lang="ar-SA" sz="2000">
                <a:latin typeface="Arial Unicode MS"/>
              </a:rPr>
              <a:t>هناك </a:t>
            </a:r>
            <a:r>
              <a:rPr lang="ar-SA" sz="1900">
                <a:latin typeface="Arial Unicode MS"/>
              </a:rPr>
              <a:t>علاقة بين موضئ </a:t>
            </a:r>
            <a:r>
              <a:rPr lang="ar-SA" sz="2000">
                <a:latin typeface="Arial Unicode MS"/>
              </a:rPr>
              <a:t>المؤتمر </a:t>
            </a:r>
            <a:r>
              <a:rPr lang="ar-SA" sz="1800">
                <a:latin typeface="Arial Unicode MS"/>
              </a:rPr>
              <a:t>أو </a:t>
            </a:r>
            <a:r>
              <a:rPr lang="ar-SA" sz="2000">
                <a:latin typeface="Arial Unicode MS"/>
              </a:rPr>
              <a:t>الندوة </a:t>
            </a:r>
            <a:r>
              <a:rPr lang="ar-SA" sz="1900">
                <a:latin typeface="Arial Unicode MS"/>
              </a:rPr>
              <a:t>وتخصمى عضو </a:t>
            </a:r>
            <a:r>
              <a:rPr lang="ar-SA" sz="2000">
                <a:latin typeface="Arial Unicode MS"/>
              </a:rPr>
              <a:t>هيئة التدريس </a:t>
            </a:r>
            <a:r>
              <a:rPr lang="ar-SA" sz="1800">
                <a:latin typeface="Arial Unicode MS"/>
              </a:rPr>
              <a:t>أو </a:t>
            </a:r>
            <a:r>
              <a:rPr lang="ar-SA" sz="1900">
                <a:latin typeface="Arial Unicode MS"/>
              </a:rPr>
              <a:t>مؤ</a:t>
            </a:r>
            <a:r>
              <a:rPr lang="ar-SA" sz="2000">
                <a:latin typeface="Arial Unicode MS"/>
              </a:rPr>
              <a:t>ليا</a:t>
            </a:r>
            <a:r>
              <a:rPr lang="ar-SA" sz="1900">
                <a:latin typeface="Arial Unicode MS"/>
              </a:rPr>
              <a:t>ت </a:t>
            </a:r>
            <a:r>
              <a:rPr lang="ar-SA" sz="2000">
                <a:latin typeface="Arial Unicode MS"/>
              </a:rPr>
              <a:t>عمله الفعلية .</a:t>
            </a:r>
          </a:p>
          <a:p>
            <a:pPr marR="419100" indent="-419100" algn="just" rtl="1">
              <a:lnSpc>
                <a:spcPts val="3797"/>
              </a:lnSpc>
              <a:spcAft>
                <a:spcPts val="210"/>
              </a:spcAft>
            </a:pPr>
            <a:r>
              <a:rPr lang="en-US" sz="1900">
                <a:latin typeface="Arial Unicode MS"/>
              </a:rPr>
              <a:t>٢</a:t>
            </a:r>
            <a:r>
              <a:rPr lang="ar-SA" sz="1900">
                <a:latin typeface="Arial Unicode MS"/>
              </a:rPr>
              <a:t>-تكون المشاركة </a:t>
            </a:r>
            <a:r>
              <a:rPr lang="ar-SA" sz="2000">
                <a:latin typeface="Arial Unicode MS"/>
              </a:rPr>
              <a:t>في </a:t>
            </a:r>
            <a:r>
              <a:rPr lang="ar-SA" sz="1900">
                <a:latin typeface="Arial Unicode MS"/>
              </a:rPr>
              <a:t>المؤتمرات والندوات التي تعقد داخل المملكة بناء على توصية من مجلسي القم والكلية المختبين وموافقة مدير الجامعة .</a:t>
            </a:r>
          </a:p>
          <a:p>
            <a:pPr marR="419100" indent="-419100" algn="just" rtl="1">
              <a:lnSpc>
                <a:spcPts val="3938"/>
              </a:lnSpc>
              <a:spcAft>
                <a:spcPts val="210"/>
              </a:spcAft>
            </a:pPr>
            <a:r>
              <a:rPr lang="en-US" sz="1900">
                <a:latin typeface="Arial Unicode MS"/>
              </a:rPr>
              <a:t>٣</a:t>
            </a:r>
            <a:r>
              <a:rPr lang="ar-SA" sz="1900">
                <a:latin typeface="Arial Unicode MS"/>
              </a:rPr>
              <a:t>- تكون المثاركة ني المؤنمرات والندوات </a:t>
            </a:r>
            <a:r>
              <a:rPr lang="ar-SA" sz="2000">
                <a:latin typeface="Arial Unicode MS"/>
              </a:rPr>
              <a:t>التي </a:t>
            </a:r>
            <a:r>
              <a:rPr lang="ar-SA" sz="1900">
                <a:latin typeface="Arial Unicode MS"/>
              </a:rPr>
              <a:t>تعقد خارج المملكة بموافقة رئيس مجلس الجامعة بناء </a:t>
            </a:r>
            <a:r>
              <a:rPr lang="ar-SA" sz="1700">
                <a:latin typeface="Arial Unicode MS"/>
              </a:rPr>
              <a:t>على </a:t>
            </a:r>
            <a:r>
              <a:rPr lang="ar-SA" sz="2000">
                <a:latin typeface="Arial Unicode MS"/>
              </a:rPr>
              <a:t>توصية </a:t>
            </a:r>
            <a:r>
              <a:rPr lang="ar-SA" sz="1900">
                <a:latin typeface="Arial Unicode MS"/>
              </a:rPr>
              <a:t>من مجلسي القم والكلية ، وتأييد مدير الجامعة.</a:t>
            </a:r>
          </a:p>
          <a:p>
            <a:pPr marR="419100" indent="-419100" algn="r" rtl="1">
              <a:lnSpc>
                <a:spcPts val="4134"/>
              </a:lnSpc>
            </a:pPr>
            <a:r>
              <a:rPr lang="en-US" sz="1900">
                <a:latin typeface="Arial Unicode MS"/>
              </a:rPr>
              <a:t>٤</a:t>
            </a:r>
            <a:r>
              <a:rPr lang="ar-SA" sz="1900">
                <a:latin typeface="Arial Unicode MS"/>
              </a:rPr>
              <a:t> - يضع مجلس الجامعة القوامعد التنظيمية والإجرائية لحضور المؤتمرات والندوات بناء على توصية من المجلس العلمي .</a:t>
            </a:r>
          </a:p>
          <a:p>
            <a:pPr marR="419100" indent="-419100" algn="r" rtl="1">
              <a:lnSpc>
                <a:spcPts val="2680"/>
              </a:lnSpc>
            </a:pPr>
            <a:r>
              <a:rPr lang="en-US" sz="1900">
                <a:latin typeface="Arial Unicode MS"/>
              </a:rPr>
              <a:t>٥</a:t>
            </a:r>
            <a:r>
              <a:rPr lang="ar-SA" sz="1900">
                <a:latin typeface="Arial Unicode MS"/>
              </a:rPr>
              <a:t> - يقدم </a:t>
            </a:r>
            <a:r>
              <a:rPr lang="ar-SA" sz="2000">
                <a:latin typeface="Arial Unicode MS"/>
              </a:rPr>
              <a:t>المثارك </a:t>
            </a:r>
            <a:r>
              <a:rPr lang="ar-SA" sz="1900">
                <a:latin typeface="Arial Unicode MS"/>
              </a:rPr>
              <a:t>في </a:t>
            </a:r>
            <a:r>
              <a:rPr lang="ar-SA" sz="2000">
                <a:latin typeface="Arial Unicode MS"/>
              </a:rPr>
              <a:t>المؤتمر </a:t>
            </a:r>
            <a:r>
              <a:rPr lang="ar-SA" sz="1900">
                <a:latin typeface="Arial Unicode MS"/>
              </a:rPr>
              <a:t>أو الندوة تقريرأ عن ذلك للجامعة.</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47284" y="21431"/>
            <a:ext cx="464344" cy="1421606"/>
          </a:xfrm>
          <a:prstGeom prst="rect">
            <a:avLst/>
          </a:prstGeom>
        </p:spPr>
      </p:pic>
      <p:pic>
        <p:nvPicPr>
          <p:cNvPr id="3" name="Picture 2"/>
          <p:cNvPicPr>
            <a:picLocks noChangeAspect="1"/>
          </p:cNvPicPr>
          <p:nvPr/>
        </p:nvPicPr>
        <p:blipFill>
          <a:blip r:embed="rId3"/>
          <a:stretch>
            <a:fillRect/>
          </a:stretch>
        </p:blipFill>
        <p:spPr>
          <a:xfrm>
            <a:off x="246459" y="50006"/>
            <a:ext cx="485775" cy="407194"/>
          </a:xfrm>
          <a:prstGeom prst="rect">
            <a:avLst/>
          </a:prstGeom>
        </p:spPr>
      </p:pic>
      <p:pic>
        <p:nvPicPr>
          <p:cNvPr id="4" name="Picture 3"/>
          <p:cNvPicPr>
            <a:picLocks noChangeAspect="1"/>
          </p:cNvPicPr>
          <p:nvPr/>
        </p:nvPicPr>
        <p:blipFill>
          <a:blip r:embed="rId4"/>
          <a:stretch>
            <a:fillRect/>
          </a:stretch>
        </p:blipFill>
        <p:spPr>
          <a:xfrm>
            <a:off x="1846659" y="885825"/>
            <a:ext cx="3850481" cy="657225"/>
          </a:xfrm>
          <a:prstGeom prst="rect">
            <a:avLst/>
          </a:prstGeom>
        </p:spPr>
      </p:pic>
      <p:pic>
        <p:nvPicPr>
          <p:cNvPr id="5" name="Picture 4"/>
          <p:cNvPicPr>
            <a:picLocks noChangeAspect="1"/>
          </p:cNvPicPr>
          <p:nvPr/>
        </p:nvPicPr>
        <p:blipFill>
          <a:blip r:embed="rId5"/>
          <a:stretch>
            <a:fillRect/>
          </a:stretch>
        </p:blipFill>
        <p:spPr>
          <a:xfrm>
            <a:off x="1860946" y="4236243"/>
            <a:ext cx="3850482" cy="650082"/>
          </a:xfrm>
          <a:prstGeom prst="rect">
            <a:avLst/>
          </a:prstGeom>
        </p:spPr>
      </p:pic>
      <p:pic>
        <p:nvPicPr>
          <p:cNvPr id="6" name="Picture 5"/>
          <p:cNvPicPr>
            <a:picLocks noChangeAspect="1"/>
          </p:cNvPicPr>
          <p:nvPr/>
        </p:nvPicPr>
        <p:blipFill>
          <a:blip r:embed="rId6"/>
          <a:stretch>
            <a:fillRect/>
          </a:stretch>
        </p:blipFill>
        <p:spPr>
          <a:xfrm>
            <a:off x="1875234" y="7515225"/>
            <a:ext cx="3843337" cy="650081"/>
          </a:xfrm>
          <a:prstGeom prst="rect">
            <a:avLst/>
          </a:prstGeom>
        </p:spPr>
      </p:pic>
      <p:pic>
        <p:nvPicPr>
          <p:cNvPr id="7" name="Picture 6"/>
          <p:cNvPicPr>
            <a:picLocks noChangeAspect="1"/>
          </p:cNvPicPr>
          <p:nvPr/>
        </p:nvPicPr>
        <p:blipFill>
          <a:blip r:embed="rId7"/>
          <a:stretch>
            <a:fillRect/>
          </a:stretch>
        </p:blipFill>
        <p:spPr>
          <a:xfrm>
            <a:off x="6818709" y="10244137"/>
            <a:ext cx="514350" cy="407194"/>
          </a:xfrm>
          <a:prstGeom prst="rect">
            <a:avLst/>
          </a:prstGeom>
        </p:spPr>
      </p:pic>
      <p:pic>
        <p:nvPicPr>
          <p:cNvPr id="8" name="Picture 7"/>
          <p:cNvPicPr>
            <a:picLocks noChangeAspect="1"/>
          </p:cNvPicPr>
          <p:nvPr/>
        </p:nvPicPr>
        <p:blipFill>
          <a:blip r:embed="rId8"/>
          <a:stretch>
            <a:fillRect/>
          </a:stretch>
        </p:blipFill>
        <p:spPr>
          <a:xfrm>
            <a:off x="289321" y="10201275"/>
            <a:ext cx="442913" cy="442912"/>
          </a:xfrm>
          <a:prstGeom prst="rect">
            <a:avLst/>
          </a:prstGeom>
        </p:spPr>
      </p:pic>
      <p:sp>
        <p:nvSpPr>
          <p:cNvPr id="9" name="Rectangle 8"/>
          <p:cNvSpPr/>
          <p:nvPr/>
        </p:nvSpPr>
        <p:spPr>
          <a:xfrm>
            <a:off x="4454128" y="1957387"/>
            <a:ext cx="2393156" cy="1793081"/>
          </a:xfrm>
          <a:prstGeom prst="rect">
            <a:avLst/>
          </a:prstGeom>
        </p:spPr>
        <p:txBody>
          <a:bodyPr lIns="0" tIns="0" rIns="0" bIns="0">
            <a:noAutofit/>
          </a:bodyPr>
          <a:lstStyle/>
          <a:p>
            <a:pPr marL="82550" indent="342900" algn="r" rtl="1">
              <a:lnSpc>
                <a:spcPts val="3516"/>
              </a:lnSpc>
            </a:pPr>
            <a:r>
              <a:rPr lang="ar-SA" sz="1900">
                <a:latin typeface="Arial Unicode MS"/>
              </a:rPr>
              <a:t>أعضاء هيئة التدريس هم </a:t>
            </a:r>
            <a:r>
              <a:rPr lang="en-US" sz="1900">
                <a:latin typeface="Arial Unicode MS"/>
              </a:rPr>
              <a:t>١</a:t>
            </a:r>
            <a:r>
              <a:rPr lang="ar-SA" sz="1900">
                <a:latin typeface="Arial Unicode MS"/>
              </a:rPr>
              <a:t>—الاءساتذة. </a:t>
            </a:r>
            <a:r>
              <a:rPr lang="en-US" sz="1900">
                <a:latin typeface="Arial Unicode MS"/>
              </a:rPr>
              <a:t>٢</a:t>
            </a:r>
            <a:r>
              <a:rPr lang="ar-SA" sz="1900">
                <a:latin typeface="Arial Unicode MS"/>
              </a:rPr>
              <a:t>-الاءساتذةالمثاركون. </a:t>
            </a:r>
            <a:r>
              <a:rPr lang="en-US" sz="1900">
                <a:latin typeface="Arial Unicode MS"/>
              </a:rPr>
              <a:t>٣</a:t>
            </a:r>
            <a:r>
              <a:rPr lang="ar-SA" sz="1900">
                <a:latin typeface="Arial Unicode MS"/>
              </a:rPr>
              <a:t>- الاءساتذة الماعدون .</a:t>
            </a:r>
          </a:p>
        </p:txBody>
      </p:sp>
      <p:sp>
        <p:nvSpPr>
          <p:cNvPr id="10" name="Rectangle 9"/>
          <p:cNvSpPr/>
          <p:nvPr/>
        </p:nvSpPr>
        <p:spPr>
          <a:xfrm>
            <a:off x="739378" y="5264943"/>
            <a:ext cx="6143625" cy="878682"/>
          </a:xfrm>
          <a:prstGeom prst="rect">
            <a:avLst/>
          </a:prstGeom>
        </p:spPr>
        <p:txBody>
          <a:bodyPr lIns="0" tIns="0" rIns="0" bIns="0">
            <a:noAutofit/>
          </a:bodyPr>
          <a:lstStyle/>
          <a:p>
            <a:pPr indent="304800" algn="r" rtl="1">
              <a:lnSpc>
                <a:spcPts val="3291"/>
              </a:lnSpc>
              <a:spcAft>
                <a:spcPts val="2870"/>
              </a:spcAft>
            </a:pPr>
            <a:r>
              <a:rPr lang="ar-SA" sz="1900">
                <a:latin typeface="Arial Unicode MS"/>
              </a:rPr>
              <a:t>يلحق بأعضاء هيئة التدريس في </a:t>
            </a:r>
            <a:r>
              <a:rPr lang="ar-SA" sz="1800">
                <a:latin typeface="Arial Unicode MS"/>
              </a:rPr>
              <a:t>أحكام </a:t>
            </a:r>
            <a:r>
              <a:rPr lang="ar-SA" sz="1900">
                <a:latin typeface="Arial Unicode MS"/>
              </a:rPr>
              <a:t>هذه اللائحة المحاصرون والمعيدون، ومدرسو اللفات، وماعدو الباحثين .</a:t>
            </a:r>
          </a:p>
        </p:txBody>
      </p:sp>
      <p:sp>
        <p:nvSpPr>
          <p:cNvPr id="11" name="Rectangle 10"/>
          <p:cNvSpPr/>
          <p:nvPr/>
        </p:nvSpPr>
        <p:spPr>
          <a:xfrm>
            <a:off x="3100387" y="6747271"/>
            <a:ext cx="1421606" cy="328613"/>
          </a:xfrm>
          <a:prstGeom prst="rect">
            <a:avLst/>
          </a:prstGeom>
        </p:spPr>
        <p:txBody>
          <a:bodyPr wrap="none" lIns="0" tIns="0" rIns="0" bIns="0">
            <a:noAutofit/>
          </a:bodyPr>
          <a:lstStyle/>
          <a:p>
            <a:pPr indent="0" algn="ctr" rtl="1">
              <a:lnSpc>
                <a:spcPts val="4020"/>
              </a:lnSpc>
            </a:pPr>
            <a:r>
              <a:rPr lang="ar-SA" sz="3000">
                <a:latin typeface="Arial Unicode MS"/>
              </a:rPr>
              <a:t>اسينو</a:t>
            </a:r>
            <a:r>
              <a:rPr lang="en-US" sz="3000">
                <a:latin typeface="Arial Unicode MS"/>
              </a:rPr>
              <a:t>١</a:t>
            </a:r>
            <a:r>
              <a:rPr lang="ar-SA" sz="3000">
                <a:latin typeface="Arial Unicode MS"/>
              </a:rPr>
              <a:t>لارقية</a:t>
            </a:r>
          </a:p>
        </p:txBody>
      </p:sp>
      <p:sp>
        <p:nvSpPr>
          <p:cNvPr id="12" name="Rectangle 11"/>
          <p:cNvSpPr/>
          <p:nvPr/>
        </p:nvSpPr>
        <p:spPr>
          <a:xfrm>
            <a:off x="753665" y="8493918"/>
            <a:ext cx="6143625" cy="1443038"/>
          </a:xfrm>
          <a:prstGeom prst="rect">
            <a:avLst/>
          </a:prstGeom>
        </p:spPr>
        <p:txBody>
          <a:bodyPr lIns="0" tIns="0" rIns="0" bIns="0">
            <a:noAutofit/>
          </a:bodyPr>
          <a:lstStyle/>
          <a:p>
            <a:pPr indent="304800" algn="just" rtl="1">
              <a:lnSpc>
                <a:spcPts val="3544"/>
              </a:lnSpc>
            </a:pPr>
            <a:r>
              <a:rPr lang="ar-SA" sz="1900">
                <a:latin typeface="Arial Unicode MS"/>
              </a:rPr>
              <a:t>تؤلف في كل جامعة لجنة دائمة لشؤون المبدين والمحاصرين ومدرسي اللفات وماعدي الباحثين </a:t>
            </a:r>
            <a:r>
              <a:rPr lang="ar-SA" sz="2000">
                <a:latin typeface="Arial Unicode MS"/>
              </a:rPr>
              <a:t>يرأسها </a:t>
            </a:r>
            <a:r>
              <a:rPr lang="ar-SA" sz="1900">
                <a:latin typeface="Arial Unicode MS"/>
              </a:rPr>
              <a:t>وكيل الجامعة للدراسات العليا والبحث العلمى ويصدر بتكوينها وتعيين أعضائها</a:t>
            </a:r>
          </a:p>
        </p:txBody>
      </p:sp>
      <p:sp>
        <p:nvSpPr>
          <p:cNvPr id="13" name="Rectangle 12"/>
          <p:cNvSpPr/>
          <p:nvPr/>
        </p:nvSpPr>
        <p:spPr>
          <a:xfrm>
            <a:off x="360759" y="5679281"/>
            <a:ext cx="150019" cy="228600"/>
          </a:xfrm>
          <a:prstGeom prst="rect">
            <a:avLst/>
          </a:prstGeom>
        </p:spPr>
        <p:txBody>
          <a:bodyPr wrap="none" lIns="0" tIns="0" rIns="0" bIns="0">
            <a:noAutofit/>
          </a:bodyPr>
          <a:lstStyle/>
          <a:p>
            <a:pPr indent="0" algn="just"/>
            <a:r>
              <a:rPr lang="ar-SA" sz="450">
                <a:solidFill>
                  <a:srgbClr val="2B4917"/>
                </a:solidFill>
                <a:latin typeface="Arial Unicode MS"/>
              </a:rPr>
              <a:t>١.</a:t>
            </a:r>
          </a:p>
        </p:txBody>
      </p:sp>
      <p:sp>
        <p:nvSpPr>
          <p:cNvPr id="14" name="Rectangle 13"/>
          <p:cNvSpPr/>
          <p:nvPr/>
        </p:nvSpPr>
        <p:spPr>
          <a:xfrm>
            <a:off x="267890" y="5214937"/>
            <a:ext cx="100013" cy="92869"/>
          </a:xfrm>
          <a:prstGeom prst="rect">
            <a:avLst/>
          </a:prstGeom>
          <a:solidFill>
            <a:srgbClr val="70AD5A"/>
          </a:solidFill>
        </p:spPr>
        <p:txBody>
          <a:bodyPr wrap="none" lIns="0" tIns="0" rIns="0" bIns="0">
            <a:noAutofit/>
          </a:bodyPr>
          <a:lstStyle/>
          <a:p>
            <a:pPr indent="0" algn="just"/>
            <a:r>
              <a:rPr lang="ar-SA" sz="1900">
                <a:solidFill>
                  <a:srgbClr val="2B4917"/>
                </a:solidFill>
                <a:latin typeface="Arial Unicode MS"/>
              </a:rPr>
              <a:t>٠</a:t>
            </a:r>
          </a:p>
        </p:txBody>
      </p:sp>
      <p:sp>
        <p:nvSpPr>
          <p:cNvPr id="15" name="Rectangle 14"/>
          <p:cNvSpPr/>
          <p:nvPr/>
        </p:nvSpPr>
        <p:spPr>
          <a:xfrm>
            <a:off x="317896" y="5464968"/>
            <a:ext cx="121444" cy="200025"/>
          </a:xfrm>
          <a:prstGeom prst="rect">
            <a:avLst/>
          </a:prstGeom>
          <a:solidFill>
            <a:srgbClr val="70AD5A"/>
          </a:solidFill>
        </p:spPr>
        <p:txBody>
          <a:bodyPr wrap="none" lIns="0" tIns="0" rIns="0" bIns="0">
            <a:noAutofit/>
          </a:bodyPr>
          <a:lstStyle/>
          <a:p>
            <a:pPr indent="0" algn="r" rtl="1">
              <a:lnSpc>
                <a:spcPts val="2540"/>
              </a:lnSpc>
            </a:pPr>
            <a:r>
              <a:rPr lang="ar-SA" sz="1900">
                <a:solidFill>
                  <a:srgbClr val="2B4917"/>
                </a:solidFill>
                <a:latin typeface="Arial Unicode MS"/>
              </a:rPr>
              <a:t>ذ</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286000" y="750093"/>
            <a:ext cx="2943225" cy="435769"/>
          </a:xfrm>
          <a:prstGeom prst="rect">
            <a:avLst/>
          </a:prstGeom>
        </p:spPr>
        <p:txBody>
          <a:bodyPr wrap="none" lIns="0" tIns="0" rIns="0" bIns="0">
            <a:noAutofit/>
          </a:bodyPr>
          <a:lstStyle/>
          <a:p>
            <a:pPr indent="0" algn="ctr" rtl="1">
              <a:lnSpc>
                <a:spcPts val="4150"/>
              </a:lnSpc>
              <a:spcAft>
                <a:spcPts val="2380"/>
              </a:spcAft>
            </a:pPr>
            <a:r>
              <a:rPr lang="ar-SA" sz="3100">
                <a:latin typeface="Arial Unicode MS"/>
              </a:rPr>
              <a:t>المادة </a:t>
            </a:r>
            <a:r>
              <a:rPr lang="ar-SA" sz="2600">
                <a:latin typeface="Arial Unicode MS"/>
              </a:rPr>
              <a:t>الثامنة والستون</a:t>
            </a:r>
          </a:p>
        </p:txBody>
      </p:sp>
      <p:sp>
        <p:nvSpPr>
          <p:cNvPr id="3" name="Rectangle 2"/>
          <p:cNvSpPr/>
          <p:nvPr/>
        </p:nvSpPr>
        <p:spPr>
          <a:xfrm>
            <a:off x="721518" y="1685925"/>
            <a:ext cx="6093619" cy="2336006"/>
          </a:xfrm>
          <a:prstGeom prst="rect">
            <a:avLst/>
          </a:prstGeom>
        </p:spPr>
        <p:txBody>
          <a:bodyPr lIns="0" tIns="0" rIns="0" bIns="0">
            <a:noAutofit/>
          </a:bodyPr>
          <a:lstStyle/>
          <a:p>
            <a:pPr indent="279400" algn="just" rtl="1">
              <a:lnSpc>
                <a:spcPts val="3403"/>
              </a:lnSpc>
              <a:spcBef>
                <a:spcPts val="2380"/>
              </a:spcBef>
              <a:spcAft>
                <a:spcPts val="2870"/>
              </a:spcAft>
            </a:pPr>
            <a:r>
              <a:rPr lang="ar-SA" sz="1900">
                <a:latin typeface="Arial Unicode MS"/>
              </a:rPr>
              <a:t>للجامعة </a:t>
            </a:r>
            <a:r>
              <a:rPr lang="ar-SA" sz="1800">
                <a:latin typeface="Arial Unicode MS"/>
              </a:rPr>
              <a:t>أن </a:t>
            </a:r>
            <a:r>
              <a:rPr lang="ar-SA" sz="1900">
                <a:latin typeface="Arial Unicode MS"/>
              </a:rPr>
              <a:t>تصرف تنكرة سفر وبدل انتداب لعضو هيئة التدريس المثارك في المؤتمر </a:t>
            </a:r>
            <a:r>
              <a:rPr lang="ar-SA" sz="1800">
                <a:latin typeface="Arial Unicode MS"/>
              </a:rPr>
              <a:t>أو </a:t>
            </a:r>
            <a:r>
              <a:rPr lang="ar-SA" sz="1900">
                <a:latin typeface="Arial Unicode MS"/>
              </a:rPr>
              <a:t>الندوة ويجوز الاقتصار </a:t>
            </a:r>
            <a:r>
              <a:rPr lang="ar-SA" sz="1700">
                <a:latin typeface="Arial Unicode MS"/>
              </a:rPr>
              <a:t>على </a:t>
            </a:r>
            <a:r>
              <a:rPr lang="ar-SA" sz="1900">
                <a:latin typeface="Arial Unicode MS"/>
              </a:rPr>
              <a:t>صرف التناكر فقط </a:t>
            </a:r>
            <a:r>
              <a:rPr lang="ar-SA" sz="1800">
                <a:latin typeface="Arial Unicode MS"/>
              </a:rPr>
              <a:t>أو الإذن </a:t>
            </a:r>
            <a:r>
              <a:rPr lang="ar-SA" sz="1900">
                <a:latin typeface="Arial Unicode MS"/>
              </a:rPr>
              <a:t>بالحضور </a:t>
            </a:r>
            <a:r>
              <a:rPr lang="ar-SA" sz="1800">
                <a:latin typeface="Arial Unicode MS"/>
              </a:rPr>
              <a:t>دون </a:t>
            </a:r>
            <a:r>
              <a:rPr lang="ar-SA" sz="1900">
                <a:latin typeface="Arial Unicode MS"/>
              </a:rPr>
              <a:t>التزام مالي.</a:t>
            </a:r>
          </a:p>
          <a:p>
            <a:pPr marL="469900" indent="0" algn="ctr" rtl="1">
              <a:lnSpc>
                <a:spcPts val="4020"/>
              </a:lnSpc>
              <a:spcAft>
                <a:spcPts val="2380"/>
              </a:spcAft>
            </a:pPr>
            <a:r>
              <a:rPr lang="en-US" sz="3000">
                <a:solidFill>
                  <a:srgbClr val="90BB80"/>
                </a:solidFill>
                <a:latin typeface="Arial Unicode MS"/>
              </a:rPr>
              <a:t>١</a:t>
            </a:r>
            <a:r>
              <a:rPr lang="ar-SA" sz="3000">
                <a:solidFill>
                  <a:srgbClr val="90BB80"/>
                </a:solidFill>
                <a:latin typeface="Arial Unicode MS"/>
              </a:rPr>
              <a:t>لذدبوالاءارة</a:t>
            </a:r>
          </a:p>
        </p:txBody>
      </p:sp>
      <p:sp>
        <p:nvSpPr>
          <p:cNvPr id="4" name="Rectangle 3"/>
          <p:cNvSpPr/>
          <p:nvPr/>
        </p:nvSpPr>
        <p:spPr>
          <a:xfrm>
            <a:off x="2228850" y="4607718"/>
            <a:ext cx="3100387" cy="385763"/>
          </a:xfrm>
          <a:prstGeom prst="rect">
            <a:avLst/>
          </a:prstGeom>
        </p:spPr>
        <p:txBody>
          <a:bodyPr wrap="none" lIns="0" tIns="0" rIns="0" bIns="0">
            <a:noAutofit/>
          </a:bodyPr>
          <a:lstStyle/>
          <a:p>
            <a:pPr indent="0" algn="ctr" rtl="1">
              <a:lnSpc>
                <a:spcPts val="4150"/>
              </a:lnSpc>
              <a:spcBef>
                <a:spcPts val="2380"/>
              </a:spcBef>
              <a:spcAft>
                <a:spcPts val="2380"/>
              </a:spcAft>
            </a:pPr>
            <a:r>
              <a:rPr lang="ar-SA" sz="3100">
                <a:latin typeface="Arial Unicode MS"/>
              </a:rPr>
              <a:t>المادة </a:t>
            </a:r>
            <a:r>
              <a:rPr lang="ar-SA" sz="2600">
                <a:latin typeface="Arial Unicode MS"/>
              </a:rPr>
              <a:t>التاسعة والستون</a:t>
            </a:r>
          </a:p>
        </p:txBody>
      </p:sp>
      <p:sp>
        <p:nvSpPr>
          <p:cNvPr id="5" name="Rectangle 4"/>
          <p:cNvSpPr/>
          <p:nvPr/>
        </p:nvSpPr>
        <p:spPr>
          <a:xfrm>
            <a:off x="735806" y="5564981"/>
            <a:ext cx="6115050" cy="1835944"/>
          </a:xfrm>
          <a:prstGeom prst="rect">
            <a:avLst/>
          </a:prstGeom>
        </p:spPr>
        <p:txBody>
          <a:bodyPr lIns="0" tIns="0" rIns="0" bIns="0">
            <a:noAutofit/>
          </a:bodyPr>
          <a:lstStyle/>
          <a:p>
            <a:pPr indent="279400" algn="just" rtl="1">
              <a:lnSpc>
                <a:spcPts val="3684"/>
              </a:lnSpc>
              <a:spcBef>
                <a:spcPts val="2380"/>
              </a:spcBef>
              <a:spcAft>
                <a:spcPts val="2380"/>
              </a:spcAft>
            </a:pPr>
            <a:r>
              <a:rPr lang="ar-SA" sz="1900">
                <a:latin typeface="Arial Unicode MS"/>
              </a:rPr>
              <a:t>يجوز ندب عضر هيئة التدريس ومن في حكمه للعمل لدى الجهات الحكومية بقرار من مجلس الجامعة بناء على توصبة مجلي الفب والكلية المختصن ، وتتحمل الجامعة راتبه وبدل النقل الشهري مالم يتم الاتفاق على خلاف ذلك .</a:t>
            </a:r>
          </a:p>
        </p:txBody>
      </p:sp>
      <p:sp>
        <p:nvSpPr>
          <p:cNvPr id="6" name="Rectangle 5"/>
          <p:cNvSpPr/>
          <p:nvPr/>
        </p:nvSpPr>
        <p:spPr>
          <a:xfrm>
            <a:off x="2821781" y="7936706"/>
            <a:ext cx="1950244" cy="392906"/>
          </a:xfrm>
          <a:prstGeom prst="rect">
            <a:avLst/>
          </a:prstGeom>
        </p:spPr>
        <p:txBody>
          <a:bodyPr wrap="none" lIns="0" tIns="0" rIns="0" bIns="0">
            <a:noAutofit/>
          </a:bodyPr>
          <a:lstStyle/>
          <a:p>
            <a:pPr indent="0" algn="ctr" rtl="1">
              <a:lnSpc>
                <a:spcPts val="4150"/>
              </a:lnSpc>
              <a:spcBef>
                <a:spcPts val="2380"/>
              </a:spcBef>
              <a:spcAft>
                <a:spcPts val="2380"/>
              </a:spcAft>
            </a:pPr>
            <a:r>
              <a:rPr lang="ar-SA" sz="3100">
                <a:latin typeface="Arial Unicode MS"/>
              </a:rPr>
              <a:t>المادة </a:t>
            </a:r>
            <a:r>
              <a:rPr lang="ar-SA" sz="2600" b="1">
                <a:latin typeface="Arial"/>
              </a:rPr>
              <a:t>السبعون</a:t>
            </a:r>
          </a:p>
        </p:txBody>
      </p:sp>
      <p:sp>
        <p:nvSpPr>
          <p:cNvPr id="7" name="Rectangle 6"/>
          <p:cNvSpPr/>
          <p:nvPr/>
        </p:nvSpPr>
        <p:spPr>
          <a:xfrm>
            <a:off x="6897290" y="10226278"/>
            <a:ext cx="400050" cy="371475"/>
          </a:xfrm>
          <a:prstGeom prst="rect">
            <a:avLst/>
          </a:prstGeom>
          <a:solidFill>
            <a:srgbClr val="000000"/>
          </a:solidFill>
        </p:spPr>
        <p:txBody>
          <a:bodyPr wrap="none" lIns="0" tIns="0" rIns="0" bIns="0">
            <a:noAutofit/>
          </a:bodyPr>
          <a:lstStyle/>
          <a:p>
            <a:pPr indent="0" algn="r" rtl="1">
              <a:lnSpc>
                <a:spcPts val="3480"/>
              </a:lnSpc>
            </a:pPr>
            <a:r>
              <a:rPr lang="ar-SA" sz="2600">
                <a:solidFill>
                  <a:srgbClr val="FFFFFF"/>
                </a:solidFill>
                <a:latin typeface="Arial Unicode MS"/>
              </a:rPr>
              <a:t>ج</a:t>
            </a:r>
          </a:p>
        </p:txBody>
      </p:sp>
      <p:sp>
        <p:nvSpPr>
          <p:cNvPr id="8" name="Rectangle 7"/>
          <p:cNvSpPr/>
          <p:nvPr/>
        </p:nvSpPr>
        <p:spPr>
          <a:xfrm>
            <a:off x="742950" y="8886825"/>
            <a:ext cx="6122193" cy="1335881"/>
          </a:xfrm>
          <a:prstGeom prst="rect">
            <a:avLst/>
          </a:prstGeom>
        </p:spPr>
        <p:txBody>
          <a:bodyPr lIns="0" tIns="0" rIns="0" bIns="0">
            <a:noAutofit/>
          </a:bodyPr>
          <a:lstStyle/>
          <a:p>
            <a:pPr indent="279400" algn="just" rtl="1">
              <a:lnSpc>
                <a:spcPts val="3572"/>
              </a:lnSpc>
              <a:spcBef>
                <a:spcPts val="2380"/>
              </a:spcBef>
            </a:pPr>
            <a:r>
              <a:rPr lang="ar-SA" sz="1900">
                <a:latin typeface="Arial Unicode MS"/>
              </a:rPr>
              <a:t>يجوز إعارة خدمات عضر هيئة التدريس ومن في حكمه بقرار من مجلس الجامعة بناء </a:t>
            </a:r>
            <a:r>
              <a:rPr lang="ar-SA" sz="1700">
                <a:latin typeface="Arial Unicode MS"/>
              </a:rPr>
              <a:t>على </a:t>
            </a:r>
            <a:r>
              <a:rPr lang="ar-SA" sz="1900">
                <a:latin typeface="Arial Unicode MS"/>
              </a:rPr>
              <a:t>تووسية مجلسي الق^بم والكلية المختصين </a:t>
            </a:r>
            <a:r>
              <a:rPr lang="en-US" sz="1900">
                <a:latin typeface="Arial Unicode MS"/>
              </a:rPr>
              <a:t>٠</a:t>
            </a:r>
            <a:r>
              <a:rPr lang="ar-SA" sz="1900">
                <a:latin typeface="Arial Unicode MS"/>
              </a:rPr>
              <a:t> كما يجوز لمجلس الجامعة إلغاء قرار الإعارة قبل انتهاء المدة .</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9521" y="778668"/>
            <a:ext cx="3843338" cy="650082"/>
          </a:xfrm>
          <a:prstGeom prst="rect">
            <a:avLst/>
          </a:prstGeom>
        </p:spPr>
      </p:pic>
      <p:pic>
        <p:nvPicPr>
          <p:cNvPr id="3" name="Picture 2"/>
          <p:cNvPicPr>
            <a:picLocks noChangeAspect="1"/>
          </p:cNvPicPr>
          <p:nvPr/>
        </p:nvPicPr>
        <p:blipFill>
          <a:blip r:embed="rId3"/>
          <a:stretch>
            <a:fillRect/>
          </a:stretch>
        </p:blipFill>
        <p:spPr>
          <a:xfrm>
            <a:off x="1868090" y="6900862"/>
            <a:ext cx="3843338" cy="642938"/>
          </a:xfrm>
          <a:prstGeom prst="rect">
            <a:avLst/>
          </a:prstGeom>
        </p:spPr>
      </p:pic>
      <p:sp>
        <p:nvSpPr>
          <p:cNvPr id="4" name="Rectangle 3"/>
          <p:cNvSpPr/>
          <p:nvPr/>
        </p:nvSpPr>
        <p:spPr>
          <a:xfrm>
            <a:off x="760809" y="1785937"/>
            <a:ext cx="6057900" cy="4693444"/>
          </a:xfrm>
          <a:prstGeom prst="rect">
            <a:avLst/>
          </a:prstGeom>
        </p:spPr>
        <p:txBody>
          <a:bodyPr lIns="0" tIns="0" rIns="0" bIns="0">
            <a:noAutofit/>
          </a:bodyPr>
          <a:lstStyle/>
          <a:p>
            <a:pPr indent="266700" algn="r" rtl="1">
              <a:lnSpc>
                <a:spcPts val="3741"/>
              </a:lnSpc>
              <a:spcBef>
                <a:spcPts val="2380"/>
              </a:spcBef>
            </a:pPr>
            <a:r>
              <a:rPr lang="ar-SA" sz="1900">
                <a:latin typeface="Arial Unicode MS"/>
              </a:rPr>
              <a:t>يثترط لإعارة عفو هيئة التدريس ومن في حكمه ما يأني :</a:t>
            </a:r>
          </a:p>
          <a:p>
            <a:pPr marR="405210" indent="-381000" algn="r" rtl="1">
              <a:lnSpc>
                <a:spcPts val="3741"/>
              </a:lnSpc>
            </a:pPr>
            <a:r>
              <a:rPr lang="en-US" sz="1900">
                <a:latin typeface="Arial Unicode MS"/>
              </a:rPr>
              <a:t>١</a:t>
            </a:r>
            <a:r>
              <a:rPr lang="ar-SA" sz="1900">
                <a:latin typeface="Arial Unicode MS"/>
              </a:rPr>
              <a:t> - </a:t>
            </a:r>
            <a:r>
              <a:rPr lang="ar-SA" sz="1800">
                <a:latin typeface="Arial Unicode MS"/>
              </a:rPr>
              <a:t>أف </a:t>
            </a:r>
            <a:r>
              <a:rPr lang="ar-SA" sz="1900">
                <a:latin typeface="Arial Unicode MS"/>
              </a:rPr>
              <a:t>يكون قد أمضى ثلاث سوات </a:t>
            </a:r>
            <a:r>
              <a:rPr lang="ar-SA" sz="1700">
                <a:latin typeface="Arial Unicode MS"/>
              </a:rPr>
              <a:t>على </a:t>
            </a:r>
            <a:r>
              <a:rPr lang="ar-SA" sz="1900">
                <a:latin typeface="Arial Unicode MS"/>
              </a:rPr>
              <a:t>الأقل في الجامعة.</a:t>
            </a:r>
          </a:p>
          <a:p>
            <a:pPr indent="381000" algn="r" rtl="1">
              <a:lnSpc>
                <a:spcPts val="3741"/>
              </a:lnSpc>
            </a:pPr>
            <a:r>
              <a:rPr lang="ar-SA" sz="2200">
                <a:latin typeface="Arial"/>
              </a:rPr>
              <a:t>ولمجلس </a:t>
            </a:r>
            <a:r>
              <a:rPr lang="ar-SA" sz="1900">
                <a:latin typeface="Arial Unicode MS"/>
              </a:rPr>
              <a:t>الجامعة في حالات الضرورة الاستثناء من ذلك </a:t>
            </a:r>
            <a:r>
              <a:rPr lang="en-US" sz="1900">
                <a:latin typeface="Arial Unicode MS"/>
              </a:rPr>
              <a:t>٠</a:t>
            </a:r>
            <a:r>
              <a:rPr lang="ar-SA" sz="1900">
                <a:latin typeface="Arial Unicode MS"/>
              </a:rPr>
              <a:t> </a:t>
            </a:r>
            <a:r>
              <a:rPr lang="en-US" sz="1900">
                <a:latin typeface="Arial Unicode MS"/>
              </a:rPr>
              <a:t>٢</a:t>
            </a:r>
            <a:r>
              <a:rPr lang="ar-SA" sz="1900">
                <a:latin typeface="Arial Unicode MS"/>
              </a:rPr>
              <a:t>- ألآ </a:t>
            </a:r>
            <a:r>
              <a:rPr lang="ar-SA" sz="2200">
                <a:latin typeface="Arial"/>
              </a:rPr>
              <a:t>يزيد </a:t>
            </a:r>
            <a:r>
              <a:rPr lang="ar-SA" sz="1900">
                <a:latin typeface="Arial Unicode MS"/>
              </a:rPr>
              <a:t>عدد </a:t>
            </a:r>
            <a:r>
              <a:rPr lang="ar-SA" sz="2200">
                <a:latin typeface="Arial"/>
              </a:rPr>
              <a:t>المعارين عن </a:t>
            </a:r>
            <a:r>
              <a:rPr lang="ar-SA" sz="1900">
                <a:latin typeface="Arial Unicode MS"/>
              </a:rPr>
              <a:t>عفو </a:t>
            </a:r>
            <a:r>
              <a:rPr lang="ar-SA" sz="2000">
                <a:latin typeface="Arial Unicode MS"/>
              </a:rPr>
              <a:t>هيئة </a:t>
            </a:r>
            <a:r>
              <a:rPr lang="ar-SA" sz="1900">
                <a:latin typeface="Arial Unicode MS"/>
              </a:rPr>
              <a:t>تدريس واحد او </a:t>
            </a:r>
            <a:r>
              <a:rPr lang="en-US" sz="1900">
                <a:latin typeface="Arial Unicode MS"/>
              </a:rPr>
              <a:t>٠</a:t>
            </a:r>
            <a:r>
              <a:rPr lang="ar-SA" sz="1900">
                <a:latin typeface="Arial Unicode MS"/>
              </a:rPr>
              <a:t> </a:t>
            </a:r>
            <a:r>
              <a:rPr lang="en-US" sz="1900">
                <a:latin typeface="Arial Unicode MS"/>
              </a:rPr>
              <a:t>١</a:t>
            </a:r>
            <a:r>
              <a:rPr lang="ar-SA" sz="1900">
                <a:latin typeface="Arial Unicode MS"/>
              </a:rPr>
              <a:t> ثم من أعضاء </a:t>
            </a:r>
            <a:r>
              <a:rPr lang="ar-SA" sz="2000">
                <a:latin typeface="Arial Unicode MS"/>
              </a:rPr>
              <a:t>هيئة </a:t>
            </a:r>
            <a:r>
              <a:rPr lang="ar-SA" sz="1900">
                <a:latin typeface="Arial Unicode MS"/>
              </a:rPr>
              <a:t>التدريس في كل قم في النة الواحدة.</a:t>
            </a:r>
          </a:p>
          <a:p>
            <a:pPr marR="405210" indent="-381000" algn="r" rtl="1">
              <a:lnSpc>
                <a:spcPts val="2644"/>
              </a:lnSpc>
              <a:spcAft>
                <a:spcPts val="770"/>
              </a:spcAft>
            </a:pPr>
            <a:r>
              <a:rPr lang="en-US" sz="1900">
                <a:latin typeface="Arial Unicode MS"/>
              </a:rPr>
              <a:t>٣</a:t>
            </a:r>
            <a:r>
              <a:rPr lang="ar-SA" sz="1900">
                <a:latin typeface="Arial Unicode MS"/>
              </a:rPr>
              <a:t>— أن يمضي من سبق أن أعيرت خدماته مدة في العمل بالجامعة لا تقل عن مدة إعارته السابقة.</a:t>
            </a:r>
          </a:p>
          <a:p>
            <a:pPr marR="405210" indent="-381000" algn="r" rtl="1">
              <a:lnSpc>
                <a:spcPts val="3094"/>
              </a:lnSpc>
              <a:spcAft>
                <a:spcPts val="420"/>
              </a:spcAft>
            </a:pPr>
            <a:r>
              <a:rPr lang="en-US" sz="1900">
                <a:latin typeface="Arial Unicode MS"/>
              </a:rPr>
              <a:t>٤</a:t>
            </a:r>
            <a:r>
              <a:rPr lang="ar-SA" sz="1900">
                <a:latin typeface="Arial Unicode MS"/>
              </a:rPr>
              <a:t> - ألا </a:t>
            </a:r>
            <a:r>
              <a:rPr lang="ar-SA" sz="2200">
                <a:latin typeface="Arial"/>
              </a:rPr>
              <a:t>يترتب </a:t>
            </a:r>
            <a:r>
              <a:rPr lang="ar-SA" sz="1700">
                <a:latin typeface="Arial Unicode MS"/>
              </a:rPr>
              <a:t>على </a:t>
            </a:r>
            <a:r>
              <a:rPr lang="ar-SA" sz="1900">
                <a:latin typeface="Arial Unicode MS"/>
              </a:rPr>
              <a:t>الإعارة إخلال بسير الدراسة خلال مدة الإعارة.</a:t>
            </a:r>
          </a:p>
          <a:p>
            <a:pPr marR="405210" indent="-381000" algn="r" rtl="1">
              <a:lnSpc>
                <a:spcPts val="2480"/>
              </a:lnSpc>
              <a:spcAft>
                <a:spcPts val="2940"/>
              </a:spcAft>
            </a:pPr>
            <a:r>
              <a:rPr lang="en-US" sz="2200">
                <a:latin typeface="Arial"/>
              </a:rPr>
              <a:t>٥</a:t>
            </a:r>
            <a:r>
              <a:rPr lang="ar-SA" sz="1800">
                <a:latin typeface="Arial Unicode MS"/>
              </a:rPr>
              <a:t>-أي </a:t>
            </a:r>
            <a:r>
              <a:rPr lang="ar-SA" sz="2200">
                <a:latin typeface="Arial"/>
              </a:rPr>
              <a:t>ثروط </a:t>
            </a:r>
            <a:r>
              <a:rPr lang="ar-SA" sz="1800">
                <a:latin typeface="Arial Unicode MS"/>
              </a:rPr>
              <a:t>أخرى </a:t>
            </a:r>
            <a:r>
              <a:rPr lang="ar-SA" sz="2200">
                <a:latin typeface="Arial"/>
              </a:rPr>
              <a:t>يراها مجلس الجامعة.</a:t>
            </a:r>
          </a:p>
        </p:txBody>
      </p:sp>
      <p:sp>
        <p:nvSpPr>
          <p:cNvPr id="5" name="Rectangle 4"/>
          <p:cNvSpPr/>
          <p:nvPr/>
        </p:nvSpPr>
        <p:spPr>
          <a:xfrm>
            <a:off x="0" y="0"/>
            <a:ext cx="0" cy="0"/>
          </a:xfrm>
          <a:prstGeom prst="rect">
            <a:avLst/>
          </a:prstGeom>
        </p:spPr>
        <p:txBody>
          <a:bodyPr wrap="none" lIns="0" tIns="0" rIns="0" bIns="0">
            <a:noAutofit/>
          </a:bodyPr>
          <a:lstStyle/>
          <a:p>
            <a:endParaRPr/>
          </a:p>
        </p:txBody>
      </p:sp>
      <p:sp>
        <p:nvSpPr>
          <p:cNvPr id="6" name="Rectangle 5"/>
          <p:cNvSpPr/>
          <p:nvPr/>
        </p:nvSpPr>
        <p:spPr>
          <a:xfrm>
            <a:off x="0" y="0"/>
            <a:ext cx="0" cy="0"/>
          </a:xfrm>
          <a:prstGeom prst="rect">
            <a:avLst/>
          </a:prstGeom>
          <a:solidFill>
            <a:srgbClr val="97C085"/>
          </a:solidFill>
        </p:spPr>
        <p:txBody>
          <a:bodyPr wrap="none" lIns="0" tIns="0" rIns="0" bIns="0">
            <a:noAutofit/>
          </a:bodyPr>
          <a:lstStyle/>
          <a:p>
            <a:endParaRPr/>
          </a:p>
        </p:txBody>
      </p:sp>
      <p:sp>
        <p:nvSpPr>
          <p:cNvPr id="7" name="Rectangle 6"/>
          <p:cNvSpPr/>
          <p:nvPr/>
        </p:nvSpPr>
        <p:spPr>
          <a:xfrm>
            <a:off x="0" y="0"/>
            <a:ext cx="0" cy="0"/>
          </a:xfrm>
          <a:prstGeom prst="rect">
            <a:avLst/>
          </a:prstGeom>
          <a:solidFill>
            <a:srgbClr val="70AD5A"/>
          </a:solidFill>
        </p:spPr>
        <p:txBody>
          <a:bodyPr wrap="none" lIns="0" tIns="0" rIns="0" bIns="0">
            <a:noAutofit/>
          </a:bodyPr>
          <a:lstStyle/>
          <a:p>
            <a:endParaRPr/>
          </a:p>
        </p:txBody>
      </p:sp>
      <p:sp>
        <p:nvSpPr>
          <p:cNvPr id="8" name="Rectangle 7"/>
          <p:cNvSpPr/>
          <p:nvPr/>
        </p:nvSpPr>
        <p:spPr>
          <a:xfrm>
            <a:off x="1996678" y="7965281"/>
            <a:ext cx="4836318" cy="2736056"/>
          </a:xfrm>
          <a:prstGeom prst="rect">
            <a:avLst/>
          </a:prstGeom>
        </p:spPr>
        <p:txBody>
          <a:bodyPr lIns="0" tIns="0" rIns="0" bIns="0">
            <a:noAutofit/>
          </a:bodyPr>
          <a:lstStyle/>
          <a:p>
            <a:pPr indent="266700" algn="r" rtl="1">
              <a:lnSpc>
                <a:spcPts val="3713"/>
              </a:lnSpc>
              <a:spcBef>
                <a:spcPts val="2940"/>
              </a:spcBef>
            </a:pPr>
            <a:r>
              <a:rPr lang="ar-SA" sz="1900">
                <a:latin typeface="Arial Unicode MS"/>
              </a:rPr>
              <a:t>تكون الإعارة للجهات الاتية </a:t>
            </a:r>
            <a:r>
              <a:rPr lang="en-US" sz="1900">
                <a:latin typeface="Arial Unicode MS"/>
              </a:rPr>
              <a:t>١</a:t>
            </a:r>
            <a:r>
              <a:rPr lang="ar-SA" sz="1900">
                <a:latin typeface="Arial Unicode MS"/>
              </a:rPr>
              <a:t> -الجامعات والكليات الجامعية في الداخل والخارج </a:t>
            </a:r>
            <a:r>
              <a:rPr lang="en-US" sz="1900">
                <a:latin typeface="Arial Unicode MS"/>
              </a:rPr>
              <a:t>٢</a:t>
            </a:r>
            <a:r>
              <a:rPr lang="ar-SA" sz="1900">
                <a:latin typeface="Arial Unicode MS"/>
              </a:rPr>
              <a:t>-الوزارات والجهات الحكومية . </a:t>
            </a:r>
            <a:r>
              <a:rPr lang="en-US" sz="1900">
                <a:latin typeface="Arial Unicode MS"/>
              </a:rPr>
              <a:t>٣</a:t>
            </a:r>
            <a:r>
              <a:rPr lang="ar-SA" sz="1900">
                <a:latin typeface="Arial Unicode MS"/>
              </a:rPr>
              <a:t>—المؤسسات العامة </a:t>
            </a:r>
            <a:r>
              <a:rPr lang="ar-SA" sz="1800">
                <a:latin typeface="Arial Unicode MS"/>
              </a:rPr>
              <a:t>أو </a:t>
            </a:r>
            <a:r>
              <a:rPr lang="ar-SA" sz="1900">
                <a:latin typeface="Arial Unicode MS"/>
              </a:rPr>
              <a:t>الحاصة. </a:t>
            </a:r>
            <a:r>
              <a:rPr lang="en-US" sz="1900">
                <a:latin typeface="Arial Unicode MS"/>
              </a:rPr>
              <a:t>٤</a:t>
            </a:r>
            <a:r>
              <a:rPr lang="ar-SA" sz="1900">
                <a:latin typeface="Arial Unicode MS"/>
              </a:rPr>
              <a:t> —الحكومات والهيئات الإقليمية </a:t>
            </a:r>
            <a:r>
              <a:rPr lang="ar-SA" sz="1800">
                <a:latin typeface="Arial Unicode MS"/>
              </a:rPr>
              <a:t>أو </a:t>
            </a:r>
            <a:r>
              <a:rPr lang="ar-SA" sz="1900">
                <a:latin typeface="Arial Unicode MS"/>
              </a:rPr>
              <a:t>الدولية. -_</a:t>
            </a: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40140" y="85725"/>
            <a:ext cx="428625" cy="435768"/>
          </a:xfrm>
          <a:prstGeom prst="rect">
            <a:avLst/>
          </a:prstGeom>
        </p:spPr>
      </p:pic>
      <p:pic>
        <p:nvPicPr>
          <p:cNvPr id="3" name="Picture 2"/>
          <p:cNvPicPr>
            <a:picLocks noChangeAspect="1"/>
          </p:cNvPicPr>
          <p:nvPr/>
        </p:nvPicPr>
        <p:blipFill>
          <a:blip r:embed="rId3"/>
          <a:stretch>
            <a:fillRect/>
          </a:stretch>
        </p:blipFill>
        <p:spPr>
          <a:xfrm>
            <a:off x="1832371" y="707231"/>
            <a:ext cx="3871913" cy="642937"/>
          </a:xfrm>
          <a:prstGeom prst="rect">
            <a:avLst/>
          </a:prstGeom>
        </p:spPr>
      </p:pic>
      <p:pic>
        <p:nvPicPr>
          <p:cNvPr id="4" name="Picture 3"/>
          <p:cNvPicPr>
            <a:picLocks noChangeAspect="1"/>
          </p:cNvPicPr>
          <p:nvPr/>
        </p:nvPicPr>
        <p:blipFill>
          <a:blip r:embed="rId4"/>
          <a:stretch>
            <a:fillRect/>
          </a:stretch>
        </p:blipFill>
        <p:spPr>
          <a:xfrm>
            <a:off x="217884" y="228600"/>
            <a:ext cx="1835944" cy="3036093"/>
          </a:xfrm>
          <a:prstGeom prst="rect">
            <a:avLst/>
          </a:prstGeom>
        </p:spPr>
      </p:pic>
      <p:pic>
        <p:nvPicPr>
          <p:cNvPr id="5" name="Picture 4"/>
          <p:cNvPicPr>
            <a:picLocks noChangeAspect="1"/>
          </p:cNvPicPr>
          <p:nvPr/>
        </p:nvPicPr>
        <p:blipFill>
          <a:blip r:embed="rId5"/>
          <a:stretch>
            <a:fillRect/>
          </a:stretch>
        </p:blipFill>
        <p:spPr>
          <a:xfrm>
            <a:off x="1853803" y="4972050"/>
            <a:ext cx="3871912" cy="642937"/>
          </a:xfrm>
          <a:prstGeom prst="rect">
            <a:avLst/>
          </a:prstGeom>
        </p:spPr>
      </p:pic>
      <p:pic>
        <p:nvPicPr>
          <p:cNvPr id="6" name="Picture 5"/>
          <p:cNvPicPr>
            <a:picLocks noChangeAspect="1"/>
          </p:cNvPicPr>
          <p:nvPr/>
        </p:nvPicPr>
        <p:blipFill>
          <a:blip r:embed="rId6"/>
          <a:stretch>
            <a:fillRect/>
          </a:stretch>
        </p:blipFill>
        <p:spPr>
          <a:xfrm>
            <a:off x="1839515" y="8736806"/>
            <a:ext cx="3864769" cy="657225"/>
          </a:xfrm>
          <a:prstGeom prst="rect">
            <a:avLst/>
          </a:prstGeom>
        </p:spPr>
      </p:pic>
      <p:pic>
        <p:nvPicPr>
          <p:cNvPr id="7" name="Picture 6"/>
          <p:cNvPicPr>
            <a:picLocks noChangeAspect="1"/>
          </p:cNvPicPr>
          <p:nvPr/>
        </p:nvPicPr>
        <p:blipFill>
          <a:blip r:embed="rId7"/>
          <a:stretch>
            <a:fillRect/>
          </a:stretch>
        </p:blipFill>
        <p:spPr>
          <a:xfrm>
            <a:off x="246459" y="10015537"/>
            <a:ext cx="5243512" cy="685800"/>
          </a:xfrm>
          <a:prstGeom prst="rect">
            <a:avLst/>
          </a:prstGeom>
        </p:spPr>
      </p:pic>
      <p:sp>
        <p:nvSpPr>
          <p:cNvPr id="8" name="Rectangle 7"/>
          <p:cNvSpPr/>
          <p:nvPr/>
        </p:nvSpPr>
        <p:spPr>
          <a:xfrm>
            <a:off x="725090" y="1757362"/>
            <a:ext cx="6107906" cy="2764631"/>
          </a:xfrm>
          <a:prstGeom prst="rect">
            <a:avLst/>
          </a:prstGeom>
        </p:spPr>
        <p:txBody>
          <a:bodyPr lIns="0" tIns="0" rIns="0" bIns="0">
            <a:noAutofit/>
          </a:bodyPr>
          <a:lstStyle/>
          <a:p>
            <a:pPr indent="279400" algn="just" rtl="1">
              <a:lnSpc>
                <a:spcPts val="3797"/>
              </a:lnSpc>
            </a:pPr>
            <a:r>
              <a:rPr lang="ar-SA" sz="1900">
                <a:latin typeface="Arial Unicode MS"/>
              </a:rPr>
              <a:t>تكون الإعارة لمدة سنة قابلة للتجديد مدة </a:t>
            </a:r>
            <a:r>
              <a:rPr lang="ar-SA" sz="1800">
                <a:latin typeface="Arial Unicode MS"/>
              </a:rPr>
              <a:t>أو </a:t>
            </a:r>
            <a:r>
              <a:rPr lang="ar-SA" sz="1900">
                <a:latin typeface="Arial Unicode MS"/>
              </a:rPr>
              <a:t>مددآ لا تزيد كل منها عن سنة ، ولا يجوز </a:t>
            </a:r>
            <a:r>
              <a:rPr lang="ar-SA" sz="1800">
                <a:latin typeface="Arial Unicode MS"/>
              </a:rPr>
              <a:t>أن </a:t>
            </a:r>
            <a:r>
              <a:rPr lang="ar-SA" sz="1900">
                <a:latin typeface="Arial Unicode MS"/>
              </a:rPr>
              <a:t>تزيد مدة الإعارة عن </a:t>
            </a:r>
            <a:r>
              <a:rPr lang="ar-SA" sz="2000">
                <a:latin typeface="Arial Unicode MS"/>
              </a:rPr>
              <a:t>خمس </a:t>
            </a:r>
            <a:r>
              <a:rPr lang="ar-SA" sz="1900">
                <a:latin typeface="Arial Unicode MS"/>
              </a:rPr>
              <a:t>سنوات متصلة ، ويجوز لمجلس الجامعة استثناء تجاوز هذ</a:t>
            </a:r>
            <a:r>
              <a:rPr lang="en-US" sz="1900">
                <a:latin typeface="Arial Unicode MS"/>
              </a:rPr>
              <a:t>٥</a:t>
            </a:r>
            <a:r>
              <a:rPr lang="ar-SA" sz="1900">
                <a:latin typeface="Arial Unicode MS"/>
              </a:rPr>
              <a:t> المدة بحد </a:t>
            </a:r>
            <a:r>
              <a:rPr lang="ar-SA" sz="1800">
                <a:latin typeface="Arial Unicode MS"/>
              </a:rPr>
              <a:t>أقصى </a:t>
            </a:r>
            <a:r>
              <a:rPr lang="ar-SA" sz="1900">
                <a:latin typeface="Arial Unicode MS"/>
              </a:rPr>
              <a:t>قدره سنتان ، على </a:t>
            </a:r>
            <a:r>
              <a:rPr lang="ar-SA" sz="1800">
                <a:latin typeface="Arial Unicode MS"/>
              </a:rPr>
              <a:t>ألآ </a:t>
            </a:r>
            <a:r>
              <a:rPr lang="ar-SA" sz="1900">
                <a:latin typeface="Arial Unicode MS"/>
              </a:rPr>
              <a:t>يزيد مجموع فترات الإعارة عن عشر سنوات طوال فترة عمل ءغ</a:t>
            </a:r>
            <a:r>
              <a:rPr lang="en-US" sz="1900">
                <a:latin typeface="Arial Unicode MS"/>
              </a:rPr>
              <a:t>٠٠٠</a:t>
            </a:r>
            <a:r>
              <a:rPr lang="ar-SA" sz="1900">
                <a:latin typeface="Arial Unicode MS"/>
              </a:rPr>
              <a:t>و هيئه التدريس ومن في حكمه بالجامعة أو أي جامعة </a:t>
            </a:r>
            <a:r>
              <a:rPr lang="ar-SA" sz="1800">
                <a:latin typeface="Arial Unicode MS"/>
              </a:rPr>
              <a:t>أخرى .</a:t>
            </a:r>
          </a:p>
        </p:txBody>
      </p:sp>
      <p:sp>
        <p:nvSpPr>
          <p:cNvPr id="9" name="Rectangle 8"/>
          <p:cNvSpPr/>
          <p:nvPr/>
        </p:nvSpPr>
        <p:spPr>
          <a:xfrm>
            <a:off x="732234" y="5979318"/>
            <a:ext cx="6093619" cy="2321719"/>
          </a:xfrm>
          <a:prstGeom prst="rect">
            <a:avLst/>
          </a:prstGeom>
        </p:spPr>
        <p:txBody>
          <a:bodyPr lIns="0" tIns="0" rIns="0" bIns="0">
            <a:noAutofit/>
          </a:bodyPr>
          <a:lstStyle/>
          <a:p>
            <a:pPr indent="266700" algn="just" rtl="1">
              <a:lnSpc>
                <a:spcPts val="3656"/>
              </a:lnSpc>
            </a:pPr>
            <a:r>
              <a:rPr lang="ar-SA" sz="1900">
                <a:latin typeface="Arial Unicode MS"/>
              </a:rPr>
              <a:t>تتحمل الجهة المستعيرة راتب المعار وبدلاته ومكافاته من تاريخ المباشرة لديها ويعامل المعار فيما يخبص بأقدميته والعلاوات الستحقة له كما لو </a:t>
            </a:r>
            <a:r>
              <a:rPr lang="ar-SA" sz="1800">
                <a:latin typeface="Arial Unicode MS"/>
              </a:rPr>
              <a:t>كان </a:t>
            </a:r>
            <a:r>
              <a:rPr lang="ar-SA" sz="1900">
                <a:latin typeface="Arial Unicode MS"/>
              </a:rPr>
              <a:t>ني الجامعة </a:t>
            </a:r>
            <a:r>
              <a:rPr lang="ar-SA" sz="1700">
                <a:latin typeface="Arial Unicode MS"/>
              </a:rPr>
              <a:t>على </a:t>
            </a:r>
            <a:r>
              <a:rPr lang="ar-SA" sz="1800">
                <a:latin typeface="Arial Unicode MS"/>
              </a:rPr>
              <a:t>أن </a:t>
            </a:r>
            <a:r>
              <a:rPr lang="ar-SA" sz="1900">
                <a:latin typeface="Arial Unicode MS"/>
              </a:rPr>
              <a:t>يؤدي خلالها الحميات التقاعدية </a:t>
            </a:r>
            <a:r>
              <a:rPr lang="ar-SA" sz="1800">
                <a:latin typeface="Arial Unicode MS"/>
              </a:rPr>
              <a:t>وأن </a:t>
            </a:r>
            <a:r>
              <a:rPr lang="ar-SA" sz="1900">
                <a:latin typeface="Arial Unicode MS"/>
              </a:rPr>
              <a:t>يتم تقويم واحتاب مدة الإعارة لأغراض الترقية وفقأ للمادة (</a:t>
            </a:r>
            <a:r>
              <a:rPr lang="en-US" sz="1900">
                <a:latin typeface="Arial Unicode MS"/>
              </a:rPr>
              <a:t>٢٤</a:t>
            </a:r>
            <a:r>
              <a:rPr lang="ar-SA" sz="1900">
                <a:latin typeface="Arial Unicode MS"/>
              </a:rPr>
              <a:t>) من هذ</a:t>
            </a:r>
            <a:r>
              <a:rPr lang="en-US" sz="1900">
                <a:latin typeface="Arial Unicode MS"/>
              </a:rPr>
              <a:t>٥</a:t>
            </a:r>
            <a:r>
              <a:rPr lang="ar-SA" sz="1900">
                <a:latin typeface="Arial Unicode MS"/>
              </a:rPr>
              <a:t> اللائحة .</a:t>
            </a:r>
          </a:p>
        </p:txBody>
      </p:sp>
      <p:sp>
        <p:nvSpPr>
          <p:cNvPr id="10" name="Rectangle 9"/>
          <p:cNvSpPr/>
          <p:nvPr/>
        </p:nvSpPr>
        <p:spPr>
          <a:xfrm>
            <a:off x="0" y="0"/>
            <a:ext cx="0" cy="0"/>
          </a:xfrm>
          <a:prstGeom prst="rect">
            <a:avLst/>
          </a:prstGeom>
          <a:solidFill>
            <a:srgbClr val="70AD5A"/>
          </a:solidFill>
        </p:spPr>
        <p:txBody>
          <a:bodyPr wrap="none" lIns="0" tIns="0" rIns="0" bIns="0">
            <a:noAutofit/>
          </a:bodyPr>
          <a:lstStyle/>
          <a:p>
            <a:endParaRPr/>
          </a:p>
        </p:txBody>
      </p:sp>
      <p:sp>
        <p:nvSpPr>
          <p:cNvPr id="11" name="Rectangle 10"/>
          <p:cNvSpPr/>
          <p:nvPr/>
        </p:nvSpPr>
        <p:spPr>
          <a:xfrm>
            <a:off x="764381" y="9858375"/>
            <a:ext cx="5761434" cy="325040"/>
          </a:xfrm>
          <a:prstGeom prst="rect">
            <a:avLst/>
          </a:prstGeom>
        </p:spPr>
        <p:txBody>
          <a:bodyPr wrap="none" lIns="0" tIns="0" rIns="0" bIns="0">
            <a:noAutofit/>
          </a:bodyPr>
          <a:lstStyle/>
          <a:p>
            <a:pPr indent="0" rtl="1">
              <a:lnSpc>
                <a:spcPts val="2540"/>
              </a:lnSpc>
              <a:spcAft>
                <a:spcPts val="1190"/>
              </a:spcAft>
            </a:pPr>
            <a:r>
              <a:rPr lang="ar-SA" sz="1900">
                <a:latin typeface="Arial Unicode MS"/>
              </a:rPr>
              <a:t>يجوز </a:t>
            </a:r>
            <a:r>
              <a:rPr lang="ar-SA" sz="1800">
                <a:latin typeface="Arial Unicode MS"/>
              </a:rPr>
              <a:t>أن </a:t>
            </a:r>
            <a:r>
              <a:rPr lang="ar-SA" sz="1900">
                <a:latin typeface="Arial Unicode MS"/>
              </a:rPr>
              <a:t>يتضمن قرار الموافقة </a:t>
            </a:r>
            <a:r>
              <a:rPr lang="ar-SA" sz="1700">
                <a:latin typeface="Arial Unicode MS"/>
              </a:rPr>
              <a:t>على </a:t>
            </a:r>
            <a:r>
              <a:rPr lang="ar-SA" sz="1900">
                <a:latin typeface="Arial Unicode MS"/>
              </a:rPr>
              <a:t>الإعارة تكليف المعار</a:t>
            </a:r>
          </a:p>
        </p:txBody>
      </p:sp>
      <p:sp>
        <p:nvSpPr>
          <p:cNvPr id="12" name="Rectangle 11"/>
          <p:cNvSpPr/>
          <p:nvPr/>
        </p:nvSpPr>
        <p:spPr>
          <a:xfrm>
            <a:off x="5493543" y="10333434"/>
            <a:ext cx="1535907" cy="314325"/>
          </a:xfrm>
          <a:prstGeom prst="rect">
            <a:avLst/>
          </a:prstGeom>
        </p:spPr>
        <p:txBody>
          <a:bodyPr wrap="none" lIns="0" tIns="0" rIns="0" bIns="0">
            <a:noAutofit/>
          </a:bodyPr>
          <a:lstStyle/>
          <a:p>
            <a:pPr indent="0" algn="r" rtl="1">
              <a:lnSpc>
                <a:spcPts val="1340"/>
              </a:lnSpc>
            </a:pPr>
            <a:r>
              <a:rPr lang="ar-SA" sz="1000" i="1">
                <a:solidFill>
                  <a:srgbClr val="74985D"/>
                </a:solidFill>
                <a:latin typeface="Arial Unicode MS"/>
              </a:rPr>
              <a:t>ف|^||</a:t>
            </a: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57237" y="521493"/>
            <a:ext cx="6072188" cy="1357313"/>
          </a:xfrm>
          <a:prstGeom prst="rect">
            <a:avLst/>
          </a:prstGeom>
        </p:spPr>
        <p:txBody>
          <a:bodyPr lIns="0" tIns="0" rIns="0" bIns="0">
            <a:noAutofit/>
          </a:bodyPr>
          <a:lstStyle/>
          <a:p>
            <a:pPr indent="0" algn="just" rtl="1">
              <a:lnSpc>
                <a:spcPts val="3459"/>
              </a:lnSpc>
              <a:spcBef>
                <a:spcPts val="910"/>
              </a:spcBef>
              <a:spcAft>
                <a:spcPts val="2800"/>
              </a:spcAft>
            </a:pPr>
            <a:r>
              <a:rPr lang="ar-SA" sz="1700">
                <a:latin typeface="Arial Unicode MS"/>
              </a:rPr>
              <a:t>بالإسهام </a:t>
            </a:r>
            <a:r>
              <a:rPr lang="ar-SA" sz="1900">
                <a:latin typeface="Arial Unicode MS"/>
              </a:rPr>
              <a:t>ني بعض </a:t>
            </a:r>
            <a:r>
              <a:rPr lang="ar-SA" sz="1700">
                <a:latin typeface="Arial Unicode MS"/>
              </a:rPr>
              <a:t>الأعمال </a:t>
            </a:r>
            <a:r>
              <a:rPr lang="ar-SA" sz="1900">
                <a:latin typeface="Arial Unicode MS"/>
              </a:rPr>
              <a:t>الأكاديمية شل التدرس أو الإشراف </a:t>
            </a:r>
            <a:r>
              <a:rPr lang="ar-SA" sz="1700">
                <a:latin typeface="Arial Unicode MS"/>
              </a:rPr>
              <a:t>انعلمي </a:t>
            </a:r>
            <a:r>
              <a:rPr lang="ar-SA" sz="1800">
                <a:latin typeface="Arial Unicode MS"/>
              </a:rPr>
              <a:t>أو </a:t>
            </a:r>
            <a:r>
              <a:rPr lang="ar-SA" sz="1900">
                <a:latin typeface="Arial Unicode MS"/>
              </a:rPr>
              <a:t>التدريب </a:t>
            </a:r>
            <a:r>
              <a:rPr lang="ar-SA" sz="1800">
                <a:latin typeface="Arial Unicode MS"/>
              </a:rPr>
              <a:t>أو </a:t>
            </a:r>
            <a:r>
              <a:rPr lang="ar-SA" sz="1900">
                <a:latin typeface="Arial Unicode MS"/>
              </a:rPr>
              <a:t>غير ذلك </a:t>
            </a:r>
            <a:r>
              <a:rPr lang="ar-SA" sz="1700">
                <a:latin typeface="Arial Unicode MS"/>
              </a:rPr>
              <a:t>على </a:t>
            </a:r>
            <a:r>
              <a:rPr lang="ar-SA" sz="1800">
                <a:latin typeface="Arial Unicode MS"/>
              </a:rPr>
              <a:t>ألا </a:t>
            </a:r>
            <a:r>
              <a:rPr lang="ar-SA" sz="1900">
                <a:latin typeface="Arial Unicode MS"/>
              </a:rPr>
              <a:t>تتحمل الجامعة أي نفقات نتيجة لذلك </a:t>
            </a:r>
            <a:r>
              <a:rPr lang="en-US" sz="1900">
                <a:latin typeface="Arial Unicode MS"/>
              </a:rPr>
              <a:t>٠</a:t>
            </a:r>
          </a:p>
        </p:txBody>
      </p:sp>
      <p:sp>
        <p:nvSpPr>
          <p:cNvPr id="3" name="Rectangle 2"/>
          <p:cNvSpPr/>
          <p:nvPr/>
        </p:nvSpPr>
        <p:spPr>
          <a:xfrm>
            <a:off x="271462" y="50006"/>
            <a:ext cx="421481" cy="321469"/>
          </a:xfrm>
          <a:prstGeom prst="rect">
            <a:avLst/>
          </a:prstGeom>
          <a:solidFill>
            <a:srgbClr val="97C085"/>
          </a:solidFill>
        </p:spPr>
        <p:txBody>
          <a:bodyPr wrap="none" lIns="0" tIns="0" rIns="0" bIns="0">
            <a:noAutofit/>
          </a:bodyPr>
          <a:lstStyle/>
          <a:p>
            <a:pPr indent="0" rtl="1">
              <a:lnSpc>
                <a:spcPts val="2540"/>
              </a:lnSpc>
              <a:spcAft>
                <a:spcPts val="910"/>
              </a:spcAft>
            </a:pPr>
            <a:r>
              <a:rPr lang="ar-SA" sz="1900">
                <a:solidFill>
                  <a:srgbClr val="FFFFFF"/>
                </a:solidFill>
                <a:latin typeface="Arial Unicode MS"/>
              </a:rPr>
              <a:t>ا</a:t>
            </a:r>
          </a:p>
        </p:txBody>
      </p:sp>
      <p:sp>
        <p:nvSpPr>
          <p:cNvPr id="4" name="Rectangle 3"/>
          <p:cNvSpPr/>
          <p:nvPr/>
        </p:nvSpPr>
        <p:spPr>
          <a:xfrm>
            <a:off x="3000375" y="2436018"/>
            <a:ext cx="1550193" cy="435769"/>
          </a:xfrm>
          <a:prstGeom prst="rect">
            <a:avLst/>
          </a:prstGeom>
        </p:spPr>
        <p:txBody>
          <a:bodyPr wrap="none" lIns="0" tIns="0" rIns="0" bIns="0">
            <a:noAutofit/>
          </a:bodyPr>
          <a:lstStyle/>
          <a:p>
            <a:pPr indent="0" algn="ctr" rtl="1">
              <a:lnSpc>
                <a:spcPts val="2460"/>
              </a:lnSpc>
              <a:spcBef>
                <a:spcPts val="2800"/>
              </a:spcBef>
              <a:spcAft>
                <a:spcPts val="3430"/>
              </a:spcAft>
            </a:pPr>
            <a:r>
              <a:rPr lang="ar-SA" sz="2200">
                <a:solidFill>
                  <a:srgbClr val="90BB80"/>
                </a:solidFill>
                <a:latin typeface="Arial"/>
              </a:rPr>
              <a:t>الاتصاداسي</a:t>
            </a:r>
          </a:p>
        </p:txBody>
      </p:sp>
      <p:sp>
        <p:nvSpPr>
          <p:cNvPr id="5" name="Rectangle 4"/>
          <p:cNvSpPr/>
          <p:nvPr/>
        </p:nvSpPr>
        <p:spPr>
          <a:xfrm>
            <a:off x="2093118" y="3407568"/>
            <a:ext cx="3400425" cy="407194"/>
          </a:xfrm>
          <a:prstGeom prst="rect">
            <a:avLst/>
          </a:prstGeom>
        </p:spPr>
        <p:txBody>
          <a:bodyPr wrap="none" lIns="0" tIns="0" rIns="0" bIns="0">
            <a:noAutofit/>
          </a:bodyPr>
          <a:lstStyle/>
          <a:p>
            <a:pPr indent="0" algn="ctr" rtl="1">
              <a:lnSpc>
                <a:spcPts val="3480"/>
              </a:lnSpc>
              <a:spcBef>
                <a:spcPts val="3430"/>
              </a:spcBef>
              <a:spcAft>
                <a:spcPts val="2800"/>
              </a:spcAft>
            </a:pPr>
            <a:r>
              <a:rPr lang="ar-SA" sz="2600">
                <a:latin typeface="Arial Unicode MS"/>
              </a:rPr>
              <a:t>المادة السادسة والسبعون</a:t>
            </a:r>
          </a:p>
        </p:txBody>
      </p:sp>
      <p:sp>
        <p:nvSpPr>
          <p:cNvPr id="6" name="Rectangle 5"/>
          <p:cNvSpPr/>
          <p:nvPr/>
        </p:nvSpPr>
        <p:spPr>
          <a:xfrm>
            <a:off x="757237" y="4364831"/>
            <a:ext cx="6065044" cy="2807494"/>
          </a:xfrm>
          <a:prstGeom prst="rect">
            <a:avLst/>
          </a:prstGeom>
        </p:spPr>
        <p:txBody>
          <a:bodyPr lIns="0" tIns="0" rIns="0" bIns="0">
            <a:noAutofit/>
          </a:bodyPr>
          <a:lstStyle/>
          <a:p>
            <a:pPr indent="304800" algn="just" rtl="1">
              <a:lnSpc>
                <a:spcPts val="3797"/>
              </a:lnSpc>
              <a:spcBef>
                <a:spcPts val="2800"/>
              </a:spcBef>
              <a:spcAft>
                <a:spcPts val="2520"/>
              </a:spcAft>
            </a:pPr>
            <a:r>
              <a:rPr lang="ar-SA" sz="1700">
                <a:latin typeface="Arial Unicode MS"/>
              </a:rPr>
              <a:t>يجوز </a:t>
            </a:r>
            <a:r>
              <a:rPr lang="ar-SA" sz="1900" b="1">
                <a:latin typeface="Arial"/>
              </a:rPr>
              <a:t>بقرار </a:t>
            </a:r>
            <a:r>
              <a:rPr lang="ar-SA" sz="1900">
                <a:latin typeface="Arial Unicode MS"/>
              </a:rPr>
              <a:t>من مجلس الجامعة بناء </a:t>
            </a:r>
            <a:r>
              <a:rPr lang="ar-SA" sz="1700">
                <a:latin typeface="Arial Unicode MS"/>
              </a:rPr>
              <a:t>على </a:t>
            </a:r>
            <a:r>
              <a:rPr lang="ar-SA" sz="1900">
                <a:latin typeface="Arial Unicode MS"/>
              </a:rPr>
              <a:t>توصية المجلس اطمي وتوصية مجلي القم والكلية المختصين إيفاد عضو هيئه </a:t>
            </a:r>
            <a:r>
              <a:rPr lang="ar-SA" sz="2000">
                <a:latin typeface="Arial Unicode MS"/>
              </a:rPr>
              <a:t>التدريس </a:t>
            </a:r>
            <a:r>
              <a:rPr lang="ar-SA" sz="1900">
                <a:latin typeface="Arial Unicode MS"/>
              </a:rPr>
              <a:t>في مهمة علمية خارج مقر الجامعة لمدة لا تزيد عن أربعة أشهر ، ويجوز في حال الضرورة مدها إلى سنة ويعامل الموفد معاملة المنتدب إذا لم تزد المدة عن شهر فإن زادت المدة عن ذلك فيعامل معاملة الموظف المبتمث للتدريب في الخارج .</a:t>
            </a:r>
          </a:p>
        </p:txBody>
      </p:sp>
      <p:sp>
        <p:nvSpPr>
          <p:cNvPr id="7" name="Rectangle 6"/>
          <p:cNvSpPr/>
          <p:nvPr/>
        </p:nvSpPr>
        <p:spPr>
          <a:xfrm>
            <a:off x="2171700" y="7679531"/>
            <a:ext cx="3243262" cy="400050"/>
          </a:xfrm>
          <a:prstGeom prst="rect">
            <a:avLst/>
          </a:prstGeom>
        </p:spPr>
        <p:txBody>
          <a:bodyPr wrap="none" lIns="0" tIns="0" rIns="0" bIns="0">
            <a:noAutofit/>
          </a:bodyPr>
          <a:lstStyle/>
          <a:p>
            <a:pPr indent="0" algn="ctr" rtl="1">
              <a:lnSpc>
                <a:spcPts val="3480"/>
              </a:lnSpc>
              <a:spcBef>
                <a:spcPts val="2520"/>
              </a:spcBef>
              <a:spcAft>
                <a:spcPts val="2800"/>
              </a:spcAft>
            </a:pPr>
            <a:r>
              <a:rPr lang="ar-SA" sz="2600">
                <a:latin typeface="Arial Unicode MS"/>
              </a:rPr>
              <a:t>المادة السابعة </a:t>
            </a:r>
            <a:r>
              <a:rPr lang="ar-SA" sz="2600" b="1">
                <a:latin typeface="Arial"/>
              </a:rPr>
              <a:t>والسبعون</a:t>
            </a:r>
          </a:p>
        </p:txBody>
      </p:sp>
      <p:sp>
        <p:nvSpPr>
          <p:cNvPr id="8" name="Rectangle 7"/>
          <p:cNvSpPr/>
          <p:nvPr/>
        </p:nvSpPr>
        <p:spPr>
          <a:xfrm>
            <a:off x="757237" y="8643937"/>
            <a:ext cx="6065044" cy="1371600"/>
          </a:xfrm>
          <a:prstGeom prst="rect">
            <a:avLst/>
          </a:prstGeom>
        </p:spPr>
        <p:txBody>
          <a:bodyPr lIns="0" tIns="0" rIns="0" bIns="0">
            <a:noAutofit/>
          </a:bodyPr>
          <a:lstStyle/>
          <a:p>
            <a:pPr indent="304800" algn="just" rtl="1">
              <a:lnSpc>
                <a:spcPts val="3656"/>
              </a:lnSpc>
              <a:spcBef>
                <a:spcPts val="2800"/>
              </a:spcBef>
            </a:pPr>
            <a:r>
              <a:rPr lang="ar-SA" sz="1900">
                <a:latin typeface="Arial Unicode MS"/>
              </a:rPr>
              <a:t>مع </a:t>
            </a:r>
            <a:r>
              <a:rPr lang="ar-SA" sz="2000">
                <a:latin typeface="Arial Unicode MS"/>
              </a:rPr>
              <a:t>مراعاة </a:t>
            </a:r>
            <a:r>
              <a:rPr lang="ar-SA" sz="1900">
                <a:latin typeface="Arial Unicode MS"/>
              </a:rPr>
              <a:t>العليمات المطبقة يجوز </a:t>
            </a:r>
            <a:r>
              <a:rPr lang="ar-SA" sz="2000">
                <a:latin typeface="Arial Unicode MS"/>
              </a:rPr>
              <a:t>بقرار </a:t>
            </a:r>
            <a:r>
              <a:rPr lang="ar-SA" sz="1900">
                <a:latin typeface="Arial Unicode MS"/>
              </a:rPr>
              <a:t>من مجلس الجامعة </a:t>
            </a:r>
            <a:r>
              <a:rPr lang="ar-SA" sz="2000">
                <a:latin typeface="Arial Unicode MS"/>
              </a:rPr>
              <a:t>بناء </a:t>
            </a:r>
            <a:r>
              <a:rPr lang="ar-SA" sz="1700">
                <a:latin typeface="Arial Unicode MS"/>
              </a:rPr>
              <a:t>على </a:t>
            </a:r>
            <a:r>
              <a:rPr lang="ar-SA" sz="1900">
                <a:latin typeface="Arial Unicode MS"/>
              </a:rPr>
              <a:t>توصية مجلسي القم والكلية المختصين إيفاد </a:t>
            </a:r>
            <a:r>
              <a:rPr lang="ar-SA" sz="2000">
                <a:latin typeface="Arial Unicode MS"/>
              </a:rPr>
              <a:t>عضو هيئة التدريس للتدريس خارج </a:t>
            </a:r>
            <a:r>
              <a:rPr lang="ar-SA" sz="1900">
                <a:latin typeface="Arial Unicode MS"/>
              </a:rPr>
              <a:t>المملكة، ويعامل معاملة الموفدين</a:t>
            </a:r>
          </a:p>
        </p:txBody>
      </p:sp>
      <p:sp>
        <p:nvSpPr>
          <p:cNvPr id="9" name="Rectangle 8"/>
          <p:cNvSpPr/>
          <p:nvPr/>
        </p:nvSpPr>
        <p:spPr>
          <a:xfrm>
            <a:off x="578643" y="10308431"/>
            <a:ext cx="157163" cy="164306"/>
          </a:xfrm>
          <a:prstGeom prst="rect">
            <a:avLst/>
          </a:prstGeom>
        </p:spPr>
        <p:txBody>
          <a:bodyPr wrap="none" lIns="0" tIns="0" rIns="0" bIns="0">
            <a:noAutofit/>
          </a:bodyPr>
          <a:lstStyle/>
          <a:p>
            <a:pPr indent="0" algn="r" rtl="1">
              <a:lnSpc>
                <a:spcPts val="1880"/>
              </a:lnSpc>
            </a:pPr>
            <a:r>
              <a:rPr lang="ar-SA" sz="1400">
                <a:latin typeface="Arial Unicode MS"/>
              </a:rPr>
              <a:t>ذة</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00087" y="550068"/>
            <a:ext cx="6093619" cy="885825"/>
          </a:xfrm>
          <a:prstGeom prst="rect">
            <a:avLst/>
          </a:prstGeom>
        </p:spPr>
        <p:txBody>
          <a:bodyPr lIns="0" tIns="0" rIns="0" bIns="0">
            <a:noAutofit/>
          </a:bodyPr>
          <a:lstStyle/>
          <a:p>
            <a:pPr indent="0" algn="r" rtl="1">
              <a:lnSpc>
                <a:spcPts val="3178"/>
              </a:lnSpc>
              <a:spcAft>
                <a:spcPts val="2940"/>
              </a:spcAft>
            </a:pPr>
            <a:r>
              <a:rPr lang="ar-SA" sz="1700">
                <a:latin typeface="Arial Unicode MS"/>
              </a:rPr>
              <a:t>للعمل رسميأ </a:t>
            </a:r>
            <a:r>
              <a:rPr lang="ar-SA" sz="2300">
                <a:latin typeface="Arial"/>
              </a:rPr>
              <a:t>في </a:t>
            </a:r>
            <a:r>
              <a:rPr lang="ar-SA" sz="1900">
                <a:latin typeface="Arial Unicode MS"/>
              </a:rPr>
              <a:t>الخارج، </a:t>
            </a:r>
            <a:r>
              <a:rPr lang="ar-SA" sz="1700">
                <a:latin typeface="Arial Unicode MS"/>
              </a:rPr>
              <a:t>على </a:t>
            </a:r>
            <a:r>
              <a:rPr lang="ar-SA" sz="1900">
                <a:latin typeface="Arial Unicode MS"/>
              </a:rPr>
              <a:t>ألآ تتجاوز مدة الإيفاد أربع سنوات </a:t>
            </a:r>
            <a:r>
              <a:rPr lang="en-US" sz="1100">
                <a:latin typeface="Arial Unicode MS"/>
              </a:rPr>
              <a:t>٠</a:t>
            </a:r>
          </a:p>
        </p:txBody>
      </p:sp>
      <p:sp>
        <p:nvSpPr>
          <p:cNvPr id="3" name="Rectangle 2"/>
          <p:cNvSpPr/>
          <p:nvPr/>
        </p:nvSpPr>
        <p:spPr>
          <a:xfrm>
            <a:off x="2185987" y="2007393"/>
            <a:ext cx="3107531" cy="407194"/>
          </a:xfrm>
          <a:prstGeom prst="rect">
            <a:avLst/>
          </a:prstGeom>
        </p:spPr>
        <p:txBody>
          <a:bodyPr wrap="none" lIns="0" tIns="0" rIns="0" bIns="0">
            <a:noAutofit/>
          </a:bodyPr>
          <a:lstStyle/>
          <a:p>
            <a:pPr indent="0" algn="ctr" rtl="1">
              <a:lnSpc>
                <a:spcPts val="3480"/>
              </a:lnSpc>
              <a:spcBef>
                <a:spcPts val="2940"/>
              </a:spcBef>
              <a:spcAft>
                <a:spcPts val="2940"/>
              </a:spcAft>
            </a:pPr>
            <a:r>
              <a:rPr lang="ar-SA" sz="2600">
                <a:latin typeface="Arial Unicode MS"/>
              </a:rPr>
              <a:t>المادة الثامنة </a:t>
            </a:r>
            <a:r>
              <a:rPr lang="ar-SA" sz="2600" b="1">
                <a:latin typeface="Arial"/>
              </a:rPr>
              <a:t>والسبعون</a:t>
            </a:r>
          </a:p>
        </p:txBody>
      </p:sp>
      <p:sp>
        <p:nvSpPr>
          <p:cNvPr id="4" name="Rectangle 3"/>
          <p:cNvSpPr/>
          <p:nvPr/>
        </p:nvSpPr>
        <p:spPr>
          <a:xfrm>
            <a:off x="700087" y="2971800"/>
            <a:ext cx="6107906" cy="5079206"/>
          </a:xfrm>
          <a:prstGeom prst="rect">
            <a:avLst/>
          </a:prstGeom>
        </p:spPr>
        <p:txBody>
          <a:bodyPr lIns="0" tIns="0" rIns="0" bIns="0">
            <a:noAutofit/>
          </a:bodyPr>
          <a:lstStyle/>
          <a:p>
            <a:pPr indent="342900" algn="just" rtl="1">
              <a:lnSpc>
                <a:spcPts val="3741"/>
              </a:lnSpc>
              <a:spcBef>
                <a:spcPts val="2940"/>
              </a:spcBef>
            </a:pPr>
            <a:r>
              <a:rPr lang="ar-SA" sz="1900">
                <a:latin typeface="Arial Unicode MS"/>
              </a:rPr>
              <a:t>يجوز بقرار من مدير الجامعة بناء </a:t>
            </a:r>
            <a:r>
              <a:rPr lang="ar-SA" sz="1700">
                <a:latin typeface="Arial Unicode MS"/>
              </a:rPr>
              <a:t>على </a:t>
            </a:r>
            <a:r>
              <a:rPr lang="ar-SA" sz="1900">
                <a:latin typeface="Arial Unicode MS"/>
              </a:rPr>
              <a:t>توبة مجلسي القم وا لكلية المختصين والمجلى </a:t>
            </a:r>
            <a:r>
              <a:rPr lang="ar-SA" sz="1900" u="sng">
                <a:latin typeface="Arial Unicode MS"/>
              </a:rPr>
              <a:t>ا )</a:t>
            </a:r>
            <a:r>
              <a:rPr lang="ar-SA" sz="1900">
                <a:latin typeface="Arial Unicode MS"/>
              </a:rPr>
              <a:t> ا لسماح لعضو هيئه التدرسى </a:t>
            </a:r>
            <a:r>
              <a:rPr lang="ar-SA" sz="2000">
                <a:latin typeface="Arial Unicode MS"/>
              </a:rPr>
              <a:t>بالسفر </a:t>
            </a:r>
            <a:r>
              <a:rPr lang="ar-SA" sz="1900">
                <a:latin typeface="Arial Unicode MS"/>
              </a:rPr>
              <a:t>لإجراء بحوث في جامعة غير جامعته خلال العطلة الصيفية وفق ما يأتي : -</a:t>
            </a:r>
          </a:p>
          <a:p>
            <a:pPr marR="448469" indent="-469900" algn="r" rtl="1">
              <a:lnSpc>
                <a:spcPts val="3375"/>
              </a:lnSpc>
              <a:spcAft>
                <a:spcPts val="210"/>
              </a:spcAft>
            </a:pPr>
            <a:r>
              <a:rPr lang="en-US" sz="1900">
                <a:latin typeface="Arial Unicode MS"/>
              </a:rPr>
              <a:t>١</a:t>
            </a:r>
            <a:r>
              <a:rPr lang="ar-SA" sz="1900">
                <a:latin typeface="Arial Unicode MS"/>
              </a:rPr>
              <a:t> </a:t>
            </a:r>
            <a:r>
              <a:rPr lang="ar-SA" sz="1800">
                <a:latin typeface="Arial Unicode MS"/>
              </a:rPr>
              <a:t>- أن </a:t>
            </a:r>
            <a:r>
              <a:rPr lang="ar-SA" sz="1900">
                <a:latin typeface="Arial Unicode MS"/>
              </a:rPr>
              <a:t>يقدم عضو هيئة التدريس طلب </a:t>
            </a:r>
            <a:r>
              <a:rPr lang="ar-SA" sz="2000">
                <a:latin typeface="Arial Unicode MS"/>
              </a:rPr>
              <a:t>السفر </a:t>
            </a:r>
            <a:r>
              <a:rPr lang="ar-SA" sz="1900">
                <a:latin typeface="Arial Unicode MS"/>
              </a:rPr>
              <a:t>متضمنآ البيانات المؤيدة له.</a:t>
            </a:r>
          </a:p>
          <a:p>
            <a:pPr marR="448469" indent="-469900" algn="r" rtl="1">
              <a:lnSpc>
                <a:spcPts val="3741"/>
              </a:lnSpc>
            </a:pPr>
            <a:r>
              <a:rPr lang="en-US" sz="1900">
                <a:latin typeface="Arial Unicode MS"/>
              </a:rPr>
              <a:t>٢</a:t>
            </a:r>
            <a:r>
              <a:rPr lang="ar-SA" sz="1900">
                <a:latin typeface="Arial Unicode MS"/>
              </a:rPr>
              <a:t> - </a:t>
            </a:r>
            <a:r>
              <a:rPr lang="ar-SA" sz="1800">
                <a:latin typeface="Arial Unicode MS"/>
              </a:rPr>
              <a:t>أن </a:t>
            </a:r>
            <a:r>
              <a:rPr lang="ar-SA" sz="1900">
                <a:latin typeface="Arial Unicode MS"/>
              </a:rPr>
              <a:t>يقدم تقريرأ بعد عودته لمجلس القسم المختصر بما أنجز من بحوث ويتم رفعه إلى المجلس العلمي.</a:t>
            </a:r>
          </a:p>
          <a:p>
            <a:pPr marR="448469" indent="-469900" algn="r" rtl="1">
              <a:lnSpc>
                <a:spcPts val="2680"/>
              </a:lnSpc>
              <a:spcAft>
                <a:spcPts val="3290"/>
              </a:spcAft>
            </a:pPr>
            <a:r>
              <a:rPr lang="en-US" sz="1900">
                <a:latin typeface="Arial Unicode MS"/>
              </a:rPr>
              <a:t>٣</a:t>
            </a:r>
            <a:r>
              <a:rPr lang="ar-SA" sz="1900">
                <a:latin typeface="Arial Unicode MS"/>
              </a:rPr>
              <a:t>- يصرف </a:t>
            </a:r>
            <a:r>
              <a:rPr lang="ar-SA" sz="2000">
                <a:latin typeface="Arial Unicode MS"/>
              </a:rPr>
              <a:t>له </a:t>
            </a:r>
            <a:r>
              <a:rPr lang="ar-SA" sz="1900">
                <a:latin typeface="Arial Unicode MS"/>
              </a:rPr>
              <a:t>تنكرة سفر </a:t>
            </a:r>
            <a:r>
              <a:rPr lang="ar-SA" sz="2000">
                <a:latin typeface="Arial Unicode MS"/>
              </a:rPr>
              <a:t>بالطائرة .</a:t>
            </a:r>
          </a:p>
          <a:p>
            <a:pPr marR="346869" indent="0" algn="ctr" rtl="1">
              <a:lnSpc>
                <a:spcPts val="2460"/>
              </a:lnSpc>
              <a:spcAft>
                <a:spcPts val="3640"/>
              </a:spcAft>
            </a:pPr>
            <a:r>
              <a:rPr lang="ar-SA" sz="2200">
                <a:solidFill>
                  <a:srgbClr val="74985D"/>
                </a:solidFill>
                <a:latin typeface="Arial"/>
              </a:rPr>
              <a:t>القل</a:t>
            </a:r>
          </a:p>
        </p:txBody>
      </p:sp>
      <p:sp>
        <p:nvSpPr>
          <p:cNvPr id="5" name="Rectangle 4"/>
          <p:cNvSpPr/>
          <p:nvPr/>
        </p:nvSpPr>
        <p:spPr>
          <a:xfrm>
            <a:off x="2100262" y="8651081"/>
            <a:ext cx="3257550" cy="414337"/>
          </a:xfrm>
          <a:prstGeom prst="rect">
            <a:avLst/>
          </a:prstGeom>
        </p:spPr>
        <p:txBody>
          <a:bodyPr wrap="none" lIns="0" tIns="0" rIns="0" bIns="0">
            <a:noAutofit/>
          </a:bodyPr>
          <a:lstStyle/>
          <a:p>
            <a:pPr indent="0" algn="ctr" rtl="1">
              <a:lnSpc>
                <a:spcPts val="3480"/>
              </a:lnSpc>
              <a:spcBef>
                <a:spcPts val="3640"/>
              </a:spcBef>
              <a:spcAft>
                <a:spcPts val="2940"/>
              </a:spcAft>
            </a:pPr>
            <a:r>
              <a:rPr lang="ar-SA" sz="2600">
                <a:latin typeface="Arial Unicode MS"/>
              </a:rPr>
              <a:t>المادة التاسعة </a:t>
            </a:r>
            <a:r>
              <a:rPr lang="ar-SA" sz="2600" b="1">
                <a:latin typeface="Arial"/>
              </a:rPr>
              <a:t>والسبعون</a:t>
            </a:r>
          </a:p>
        </p:txBody>
      </p:sp>
      <p:sp>
        <p:nvSpPr>
          <p:cNvPr id="6" name="Rectangle 5"/>
          <p:cNvSpPr/>
          <p:nvPr/>
        </p:nvSpPr>
        <p:spPr>
          <a:xfrm>
            <a:off x="692943" y="9608343"/>
            <a:ext cx="5815013" cy="421482"/>
          </a:xfrm>
          <a:prstGeom prst="rect">
            <a:avLst/>
          </a:prstGeom>
        </p:spPr>
        <p:txBody>
          <a:bodyPr wrap="none" lIns="0" tIns="0" rIns="0" bIns="0">
            <a:noAutofit/>
          </a:bodyPr>
          <a:lstStyle/>
          <a:p>
            <a:pPr indent="342900" algn="just" rtl="1">
              <a:lnSpc>
                <a:spcPts val="2680"/>
              </a:lnSpc>
              <a:spcBef>
                <a:spcPts val="2940"/>
              </a:spcBef>
            </a:pPr>
            <a:r>
              <a:rPr lang="ar-SA" sz="1900">
                <a:latin typeface="Arial Unicode MS"/>
              </a:rPr>
              <a:t>يجوز </a:t>
            </a:r>
            <a:r>
              <a:rPr lang="ar-SA" sz="2000">
                <a:latin typeface="Arial Unicode MS"/>
              </a:rPr>
              <a:t>نقل </a:t>
            </a:r>
            <a:r>
              <a:rPr lang="ar-SA" sz="1900">
                <a:latin typeface="Arial Unicode MS"/>
              </a:rPr>
              <a:t>عضو هيئة التدريس ومن في </a:t>
            </a:r>
            <a:r>
              <a:rPr lang="ar-SA" sz="2000">
                <a:latin typeface="Arial Unicode MS"/>
              </a:rPr>
              <a:t>حكمه </a:t>
            </a:r>
            <a:r>
              <a:rPr lang="ar-SA" sz="1900">
                <a:latin typeface="Arial Unicode MS"/>
              </a:rPr>
              <a:t>في </a:t>
            </a:r>
            <a:r>
              <a:rPr lang="ar-SA" sz="2000">
                <a:latin typeface="Arial Unicode MS"/>
              </a:rPr>
              <a:t>نطاق</a:t>
            </a: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67953" y="667940"/>
            <a:ext cx="6000750" cy="1268016"/>
          </a:xfrm>
          <a:prstGeom prst="rect">
            <a:avLst/>
          </a:prstGeom>
        </p:spPr>
        <p:txBody>
          <a:bodyPr lIns="0" tIns="0" rIns="0" bIns="0">
            <a:noAutofit/>
          </a:bodyPr>
          <a:lstStyle/>
          <a:p>
            <a:pPr indent="1079500" algn="just" rtl="1">
              <a:lnSpc>
                <a:spcPts val="3572"/>
              </a:lnSpc>
              <a:spcAft>
                <a:spcPts val="2520"/>
              </a:spcAft>
            </a:pPr>
            <a:r>
              <a:rPr lang="ar-SA" sz="1900">
                <a:latin typeface="Arial Unicode MS"/>
              </a:rPr>
              <a:t>العلمي من قم إلى </a:t>
            </a:r>
            <a:r>
              <a:rPr lang="ar-SA" sz="2000">
                <a:latin typeface="Arial Unicode MS"/>
              </a:rPr>
              <a:t>آخر داخل </a:t>
            </a:r>
            <a:r>
              <a:rPr lang="ar-SA" sz="1900">
                <a:latin typeface="Arial Unicode MS"/>
              </a:rPr>
              <a:t>الكلية </a:t>
            </a:r>
            <a:r>
              <a:rPr lang="ar-SA" sz="2000">
                <a:latin typeface="Arial Unicode MS"/>
              </a:rPr>
              <a:t>ذاتها بقرار </a:t>
            </a:r>
            <a:r>
              <a:rPr lang="ar-SA" sz="1900">
                <a:latin typeface="Arial Unicode MS"/>
              </a:rPr>
              <a:t>من </a:t>
            </a:r>
            <a:r>
              <a:rPr lang="ar-SA" sz="2200">
                <a:latin typeface="Arial"/>
              </a:rPr>
              <a:t>مدير </a:t>
            </a:r>
            <a:r>
              <a:rPr lang="ar-SA" sz="1900">
                <a:latin typeface="Arial Unicode MS"/>
              </a:rPr>
              <a:t>الجامعة </a:t>
            </a:r>
            <a:r>
              <a:rPr lang="ar-SA" sz="2200">
                <a:latin typeface="Arial"/>
              </a:rPr>
              <a:t>بنا؛ </a:t>
            </a:r>
            <a:r>
              <a:rPr lang="ar-SA" sz="1700">
                <a:latin typeface="Arial Unicode MS"/>
              </a:rPr>
              <a:t>على </a:t>
            </a:r>
            <a:r>
              <a:rPr lang="ar-SA" sz="1900">
                <a:latin typeface="Arial Unicode MS"/>
              </a:rPr>
              <a:t>توصية من المجلس العلمي ومجلس الكلية ومجلسى القسمين المختصين .</a:t>
            </a:r>
          </a:p>
        </p:txBody>
      </p:sp>
      <p:sp>
        <p:nvSpPr>
          <p:cNvPr id="3" name="Rectangle 2"/>
          <p:cNvSpPr/>
          <p:nvPr/>
        </p:nvSpPr>
        <p:spPr>
          <a:xfrm>
            <a:off x="2828925" y="2493168"/>
            <a:ext cx="1871662" cy="392907"/>
          </a:xfrm>
          <a:prstGeom prst="rect">
            <a:avLst/>
          </a:prstGeom>
        </p:spPr>
        <p:txBody>
          <a:bodyPr wrap="none" lIns="0" tIns="0" rIns="0" bIns="0">
            <a:noAutofit/>
          </a:bodyPr>
          <a:lstStyle/>
          <a:p>
            <a:pPr indent="0" algn="ctr" rtl="1">
              <a:lnSpc>
                <a:spcPts val="4150"/>
              </a:lnSpc>
              <a:spcBef>
                <a:spcPts val="2520"/>
              </a:spcBef>
              <a:spcAft>
                <a:spcPts val="2520"/>
              </a:spcAft>
            </a:pPr>
            <a:r>
              <a:rPr lang="ar-SA" sz="3100">
                <a:latin typeface="Arial Unicode MS"/>
              </a:rPr>
              <a:t>المادة </a:t>
            </a:r>
            <a:r>
              <a:rPr lang="ar-SA" sz="2600">
                <a:latin typeface="Arial Unicode MS"/>
              </a:rPr>
              <a:t>الثمانون</a:t>
            </a:r>
          </a:p>
        </p:txBody>
      </p:sp>
      <p:sp>
        <p:nvSpPr>
          <p:cNvPr id="4" name="Rectangle 3"/>
          <p:cNvSpPr/>
          <p:nvPr/>
        </p:nvSpPr>
        <p:spPr>
          <a:xfrm>
            <a:off x="728662" y="3429000"/>
            <a:ext cx="6072188" cy="1850231"/>
          </a:xfrm>
          <a:prstGeom prst="rect">
            <a:avLst/>
          </a:prstGeom>
        </p:spPr>
        <p:txBody>
          <a:bodyPr lIns="0" tIns="0" rIns="0" bIns="0">
            <a:noAutofit/>
          </a:bodyPr>
          <a:lstStyle/>
          <a:p>
            <a:pPr indent="342900" algn="just" rtl="1">
              <a:lnSpc>
                <a:spcPts val="3713"/>
              </a:lnSpc>
              <a:spcBef>
                <a:spcPts val="2520"/>
              </a:spcBef>
              <a:spcAft>
                <a:spcPts val="2520"/>
              </a:spcAft>
            </a:pPr>
            <a:r>
              <a:rPr lang="ar-SA" sz="1900">
                <a:latin typeface="Arial Unicode MS"/>
              </a:rPr>
              <a:t>يجوز </a:t>
            </a:r>
            <a:r>
              <a:rPr lang="ar-SA" sz="2000">
                <a:latin typeface="Arial Unicode MS"/>
              </a:rPr>
              <a:t>نقل </a:t>
            </a:r>
            <a:r>
              <a:rPr lang="ar-SA" sz="1900">
                <a:latin typeface="Arial Unicode MS"/>
              </a:rPr>
              <a:t>عضو </a:t>
            </a:r>
            <a:r>
              <a:rPr lang="ar-SA" sz="1700">
                <a:latin typeface="Arial Unicode MS"/>
              </a:rPr>
              <a:t>هيئة </a:t>
            </a:r>
            <a:r>
              <a:rPr lang="ar-SA" sz="1900">
                <a:latin typeface="Arial Unicode MS"/>
              </a:rPr>
              <a:t>التدريس ومن في </a:t>
            </a:r>
            <a:r>
              <a:rPr lang="ar-SA" sz="1700">
                <a:latin typeface="Arial Unicode MS"/>
              </a:rPr>
              <a:t>حكمه </a:t>
            </a:r>
            <a:r>
              <a:rPr lang="ar-SA" sz="1900">
                <a:latin typeface="Arial Unicode MS"/>
              </a:rPr>
              <a:t>من كلية إلى </a:t>
            </a:r>
            <a:r>
              <a:rPr lang="ar-SA" sz="2000">
                <a:latin typeface="Arial Unicode MS"/>
              </a:rPr>
              <a:t>أخرى </a:t>
            </a:r>
            <a:r>
              <a:rPr lang="ar-SA" sz="1900">
                <a:latin typeface="Arial Unicode MS"/>
              </a:rPr>
              <a:t>في الجامعة بقرار من مدير الجامعة بناء على "وصبة من المجلس العلمي ومجلسي القم والكلية المنقول منهما ومجلسي. القسم والكلية المنقول إليهما </a:t>
            </a:r>
            <a:r>
              <a:rPr lang="en-US" sz="1900">
                <a:latin typeface="Arial Unicode MS"/>
              </a:rPr>
              <a:t>٠</a:t>
            </a:r>
          </a:p>
        </p:txBody>
      </p:sp>
      <p:sp>
        <p:nvSpPr>
          <p:cNvPr id="5" name="Rectangle 4"/>
          <p:cNvSpPr/>
          <p:nvPr/>
        </p:nvSpPr>
        <p:spPr>
          <a:xfrm>
            <a:off x="2185987" y="5786437"/>
            <a:ext cx="3143250" cy="407194"/>
          </a:xfrm>
          <a:prstGeom prst="rect">
            <a:avLst/>
          </a:prstGeom>
        </p:spPr>
        <p:txBody>
          <a:bodyPr wrap="none" lIns="0" tIns="0" rIns="0" bIns="0">
            <a:noAutofit/>
          </a:bodyPr>
          <a:lstStyle/>
          <a:p>
            <a:pPr indent="0" algn="ctr" rtl="1">
              <a:lnSpc>
                <a:spcPts val="4150"/>
              </a:lnSpc>
              <a:spcBef>
                <a:spcPts val="2520"/>
              </a:spcBef>
              <a:spcAft>
                <a:spcPts val="2520"/>
              </a:spcAft>
            </a:pPr>
            <a:r>
              <a:rPr lang="ar-SA" sz="3100">
                <a:latin typeface="Arial Unicode MS"/>
              </a:rPr>
              <a:t>المادة الحادية </a:t>
            </a:r>
            <a:r>
              <a:rPr lang="ar-SA" sz="2600">
                <a:latin typeface="Arial Unicode MS"/>
              </a:rPr>
              <a:t>والثمانون</a:t>
            </a:r>
          </a:p>
        </p:txBody>
      </p:sp>
      <p:sp>
        <p:nvSpPr>
          <p:cNvPr id="6" name="Rectangle 5"/>
          <p:cNvSpPr/>
          <p:nvPr/>
        </p:nvSpPr>
        <p:spPr>
          <a:xfrm>
            <a:off x="728662" y="6693693"/>
            <a:ext cx="6065044" cy="1435894"/>
          </a:xfrm>
          <a:prstGeom prst="rect">
            <a:avLst/>
          </a:prstGeom>
        </p:spPr>
        <p:txBody>
          <a:bodyPr lIns="0" tIns="0" rIns="0" bIns="0">
            <a:noAutofit/>
          </a:bodyPr>
          <a:lstStyle/>
          <a:p>
            <a:pPr indent="342900" algn="just" rtl="1">
              <a:lnSpc>
                <a:spcPts val="3600"/>
              </a:lnSpc>
              <a:spcBef>
                <a:spcPts val="2520"/>
              </a:spcBef>
              <a:spcAft>
                <a:spcPts val="350"/>
              </a:spcAft>
            </a:pPr>
            <a:r>
              <a:rPr lang="ar-SA" sz="1900">
                <a:latin typeface="Arial Unicode MS"/>
              </a:rPr>
              <a:t>يجوز بقرار من مجلس الجامعة بناء </a:t>
            </a:r>
            <a:r>
              <a:rPr lang="ar-SA" sz="1700">
                <a:latin typeface="Arial Unicode MS"/>
              </a:rPr>
              <a:t>على </a:t>
            </a:r>
            <a:r>
              <a:rPr lang="ar-SA" sz="1900">
                <a:latin typeface="Arial Unicode MS"/>
              </a:rPr>
              <a:t>توصية مجلس القم ومجلس الكلية المختصين الموافقة </a:t>
            </a:r>
            <a:r>
              <a:rPr lang="ar-SA" sz="1700">
                <a:latin typeface="Arial Unicode MS"/>
              </a:rPr>
              <a:t>على </a:t>
            </a:r>
            <a:r>
              <a:rPr lang="ar-SA" sz="2000">
                <a:latin typeface="Arial Unicode MS"/>
              </a:rPr>
              <a:t>نقل </a:t>
            </a:r>
            <a:r>
              <a:rPr lang="ar-SA" sz="1900">
                <a:latin typeface="Arial Unicode MS"/>
              </a:rPr>
              <a:t>عضو هيئة التدريس</a:t>
            </a:r>
          </a:p>
          <a:p>
            <a:pPr indent="0" algn="r" rtl="1">
              <a:lnSpc>
                <a:spcPts val="2680"/>
              </a:lnSpc>
            </a:pPr>
            <a:r>
              <a:rPr lang="ar-SA" sz="1700">
                <a:latin typeface="Arial Unicode MS"/>
              </a:rPr>
              <a:t>ومن </a:t>
            </a:r>
            <a:r>
              <a:rPr lang="ar-SA" sz="1900">
                <a:latin typeface="Arial Unicode MS"/>
              </a:rPr>
              <a:t>في </a:t>
            </a:r>
            <a:r>
              <a:rPr lang="ar-SA" sz="1700">
                <a:latin typeface="Arial Unicode MS"/>
              </a:rPr>
              <a:t>حكمه </a:t>
            </a:r>
            <a:r>
              <a:rPr lang="ar-SA" sz="1900">
                <a:latin typeface="Arial Unicode MS"/>
              </a:rPr>
              <a:t>إلى </a:t>
            </a:r>
            <a:r>
              <a:rPr lang="ar-SA" sz="1700">
                <a:latin typeface="Arial Unicode MS"/>
              </a:rPr>
              <a:t>وظيغة </a:t>
            </a:r>
            <a:r>
              <a:rPr lang="ar-SA" sz="2000">
                <a:latin typeface="Arial Unicode MS"/>
              </a:rPr>
              <a:t>خارج </a:t>
            </a:r>
            <a:r>
              <a:rPr lang="ar-SA" sz="1700">
                <a:latin typeface="Arial Unicode MS"/>
              </a:rPr>
              <a:t>الجامعة .</a:t>
            </a: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3414712" y="885825"/>
            <a:ext cx="703659" cy="371475"/>
          </a:xfrm>
          <a:prstGeom prst="rect">
            <a:avLst/>
          </a:prstGeom>
        </p:spPr>
        <p:txBody>
          <a:bodyPr wrap="none" lIns="0" tIns="0" rIns="0" bIns="0">
            <a:noAutofit/>
          </a:bodyPr>
          <a:lstStyle/>
          <a:p>
            <a:pPr indent="0" algn="ctr" rtl="1">
              <a:lnSpc>
                <a:spcPts val="3020"/>
              </a:lnSpc>
              <a:spcAft>
                <a:spcPts val="3080"/>
              </a:spcAft>
            </a:pPr>
            <a:r>
              <a:rPr lang="ar-SA" sz="2700" b="1">
                <a:solidFill>
                  <a:srgbClr val="74985D"/>
                </a:solidFill>
                <a:latin typeface="Arial"/>
              </a:rPr>
              <a:t>التاديب</a:t>
            </a:r>
          </a:p>
        </p:txBody>
      </p:sp>
      <p:sp>
        <p:nvSpPr>
          <p:cNvPr id="3" name="Rectangle 2"/>
          <p:cNvSpPr/>
          <p:nvPr/>
        </p:nvSpPr>
        <p:spPr>
          <a:xfrm>
            <a:off x="742950" y="1860946"/>
            <a:ext cx="6054328" cy="3732610"/>
          </a:xfrm>
          <a:prstGeom prst="rect">
            <a:avLst/>
          </a:prstGeom>
        </p:spPr>
        <p:txBody>
          <a:bodyPr lIns="0" tIns="0" rIns="0" bIns="0">
            <a:noAutofit/>
          </a:bodyPr>
          <a:lstStyle/>
          <a:p>
            <a:pPr marR="399654" indent="0" algn="ctr" rtl="1">
              <a:lnSpc>
                <a:spcPts val="4150"/>
              </a:lnSpc>
              <a:spcBef>
                <a:spcPts val="3080"/>
              </a:spcBef>
              <a:spcAft>
                <a:spcPts val="2380"/>
              </a:spcAft>
            </a:pPr>
            <a:r>
              <a:rPr lang="ar-SA" sz="3100">
                <a:latin typeface="Arial Unicode MS"/>
              </a:rPr>
              <a:t>المادة </a:t>
            </a:r>
            <a:r>
              <a:rPr lang="ar-SA" sz="2600">
                <a:latin typeface="Arial Unicode MS"/>
              </a:rPr>
              <a:t>الثانية والثمانون</a:t>
            </a:r>
          </a:p>
          <a:p>
            <a:pPr indent="330200" algn="r" rtl="1">
              <a:lnSpc>
                <a:spcPts val="3684"/>
              </a:lnSpc>
            </a:pPr>
            <a:r>
              <a:rPr lang="ar-SA" sz="2100">
                <a:latin typeface="Arial Unicode MS"/>
              </a:rPr>
              <a:t>تكون </a:t>
            </a:r>
            <a:r>
              <a:rPr lang="ar-SA" sz="1900">
                <a:latin typeface="Arial Unicode MS"/>
              </a:rPr>
              <a:t>لجنة تأديب عضر هيئة التدريس </a:t>
            </a:r>
            <a:r>
              <a:rPr lang="ar-SA" sz="2000">
                <a:latin typeface="Arial Unicode MS"/>
              </a:rPr>
              <a:t>ومن </a:t>
            </a:r>
            <a:r>
              <a:rPr lang="ar-SA" sz="1900">
                <a:latin typeface="Arial Unicode MS"/>
              </a:rPr>
              <a:t>في </a:t>
            </a:r>
            <a:r>
              <a:rPr lang="ar-SA" sz="1800">
                <a:latin typeface="Arial Unicode MS"/>
              </a:rPr>
              <a:t>حكمه </a:t>
            </a:r>
            <a:r>
              <a:rPr lang="ar-SA" sz="1900">
                <a:latin typeface="Arial Unicode MS"/>
              </a:rPr>
              <a:t>بقرار </a:t>
            </a:r>
            <a:r>
              <a:rPr lang="ar-SA" sz="2000">
                <a:latin typeface="Arial Unicode MS"/>
              </a:rPr>
              <a:t>من </a:t>
            </a:r>
            <a:r>
              <a:rPr lang="ar-SA" sz="1900">
                <a:latin typeface="Arial Unicode MS"/>
              </a:rPr>
              <a:t>مدير الجاسة'وذلك على انحوالآني:-</a:t>
            </a:r>
            <a:r>
              <a:rPr lang="en-US" sz="1900">
                <a:latin typeface="Arial Unicode MS"/>
              </a:rPr>
              <a:t>١</a:t>
            </a:r>
            <a:r>
              <a:rPr lang="ar-SA" sz="1900">
                <a:latin typeface="Arial Unicode MS"/>
              </a:rPr>
              <a:t> -أحد وكلاء الجامعة    رئيسأ</a:t>
            </a:r>
          </a:p>
          <a:p>
            <a:pPr indent="0" algn="just" rtl="1">
              <a:lnSpc>
                <a:spcPts val="3684"/>
              </a:lnSpc>
            </a:pPr>
            <a:r>
              <a:rPr lang="en-US" sz="1900">
                <a:latin typeface="Arial Unicode MS"/>
              </a:rPr>
              <a:t>٢</a:t>
            </a:r>
            <a:r>
              <a:rPr lang="ar-SA" sz="1900">
                <a:latin typeface="Arial Unicode MS"/>
              </a:rPr>
              <a:t>-أحد العمداء غير الذي تولى التحقيق    عضوأ</a:t>
            </a:r>
          </a:p>
          <a:p>
            <a:pPr indent="0" algn="just" rtl="1">
              <a:lnSpc>
                <a:spcPts val="3684"/>
              </a:lnSpc>
            </a:pPr>
            <a:r>
              <a:rPr lang="en-US" sz="1900">
                <a:latin typeface="Arial Unicode MS"/>
              </a:rPr>
              <a:t>٣</a:t>
            </a:r>
            <a:r>
              <a:rPr lang="ar-SA" sz="1900">
                <a:latin typeface="Arial Unicode MS"/>
              </a:rPr>
              <a:t>— </a:t>
            </a:r>
            <a:r>
              <a:rPr lang="ar-SA" sz="2000">
                <a:latin typeface="Arial Unicode MS"/>
              </a:rPr>
              <a:t>عضو </a:t>
            </a:r>
            <a:r>
              <a:rPr lang="ar-SA" sz="1900">
                <a:latin typeface="Arial Unicode MS"/>
              </a:rPr>
              <a:t>هيئة تدريس لا تقل رتبته </a:t>
            </a:r>
            <a:r>
              <a:rPr lang="ar-SA" sz="2000">
                <a:latin typeface="Arial Unicode MS"/>
              </a:rPr>
              <a:t>عن </a:t>
            </a:r>
            <a:r>
              <a:rPr lang="ar-SA" sz="1900">
                <a:latin typeface="Arial Unicode MS"/>
              </a:rPr>
              <a:t>أستاذ    </a:t>
            </a:r>
            <a:r>
              <a:rPr lang="ar-SA" sz="2000">
                <a:latin typeface="Arial Unicode MS"/>
              </a:rPr>
              <a:t>عضو</a:t>
            </a:r>
            <a:r>
              <a:rPr lang="ar-SA" sz="1900">
                <a:latin typeface="Arial Unicode MS"/>
              </a:rPr>
              <a:t>أ</a:t>
            </a:r>
          </a:p>
          <a:p>
            <a:pPr marR="920354" indent="0" algn="just" rtl="1">
              <a:lnSpc>
                <a:spcPts val="2680"/>
              </a:lnSpc>
              <a:spcAft>
                <a:spcPts val="3080"/>
              </a:spcAft>
            </a:pPr>
            <a:r>
              <a:rPr lang="ar-SA" sz="2000">
                <a:latin typeface="Arial Unicode MS"/>
              </a:rPr>
              <a:t>تخصصين </a:t>
            </a:r>
            <a:r>
              <a:rPr lang="ar-SA" sz="1900">
                <a:latin typeface="Arial Unicode MS"/>
              </a:rPr>
              <a:t>في </a:t>
            </a:r>
            <a:r>
              <a:rPr lang="ar-SA" sz="2000">
                <a:latin typeface="Arial Unicode MS"/>
              </a:rPr>
              <a:t>الشريعة </a:t>
            </a:r>
            <a:r>
              <a:rPr lang="ar-SA" sz="1900">
                <a:latin typeface="Arial Unicode MS"/>
              </a:rPr>
              <a:t>أو </a:t>
            </a:r>
            <a:r>
              <a:rPr lang="ar-SA" sz="2000">
                <a:latin typeface="Arial Unicode MS"/>
              </a:rPr>
              <a:t>الأنظمة    عضوأ</a:t>
            </a:r>
          </a:p>
        </p:txBody>
      </p:sp>
      <p:sp>
        <p:nvSpPr>
          <p:cNvPr id="4" name="Rectangle 3"/>
          <p:cNvSpPr/>
          <p:nvPr/>
        </p:nvSpPr>
        <p:spPr>
          <a:xfrm>
            <a:off x="2293143" y="6115050"/>
            <a:ext cx="2939653" cy="371475"/>
          </a:xfrm>
          <a:prstGeom prst="rect">
            <a:avLst/>
          </a:prstGeom>
          <a:solidFill>
            <a:srgbClr val="D8EEDA"/>
          </a:solidFill>
        </p:spPr>
        <p:txBody>
          <a:bodyPr wrap="none" lIns="0" tIns="0" rIns="0" bIns="0">
            <a:noAutofit/>
          </a:bodyPr>
          <a:lstStyle/>
          <a:p>
            <a:pPr indent="0" algn="ctr" rtl="1">
              <a:lnSpc>
                <a:spcPts val="3480"/>
              </a:lnSpc>
              <a:spcBef>
                <a:spcPts val="3080"/>
              </a:spcBef>
              <a:spcAft>
                <a:spcPts val="2660"/>
              </a:spcAft>
            </a:pPr>
            <a:r>
              <a:rPr lang="ar-SA" sz="2600">
                <a:latin typeface="Arial Unicode MS"/>
              </a:rPr>
              <a:t>المادة الثالثة والثمانون</a:t>
            </a:r>
          </a:p>
        </p:txBody>
      </p:sp>
      <p:sp>
        <p:nvSpPr>
          <p:cNvPr id="5" name="Rectangle 4"/>
          <p:cNvSpPr/>
          <p:nvPr/>
        </p:nvSpPr>
        <p:spPr>
          <a:xfrm>
            <a:off x="742950" y="7047309"/>
            <a:ext cx="6050756" cy="2268141"/>
          </a:xfrm>
          <a:prstGeom prst="rect">
            <a:avLst/>
          </a:prstGeom>
        </p:spPr>
        <p:txBody>
          <a:bodyPr lIns="0" tIns="0" rIns="0" bIns="0">
            <a:noAutofit/>
          </a:bodyPr>
          <a:lstStyle/>
          <a:p>
            <a:pPr indent="330200" algn="just" rtl="1">
              <a:lnSpc>
                <a:spcPts val="3403"/>
              </a:lnSpc>
              <a:spcBef>
                <a:spcPts val="2660"/>
              </a:spcBef>
            </a:pPr>
            <a:r>
              <a:rPr lang="en-US" sz="2200">
                <a:latin typeface="Arial Unicode MS"/>
              </a:rPr>
              <a:t>٠</a:t>
            </a:r>
            <a:r>
              <a:rPr lang="ar-SA" sz="2200">
                <a:latin typeface="Arial Unicode MS"/>
              </a:rPr>
              <a:t>ع </a:t>
            </a:r>
            <a:r>
              <a:rPr lang="ar-SA" sz="1900">
                <a:latin typeface="Arial Unicode MS"/>
              </a:rPr>
              <a:t>مراعاة أحكام نظام تأديب الموظفين إذا صدر من أحد أعضاء هيئة التدريس ومن في حكمهم ما يعتقد أنه مخل بواجباته، يتولى أحد العمداء مباشرة التحقيق معه بتكليف من مدير الجامعة ويقدم للمدير تقريرأ عن نتيجة التحقيق . </a:t>
            </a:r>
            <a:r>
              <a:rPr lang="ar-SA" sz="1700">
                <a:latin typeface="Arial Unicode MS"/>
              </a:rPr>
              <a:t>ويحيل </a:t>
            </a:r>
            <a:r>
              <a:rPr lang="ar-SA" sz="1900">
                <a:latin typeface="Arial Unicode MS"/>
              </a:rPr>
              <a:t>مدير الجامعة المحقق معه </a:t>
            </a:r>
            <a:r>
              <a:rPr lang="ar-SA" sz="2200">
                <a:latin typeface="Arial"/>
              </a:rPr>
              <a:t>إر </a:t>
            </a:r>
            <a:r>
              <a:rPr lang="ar-SA" sz="1900">
                <a:latin typeface="Arial Unicode MS"/>
              </a:rPr>
              <a:t>لجنة الأدب </a:t>
            </a:r>
            <a:r>
              <a:rPr lang="ar-SA" sz="2200">
                <a:latin typeface="Arial"/>
              </a:rPr>
              <a:t>إذا </a:t>
            </a:r>
            <a:r>
              <a:rPr lang="ar-SA" sz="1900">
                <a:latin typeface="Arial Unicode MS"/>
              </a:rPr>
              <a:t>رأى موجبآ لذلك.</a:t>
            </a: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8067" y="13960"/>
            <a:ext cx="1919542" cy="314107"/>
          </a:xfrm>
          <a:prstGeom prst="rect">
            <a:avLst/>
          </a:prstGeom>
        </p:spPr>
      </p:pic>
      <p:pic>
        <p:nvPicPr>
          <p:cNvPr id="3" name="Picture 2"/>
          <p:cNvPicPr>
            <a:picLocks noChangeAspect="1"/>
          </p:cNvPicPr>
          <p:nvPr/>
        </p:nvPicPr>
        <p:blipFill>
          <a:blip r:embed="rId3"/>
          <a:stretch>
            <a:fillRect/>
          </a:stretch>
        </p:blipFill>
        <p:spPr>
          <a:xfrm>
            <a:off x="5270015" y="10100280"/>
            <a:ext cx="1961423" cy="328068"/>
          </a:xfrm>
          <a:prstGeom prst="rect">
            <a:avLst/>
          </a:prstGeom>
        </p:spPr>
      </p:pic>
      <p:sp>
        <p:nvSpPr>
          <p:cNvPr id="4" name="Rectangle 3"/>
          <p:cNvSpPr/>
          <p:nvPr/>
        </p:nvSpPr>
        <p:spPr>
          <a:xfrm>
            <a:off x="2268549" y="816677"/>
            <a:ext cx="2980525" cy="411829"/>
          </a:xfrm>
          <a:prstGeom prst="rect">
            <a:avLst/>
          </a:prstGeom>
        </p:spPr>
        <p:txBody>
          <a:bodyPr wrap="none" lIns="0" tIns="0" rIns="0" bIns="0">
            <a:noAutofit/>
          </a:bodyPr>
          <a:lstStyle/>
          <a:p>
            <a:pPr indent="0" algn="ctr" rtl="1">
              <a:lnSpc>
                <a:spcPts val="3480"/>
              </a:lnSpc>
              <a:spcBef>
                <a:spcPts val="3080"/>
              </a:spcBef>
              <a:spcAft>
                <a:spcPts val="2590"/>
              </a:spcAft>
            </a:pPr>
            <a:r>
              <a:rPr lang="ar-SA" sz="2600">
                <a:latin typeface="Arial Unicode MS"/>
              </a:rPr>
              <a:t>المادة الرابعة والثمانون</a:t>
            </a:r>
          </a:p>
        </p:txBody>
      </p:sp>
      <p:sp>
        <p:nvSpPr>
          <p:cNvPr id="5" name="Rectangle 4"/>
          <p:cNvSpPr/>
          <p:nvPr/>
        </p:nvSpPr>
        <p:spPr>
          <a:xfrm>
            <a:off x="795737" y="1731077"/>
            <a:ext cx="5933130" cy="3189930"/>
          </a:xfrm>
          <a:prstGeom prst="rect">
            <a:avLst/>
          </a:prstGeom>
        </p:spPr>
        <p:txBody>
          <a:bodyPr lIns="0" tIns="0" rIns="0" bIns="0">
            <a:noAutofit/>
          </a:bodyPr>
          <a:lstStyle/>
          <a:p>
            <a:pPr indent="266700" algn="just" rtl="1">
              <a:lnSpc>
                <a:spcPts val="3600"/>
              </a:lnSpc>
              <a:spcBef>
                <a:spcPts val="2590"/>
              </a:spcBef>
            </a:pPr>
            <a:r>
              <a:rPr lang="ar-SA" sz="1900">
                <a:latin typeface="Arial Unicode MS"/>
              </a:rPr>
              <a:t>لمدير الجامعة </a:t>
            </a:r>
            <a:r>
              <a:rPr lang="ar-SA" sz="1800">
                <a:latin typeface="Arial Unicode MS"/>
              </a:rPr>
              <a:t>أن </a:t>
            </a:r>
            <a:r>
              <a:rPr lang="ar-SA" sz="1900">
                <a:latin typeface="Arial Unicode MS"/>
              </a:rPr>
              <a:t>يصدر قرارأ بإيقاف أي من أعضاء هيئة التدريس ومن في حكمهم عن العمل إذا اقتضت مصلحة التحقيق معه ذلك، ولا يجوز </a:t>
            </a:r>
            <a:r>
              <a:rPr lang="ar-SA" sz="1800">
                <a:latin typeface="Arial Unicode MS"/>
              </a:rPr>
              <a:t>أن </a:t>
            </a:r>
            <a:r>
              <a:rPr lang="ar-SA" sz="1900">
                <a:latin typeface="Arial Unicode MS"/>
              </a:rPr>
              <a:t>تزيد مدة الإيقاف عن ثلاثة أشهر إلا بقرار من لجنة التأديب </a:t>
            </a:r>
            <a:r>
              <a:rPr lang="en-US" sz="1900">
                <a:latin typeface="Arial Unicode MS"/>
              </a:rPr>
              <a:t>٠</a:t>
            </a:r>
          </a:p>
          <a:p>
            <a:pPr indent="266700" algn="just" rtl="1">
              <a:lnSpc>
                <a:spcPts val="3600"/>
              </a:lnSpc>
              <a:spcAft>
                <a:spcPts val="2590"/>
              </a:spcAft>
            </a:pPr>
            <a:r>
              <a:rPr lang="ar-SA" sz="1900">
                <a:latin typeface="Arial Unicode MS"/>
              </a:rPr>
              <a:t>ويجوز تمديد مدة </a:t>
            </a:r>
            <a:r>
              <a:rPr lang="ar-SA" sz="1800">
                <a:latin typeface="Arial Unicode MS"/>
              </a:rPr>
              <a:t>أو </a:t>
            </a:r>
            <a:r>
              <a:rPr lang="ar-SA" sz="1900">
                <a:latin typeface="Arial Unicode MS"/>
              </a:rPr>
              <a:t>مدد الإيقاف مدة </a:t>
            </a:r>
            <a:r>
              <a:rPr lang="ar-SA" sz="1800">
                <a:latin typeface="Arial Unicode MS"/>
              </a:rPr>
              <a:t>أو </a:t>
            </a:r>
            <a:r>
              <a:rPr lang="ar-SA" sz="1900">
                <a:latin typeface="Arial Unicode MS"/>
              </a:rPr>
              <a:t>مددآ </a:t>
            </a:r>
            <a:r>
              <a:rPr lang="ar-SA" sz="1800">
                <a:latin typeface="Arial Unicode MS"/>
              </a:rPr>
              <a:t>أخرى </a:t>
            </a:r>
            <a:r>
              <a:rPr lang="ar-SA" sz="1900">
                <a:latin typeface="Arial Unicode MS"/>
              </a:rPr>
              <a:t>حسبما تقتضيه </a:t>
            </a:r>
            <a:r>
              <a:rPr lang="ar-SA" sz="1800">
                <a:latin typeface="Arial Unicode MS"/>
              </a:rPr>
              <a:t>ظروف </a:t>
            </a:r>
            <a:r>
              <a:rPr lang="ar-SA" sz="1900">
                <a:latin typeface="Arial Unicode MS"/>
              </a:rPr>
              <a:t>التحقيق بشرط </a:t>
            </a:r>
            <a:r>
              <a:rPr lang="ar-SA" sz="1800">
                <a:latin typeface="Arial Unicode MS"/>
              </a:rPr>
              <a:t>ألا </a:t>
            </a:r>
            <a:r>
              <a:rPr lang="ar-SA" sz="1900">
                <a:latin typeface="Arial Unicode MS"/>
              </a:rPr>
              <a:t>تزيد مدة الإيقاف ني كل مرة عن سنة واحدة .</a:t>
            </a:r>
          </a:p>
        </p:txBody>
      </p:sp>
      <p:sp>
        <p:nvSpPr>
          <p:cNvPr id="6" name="Rectangle 5"/>
          <p:cNvSpPr/>
          <p:nvPr/>
        </p:nvSpPr>
        <p:spPr>
          <a:xfrm>
            <a:off x="2135926" y="5430558"/>
            <a:ext cx="3238791" cy="411829"/>
          </a:xfrm>
          <a:prstGeom prst="rect">
            <a:avLst/>
          </a:prstGeom>
        </p:spPr>
        <p:txBody>
          <a:bodyPr wrap="none" lIns="0" tIns="0" rIns="0" bIns="0">
            <a:noAutofit/>
          </a:bodyPr>
          <a:lstStyle/>
          <a:p>
            <a:pPr indent="0" algn="ctr" rtl="1">
              <a:lnSpc>
                <a:spcPts val="3480"/>
              </a:lnSpc>
              <a:spcBef>
                <a:spcPts val="2590"/>
              </a:spcBef>
              <a:spcAft>
                <a:spcPts val="2590"/>
              </a:spcAft>
            </a:pPr>
            <a:r>
              <a:rPr lang="ar-SA" sz="2600">
                <a:latin typeface="Arial Unicode MS"/>
              </a:rPr>
              <a:t>المادة الخامسة والثمانون</a:t>
            </a:r>
          </a:p>
        </p:txBody>
      </p:sp>
      <p:sp>
        <p:nvSpPr>
          <p:cNvPr id="7" name="Rectangle 6"/>
          <p:cNvSpPr/>
          <p:nvPr/>
        </p:nvSpPr>
        <p:spPr>
          <a:xfrm>
            <a:off x="788757" y="6407780"/>
            <a:ext cx="5926149" cy="1738058"/>
          </a:xfrm>
          <a:prstGeom prst="rect">
            <a:avLst/>
          </a:prstGeom>
        </p:spPr>
        <p:txBody>
          <a:bodyPr lIns="0" tIns="0" rIns="0" bIns="0">
            <a:noAutofit/>
          </a:bodyPr>
          <a:lstStyle/>
          <a:p>
            <a:pPr indent="266700" algn="just" rtl="1">
              <a:lnSpc>
                <a:spcPts val="3490"/>
              </a:lnSpc>
              <a:spcBef>
                <a:spcPts val="2590"/>
              </a:spcBef>
              <a:spcAft>
                <a:spcPts val="2590"/>
              </a:spcAft>
            </a:pPr>
            <a:r>
              <a:rPr lang="ar-SA" sz="1900">
                <a:latin typeface="Arial Unicode MS"/>
              </a:rPr>
              <a:t>يصرف للموقوف عن العمل نعف صافي راتبه ، فإذا برئ </a:t>
            </a:r>
            <a:r>
              <a:rPr lang="ar-SA" sz="1800">
                <a:latin typeface="Arial Unicode MS"/>
              </a:rPr>
              <a:t>أو </a:t>
            </a:r>
            <a:r>
              <a:rPr lang="ar-SA" sz="1900">
                <a:latin typeface="Arial Unicode MS"/>
              </a:rPr>
              <a:t>عوقب بغير القصل يصرف له الباقي من راتبه ، </a:t>
            </a:r>
            <a:r>
              <a:rPr lang="ar-SA" sz="1800">
                <a:latin typeface="Arial Unicode MS"/>
              </a:rPr>
              <a:t>أما </a:t>
            </a:r>
            <a:r>
              <a:rPr lang="ar-SA" sz="1900">
                <a:latin typeface="Arial Unicode MS"/>
              </a:rPr>
              <a:t>إذا عوقب بالفصل فلا يستعاد منه </a:t>
            </a:r>
            <a:r>
              <a:rPr lang="ar-SA" sz="1800">
                <a:latin typeface="Arial Unicode MS"/>
              </a:rPr>
              <a:t>ما </a:t>
            </a:r>
            <a:r>
              <a:rPr lang="ar-SA" sz="1900">
                <a:latin typeface="Arial Unicode MS"/>
              </a:rPr>
              <a:t>صرف له </a:t>
            </a:r>
            <a:r>
              <a:rPr lang="ar-SA" sz="1800">
                <a:latin typeface="Arial Unicode MS"/>
              </a:rPr>
              <a:t>ما </a:t>
            </a:r>
            <a:r>
              <a:rPr lang="ar-SA" sz="1900">
                <a:latin typeface="Arial Unicode MS"/>
              </a:rPr>
              <a:t>لم تقرر الجهة التي أصدرت العقوبة غير ذلك .</a:t>
            </a:r>
          </a:p>
        </p:txBody>
      </p:sp>
      <p:sp>
        <p:nvSpPr>
          <p:cNvPr id="8" name="Rectangle 7"/>
          <p:cNvSpPr/>
          <p:nvPr/>
        </p:nvSpPr>
        <p:spPr>
          <a:xfrm>
            <a:off x="2121966" y="8683309"/>
            <a:ext cx="3259731" cy="390889"/>
          </a:xfrm>
          <a:prstGeom prst="rect">
            <a:avLst/>
          </a:prstGeom>
        </p:spPr>
        <p:txBody>
          <a:bodyPr wrap="none" lIns="0" tIns="0" rIns="0" bIns="0">
            <a:noAutofit/>
          </a:bodyPr>
          <a:lstStyle/>
          <a:p>
            <a:pPr indent="0" algn="ctr" rtl="1">
              <a:lnSpc>
                <a:spcPts val="3480"/>
              </a:lnSpc>
              <a:spcBef>
                <a:spcPts val="2590"/>
              </a:spcBef>
              <a:spcAft>
                <a:spcPts val="2590"/>
              </a:spcAft>
            </a:pPr>
            <a:r>
              <a:rPr lang="ar-SA" sz="2600">
                <a:latin typeface="Arial Unicode MS"/>
              </a:rPr>
              <a:t>المادة السادسة والثمانون</a:t>
            </a:r>
          </a:p>
        </p:txBody>
      </p:sp>
      <p:sp>
        <p:nvSpPr>
          <p:cNvPr id="9" name="Rectangle 8"/>
          <p:cNvSpPr/>
          <p:nvPr/>
        </p:nvSpPr>
        <p:spPr>
          <a:xfrm>
            <a:off x="795737" y="9611670"/>
            <a:ext cx="5646943" cy="432769"/>
          </a:xfrm>
          <a:prstGeom prst="rect">
            <a:avLst/>
          </a:prstGeom>
        </p:spPr>
        <p:txBody>
          <a:bodyPr wrap="none" lIns="0" tIns="0" rIns="0" bIns="0">
            <a:noAutofit/>
          </a:bodyPr>
          <a:lstStyle/>
          <a:p>
            <a:pPr indent="266700" algn="just" rtl="1">
              <a:lnSpc>
                <a:spcPts val="2540"/>
              </a:lnSpc>
              <a:spcBef>
                <a:spcPts val="2590"/>
              </a:spcBef>
            </a:pPr>
            <a:r>
              <a:rPr lang="ar-SA" sz="1900">
                <a:latin typeface="Arial Unicode MS"/>
              </a:rPr>
              <a:t>يباغ مدير الجامعة عفو هيئة التدريس - ومن في حكمه -</a:t>
            </a:r>
          </a:p>
        </p:txBody>
      </p:sp>
      <p:sp>
        <p:nvSpPr>
          <p:cNvPr id="10" name="Rectangle 9"/>
          <p:cNvSpPr/>
          <p:nvPr/>
        </p:nvSpPr>
        <p:spPr>
          <a:xfrm>
            <a:off x="279206" y="10505129"/>
            <a:ext cx="5678354" cy="188464"/>
          </a:xfrm>
          <a:prstGeom prst="rect">
            <a:avLst/>
          </a:prstGeom>
        </p:spPr>
        <p:txBody>
          <a:bodyPr wrap="none" lIns="0" tIns="0" rIns="0" bIns="0">
            <a:noAutofit/>
          </a:bodyPr>
          <a:lstStyle/>
          <a:p>
            <a:pPr indent="0" algn="r" rtl="1">
              <a:lnSpc>
                <a:spcPts val="2140"/>
              </a:lnSpc>
            </a:pPr>
            <a:r>
              <a:rPr lang="ar-SA" sz="1400">
                <a:latin typeface="Arial Unicode MS"/>
              </a:rPr>
              <a:t>اللائحة </a:t>
            </a:r>
            <a:r>
              <a:rPr lang="ar-SA" sz="1600">
                <a:latin typeface="Arial Unicode MS"/>
              </a:rPr>
              <a:t>الظمة </a:t>
            </a:r>
            <a:r>
              <a:rPr lang="ar-SA" sz="1400">
                <a:latin typeface="Arial Unicode MS"/>
              </a:rPr>
              <a:t>لشط </a:t>
            </a:r>
            <a:r>
              <a:rPr lang="en-US" sz="1400">
                <a:latin typeface="Arial Unicode MS"/>
              </a:rPr>
              <a:t>٠</a:t>
            </a:r>
            <a:r>
              <a:rPr lang="ar-SA" sz="1400">
                <a:latin typeface="Arial Unicode MS"/>
              </a:rPr>
              <a:t> </a:t>
            </a:r>
            <a:r>
              <a:rPr lang="en-US" sz="1400">
                <a:latin typeface="Arial Unicode MS"/>
              </a:rPr>
              <a:t>٠١</a:t>
            </a:r>
            <a:r>
              <a:rPr lang="ar-SA" sz="1400">
                <a:latin typeface="Arial Unicode MS"/>
              </a:rPr>
              <a:t> أعضاء هثة التد</a:t>
            </a:r>
            <a:r>
              <a:rPr lang="en-US" sz="1400">
                <a:latin typeface="Arial Unicode MS"/>
              </a:rPr>
              <a:t>١</a:t>
            </a:r>
            <a:r>
              <a:rPr lang="ar-SA" sz="1400">
                <a:latin typeface="Arial Unicode MS"/>
              </a:rPr>
              <a:t> سب </a:t>
            </a:r>
            <a:r>
              <a:rPr lang="ar-SA" sz="1600">
                <a:latin typeface="Arial Unicode MS"/>
              </a:rPr>
              <a:t>السعم </a:t>
            </a:r>
            <a:r>
              <a:rPr lang="ar-SA" sz="700">
                <a:latin typeface="Arial Unicode MS"/>
              </a:rPr>
              <a:t>دل</a:t>
            </a:r>
            <a:r>
              <a:rPr lang="en-US" sz="700">
                <a:latin typeface="Arial Unicode MS"/>
              </a:rPr>
              <a:t>٣١٠</a:t>
            </a:r>
            <a:r>
              <a:rPr lang="ar-SA" sz="700">
                <a:latin typeface="Arial Unicode MS"/>
              </a:rPr>
              <a:t>/ </a:t>
            </a:r>
            <a:r>
              <a:rPr lang="ar-SA" sz="1400">
                <a:latin typeface="Arial Unicode MS"/>
              </a:rPr>
              <a:t>ف الحامعات </a:t>
            </a:r>
            <a:r>
              <a:rPr lang="en-US" sz="1600">
                <a:latin typeface="Arial Unicode MS"/>
              </a:rPr>
              <a:t>٣١٥</a:t>
            </a:r>
          </a:p>
        </p:txBody>
      </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15137" y="125015"/>
            <a:ext cx="457200" cy="367903"/>
          </a:xfrm>
          <a:prstGeom prst="rect">
            <a:avLst/>
          </a:prstGeom>
        </p:spPr>
      </p:pic>
      <p:pic>
        <p:nvPicPr>
          <p:cNvPr id="3" name="Picture 2"/>
          <p:cNvPicPr>
            <a:picLocks noChangeAspect="1"/>
          </p:cNvPicPr>
          <p:nvPr/>
        </p:nvPicPr>
        <p:blipFill>
          <a:blip r:embed="rId3"/>
          <a:stretch>
            <a:fillRect/>
          </a:stretch>
        </p:blipFill>
        <p:spPr>
          <a:xfrm>
            <a:off x="307181" y="182165"/>
            <a:ext cx="828675" cy="525066"/>
          </a:xfrm>
          <a:prstGeom prst="rect">
            <a:avLst/>
          </a:prstGeom>
        </p:spPr>
      </p:pic>
      <p:pic>
        <p:nvPicPr>
          <p:cNvPr id="4" name="Picture 3"/>
          <p:cNvPicPr>
            <a:picLocks noChangeAspect="1"/>
          </p:cNvPicPr>
          <p:nvPr/>
        </p:nvPicPr>
        <p:blipFill>
          <a:blip r:embed="rId4"/>
          <a:stretch>
            <a:fillRect/>
          </a:stretch>
        </p:blipFill>
        <p:spPr>
          <a:xfrm>
            <a:off x="1835943" y="2428875"/>
            <a:ext cx="3864769" cy="635793"/>
          </a:xfrm>
          <a:prstGeom prst="rect">
            <a:avLst/>
          </a:prstGeom>
        </p:spPr>
      </p:pic>
      <p:pic>
        <p:nvPicPr>
          <p:cNvPr id="5" name="Picture 4"/>
          <p:cNvPicPr>
            <a:picLocks noChangeAspect="1"/>
          </p:cNvPicPr>
          <p:nvPr/>
        </p:nvPicPr>
        <p:blipFill>
          <a:blip r:embed="rId5"/>
          <a:stretch>
            <a:fillRect/>
          </a:stretch>
        </p:blipFill>
        <p:spPr>
          <a:xfrm>
            <a:off x="1821656" y="4800600"/>
            <a:ext cx="3857625" cy="650081"/>
          </a:xfrm>
          <a:prstGeom prst="rect">
            <a:avLst/>
          </a:prstGeom>
        </p:spPr>
      </p:pic>
      <p:sp>
        <p:nvSpPr>
          <p:cNvPr id="6" name="Rectangle 5"/>
          <p:cNvSpPr/>
          <p:nvPr/>
        </p:nvSpPr>
        <p:spPr>
          <a:xfrm>
            <a:off x="7229475" y="221456"/>
            <a:ext cx="121443" cy="121444"/>
          </a:xfrm>
          <a:prstGeom prst="rect">
            <a:avLst/>
          </a:prstGeom>
        </p:spPr>
        <p:txBody>
          <a:bodyPr wrap="none" lIns="0" tIns="0" rIns="0" bIns="0">
            <a:noAutofit/>
          </a:bodyPr>
          <a:lstStyle/>
          <a:p>
            <a:pPr indent="0">
              <a:lnSpc>
                <a:spcPts val="1000"/>
              </a:lnSpc>
            </a:pPr>
            <a:r>
              <a:rPr lang="en-US" sz="700">
                <a:latin typeface="Arial Unicode MS"/>
              </a:rPr>
              <a:t>،</a:t>
            </a:r>
          </a:p>
        </p:txBody>
      </p:sp>
      <p:sp>
        <p:nvSpPr>
          <p:cNvPr id="7" name="Rectangle 6"/>
          <p:cNvSpPr/>
          <p:nvPr/>
        </p:nvSpPr>
        <p:spPr>
          <a:xfrm>
            <a:off x="0" y="0"/>
            <a:ext cx="0" cy="0"/>
          </a:xfrm>
          <a:prstGeom prst="rect">
            <a:avLst/>
          </a:prstGeom>
          <a:solidFill>
            <a:srgbClr val="70AD5A"/>
          </a:solidFill>
        </p:spPr>
        <p:txBody>
          <a:bodyPr wrap="none" lIns="0" tIns="0" rIns="0" bIns="0">
            <a:noAutofit/>
          </a:bodyPr>
          <a:lstStyle/>
          <a:p>
            <a:endParaRPr/>
          </a:p>
        </p:txBody>
      </p:sp>
      <p:sp>
        <p:nvSpPr>
          <p:cNvPr id="8" name="Rectangle 7"/>
          <p:cNvSpPr/>
          <p:nvPr/>
        </p:nvSpPr>
        <p:spPr>
          <a:xfrm>
            <a:off x="721518" y="664368"/>
            <a:ext cx="6072188" cy="1321594"/>
          </a:xfrm>
          <a:prstGeom prst="rect">
            <a:avLst/>
          </a:prstGeom>
        </p:spPr>
        <p:txBody>
          <a:bodyPr lIns="0" tIns="0" rIns="0" bIns="0">
            <a:noAutofit/>
          </a:bodyPr>
          <a:lstStyle/>
          <a:p>
            <a:pPr indent="0" algn="just" rtl="1">
              <a:lnSpc>
                <a:spcPts val="3656"/>
              </a:lnSpc>
            </a:pPr>
            <a:r>
              <a:rPr lang="ar-SA" sz="1900">
                <a:latin typeface="Arial Unicode MS"/>
              </a:rPr>
              <a:t>المحال إلى لجنة التأديب بالتهم الموجهة إليه وصررة من تقرير التحقيق وذلك بخطاب مسجل قبل موعد الجلسة المحددة للمحاكمة بخمسة عشر يومأ على ا لأقل .</a:t>
            </a:r>
          </a:p>
        </p:txBody>
      </p:sp>
      <p:sp>
        <p:nvSpPr>
          <p:cNvPr id="9" name="Rectangle 8"/>
          <p:cNvSpPr/>
          <p:nvPr/>
        </p:nvSpPr>
        <p:spPr>
          <a:xfrm>
            <a:off x="707231" y="3436143"/>
            <a:ext cx="6086475" cy="964407"/>
          </a:xfrm>
          <a:prstGeom prst="rect">
            <a:avLst/>
          </a:prstGeom>
        </p:spPr>
        <p:txBody>
          <a:bodyPr lIns="0" tIns="0" rIns="0" bIns="0">
            <a:noAutofit/>
          </a:bodyPr>
          <a:lstStyle/>
          <a:p>
            <a:pPr indent="0" rtl="1">
              <a:lnSpc>
                <a:spcPts val="3797"/>
              </a:lnSpc>
            </a:pPr>
            <a:r>
              <a:rPr lang="ar-SA" sz="1900">
                <a:latin typeface="Arial Unicode MS"/>
              </a:rPr>
              <a:t>لعضو هيئة التدريس ومن في حكمه المحال إلى لجنة التأديب </a:t>
            </a:r>
            <a:r>
              <a:rPr lang="ar-SA" sz="2000">
                <a:latin typeface="Arial Unicode MS"/>
              </a:rPr>
              <a:t>الاطلاع </a:t>
            </a:r>
            <a:r>
              <a:rPr lang="ar-SA" sz="1700">
                <a:latin typeface="Arial Unicode MS"/>
              </a:rPr>
              <a:t>على </a:t>
            </a:r>
            <a:r>
              <a:rPr lang="ar-SA" sz="1900">
                <a:latin typeface="Arial Unicode MS"/>
              </a:rPr>
              <a:t>التحقيقات </a:t>
            </a:r>
            <a:r>
              <a:rPr lang="ar-SA" sz="1700">
                <a:latin typeface="Arial Unicode MS"/>
              </a:rPr>
              <a:t>التي </a:t>
            </a:r>
            <a:r>
              <a:rPr lang="ar-SA" sz="1900">
                <a:latin typeface="Arial Unicode MS"/>
              </a:rPr>
              <a:t>أجريت في </a:t>
            </a:r>
            <a:r>
              <a:rPr lang="ar-SA" sz="2000">
                <a:latin typeface="Arial Unicode MS"/>
              </a:rPr>
              <a:t>الأيام </a:t>
            </a:r>
            <a:r>
              <a:rPr lang="ar-SA" sz="1900">
                <a:latin typeface="Arial Unicode MS"/>
              </a:rPr>
              <a:t>التي </a:t>
            </a:r>
            <a:r>
              <a:rPr lang="ar-SA" sz="2000">
                <a:latin typeface="Arial Unicode MS"/>
              </a:rPr>
              <a:t>يعسها </a:t>
            </a:r>
            <a:r>
              <a:rPr lang="ar-SA" sz="1900">
                <a:latin typeface="Arial Unicode MS"/>
              </a:rPr>
              <a:t>المدير </a:t>
            </a:r>
            <a:r>
              <a:rPr lang="en-US" sz="1900">
                <a:latin typeface="Arial Unicode MS"/>
              </a:rPr>
              <a:t>٠</a:t>
            </a:r>
          </a:p>
        </p:txBody>
      </p:sp>
      <p:sp>
        <p:nvSpPr>
          <p:cNvPr id="10" name="Rectangle 9"/>
          <p:cNvSpPr/>
          <p:nvPr/>
        </p:nvSpPr>
        <p:spPr>
          <a:xfrm>
            <a:off x="714375" y="5700712"/>
            <a:ext cx="6086475" cy="4393406"/>
          </a:xfrm>
          <a:prstGeom prst="rect">
            <a:avLst/>
          </a:prstGeom>
        </p:spPr>
        <p:txBody>
          <a:bodyPr lIns="0" tIns="0" rIns="0" bIns="0">
            <a:noAutofit/>
          </a:bodyPr>
          <a:lstStyle/>
          <a:p>
            <a:pPr indent="0" algn="ctr" rtl="1">
              <a:lnSpc>
                <a:spcPts val="2540"/>
              </a:lnSpc>
              <a:spcAft>
                <a:spcPts val="840"/>
              </a:spcAft>
            </a:pPr>
            <a:r>
              <a:rPr lang="ar-SA" sz="1900">
                <a:latin typeface="Arial Unicode MS"/>
              </a:rPr>
              <a:t>تنظر لجنة التأدب في القضية المحالة إيها وفق ما يأتي:.</a:t>
            </a:r>
          </a:p>
          <a:p>
            <a:pPr indent="0" algn="r" rtl="1">
              <a:lnSpc>
                <a:spcPts val="3628"/>
              </a:lnSpc>
            </a:pPr>
            <a:r>
              <a:rPr lang="en-US" sz="1900">
                <a:latin typeface="Arial Unicode MS"/>
              </a:rPr>
              <a:t>١</a:t>
            </a:r>
            <a:r>
              <a:rPr lang="ar-SA" sz="1900">
                <a:latin typeface="Arial Unicode MS"/>
              </a:rPr>
              <a:t> </a:t>
            </a:r>
            <a:r>
              <a:rPr lang="ar-SA" sz="1700">
                <a:latin typeface="Arial Unicode MS"/>
              </a:rPr>
              <a:t>- يتولى </a:t>
            </a:r>
            <a:r>
              <a:rPr lang="ar-SA" sz="1900">
                <a:latin typeface="Arial Unicode MS"/>
              </a:rPr>
              <a:t>سكرتارية اللجنة موظف يختاره رئيس اللجنة </a:t>
            </a:r>
            <a:r>
              <a:rPr lang="en-US" sz="1200">
                <a:latin typeface="Arial Unicode MS"/>
              </a:rPr>
              <a:t>٠</a:t>
            </a:r>
            <a:r>
              <a:rPr lang="ar-SA" sz="1200">
                <a:latin typeface="Arial Unicode MS"/>
              </a:rPr>
              <a:t> </a:t>
            </a:r>
            <a:r>
              <a:rPr lang="en-US" sz="1900">
                <a:latin typeface="Arial Unicode MS"/>
              </a:rPr>
              <a:t>٢</a:t>
            </a:r>
            <a:r>
              <a:rPr lang="ar-SA" sz="1900">
                <a:latin typeface="Arial Unicode MS"/>
              </a:rPr>
              <a:t>- تعقد اللجنة اجتماعاتها بناء </a:t>
            </a:r>
            <a:r>
              <a:rPr lang="ar-SA" sz="1700">
                <a:latin typeface="Arial Unicode MS"/>
              </a:rPr>
              <a:t>على </a:t>
            </a:r>
            <a:r>
              <a:rPr lang="ar-SA" sz="1900">
                <a:latin typeface="Arial Unicode MS"/>
              </a:rPr>
              <a:t>دعوة الرئيس ويباغ المحقق معه كتابة بخطاب مسجل بالحضور أمام اللجنة لسماع أقواله ودفاعه </a:t>
            </a:r>
            <a:r>
              <a:rPr lang="en-US" sz="1200">
                <a:latin typeface="Arial Unicode MS"/>
              </a:rPr>
              <a:t>٠</a:t>
            </a:r>
          </a:p>
          <a:p>
            <a:pPr indent="0" algn="r" rtl="1">
              <a:lnSpc>
                <a:spcPts val="3881"/>
              </a:lnSpc>
            </a:pPr>
            <a:r>
              <a:rPr lang="en-US" sz="1900">
                <a:latin typeface="Arial Unicode MS"/>
              </a:rPr>
              <a:t>٣</a:t>
            </a:r>
            <a:r>
              <a:rPr lang="ar-SA" sz="1900">
                <a:latin typeface="Arial Unicode MS"/>
              </a:rPr>
              <a:t>- تعقد اللجنة جلساتها بحضور المنقق معه </a:t>
            </a:r>
            <a:r>
              <a:rPr lang="ar-SA" sz="1800">
                <a:latin typeface="Arial Unicode MS"/>
              </a:rPr>
              <a:t>أو </a:t>
            </a:r>
            <a:r>
              <a:rPr lang="ar-SA" sz="1900">
                <a:latin typeface="Arial Unicode MS"/>
              </a:rPr>
              <a:t>وكيل عنه ، فإذا لم يحضر </a:t>
            </a:r>
            <a:r>
              <a:rPr lang="ar-SA" sz="1800">
                <a:latin typeface="Arial Unicode MS"/>
              </a:rPr>
              <a:t>أو </a:t>
            </a:r>
            <a:r>
              <a:rPr lang="ar-SA" sz="1900">
                <a:latin typeface="Arial Unicode MS"/>
              </a:rPr>
              <a:t>وكيله جاز النظر في القضية وتتم إجراءات التحقيق والنظر ني القضية برية </a:t>
            </a:r>
            <a:r>
              <a:rPr lang="en-US" sz="1900">
                <a:latin typeface="Arial Unicode MS"/>
              </a:rPr>
              <a:t>٠</a:t>
            </a:r>
            <a:r>
              <a:rPr lang="ar-SA" sz="1900">
                <a:latin typeface="Arial Unicode MS"/>
              </a:rPr>
              <a:t> وللجنة الحق في </a:t>
            </a:r>
            <a:r>
              <a:rPr lang="ar-SA" sz="1800">
                <a:latin typeface="Arial Unicode MS"/>
              </a:rPr>
              <a:t>أن </a:t>
            </a:r>
            <a:r>
              <a:rPr lang="ar-SA" sz="1900">
                <a:latin typeface="Arial Unicode MS"/>
              </a:rPr>
              <a:t>تستمع لأقوال الشهود عند الاقتضاء </a:t>
            </a:r>
            <a:r>
              <a:rPr lang="en-US" sz="1200">
                <a:latin typeface="Arial Unicode MS"/>
              </a:rPr>
              <a:t>٠</a:t>
            </a:r>
          </a:p>
        </p:txBody>
      </p:sp>
      <p:sp>
        <p:nvSpPr>
          <p:cNvPr id="11" name="Rectangle 10"/>
          <p:cNvSpPr/>
          <p:nvPr/>
        </p:nvSpPr>
        <p:spPr>
          <a:xfrm>
            <a:off x="0" y="0"/>
            <a:ext cx="0" cy="0"/>
          </a:xfrm>
          <a:prstGeom prst="rect">
            <a:avLst/>
          </a:prstGeom>
          <a:solidFill>
            <a:srgbClr val="70AD5A"/>
          </a:solidFill>
        </p:spPr>
        <p:txBody>
          <a:bodyPr wrap="none" lIns="0" tIns="0" rIns="0" bIns="0">
            <a:noAutofit/>
          </a:bodyPr>
          <a:lstStyle/>
          <a:p>
            <a:endParaRPr/>
          </a:p>
        </p:txBody>
      </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93693" y="50006"/>
            <a:ext cx="564357" cy="978694"/>
          </a:xfrm>
          <a:prstGeom prst="rect">
            <a:avLst/>
          </a:prstGeom>
        </p:spPr>
      </p:pic>
      <p:pic>
        <p:nvPicPr>
          <p:cNvPr id="3" name="Picture 2"/>
          <p:cNvPicPr>
            <a:picLocks noChangeAspect="1"/>
          </p:cNvPicPr>
          <p:nvPr/>
        </p:nvPicPr>
        <p:blipFill>
          <a:blip r:embed="rId3"/>
          <a:stretch>
            <a:fillRect/>
          </a:stretch>
        </p:blipFill>
        <p:spPr>
          <a:xfrm>
            <a:off x="221456" y="35718"/>
            <a:ext cx="471487" cy="450057"/>
          </a:xfrm>
          <a:prstGeom prst="rect">
            <a:avLst/>
          </a:prstGeom>
        </p:spPr>
      </p:pic>
      <p:pic>
        <p:nvPicPr>
          <p:cNvPr id="4" name="Picture 3"/>
          <p:cNvPicPr>
            <a:picLocks noChangeAspect="1"/>
          </p:cNvPicPr>
          <p:nvPr/>
        </p:nvPicPr>
        <p:blipFill>
          <a:blip r:embed="rId4"/>
          <a:stretch>
            <a:fillRect/>
          </a:stretch>
        </p:blipFill>
        <p:spPr>
          <a:xfrm>
            <a:off x="214312" y="7800975"/>
            <a:ext cx="7115175" cy="2893218"/>
          </a:xfrm>
          <a:prstGeom prst="rect">
            <a:avLst/>
          </a:prstGeom>
        </p:spPr>
      </p:pic>
      <p:sp>
        <p:nvSpPr>
          <p:cNvPr id="5" name="Rectangle 4"/>
          <p:cNvSpPr/>
          <p:nvPr/>
        </p:nvSpPr>
        <p:spPr>
          <a:xfrm>
            <a:off x="6486525" y="4093368"/>
            <a:ext cx="328612" cy="164307"/>
          </a:xfrm>
          <a:prstGeom prst="rect">
            <a:avLst/>
          </a:prstGeom>
        </p:spPr>
        <p:txBody>
          <a:bodyPr wrap="none" lIns="0" tIns="0" rIns="0" bIns="0">
            <a:noAutofit/>
          </a:bodyPr>
          <a:lstStyle/>
          <a:p>
            <a:pPr indent="0">
              <a:lnSpc>
                <a:spcPts val="2540"/>
              </a:lnSpc>
            </a:pPr>
            <a:r>
              <a:rPr lang="ar-SA" sz="1900">
                <a:latin typeface="Arial Unicode MS"/>
              </a:rPr>
              <a:t>-٥</a:t>
            </a:r>
          </a:p>
        </p:txBody>
      </p:sp>
      <p:sp>
        <p:nvSpPr>
          <p:cNvPr id="6" name="Rectangle 5"/>
          <p:cNvSpPr/>
          <p:nvPr/>
        </p:nvSpPr>
        <p:spPr>
          <a:xfrm>
            <a:off x="6486525" y="5022056"/>
            <a:ext cx="321468" cy="207169"/>
          </a:xfrm>
          <a:prstGeom prst="rect">
            <a:avLst/>
          </a:prstGeom>
        </p:spPr>
        <p:txBody>
          <a:bodyPr wrap="none" lIns="0" tIns="0" rIns="0" bIns="0">
            <a:noAutofit/>
          </a:bodyPr>
          <a:lstStyle/>
          <a:p>
            <a:pPr indent="0">
              <a:lnSpc>
                <a:spcPts val="2540"/>
              </a:lnSpc>
            </a:pPr>
            <a:r>
              <a:rPr lang="ar-SA" sz="1900">
                <a:latin typeface="Arial Unicode MS"/>
              </a:rPr>
              <a:t>-٦</a:t>
            </a:r>
          </a:p>
        </p:txBody>
      </p:sp>
      <p:sp>
        <p:nvSpPr>
          <p:cNvPr id="7" name="Rectangle 6"/>
          <p:cNvSpPr/>
          <p:nvPr/>
        </p:nvSpPr>
        <p:spPr>
          <a:xfrm>
            <a:off x="728662" y="607218"/>
            <a:ext cx="5729288" cy="7565232"/>
          </a:xfrm>
          <a:prstGeom prst="rect">
            <a:avLst/>
          </a:prstGeom>
        </p:spPr>
        <p:txBody>
          <a:bodyPr lIns="0" tIns="0" rIns="0" bIns="0">
            <a:noAutofit/>
          </a:bodyPr>
          <a:lstStyle/>
          <a:p>
            <a:pPr indent="0" algn="just" rtl="1">
              <a:lnSpc>
                <a:spcPts val="3741"/>
              </a:lnSpc>
              <a:spcAft>
                <a:spcPts val="280"/>
              </a:spcAft>
            </a:pPr>
            <a:r>
              <a:rPr lang="ar-SA" sz="2200" b="1">
                <a:latin typeface="Arial"/>
              </a:rPr>
              <a:t>تخن </a:t>
            </a:r>
            <a:r>
              <a:rPr lang="ar-SA" sz="1500">
                <a:latin typeface="Arial Unicode MS"/>
              </a:rPr>
              <a:t>قرارات </a:t>
            </a:r>
            <a:r>
              <a:rPr lang="ar-SA" sz="1900">
                <a:latin typeface="Arial Unicode MS"/>
              </a:rPr>
              <a:t>اللجنة بالأي، ولا تصح اجتماعاتها إلا إذا حضر جمثع أعضائها </a:t>
            </a:r>
            <a:r>
              <a:rPr lang="en-US" sz="1900">
                <a:latin typeface="Arial Unicode MS"/>
              </a:rPr>
              <a:t>٠</a:t>
            </a:r>
            <a:r>
              <a:rPr lang="ar-SA" sz="1900">
                <a:latin typeface="Arial Unicode MS"/>
              </a:rPr>
              <a:t> وترح اللجنة قراراتها إلى مدير الجامعة ضمن محضر مرفق به ملف القضية خلال مدة لا تتجاوز الشهرين من تارخ إحالة المحقق معه إليها للمصادقة عليه وفي حال عدم مصادقة مدير اجامعة على قرار اللجنة، يعاد للجنة مرة أخرى فإذا بقيت اللجنة على رأيها يرفع ا لأمر</a:t>
            </a:r>
          </a:p>
          <a:p>
            <a:pPr indent="0" algn="just" rtl="1">
              <a:lnSpc>
                <a:spcPts val="2810"/>
              </a:lnSpc>
              <a:spcAft>
                <a:spcPts val="280"/>
              </a:spcAft>
            </a:pPr>
            <a:r>
              <a:rPr lang="ar-SA" sz="1900">
                <a:latin typeface="Arial Unicode MS"/>
              </a:rPr>
              <a:t>إلى </a:t>
            </a:r>
            <a:r>
              <a:rPr lang="ar-SA" sz="2100">
                <a:latin typeface="Arial Unicode MS"/>
              </a:rPr>
              <a:t>مجلس الجامعة </a:t>
            </a:r>
            <a:r>
              <a:rPr lang="ar-SA" sz="1900">
                <a:latin typeface="Arial Unicode MS"/>
              </a:rPr>
              <a:t>وقراره في </a:t>
            </a:r>
            <a:r>
              <a:rPr lang="ar-SA" sz="2100">
                <a:latin typeface="Arial Unicode MS"/>
              </a:rPr>
              <a:t>ذلك </a:t>
            </a:r>
            <a:r>
              <a:rPr lang="ar-SA" sz="1900">
                <a:latin typeface="Arial Unicode MS"/>
              </a:rPr>
              <a:t>نهاني </a:t>
            </a:r>
            <a:r>
              <a:rPr lang="en-US" sz="1900">
                <a:latin typeface="Arial Unicode MS"/>
              </a:rPr>
              <a:t>٠</a:t>
            </a:r>
          </a:p>
          <a:p>
            <a:pPr indent="0" algn="just" rtl="1">
              <a:lnSpc>
                <a:spcPts val="3684"/>
              </a:lnSpc>
            </a:pPr>
            <a:r>
              <a:rPr lang="ar-SA" sz="1900">
                <a:latin typeface="Arial Unicode MS"/>
              </a:rPr>
              <a:t>يقوم مدير الجامعة لجلاع قرار اللجنة فور صدوره </a:t>
            </a:r>
            <a:r>
              <a:rPr lang="ar-SA" sz="2000">
                <a:latin typeface="Arial Unicode MS"/>
              </a:rPr>
              <a:t>إلى </a:t>
            </a:r>
            <a:r>
              <a:rPr lang="ar-SA" sz="1900">
                <a:latin typeface="Arial Unicode MS"/>
              </a:rPr>
              <a:t>عضو </a:t>
            </a:r>
            <a:r>
              <a:rPr lang="ar-SA" sz="2000">
                <a:latin typeface="Arial Unicode MS"/>
              </a:rPr>
              <a:t>هيئه </a:t>
            </a:r>
            <a:r>
              <a:rPr lang="ar-SA" sz="1900">
                <a:latin typeface="Arial Unicode MS"/>
              </a:rPr>
              <a:t>التدريس ومن في حكمه بكتابط مسجل </a:t>
            </a:r>
            <a:r>
              <a:rPr lang="en-US" sz="1900">
                <a:latin typeface="Arial Unicode MS"/>
              </a:rPr>
              <a:t>٠</a:t>
            </a:r>
            <a:r>
              <a:rPr lang="ar-SA" sz="1900">
                <a:latin typeface="Arial Unicode MS"/>
              </a:rPr>
              <a:t> يئجوز لعضو </a:t>
            </a:r>
            <a:r>
              <a:rPr lang="ar-SA" sz="2000">
                <a:latin typeface="Arial Unicode MS"/>
              </a:rPr>
              <a:t>هيئة التدريس </a:t>
            </a:r>
            <a:r>
              <a:rPr lang="ar-SA" sz="1900">
                <a:latin typeface="Arial Unicode MS"/>
              </a:rPr>
              <a:t>ومن في حكمه الطعن في القرار بخطاب </a:t>
            </a:r>
            <a:r>
              <a:rPr lang="ar-SA" sz="2000">
                <a:latin typeface="Arial Unicode MS"/>
              </a:rPr>
              <a:t>يرفعه إلى </a:t>
            </a:r>
            <a:r>
              <a:rPr lang="ar-SA" sz="1900">
                <a:latin typeface="Arial Unicode MS"/>
              </a:rPr>
              <a:t>مدير الجامعة في مدى ثلاثين يومأ </a:t>
            </a:r>
            <a:r>
              <a:rPr lang="ar-SA" sz="1700">
                <a:latin typeface="Arial Unicode MS"/>
              </a:rPr>
              <a:t>على </a:t>
            </a:r>
            <a:r>
              <a:rPr lang="ar-SA" sz="1900">
                <a:latin typeface="Arial Unicode MS"/>
              </a:rPr>
              <a:t>الأكئر من إبلاغه بقرار اللجنة وإلا أصح القرار نهائيا'. وني حال وصول الطعن قبل </a:t>
            </a:r>
            <a:r>
              <a:rPr lang="ar-SA" sz="2000">
                <a:latin typeface="Arial Unicode MS"/>
              </a:rPr>
              <a:t>انتهاء </a:t>
            </a:r>
            <a:r>
              <a:rPr lang="ar-SA" sz="1900">
                <a:latin typeface="Arial Unicode MS"/>
              </a:rPr>
              <a:t>المدة المحددة يعيد مدير الجامعة القضية </a:t>
            </a:r>
            <a:r>
              <a:rPr lang="ar-SA" sz="2000">
                <a:latin typeface="Arial Unicode MS"/>
              </a:rPr>
              <a:t>إلى </a:t>
            </a:r>
            <a:r>
              <a:rPr lang="ar-SA" sz="1900">
                <a:latin typeface="Arial Unicode MS"/>
              </a:rPr>
              <a:t>لجنة التأديب للنظر فيها مرة أخرى فإذا بقيت اللجنة على رأيها يتم الرفع إلى </a:t>
            </a:r>
            <a:r>
              <a:rPr lang="ar-SA" sz="1800">
                <a:latin typeface="Arial Unicode MS"/>
              </a:rPr>
              <a:t>مجلس </a:t>
            </a:r>
            <a:r>
              <a:rPr lang="ar-SA" sz="1900">
                <a:latin typeface="Arial Unicode MS"/>
              </a:rPr>
              <a:t>الجامعة، ويكون قرار مجلس الجامعة </a:t>
            </a:r>
            <a:r>
              <a:rPr lang="ar-SA" sz="2000">
                <a:latin typeface="Arial Unicode MS"/>
              </a:rPr>
              <a:t>نهائيأ.</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25090" y="667940"/>
            <a:ext cx="6075760" cy="342900"/>
          </a:xfrm>
          <a:prstGeom prst="rect">
            <a:avLst/>
          </a:prstGeom>
        </p:spPr>
        <p:txBody>
          <a:bodyPr wrap="none" lIns="0" tIns="0" rIns="0" bIns="0">
            <a:noAutofit/>
          </a:bodyPr>
          <a:lstStyle/>
          <a:p>
            <a:pPr indent="0" algn="r" rtl="1">
              <a:lnSpc>
                <a:spcPts val="2680"/>
              </a:lnSpc>
              <a:spcAft>
                <a:spcPts val="910"/>
              </a:spcAft>
            </a:pPr>
            <a:r>
              <a:rPr lang="ar-SA" sz="2000">
                <a:latin typeface="Arial Unicode MS"/>
              </a:rPr>
              <a:t>قرار </a:t>
            </a:r>
            <a:r>
              <a:rPr lang="ar-SA" sz="1900">
                <a:latin typeface="Arial Unicode MS"/>
              </a:rPr>
              <a:t>من مجلس الجامعة بناء </a:t>
            </a:r>
            <a:r>
              <a:rPr lang="ar-SA" sz="1700">
                <a:latin typeface="Arial Unicode MS"/>
              </a:rPr>
              <a:t>على </a:t>
            </a:r>
            <a:r>
              <a:rPr lang="ar-SA" sz="1900">
                <a:latin typeface="Arial Unicode MS"/>
              </a:rPr>
              <a:t>توبة من مدير الجامعة </a:t>
            </a:r>
            <a:r>
              <a:rPr lang="ar-SA" sz="2000">
                <a:latin typeface="Arial Unicode MS"/>
              </a:rPr>
              <a:t>وتربع</a:t>
            </a:r>
          </a:p>
        </p:txBody>
      </p:sp>
      <p:sp>
        <p:nvSpPr>
          <p:cNvPr id="3" name="Rectangle 2"/>
          <p:cNvSpPr/>
          <p:nvPr/>
        </p:nvSpPr>
        <p:spPr>
          <a:xfrm>
            <a:off x="725090" y="1135856"/>
            <a:ext cx="6082903" cy="1285875"/>
          </a:xfrm>
          <a:prstGeom prst="rect">
            <a:avLst/>
          </a:prstGeom>
        </p:spPr>
        <p:txBody>
          <a:bodyPr lIns="0" tIns="0" rIns="0" bIns="0">
            <a:noAutofit/>
          </a:bodyPr>
          <a:lstStyle/>
          <a:p>
            <a:pPr indent="0" algn="r" rtl="1">
              <a:lnSpc>
                <a:spcPts val="3909"/>
              </a:lnSpc>
            </a:pPr>
            <a:r>
              <a:rPr lang="ar-SA" sz="1900">
                <a:latin typeface="Arial Unicode MS"/>
              </a:rPr>
              <a:t>اللجنة توباتها إلى المجلس ويكون من مهامها: -</a:t>
            </a:r>
            <a:r>
              <a:rPr lang="en-US" sz="1900">
                <a:latin typeface="Arial Unicode MS"/>
              </a:rPr>
              <a:t>١</a:t>
            </a:r>
            <a:r>
              <a:rPr lang="ar-SA" sz="1900">
                <a:latin typeface="Arial Unicode MS"/>
              </a:rPr>
              <a:t> </a:t>
            </a:r>
            <a:r>
              <a:rPr lang="ar-SA" sz="2000">
                <a:latin typeface="Arial Unicode MS"/>
              </a:rPr>
              <a:t>- اقتراح </a:t>
            </a:r>
            <a:r>
              <a:rPr lang="ar-SA" sz="1900">
                <a:latin typeface="Arial Unicode MS"/>
              </a:rPr>
              <a:t>السياسة العامة لاختيار المعيدين والمحاصرين ومدرمي اللفات وساعدي الباحثين وتوزيعهم </a:t>
            </a:r>
            <a:r>
              <a:rPr lang="ar-SA" sz="1700">
                <a:latin typeface="Arial Unicode MS"/>
              </a:rPr>
              <a:t>على </a:t>
            </a:r>
            <a:r>
              <a:rPr lang="ar-SA" sz="1900">
                <a:latin typeface="Arial Unicode MS"/>
              </a:rPr>
              <a:t>الأقام والكب ت .</a:t>
            </a:r>
          </a:p>
        </p:txBody>
      </p:sp>
      <p:sp>
        <p:nvSpPr>
          <p:cNvPr id="4" name="Rectangle 3"/>
          <p:cNvSpPr/>
          <p:nvPr/>
        </p:nvSpPr>
        <p:spPr>
          <a:xfrm>
            <a:off x="725090" y="2525315"/>
            <a:ext cx="6054328" cy="2718197"/>
          </a:xfrm>
          <a:prstGeom prst="rect">
            <a:avLst/>
          </a:prstGeom>
        </p:spPr>
        <p:txBody>
          <a:bodyPr lIns="0" tIns="0" rIns="0" bIns="0">
            <a:noAutofit/>
          </a:bodyPr>
          <a:lstStyle/>
          <a:p>
            <a:pPr indent="0" algn="r" rtl="1">
              <a:lnSpc>
                <a:spcPts val="3488"/>
              </a:lnSpc>
            </a:pPr>
            <a:r>
              <a:rPr lang="en-US" sz="1900">
                <a:latin typeface="Arial Unicode MS"/>
              </a:rPr>
              <a:t>٢</a:t>
            </a:r>
            <a:r>
              <a:rPr lang="ar-SA" sz="1900">
                <a:latin typeface="Arial Unicode MS"/>
              </a:rPr>
              <a:t>-إبداء الرأي في التوبات الصادزة من مجالى الكليات بثأن تعيين المعيدين والمحاصرين ومدرسي اللعات وماعدي الباحين </a:t>
            </a:r>
            <a:r>
              <a:rPr lang="ar-SA" sz="1800">
                <a:latin typeface="Arial Unicode MS"/>
              </a:rPr>
              <a:t>وفقأ </a:t>
            </a:r>
            <a:r>
              <a:rPr lang="ar-SA" sz="1900">
                <a:latin typeface="Arial Unicode MS"/>
              </a:rPr>
              <a:t>للمعايير الآتية : -أ عدد أعضاء هيئه </a:t>
            </a:r>
            <a:r>
              <a:rPr lang="ar-SA" sz="2000">
                <a:latin typeface="Arial Unicode MS"/>
              </a:rPr>
              <a:t>التدريس </a:t>
            </a:r>
            <a:r>
              <a:rPr lang="ar-SA" sz="1900">
                <a:latin typeface="Arial Unicode MS"/>
              </a:rPr>
              <a:t>العوديثتن ونبتهم لاجمالي عدد أعضاء هيئه </a:t>
            </a:r>
            <a:r>
              <a:rPr lang="ar-SA" sz="2000">
                <a:latin typeface="Arial Unicode MS"/>
              </a:rPr>
              <a:t>التدرير </a:t>
            </a:r>
            <a:r>
              <a:rPr lang="ar-SA" sz="1900">
                <a:latin typeface="Arial Unicode MS"/>
              </a:rPr>
              <a:t>في </a:t>
            </a:r>
            <a:r>
              <a:rPr lang="ar-SA" sz="2000">
                <a:latin typeface="Arial Unicode MS"/>
              </a:rPr>
              <a:t>القم </a:t>
            </a:r>
            <a:r>
              <a:rPr lang="ar-SA" sz="1900">
                <a:latin typeface="Arial Unicode MS"/>
              </a:rPr>
              <a:t>، وتختمماتهم الدقيقة، وأعبائهم التدريسة.</a:t>
            </a:r>
          </a:p>
        </p:txBody>
      </p:sp>
      <p:sp>
        <p:nvSpPr>
          <p:cNvPr id="5" name="Rectangle 4"/>
          <p:cNvSpPr/>
          <p:nvPr/>
        </p:nvSpPr>
        <p:spPr>
          <a:xfrm>
            <a:off x="725090" y="5389959"/>
            <a:ext cx="5697141" cy="803672"/>
          </a:xfrm>
          <a:prstGeom prst="rect">
            <a:avLst/>
          </a:prstGeom>
        </p:spPr>
        <p:txBody>
          <a:bodyPr lIns="0" tIns="0" rIns="0" bIns="0">
            <a:noAutofit/>
          </a:bodyPr>
          <a:lstStyle/>
          <a:p>
            <a:pPr indent="-393700" algn="r" rtl="1">
              <a:lnSpc>
                <a:spcPts val="3713"/>
              </a:lnSpc>
            </a:pPr>
            <a:r>
              <a:rPr lang="ar-SA" sz="1900">
                <a:latin typeface="Arial Unicode MS"/>
              </a:rPr>
              <a:t>ب- عدد المحاضرين والعيدين ومدرسي اللفات وساعدي الباحثين ني القم .</a:t>
            </a:r>
          </a:p>
        </p:txBody>
      </p:sp>
      <p:sp>
        <p:nvSpPr>
          <p:cNvPr id="6" name="Rectangle 5"/>
          <p:cNvSpPr/>
          <p:nvPr/>
        </p:nvSpPr>
        <p:spPr>
          <a:xfrm>
            <a:off x="767953" y="6332934"/>
            <a:ext cx="5639990" cy="814387"/>
          </a:xfrm>
          <a:prstGeom prst="rect">
            <a:avLst/>
          </a:prstGeom>
        </p:spPr>
        <p:txBody>
          <a:bodyPr lIns="0" tIns="0" rIns="0" bIns="0">
            <a:noAutofit/>
          </a:bodyPr>
          <a:lstStyle/>
          <a:p>
            <a:pPr indent="-393700" algn="r" rtl="1">
              <a:lnSpc>
                <a:spcPts val="2756"/>
              </a:lnSpc>
              <a:spcAft>
                <a:spcPts val="700"/>
              </a:spcAft>
            </a:pPr>
            <a:r>
              <a:rPr lang="ar-SA" sz="1900">
                <a:latin typeface="Arial Unicode MS"/>
              </a:rPr>
              <a:t>ر- عدد المبتعثين من </a:t>
            </a:r>
            <a:r>
              <a:rPr lang="ar-SA" sz="2000">
                <a:latin typeface="Arial Unicode MS"/>
              </a:rPr>
              <a:t>القم، </a:t>
            </a:r>
            <a:r>
              <a:rPr lang="ar-SA" sz="1900">
                <a:latin typeface="Arial Unicode MS"/>
              </a:rPr>
              <a:t>وتخصصاتهم </a:t>
            </a:r>
            <a:r>
              <a:rPr lang="ar-SA" sz="2000">
                <a:latin typeface="Arial Unicode MS"/>
              </a:rPr>
              <a:t>الدقيقة</a:t>
            </a:r>
            <a:r>
              <a:rPr lang="ar-SA" sz="1900">
                <a:latin typeface="Arial Unicode MS"/>
              </a:rPr>
              <a:t>، </a:t>
            </a:r>
            <a:r>
              <a:rPr lang="ar-SA" sz="2000">
                <a:latin typeface="Arial Unicode MS"/>
              </a:rPr>
              <a:t>والتواريخ المتوقعة </a:t>
            </a:r>
            <a:r>
              <a:rPr lang="ar-SA" sz="1900">
                <a:latin typeface="Arial Unicode MS"/>
              </a:rPr>
              <a:t>لعودتهم .</a:t>
            </a:r>
          </a:p>
        </p:txBody>
      </p:sp>
      <p:sp>
        <p:nvSpPr>
          <p:cNvPr id="7" name="Rectangle 6"/>
          <p:cNvSpPr/>
          <p:nvPr/>
        </p:nvSpPr>
        <p:spPr>
          <a:xfrm>
            <a:off x="728662" y="7283053"/>
            <a:ext cx="6072188" cy="785812"/>
          </a:xfrm>
          <a:prstGeom prst="rect">
            <a:avLst/>
          </a:prstGeom>
        </p:spPr>
        <p:txBody>
          <a:bodyPr lIns="0" tIns="0" rIns="0" bIns="0">
            <a:noAutofit/>
          </a:bodyPr>
          <a:lstStyle/>
          <a:p>
            <a:pPr indent="0" algn="ctr" rtl="1">
              <a:lnSpc>
                <a:spcPts val="2616"/>
              </a:lnSpc>
              <a:spcAft>
                <a:spcPts val="700"/>
              </a:spcAft>
            </a:pPr>
            <a:r>
              <a:rPr lang="en-US" sz="1900">
                <a:latin typeface="Arial Unicode MS"/>
              </a:rPr>
              <a:t>٣</a:t>
            </a:r>
            <a:r>
              <a:rPr lang="ar-SA" sz="1900">
                <a:latin typeface="Arial Unicode MS"/>
              </a:rPr>
              <a:t>- اقتراح توزيع وظائف المعيدين والحاضرين ومدرسي اللعات وساعدي </a:t>
            </a:r>
            <a:r>
              <a:rPr lang="en-US" sz="1900">
                <a:latin typeface="Arial Unicode MS"/>
              </a:rPr>
              <a:t>١</a:t>
            </a:r>
            <a:r>
              <a:rPr lang="ar-SA" sz="1900">
                <a:latin typeface="Arial Unicode MS"/>
              </a:rPr>
              <a:t>بحثين حب حاجة الأقسام الحالية والمستقبلية .</a:t>
            </a:r>
          </a:p>
        </p:txBody>
      </p:sp>
      <p:sp>
        <p:nvSpPr>
          <p:cNvPr id="8" name="Rectangle 7"/>
          <p:cNvSpPr/>
          <p:nvPr/>
        </p:nvSpPr>
        <p:spPr>
          <a:xfrm>
            <a:off x="725090" y="8226028"/>
            <a:ext cx="6065044" cy="789384"/>
          </a:xfrm>
          <a:prstGeom prst="rect">
            <a:avLst/>
          </a:prstGeom>
        </p:spPr>
        <p:txBody>
          <a:bodyPr lIns="0" tIns="0" rIns="0" bIns="0">
            <a:noAutofit/>
          </a:bodyPr>
          <a:lstStyle/>
          <a:p>
            <a:pPr indent="0" rtl="1">
              <a:lnSpc>
                <a:spcPts val="3881"/>
              </a:lnSpc>
            </a:pPr>
            <a:r>
              <a:rPr lang="en-US" sz="1900">
                <a:latin typeface="Arial Unicode MS"/>
              </a:rPr>
              <a:t>٤</a:t>
            </a:r>
            <a:r>
              <a:rPr lang="ar-SA" sz="1900">
                <a:latin typeface="Arial Unicode MS"/>
              </a:rPr>
              <a:t> - دراسة التوصيات الخاصة </a:t>
            </a:r>
            <a:r>
              <a:rPr lang="ar-SA" sz="2000">
                <a:latin typeface="Arial Unicode MS"/>
              </a:rPr>
              <a:t>بنقاب </a:t>
            </a:r>
            <a:r>
              <a:rPr lang="ar-SA" sz="1900">
                <a:latin typeface="Arial Unicode MS"/>
              </a:rPr>
              <a:t>المحاضرين والعيدين إلى وظاف إدارية داخل الجامعة </a:t>
            </a:r>
            <a:r>
              <a:rPr lang="ar-SA" sz="1800">
                <a:latin typeface="Arial Unicode MS"/>
              </a:rPr>
              <a:t>أو </a:t>
            </a:r>
            <a:r>
              <a:rPr lang="ar-SA" sz="1900">
                <a:latin typeface="Arial Unicode MS"/>
              </a:rPr>
              <a:t>إحالتهم إلى ديوان الحدمة</a:t>
            </a:r>
          </a:p>
        </p:txBody>
      </p:sp>
      <p:sp>
        <p:nvSpPr>
          <p:cNvPr id="9" name="Rectangle 8"/>
          <p:cNvSpPr/>
          <p:nvPr/>
        </p:nvSpPr>
        <p:spPr>
          <a:xfrm>
            <a:off x="5779293" y="9122568"/>
            <a:ext cx="671513" cy="250032"/>
          </a:xfrm>
          <a:prstGeom prst="rect">
            <a:avLst/>
          </a:prstGeom>
        </p:spPr>
        <p:txBody>
          <a:bodyPr wrap="none" lIns="0" tIns="0" rIns="0" bIns="0">
            <a:noAutofit/>
          </a:bodyPr>
          <a:lstStyle/>
          <a:p>
            <a:pPr marR="430213" indent="-393700" algn="r" rtl="1">
              <a:lnSpc>
                <a:spcPts val="2680"/>
              </a:lnSpc>
            </a:pPr>
            <a:r>
              <a:rPr lang="ar-SA" sz="2000">
                <a:latin typeface="Arial Unicode MS"/>
              </a:rPr>
              <a:t>المدنمة .</a:t>
            </a:r>
          </a:p>
        </p:txBody>
      </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15137" y="464343"/>
            <a:ext cx="396478" cy="35719"/>
          </a:xfrm>
          <a:prstGeom prst="rect">
            <a:avLst/>
          </a:prstGeom>
        </p:spPr>
      </p:pic>
      <p:pic>
        <p:nvPicPr>
          <p:cNvPr id="3" name="Picture 2"/>
          <p:cNvPicPr>
            <a:picLocks noChangeAspect="1"/>
          </p:cNvPicPr>
          <p:nvPr/>
        </p:nvPicPr>
        <p:blipFill>
          <a:blip r:embed="rId3"/>
          <a:stretch>
            <a:fillRect/>
          </a:stretch>
        </p:blipFill>
        <p:spPr>
          <a:xfrm>
            <a:off x="1793081" y="935831"/>
            <a:ext cx="3786187" cy="778669"/>
          </a:xfrm>
          <a:prstGeom prst="rect">
            <a:avLst/>
          </a:prstGeom>
        </p:spPr>
      </p:pic>
      <p:pic>
        <p:nvPicPr>
          <p:cNvPr id="4" name="Picture 3"/>
          <p:cNvPicPr>
            <a:picLocks noChangeAspect="1"/>
          </p:cNvPicPr>
          <p:nvPr/>
        </p:nvPicPr>
        <p:blipFill>
          <a:blip r:embed="rId4"/>
          <a:stretch>
            <a:fillRect/>
          </a:stretch>
        </p:blipFill>
        <p:spPr>
          <a:xfrm>
            <a:off x="1785937" y="7015162"/>
            <a:ext cx="3779044" cy="757238"/>
          </a:xfrm>
          <a:prstGeom prst="rect">
            <a:avLst/>
          </a:prstGeom>
        </p:spPr>
      </p:pic>
      <p:sp>
        <p:nvSpPr>
          <p:cNvPr id="5" name="Rectangle 4"/>
          <p:cNvSpPr/>
          <p:nvPr/>
        </p:nvSpPr>
        <p:spPr>
          <a:xfrm>
            <a:off x="664368" y="2021681"/>
            <a:ext cx="6136482" cy="4800600"/>
          </a:xfrm>
          <a:prstGeom prst="rect">
            <a:avLst/>
          </a:prstGeom>
        </p:spPr>
        <p:txBody>
          <a:bodyPr lIns="0" tIns="0" rIns="0" bIns="0">
            <a:noAutofit/>
          </a:bodyPr>
          <a:lstStyle/>
          <a:p>
            <a:pPr indent="330200" algn="r" rtl="1">
              <a:lnSpc>
                <a:spcPts val="2897"/>
              </a:lnSpc>
              <a:spcBef>
                <a:spcPts val="2030"/>
              </a:spcBef>
            </a:pPr>
            <a:r>
              <a:rPr lang="ar-SA" sz="1800">
                <a:latin typeface="Arial Unicode MS"/>
              </a:rPr>
              <a:t>مع مراعاة </a:t>
            </a:r>
            <a:r>
              <a:rPr lang="ar-SA" sz="1900">
                <a:latin typeface="Arial Unicode MS"/>
              </a:rPr>
              <a:t>أحكام </a:t>
            </a:r>
            <a:r>
              <a:rPr lang="ar-SA" sz="1800">
                <a:latin typeface="Arial Unicode MS"/>
              </a:rPr>
              <a:t>المادة </a:t>
            </a:r>
            <a:r>
              <a:rPr lang="ar-SA" sz="2100">
                <a:latin typeface="Arial Unicode MS"/>
              </a:rPr>
              <a:t>(</a:t>
            </a:r>
            <a:r>
              <a:rPr lang="en-US" sz="2100">
                <a:latin typeface="Arial Unicode MS"/>
              </a:rPr>
              <a:t>٣٢</a:t>
            </a:r>
            <a:r>
              <a:rPr lang="ar-SA" sz="2100">
                <a:latin typeface="Arial Unicode MS"/>
              </a:rPr>
              <a:t>) </a:t>
            </a:r>
            <a:r>
              <a:rPr lang="ar-SA" sz="1700">
                <a:latin typeface="Arial Unicode MS"/>
              </a:rPr>
              <a:t>من </a:t>
            </a:r>
            <a:r>
              <a:rPr lang="ar-SA" sz="1900">
                <a:latin typeface="Arial Unicode MS"/>
              </a:rPr>
              <a:t>نظام </a:t>
            </a:r>
            <a:r>
              <a:rPr lang="ar-SA" sz="1800">
                <a:latin typeface="Arial Unicode MS"/>
              </a:rPr>
              <a:t>تأديب الموظفين تكون العقوبات التآدبية التي يجوز إيقاعها </a:t>
            </a:r>
            <a:r>
              <a:rPr lang="ar-SA" sz="1600">
                <a:latin typeface="Arial Unicode MS"/>
              </a:rPr>
              <a:t>على </a:t>
            </a:r>
            <a:r>
              <a:rPr lang="ar-SA" sz="1800">
                <a:latin typeface="Arial Unicode MS"/>
              </a:rPr>
              <a:t>عضو هيثة التدريس </a:t>
            </a:r>
            <a:r>
              <a:rPr lang="ar-SA" sz="1700">
                <a:latin typeface="Arial Unicode MS"/>
              </a:rPr>
              <a:t>ومن </a:t>
            </a:r>
            <a:r>
              <a:rPr lang="ar-SA" sz="1800">
                <a:latin typeface="Arial Unicode MS"/>
              </a:rPr>
              <a:t>في </a:t>
            </a:r>
            <a:r>
              <a:rPr lang="ar-SA" sz="1900">
                <a:latin typeface="Arial Unicode MS"/>
              </a:rPr>
              <a:t>حكمه </a:t>
            </a:r>
            <a:r>
              <a:rPr lang="en-US" sz="2100">
                <a:latin typeface="Arial Unicode MS"/>
              </a:rPr>
              <a:t>١</a:t>
            </a:r>
            <a:r>
              <a:rPr lang="ar-SA" sz="2100">
                <a:latin typeface="Arial Unicode MS"/>
              </a:rPr>
              <a:t> </a:t>
            </a:r>
            <a:r>
              <a:rPr lang="ar-SA" sz="1800">
                <a:latin typeface="Arial Unicode MS"/>
              </a:rPr>
              <a:t>- الإننار. </a:t>
            </a:r>
            <a:r>
              <a:rPr lang="en-US" sz="2100">
                <a:latin typeface="Arial Unicode MS"/>
              </a:rPr>
              <a:t>٢</a:t>
            </a:r>
            <a:r>
              <a:rPr lang="ar-SA" sz="2100">
                <a:latin typeface="Arial Unicode MS"/>
              </a:rPr>
              <a:t> </a:t>
            </a:r>
            <a:r>
              <a:rPr lang="ar-SA" sz="1800">
                <a:latin typeface="Arial Unicode MS"/>
              </a:rPr>
              <a:t>- اللوم </a:t>
            </a:r>
            <a:r>
              <a:rPr lang="en-US" sz="1700">
                <a:latin typeface="Arial Unicode MS"/>
              </a:rPr>
              <a:t>٠</a:t>
            </a:r>
          </a:p>
          <a:p>
            <a:pPr indent="0" algn="ctr" rtl="1">
              <a:lnSpc>
                <a:spcPts val="2756"/>
              </a:lnSpc>
            </a:pPr>
            <a:r>
              <a:rPr lang="en-US" sz="1900">
                <a:latin typeface="Arial Unicode MS"/>
              </a:rPr>
              <a:t>٣</a:t>
            </a:r>
            <a:r>
              <a:rPr lang="ar-SA" sz="1900">
                <a:latin typeface="Arial Unicode MS"/>
              </a:rPr>
              <a:t> </a:t>
            </a:r>
            <a:r>
              <a:rPr lang="ar-SA" sz="2000">
                <a:latin typeface="Arial Unicode MS"/>
              </a:rPr>
              <a:t>- الحسم </a:t>
            </a:r>
            <a:r>
              <a:rPr lang="ar-SA" sz="1800">
                <a:latin typeface="Arial Unicode MS"/>
              </a:rPr>
              <a:t>من </a:t>
            </a:r>
            <a:r>
              <a:rPr lang="ar-SA" sz="2000">
                <a:latin typeface="Arial Unicode MS"/>
              </a:rPr>
              <a:t>الراتب </a:t>
            </a:r>
            <a:r>
              <a:rPr lang="ar-SA" sz="1900">
                <a:latin typeface="Arial Unicode MS"/>
              </a:rPr>
              <a:t>بما </a:t>
            </a:r>
            <a:r>
              <a:rPr lang="ar-SA" sz="1800">
                <a:latin typeface="Arial Unicode MS"/>
              </a:rPr>
              <a:t>لا يتجاوز </a:t>
            </a:r>
            <a:r>
              <a:rPr lang="ar-SA" sz="1400">
                <a:latin typeface="Arial Unicode MS"/>
              </a:rPr>
              <a:t>صافي </a:t>
            </a:r>
            <a:r>
              <a:rPr lang="ar-SA" sz="2000">
                <a:latin typeface="Arial Unicode MS"/>
              </a:rPr>
              <a:t>راتب </a:t>
            </a:r>
            <a:r>
              <a:rPr lang="ar-SA" sz="1900">
                <a:latin typeface="Arial Unicode MS"/>
              </a:rPr>
              <a:t>ثلاثة </a:t>
            </a:r>
            <a:r>
              <a:rPr lang="ar-SA" sz="2000">
                <a:latin typeface="Arial Unicode MS"/>
              </a:rPr>
              <a:t>أشهر </a:t>
            </a:r>
            <a:r>
              <a:rPr lang="ar-SA" sz="1600">
                <a:latin typeface="Arial Unicode MS"/>
              </a:rPr>
              <a:t>على </a:t>
            </a:r>
            <a:r>
              <a:rPr lang="ar-SA" sz="2000">
                <a:latin typeface="Arial Unicode MS"/>
              </a:rPr>
              <a:t>ألا </a:t>
            </a:r>
            <a:r>
              <a:rPr lang="ar-SA" sz="1800">
                <a:latin typeface="Arial Unicode MS"/>
              </a:rPr>
              <a:t>يتجاوز ا</a:t>
            </a:r>
            <a:r>
              <a:rPr lang="ar-SA" sz="2000">
                <a:latin typeface="Arial Unicode MS"/>
              </a:rPr>
              <a:t>لمحسوم شهريأ ثلث </a:t>
            </a:r>
            <a:r>
              <a:rPr lang="ar-SA" sz="1400">
                <a:latin typeface="Arial Unicode MS"/>
              </a:rPr>
              <a:t>صافى </a:t>
            </a:r>
            <a:r>
              <a:rPr lang="ar-SA" sz="2000">
                <a:latin typeface="Arial Unicode MS"/>
              </a:rPr>
              <a:t>الراتب الشهرى.</a:t>
            </a:r>
          </a:p>
          <a:p>
            <a:pPr indent="0" algn="r" rtl="1">
              <a:lnSpc>
                <a:spcPts val="2953"/>
              </a:lnSpc>
            </a:pPr>
            <a:r>
              <a:rPr lang="en-US" sz="1800">
                <a:latin typeface="Arial Unicode MS"/>
              </a:rPr>
              <a:t>٤</a:t>
            </a:r>
            <a:r>
              <a:rPr lang="ar-SA" sz="1800">
                <a:latin typeface="Arial Unicode MS"/>
              </a:rPr>
              <a:t> - الحرمان من علاوة دورية واحدة. </a:t>
            </a:r>
            <a:r>
              <a:rPr lang="en-US" sz="1800">
                <a:latin typeface="Arial Unicode MS"/>
              </a:rPr>
              <a:t>٥</a:t>
            </a:r>
            <a:r>
              <a:rPr lang="ar-SA" sz="1800">
                <a:latin typeface="Arial Unicode MS"/>
              </a:rPr>
              <a:t>- تأجيل الترقية مدة عام </a:t>
            </a:r>
            <a:r>
              <a:rPr lang="en-US" sz="1800">
                <a:latin typeface="Arial Unicode MS"/>
              </a:rPr>
              <a:t>1</a:t>
            </a:r>
            <a:r>
              <a:rPr lang="ar-SA" sz="1800">
                <a:latin typeface="Arial Unicode MS"/>
              </a:rPr>
              <a:t>وأكلاجدأضىضسسوات. </a:t>
            </a:r>
            <a:r>
              <a:rPr lang="en-US" sz="1800">
                <a:latin typeface="Arial Unicode MS"/>
              </a:rPr>
              <a:t>٦</a:t>
            </a:r>
            <a:r>
              <a:rPr lang="ar-SA" sz="1800">
                <a:latin typeface="Arial Unicode MS"/>
              </a:rPr>
              <a:t> - الإبعاد عن العمل الأكاديمي، والتكليف بعمل </a:t>
            </a:r>
            <a:r>
              <a:rPr lang="ar-SA" sz="2000">
                <a:latin typeface="Arial Unicode MS"/>
              </a:rPr>
              <a:t>آخر </a:t>
            </a:r>
            <a:r>
              <a:rPr lang="ar-SA" sz="1800">
                <a:latin typeface="Arial Unicode MS"/>
              </a:rPr>
              <a:t>لمدة </a:t>
            </a:r>
            <a:r>
              <a:rPr lang="ar-SA" sz="2000">
                <a:latin typeface="Arial Unicode MS"/>
              </a:rPr>
              <a:t>خمس </a:t>
            </a:r>
            <a:r>
              <a:rPr lang="ar-SA" sz="1800">
                <a:latin typeface="Arial Unicode MS"/>
              </a:rPr>
              <a:t>سنوات كحد أقصى، ولا لحسب مدة الإبعاد ضمن المدة المحسوبة للترى*)</a:t>
            </a:r>
          </a:p>
          <a:p>
            <a:pPr indent="0" algn="r" rtl="1">
              <a:lnSpc>
                <a:spcPts val="2953"/>
              </a:lnSpc>
              <a:spcAft>
                <a:spcPts val="1470"/>
              </a:spcAft>
            </a:pPr>
            <a:r>
              <a:rPr lang="en-US" sz="1800">
                <a:latin typeface="Arial Unicode MS"/>
              </a:rPr>
              <a:t>٧</a:t>
            </a:r>
            <a:r>
              <a:rPr lang="ar-SA" sz="1800">
                <a:latin typeface="Arial Unicode MS"/>
              </a:rPr>
              <a:t> - الغصل </a:t>
            </a:r>
            <a:r>
              <a:rPr lang="en-US" sz="1700">
                <a:latin typeface="Arial Unicode MS"/>
              </a:rPr>
              <a:t>٠</a:t>
            </a:r>
          </a:p>
        </p:txBody>
      </p:sp>
      <p:sp>
        <p:nvSpPr>
          <p:cNvPr id="6" name="Rectangle 5"/>
          <p:cNvSpPr/>
          <p:nvPr/>
        </p:nvSpPr>
        <p:spPr>
          <a:xfrm>
            <a:off x="700087" y="7943850"/>
            <a:ext cx="6107906" cy="764381"/>
          </a:xfrm>
          <a:prstGeom prst="rect">
            <a:avLst/>
          </a:prstGeom>
        </p:spPr>
        <p:txBody>
          <a:bodyPr lIns="0" tIns="0" rIns="0" bIns="0">
            <a:noAutofit/>
          </a:bodyPr>
          <a:lstStyle/>
          <a:p>
            <a:pPr indent="355600" algn="r" rtl="1">
              <a:lnSpc>
                <a:spcPts val="2531"/>
              </a:lnSpc>
            </a:pPr>
            <a:r>
              <a:rPr lang="ar-SA" sz="1800">
                <a:latin typeface="Arial Unicode MS"/>
              </a:rPr>
              <a:t>لا تأثير للدعوى التأديبية </a:t>
            </a:r>
            <a:r>
              <a:rPr lang="ar-SA" sz="1400">
                <a:latin typeface="Arial Unicode MS"/>
              </a:rPr>
              <a:t>في </a:t>
            </a:r>
            <a:r>
              <a:rPr lang="ar-SA" sz="1800">
                <a:latin typeface="Arial Unicode MS"/>
              </a:rPr>
              <a:t>الدعاوى القضاثية الأخرى الناشئة </a:t>
            </a:r>
            <a:r>
              <a:rPr lang="ar-SA" sz="1700">
                <a:latin typeface="Arial Unicode MS"/>
              </a:rPr>
              <a:t>عن </a:t>
            </a:r>
            <a:r>
              <a:rPr lang="ar-SA" sz="1800">
                <a:latin typeface="Arial Unicode MS"/>
              </a:rPr>
              <a:t>الواقعة ذاتها.</a:t>
            </a:r>
          </a:p>
        </p:txBody>
      </p:sp>
      <p:sp>
        <p:nvSpPr>
          <p:cNvPr id="7" name="Rectangle 6"/>
          <p:cNvSpPr/>
          <p:nvPr/>
        </p:nvSpPr>
        <p:spPr>
          <a:xfrm>
            <a:off x="735806" y="9344025"/>
            <a:ext cx="6061472" cy="814387"/>
          </a:xfrm>
          <a:prstGeom prst="rect">
            <a:avLst/>
          </a:prstGeom>
        </p:spPr>
        <p:txBody>
          <a:bodyPr lIns="0" tIns="0" rIns="0" bIns="0">
            <a:noAutofit/>
          </a:bodyPr>
          <a:lstStyle/>
          <a:p>
            <a:pPr indent="0" algn="r" rtl="1">
              <a:lnSpc>
                <a:spcPts val="2306"/>
              </a:lnSpc>
            </a:pPr>
            <a:r>
              <a:rPr lang="ar-SA" sz="1400">
                <a:latin typeface="Arial Unicode MS"/>
              </a:rPr>
              <a:t>( </a:t>
            </a:r>
            <a:r>
              <a:rPr lang="ar-SA" sz="1500">
                <a:latin typeface="Arial Unicode MS"/>
              </a:rPr>
              <a:t>ؤو ) تم </a:t>
            </a:r>
            <a:r>
              <a:rPr lang="ar-SA" sz="1600">
                <a:latin typeface="Arial Unicode MS"/>
              </a:rPr>
              <a:t>تعديل </a:t>
            </a:r>
            <a:r>
              <a:rPr lang="ar-SA" sz="1400">
                <a:latin typeface="Arial Unicode MS"/>
              </a:rPr>
              <a:t>هذ</a:t>
            </a:r>
            <a:r>
              <a:rPr lang="en-US" sz="1400">
                <a:latin typeface="Arial Unicode MS"/>
              </a:rPr>
              <a:t>0</a:t>
            </a:r>
            <a:r>
              <a:rPr lang="ar-SA" sz="1400">
                <a:latin typeface="Arial Unicode MS"/>
              </a:rPr>
              <a:t> </a:t>
            </a:r>
            <a:r>
              <a:rPr lang="ar-SA" sz="1600">
                <a:latin typeface="Arial Unicode MS"/>
              </a:rPr>
              <a:t>المادة وإضافة </a:t>
            </a:r>
            <a:r>
              <a:rPr lang="ar-SA" sz="1400">
                <a:latin typeface="Arial Unicode MS"/>
              </a:rPr>
              <a:t>هذ</a:t>
            </a:r>
            <a:r>
              <a:rPr lang="en-US" sz="1400">
                <a:latin typeface="Arial Unicode MS"/>
              </a:rPr>
              <a:t>٥</a:t>
            </a:r>
            <a:r>
              <a:rPr lang="ar-SA" sz="1400">
                <a:latin typeface="Arial Unicode MS"/>
              </a:rPr>
              <a:t> الفقرة </a:t>
            </a:r>
            <a:r>
              <a:rPr lang="ar-SA" sz="1500">
                <a:latin typeface="Arial Unicode MS"/>
              </a:rPr>
              <a:t>بموجب </a:t>
            </a:r>
            <a:r>
              <a:rPr lang="ar-SA" sz="1400">
                <a:latin typeface="Arial Unicode MS"/>
              </a:rPr>
              <a:t>قرار مجلس التعليم </a:t>
            </a:r>
            <a:r>
              <a:rPr lang="ar-SA" sz="1600">
                <a:latin typeface="Arial Unicode MS"/>
              </a:rPr>
              <a:t>اباليرل:&lt; </a:t>
            </a:r>
            <a:r>
              <a:rPr lang="en-US" sz="1600">
                <a:latin typeface="Arial Unicode MS"/>
              </a:rPr>
              <a:t>٤</a:t>
            </a:r>
            <a:r>
              <a:rPr lang="ar-SA" sz="1600">
                <a:latin typeface="Arial Unicode MS"/>
              </a:rPr>
              <a:t> </a:t>
            </a:r>
            <a:r>
              <a:rPr lang="en-US" sz="1600">
                <a:latin typeface="Arial Unicode MS"/>
              </a:rPr>
              <a:t>١</a:t>
            </a:r>
            <a:r>
              <a:rPr lang="ar-SA" sz="1600">
                <a:latin typeface="Arial Unicode MS"/>
              </a:rPr>
              <a:t>/;</a:t>
            </a:r>
            <a:r>
              <a:rPr lang="en-US" sz="1600">
                <a:latin typeface="Arial Unicode MS"/>
              </a:rPr>
              <a:t>٤٢٣/٢</a:t>
            </a:r>
            <a:r>
              <a:rPr lang="ar-SA" sz="1600">
                <a:latin typeface="Arial Unicode MS"/>
              </a:rPr>
              <a:t> </a:t>
            </a:r>
            <a:r>
              <a:rPr lang="en-US" sz="1400">
                <a:latin typeface="Arial Unicode MS"/>
              </a:rPr>
              <a:t>0</a:t>
            </a:r>
            <a:r>
              <a:rPr lang="ar-SA" sz="1400">
                <a:latin typeface="Arial Unicode MS"/>
              </a:rPr>
              <a:t>;لسوجبالوسا</a:t>
            </a:r>
            <a:r>
              <a:rPr lang="en-US" sz="1400">
                <a:latin typeface="Arial Unicode MS"/>
              </a:rPr>
              <a:t>٧</a:t>
            </a:r>
            <a:r>
              <a:rPr lang="ar-SA" sz="1400">
                <a:latin typeface="Arial Unicode MS"/>
              </a:rPr>
              <a:t>سةبالتوجيه </a:t>
            </a:r>
            <a:r>
              <a:rPr lang="ar-SA" sz="1600">
                <a:latin typeface="Arial Unicode MS"/>
              </a:rPr>
              <a:t>البرقيرثم</a:t>
            </a:r>
            <a:r>
              <a:rPr lang="en-US" sz="1600">
                <a:latin typeface="Arial Unicode MS"/>
              </a:rPr>
              <a:t>٧</a:t>
            </a:r>
            <a:r>
              <a:rPr lang="ar-SA" sz="1600">
                <a:latin typeface="Arial Unicode MS"/>
              </a:rPr>
              <a:t>/ب/</a:t>
            </a:r>
            <a:r>
              <a:rPr lang="en-US" sz="1600">
                <a:latin typeface="Arial Unicode MS"/>
              </a:rPr>
              <a:t>٤٠٨٨٨</a:t>
            </a:r>
            <a:r>
              <a:rPr lang="ar-SA" sz="1600">
                <a:latin typeface="Arial Unicode MS"/>
              </a:rPr>
              <a:t> وتاريخ</a:t>
            </a:r>
            <a:r>
              <a:rPr lang="en-US" sz="1600">
                <a:latin typeface="Arial Unicode MS"/>
              </a:rPr>
              <a:t>١٤٢٣۶١١/٢٣</a:t>
            </a:r>
            <a:r>
              <a:rPr lang="ar-SA" sz="1600">
                <a:latin typeface="Arial Unicode MS"/>
              </a:rPr>
              <a:t>ش</a:t>
            </a:r>
          </a:p>
        </p:txBody>
      </p:sp>
    </p:spTree>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157412" y="864393"/>
            <a:ext cx="3214688" cy="435769"/>
          </a:xfrm>
          <a:prstGeom prst="rect">
            <a:avLst/>
          </a:prstGeom>
        </p:spPr>
        <p:txBody>
          <a:bodyPr wrap="none" lIns="0" tIns="0" rIns="0" bIns="0">
            <a:noAutofit/>
          </a:bodyPr>
          <a:lstStyle/>
          <a:p>
            <a:pPr indent="0" algn="r" rtl="1">
              <a:lnSpc>
                <a:spcPts val="3620"/>
              </a:lnSpc>
            </a:pPr>
            <a:r>
              <a:rPr lang="ar-SA" sz="2600">
                <a:latin typeface="Arial Unicode MS"/>
              </a:rPr>
              <a:t>المادة الحادية </a:t>
            </a:r>
            <a:r>
              <a:rPr lang="ar-SA" sz="2700">
                <a:latin typeface="Arial Unicode MS"/>
              </a:rPr>
              <a:t>والتسعون</a:t>
            </a:r>
          </a:p>
        </p:txBody>
      </p:sp>
      <p:sp>
        <p:nvSpPr>
          <p:cNvPr id="3" name="Rectangle 2"/>
          <p:cNvSpPr/>
          <p:nvPr/>
        </p:nvSpPr>
        <p:spPr>
          <a:xfrm>
            <a:off x="742950" y="1793081"/>
            <a:ext cx="6086475" cy="5064919"/>
          </a:xfrm>
          <a:prstGeom prst="rect">
            <a:avLst/>
          </a:prstGeom>
        </p:spPr>
        <p:txBody>
          <a:bodyPr lIns="0" tIns="0" rIns="0" bIns="0">
            <a:noAutofit/>
          </a:bodyPr>
          <a:lstStyle/>
          <a:p>
            <a:pPr indent="279400" algn="just" rtl="1">
              <a:lnSpc>
                <a:spcPts val="3459"/>
              </a:lnSpc>
            </a:pPr>
            <a:r>
              <a:rPr lang="ar-SA" sz="1900">
                <a:latin typeface="Arial Unicode MS"/>
              </a:rPr>
              <a:t>لمدير الجامعة أن يوجه تنبيهأنلى عضو هيئة التدريس ومن ني حكمه الذي يخل بواجباته ويكون التنبيه ثغويآ أو كتابيا ولمدير الجامعة توقح عقوبتي الإننار واللوم على عضو هيئة التدرس وذلك بعد التحقيق معه كتابة وسماع أقواله وتحقيق دفاعه ويكون قراره ني ذلك مببأ ونهائيآ.</a:t>
            </a:r>
          </a:p>
          <a:p>
            <a:pPr indent="279400" algn="just" rtl="1">
              <a:lnSpc>
                <a:spcPts val="3319"/>
              </a:lnSpc>
              <a:spcAft>
                <a:spcPts val="2590"/>
              </a:spcAft>
            </a:pPr>
            <a:r>
              <a:rPr lang="ar-SA" sz="1700">
                <a:latin typeface="Arial Unicode MS"/>
              </a:rPr>
              <a:t>وعلى </a:t>
            </a:r>
            <a:r>
              <a:rPr lang="ar-SA" sz="1900">
                <a:latin typeface="Arial Unicode MS"/>
              </a:rPr>
              <a:t>العمداء </a:t>
            </a:r>
            <a:r>
              <a:rPr lang="ar-SA" sz="1800">
                <a:latin typeface="Arial Unicode MS"/>
              </a:rPr>
              <a:t>أن </a:t>
            </a:r>
            <a:r>
              <a:rPr lang="ar-SA" sz="1900">
                <a:latin typeface="Arial Unicode MS"/>
              </a:rPr>
              <a:t>يبلغوا مدير الجامعة بناء </a:t>
            </a:r>
            <a:r>
              <a:rPr lang="ar-SA" sz="1700">
                <a:latin typeface="Arial Unicode MS"/>
              </a:rPr>
              <a:t>على </a:t>
            </a:r>
            <a:r>
              <a:rPr lang="ar-SA" sz="1900">
                <a:latin typeface="Arial Unicode MS"/>
              </a:rPr>
              <a:t>ما يصلهم من رؤساء الأقسام أو ما يلاحظونه هم عن كل ما يقع من عفو هيئة التدريس ومن في حكمه من إخلال بالواجبات المطلوبة أو أي مخالفات </a:t>
            </a:r>
            <a:r>
              <a:rPr lang="ar-SA" sz="1800">
                <a:latin typeface="Arial Unicode MS"/>
              </a:rPr>
              <a:t>أخرى.</a:t>
            </a:r>
          </a:p>
          <a:p>
            <a:pPr marL="226219" indent="0" algn="ctr" rtl="1">
              <a:lnSpc>
                <a:spcPts val="4020"/>
              </a:lnSpc>
            </a:pPr>
            <a:r>
              <a:rPr lang="ar-SA" sz="3000">
                <a:solidFill>
                  <a:srgbClr val="74985D"/>
                </a:solidFill>
                <a:latin typeface="Arial Unicode MS"/>
              </a:rPr>
              <a:t>ابهاءالخدمة</a:t>
            </a:r>
          </a:p>
        </p:txBody>
      </p:sp>
      <p:sp>
        <p:nvSpPr>
          <p:cNvPr id="4" name="Rectangle 3"/>
          <p:cNvSpPr/>
          <p:nvPr/>
        </p:nvSpPr>
        <p:spPr>
          <a:xfrm>
            <a:off x="2286000" y="7529512"/>
            <a:ext cx="3043237" cy="400050"/>
          </a:xfrm>
          <a:prstGeom prst="rect">
            <a:avLst/>
          </a:prstGeom>
        </p:spPr>
        <p:txBody>
          <a:bodyPr wrap="none" lIns="0" tIns="0" rIns="0" bIns="0">
            <a:noAutofit/>
          </a:bodyPr>
          <a:lstStyle/>
          <a:p>
            <a:pPr indent="0" algn="r" rtl="1">
              <a:lnSpc>
                <a:spcPts val="3480"/>
              </a:lnSpc>
            </a:pPr>
            <a:r>
              <a:rPr lang="ar-SA" sz="2600">
                <a:latin typeface="Arial Unicode MS"/>
              </a:rPr>
              <a:t>المادة الثانية والتسعون</a:t>
            </a:r>
          </a:p>
        </p:txBody>
      </p:sp>
      <p:sp>
        <p:nvSpPr>
          <p:cNvPr id="5" name="Rectangle 4"/>
          <p:cNvSpPr/>
          <p:nvPr/>
        </p:nvSpPr>
        <p:spPr>
          <a:xfrm>
            <a:off x="6911578" y="10240565"/>
            <a:ext cx="392906" cy="367903"/>
          </a:xfrm>
          <a:prstGeom prst="rect">
            <a:avLst/>
          </a:prstGeom>
          <a:solidFill>
            <a:srgbClr val="193409"/>
          </a:solidFill>
        </p:spPr>
        <p:txBody>
          <a:bodyPr wrap="none" lIns="0" tIns="0" rIns="0" bIns="0">
            <a:noAutofit/>
          </a:bodyPr>
          <a:lstStyle/>
          <a:p>
            <a:pPr indent="0" algn="r" rtl="1">
              <a:lnSpc>
                <a:spcPts val="3480"/>
              </a:lnSpc>
            </a:pPr>
            <a:r>
              <a:rPr lang="ar-SA" sz="2600">
                <a:solidFill>
                  <a:srgbClr val="FFFFFF"/>
                </a:solidFill>
                <a:latin typeface="Arial Unicode MS"/>
              </a:rPr>
              <a:t>ج</a:t>
            </a:r>
          </a:p>
        </p:txBody>
      </p:sp>
      <p:sp>
        <p:nvSpPr>
          <p:cNvPr id="6" name="Rectangle 5"/>
          <p:cNvSpPr/>
          <p:nvPr/>
        </p:nvSpPr>
        <p:spPr>
          <a:xfrm>
            <a:off x="792956" y="8508206"/>
            <a:ext cx="6029325" cy="1800225"/>
          </a:xfrm>
          <a:prstGeom prst="rect">
            <a:avLst/>
          </a:prstGeom>
        </p:spPr>
        <p:txBody>
          <a:bodyPr lIns="0" tIns="0" rIns="0" bIns="0">
            <a:noAutofit/>
          </a:bodyPr>
          <a:lstStyle/>
          <a:p>
            <a:pPr marL="1054894" indent="292100" algn="r" rtl="1">
              <a:lnSpc>
                <a:spcPts val="3094"/>
              </a:lnSpc>
              <a:spcAft>
                <a:spcPts val="490"/>
              </a:spcAft>
            </a:pPr>
            <a:r>
              <a:rPr lang="ar-SA" sz="2000">
                <a:latin typeface="Arial Unicode MS"/>
              </a:rPr>
              <a:t>تنهى </a:t>
            </a:r>
            <a:r>
              <a:rPr lang="ar-SA" sz="1900">
                <a:latin typeface="Arial Unicode MS"/>
              </a:rPr>
              <a:t>خدمة عضر </a:t>
            </a:r>
            <a:r>
              <a:rPr lang="ar-SA" sz="2000">
                <a:latin typeface="Arial Unicode MS"/>
              </a:rPr>
              <a:t>هيئة التدربس </a:t>
            </a:r>
            <a:r>
              <a:rPr lang="ar-SA" sz="1900">
                <a:latin typeface="Arial Unicode MS"/>
              </a:rPr>
              <a:t>بأحد الأسباب </a:t>
            </a:r>
            <a:r>
              <a:rPr lang="ar-SA" sz="2000">
                <a:latin typeface="Arial Unicode MS"/>
              </a:rPr>
              <a:t>الآتية :</a:t>
            </a:r>
            <a:r>
              <a:rPr lang="en-US" sz="2000">
                <a:latin typeface="Arial Unicode MS"/>
              </a:rPr>
              <a:t>٠</a:t>
            </a:r>
            <a:r>
              <a:rPr lang="ar-SA" sz="2000">
                <a:latin typeface="Arial Unicode MS"/>
              </a:rPr>
              <a:t> </a:t>
            </a:r>
            <a:r>
              <a:rPr lang="en-US" sz="1900">
                <a:latin typeface="Arial Unicode MS"/>
              </a:rPr>
              <a:t>١</a:t>
            </a:r>
            <a:r>
              <a:rPr lang="ar-SA" sz="1900">
                <a:latin typeface="Arial Unicode MS"/>
              </a:rPr>
              <a:t>-الاد</a:t>
            </a:r>
          </a:p>
          <a:p>
            <a:pPr marR="399257" indent="-406400" algn="r" rtl="1">
              <a:lnSpc>
                <a:spcPts val="3516"/>
              </a:lnSpc>
            </a:pPr>
            <a:r>
              <a:rPr lang="en-US" sz="1900">
                <a:latin typeface="Arial Unicode MS"/>
              </a:rPr>
              <a:t>٢</a:t>
            </a:r>
            <a:r>
              <a:rPr lang="ar-SA" sz="1900">
                <a:latin typeface="Arial Unicode MS"/>
              </a:rPr>
              <a:t>- </a:t>
            </a:r>
            <a:r>
              <a:rPr lang="ar-SA" sz="1700">
                <a:latin typeface="Arial Unicode MS"/>
              </a:rPr>
              <a:t>طلب </a:t>
            </a:r>
            <a:r>
              <a:rPr lang="ar-SA" sz="1900">
                <a:latin typeface="Arial Unicode MS"/>
              </a:rPr>
              <a:t>الإحالة </a:t>
            </a:r>
            <a:r>
              <a:rPr lang="ar-SA" sz="1700">
                <a:latin typeface="Arial Unicode MS"/>
              </a:rPr>
              <a:t>على </a:t>
            </a:r>
            <a:r>
              <a:rPr lang="ar-SA" sz="1900">
                <a:latin typeface="Arial Unicode MS"/>
              </a:rPr>
              <a:t>التقاعد قبل بلوغ الن النظابة ب نظام التقاعد.</a:t>
            </a:r>
          </a:p>
        </p:txBody>
      </p:sp>
    </p:spTree>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6568" y="50006"/>
            <a:ext cx="435769" cy="450056"/>
          </a:xfrm>
          <a:prstGeom prst="rect">
            <a:avLst/>
          </a:prstGeom>
        </p:spPr>
      </p:pic>
      <p:pic>
        <p:nvPicPr>
          <p:cNvPr id="3" name="Picture 2"/>
          <p:cNvPicPr>
            <a:picLocks noChangeAspect="1"/>
          </p:cNvPicPr>
          <p:nvPr/>
        </p:nvPicPr>
        <p:blipFill>
          <a:blip r:embed="rId3"/>
          <a:stretch>
            <a:fillRect/>
          </a:stretch>
        </p:blipFill>
        <p:spPr>
          <a:xfrm>
            <a:off x="1857375" y="3378993"/>
            <a:ext cx="3850481" cy="635794"/>
          </a:xfrm>
          <a:prstGeom prst="rect">
            <a:avLst/>
          </a:prstGeom>
        </p:spPr>
      </p:pic>
      <p:pic>
        <p:nvPicPr>
          <p:cNvPr id="4" name="Picture 3"/>
          <p:cNvPicPr>
            <a:picLocks noChangeAspect="1"/>
          </p:cNvPicPr>
          <p:nvPr/>
        </p:nvPicPr>
        <p:blipFill>
          <a:blip r:embed="rId4"/>
          <a:stretch>
            <a:fillRect/>
          </a:stretch>
        </p:blipFill>
        <p:spPr>
          <a:xfrm>
            <a:off x="1864518" y="7629525"/>
            <a:ext cx="3850482" cy="628650"/>
          </a:xfrm>
          <a:prstGeom prst="rect">
            <a:avLst/>
          </a:prstGeom>
        </p:spPr>
      </p:pic>
      <p:pic>
        <p:nvPicPr>
          <p:cNvPr id="5" name="Picture 4"/>
          <p:cNvPicPr>
            <a:picLocks noChangeAspect="1"/>
          </p:cNvPicPr>
          <p:nvPr/>
        </p:nvPicPr>
        <p:blipFill>
          <a:blip r:embed="rId5"/>
          <a:stretch>
            <a:fillRect/>
          </a:stretch>
        </p:blipFill>
        <p:spPr>
          <a:xfrm>
            <a:off x="257175" y="64293"/>
            <a:ext cx="428625" cy="471488"/>
          </a:xfrm>
          <a:prstGeom prst="rect">
            <a:avLst/>
          </a:prstGeom>
        </p:spPr>
      </p:pic>
      <p:sp>
        <p:nvSpPr>
          <p:cNvPr id="6" name="Rectangle 5"/>
          <p:cNvSpPr/>
          <p:nvPr/>
        </p:nvSpPr>
        <p:spPr>
          <a:xfrm>
            <a:off x="2578893" y="21431"/>
            <a:ext cx="185738" cy="135731"/>
          </a:xfrm>
          <a:prstGeom prst="rect">
            <a:avLst/>
          </a:prstGeom>
          <a:solidFill>
            <a:srgbClr val="70AD5A"/>
          </a:solidFill>
        </p:spPr>
        <p:txBody>
          <a:bodyPr wrap="none" lIns="0" tIns="0" rIns="0" bIns="0">
            <a:noAutofit/>
          </a:bodyPr>
          <a:lstStyle/>
          <a:p>
            <a:pPr indent="0">
              <a:lnSpc>
                <a:spcPts val="2540"/>
              </a:lnSpc>
            </a:pPr>
            <a:r>
              <a:rPr lang="en-US" sz="1900">
                <a:solidFill>
                  <a:srgbClr val="2B4917"/>
                </a:solidFill>
                <a:latin typeface="Arial Unicode MS"/>
              </a:rPr>
              <a:t>.</a:t>
            </a:r>
          </a:p>
        </p:txBody>
      </p:sp>
      <p:sp>
        <p:nvSpPr>
          <p:cNvPr id="7" name="Rectangle 6"/>
          <p:cNvSpPr/>
          <p:nvPr/>
        </p:nvSpPr>
        <p:spPr>
          <a:xfrm>
            <a:off x="0" y="0"/>
            <a:ext cx="0" cy="0"/>
          </a:xfrm>
          <a:prstGeom prst="rect">
            <a:avLst/>
          </a:prstGeom>
          <a:solidFill>
            <a:srgbClr val="70AD5A"/>
          </a:solidFill>
        </p:spPr>
        <p:txBody>
          <a:bodyPr wrap="none" lIns="0" tIns="0" rIns="0" bIns="0">
            <a:noAutofit/>
          </a:bodyPr>
          <a:lstStyle/>
          <a:p>
            <a:endParaRPr/>
          </a:p>
        </p:txBody>
      </p:sp>
      <p:sp>
        <p:nvSpPr>
          <p:cNvPr id="8" name="Rectangle 7"/>
          <p:cNvSpPr/>
          <p:nvPr/>
        </p:nvSpPr>
        <p:spPr>
          <a:xfrm>
            <a:off x="2014537" y="635793"/>
            <a:ext cx="4793456" cy="2278857"/>
          </a:xfrm>
          <a:prstGeom prst="rect">
            <a:avLst/>
          </a:prstGeom>
        </p:spPr>
        <p:txBody>
          <a:bodyPr lIns="0" tIns="0" rIns="0" bIns="0">
            <a:noAutofit/>
          </a:bodyPr>
          <a:lstStyle/>
          <a:p>
            <a:pPr marL="161925" indent="0" algn="r" rtl="1">
              <a:lnSpc>
                <a:spcPts val="4134"/>
              </a:lnSpc>
            </a:pPr>
            <a:r>
              <a:rPr lang="en-US" sz="1900">
                <a:latin typeface="Arial Unicode MS"/>
              </a:rPr>
              <a:t>٣</a:t>
            </a:r>
            <a:r>
              <a:rPr lang="ar-SA" sz="1900">
                <a:latin typeface="Arial Unicode MS"/>
              </a:rPr>
              <a:t>-إلغاءالوظيغة. </a:t>
            </a:r>
            <a:r>
              <a:rPr lang="en-US" sz="1900">
                <a:latin typeface="Arial Unicode MS"/>
              </a:rPr>
              <a:t>٤</a:t>
            </a:r>
            <a:r>
              <a:rPr lang="ar-SA" sz="1900">
                <a:latin typeface="Arial Unicode MS"/>
              </a:rPr>
              <a:t>-العجز </a:t>
            </a:r>
            <a:r>
              <a:rPr lang="ar-SA" sz="1700">
                <a:latin typeface="Arial Unicode MS"/>
              </a:rPr>
              <a:t>الصحي .</a:t>
            </a:r>
          </a:p>
          <a:p>
            <a:pPr indent="0" algn="r" rtl="1">
              <a:lnSpc>
                <a:spcPts val="2644"/>
              </a:lnSpc>
              <a:spcAft>
                <a:spcPts val="1120"/>
              </a:spcAft>
            </a:pPr>
            <a:r>
              <a:rPr lang="ar-SA" sz="1900">
                <a:latin typeface="Arial Unicode MS"/>
              </a:rPr>
              <a:t>هءالغياب بغير عذر مشروع أو عدم تنغيذ </a:t>
            </a:r>
            <a:r>
              <a:rPr lang="ar-SA" sz="2000">
                <a:latin typeface="Arial Unicode MS"/>
              </a:rPr>
              <a:t>قرار </a:t>
            </a:r>
            <a:r>
              <a:rPr lang="ar-SA" sz="1900">
                <a:latin typeface="Arial Unicode MS"/>
              </a:rPr>
              <a:t>النقل </a:t>
            </a:r>
            <a:r>
              <a:rPr lang="en-US" sz="1900">
                <a:latin typeface="Arial Unicode MS"/>
              </a:rPr>
              <a:t>٦</a:t>
            </a:r>
            <a:r>
              <a:rPr lang="ar-SA" sz="1900">
                <a:latin typeface="Arial Unicode MS"/>
              </a:rPr>
              <a:t>-الغصل لأسباب تأديبية .</a:t>
            </a:r>
          </a:p>
          <a:p>
            <a:pPr indent="0" algn="r" rtl="1">
              <a:lnSpc>
                <a:spcPts val="2810"/>
              </a:lnSpc>
            </a:pPr>
            <a:r>
              <a:rPr lang="en-US" sz="2100">
                <a:latin typeface="Arial Unicode MS"/>
              </a:rPr>
              <a:t>٧</a:t>
            </a:r>
            <a:r>
              <a:rPr lang="ar-SA" sz="2100">
                <a:latin typeface="Arial Unicode MS"/>
              </a:rPr>
              <a:t>-الغصل بأمر ملكى أو بقرار من مجلس الوزراء.</a:t>
            </a:r>
          </a:p>
        </p:txBody>
      </p:sp>
      <p:sp>
        <p:nvSpPr>
          <p:cNvPr id="9" name="Rectangle 8"/>
          <p:cNvSpPr/>
          <p:nvPr/>
        </p:nvSpPr>
        <p:spPr>
          <a:xfrm>
            <a:off x="728662" y="4393406"/>
            <a:ext cx="6093619" cy="2764631"/>
          </a:xfrm>
          <a:prstGeom prst="rect">
            <a:avLst/>
          </a:prstGeom>
        </p:spPr>
        <p:txBody>
          <a:bodyPr lIns="0" tIns="0" rIns="0" bIns="0">
            <a:noAutofit/>
          </a:bodyPr>
          <a:lstStyle/>
          <a:p>
            <a:pPr indent="317500" algn="just" rtl="1">
              <a:lnSpc>
                <a:spcPts val="3628"/>
              </a:lnSpc>
            </a:pPr>
            <a:r>
              <a:rPr lang="ar-SA" sz="1900">
                <a:latin typeface="Arial Unicode MS"/>
              </a:rPr>
              <a:t>يحال عضو </a:t>
            </a:r>
            <a:r>
              <a:rPr lang="ar-SA" sz="2000">
                <a:latin typeface="Arial Unicode MS"/>
              </a:rPr>
              <a:t>هيئة </a:t>
            </a:r>
            <a:r>
              <a:rPr lang="ar-SA" sz="1900">
                <a:latin typeface="Arial Unicode MS"/>
              </a:rPr>
              <a:t>التدريس </a:t>
            </a:r>
            <a:r>
              <a:rPr lang="ar-SA" sz="2300">
                <a:latin typeface="Arial"/>
              </a:rPr>
              <a:t>ومن </a:t>
            </a:r>
            <a:r>
              <a:rPr lang="ar-SA" sz="1700">
                <a:latin typeface="Arial Unicode MS"/>
              </a:rPr>
              <a:t>في </a:t>
            </a:r>
            <a:r>
              <a:rPr lang="ar-SA" sz="1900">
                <a:latin typeface="Arial Unicode MS"/>
              </a:rPr>
              <a:t>حكمه إلى التقاعد بقرار </a:t>
            </a:r>
            <a:r>
              <a:rPr lang="ar-SA" sz="2300">
                <a:latin typeface="Arial"/>
              </a:rPr>
              <a:t>من </a:t>
            </a:r>
            <a:r>
              <a:rPr lang="ar-SA" sz="2000">
                <a:latin typeface="Arial Unicode MS"/>
              </a:rPr>
              <a:t>مدير </a:t>
            </a:r>
            <a:r>
              <a:rPr lang="ar-SA" sz="1900">
                <a:latin typeface="Arial Unicode MS"/>
              </a:rPr>
              <a:t>الجامعة إذا </a:t>
            </a:r>
            <a:r>
              <a:rPr lang="ar-SA" sz="1800">
                <a:latin typeface="Arial Unicode MS"/>
              </a:rPr>
              <a:t>أتم </a:t>
            </a:r>
            <a:r>
              <a:rPr lang="ar-SA" sz="1900">
                <a:latin typeface="Arial Unicode MS"/>
              </a:rPr>
              <a:t>ستين سنة </a:t>
            </a:r>
            <a:r>
              <a:rPr lang="ar-SA" sz="2000">
                <a:latin typeface="Arial Unicode MS"/>
              </a:rPr>
              <a:t>هجرية </a:t>
            </a:r>
            <a:r>
              <a:rPr lang="ar-SA" sz="2300">
                <a:latin typeface="Arial"/>
              </a:rPr>
              <a:t>من </a:t>
            </a:r>
            <a:r>
              <a:rPr lang="ar-SA" sz="1900">
                <a:latin typeface="Arial Unicode MS"/>
              </a:rPr>
              <a:t>العمر .</a:t>
            </a:r>
          </a:p>
          <a:p>
            <a:pPr indent="317500" algn="just" rtl="1">
              <a:lnSpc>
                <a:spcPts val="3600"/>
              </a:lnSpc>
            </a:pPr>
            <a:r>
              <a:rPr lang="ar-SA" sz="1900">
                <a:latin typeface="Arial Unicode MS"/>
              </a:rPr>
              <a:t>ويجوز </a:t>
            </a:r>
            <a:r>
              <a:rPr lang="ar-SA" sz="2000">
                <a:latin typeface="Arial Unicode MS"/>
              </a:rPr>
              <a:t>بقرار </a:t>
            </a:r>
            <a:r>
              <a:rPr lang="ar-SA" sz="1900">
                <a:latin typeface="Arial Unicode MS"/>
              </a:rPr>
              <a:t>من مدير الجامعة تمديد خدمة من باغ ستين سنة أثناء العام الدراسي إلى نهايته . ولمجلس التعليم العالي بناء </a:t>
            </a:r>
            <a:r>
              <a:rPr lang="ar-SA" sz="1700">
                <a:latin typeface="Arial Unicode MS"/>
              </a:rPr>
              <a:t>على </a:t>
            </a:r>
            <a:r>
              <a:rPr lang="ar-SA" sz="1900">
                <a:latin typeface="Arial Unicode MS"/>
              </a:rPr>
              <a:t>توحسية مدير الجاسة تمديد خدمة من </a:t>
            </a:r>
            <a:r>
              <a:rPr lang="ar-SA" sz="1700">
                <a:latin typeface="Arial Unicode MS"/>
              </a:rPr>
              <a:t>يبلغ </a:t>
            </a:r>
            <a:r>
              <a:rPr lang="ar-SA" sz="1900">
                <a:latin typeface="Arial Unicode MS"/>
              </a:rPr>
              <a:t>الستلن سنة لفترة </a:t>
            </a:r>
            <a:r>
              <a:rPr lang="ar-SA" sz="1800">
                <a:latin typeface="Arial Unicode MS"/>
              </a:rPr>
              <a:t>أو </a:t>
            </a:r>
            <a:r>
              <a:rPr lang="ar-SA" sz="1900">
                <a:latin typeface="Arial Unicode MS"/>
              </a:rPr>
              <a:t>فترابت </a:t>
            </a:r>
            <a:r>
              <a:rPr lang="ar-SA" sz="1700">
                <a:latin typeface="Arial Unicode MS"/>
              </a:rPr>
              <a:t>حتى </a:t>
            </a:r>
            <a:r>
              <a:rPr lang="ar-SA" sz="1900">
                <a:latin typeface="Arial Unicode MS"/>
              </a:rPr>
              <a:t>بلوغه سن الخامسة والستين </a:t>
            </a:r>
            <a:r>
              <a:rPr lang="en-US" sz="1900">
                <a:latin typeface="Arial Unicode MS"/>
              </a:rPr>
              <a:t>٠</a:t>
            </a:r>
          </a:p>
        </p:txBody>
      </p:sp>
      <p:sp>
        <p:nvSpPr>
          <p:cNvPr id="10" name="Rectangle 9"/>
          <p:cNvSpPr/>
          <p:nvPr/>
        </p:nvSpPr>
        <p:spPr>
          <a:xfrm>
            <a:off x="742950" y="8615362"/>
            <a:ext cx="6079331" cy="1357313"/>
          </a:xfrm>
          <a:prstGeom prst="rect">
            <a:avLst/>
          </a:prstGeom>
        </p:spPr>
        <p:txBody>
          <a:bodyPr lIns="0" tIns="0" rIns="0" bIns="0">
            <a:noAutofit/>
          </a:bodyPr>
          <a:lstStyle/>
          <a:p>
            <a:pPr indent="304800" algn="just" rtl="1">
              <a:lnSpc>
                <a:spcPts val="3516"/>
              </a:lnSpc>
            </a:pPr>
            <a:r>
              <a:rPr lang="ar-SA" sz="1900">
                <a:latin typeface="Arial Unicode MS"/>
              </a:rPr>
              <a:t>إذا ثبت عجز أحد أعضهاء هيئة التدريس </a:t>
            </a:r>
            <a:r>
              <a:rPr lang="ar-SA" sz="2300">
                <a:latin typeface="Arial"/>
              </a:rPr>
              <a:t>ومن في </a:t>
            </a:r>
            <a:r>
              <a:rPr lang="ar-SA" sz="1900">
                <a:latin typeface="Arial Unicode MS"/>
              </a:rPr>
              <a:t>حكمه عن القيام بواجباته بسبب المرض ، فيقدم مدير الجامعة تقريرأ </a:t>
            </a:r>
            <a:r>
              <a:rPr lang="en-US" sz="2300">
                <a:latin typeface="Arial"/>
              </a:rPr>
              <a:t>٠</a:t>
            </a:r>
            <a:r>
              <a:rPr lang="ar-SA" sz="2300">
                <a:latin typeface="Arial"/>
              </a:rPr>
              <a:t>ءن </a:t>
            </a:r>
            <a:r>
              <a:rPr lang="ar-SA" sz="1900">
                <a:latin typeface="Arial Unicode MS"/>
              </a:rPr>
              <a:t>ذلك </a:t>
            </a:r>
            <a:r>
              <a:rPr lang="ar-SA" sz="2300">
                <a:latin typeface="Arial"/>
              </a:rPr>
              <a:t>إلى </a:t>
            </a:r>
            <a:r>
              <a:rPr lang="ar-SA" sz="1900">
                <a:latin typeface="Arial Unicode MS"/>
              </a:rPr>
              <a:t>مجلس الجامعة للنظر </a:t>
            </a:r>
            <a:r>
              <a:rPr lang="ar-SA" sz="2300">
                <a:latin typeface="Arial"/>
              </a:rPr>
              <a:t>فى </a:t>
            </a:r>
            <a:r>
              <a:rPr lang="ar-SA" sz="1900">
                <a:latin typeface="Arial Unicode MS"/>
              </a:rPr>
              <a:t>إنهاء خدمته </a:t>
            </a:r>
            <a:r>
              <a:rPr lang="en-US" sz="1900">
                <a:latin typeface="Arial Unicode MS"/>
              </a:rPr>
              <a:t>٠</a:t>
            </a:r>
          </a:p>
        </p:txBody>
      </p:sp>
      <p:sp>
        <p:nvSpPr>
          <p:cNvPr id="11" name="Rectangle 10"/>
          <p:cNvSpPr/>
          <p:nvPr/>
        </p:nvSpPr>
        <p:spPr>
          <a:xfrm>
            <a:off x="0" y="0"/>
            <a:ext cx="0" cy="0"/>
          </a:xfrm>
          <a:prstGeom prst="rect">
            <a:avLst/>
          </a:prstGeom>
          <a:solidFill>
            <a:srgbClr val="70AD5A"/>
          </a:solidFill>
        </p:spPr>
        <p:txBody>
          <a:bodyPr wrap="none" lIns="0" tIns="0" rIns="0" bIns="0">
            <a:noAutofit/>
          </a:bodyPr>
          <a:lstStyle/>
          <a:p>
            <a:endParaRPr/>
          </a:p>
        </p:txBody>
      </p:sp>
    </p:spTree>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085975" y="800100"/>
            <a:ext cx="3378993" cy="435768"/>
          </a:xfrm>
          <a:prstGeom prst="rect">
            <a:avLst/>
          </a:prstGeom>
        </p:spPr>
        <p:txBody>
          <a:bodyPr wrap="none" lIns="0" tIns="0" rIns="0" bIns="0">
            <a:noAutofit/>
          </a:bodyPr>
          <a:lstStyle/>
          <a:p>
            <a:pPr indent="0" algn="r" rtl="1">
              <a:lnSpc>
                <a:spcPts val="3620"/>
              </a:lnSpc>
            </a:pPr>
            <a:r>
              <a:rPr lang="ar-SA" sz="2700">
                <a:latin typeface="Arial Unicode MS"/>
              </a:rPr>
              <a:t>المادة الخامسة والتسعون</a:t>
            </a:r>
          </a:p>
        </p:txBody>
      </p:sp>
      <p:sp>
        <p:nvSpPr>
          <p:cNvPr id="3" name="Rectangle 2"/>
          <p:cNvSpPr/>
          <p:nvPr/>
        </p:nvSpPr>
        <p:spPr>
          <a:xfrm>
            <a:off x="742950" y="1785937"/>
            <a:ext cx="6057900" cy="2221706"/>
          </a:xfrm>
          <a:prstGeom prst="rect">
            <a:avLst/>
          </a:prstGeom>
        </p:spPr>
        <p:txBody>
          <a:bodyPr lIns="0" tIns="0" rIns="0" bIns="0">
            <a:noAutofit/>
          </a:bodyPr>
          <a:lstStyle/>
          <a:p>
            <a:pPr indent="292100" algn="just" rtl="1">
              <a:lnSpc>
                <a:spcPts val="3544"/>
              </a:lnSpc>
              <a:spcAft>
                <a:spcPts val="2660"/>
              </a:spcAft>
            </a:pPr>
            <a:r>
              <a:rPr lang="ar-SA" sz="2000">
                <a:latin typeface="Arial Unicode MS"/>
              </a:rPr>
              <a:t>لمجلس الجامعة بناء على توصية مجلسى القم والكلية اسن والمجلس العلمي النظر ني قبول </a:t>
            </a:r>
            <a:r>
              <a:rPr lang="ar-SA" sz="1900">
                <a:latin typeface="Arial Unicode MS"/>
              </a:rPr>
              <a:t>استقالة </a:t>
            </a:r>
            <a:r>
              <a:rPr lang="ar-SA" sz="2000">
                <a:latin typeface="Arial Unicode MS"/>
              </a:rPr>
              <a:t>عضو هيئة التدريس ومن في </a:t>
            </a:r>
            <a:r>
              <a:rPr lang="ar-SA" sz="1900">
                <a:latin typeface="Arial Unicode MS"/>
              </a:rPr>
              <a:t>حكمه </a:t>
            </a:r>
            <a:r>
              <a:rPr lang="ar-SA" sz="1800">
                <a:latin typeface="Arial Unicode MS"/>
              </a:rPr>
              <a:t>أو </a:t>
            </a:r>
            <a:r>
              <a:rPr lang="ar-SA" sz="2000">
                <a:latin typeface="Arial Unicode MS"/>
              </a:rPr>
              <a:t>إحالته إلى التقاعد المبكر بناء على </a:t>
            </a:r>
            <a:r>
              <a:rPr lang="ar-SA" sz="1700">
                <a:latin typeface="Arial Unicode MS"/>
              </a:rPr>
              <a:t>طلبه .</a:t>
            </a:r>
          </a:p>
          <a:p>
            <a:pPr marR="577057" indent="0" algn="r" rtl="1">
              <a:lnSpc>
                <a:spcPts val="3350"/>
              </a:lnSpc>
              <a:spcAft>
                <a:spcPts val="3080"/>
              </a:spcAft>
            </a:pPr>
            <a:r>
              <a:rPr lang="ar-SA" sz="2500">
                <a:solidFill>
                  <a:srgbClr val="90BB80"/>
                </a:solidFill>
                <a:latin typeface="Arial Unicode MS"/>
              </a:rPr>
              <a:t>ذ</a:t>
            </a:r>
            <a:r>
              <a:rPr lang="en-US" sz="2500">
                <a:solidFill>
                  <a:srgbClr val="90BB80"/>
                </a:solidFill>
                <a:latin typeface="Arial Unicode MS"/>
              </a:rPr>
              <a:t>٠</a:t>
            </a:r>
            <a:r>
              <a:rPr lang="ar-SA" sz="2500">
                <a:solidFill>
                  <a:srgbClr val="90BB80"/>
                </a:solidFill>
                <a:latin typeface="Arial Unicode MS"/>
              </a:rPr>
              <a:t>ا</a:t>
            </a:r>
            <a:r>
              <a:rPr lang="en-US" sz="2500">
                <a:solidFill>
                  <a:srgbClr val="90BB80"/>
                </a:solidFill>
                <a:latin typeface="Arial Unicode MS"/>
              </a:rPr>
              <a:t>٠</a:t>
            </a:r>
            <a:r>
              <a:rPr lang="ar-SA" sz="2500">
                <a:solidFill>
                  <a:srgbClr val="90BB80"/>
                </a:solidFill>
                <a:latin typeface="Arial Unicode MS"/>
              </a:rPr>
              <a:t>د الاسانق بالأ</a:t>
            </a:r>
            <a:r>
              <a:rPr lang="en-US" sz="2500">
                <a:solidFill>
                  <a:srgbClr val="90BB80"/>
                </a:solidFill>
                <a:latin typeface="Arial Unicode MS"/>
              </a:rPr>
              <a:t>٠</a:t>
            </a:r>
            <a:r>
              <a:rPr lang="ar-SA" sz="2500">
                <a:solidFill>
                  <a:srgbClr val="90BB80"/>
                </a:solidFill>
                <a:latin typeface="Arial Unicode MS"/>
              </a:rPr>
              <a:t>طدةة فجواسو¿ض</a:t>
            </a:r>
          </a:p>
        </p:txBody>
      </p:sp>
      <p:sp>
        <p:nvSpPr>
          <p:cNvPr id="4" name="Rectangle 3"/>
          <p:cNvSpPr/>
          <p:nvPr/>
        </p:nvSpPr>
        <p:spPr>
          <a:xfrm>
            <a:off x="2078831" y="4622006"/>
            <a:ext cx="3400425" cy="392906"/>
          </a:xfrm>
          <a:prstGeom prst="rect">
            <a:avLst/>
          </a:prstGeom>
        </p:spPr>
        <p:txBody>
          <a:bodyPr wrap="none" lIns="0" tIns="0" rIns="0" bIns="0">
            <a:noAutofit/>
          </a:bodyPr>
          <a:lstStyle/>
          <a:p>
            <a:pPr indent="0" algn="ctr" rtl="1">
              <a:lnSpc>
                <a:spcPts val="3480"/>
              </a:lnSpc>
              <a:spcBef>
                <a:spcPts val="3080"/>
              </a:spcBef>
              <a:spcAft>
                <a:spcPts val="2660"/>
              </a:spcAft>
            </a:pPr>
            <a:r>
              <a:rPr lang="ar-SA" sz="2600">
                <a:latin typeface="Arial Unicode MS"/>
              </a:rPr>
              <a:t>المادة السادسة والتسعون</a:t>
            </a:r>
          </a:p>
        </p:txBody>
      </p:sp>
      <p:sp>
        <p:nvSpPr>
          <p:cNvPr id="5" name="Rectangle 4"/>
          <p:cNvSpPr/>
          <p:nvPr/>
        </p:nvSpPr>
        <p:spPr>
          <a:xfrm>
            <a:off x="757237" y="5514975"/>
            <a:ext cx="6050756" cy="1857375"/>
          </a:xfrm>
          <a:prstGeom prst="rect">
            <a:avLst/>
          </a:prstGeom>
        </p:spPr>
        <p:txBody>
          <a:bodyPr lIns="0" tIns="0" rIns="0" bIns="0">
            <a:noAutofit/>
          </a:bodyPr>
          <a:lstStyle/>
          <a:p>
            <a:pPr indent="292100" algn="just" rtl="1">
              <a:lnSpc>
                <a:spcPts val="3319"/>
              </a:lnSpc>
              <a:spcBef>
                <a:spcPts val="2660"/>
              </a:spcBef>
              <a:spcAft>
                <a:spcPts val="2660"/>
              </a:spcAft>
            </a:pPr>
            <a:r>
              <a:rPr lang="ar-SA" sz="2000">
                <a:latin typeface="Arial Unicode MS"/>
              </a:rPr>
              <a:t>يجوز </a:t>
            </a:r>
            <a:r>
              <a:rPr lang="ar-SA" sz="1900">
                <a:latin typeface="Arial Unicode MS"/>
              </a:rPr>
              <a:t>للجامعة </a:t>
            </a:r>
            <a:r>
              <a:rPr lang="ar-SA" sz="2000">
                <a:latin typeface="Arial Unicode MS"/>
              </a:rPr>
              <a:t>الاستعانة بالأستاذ غير </a:t>
            </a:r>
            <a:r>
              <a:rPr lang="ar-SA" sz="1900">
                <a:latin typeface="Arial Unicode MS"/>
              </a:rPr>
              <a:t>المتغرغ </a:t>
            </a:r>
            <a:r>
              <a:rPr lang="ar-SA" sz="2000">
                <a:latin typeface="Arial Unicode MS"/>
              </a:rPr>
              <a:t>بشرط </a:t>
            </a:r>
            <a:r>
              <a:rPr lang="ar-SA" sz="1800">
                <a:latin typeface="Arial Unicode MS"/>
              </a:rPr>
              <a:t>أن </a:t>
            </a:r>
            <a:r>
              <a:rPr lang="ar-SA" sz="2000">
                <a:latin typeface="Arial Unicode MS"/>
              </a:rPr>
              <a:t>يكون من </a:t>
            </a:r>
            <a:r>
              <a:rPr lang="ar-SA" sz="1900">
                <a:latin typeface="Arial Unicode MS"/>
              </a:rPr>
              <a:t>أعضاء </a:t>
            </a:r>
            <a:r>
              <a:rPr lang="ar-SA" sz="2000">
                <a:latin typeface="Arial Unicode MS"/>
              </a:rPr>
              <a:t>هيئه التدريس السابقين </a:t>
            </a:r>
            <a:r>
              <a:rPr lang="ar-SA" sz="1900">
                <a:latin typeface="Arial Unicode MS"/>
              </a:rPr>
              <a:t>أو </a:t>
            </a:r>
            <a:r>
              <a:rPr lang="ar-SA" sz="2000">
                <a:latin typeface="Arial Unicode MS"/>
              </a:rPr>
              <a:t>من ا لعلما ء المتميزين </a:t>
            </a:r>
            <a:r>
              <a:rPr lang="ar-SA" sz="1900">
                <a:latin typeface="Arial Unicode MS"/>
              </a:rPr>
              <a:t>دوي </a:t>
            </a:r>
            <a:r>
              <a:rPr lang="ar-SA" sz="2000">
                <a:latin typeface="Arial Unicode MS"/>
              </a:rPr>
              <a:t>الخبرة الطويلة في التخصمى </a:t>
            </a:r>
            <a:r>
              <a:rPr lang="ar-SA" sz="1900">
                <a:latin typeface="Arial Unicode MS"/>
              </a:rPr>
              <a:t>الذي </a:t>
            </a:r>
            <a:r>
              <a:rPr lang="ar-SA" sz="2000">
                <a:latin typeface="Arial Unicode MS"/>
              </a:rPr>
              <a:t>ميتوني تدريه . </a:t>
            </a:r>
            <a:r>
              <a:rPr lang="ar-SA" sz="1900">
                <a:latin typeface="Arial Unicode MS"/>
              </a:rPr>
              <a:t>ولا </a:t>
            </a:r>
            <a:r>
              <a:rPr lang="ar-SA" sz="2000">
                <a:latin typeface="Arial Unicode MS"/>
              </a:rPr>
              <a:t>يجوز تكليفه </a:t>
            </a:r>
            <a:r>
              <a:rPr lang="ar-SA" sz="1900">
                <a:latin typeface="Arial Unicode MS"/>
              </a:rPr>
              <a:t>بأي </a:t>
            </a:r>
            <a:r>
              <a:rPr lang="ar-SA" sz="2000">
                <a:latin typeface="Arial Unicode MS"/>
              </a:rPr>
              <a:t>عمل </a:t>
            </a:r>
            <a:r>
              <a:rPr lang="ar-SA" sz="1900">
                <a:latin typeface="Arial Unicode MS"/>
              </a:rPr>
              <a:t>إداري.</a:t>
            </a:r>
          </a:p>
        </p:txBody>
      </p:sp>
      <p:sp>
        <p:nvSpPr>
          <p:cNvPr id="6" name="Rectangle 5"/>
          <p:cNvSpPr/>
          <p:nvPr/>
        </p:nvSpPr>
        <p:spPr>
          <a:xfrm>
            <a:off x="2171700" y="7915275"/>
            <a:ext cx="3228975" cy="392906"/>
          </a:xfrm>
          <a:prstGeom prst="rect">
            <a:avLst/>
          </a:prstGeom>
        </p:spPr>
        <p:txBody>
          <a:bodyPr wrap="none" lIns="0" tIns="0" rIns="0" bIns="0">
            <a:noAutofit/>
          </a:bodyPr>
          <a:lstStyle/>
          <a:p>
            <a:pPr indent="0" algn="ctr" rtl="1">
              <a:lnSpc>
                <a:spcPts val="3480"/>
              </a:lnSpc>
              <a:spcBef>
                <a:spcPts val="2660"/>
              </a:spcBef>
              <a:spcAft>
                <a:spcPts val="2660"/>
              </a:spcAft>
            </a:pPr>
            <a:r>
              <a:rPr lang="ar-SA" sz="2600">
                <a:latin typeface="Arial Unicode MS"/>
              </a:rPr>
              <a:t>المادة السابعة والتسعون</a:t>
            </a:r>
          </a:p>
        </p:txBody>
      </p:sp>
      <p:sp>
        <p:nvSpPr>
          <p:cNvPr id="7" name="Rectangle 6"/>
          <p:cNvSpPr/>
          <p:nvPr/>
        </p:nvSpPr>
        <p:spPr>
          <a:xfrm>
            <a:off x="6847284" y="10340578"/>
            <a:ext cx="446484" cy="264318"/>
          </a:xfrm>
          <a:prstGeom prst="rect">
            <a:avLst/>
          </a:prstGeom>
          <a:solidFill>
            <a:srgbClr val="000000"/>
          </a:solidFill>
        </p:spPr>
        <p:txBody>
          <a:bodyPr wrap="none" lIns="0" tIns="0" rIns="0" bIns="0">
            <a:noAutofit/>
          </a:bodyPr>
          <a:lstStyle/>
          <a:p>
            <a:pPr indent="0" algn="r" rtl="1">
              <a:lnSpc>
                <a:spcPts val="3400"/>
              </a:lnSpc>
            </a:pPr>
            <a:r>
              <a:rPr lang="ar-SA" sz="3000">
                <a:solidFill>
                  <a:srgbClr val="FFFFFF"/>
                </a:solidFill>
                <a:latin typeface="Franklin Gothic Demi"/>
              </a:rPr>
              <a:t>؛</a:t>
            </a:r>
            <a:r>
              <a:rPr lang="en-US" sz="3000">
                <a:solidFill>
                  <a:srgbClr val="FFFFFF"/>
                </a:solidFill>
                <a:latin typeface="Franklin Gothic Demi"/>
              </a:rPr>
              <a:t>1</a:t>
            </a:r>
          </a:p>
        </p:txBody>
      </p:sp>
      <p:sp>
        <p:nvSpPr>
          <p:cNvPr id="8" name="Rectangle 7"/>
          <p:cNvSpPr/>
          <p:nvPr/>
        </p:nvSpPr>
        <p:spPr>
          <a:xfrm>
            <a:off x="764381" y="8829675"/>
            <a:ext cx="6043612" cy="1407318"/>
          </a:xfrm>
          <a:prstGeom prst="rect">
            <a:avLst/>
          </a:prstGeom>
        </p:spPr>
        <p:txBody>
          <a:bodyPr lIns="0" tIns="0" rIns="0" bIns="0">
            <a:noAutofit/>
          </a:bodyPr>
          <a:lstStyle/>
          <a:p>
            <a:pPr indent="292100" algn="just" rtl="1">
              <a:lnSpc>
                <a:spcPts val="3853"/>
              </a:lnSpc>
              <a:spcBef>
                <a:spcPts val="2660"/>
              </a:spcBef>
            </a:pPr>
            <a:r>
              <a:rPr lang="ar-SA" sz="1900">
                <a:latin typeface="Arial Unicode MS"/>
              </a:rPr>
              <a:t>تكون الاستعانة بالأساتذة </a:t>
            </a:r>
            <a:r>
              <a:rPr lang="ar-SA" sz="2000">
                <a:latin typeface="Arial Unicode MS"/>
              </a:rPr>
              <a:t>غير </a:t>
            </a:r>
            <a:r>
              <a:rPr lang="ar-SA" sz="1900">
                <a:latin typeface="Arial Unicode MS"/>
              </a:rPr>
              <a:t>المتغرغين لمدة لا تزيد </a:t>
            </a:r>
            <a:r>
              <a:rPr lang="ar-SA" sz="2000">
                <a:latin typeface="Arial Unicode MS"/>
              </a:rPr>
              <a:t>عن </a:t>
            </a:r>
            <a:r>
              <a:rPr lang="ar-SA" sz="1900">
                <a:latin typeface="Arial Unicode MS"/>
              </a:rPr>
              <a:t>ستين قابلة للتجديد </a:t>
            </a:r>
            <a:r>
              <a:rPr lang="ar-SA" sz="2000">
                <a:latin typeface="Arial Unicode MS"/>
              </a:rPr>
              <a:t>بقرار من </a:t>
            </a:r>
            <a:r>
              <a:rPr lang="ar-SA" sz="1900">
                <a:latin typeface="Arial Unicode MS"/>
              </a:rPr>
              <a:t>مدير الجامعة </a:t>
            </a:r>
            <a:r>
              <a:rPr lang="ar-SA" sz="2000">
                <a:latin typeface="Arial Unicode MS"/>
              </a:rPr>
              <a:t>بناء </a:t>
            </a:r>
            <a:r>
              <a:rPr lang="ar-SA" sz="1700">
                <a:latin typeface="Arial Unicode MS"/>
              </a:rPr>
              <a:t>على </a:t>
            </a:r>
            <a:r>
              <a:rPr lang="ar-SA" sz="1900">
                <a:latin typeface="Arial Unicode MS"/>
              </a:rPr>
              <a:t>موافقة مجلس الجامعة وتوصية المجلسى العلمي ومجلسي الكلية والقسم المختصين .</a:t>
            </a:r>
          </a:p>
        </p:txBody>
      </p:sp>
    </p:spTree>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93706" y="0"/>
            <a:ext cx="464344" cy="500062"/>
          </a:xfrm>
          <a:prstGeom prst="rect">
            <a:avLst/>
          </a:prstGeom>
        </p:spPr>
      </p:pic>
      <p:pic>
        <p:nvPicPr>
          <p:cNvPr id="3" name="Picture 2"/>
          <p:cNvPicPr>
            <a:picLocks noChangeAspect="1"/>
          </p:cNvPicPr>
          <p:nvPr/>
        </p:nvPicPr>
        <p:blipFill>
          <a:blip r:embed="rId3"/>
          <a:stretch>
            <a:fillRect/>
          </a:stretch>
        </p:blipFill>
        <p:spPr>
          <a:xfrm>
            <a:off x="1807368" y="721518"/>
            <a:ext cx="3871913" cy="650082"/>
          </a:xfrm>
          <a:prstGeom prst="rect">
            <a:avLst/>
          </a:prstGeom>
        </p:spPr>
      </p:pic>
      <p:pic>
        <p:nvPicPr>
          <p:cNvPr id="4" name="Picture 3"/>
          <p:cNvPicPr>
            <a:picLocks noChangeAspect="1"/>
          </p:cNvPicPr>
          <p:nvPr/>
        </p:nvPicPr>
        <p:blipFill>
          <a:blip r:embed="rId4"/>
          <a:stretch>
            <a:fillRect/>
          </a:stretch>
        </p:blipFill>
        <p:spPr>
          <a:xfrm>
            <a:off x="1800225" y="4514850"/>
            <a:ext cx="3871912" cy="635793"/>
          </a:xfrm>
          <a:prstGeom prst="rect">
            <a:avLst/>
          </a:prstGeom>
        </p:spPr>
      </p:pic>
      <p:pic>
        <p:nvPicPr>
          <p:cNvPr id="5" name="Picture 4"/>
          <p:cNvPicPr>
            <a:picLocks noChangeAspect="1"/>
          </p:cNvPicPr>
          <p:nvPr/>
        </p:nvPicPr>
        <p:blipFill>
          <a:blip r:embed="rId5"/>
          <a:stretch>
            <a:fillRect/>
          </a:stretch>
        </p:blipFill>
        <p:spPr>
          <a:xfrm>
            <a:off x="1814512" y="7793831"/>
            <a:ext cx="3864769" cy="642937"/>
          </a:xfrm>
          <a:prstGeom prst="rect">
            <a:avLst/>
          </a:prstGeom>
        </p:spPr>
      </p:pic>
      <p:sp>
        <p:nvSpPr>
          <p:cNvPr id="6" name="Rectangle 5"/>
          <p:cNvSpPr/>
          <p:nvPr/>
        </p:nvSpPr>
        <p:spPr>
          <a:xfrm>
            <a:off x="685800" y="1707356"/>
            <a:ext cx="6115050" cy="2243137"/>
          </a:xfrm>
          <a:prstGeom prst="rect">
            <a:avLst/>
          </a:prstGeom>
        </p:spPr>
        <p:txBody>
          <a:bodyPr lIns="0" tIns="0" rIns="0" bIns="0">
            <a:noAutofit/>
          </a:bodyPr>
          <a:lstStyle/>
          <a:p>
            <a:pPr indent="342900" algn="just" rtl="1">
              <a:lnSpc>
                <a:spcPts val="3459"/>
              </a:lnSpc>
            </a:pPr>
            <a:r>
              <a:rPr lang="ar-SA" sz="1900">
                <a:latin typeface="Arial Unicode MS"/>
              </a:rPr>
              <a:t>يمنح الأستاذ غير المتفع مكافأة </a:t>
            </a:r>
            <a:r>
              <a:rPr lang="ar-SA" sz="1800">
                <a:latin typeface="Arial Unicode MS"/>
              </a:rPr>
              <a:t>تعادل أول </a:t>
            </a:r>
            <a:r>
              <a:rPr lang="ar-SA" sz="1900">
                <a:latin typeface="Arial Unicode MS"/>
              </a:rPr>
              <a:t>مربرط الرتبة العلمية التي </a:t>
            </a:r>
            <a:r>
              <a:rPr lang="ar-SA" sz="2000">
                <a:latin typeface="Arial Unicode MS"/>
              </a:rPr>
              <a:t>كان </a:t>
            </a:r>
            <a:r>
              <a:rPr lang="ar-SA" sz="1900">
                <a:latin typeface="Arial Unicode MS"/>
              </a:rPr>
              <a:t>عليها ، </a:t>
            </a:r>
            <a:r>
              <a:rPr lang="ar-SA" sz="2000">
                <a:latin typeface="Arial Unicode MS"/>
              </a:rPr>
              <a:t>فإن لم </a:t>
            </a:r>
            <a:r>
              <a:rPr lang="ar-SA" sz="1900">
                <a:latin typeface="Arial Unicode MS"/>
              </a:rPr>
              <a:t>يكن من أعضاء هيثة التدريس السابقين فيحد</a:t>
            </a:r>
            <a:r>
              <a:rPr lang="ar-SA" sz="1700">
                <a:latin typeface="Arial Unicode MS"/>
              </a:rPr>
              <a:t>د </a:t>
            </a:r>
            <a:r>
              <a:rPr lang="ar-SA" sz="1900">
                <a:latin typeface="Arial Unicode MS"/>
              </a:rPr>
              <a:t>مجلس الجامعة مقدار المكافأة بناء </a:t>
            </a:r>
            <a:r>
              <a:rPr lang="ar-SA" sz="1700">
                <a:latin typeface="Arial Unicode MS"/>
              </a:rPr>
              <a:t>على </a:t>
            </a:r>
            <a:r>
              <a:rPr lang="ar-SA" sz="1900">
                <a:latin typeface="Arial Unicode MS"/>
              </a:rPr>
              <a:t>توصية من المجلس العلمي ومجلسي </a:t>
            </a:r>
            <a:r>
              <a:rPr lang="ar-SA" sz="2000">
                <a:latin typeface="Arial Unicode MS"/>
              </a:rPr>
              <a:t>القسم </a:t>
            </a:r>
            <a:r>
              <a:rPr lang="ar-SA" sz="1900">
                <a:latin typeface="Arial Unicode MS"/>
              </a:rPr>
              <a:t>والكلية بما لا يتجاوز </a:t>
            </a:r>
            <a:r>
              <a:rPr lang="ar-SA" sz="1800">
                <a:latin typeface="Arial Unicode MS"/>
              </a:rPr>
              <a:t>أول </a:t>
            </a:r>
            <a:r>
              <a:rPr lang="ar-SA" sz="1900">
                <a:latin typeface="Arial Unicode MS"/>
              </a:rPr>
              <a:t>مربوط رتبة أستا ذ مساعد .</a:t>
            </a:r>
          </a:p>
        </p:txBody>
      </p:sp>
      <p:sp>
        <p:nvSpPr>
          <p:cNvPr id="7" name="Rectangle 6"/>
          <p:cNvSpPr/>
          <p:nvPr/>
        </p:nvSpPr>
        <p:spPr>
          <a:xfrm>
            <a:off x="692943" y="5507831"/>
            <a:ext cx="6107907" cy="1885950"/>
          </a:xfrm>
          <a:prstGeom prst="rect">
            <a:avLst/>
          </a:prstGeom>
        </p:spPr>
        <p:txBody>
          <a:bodyPr lIns="0" tIns="0" rIns="0" bIns="0">
            <a:noAutofit/>
          </a:bodyPr>
          <a:lstStyle/>
          <a:p>
            <a:pPr indent="317500" algn="just" rtl="1">
              <a:lnSpc>
                <a:spcPts val="3684"/>
              </a:lnSpc>
            </a:pPr>
            <a:r>
              <a:rPr lang="ar-SA" sz="1900">
                <a:latin typeface="Arial Unicode MS"/>
              </a:rPr>
              <a:t>هع مراعاة </a:t>
            </a:r>
            <a:r>
              <a:rPr lang="ar-SA" sz="1800">
                <a:latin typeface="Arial Unicode MS"/>
              </a:rPr>
              <a:t>أحكام </a:t>
            </a:r>
            <a:r>
              <a:rPr lang="ar-SA" sz="1900">
                <a:latin typeface="Arial Unicode MS"/>
              </a:rPr>
              <a:t>المادة </a:t>
            </a:r>
            <a:r>
              <a:rPr lang="ar-SA" sz="2000">
                <a:latin typeface="Arial Unicode MS"/>
              </a:rPr>
              <a:t>(</a:t>
            </a:r>
            <a:r>
              <a:rPr lang="en-US" sz="2000">
                <a:latin typeface="Arial Unicode MS"/>
              </a:rPr>
              <a:t>٩٦</a:t>
            </a:r>
            <a:r>
              <a:rPr lang="ar-SA" sz="2000">
                <a:latin typeface="Arial Unicode MS"/>
              </a:rPr>
              <a:t>) </a:t>
            </a:r>
            <a:r>
              <a:rPr lang="ar-SA" sz="1900">
                <a:latin typeface="Arial Unicode MS"/>
              </a:rPr>
              <a:t>من هذ</a:t>
            </a:r>
            <a:r>
              <a:rPr lang="en-US" sz="1900">
                <a:latin typeface="Arial Unicode MS"/>
              </a:rPr>
              <a:t>٥</a:t>
            </a:r>
            <a:r>
              <a:rPr lang="ar-SA" sz="1900">
                <a:latin typeface="Arial Unicode MS"/>
              </a:rPr>
              <a:t> اللائحة يجب على </a:t>
            </a:r>
            <a:r>
              <a:rPr lang="ar-SA" sz="2000">
                <a:latin typeface="Arial Unicode MS"/>
              </a:rPr>
              <a:t>الأسان </a:t>
            </a:r>
            <a:r>
              <a:rPr lang="ar-SA" sz="1900">
                <a:latin typeface="Arial Unicode MS"/>
              </a:rPr>
              <a:t>غير </a:t>
            </a:r>
            <a:r>
              <a:rPr lang="ar-SA" sz="2000">
                <a:latin typeface="Arial Unicode MS"/>
              </a:rPr>
              <a:t>المتفع </a:t>
            </a:r>
            <a:r>
              <a:rPr lang="ar-SA" sz="1800">
                <a:latin typeface="Arial Unicode MS"/>
              </a:rPr>
              <a:t>أن </a:t>
            </a:r>
            <a:r>
              <a:rPr lang="ar-SA" sz="1900">
                <a:latin typeface="Arial Unicode MS"/>
              </a:rPr>
              <a:t>يلتزم بواجبات عضو هيئة </a:t>
            </a:r>
            <a:r>
              <a:rPr lang="ar-SA" sz="2000">
                <a:latin typeface="Arial Unicode MS"/>
              </a:rPr>
              <a:t>التدرئس </a:t>
            </a:r>
            <a:r>
              <a:rPr lang="ar-SA" sz="1900">
                <a:latin typeface="Arial Unicode MS"/>
              </a:rPr>
              <a:t>المنصوبى عليها في هذ</a:t>
            </a:r>
            <a:r>
              <a:rPr lang="en-US" sz="1900">
                <a:latin typeface="Arial Unicode MS"/>
              </a:rPr>
              <a:t>٥</a:t>
            </a:r>
            <a:r>
              <a:rPr lang="ar-SA" sz="1900">
                <a:latin typeface="Arial Unicode MS"/>
              </a:rPr>
              <a:t> اللائحة ويعامل من حيث الوحدات التدريسية الزائدة عن النصاب </a:t>
            </a:r>
            <a:r>
              <a:rPr lang="ar-SA" sz="1800">
                <a:latin typeface="Arial Unicode MS"/>
              </a:rPr>
              <a:t>وفقأ لأحكام </a:t>
            </a:r>
            <a:r>
              <a:rPr lang="ar-SA" sz="1900">
                <a:latin typeface="Arial Unicode MS"/>
              </a:rPr>
              <a:t>المادة (</a:t>
            </a:r>
            <a:r>
              <a:rPr lang="en-US" sz="1900">
                <a:latin typeface="Arial Unicode MS"/>
              </a:rPr>
              <a:t>٥١</a:t>
            </a:r>
            <a:r>
              <a:rPr lang="ar-SA" sz="1900">
                <a:latin typeface="Arial Unicode MS"/>
              </a:rPr>
              <a:t>) من هذه اللائحة .</a:t>
            </a:r>
          </a:p>
        </p:txBody>
      </p:sp>
      <p:sp>
        <p:nvSpPr>
          <p:cNvPr id="8" name="Rectangle 7"/>
          <p:cNvSpPr/>
          <p:nvPr/>
        </p:nvSpPr>
        <p:spPr>
          <a:xfrm>
            <a:off x="707231" y="8893968"/>
            <a:ext cx="6100762" cy="1243013"/>
          </a:xfrm>
          <a:prstGeom prst="rect">
            <a:avLst/>
          </a:prstGeom>
        </p:spPr>
        <p:txBody>
          <a:bodyPr lIns="0" tIns="0" rIns="0" bIns="0">
            <a:noAutofit/>
          </a:bodyPr>
          <a:lstStyle/>
          <a:p>
            <a:pPr indent="317500" algn="just" rtl="1">
              <a:lnSpc>
                <a:spcPts val="3263"/>
              </a:lnSpc>
            </a:pPr>
            <a:r>
              <a:rPr lang="ar-SA" sz="2000">
                <a:latin typeface="Arial Unicode MS"/>
              </a:rPr>
              <a:t>عند </a:t>
            </a:r>
            <a:r>
              <a:rPr lang="ar-SA" sz="1900">
                <a:latin typeface="Arial Unicode MS"/>
              </a:rPr>
              <a:t>إخالآل الأستاذ غير المتفع بأي من واجباته طبق لجأنه ا’لأحكام الخاصة بتأديب أعضاء هيئة </a:t>
            </a:r>
            <a:r>
              <a:rPr lang="ar-SA" sz="2000">
                <a:latin typeface="Arial Unicode MS"/>
              </a:rPr>
              <a:t>التدريس </a:t>
            </a:r>
            <a:r>
              <a:rPr lang="ar-SA" sz="1900">
                <a:latin typeface="Arial Unicode MS"/>
              </a:rPr>
              <a:t>المنصوبى عليها في هده اللائحة .</a:t>
            </a:r>
          </a:p>
        </p:txBody>
      </p:sp>
      <p:sp>
        <p:nvSpPr>
          <p:cNvPr id="9" name="Rectangle 8"/>
          <p:cNvSpPr/>
          <p:nvPr/>
        </p:nvSpPr>
        <p:spPr>
          <a:xfrm>
            <a:off x="3807618" y="10429875"/>
            <a:ext cx="1050132" cy="264318"/>
          </a:xfrm>
          <a:prstGeom prst="rect">
            <a:avLst/>
          </a:prstGeom>
          <a:solidFill>
            <a:srgbClr val="70AD5A"/>
          </a:solidFill>
        </p:spPr>
        <p:txBody>
          <a:bodyPr wrap="none" lIns="0" tIns="0" rIns="0" bIns="0">
            <a:noAutofit/>
          </a:bodyPr>
          <a:lstStyle/>
          <a:p>
            <a:pPr indent="0">
              <a:lnSpc>
                <a:spcPts val="600"/>
              </a:lnSpc>
            </a:pPr>
            <a:r>
              <a:rPr lang="en-US" sz="450">
                <a:latin typeface="Arial Unicode MS"/>
              </a:rPr>
              <a:t>-</a:t>
            </a:r>
          </a:p>
        </p:txBody>
      </p:sp>
      <p:sp>
        <p:nvSpPr>
          <p:cNvPr id="10" name="Rectangle 9"/>
          <p:cNvSpPr/>
          <p:nvPr/>
        </p:nvSpPr>
        <p:spPr>
          <a:xfrm>
            <a:off x="221456" y="392906"/>
            <a:ext cx="235744" cy="164306"/>
          </a:xfrm>
          <a:prstGeom prst="rect">
            <a:avLst/>
          </a:prstGeom>
        </p:spPr>
        <p:txBody>
          <a:bodyPr wrap="none" lIns="0" tIns="0" rIns="0" bIns="0">
            <a:noAutofit/>
          </a:bodyPr>
          <a:lstStyle/>
          <a:p>
            <a:pPr indent="0" algn="r" rtl="1">
              <a:lnSpc>
                <a:spcPts val="2540"/>
              </a:lnSpc>
            </a:pPr>
            <a:r>
              <a:rPr lang="ar-SA" sz="1900">
                <a:solidFill>
                  <a:srgbClr val="2B4917"/>
                </a:solidFill>
                <a:latin typeface="Arial Unicode MS"/>
              </a:rPr>
              <a:t>ب</a:t>
            </a:r>
          </a:p>
        </p:txBody>
      </p:sp>
      <p:sp>
        <p:nvSpPr>
          <p:cNvPr id="11" name="Rectangle 10"/>
          <p:cNvSpPr/>
          <p:nvPr/>
        </p:nvSpPr>
        <p:spPr>
          <a:xfrm>
            <a:off x="385762" y="10322718"/>
            <a:ext cx="171450" cy="150019"/>
          </a:xfrm>
          <a:prstGeom prst="rect">
            <a:avLst/>
          </a:prstGeom>
          <a:solidFill>
            <a:srgbClr val="E9F6D9"/>
          </a:solidFill>
        </p:spPr>
        <p:txBody>
          <a:bodyPr wrap="none" lIns="0" tIns="0" rIns="0" bIns="0">
            <a:noAutofit/>
          </a:bodyPr>
          <a:lstStyle/>
          <a:p>
            <a:pPr indent="0" algn="r" rtl="1">
              <a:lnSpc>
                <a:spcPts val="2540"/>
              </a:lnSpc>
            </a:pPr>
            <a:r>
              <a:rPr lang="ar-SA" sz="1900">
                <a:solidFill>
                  <a:srgbClr val="74985D"/>
                </a:solidFill>
                <a:latin typeface="Arial Unicode MS"/>
              </a:rPr>
              <a:t>ا</a:t>
            </a:r>
          </a:p>
        </p:txBody>
      </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6532959" y="4543425"/>
            <a:ext cx="278606" cy="617934"/>
          </a:xfrm>
          <a:prstGeom prst="rect">
            <a:avLst/>
          </a:prstGeom>
        </p:spPr>
        <p:txBody>
          <a:bodyPr vert="vert270" wrap="none" lIns="0" tIns="0" rIns="0" bIns="0">
            <a:noAutofit/>
          </a:bodyPr>
          <a:lstStyle/>
          <a:p>
            <a:pPr indent="0" algn="r" rtl="1">
              <a:lnSpc>
                <a:spcPts val="2350"/>
              </a:lnSpc>
            </a:pPr>
            <a:r>
              <a:rPr lang="en-US" sz="2100">
                <a:latin typeface="Arial"/>
              </a:rPr>
              <a:t>٠٦٠</a:t>
            </a:r>
            <a:r>
              <a:rPr lang="ar-SA" sz="2100">
                <a:latin typeface="Arial"/>
              </a:rPr>
              <a:t>• </a:t>
            </a:r>
            <a:r>
              <a:rPr lang="ar-SA" sz="2100" u="sng">
                <a:latin typeface="Arial"/>
              </a:rPr>
              <a:t>ح</a:t>
            </a:r>
          </a:p>
        </p:txBody>
      </p:sp>
      <p:sp>
        <p:nvSpPr>
          <p:cNvPr id="3" name="Rectangle 2"/>
          <p:cNvSpPr/>
          <p:nvPr/>
        </p:nvSpPr>
        <p:spPr>
          <a:xfrm>
            <a:off x="1157287" y="900112"/>
            <a:ext cx="5364956" cy="1385888"/>
          </a:xfrm>
          <a:prstGeom prst="rect">
            <a:avLst/>
          </a:prstGeom>
        </p:spPr>
        <p:txBody>
          <a:bodyPr lIns="0" tIns="0" rIns="0" bIns="0">
            <a:noAutofit/>
          </a:bodyPr>
          <a:lstStyle/>
          <a:p>
            <a:pPr indent="0" algn="ctr" rtl="1">
              <a:lnSpc>
                <a:spcPts val="3909"/>
              </a:lnSpc>
              <a:spcAft>
                <a:spcPts val="8750"/>
              </a:spcAft>
            </a:pPr>
            <a:r>
              <a:rPr lang="ar-SA" sz="2800" b="1">
                <a:solidFill>
                  <a:srgbClr val="74985D"/>
                </a:solidFill>
                <a:latin typeface="Arial"/>
              </a:rPr>
              <a:t>الغوا.. اتد</a:t>
            </a:r>
            <a:r>
              <a:rPr lang="en-US" sz="2800" b="1">
                <a:solidFill>
                  <a:srgbClr val="74985D"/>
                </a:solidFill>
                <a:latin typeface="Arial"/>
              </a:rPr>
              <a:t>٠</a:t>
            </a:r>
            <a:r>
              <a:rPr lang="ar-SA" sz="2800" b="1">
                <a:solidFill>
                  <a:srgbClr val="74985D"/>
                </a:solidFill>
                <a:latin typeface="Arial"/>
              </a:rPr>
              <a:t>ة صج اساءات. اسودية اتوفوة خارج الامامة سجايم باددريص </a:t>
            </a:r>
            <a:r>
              <a:rPr lang="ar-SA" sz="2800">
                <a:solidFill>
                  <a:srgbClr val="74985D"/>
                </a:solidFill>
                <a:latin typeface="Arial"/>
              </a:rPr>
              <a:t>في </a:t>
            </a:r>
            <a:r>
              <a:rPr lang="ar-SA" sz="2800" b="1">
                <a:solidFill>
                  <a:srgbClr val="74985D"/>
                </a:solidFill>
                <a:latin typeface="Arial"/>
              </a:rPr>
              <a:t>ليات الامعة ..عاهدها</a:t>
            </a:r>
          </a:p>
        </p:txBody>
      </p:sp>
      <p:sp>
        <p:nvSpPr>
          <p:cNvPr id="4" name="Rectangle 3"/>
          <p:cNvSpPr/>
          <p:nvPr/>
        </p:nvSpPr>
        <p:spPr>
          <a:xfrm>
            <a:off x="785812" y="3946921"/>
            <a:ext cx="5747147" cy="1332310"/>
          </a:xfrm>
          <a:prstGeom prst="rect">
            <a:avLst/>
          </a:prstGeom>
        </p:spPr>
        <p:txBody>
          <a:bodyPr lIns="0" tIns="0" rIns="0" bIns="0">
            <a:noAutofit/>
          </a:bodyPr>
          <a:lstStyle/>
          <a:p>
            <a:pPr indent="0" algn="r" rtl="1">
              <a:lnSpc>
                <a:spcPts val="3713"/>
              </a:lnSpc>
            </a:pPr>
            <a:r>
              <a:rPr lang="ar-SA" sz="1900">
                <a:latin typeface="Arial Unicode MS"/>
              </a:rPr>
              <a:t>يصرفط لمن سنتعا ن بهم من غير أعتناء </a:t>
            </a:r>
            <a:r>
              <a:rPr lang="ar-SA" sz="2000">
                <a:latin typeface="Arial Unicode MS"/>
              </a:rPr>
              <a:t>هيئه </a:t>
            </a:r>
            <a:r>
              <a:rPr lang="ar-SA" sz="1900">
                <a:latin typeface="Arial Unicode MS"/>
              </a:rPr>
              <a:t>التدريس بالجامعة إلقاء الوحدات التدريسية المنهجية المعتمدة صمن الخطط راسية مكافأة عن كل وحدة تدريسية وفق م</a:t>
            </a:r>
            <a:r>
              <a:rPr lang="en-US" sz="1900">
                <a:latin typeface="Arial Unicode MS"/>
              </a:rPr>
              <a:t>٠</a:t>
            </a:r>
            <a:r>
              <a:rPr lang="ar-SA" sz="1900">
                <a:latin typeface="Arial Unicode MS"/>
              </a:rPr>
              <a:t>ا يأتي : -</a:t>
            </a:r>
          </a:p>
        </p:txBody>
      </p:sp>
      <p:sp>
        <p:nvSpPr>
          <p:cNvPr id="5" name="Rectangle 4"/>
          <p:cNvSpPr/>
          <p:nvPr/>
        </p:nvSpPr>
        <p:spPr>
          <a:xfrm>
            <a:off x="792956" y="5375671"/>
            <a:ext cx="6011465" cy="4586288"/>
          </a:xfrm>
          <a:prstGeom prst="rect">
            <a:avLst/>
          </a:prstGeom>
        </p:spPr>
        <p:txBody>
          <a:bodyPr lIns="0" tIns="0" rIns="0" bIns="0">
            <a:noAutofit/>
          </a:bodyPr>
          <a:lstStyle/>
          <a:p>
            <a:pPr indent="0" algn="r" rtl="1">
              <a:lnSpc>
                <a:spcPts val="3713"/>
              </a:lnSpc>
            </a:pPr>
            <a:r>
              <a:rPr lang="en-US" sz="1900">
                <a:latin typeface="Arial Unicode MS"/>
              </a:rPr>
              <a:t>١</a:t>
            </a:r>
            <a:r>
              <a:rPr lang="ar-SA" sz="1900">
                <a:latin typeface="Arial Unicode MS"/>
              </a:rPr>
              <a:t> - الوزراء ، ونوابهم، وأصحاب المرتبه الممتازة ...</a:t>
            </a:r>
            <a:r>
              <a:rPr lang="en-US" sz="1900">
                <a:latin typeface="Arial Unicode MS"/>
              </a:rPr>
              <a:t>١</a:t>
            </a:r>
            <a:r>
              <a:rPr lang="ar-SA" sz="1900">
                <a:latin typeface="Arial Unicode MS"/>
              </a:rPr>
              <a:t> ألف ريال . </a:t>
            </a:r>
            <a:r>
              <a:rPr lang="en-US" sz="1900">
                <a:latin typeface="Arial Unicode MS"/>
              </a:rPr>
              <a:t>٢</a:t>
            </a:r>
            <a:r>
              <a:rPr lang="ar-SA" sz="1900">
                <a:latin typeface="Arial Unicode MS"/>
              </a:rPr>
              <a:t>- أعضاء </a:t>
            </a:r>
            <a:r>
              <a:rPr lang="ar-SA" sz="2000">
                <a:latin typeface="Arial Unicode MS"/>
              </a:rPr>
              <a:t>هيئة </a:t>
            </a:r>
            <a:r>
              <a:rPr lang="ar-SA" sz="1900">
                <a:latin typeface="Arial Unicode MS"/>
              </a:rPr>
              <a:t>التدريس النين يستعان بهم من الجامعات</a:t>
            </a:r>
          </a:p>
          <a:p>
            <a:pPr indent="0" algn="just" rtl="1">
              <a:lnSpc>
                <a:spcPts val="2540"/>
              </a:lnSpc>
              <a:spcAft>
                <a:spcPts val="700"/>
              </a:spcAft>
            </a:pPr>
            <a:r>
              <a:rPr lang="ar-SA" sz="1900">
                <a:latin typeface="Arial Unicode MS"/>
              </a:rPr>
              <a:t>الأخرى:-</a:t>
            </a:r>
          </a:p>
          <a:p>
            <a:pPr indent="0" algn="just" rtl="1">
              <a:lnSpc>
                <a:spcPts val="2540"/>
              </a:lnSpc>
              <a:spcAft>
                <a:spcPts val="700"/>
              </a:spcAft>
            </a:pPr>
            <a:r>
              <a:rPr lang="ar-SA" sz="1900">
                <a:latin typeface="Arial Unicode MS"/>
              </a:rPr>
              <a:t>أ -الأساد    .</a:t>
            </a:r>
            <a:r>
              <a:rPr lang="en-US" sz="1900">
                <a:latin typeface="Arial Unicode MS"/>
              </a:rPr>
              <a:t>٤٠</a:t>
            </a:r>
            <a:r>
              <a:rPr lang="ar-SA" sz="1900">
                <a:latin typeface="Arial Unicode MS"/>
              </a:rPr>
              <a:t> أربعمائةر,ال.</a:t>
            </a:r>
          </a:p>
          <a:p>
            <a:pPr indent="0" algn="just" rtl="1">
              <a:lnSpc>
                <a:spcPts val="4219"/>
              </a:lnSpc>
            </a:pPr>
            <a:r>
              <a:rPr lang="ar-SA" sz="3100">
                <a:latin typeface="Arial Unicode MS"/>
              </a:rPr>
              <a:t>ب- </a:t>
            </a:r>
            <a:r>
              <a:rPr lang="ar-SA" sz="1900">
                <a:latin typeface="Arial Unicode MS"/>
              </a:rPr>
              <a:t>الأسان المشارك    </a:t>
            </a:r>
            <a:r>
              <a:rPr lang="en-US" sz="1900">
                <a:latin typeface="Arial Unicode MS"/>
              </a:rPr>
              <a:t>٣٥٠</a:t>
            </a:r>
            <a:r>
              <a:rPr lang="ar-SA" sz="1900">
                <a:latin typeface="Arial Unicode MS"/>
              </a:rPr>
              <a:t> ثلاثمائة وخمون ريالأ.</a:t>
            </a:r>
          </a:p>
          <a:p>
            <a:pPr indent="0" algn="just" rtl="1">
              <a:lnSpc>
                <a:spcPts val="4219"/>
              </a:lnSpc>
            </a:pPr>
            <a:r>
              <a:rPr lang="ar-SA" sz="1900">
                <a:latin typeface="Arial Unicode MS"/>
              </a:rPr>
              <a:t>ر- الأستاذ المساعد </a:t>
            </a:r>
            <a:r>
              <a:rPr lang="en-US" sz="1900">
                <a:latin typeface="Arial Unicode MS"/>
              </a:rPr>
              <a:t>٠</a:t>
            </a:r>
            <a:r>
              <a:rPr lang="ar-SA" sz="1900">
                <a:latin typeface="Arial Unicode MS"/>
              </a:rPr>
              <a:t> </a:t>
            </a:r>
            <a:r>
              <a:rPr lang="en-US" sz="1900">
                <a:latin typeface="Arial Unicode MS"/>
              </a:rPr>
              <a:t>٠</a:t>
            </a:r>
            <a:r>
              <a:rPr lang="ar-SA" sz="1900">
                <a:latin typeface="Arial Unicode MS"/>
              </a:rPr>
              <a:t> </a:t>
            </a:r>
            <a:r>
              <a:rPr lang="en-US" sz="1900">
                <a:latin typeface="Arial Unicode MS"/>
              </a:rPr>
              <a:t>٣</a:t>
            </a:r>
            <a:r>
              <a:rPr lang="ar-SA" sz="1900">
                <a:latin typeface="Arial Unicode MS"/>
              </a:rPr>
              <a:t> ثلاثمائة رال.</a:t>
            </a:r>
          </a:p>
          <a:p>
            <a:pPr indent="0" algn="r" rtl="1">
              <a:lnSpc>
                <a:spcPts val="4219"/>
              </a:lnSpc>
            </a:pPr>
            <a:r>
              <a:rPr lang="en-US" sz="1900">
                <a:latin typeface="Arial Unicode MS"/>
              </a:rPr>
              <a:t>٣</a:t>
            </a:r>
            <a:r>
              <a:rPr lang="ar-SA" sz="1900">
                <a:latin typeface="Arial Unicode MS"/>
              </a:rPr>
              <a:t>- من هم على مراتب سلم الموظفين: -</a:t>
            </a:r>
          </a:p>
          <a:p>
            <a:pPr indent="0" algn="just" rtl="1">
              <a:lnSpc>
                <a:spcPts val="3713"/>
              </a:lnSpc>
            </a:pPr>
            <a:r>
              <a:rPr lang="ar-SA" sz="1900">
                <a:latin typeface="Arial Unicode MS"/>
              </a:rPr>
              <a:t>أ - المرتبتان </a:t>
            </a:r>
            <a:r>
              <a:rPr lang="en-US" sz="1900">
                <a:latin typeface="Arial Unicode MS"/>
              </a:rPr>
              <a:t>١٤</a:t>
            </a:r>
            <a:r>
              <a:rPr lang="ar-SA" sz="1900">
                <a:latin typeface="Arial Unicode MS"/>
              </a:rPr>
              <a:t>،ه</a:t>
            </a:r>
            <a:r>
              <a:rPr lang="en-US" sz="1900">
                <a:latin typeface="Arial Unicode MS"/>
              </a:rPr>
              <a:t>١</a:t>
            </a:r>
            <a:r>
              <a:rPr lang="ar-SA" sz="1900">
                <a:latin typeface="Arial Unicode MS"/>
              </a:rPr>
              <a:t>    .</a:t>
            </a:r>
            <a:r>
              <a:rPr lang="en-US" sz="1900">
                <a:latin typeface="Arial Unicode MS"/>
              </a:rPr>
              <a:t>٤٠</a:t>
            </a:r>
            <a:r>
              <a:rPr lang="ar-SA" sz="1900">
                <a:latin typeface="Arial Unicode MS"/>
              </a:rPr>
              <a:t> أربعمائة رال .</a:t>
            </a:r>
          </a:p>
          <a:p>
            <a:pPr indent="0" algn="just" rtl="1">
              <a:lnSpc>
                <a:spcPts val="3713"/>
              </a:lnSpc>
            </a:pPr>
            <a:r>
              <a:rPr lang="ar-SA" sz="3100">
                <a:latin typeface="Arial Unicode MS"/>
              </a:rPr>
              <a:t>ب- </a:t>
            </a:r>
            <a:r>
              <a:rPr lang="ar-SA" sz="1900">
                <a:latin typeface="Arial Unicode MS"/>
              </a:rPr>
              <a:t>المرتبة </a:t>
            </a:r>
            <a:r>
              <a:rPr lang="en-US" sz="1900">
                <a:latin typeface="Arial Unicode MS"/>
              </a:rPr>
              <a:t>١٣</a:t>
            </a:r>
            <a:r>
              <a:rPr lang="ar-SA" sz="1900">
                <a:latin typeface="Arial Unicode MS"/>
              </a:rPr>
              <a:t>    </a:t>
            </a:r>
            <a:r>
              <a:rPr lang="en-US" sz="1900">
                <a:latin typeface="Arial Unicode MS"/>
              </a:rPr>
              <a:t>٣٥٠</a:t>
            </a:r>
            <a:r>
              <a:rPr lang="ar-SA" sz="1900">
                <a:latin typeface="Arial Unicode MS"/>
              </a:rPr>
              <a:t> ثلاثمائة وخسرن ريالأ.</a:t>
            </a:r>
          </a:p>
          <a:p>
            <a:pPr indent="0" algn="just" rtl="1">
              <a:lnSpc>
                <a:spcPts val="3713"/>
              </a:lnSpc>
            </a:pPr>
            <a:r>
              <a:rPr lang="ar-SA" sz="1900">
                <a:latin typeface="Arial Unicode MS"/>
              </a:rPr>
              <a:t>ر- المرتبة </a:t>
            </a:r>
            <a:r>
              <a:rPr lang="en-US" sz="1900">
                <a:latin typeface="Arial Unicode MS"/>
              </a:rPr>
              <a:t>١٢</a:t>
            </a:r>
            <a:r>
              <a:rPr lang="ar-SA" sz="1900">
                <a:latin typeface="Arial Unicode MS"/>
              </a:rPr>
              <a:t>    .</a:t>
            </a:r>
            <a:r>
              <a:rPr lang="en-US" sz="1900">
                <a:latin typeface="Arial Unicode MS"/>
              </a:rPr>
              <a:t>٣٠</a:t>
            </a:r>
            <a:r>
              <a:rPr lang="ar-SA" sz="1900">
                <a:latin typeface="Arial Unicode MS"/>
              </a:rPr>
              <a:t> ثلاثمائة ريال </a:t>
            </a:r>
            <a:r>
              <a:rPr lang="en-US" sz="1900">
                <a:latin typeface="Arial Unicode MS"/>
              </a:rPr>
              <a:t>٠</a:t>
            </a:r>
          </a:p>
        </p:txBody>
      </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596" y="0"/>
            <a:ext cx="7143750"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396728" y="889396"/>
            <a:ext cx="2778918" cy="335757"/>
          </a:xfrm>
          <a:prstGeom prst="rect">
            <a:avLst/>
          </a:prstGeom>
        </p:spPr>
        <p:txBody>
          <a:bodyPr wrap="none" lIns="0" tIns="0" rIns="0" bIns="0">
            <a:noAutofit/>
          </a:bodyPr>
          <a:lstStyle/>
          <a:p>
            <a:pPr indent="0" algn="ctr" rtl="1">
              <a:lnSpc>
                <a:spcPts val="3620"/>
              </a:lnSpc>
            </a:pPr>
            <a:r>
              <a:rPr lang="ar-SA" sz="2600">
                <a:latin typeface="Arial Unicode MS"/>
              </a:rPr>
              <a:t>المادة الثانية </a:t>
            </a:r>
            <a:r>
              <a:rPr lang="ar-SA" sz="2700">
                <a:latin typeface="Arial Unicode MS"/>
              </a:rPr>
              <a:t>بعد </a:t>
            </a:r>
            <a:r>
              <a:rPr lang="ar-SA" sz="2600">
                <a:latin typeface="Arial Unicode MS"/>
              </a:rPr>
              <a:t>المائة</a:t>
            </a:r>
          </a:p>
        </p:txBody>
      </p:sp>
      <p:sp>
        <p:nvSpPr>
          <p:cNvPr id="3" name="Rectangle 2"/>
          <p:cNvSpPr/>
          <p:nvPr/>
        </p:nvSpPr>
        <p:spPr>
          <a:xfrm>
            <a:off x="782240" y="1821656"/>
            <a:ext cx="5743575" cy="371475"/>
          </a:xfrm>
          <a:prstGeom prst="rect">
            <a:avLst/>
          </a:prstGeom>
        </p:spPr>
        <p:txBody>
          <a:bodyPr wrap="none" lIns="0" tIns="0" rIns="0" bIns="0">
            <a:noAutofit/>
          </a:bodyPr>
          <a:lstStyle/>
          <a:p>
            <a:pPr indent="266700" algn="r" rtl="1">
              <a:lnSpc>
                <a:spcPts val="2680"/>
              </a:lnSpc>
              <a:spcAft>
                <a:spcPts val="980"/>
              </a:spcAft>
            </a:pPr>
            <a:r>
              <a:rPr lang="ar-SA" sz="2000">
                <a:latin typeface="Arial Unicode MS"/>
              </a:rPr>
              <a:t>إذا كان </a:t>
            </a:r>
            <a:r>
              <a:rPr lang="ar-SA" sz="1900">
                <a:latin typeface="Arial Unicode MS"/>
              </a:rPr>
              <a:t>من </a:t>
            </a:r>
            <a:r>
              <a:rPr lang="ar-SA" sz="2000">
                <a:latin typeface="Arial Unicode MS"/>
              </a:rPr>
              <a:t>يستعان </a:t>
            </a:r>
            <a:r>
              <a:rPr lang="ar-SA" sz="1900">
                <a:latin typeface="Arial Unicode MS"/>
              </a:rPr>
              <a:t>به من </a:t>
            </a:r>
            <a:r>
              <a:rPr lang="ar-SA" sz="2000">
                <a:latin typeface="Arial Unicode MS"/>
              </a:rPr>
              <a:t>أعضاء هيئة التدرئس</a:t>
            </a:r>
            <a:r>
              <a:rPr lang="ar-SA" sz="1900">
                <a:latin typeface="Arial Unicode MS"/>
              </a:rPr>
              <a:t>، أو من </a:t>
            </a:r>
            <a:r>
              <a:rPr lang="ar-SA" sz="2000">
                <a:latin typeface="Arial Unicode MS"/>
              </a:rPr>
              <a:t>غيرهم</a:t>
            </a:r>
          </a:p>
        </p:txBody>
      </p:sp>
      <p:sp>
        <p:nvSpPr>
          <p:cNvPr id="4" name="Rectangle 3"/>
          <p:cNvSpPr/>
          <p:nvPr/>
        </p:nvSpPr>
        <p:spPr>
          <a:xfrm>
            <a:off x="785812" y="2300287"/>
            <a:ext cx="6015038" cy="385763"/>
          </a:xfrm>
          <a:prstGeom prst="rect">
            <a:avLst/>
          </a:prstGeom>
        </p:spPr>
        <p:txBody>
          <a:bodyPr wrap="none" lIns="0" tIns="0" rIns="0" bIns="0">
            <a:noAutofit/>
          </a:bodyPr>
          <a:lstStyle/>
          <a:p>
            <a:pPr indent="0" algn="just" rtl="1">
              <a:lnSpc>
                <a:spcPts val="2710"/>
              </a:lnSpc>
              <a:spcAft>
                <a:spcPts val="420"/>
              </a:spcAft>
            </a:pPr>
            <a:r>
              <a:rPr lang="ar-SA" sz="1900">
                <a:latin typeface="Arial Unicode MS"/>
              </a:rPr>
              <a:t>من </a:t>
            </a:r>
            <a:r>
              <a:rPr lang="ar-SA" sz="2000">
                <a:latin typeface="Arial Unicode MS"/>
              </a:rPr>
              <a:t>خارج </a:t>
            </a:r>
            <a:r>
              <a:rPr lang="ar-SA" sz="1900">
                <a:latin typeface="Arial Unicode MS"/>
              </a:rPr>
              <a:t>مقر </a:t>
            </a:r>
            <a:r>
              <a:rPr lang="ar-SA" sz="2000">
                <a:latin typeface="Arial Unicode MS"/>
              </a:rPr>
              <a:t>الجامعة </a:t>
            </a:r>
            <a:r>
              <a:rPr lang="ar-SA" sz="2400">
                <a:latin typeface="Arial"/>
              </a:rPr>
              <a:t>أو </a:t>
            </a:r>
            <a:r>
              <a:rPr lang="ar-SA" sz="1900">
                <a:latin typeface="Arial Unicode MS"/>
              </a:rPr>
              <a:t>من </a:t>
            </a:r>
            <a:r>
              <a:rPr lang="ar-SA" sz="2000">
                <a:latin typeface="Arial Unicode MS"/>
              </a:rPr>
              <a:t>خارج </a:t>
            </a:r>
            <a:r>
              <a:rPr lang="ar-SA" sz="1900">
                <a:latin typeface="Arial Unicode MS"/>
              </a:rPr>
              <a:t>مقر </a:t>
            </a:r>
            <a:r>
              <a:rPr lang="ar-SA" sz="2400">
                <a:latin typeface="Arial"/>
              </a:rPr>
              <a:t>أحد </a:t>
            </a:r>
            <a:r>
              <a:rPr lang="ar-SA" sz="1900">
                <a:latin typeface="Arial Unicode MS"/>
              </a:rPr>
              <a:t>فروعها فيصرف له</a:t>
            </a:r>
          </a:p>
        </p:txBody>
      </p:sp>
      <p:sp>
        <p:nvSpPr>
          <p:cNvPr id="5" name="Rectangle 4"/>
          <p:cNvSpPr/>
          <p:nvPr/>
        </p:nvSpPr>
        <p:spPr>
          <a:xfrm>
            <a:off x="785812" y="2771775"/>
            <a:ext cx="6018609" cy="1732359"/>
          </a:xfrm>
          <a:prstGeom prst="rect">
            <a:avLst/>
          </a:prstGeom>
        </p:spPr>
        <p:txBody>
          <a:bodyPr lIns="0" tIns="0" rIns="0" bIns="0">
            <a:noAutofit/>
          </a:bodyPr>
          <a:lstStyle/>
          <a:p>
            <a:pPr indent="0" algn="just" rtl="1">
              <a:lnSpc>
                <a:spcPts val="3544"/>
              </a:lnSpc>
              <a:spcAft>
                <a:spcPts val="2310"/>
              </a:spcAft>
            </a:pPr>
            <a:r>
              <a:rPr lang="ar-SA" sz="1900">
                <a:latin typeface="Arial Unicode MS"/>
              </a:rPr>
              <a:t>بالإضافة إلى المكافأة المنصرص </a:t>
            </a:r>
            <a:r>
              <a:rPr lang="ar-SA" sz="1700">
                <a:latin typeface="Arial Unicode MS"/>
              </a:rPr>
              <a:t>عليها </a:t>
            </a:r>
            <a:r>
              <a:rPr lang="ar-SA" sz="1900">
                <a:latin typeface="Arial Unicode MS"/>
              </a:rPr>
              <a:t>في المادة (</a:t>
            </a:r>
            <a:r>
              <a:rPr lang="en-US" sz="1900">
                <a:latin typeface="Arial Unicode MS"/>
              </a:rPr>
              <a:t>١٠١</a:t>
            </a:r>
            <a:r>
              <a:rPr lang="ar-SA" sz="1900">
                <a:latin typeface="Arial Unicode MS"/>
              </a:rPr>
              <a:t>) من هذه اللائحة </a:t>
            </a:r>
            <a:r>
              <a:rPr lang="ar-SA" sz="2000">
                <a:latin typeface="Arial Unicode MS"/>
              </a:rPr>
              <a:t>تنكرة </a:t>
            </a:r>
            <a:r>
              <a:rPr lang="ar-SA" sz="1900">
                <a:latin typeface="Arial Unicode MS"/>
              </a:rPr>
              <a:t>سعر بالطائرة نهابأ وإيابأ، وبدل الانتداب </a:t>
            </a:r>
            <a:r>
              <a:rPr lang="ar-SA" sz="2000">
                <a:latin typeface="Arial Unicode MS"/>
              </a:rPr>
              <a:t>المقرر </a:t>
            </a:r>
            <a:r>
              <a:rPr lang="ar-SA" sz="1900">
                <a:latin typeface="Arial Unicode MS"/>
              </a:rPr>
              <a:t>لأمثاله، أو أن تتحمل الجامعة نفقات إممكانه ومواصلاته وإعادته مدة إقامته .</a:t>
            </a:r>
          </a:p>
        </p:txBody>
      </p:sp>
      <p:sp>
        <p:nvSpPr>
          <p:cNvPr id="6" name="Rectangle 5"/>
          <p:cNvSpPr/>
          <p:nvPr/>
        </p:nvSpPr>
        <p:spPr>
          <a:xfrm>
            <a:off x="3171825" y="5097065"/>
            <a:ext cx="1257300" cy="292894"/>
          </a:xfrm>
          <a:prstGeom prst="rect">
            <a:avLst/>
          </a:prstGeom>
        </p:spPr>
        <p:txBody>
          <a:bodyPr wrap="none" lIns="0" tIns="0" rIns="0" bIns="0">
            <a:noAutofit/>
          </a:bodyPr>
          <a:lstStyle/>
          <a:p>
            <a:pPr indent="0" algn="ctr" rtl="1">
              <a:lnSpc>
                <a:spcPts val="4020"/>
              </a:lnSpc>
              <a:spcAft>
                <a:spcPts val="2870"/>
              </a:spcAft>
            </a:pPr>
            <a:r>
              <a:rPr lang="ar-SA" sz="3000">
                <a:solidFill>
                  <a:srgbClr val="90BB80"/>
                </a:solidFill>
                <a:latin typeface="Arial Unicode MS"/>
              </a:rPr>
              <a:t>الاحكام</a:t>
            </a:r>
            <a:r>
              <a:rPr lang="en-US" sz="3000">
                <a:solidFill>
                  <a:srgbClr val="90BB80"/>
                </a:solidFill>
                <a:latin typeface="Arial Unicode MS"/>
              </a:rPr>
              <a:t>١</a:t>
            </a:r>
            <a:r>
              <a:rPr lang="ar-SA" sz="3000">
                <a:solidFill>
                  <a:srgbClr val="90BB80"/>
                </a:solidFill>
                <a:latin typeface="Arial Unicode MS"/>
              </a:rPr>
              <a:t>لعامة</a:t>
            </a:r>
          </a:p>
        </p:txBody>
      </p:sp>
      <p:sp>
        <p:nvSpPr>
          <p:cNvPr id="7" name="Rectangle 6"/>
          <p:cNvSpPr/>
          <p:nvPr/>
        </p:nvSpPr>
        <p:spPr>
          <a:xfrm>
            <a:off x="2436018" y="6097190"/>
            <a:ext cx="2753916" cy="339328"/>
          </a:xfrm>
          <a:prstGeom prst="rect">
            <a:avLst/>
          </a:prstGeom>
        </p:spPr>
        <p:txBody>
          <a:bodyPr wrap="none" lIns="0" tIns="0" rIns="0" bIns="0">
            <a:noAutofit/>
          </a:bodyPr>
          <a:lstStyle/>
          <a:p>
            <a:pPr indent="0" algn="ctr" rtl="1">
              <a:lnSpc>
                <a:spcPts val="4150"/>
              </a:lnSpc>
              <a:spcAft>
                <a:spcPts val="2310"/>
              </a:spcAft>
            </a:pPr>
            <a:r>
              <a:rPr lang="ar-SA" sz="3100">
                <a:latin typeface="Arial Unicode MS"/>
              </a:rPr>
              <a:t>المادة الثالثة </a:t>
            </a:r>
            <a:r>
              <a:rPr lang="ar-SA" sz="2600" b="1">
                <a:latin typeface="Arial"/>
              </a:rPr>
              <a:t>بعد </a:t>
            </a:r>
            <a:r>
              <a:rPr lang="ar-SA" sz="3100">
                <a:latin typeface="Arial Unicode MS"/>
              </a:rPr>
              <a:t>المائة</a:t>
            </a:r>
          </a:p>
        </p:txBody>
      </p:sp>
      <p:sp>
        <p:nvSpPr>
          <p:cNvPr id="8" name="Rectangle 7"/>
          <p:cNvSpPr/>
          <p:nvPr/>
        </p:nvSpPr>
        <p:spPr>
          <a:xfrm>
            <a:off x="810815" y="7083028"/>
            <a:ext cx="6004322" cy="753665"/>
          </a:xfrm>
          <a:prstGeom prst="rect">
            <a:avLst/>
          </a:prstGeom>
        </p:spPr>
        <p:txBody>
          <a:bodyPr lIns="0" tIns="0" rIns="0" bIns="0">
            <a:noAutofit/>
          </a:bodyPr>
          <a:lstStyle/>
          <a:p>
            <a:pPr indent="266700" algn="just" rtl="1">
              <a:lnSpc>
                <a:spcPts val="3234"/>
              </a:lnSpc>
              <a:spcAft>
                <a:spcPts val="2870"/>
              </a:spcAft>
            </a:pPr>
            <a:r>
              <a:rPr lang="ar-SA" sz="1900">
                <a:latin typeface="Arial Unicode MS"/>
              </a:rPr>
              <a:t>تضع مجالس الجامعات القوامعد التنفيذية والإجرائية لهذه اللائحة بما لا يتعارض معها .</a:t>
            </a:r>
          </a:p>
        </p:txBody>
      </p:sp>
      <p:sp>
        <p:nvSpPr>
          <p:cNvPr id="9" name="Rectangle 8"/>
          <p:cNvSpPr/>
          <p:nvPr/>
        </p:nvSpPr>
        <p:spPr>
          <a:xfrm>
            <a:off x="2400300" y="8458200"/>
            <a:ext cx="2843212" cy="332184"/>
          </a:xfrm>
          <a:prstGeom prst="rect">
            <a:avLst/>
          </a:prstGeom>
        </p:spPr>
        <p:txBody>
          <a:bodyPr wrap="none" lIns="0" tIns="0" rIns="0" bIns="0">
            <a:noAutofit/>
          </a:bodyPr>
          <a:lstStyle/>
          <a:p>
            <a:pPr indent="0" algn="ctr" rtl="1">
              <a:lnSpc>
                <a:spcPts val="4150"/>
              </a:lnSpc>
              <a:spcAft>
                <a:spcPts val="2310"/>
              </a:spcAft>
            </a:pPr>
            <a:r>
              <a:rPr lang="ar-SA" sz="3100">
                <a:latin typeface="Arial Unicode MS"/>
              </a:rPr>
              <a:t>المادة </a:t>
            </a:r>
            <a:r>
              <a:rPr lang="ar-SA" sz="2600">
                <a:latin typeface="Arial Unicode MS"/>
              </a:rPr>
              <a:t>الرابعة </a:t>
            </a:r>
            <a:r>
              <a:rPr lang="ar-SA" sz="2600" b="1">
                <a:latin typeface="Arial"/>
              </a:rPr>
              <a:t>بعد </a:t>
            </a:r>
            <a:r>
              <a:rPr lang="ar-SA" sz="3100">
                <a:latin typeface="Arial Unicode MS"/>
              </a:rPr>
              <a:t>المائة</a:t>
            </a:r>
          </a:p>
        </p:txBody>
      </p:sp>
      <p:sp>
        <p:nvSpPr>
          <p:cNvPr id="10" name="Rectangle 9"/>
          <p:cNvSpPr/>
          <p:nvPr/>
        </p:nvSpPr>
        <p:spPr>
          <a:xfrm>
            <a:off x="810815" y="9383315"/>
            <a:ext cx="6036469" cy="882253"/>
          </a:xfrm>
          <a:prstGeom prst="rect">
            <a:avLst/>
          </a:prstGeom>
        </p:spPr>
        <p:txBody>
          <a:bodyPr lIns="0" tIns="0" rIns="0" bIns="0">
            <a:noAutofit/>
          </a:bodyPr>
          <a:lstStyle/>
          <a:p>
            <a:pPr indent="266700" algn="just" rtl="1">
              <a:lnSpc>
                <a:spcPts val="3797"/>
              </a:lnSpc>
              <a:spcBef>
                <a:spcPts val="2310"/>
              </a:spcBef>
            </a:pPr>
            <a:r>
              <a:rPr lang="ar-SA" sz="1900">
                <a:latin typeface="Arial Unicode MS"/>
              </a:rPr>
              <a:t>ما لم يرد به نعس في هذه اللائحة تطبق بشأنه ا لأنظمة والقرارات الافذة ني الملكة.</a:t>
            </a:r>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243137" y="992981"/>
            <a:ext cx="3164681" cy="389334"/>
          </a:xfrm>
          <a:prstGeom prst="rect">
            <a:avLst/>
          </a:prstGeom>
        </p:spPr>
        <p:txBody>
          <a:bodyPr wrap="none" lIns="0" tIns="0" rIns="0" bIns="0">
            <a:noAutofit/>
          </a:bodyPr>
          <a:lstStyle/>
          <a:p>
            <a:pPr indent="0" algn="r" rtl="1">
              <a:lnSpc>
                <a:spcPts val="3620"/>
              </a:lnSpc>
            </a:pPr>
            <a:r>
              <a:rPr lang="ar-SA" sz="2600">
                <a:latin typeface="Arial Unicode MS"/>
              </a:rPr>
              <a:t>المادة الخامسة </a:t>
            </a:r>
            <a:r>
              <a:rPr lang="ar-SA" sz="2700">
                <a:latin typeface="Arial Unicode MS"/>
              </a:rPr>
              <a:t>بعد </a:t>
            </a:r>
            <a:r>
              <a:rPr lang="ar-SA" sz="2600">
                <a:latin typeface="Arial Unicode MS"/>
              </a:rPr>
              <a:t>المائة</a:t>
            </a:r>
          </a:p>
        </p:txBody>
      </p:sp>
      <p:sp>
        <p:nvSpPr>
          <p:cNvPr id="3" name="Rectangle 2"/>
          <p:cNvSpPr/>
          <p:nvPr/>
        </p:nvSpPr>
        <p:spPr>
          <a:xfrm>
            <a:off x="2339578" y="1989534"/>
            <a:ext cx="4243387" cy="378619"/>
          </a:xfrm>
          <a:prstGeom prst="rect">
            <a:avLst/>
          </a:prstGeom>
        </p:spPr>
        <p:txBody>
          <a:bodyPr wrap="none" lIns="0" tIns="0" rIns="0" bIns="0">
            <a:noAutofit/>
          </a:bodyPr>
          <a:lstStyle/>
          <a:p>
            <a:pPr indent="0" algn="r" rtl="1">
              <a:lnSpc>
                <a:spcPts val="2680"/>
              </a:lnSpc>
              <a:spcAft>
                <a:spcPts val="3220"/>
              </a:spcAft>
            </a:pPr>
            <a:r>
              <a:rPr lang="ar-SA" sz="1900">
                <a:latin typeface="Arial Unicode MS"/>
              </a:rPr>
              <a:t>لمجلس التعليم العالي حق </a:t>
            </a:r>
            <a:r>
              <a:rPr lang="ar-SA" sz="2000">
                <a:latin typeface="Arial Unicode MS"/>
              </a:rPr>
              <a:t>تفسير هذه </a:t>
            </a:r>
            <a:r>
              <a:rPr lang="ar-SA" sz="1900">
                <a:latin typeface="Arial Unicode MS"/>
              </a:rPr>
              <a:t>اللائحة .</a:t>
            </a:r>
          </a:p>
        </p:txBody>
      </p:sp>
      <p:sp>
        <p:nvSpPr>
          <p:cNvPr id="4" name="Rectangle 3"/>
          <p:cNvSpPr/>
          <p:nvPr/>
        </p:nvSpPr>
        <p:spPr>
          <a:xfrm>
            <a:off x="2243137" y="2896790"/>
            <a:ext cx="3186113" cy="378619"/>
          </a:xfrm>
          <a:prstGeom prst="rect">
            <a:avLst/>
          </a:prstGeom>
        </p:spPr>
        <p:txBody>
          <a:bodyPr wrap="none" lIns="0" tIns="0" rIns="0" bIns="0">
            <a:noAutofit/>
          </a:bodyPr>
          <a:lstStyle/>
          <a:p>
            <a:pPr indent="0" algn="ctr" rtl="1">
              <a:lnSpc>
                <a:spcPts val="3480"/>
              </a:lnSpc>
              <a:spcBef>
                <a:spcPts val="3220"/>
              </a:spcBef>
              <a:spcAft>
                <a:spcPts val="2800"/>
              </a:spcAft>
            </a:pPr>
            <a:r>
              <a:rPr lang="ar-SA" sz="2600">
                <a:latin typeface="Arial Unicode MS"/>
              </a:rPr>
              <a:t>الم</a:t>
            </a:r>
            <a:r>
              <a:rPr lang="en-US" sz="2600">
                <a:latin typeface="Arial Unicode MS"/>
              </a:rPr>
              <a:t>1</a:t>
            </a:r>
            <a:r>
              <a:rPr lang="ar-SA" sz="2600">
                <a:latin typeface="Arial Unicode MS"/>
              </a:rPr>
              <a:t>دة الاسة </a:t>
            </a:r>
            <a:r>
              <a:rPr lang="ar-SA" sz="2600" b="1">
                <a:latin typeface="Arial"/>
              </a:rPr>
              <a:t>بعد </a:t>
            </a:r>
            <a:r>
              <a:rPr lang="ar-SA" sz="2600">
                <a:latin typeface="Arial Unicode MS"/>
              </a:rPr>
              <a:t>|لمائة</a:t>
            </a:r>
          </a:p>
        </p:txBody>
      </p:sp>
      <p:sp>
        <p:nvSpPr>
          <p:cNvPr id="5" name="Rectangle 4"/>
          <p:cNvSpPr/>
          <p:nvPr/>
        </p:nvSpPr>
        <p:spPr>
          <a:xfrm>
            <a:off x="1796653" y="3879056"/>
            <a:ext cx="4789884" cy="360759"/>
          </a:xfrm>
          <a:prstGeom prst="rect">
            <a:avLst/>
          </a:prstGeom>
        </p:spPr>
        <p:txBody>
          <a:bodyPr wrap="none" lIns="0" tIns="0" rIns="0" bIns="0">
            <a:noAutofit/>
          </a:bodyPr>
          <a:lstStyle/>
          <a:p>
            <a:pPr indent="0" algn="r" rtl="1">
              <a:lnSpc>
                <a:spcPts val="2680"/>
              </a:lnSpc>
              <a:spcBef>
                <a:spcPts val="2800"/>
              </a:spcBef>
            </a:pPr>
            <a:r>
              <a:rPr lang="ar-SA" sz="1900">
                <a:latin typeface="Arial Unicode MS"/>
              </a:rPr>
              <a:t>يعمل بهذه اللائحة بعد مغي سة </a:t>
            </a:r>
            <a:r>
              <a:rPr lang="ar-SA" sz="2000">
                <a:latin typeface="Arial Unicode MS"/>
              </a:rPr>
              <a:t>أنهر </a:t>
            </a:r>
            <a:r>
              <a:rPr lang="ar-SA" sz="1900">
                <a:latin typeface="Arial Unicode MS"/>
              </a:rPr>
              <a:t>من </a:t>
            </a:r>
            <a:r>
              <a:rPr lang="ar-SA" sz="2000">
                <a:latin typeface="Arial Unicode MS"/>
              </a:rPr>
              <a:t>إقرارها.</a:t>
            </a:r>
          </a:p>
        </p:txBody>
      </p:sp>
    </p:spTree>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92968" y="1832371"/>
          <a:ext cx="8897541" cy="3018235"/>
        </p:xfrm>
        <a:graphic>
          <a:graphicData uri="http://schemas.openxmlformats.org/drawingml/2006/table">
            <a:tbl>
              <a:tblPr/>
              <a:tblGrid>
                <a:gridCol w="1000125"/>
                <a:gridCol w="446484"/>
                <a:gridCol w="489346"/>
                <a:gridCol w="482203"/>
                <a:gridCol w="478631"/>
                <a:gridCol w="492918"/>
                <a:gridCol w="489346"/>
                <a:gridCol w="475059"/>
                <a:gridCol w="489346"/>
                <a:gridCol w="478631"/>
                <a:gridCol w="478631"/>
                <a:gridCol w="482203"/>
                <a:gridCol w="489346"/>
                <a:gridCol w="478631"/>
                <a:gridCol w="489346"/>
                <a:gridCol w="492918"/>
                <a:gridCol w="664368"/>
              </a:tblGrid>
              <a:tr h="539353">
                <a:tc>
                  <a:txBody>
                    <a:bodyPr/>
                    <a:lstStyle/>
                    <a:p>
                      <a:pPr marL="114300" indent="0" rtl="1">
                        <a:lnSpc>
                          <a:spcPts val="1880"/>
                        </a:lnSpc>
                      </a:pPr>
                      <a:r>
                        <a:rPr lang="ar-SA" sz="1400">
                          <a:latin typeface="Arial Unicode MS"/>
                        </a:rPr>
                        <a:t>؟^؛</a:t>
                      </a:r>
                    </a:p>
                  </a:txBody>
                  <a:tcPr marL="0" marR="0" marT="0" marB="0" anchor="ctr"/>
                </a:tc>
                <a:tc>
                  <a:txBody>
                    <a:bodyPr/>
                    <a:lstStyle/>
                    <a:p>
                      <a:pPr indent="0" algn="r" rtl="1">
                        <a:lnSpc>
                          <a:spcPts val="1740"/>
                        </a:lnSpc>
                      </a:pPr>
                      <a:r>
                        <a:rPr lang="en-US" sz="1300">
                          <a:latin typeface="Arial Unicode MS"/>
                        </a:rPr>
                        <a:t>١</a:t>
                      </a:r>
                      <a:r>
                        <a:rPr lang="ar-SA" sz="1300">
                          <a:latin typeface="Arial Unicode MS"/>
                        </a:rPr>
                        <a:t>أ</a:t>
                      </a:r>
                      <a:r>
                        <a:rPr lang="en-US" sz="1300">
                          <a:latin typeface="Arial Unicode MS"/>
                        </a:rPr>
                        <a:t>٠</a:t>
                      </a:r>
                      <a:r>
                        <a:rPr lang="ar-SA" sz="1300">
                          <a:latin typeface="Arial Unicode MS"/>
                        </a:rPr>
                        <a:t>\</a:t>
                      </a:r>
                      <a:r>
                        <a:rPr lang="en-US" sz="1300">
                          <a:latin typeface="Arial Unicode MS"/>
                        </a:rPr>
                        <a:t>٠</a:t>
                      </a:r>
                    </a:p>
                  </a:txBody>
                  <a:tcPr marL="0" marR="0" marT="0" marB="0" anchor="ctr"/>
                </a:tc>
                <a:tc>
                  <a:txBody>
                    <a:bodyPr/>
                    <a:lstStyle/>
                    <a:p>
                      <a:pPr indent="0" algn="r" rtl="1">
                        <a:lnSpc>
                          <a:spcPts val="1740"/>
                        </a:lnSpc>
                      </a:pPr>
                      <a:r>
                        <a:rPr lang="ar-SA" sz="1300">
                          <a:latin typeface="Arial Unicode MS"/>
                        </a:rPr>
                        <a:t>ااا</a:t>
                      </a:r>
                      <a:r>
                        <a:rPr lang="en-US" sz="1300">
                          <a:latin typeface="Arial Unicode MS"/>
                        </a:rPr>
                        <a:t>٠</a:t>
                      </a:r>
                      <a:r>
                        <a:rPr lang="ar-SA" sz="1300">
                          <a:latin typeface="Arial Unicode MS"/>
                        </a:rPr>
                        <a:t>.</a:t>
                      </a:r>
                    </a:p>
                  </a:txBody>
                  <a:tcPr marL="0" marR="0" marT="0" marB="0" anchor="ctr"/>
                </a:tc>
                <a:tc>
                  <a:txBody>
                    <a:bodyPr/>
                    <a:lstStyle/>
                    <a:p>
                      <a:pPr indent="0" algn="r" rtl="1">
                        <a:lnSpc>
                          <a:spcPts val="1740"/>
                        </a:lnSpc>
                      </a:pPr>
                      <a:r>
                        <a:rPr lang="en-US" sz="1300">
                          <a:latin typeface="Arial Unicode MS"/>
                        </a:rPr>
                        <a:t>٨١</a:t>
                      </a:r>
                      <a:r>
                        <a:rPr lang="ar-SA" sz="1300">
                          <a:latin typeface="Arial Unicode MS"/>
                        </a:rPr>
                        <a:t>د</a:t>
                      </a:r>
                      <a:r>
                        <a:rPr lang="en-US" sz="1300">
                          <a:latin typeface="Arial Unicode MS"/>
                        </a:rPr>
                        <a:t>٠٧</a:t>
                      </a:r>
                    </a:p>
                  </a:txBody>
                  <a:tcPr marL="0" marR="0" marT="0" marB="0" anchor="ctr"/>
                </a:tc>
                <a:tc>
                  <a:txBody>
                    <a:bodyPr/>
                    <a:lstStyle/>
                    <a:p>
                      <a:pPr indent="0" algn="r" rtl="1">
                        <a:lnSpc>
                          <a:spcPts val="1740"/>
                        </a:lnSpc>
                      </a:pPr>
                      <a:r>
                        <a:rPr lang="ar-SA" sz="1300">
                          <a:latin typeface="Arial Unicode MS"/>
                        </a:rPr>
                        <a:t>ا</a:t>
                      </a:r>
                      <a:r>
                        <a:rPr lang="en-US" sz="1300">
                          <a:latin typeface="Arial Unicode MS"/>
                        </a:rPr>
                        <a:t>١٨</a:t>
                      </a:r>
                      <a:r>
                        <a:rPr lang="ar-SA" sz="1300">
                          <a:latin typeface="Arial Unicode MS"/>
                        </a:rPr>
                        <a:t>د</a:t>
                      </a:r>
                      <a:r>
                        <a:rPr lang="en-US" sz="1300">
                          <a:latin typeface="Arial Unicode MS"/>
                        </a:rPr>
                        <a:t>٠</a:t>
                      </a:r>
                    </a:p>
                  </a:txBody>
                  <a:tcPr marL="0" marR="0" marT="0" marB="0" anchor="ctr"/>
                </a:tc>
                <a:tc>
                  <a:txBody>
                    <a:bodyPr/>
                    <a:lstStyle/>
                    <a:p>
                      <a:pPr indent="0" algn="r" rtl="1">
                        <a:lnSpc>
                          <a:spcPts val="1740"/>
                        </a:lnSpc>
                      </a:pPr>
                      <a:r>
                        <a:rPr lang="ar-SA" sz="1300">
                          <a:latin typeface="Arial Unicode MS"/>
                        </a:rPr>
                        <a:t>ا</a:t>
                      </a:r>
                      <a:r>
                        <a:rPr lang="en-US" sz="1300">
                          <a:latin typeface="Arial Unicode MS"/>
                        </a:rPr>
                        <a:t>٠٠٧</a:t>
                      </a:r>
                      <a:r>
                        <a:rPr lang="ar-SA" sz="1300">
                          <a:latin typeface="Arial Unicode MS"/>
                        </a:rPr>
                        <a:t>ه</a:t>
                      </a:r>
                    </a:p>
                  </a:txBody>
                  <a:tcPr marL="0" marR="0" marT="0" marB="0" anchor="ctr"/>
                </a:tc>
                <a:tc>
                  <a:txBody>
                    <a:bodyPr/>
                    <a:lstStyle/>
                    <a:p>
                      <a:pPr indent="0" algn="r" rtl="1">
                        <a:lnSpc>
                          <a:spcPts val="1740"/>
                        </a:lnSpc>
                      </a:pPr>
                      <a:r>
                        <a:rPr lang="ar-SA" sz="1300">
                          <a:latin typeface="Arial Unicode MS"/>
                        </a:rPr>
                        <a:t>ا</a:t>
                      </a:r>
                      <a:r>
                        <a:rPr lang="en-US" sz="1300">
                          <a:latin typeface="Arial Unicode MS"/>
                        </a:rPr>
                        <a:t>١</a:t>
                      </a:r>
                      <a:r>
                        <a:rPr lang="ar-SA" sz="1300">
                          <a:latin typeface="Arial Unicode MS"/>
                        </a:rPr>
                        <a:t>ا</a:t>
                      </a:r>
                      <a:r>
                        <a:rPr lang="en-US" sz="1300">
                          <a:latin typeface="Arial Unicode MS"/>
                        </a:rPr>
                        <a:t>٠١</a:t>
                      </a:r>
                    </a:p>
                  </a:txBody>
                  <a:tcPr marL="0" marR="0" marT="0" marB="0" anchor="ctr"/>
                </a:tc>
                <a:tc>
                  <a:txBody>
                    <a:bodyPr/>
                    <a:lstStyle/>
                    <a:p>
                      <a:pPr indent="0" algn="r" rtl="1">
                        <a:lnSpc>
                          <a:spcPts val="1740"/>
                        </a:lnSpc>
                      </a:pPr>
                      <a:r>
                        <a:rPr lang="ar-SA" sz="1300">
                          <a:latin typeface="Arial Unicode MS"/>
                        </a:rPr>
                        <a:t>ا</a:t>
                      </a:r>
                      <a:r>
                        <a:rPr lang="en-US" sz="1300">
                          <a:latin typeface="Arial Unicode MS"/>
                        </a:rPr>
                        <a:t>٧١</a:t>
                      </a:r>
                      <a:r>
                        <a:rPr lang="ar-SA" sz="1300">
                          <a:latin typeface="Arial Unicode MS"/>
                        </a:rPr>
                        <a:t>د</a:t>
                      </a:r>
                      <a:r>
                        <a:rPr lang="en-US" sz="1300">
                          <a:latin typeface="Arial Unicode MS"/>
                        </a:rPr>
                        <a:t>٠</a:t>
                      </a:r>
                    </a:p>
                  </a:txBody>
                  <a:tcPr marL="0" marR="0" marT="0" marB="0" anchor="ctr"/>
                </a:tc>
                <a:tc>
                  <a:txBody>
                    <a:bodyPr/>
                    <a:lstStyle/>
                    <a:p>
                      <a:pPr indent="0" algn="r" rtl="1">
                        <a:lnSpc>
                          <a:spcPts val="1740"/>
                        </a:lnSpc>
                      </a:pPr>
                      <a:r>
                        <a:rPr lang="ar-SA" sz="1300">
                          <a:latin typeface="Arial Unicode MS"/>
                        </a:rPr>
                        <a:t>د</a:t>
                      </a:r>
                      <a:r>
                        <a:rPr lang="en-US" sz="1300">
                          <a:latin typeface="Arial Unicode MS"/>
                        </a:rPr>
                        <a:t>١٠</a:t>
                      </a:r>
                      <a:r>
                        <a:rPr lang="ar-SA" sz="1300">
                          <a:latin typeface="Arial Unicode MS"/>
                        </a:rPr>
                        <a:t>ا</a:t>
                      </a:r>
                      <a:r>
                        <a:rPr lang="en-US" sz="1300">
                          <a:latin typeface="Arial Unicode MS"/>
                        </a:rPr>
                        <a:t>٠</a:t>
                      </a:r>
                    </a:p>
                  </a:txBody>
                  <a:tcPr marL="0" marR="0" marT="0" marB="0" anchor="ctr"/>
                </a:tc>
                <a:tc>
                  <a:txBody>
                    <a:bodyPr/>
                    <a:lstStyle/>
                    <a:p>
                      <a:pPr indent="0" algn="r" rtl="1">
                        <a:lnSpc>
                          <a:spcPts val="1740"/>
                        </a:lnSpc>
                      </a:pPr>
                      <a:r>
                        <a:rPr lang="ar-SA" sz="1300">
                          <a:latin typeface="Arial Unicode MS"/>
                        </a:rPr>
                        <a:t>دا</a:t>
                      </a:r>
                      <a:r>
                        <a:rPr lang="en-US" sz="1300">
                          <a:latin typeface="Arial Unicode MS"/>
                        </a:rPr>
                        <a:t>٠١٠</a:t>
                      </a:r>
                    </a:p>
                  </a:txBody>
                  <a:tcPr marL="0" marR="0" marT="0" marB="0" anchor="ctr"/>
                </a:tc>
                <a:tc>
                  <a:txBody>
                    <a:bodyPr/>
                    <a:lstStyle/>
                    <a:p>
                      <a:pPr indent="0" algn="r" rtl="1">
                        <a:lnSpc>
                          <a:spcPts val="1740"/>
                        </a:lnSpc>
                      </a:pPr>
                      <a:r>
                        <a:rPr lang="ar-SA" sz="1300">
                          <a:latin typeface="Arial Unicode MS"/>
                        </a:rPr>
                        <a:t>د</a:t>
                      </a:r>
                      <a:r>
                        <a:rPr lang="en-US" sz="1300">
                          <a:latin typeface="Arial Unicode MS"/>
                        </a:rPr>
                        <a:t>٨١</a:t>
                      </a:r>
                      <a:r>
                        <a:rPr lang="ar-SA" sz="1300">
                          <a:latin typeface="Arial Unicode MS"/>
                        </a:rPr>
                        <a:t>د</a:t>
                      </a:r>
                      <a:r>
                        <a:rPr lang="en-US" sz="1300">
                          <a:latin typeface="Arial Unicode MS"/>
                        </a:rPr>
                        <a:t>٠</a:t>
                      </a:r>
                    </a:p>
                  </a:txBody>
                  <a:tcPr marL="0" marR="0" marT="0" marB="0" anchor="ctr"/>
                </a:tc>
                <a:tc>
                  <a:txBody>
                    <a:bodyPr/>
                    <a:lstStyle/>
                    <a:p>
                      <a:pPr indent="0" algn="r" rtl="1">
                        <a:lnSpc>
                          <a:spcPts val="1740"/>
                        </a:lnSpc>
                      </a:pPr>
                      <a:r>
                        <a:rPr lang="ar-SA" sz="1300">
                          <a:latin typeface="Arial Unicode MS"/>
                        </a:rPr>
                        <a:t>دددا.</a:t>
                      </a:r>
                    </a:p>
                  </a:txBody>
                  <a:tcPr marL="0" marR="0" marT="0" marB="0" anchor="ctr"/>
                </a:tc>
                <a:tc>
                  <a:txBody>
                    <a:bodyPr/>
                    <a:lstStyle/>
                    <a:p>
                      <a:pPr indent="0" algn="r" rtl="1">
                        <a:lnSpc>
                          <a:spcPts val="1880"/>
                        </a:lnSpc>
                      </a:pPr>
                      <a:r>
                        <a:rPr lang="ar-SA" sz="1300">
                          <a:latin typeface="Arial Unicode MS"/>
                        </a:rPr>
                        <a:t>دد</a:t>
                      </a:r>
                      <a:r>
                        <a:rPr lang="en-US" sz="1300">
                          <a:latin typeface="Arial Unicode MS"/>
                        </a:rPr>
                        <a:t>٠</a:t>
                      </a:r>
                      <a:r>
                        <a:rPr lang="ar-SA" sz="1300">
                          <a:latin typeface="Arial Unicode MS"/>
                        </a:rPr>
                        <a:t> </a:t>
                      </a:r>
                      <a:r>
                        <a:rPr lang="en-US" sz="1400">
                          <a:latin typeface="Arial Unicode MS"/>
                        </a:rPr>
                        <a:t>٠</a:t>
                      </a:r>
                      <a:r>
                        <a:rPr lang="ar-SA" sz="1400">
                          <a:latin typeface="Arial Unicode MS"/>
                        </a:rPr>
                        <a:t> </a:t>
                      </a:r>
                      <a:r>
                        <a:rPr lang="en-US" sz="1300">
                          <a:latin typeface="Arial Unicode MS"/>
                        </a:rPr>
                        <a:t>٠</a:t>
                      </a:r>
                    </a:p>
                  </a:txBody>
                  <a:tcPr marL="0" marR="0" marT="0" marB="0" anchor="ctr"/>
                </a:tc>
                <a:tc>
                  <a:txBody>
                    <a:bodyPr/>
                    <a:lstStyle/>
                    <a:p>
                      <a:pPr indent="0" algn="r" rtl="1">
                        <a:lnSpc>
                          <a:spcPts val="1740"/>
                        </a:lnSpc>
                      </a:pPr>
                      <a:r>
                        <a:rPr lang="ar-SA" sz="1300">
                          <a:latin typeface="Arial Unicode MS"/>
                        </a:rPr>
                        <a:t>دداد</a:t>
                      </a:r>
                      <a:r>
                        <a:rPr lang="en-US" sz="1300">
                          <a:latin typeface="Arial Unicode MS"/>
                        </a:rPr>
                        <a:t>٠</a:t>
                      </a:r>
                    </a:p>
                  </a:txBody>
                  <a:tcPr marL="0" marR="0" marT="0" marB="0" anchor="ctr"/>
                </a:tc>
                <a:tc>
                  <a:txBody>
                    <a:bodyPr/>
                    <a:lstStyle/>
                    <a:p>
                      <a:pPr indent="0" algn="r" rtl="1">
                        <a:lnSpc>
                          <a:spcPts val="1740"/>
                        </a:lnSpc>
                      </a:pPr>
                      <a:r>
                        <a:rPr lang="ar-SA" sz="1300">
                          <a:latin typeface="Arial Unicode MS"/>
                        </a:rPr>
                        <a:t>د</a:t>
                      </a:r>
                      <a:r>
                        <a:rPr lang="en-US" sz="1300">
                          <a:latin typeface="Arial Unicode MS"/>
                        </a:rPr>
                        <a:t>١</a:t>
                      </a:r>
                      <a:r>
                        <a:rPr lang="ar-SA" sz="1300">
                          <a:latin typeface="Arial Unicode MS"/>
                        </a:rPr>
                        <a:t>د</a:t>
                      </a:r>
                      <a:r>
                        <a:rPr lang="en-US" sz="1300">
                          <a:latin typeface="Arial Unicode MS"/>
                        </a:rPr>
                        <a:t>٠٨</a:t>
                      </a:r>
                    </a:p>
                  </a:txBody>
                  <a:tcPr marL="0" marR="0" marT="0" marB="0" anchor="ctr"/>
                </a:tc>
                <a:tc>
                  <a:txBody>
                    <a:bodyPr/>
                    <a:lstStyle/>
                    <a:p>
                      <a:pPr indent="0" algn="r" rtl="1">
                        <a:lnSpc>
                          <a:spcPts val="1740"/>
                        </a:lnSpc>
                      </a:pPr>
                      <a:r>
                        <a:rPr lang="ar-SA" sz="1300">
                          <a:latin typeface="Arial Unicode MS"/>
                        </a:rPr>
                        <a:t>د</a:t>
                      </a:r>
                      <a:r>
                        <a:rPr lang="en-US" sz="1300">
                          <a:latin typeface="Arial Unicode MS"/>
                        </a:rPr>
                        <a:t>١</a:t>
                      </a:r>
                      <a:r>
                        <a:rPr lang="ar-SA" sz="1300">
                          <a:latin typeface="Arial Unicode MS"/>
                        </a:rPr>
                        <a:t>لآ"ه</a:t>
                      </a:r>
                    </a:p>
                  </a:txBody>
                  <a:tcPr marL="0" marR="0" marT="0" marB="0" anchor="ctr"/>
                </a:tc>
                <a:tc>
                  <a:txBody>
                    <a:bodyPr/>
                    <a:lstStyle/>
                    <a:p>
                      <a:pPr indent="0" algn="ctr" rtl="1">
                        <a:lnSpc>
                          <a:spcPts val="1740"/>
                        </a:lnSpc>
                      </a:pPr>
                      <a:r>
                        <a:rPr lang="ar-SA" sz="1300">
                          <a:latin typeface="Arial Unicode MS"/>
                        </a:rPr>
                        <a:t>اد</a:t>
                      </a:r>
                      <a:r>
                        <a:rPr lang="en-US" sz="1300">
                          <a:latin typeface="Arial Unicode MS"/>
                        </a:rPr>
                        <a:t>٠</a:t>
                      </a:r>
                    </a:p>
                  </a:txBody>
                  <a:tcPr marL="0" marR="0" marT="0" marB="0" anchor="ctr"/>
                </a:tc>
              </a:tr>
              <a:tr h="539353">
                <a:tc>
                  <a:txBody>
                    <a:bodyPr/>
                    <a:lstStyle/>
                    <a:p>
                      <a:pPr marL="114300" indent="0" rtl="1">
                        <a:lnSpc>
                          <a:spcPts val="1880"/>
                        </a:lnSpc>
                      </a:pPr>
                      <a:r>
                        <a:rPr lang="en-US" sz="1300">
                          <a:latin typeface="Arial Unicode MS"/>
                        </a:rPr>
                        <a:t>7</a:t>
                      </a:r>
                      <a:r>
                        <a:rPr lang="ar-SA" sz="1300">
                          <a:latin typeface="Arial Unicode MS"/>
                        </a:rPr>
                        <a:t>)م</a:t>
                      </a:r>
                      <a:r>
                        <a:rPr lang="en-US" sz="1300">
                          <a:latin typeface="Arial Unicode MS"/>
                        </a:rPr>
                        <a:t>٠١</a:t>
                      </a:r>
                      <a:r>
                        <a:rPr lang="ar-SA" sz="1300">
                          <a:latin typeface="Arial Unicode MS"/>
                        </a:rPr>
                        <a:t>;</a:t>
                      </a:r>
                      <a:r>
                        <a:rPr lang="en-US" sz="1300">
                          <a:latin typeface="Arial Unicode MS"/>
                        </a:rPr>
                        <a:t>٠</a:t>
                      </a:r>
                      <a:r>
                        <a:rPr lang="ar-SA" sz="1300">
                          <a:latin typeface="Arial Unicode MS"/>
                        </a:rPr>
                        <a:t>ء </a:t>
                      </a:r>
                      <a:r>
                        <a:rPr lang="en-US" sz="1400">
                          <a:latin typeface="Arial Unicode MS"/>
                        </a:rPr>
                        <a:t>٦٢</a:t>
                      </a:r>
                      <a:r>
                        <a:rPr lang="ar-SA" sz="1400">
                          <a:latin typeface="Arial Unicode MS"/>
                        </a:rPr>
                        <a:t>صا</a:t>
                      </a:r>
                    </a:p>
                  </a:txBody>
                  <a:tcPr marL="0" marR="0" marT="0" marB="0" anchor="ctr"/>
                </a:tc>
                <a:tc>
                  <a:txBody>
                    <a:bodyPr/>
                    <a:lstStyle/>
                    <a:p>
                      <a:pPr indent="0" algn="r" rtl="1">
                        <a:lnSpc>
                          <a:spcPts val="1740"/>
                        </a:lnSpc>
                      </a:pPr>
                      <a:r>
                        <a:rPr lang="ar-SA" sz="1300">
                          <a:latin typeface="Arial Unicode MS"/>
                        </a:rPr>
                        <a:t>اد</a:t>
                      </a:r>
                      <a:r>
                        <a:rPr lang="en-US" sz="1300">
                          <a:latin typeface="Arial Unicode MS"/>
                        </a:rPr>
                        <a:t>٠٧١</a:t>
                      </a:r>
                    </a:p>
                  </a:txBody>
                  <a:tcPr marL="0" marR="0" marT="0" marB="0" anchor="ctr"/>
                </a:tc>
                <a:tc>
                  <a:txBody>
                    <a:bodyPr/>
                    <a:lstStyle/>
                    <a:p>
                      <a:pPr indent="0" algn="r" rtl="1">
                        <a:lnSpc>
                          <a:spcPts val="1740"/>
                        </a:lnSpc>
                      </a:pPr>
                      <a:r>
                        <a:rPr lang="en-US" sz="1300">
                          <a:latin typeface="Arial Unicode MS"/>
                        </a:rPr>
                        <a:t>١</a:t>
                      </a:r>
                      <a:r>
                        <a:rPr lang="ar-SA" sz="1300">
                          <a:latin typeface="Arial Unicode MS"/>
                        </a:rPr>
                        <a:t>أ</a:t>
                      </a:r>
                      <a:r>
                        <a:rPr lang="en-US" sz="1300">
                          <a:latin typeface="Arial Unicode MS"/>
                        </a:rPr>
                        <a:t>٠٠</a:t>
                      </a:r>
                      <a:r>
                        <a:rPr lang="ar-SA" sz="1300">
                          <a:latin typeface="Arial Unicode MS"/>
                        </a:rPr>
                        <a:t>ه</a:t>
                      </a:r>
                    </a:p>
                  </a:txBody>
                  <a:tcPr marL="0" marR="0" marT="0" marB="0" anchor="ctr"/>
                </a:tc>
                <a:tc>
                  <a:txBody>
                    <a:bodyPr/>
                    <a:lstStyle/>
                    <a:p>
                      <a:pPr indent="0" algn="r" rtl="1">
                        <a:lnSpc>
                          <a:spcPts val="1740"/>
                        </a:lnSpc>
                      </a:pPr>
                      <a:r>
                        <a:rPr lang="ar-SA" sz="1300">
                          <a:latin typeface="Arial Unicode MS"/>
                        </a:rPr>
                        <a:t>ا</a:t>
                      </a:r>
                      <a:r>
                        <a:rPr lang="en-US" sz="1300">
                          <a:latin typeface="Arial Unicode MS"/>
                        </a:rPr>
                        <a:t>0</a:t>
                      </a:r>
                      <a:r>
                        <a:rPr lang="ar-SA" sz="1300">
                          <a:latin typeface="Arial Unicode MS"/>
                        </a:rPr>
                        <a:t>اد</a:t>
                      </a:r>
                      <a:r>
                        <a:rPr lang="en-US" sz="1300">
                          <a:latin typeface="Arial Unicode MS"/>
                        </a:rPr>
                        <a:t>٠</a:t>
                      </a:r>
                    </a:p>
                  </a:txBody>
                  <a:tcPr marL="0" marR="0" marT="0" marB="0" anchor="ctr"/>
                </a:tc>
                <a:tc>
                  <a:txBody>
                    <a:bodyPr/>
                    <a:lstStyle/>
                    <a:p>
                      <a:pPr indent="0" algn="r" rtl="1">
                        <a:lnSpc>
                          <a:spcPts val="1740"/>
                        </a:lnSpc>
                      </a:pPr>
                      <a:r>
                        <a:rPr lang="ar-SA" sz="1300">
                          <a:latin typeface="Arial Unicode MS"/>
                        </a:rPr>
                        <a:t>ا</a:t>
                      </a:r>
                      <a:r>
                        <a:rPr lang="en-US" sz="1300">
                          <a:latin typeface="Arial Unicode MS"/>
                        </a:rPr>
                        <a:t>٠٨٠</a:t>
                      </a:r>
                      <a:r>
                        <a:rPr lang="ar-SA" sz="1300">
                          <a:latin typeface="Arial Unicode MS"/>
                        </a:rPr>
                        <a:t>.</a:t>
                      </a:r>
                    </a:p>
                  </a:txBody>
                  <a:tcPr marL="0" marR="0" marT="0" marB="0" anchor="ctr"/>
                </a:tc>
                <a:tc>
                  <a:txBody>
                    <a:bodyPr/>
                    <a:lstStyle/>
                    <a:p>
                      <a:pPr indent="0" algn="r" rtl="1">
                        <a:lnSpc>
                          <a:spcPts val="1740"/>
                        </a:lnSpc>
                      </a:pPr>
                      <a:r>
                        <a:rPr lang="en-US" sz="1300">
                          <a:latin typeface="Arial Unicode MS"/>
                        </a:rPr>
                        <a:t>١</a:t>
                      </a:r>
                      <a:r>
                        <a:rPr lang="ar-SA" sz="1300">
                          <a:latin typeface="Arial Unicode MS"/>
                        </a:rPr>
                        <a:t>اد</a:t>
                      </a:r>
                      <a:r>
                        <a:rPr lang="en-US" sz="1300">
                          <a:latin typeface="Arial Unicode MS"/>
                        </a:rPr>
                        <a:t>٧</a:t>
                      </a:r>
                      <a:r>
                        <a:rPr lang="ar-SA" sz="1300">
                          <a:latin typeface="Arial Unicode MS"/>
                        </a:rPr>
                        <a:t>.</a:t>
                      </a:r>
                    </a:p>
                  </a:txBody>
                  <a:tcPr marL="0" marR="0" marT="0" marB="0" anchor="ctr"/>
                </a:tc>
                <a:tc>
                  <a:txBody>
                    <a:bodyPr/>
                    <a:lstStyle/>
                    <a:p>
                      <a:pPr indent="0">
                        <a:lnSpc>
                          <a:spcPts val="1740"/>
                        </a:lnSpc>
                      </a:pPr>
                      <a:r>
                        <a:rPr lang="ar-SA" sz="1300">
                          <a:latin typeface="Arial Unicode MS"/>
                        </a:rPr>
                        <a:t>.٠٧١١</a:t>
                      </a:r>
                    </a:p>
                  </a:txBody>
                  <a:tcPr marL="0" marR="0" marT="0" marB="0" anchor="ctr"/>
                </a:tc>
                <a:tc>
                  <a:txBody>
                    <a:bodyPr/>
                    <a:lstStyle/>
                    <a:p>
                      <a:pPr indent="0" algn="r" rtl="1">
                        <a:lnSpc>
                          <a:spcPts val="1740"/>
                        </a:lnSpc>
                      </a:pPr>
                      <a:r>
                        <a:rPr lang="en-US" sz="1300">
                          <a:latin typeface="Arial Unicode MS"/>
                        </a:rPr>
                        <a:t>١٨١</a:t>
                      </a:r>
                      <a:r>
                        <a:rPr lang="ar-SA" sz="1300">
                          <a:latin typeface="Arial Unicode MS"/>
                        </a:rPr>
                        <a:t>د</a:t>
                      </a:r>
                      <a:r>
                        <a:rPr lang="en-US" sz="1300">
                          <a:latin typeface="Arial Unicode MS"/>
                        </a:rPr>
                        <a:t>٠</a:t>
                      </a:r>
                    </a:p>
                  </a:txBody>
                  <a:tcPr marL="0" marR="0" marT="0" marB="0" anchor="ctr"/>
                </a:tc>
                <a:tc>
                  <a:txBody>
                    <a:bodyPr/>
                    <a:lstStyle/>
                    <a:p>
                      <a:pPr indent="0" algn="r" rtl="1">
                        <a:lnSpc>
                          <a:spcPts val="1740"/>
                        </a:lnSpc>
                      </a:pPr>
                      <a:r>
                        <a:rPr lang="ar-SA" sz="1300">
                          <a:latin typeface="Arial Unicode MS"/>
                        </a:rPr>
                        <a:t>ا</a:t>
                      </a:r>
                      <a:r>
                        <a:rPr lang="en-US" sz="1300">
                          <a:latin typeface="Arial Unicode MS"/>
                        </a:rPr>
                        <a:t>٧</a:t>
                      </a:r>
                      <a:r>
                        <a:rPr lang="ar-SA" sz="1300">
                          <a:latin typeface="Arial Unicode MS"/>
                        </a:rPr>
                        <a:t>ا</a:t>
                      </a:r>
                      <a:r>
                        <a:rPr lang="en-US" sz="1300">
                          <a:latin typeface="Arial Unicode MS"/>
                        </a:rPr>
                        <a:t>٠</a:t>
                      </a:r>
                      <a:r>
                        <a:rPr lang="ar-SA" sz="1300">
                          <a:latin typeface="Arial Unicode MS"/>
                        </a:rPr>
                        <a:t>.</a:t>
                      </a:r>
                    </a:p>
                  </a:txBody>
                  <a:tcPr marL="0" marR="0" marT="0" marB="0" anchor="ctr"/>
                </a:tc>
                <a:tc>
                  <a:txBody>
                    <a:bodyPr/>
                    <a:lstStyle/>
                    <a:p>
                      <a:pPr indent="0">
                        <a:lnSpc>
                          <a:spcPts val="1740"/>
                        </a:lnSpc>
                      </a:pPr>
                      <a:r>
                        <a:rPr lang="ar-SA" sz="1300">
                          <a:latin typeface="Arial Unicode MS"/>
                        </a:rPr>
                        <a:t>٠٧٠٧١</a:t>
                      </a:r>
                    </a:p>
                  </a:txBody>
                  <a:tcPr marL="0" marR="0" marT="0" marB="0" anchor="ctr"/>
                </a:tc>
                <a:tc>
                  <a:txBody>
                    <a:bodyPr/>
                    <a:lstStyle/>
                    <a:p>
                      <a:pPr indent="0" algn="r" rtl="1">
                        <a:lnSpc>
                          <a:spcPts val="1740"/>
                        </a:lnSpc>
                      </a:pPr>
                      <a:r>
                        <a:rPr lang="en-US" sz="1300">
                          <a:latin typeface="Arial Unicode MS"/>
                        </a:rPr>
                        <a:t>١</a:t>
                      </a:r>
                      <a:r>
                        <a:rPr lang="ar-SA" sz="1300">
                          <a:latin typeface="Arial Unicode MS"/>
                        </a:rPr>
                        <a:t>لآا</a:t>
                      </a:r>
                      <a:r>
                        <a:rPr lang="en-US" sz="1300">
                          <a:latin typeface="Arial Unicode MS"/>
                        </a:rPr>
                        <a:t>٠</a:t>
                      </a:r>
                      <a:r>
                        <a:rPr lang="ar-SA" sz="1300">
                          <a:latin typeface="Arial Unicode MS"/>
                        </a:rPr>
                        <a:t>ء</a:t>
                      </a:r>
                    </a:p>
                  </a:txBody>
                  <a:tcPr marL="0" marR="0" marT="0" marB="0" anchor="ctr"/>
                </a:tc>
                <a:tc>
                  <a:txBody>
                    <a:bodyPr/>
                    <a:lstStyle/>
                    <a:p>
                      <a:pPr indent="0" algn="r" rtl="1">
                        <a:lnSpc>
                          <a:spcPts val="1740"/>
                        </a:lnSpc>
                      </a:pPr>
                      <a:r>
                        <a:rPr lang="en-US" sz="1300">
                          <a:latin typeface="Arial Unicode MS"/>
                        </a:rPr>
                        <a:t>٨١١</a:t>
                      </a:r>
                      <a:r>
                        <a:rPr lang="ar-SA" sz="1300">
                          <a:latin typeface="Arial Unicode MS"/>
                        </a:rPr>
                        <a:t>د</a:t>
                      </a:r>
                      <a:r>
                        <a:rPr lang="en-US" sz="1300">
                          <a:latin typeface="Arial Unicode MS"/>
                        </a:rPr>
                        <a:t>٠</a:t>
                      </a:r>
                    </a:p>
                  </a:txBody>
                  <a:tcPr marL="0" marR="0" marT="0" marB="0" anchor="ctr"/>
                </a:tc>
                <a:tc>
                  <a:txBody>
                    <a:bodyPr/>
                    <a:lstStyle/>
                    <a:p>
                      <a:pPr indent="0" algn="r" rtl="1">
                        <a:lnSpc>
                          <a:spcPts val="1740"/>
                        </a:lnSpc>
                      </a:pPr>
                      <a:r>
                        <a:rPr lang="ar-SA" sz="1300">
                          <a:latin typeface="Arial Unicode MS"/>
                        </a:rPr>
                        <a:t>،.د.ء</a:t>
                      </a:r>
                    </a:p>
                  </a:txBody>
                  <a:tcPr marL="0" marR="0" marT="0" marB="0" anchor="ctr"/>
                </a:tc>
                <a:tc>
                  <a:txBody>
                    <a:bodyPr/>
                    <a:lstStyle/>
                    <a:p>
                      <a:pPr indent="0" algn="r" rtl="1">
                        <a:lnSpc>
                          <a:spcPts val="1740"/>
                        </a:lnSpc>
                      </a:pPr>
                      <a:r>
                        <a:rPr lang="ar-SA" sz="1300">
                          <a:latin typeface="Arial Unicode MS"/>
                        </a:rPr>
                        <a:t>د. </a:t>
                      </a:r>
                      <a:r>
                        <a:rPr lang="en-US" sz="1300">
                          <a:latin typeface="Arial Unicode MS"/>
                        </a:rPr>
                        <a:t>٠٧٧</a:t>
                      </a:r>
                    </a:p>
                  </a:txBody>
                  <a:tcPr marL="0" marR="0" marT="0" marB="0" anchor="ctr"/>
                </a:tc>
                <a:tc>
                  <a:txBody>
                    <a:bodyPr/>
                    <a:lstStyle/>
                    <a:p>
                      <a:pPr indent="0" algn="r" rtl="1">
                        <a:lnSpc>
                          <a:spcPts val="1740"/>
                        </a:lnSpc>
                      </a:pPr>
                      <a:r>
                        <a:rPr lang="ar-SA" sz="1300">
                          <a:latin typeface="Arial Unicode MS"/>
                        </a:rPr>
                        <a:t>د\أه</a:t>
                      </a:r>
                      <a:r>
                        <a:rPr lang="en-US" sz="1300">
                          <a:latin typeface="Arial Unicode MS"/>
                        </a:rPr>
                        <a:t>٠</a:t>
                      </a:r>
                    </a:p>
                  </a:txBody>
                  <a:tcPr marL="0" marR="0" marT="0" marB="0" anchor="ctr"/>
                </a:tc>
                <a:tc>
                  <a:txBody>
                    <a:bodyPr/>
                    <a:lstStyle/>
                    <a:p>
                      <a:pPr indent="0" algn="r" rtl="1">
                        <a:lnSpc>
                          <a:spcPts val="1740"/>
                        </a:lnSpc>
                      </a:pPr>
                      <a:r>
                        <a:rPr lang="ar-SA" sz="1300">
                          <a:latin typeface="Arial Unicode MS"/>
                        </a:rPr>
                        <a:t>دد</a:t>
                      </a:r>
                      <a:r>
                        <a:rPr lang="en-US" sz="1300">
                          <a:latin typeface="Arial Unicode MS"/>
                        </a:rPr>
                        <a:t>٠</a:t>
                      </a:r>
                      <a:r>
                        <a:rPr lang="ar-SA" sz="1300">
                          <a:latin typeface="Arial Unicode MS"/>
                        </a:rPr>
                        <a:t>د</a:t>
                      </a:r>
                      <a:r>
                        <a:rPr lang="en-US" sz="1300">
                          <a:latin typeface="Arial Unicode MS"/>
                        </a:rPr>
                        <a:t>٠</a:t>
                      </a:r>
                    </a:p>
                  </a:txBody>
                  <a:tcPr marL="0" marR="0" marT="0" marB="0" anchor="ctr"/>
                </a:tc>
                <a:tc>
                  <a:txBody>
                    <a:bodyPr/>
                    <a:lstStyle/>
                    <a:p>
                      <a:pPr indent="0" algn="ctr">
                        <a:lnSpc>
                          <a:spcPts val="1740"/>
                        </a:lnSpc>
                      </a:pPr>
                      <a:r>
                        <a:rPr lang="ar-SA" sz="1300">
                          <a:latin typeface="Arial Unicode MS"/>
                        </a:rPr>
                        <a:t>٠٨٠</a:t>
                      </a:r>
                    </a:p>
                  </a:txBody>
                  <a:tcPr marL="0" marR="0" marT="0" marB="0" anchor="ctr"/>
                </a:tc>
              </a:tr>
              <a:tr h="439340">
                <a:tc>
                  <a:txBody>
                    <a:bodyPr/>
                    <a:lstStyle/>
                    <a:p>
                      <a:pPr marL="114300" indent="0" rtl="1">
                        <a:lnSpc>
                          <a:spcPts val="1740"/>
                        </a:lnSpc>
                      </a:pPr>
                      <a:r>
                        <a:rPr lang="en-US" sz="1300">
                          <a:latin typeface="Arial Unicode MS"/>
                        </a:rPr>
                        <a:t>٣</a:t>
                      </a:r>
                      <a:r>
                        <a:rPr lang="ar-SA" sz="1300">
                          <a:latin typeface="Arial Unicode MS"/>
                        </a:rPr>
                        <a:t>ج</a:t>
                      </a:r>
                      <a:r>
                        <a:rPr lang="en-US" sz="1300">
                          <a:latin typeface="Arial Unicode MS"/>
                        </a:rPr>
                        <a:t>٠٦</a:t>
                      </a:r>
                      <a:r>
                        <a:rPr lang="ar-SA" sz="1300">
                          <a:latin typeface="Arial Unicode MS"/>
                        </a:rPr>
                        <a:t>جا</a:t>
                      </a:r>
                      <a:r>
                        <a:rPr lang="en-US" sz="1300">
                          <a:latin typeface="Arial Unicode MS"/>
                        </a:rPr>
                        <a:t>٠</a:t>
                      </a:r>
                      <a:r>
                        <a:rPr lang="ar-SA" sz="1300">
                          <a:latin typeface="Arial Unicode MS"/>
                        </a:rPr>
                        <a:t> </a:t>
                      </a:r>
                      <a:r>
                        <a:rPr lang="en-US" sz="1300">
                          <a:latin typeface="Arial Unicode MS"/>
                        </a:rPr>
                        <a:t>٦٢</a:t>
                      </a:r>
                      <a:r>
                        <a:rPr lang="ar-SA" sz="1300">
                          <a:latin typeface="Arial Unicode MS"/>
                        </a:rPr>
                        <a:t>ب</a:t>
                      </a:r>
                      <a:r>
                        <a:rPr lang="en-US" sz="1300">
                          <a:latin typeface="Arial Unicode MS"/>
                        </a:rPr>
                        <a:t>٠٣</a:t>
                      </a:r>
                      <a:r>
                        <a:rPr lang="ar-SA" sz="1300">
                          <a:latin typeface="Arial Unicode MS"/>
                        </a:rPr>
                        <a:t>ءا</a:t>
                      </a:r>
                    </a:p>
                  </a:txBody>
                  <a:tcPr marL="0" marR="0" marT="0" marB="0" anchor="ctr"/>
                </a:tc>
                <a:tc>
                  <a:txBody>
                    <a:bodyPr/>
                    <a:lstStyle/>
                    <a:p>
                      <a:pPr indent="0">
                        <a:lnSpc>
                          <a:spcPts val="1740"/>
                        </a:lnSpc>
                      </a:pPr>
                      <a:r>
                        <a:rPr lang="ar-SA" sz="1300">
                          <a:latin typeface="Arial Unicode MS"/>
                        </a:rPr>
                        <a:t>.٠١١١</a:t>
                      </a:r>
                    </a:p>
                  </a:txBody>
                  <a:tcPr marL="0" marR="0" marT="0" marB="0" anchor="ctr"/>
                </a:tc>
                <a:tc>
                  <a:txBody>
                    <a:bodyPr/>
                    <a:lstStyle/>
                    <a:p>
                      <a:pPr indent="0">
                        <a:lnSpc>
                          <a:spcPts val="1740"/>
                        </a:lnSpc>
                      </a:pPr>
                      <a:r>
                        <a:rPr lang="ar-SA" sz="1300">
                          <a:latin typeface="Arial Unicode MS"/>
                        </a:rPr>
                        <a:t>٠١۶٠١١</a:t>
                      </a:r>
                    </a:p>
                  </a:txBody>
                  <a:tcPr marL="0" marR="0" marT="0" marB="0" anchor="ctr"/>
                </a:tc>
                <a:tc>
                  <a:txBody>
                    <a:bodyPr/>
                    <a:lstStyle/>
                    <a:p>
                      <a:pPr indent="0" algn="r" rtl="1">
                        <a:lnSpc>
                          <a:spcPts val="1740"/>
                        </a:lnSpc>
                      </a:pPr>
                      <a:r>
                        <a:rPr lang="ar-SA" sz="1300">
                          <a:latin typeface="Arial Unicode MS"/>
                        </a:rPr>
                        <a:t>اد.</a:t>
                      </a:r>
                      <a:r>
                        <a:rPr lang="en-US" sz="1300">
                          <a:latin typeface="Arial Unicode MS"/>
                        </a:rPr>
                        <a:t>٠١</a:t>
                      </a:r>
                    </a:p>
                  </a:txBody>
                  <a:tcPr marL="0" marR="0" marT="0" marB="0" anchor="ctr"/>
                </a:tc>
                <a:tc>
                  <a:txBody>
                    <a:bodyPr/>
                    <a:lstStyle/>
                    <a:p>
                      <a:pPr indent="0" algn="r" rtl="1">
                        <a:lnSpc>
                          <a:spcPts val="1740"/>
                        </a:lnSpc>
                      </a:pPr>
                      <a:r>
                        <a:rPr lang="ar-SA" sz="1300">
                          <a:latin typeface="Arial Unicode MS"/>
                        </a:rPr>
                        <a:t>اد</a:t>
                      </a:r>
                      <a:r>
                        <a:rPr lang="en-US" sz="1300">
                          <a:latin typeface="Arial Unicode MS"/>
                        </a:rPr>
                        <a:t>٠٧٠</a:t>
                      </a:r>
                    </a:p>
                  </a:txBody>
                  <a:tcPr marL="0" marR="0" marT="0" marB="0" anchor="ctr"/>
                </a:tc>
                <a:tc>
                  <a:txBody>
                    <a:bodyPr/>
                    <a:lstStyle/>
                    <a:p>
                      <a:pPr indent="0" algn="r" rtl="1">
                        <a:lnSpc>
                          <a:spcPts val="1740"/>
                        </a:lnSpc>
                      </a:pPr>
                      <a:r>
                        <a:rPr lang="ar-SA" sz="1300">
                          <a:latin typeface="Arial Unicode MS"/>
                        </a:rPr>
                        <a:t>اد</a:t>
                      </a:r>
                      <a:r>
                        <a:rPr lang="en-US" sz="1300">
                          <a:latin typeface="Arial Unicode MS"/>
                        </a:rPr>
                        <a:t>٧٠</a:t>
                      </a:r>
                      <a:r>
                        <a:rPr lang="ar-SA" sz="1300">
                          <a:latin typeface="Arial Unicode MS"/>
                        </a:rPr>
                        <a:t>-</a:t>
                      </a:r>
                    </a:p>
                  </a:txBody>
                  <a:tcPr marL="0" marR="0" marT="0" marB="0" anchor="ctr"/>
                </a:tc>
                <a:tc>
                  <a:txBody>
                    <a:bodyPr/>
                    <a:lstStyle/>
                    <a:p>
                      <a:pPr indent="0" algn="r" rtl="1">
                        <a:lnSpc>
                          <a:spcPts val="1740"/>
                        </a:lnSpc>
                      </a:pPr>
                      <a:r>
                        <a:rPr lang="ar-SA" sz="1300">
                          <a:latin typeface="Arial Unicode MS"/>
                        </a:rPr>
                        <a:t>اد</a:t>
                      </a:r>
                      <a:r>
                        <a:rPr lang="en-US" sz="1300">
                          <a:latin typeface="Arial Unicode MS"/>
                        </a:rPr>
                        <a:t>٠٨٠</a:t>
                      </a:r>
                    </a:p>
                  </a:txBody>
                  <a:tcPr marL="0" marR="0" marT="0" marB="0" anchor="ctr"/>
                </a:tc>
                <a:tc>
                  <a:txBody>
                    <a:bodyPr/>
                    <a:lstStyle/>
                    <a:p>
                      <a:pPr indent="0" algn="r" rtl="1">
                        <a:lnSpc>
                          <a:spcPts val="1740"/>
                        </a:lnSpc>
                      </a:pPr>
                      <a:r>
                        <a:rPr lang="en-US" sz="1300">
                          <a:latin typeface="Arial Unicode MS"/>
                        </a:rPr>
                        <a:t>١</a:t>
                      </a:r>
                      <a:r>
                        <a:rPr lang="ar-SA" sz="1300">
                          <a:latin typeface="Arial Unicode MS"/>
                        </a:rPr>
                        <a:t>؟.</a:t>
                      </a:r>
                      <a:r>
                        <a:rPr lang="en-US" sz="1300">
                          <a:latin typeface="Arial Unicode MS"/>
                        </a:rPr>
                        <a:t>٨</a:t>
                      </a:r>
                      <a:r>
                        <a:rPr lang="ar-SA" sz="1300">
                          <a:latin typeface="Arial Unicode MS"/>
                        </a:rPr>
                        <a:t>.</a:t>
                      </a:r>
                    </a:p>
                  </a:txBody>
                  <a:tcPr marL="0" marR="0" marT="0" marB="0" anchor="ctr"/>
                </a:tc>
                <a:tc>
                  <a:txBody>
                    <a:bodyPr/>
                    <a:lstStyle/>
                    <a:p>
                      <a:pPr indent="0" algn="r" rtl="1">
                        <a:lnSpc>
                          <a:spcPts val="1740"/>
                        </a:lnSpc>
                      </a:pPr>
                      <a:r>
                        <a:rPr lang="en-US" sz="1300">
                          <a:latin typeface="Arial Unicode MS"/>
                        </a:rPr>
                        <a:t>١</a:t>
                      </a:r>
                      <a:r>
                        <a:rPr lang="ar-SA" sz="1300">
                          <a:latin typeface="Arial Unicode MS"/>
                        </a:rPr>
                        <a:t>;</a:t>
                      </a:r>
                      <a:r>
                        <a:rPr lang="en-US" sz="1300">
                          <a:latin typeface="Arial Unicode MS"/>
                        </a:rPr>
                        <a:t>٠</a:t>
                      </a:r>
                      <a:r>
                        <a:rPr lang="ar-SA" sz="1300">
                          <a:latin typeface="Arial Unicode MS"/>
                        </a:rPr>
                        <a:t>ا</a:t>
                      </a:r>
                      <a:r>
                        <a:rPr lang="en-US" sz="1300">
                          <a:latin typeface="Arial Unicode MS"/>
                        </a:rPr>
                        <a:t>٠</a:t>
                      </a:r>
                    </a:p>
                  </a:txBody>
                  <a:tcPr marL="0" marR="0" marT="0" marB="0" anchor="ctr"/>
                </a:tc>
                <a:tc>
                  <a:txBody>
                    <a:bodyPr/>
                    <a:lstStyle/>
                    <a:p>
                      <a:pPr indent="0" algn="r" rtl="1">
                        <a:lnSpc>
                          <a:spcPts val="1740"/>
                        </a:lnSpc>
                      </a:pPr>
                      <a:r>
                        <a:rPr lang="ar-SA" sz="1300">
                          <a:latin typeface="Arial Unicode MS"/>
                        </a:rPr>
                        <a:t>ا</a:t>
                      </a:r>
                      <a:r>
                        <a:rPr lang="en-US" sz="1300">
                          <a:latin typeface="Arial Unicode MS"/>
                        </a:rPr>
                        <a:t>٠</a:t>
                      </a:r>
                      <a:r>
                        <a:rPr lang="ar-SA" sz="1300">
                          <a:latin typeface="Arial Unicode MS"/>
                        </a:rPr>
                        <a:t>.ا.</a:t>
                      </a:r>
                    </a:p>
                  </a:txBody>
                  <a:tcPr marL="0" marR="0" marT="0" marB="0" anchor="ctr"/>
                </a:tc>
                <a:tc>
                  <a:txBody>
                    <a:bodyPr/>
                    <a:lstStyle/>
                    <a:p>
                      <a:pPr indent="0">
                        <a:lnSpc>
                          <a:spcPts val="1740"/>
                        </a:lnSpc>
                      </a:pPr>
                      <a:r>
                        <a:rPr lang="ar-SA" sz="1300">
                          <a:latin typeface="Arial Unicode MS"/>
                        </a:rPr>
                        <a:t>٥٠٠٠١</a:t>
                      </a:r>
                    </a:p>
                  </a:txBody>
                  <a:tcPr marL="0" marR="0" marT="0" marB="0" anchor="ctr"/>
                </a:tc>
                <a:tc>
                  <a:txBody>
                    <a:bodyPr/>
                    <a:lstStyle/>
                    <a:p>
                      <a:pPr indent="0">
                        <a:lnSpc>
                          <a:spcPts val="1740"/>
                        </a:lnSpc>
                      </a:pPr>
                      <a:r>
                        <a:rPr lang="ar-SA" sz="1300">
                          <a:latin typeface="Arial Unicode MS"/>
                        </a:rPr>
                        <a:t>...١١</a:t>
                      </a:r>
                    </a:p>
                  </a:txBody>
                  <a:tcPr marL="0" marR="0" marT="0" marB="0" anchor="ctr"/>
                </a:tc>
                <a:tc>
                  <a:txBody>
                    <a:bodyPr/>
                    <a:lstStyle/>
                    <a:p>
                      <a:pPr indent="0" algn="r" rtl="1">
                        <a:lnSpc>
                          <a:spcPts val="1740"/>
                        </a:lnSpc>
                      </a:pPr>
                      <a:r>
                        <a:rPr lang="ar-SA" sz="1300">
                          <a:latin typeface="Arial Unicode MS"/>
                        </a:rPr>
                        <a:t>اا</a:t>
                      </a:r>
                      <a:r>
                        <a:rPr lang="en-US" sz="1300">
                          <a:latin typeface="Arial Unicode MS"/>
                        </a:rPr>
                        <a:t>٠</a:t>
                      </a:r>
                      <a:r>
                        <a:rPr lang="ar-SA" sz="1300">
                          <a:latin typeface="Arial Unicode MS"/>
                        </a:rPr>
                        <a:t>أ</a:t>
                      </a:r>
                      <a:r>
                        <a:rPr lang="en-US" sz="1300">
                          <a:latin typeface="Arial Unicode MS"/>
                        </a:rPr>
                        <a:t>٠</a:t>
                      </a:r>
                    </a:p>
                  </a:txBody>
                  <a:tcPr marL="0" marR="0" marT="0" marB="0" anchor="ctr"/>
                </a:tc>
                <a:tc>
                  <a:txBody>
                    <a:bodyPr/>
                    <a:lstStyle/>
                    <a:p>
                      <a:pPr indent="0">
                        <a:lnSpc>
                          <a:spcPts val="1740"/>
                        </a:lnSpc>
                      </a:pPr>
                      <a:r>
                        <a:rPr lang="ar-SA" sz="1300">
                          <a:latin typeface="Arial Unicode MS"/>
                        </a:rPr>
                        <a:t>٠١٠٨١</a:t>
                      </a:r>
                    </a:p>
                  </a:txBody>
                  <a:tcPr marL="0" marR="0" marT="0" marB="0" anchor="ctr"/>
                </a:tc>
                <a:tc>
                  <a:txBody>
                    <a:bodyPr/>
                    <a:lstStyle/>
                    <a:p>
                      <a:pPr indent="0" algn="r" rtl="1">
                        <a:lnSpc>
                          <a:spcPts val="1740"/>
                        </a:lnSpc>
                      </a:pPr>
                      <a:r>
                        <a:rPr lang="ar-SA" sz="1300">
                          <a:latin typeface="Arial Unicode MS"/>
                        </a:rPr>
                        <a:t>ا</a:t>
                      </a:r>
                      <a:r>
                        <a:rPr lang="en-US" sz="1300">
                          <a:latin typeface="Arial Unicode MS"/>
                        </a:rPr>
                        <a:t>٠٨</a:t>
                      </a:r>
                      <a:r>
                        <a:rPr lang="ar-SA" sz="1300">
                          <a:latin typeface="Arial Unicode MS"/>
                        </a:rPr>
                        <a:t>د</a:t>
                      </a:r>
                      <a:r>
                        <a:rPr lang="en-US" sz="1300">
                          <a:latin typeface="Arial Unicode MS"/>
                        </a:rPr>
                        <a:t>٠</a:t>
                      </a:r>
                    </a:p>
                  </a:txBody>
                  <a:tcPr marL="0" marR="0" marT="0" marB="0" anchor="ctr"/>
                </a:tc>
                <a:tc>
                  <a:txBody>
                    <a:bodyPr/>
                    <a:lstStyle/>
                    <a:p>
                      <a:pPr indent="0" algn="r" rtl="1">
                        <a:lnSpc>
                          <a:spcPts val="1740"/>
                        </a:lnSpc>
                      </a:pPr>
                      <a:r>
                        <a:rPr lang="ar-SA" sz="1300">
                          <a:latin typeface="Arial Unicode MS"/>
                        </a:rPr>
                        <a:t>ا</a:t>
                      </a:r>
                      <a:r>
                        <a:rPr lang="en-US" sz="1300">
                          <a:latin typeface="Arial Unicode MS"/>
                        </a:rPr>
                        <a:t>٠٧</a:t>
                      </a:r>
                      <a:r>
                        <a:rPr lang="ar-SA" sz="1300">
                          <a:latin typeface="Arial Unicode MS"/>
                        </a:rPr>
                        <a:t>د</a:t>
                      </a:r>
                      <a:r>
                        <a:rPr lang="en-US" sz="1300">
                          <a:latin typeface="Arial Unicode MS"/>
                        </a:rPr>
                        <a:t>٠</a:t>
                      </a:r>
                    </a:p>
                  </a:txBody>
                  <a:tcPr marL="0" marR="0" marT="0" marB="0" anchor="ctr"/>
                </a:tc>
                <a:tc>
                  <a:txBody>
                    <a:bodyPr/>
                    <a:lstStyle/>
                    <a:p>
                      <a:pPr marL="190500" indent="0">
                        <a:lnSpc>
                          <a:spcPts val="1740"/>
                        </a:lnSpc>
                      </a:pPr>
                      <a:r>
                        <a:rPr lang="ar-SA" sz="1300">
                          <a:latin typeface="Arial Unicode MS"/>
                        </a:rPr>
                        <a:t>٠١١</a:t>
                      </a:r>
                    </a:p>
                  </a:txBody>
                  <a:tcPr marL="0" marR="0" marT="0" marB="0" anchor="ctr"/>
                </a:tc>
              </a:tr>
              <a:tr h="432196">
                <a:tc>
                  <a:txBody>
                    <a:bodyPr/>
                    <a:lstStyle/>
                    <a:p>
                      <a:pPr marL="114300" indent="0" rtl="1">
                        <a:lnSpc>
                          <a:spcPts val="1740"/>
                        </a:lnSpc>
                      </a:pPr>
                      <a:r>
                        <a:rPr lang="ar-SA" sz="1300">
                          <a:latin typeface="Arial Unicode MS"/>
                        </a:rPr>
                        <a:t>ممجء</a:t>
                      </a:r>
                      <a:r>
                        <a:rPr lang="en-US" sz="1300">
                          <a:latin typeface="Arial Unicode MS"/>
                        </a:rPr>
                        <a:t>٦</a:t>
                      </a:r>
                      <a:r>
                        <a:rPr lang="ar-SA" sz="1300">
                          <a:latin typeface="Arial Unicode MS"/>
                        </a:rPr>
                        <a:t>ي</a:t>
                      </a:r>
                      <a:r>
                        <a:rPr lang="en-US" sz="1300">
                          <a:latin typeface="Arial Unicode MS"/>
                        </a:rPr>
                        <a:t>٠٩</a:t>
                      </a:r>
                    </a:p>
                  </a:txBody>
                  <a:tcPr marL="0" marR="0" marT="0" marB="0" anchor="ctr"/>
                </a:tc>
                <a:tc>
                  <a:txBody>
                    <a:bodyPr/>
                    <a:lstStyle/>
                    <a:p>
                      <a:pPr indent="0" algn="r" rtl="1">
                        <a:lnSpc>
                          <a:spcPts val="1740"/>
                        </a:lnSpc>
                      </a:pPr>
                      <a:r>
                        <a:rPr lang="en-US" sz="1300">
                          <a:latin typeface="Arial Unicode MS"/>
                        </a:rPr>
                        <a:t>٨</a:t>
                      </a:r>
                      <a:r>
                        <a:rPr lang="ar-SA" sz="1300">
                          <a:latin typeface="Arial Unicode MS"/>
                        </a:rPr>
                        <a:t>اد</a:t>
                      </a:r>
                      <a:r>
                        <a:rPr lang="en-US" sz="1300">
                          <a:latin typeface="Arial Unicode MS"/>
                        </a:rPr>
                        <a:t>٠</a:t>
                      </a:r>
                    </a:p>
                  </a:txBody>
                  <a:tcPr marL="0" marR="0" marT="0" marB="0" anchor="ctr"/>
                </a:tc>
                <a:tc>
                  <a:txBody>
                    <a:bodyPr/>
                    <a:lstStyle/>
                    <a:p>
                      <a:pPr marL="101600" indent="0">
                        <a:lnSpc>
                          <a:spcPts val="1740"/>
                        </a:lnSpc>
                      </a:pPr>
                      <a:r>
                        <a:rPr lang="ar-SA" sz="1300">
                          <a:latin typeface="Arial Unicode MS"/>
                        </a:rPr>
                        <a:t>٠١٠٧</a:t>
                      </a:r>
                    </a:p>
                  </a:txBody>
                  <a:tcPr marL="0" marR="0" marT="0" marB="0" anchor="ctr"/>
                </a:tc>
                <a:tc>
                  <a:txBody>
                    <a:bodyPr/>
                    <a:lstStyle/>
                    <a:p>
                      <a:pPr marL="101600" indent="0">
                        <a:lnSpc>
                          <a:spcPts val="1740"/>
                        </a:lnSpc>
                      </a:pPr>
                      <a:r>
                        <a:rPr lang="ar-SA" sz="1300">
                          <a:latin typeface="Arial Unicode MS"/>
                        </a:rPr>
                        <a:t>..٠٧</a:t>
                      </a:r>
                    </a:p>
                  </a:txBody>
                  <a:tcPr marL="0" marR="0" marT="0" marB="0" anchor="ctr"/>
                </a:tc>
                <a:tc>
                  <a:txBody>
                    <a:bodyPr/>
                    <a:lstStyle/>
                    <a:p>
                      <a:pPr indent="0" algn="r" rtl="1">
                        <a:lnSpc>
                          <a:spcPts val="1740"/>
                        </a:lnSpc>
                      </a:pPr>
                      <a:r>
                        <a:rPr lang="en-US" sz="1300">
                          <a:latin typeface="Arial Unicode MS"/>
                        </a:rPr>
                        <a:t>١٧</a:t>
                      </a:r>
                      <a:r>
                        <a:rPr lang="ar-SA" sz="1300">
                          <a:latin typeface="Arial Unicode MS"/>
                        </a:rPr>
                        <a:t>؟.</a:t>
                      </a:r>
                    </a:p>
                  </a:txBody>
                  <a:tcPr marL="0" marR="0" marT="0" marB="0" anchor="ctr"/>
                </a:tc>
                <a:tc>
                  <a:txBody>
                    <a:bodyPr/>
                    <a:lstStyle/>
                    <a:p>
                      <a:pPr marR="127000" indent="0" algn="r" rtl="1">
                        <a:lnSpc>
                          <a:spcPts val="1740"/>
                        </a:lnSpc>
                      </a:pPr>
                      <a:r>
                        <a:rPr lang="en-US" sz="1300">
                          <a:latin typeface="Arial Unicode MS"/>
                        </a:rPr>
                        <a:t>١</a:t>
                      </a:r>
                      <a:r>
                        <a:rPr lang="ar-SA" sz="1300">
                          <a:latin typeface="Arial Unicode MS"/>
                        </a:rPr>
                        <a:t>د</a:t>
                      </a:r>
                      <a:r>
                        <a:rPr lang="en-US" sz="1300">
                          <a:latin typeface="Arial Unicode MS"/>
                        </a:rPr>
                        <a:t>٠٧</a:t>
                      </a:r>
                    </a:p>
                  </a:txBody>
                  <a:tcPr marL="0" marR="0" marT="0" marB="0" anchor="ctr"/>
                </a:tc>
                <a:tc>
                  <a:txBody>
                    <a:bodyPr/>
                    <a:lstStyle/>
                    <a:p>
                      <a:pPr indent="0" algn="r" rtl="1">
                        <a:lnSpc>
                          <a:spcPts val="1740"/>
                        </a:lnSpc>
                      </a:pPr>
                      <a:r>
                        <a:rPr lang="en-US" sz="1300">
                          <a:latin typeface="Arial Unicode MS"/>
                        </a:rPr>
                        <a:t>٧١</a:t>
                      </a:r>
                      <a:r>
                        <a:rPr lang="ar-SA" sz="1300">
                          <a:latin typeface="Arial Unicode MS"/>
                        </a:rPr>
                        <a:t>د.</a:t>
                      </a:r>
                    </a:p>
                  </a:txBody>
                  <a:tcPr marL="0" marR="0" marT="0" marB="0" anchor="ctr"/>
                </a:tc>
                <a:tc>
                  <a:txBody>
                    <a:bodyPr/>
                    <a:lstStyle/>
                    <a:p>
                      <a:pPr indent="0" algn="r" rtl="1">
                        <a:lnSpc>
                          <a:spcPts val="1740"/>
                        </a:lnSpc>
                      </a:pPr>
                      <a:r>
                        <a:rPr lang="ar-SA" sz="1300">
                          <a:latin typeface="Arial Unicode MS"/>
                        </a:rPr>
                        <a:t>ا.ا</a:t>
                      </a:r>
                      <a:r>
                        <a:rPr lang="en-US" sz="1300">
                          <a:latin typeface="Arial Unicode MS"/>
                        </a:rPr>
                        <a:t>١</a:t>
                      </a:r>
                      <a:r>
                        <a:rPr lang="ar-SA" sz="1300">
                          <a:latin typeface="Arial Unicode MS"/>
                        </a:rPr>
                        <a:t>.</a:t>
                      </a:r>
                    </a:p>
                  </a:txBody>
                  <a:tcPr marL="0" marR="0" marT="0" marB="0" anchor="ctr"/>
                </a:tc>
                <a:tc>
                  <a:txBody>
                    <a:bodyPr/>
                    <a:lstStyle/>
                    <a:p>
                      <a:pPr indent="0" algn="r" rtl="1">
                        <a:lnSpc>
                          <a:spcPts val="1740"/>
                        </a:lnSpc>
                      </a:pPr>
                      <a:r>
                        <a:rPr lang="ar-SA" sz="1300">
                          <a:latin typeface="Arial Unicode MS"/>
                        </a:rPr>
                        <a:t>ا</a:t>
                      </a:r>
                      <a:r>
                        <a:rPr lang="en-US" sz="1300">
                          <a:latin typeface="Arial Unicode MS"/>
                        </a:rPr>
                        <a:t>٠٨٠</a:t>
                      </a:r>
                      <a:r>
                        <a:rPr lang="ar-SA" sz="1300">
                          <a:latin typeface="Arial Unicode MS"/>
                        </a:rPr>
                        <a:t>ا</a:t>
                      </a:r>
                    </a:p>
                  </a:txBody>
                  <a:tcPr marL="0" marR="0" marT="0" marB="0" anchor="ctr"/>
                </a:tc>
                <a:tc>
                  <a:txBody>
                    <a:bodyPr/>
                    <a:lstStyle/>
                    <a:p>
                      <a:pPr indent="0" algn="r" rtl="1">
                        <a:lnSpc>
                          <a:spcPts val="1740"/>
                        </a:lnSpc>
                      </a:pPr>
                      <a:r>
                        <a:rPr lang="en-US" sz="1300">
                          <a:latin typeface="Arial Unicode MS"/>
                        </a:rPr>
                        <a:t>١١١</a:t>
                      </a:r>
                      <a:r>
                        <a:rPr lang="ar-SA" sz="1300">
                          <a:latin typeface="Arial Unicode MS"/>
                        </a:rPr>
                        <a:t>؟.</a:t>
                      </a:r>
                    </a:p>
                  </a:txBody>
                  <a:tcPr marL="0" marR="0" marT="0" marB="0" anchor="ctr"/>
                </a:tc>
                <a:tc>
                  <a:txBody>
                    <a:bodyPr/>
                    <a:lstStyle/>
                    <a:p>
                      <a:pPr indent="0">
                        <a:lnSpc>
                          <a:spcPts val="1740"/>
                        </a:lnSpc>
                      </a:pPr>
                      <a:r>
                        <a:rPr lang="ar-SA" sz="1300">
                          <a:latin typeface="Arial Unicode MS"/>
                        </a:rPr>
                        <a:t>٠٧٠١١</a:t>
                      </a:r>
                    </a:p>
                  </a:txBody>
                  <a:tcPr marL="0" marR="0" marT="0" marB="0" anchor="ctr"/>
                </a:tc>
                <a:tc>
                  <a:txBody>
                    <a:bodyPr/>
                    <a:lstStyle/>
                    <a:p>
                      <a:pPr indent="0" algn="r" rtl="1">
                        <a:lnSpc>
                          <a:spcPts val="1740"/>
                        </a:lnSpc>
                      </a:pPr>
                      <a:r>
                        <a:rPr lang="ar-SA" sz="1300">
                          <a:latin typeface="Arial Unicode MS"/>
                        </a:rPr>
                        <a:t>اد.د</a:t>
                      </a:r>
                      <a:r>
                        <a:rPr lang="en-US" sz="1300">
                          <a:latin typeface="Arial Unicode MS"/>
                        </a:rPr>
                        <a:t>٠</a:t>
                      </a:r>
                    </a:p>
                  </a:txBody>
                  <a:tcPr marL="0" marR="0" marT="0" marB="0" anchor="ctr"/>
                </a:tc>
                <a:tc>
                  <a:txBody>
                    <a:bodyPr/>
                    <a:lstStyle/>
                    <a:p>
                      <a:pPr indent="0" algn="r" rtl="1">
                        <a:lnSpc>
                          <a:spcPts val="1740"/>
                        </a:lnSpc>
                      </a:pPr>
                      <a:r>
                        <a:rPr lang="ar-SA" sz="1300">
                          <a:latin typeface="Arial Unicode MS"/>
                        </a:rPr>
                        <a:t>اد؟ا.</a:t>
                      </a:r>
                    </a:p>
                  </a:txBody>
                  <a:tcPr marL="0" marR="0" marT="0" marB="0" anchor="ctr"/>
                </a:tc>
                <a:tc>
                  <a:txBody>
                    <a:bodyPr/>
                    <a:lstStyle/>
                    <a:p>
                      <a:pPr indent="0" algn="r" rtl="1">
                        <a:lnSpc>
                          <a:spcPts val="1740"/>
                        </a:lnSpc>
                      </a:pPr>
                      <a:r>
                        <a:rPr lang="en-US" sz="1300">
                          <a:latin typeface="Arial Unicode MS"/>
                        </a:rPr>
                        <a:t>١</a:t>
                      </a:r>
                      <a:r>
                        <a:rPr lang="ar-SA" sz="1300">
                          <a:latin typeface="Arial Unicode MS"/>
                        </a:rPr>
                        <a:t>د</a:t>
                      </a:r>
                      <a:r>
                        <a:rPr lang="en-US" sz="1300">
                          <a:latin typeface="Arial Unicode MS"/>
                        </a:rPr>
                        <a:t>٠١</a:t>
                      </a:r>
                      <a:r>
                        <a:rPr lang="ar-SA" sz="1300">
                          <a:latin typeface="Arial Unicode MS"/>
                        </a:rPr>
                        <a:t>.</a:t>
                      </a:r>
                    </a:p>
                  </a:txBody>
                  <a:tcPr marL="0" marR="0" marT="0" marB="0" anchor="ctr"/>
                </a:tc>
                <a:tc>
                  <a:txBody>
                    <a:bodyPr/>
                    <a:lstStyle/>
                    <a:p>
                      <a:pPr indent="0" algn="r" rtl="1">
                        <a:lnSpc>
                          <a:spcPts val="1740"/>
                        </a:lnSpc>
                      </a:pPr>
                      <a:r>
                        <a:rPr lang="ar-SA" sz="1300">
                          <a:latin typeface="Arial Unicode MS"/>
                        </a:rPr>
                        <a:t>ادد</a:t>
                      </a:r>
                      <a:r>
                        <a:rPr lang="en-US" sz="1300">
                          <a:latin typeface="Arial Unicode MS"/>
                        </a:rPr>
                        <a:t>٠١</a:t>
                      </a:r>
                    </a:p>
                  </a:txBody>
                  <a:tcPr marL="0" marR="0" marT="0" marB="0" anchor="ctr"/>
                </a:tc>
                <a:tc>
                  <a:txBody>
                    <a:bodyPr/>
                    <a:lstStyle/>
                    <a:p>
                      <a:pPr indent="0" algn="r" rtl="1">
                        <a:lnSpc>
                          <a:spcPts val="1740"/>
                        </a:lnSpc>
                      </a:pPr>
                      <a:r>
                        <a:rPr lang="ar-SA" sz="1300">
                          <a:latin typeface="Arial Unicode MS"/>
                        </a:rPr>
                        <a:t>اد</a:t>
                      </a:r>
                      <a:r>
                        <a:rPr lang="en-US" sz="1300">
                          <a:latin typeface="Arial Unicode MS"/>
                        </a:rPr>
                        <a:t>٠٧٨</a:t>
                      </a:r>
                    </a:p>
                  </a:txBody>
                  <a:tcPr marL="0" marR="0" marT="0" marB="0" anchor="ctr"/>
                </a:tc>
                <a:tc>
                  <a:txBody>
                    <a:bodyPr/>
                    <a:lstStyle/>
                    <a:p>
                      <a:pPr marL="190500" indent="0">
                        <a:lnSpc>
                          <a:spcPts val="1740"/>
                        </a:lnSpc>
                      </a:pPr>
                      <a:r>
                        <a:rPr lang="ar-SA" sz="1300">
                          <a:latin typeface="Arial Unicode MS"/>
                        </a:rPr>
                        <a:t>٠١١</a:t>
                      </a:r>
                    </a:p>
                  </a:txBody>
                  <a:tcPr marL="0" marR="0" marT="0" marB="0" anchor="ctr"/>
                </a:tc>
              </a:tr>
              <a:tr h="392906">
                <a:tc>
                  <a:txBody>
                    <a:bodyPr/>
                    <a:lstStyle/>
                    <a:p>
                      <a:pPr marL="114300" indent="0">
                        <a:lnSpc>
                          <a:spcPts val="1880"/>
                        </a:lnSpc>
                      </a:pPr>
                      <a:r>
                        <a:rPr lang="en-US" sz="1400">
                          <a:latin typeface="Arial Unicode MS"/>
                        </a:rPr>
                        <a:t>-</a:t>
                      </a:r>
                    </a:p>
                  </a:txBody>
                  <a:tcPr marL="0" marR="0" marT="0" marB="0" anchor="ctr"/>
                </a:tc>
                <a:tc>
                  <a:txBody>
                    <a:bodyPr/>
                    <a:lstStyle/>
                    <a:p>
                      <a:pPr indent="0">
                        <a:lnSpc>
                          <a:spcPts val="1740"/>
                        </a:lnSpc>
                      </a:pPr>
                      <a:r>
                        <a:rPr lang="ar-SA" sz="1300">
                          <a:latin typeface="Arial Unicode MS"/>
                        </a:rPr>
                        <a:t>.٧٨٠</a:t>
                      </a:r>
                    </a:p>
                  </a:txBody>
                  <a:tcPr marL="0" marR="0" marT="0" marB="0" anchor="ctr"/>
                </a:tc>
                <a:tc>
                  <a:txBody>
                    <a:bodyPr/>
                    <a:lstStyle/>
                    <a:p>
                      <a:pPr marL="101600" indent="0">
                        <a:lnSpc>
                          <a:spcPts val="1740"/>
                        </a:lnSpc>
                      </a:pPr>
                      <a:r>
                        <a:rPr lang="ar-SA" sz="1300">
                          <a:latin typeface="Arial Unicode MS"/>
                        </a:rPr>
                        <a:t>.;١١٠</a:t>
                      </a:r>
                    </a:p>
                  </a:txBody>
                  <a:tcPr marL="0" marR="0" marT="0" marB="0" anchor="ctr"/>
                </a:tc>
                <a:tc>
                  <a:txBody>
                    <a:bodyPr/>
                    <a:lstStyle/>
                    <a:p>
                      <a:pPr indent="0" algn="r" rtl="1">
                        <a:lnSpc>
                          <a:spcPts val="1740"/>
                        </a:lnSpc>
                      </a:pPr>
                      <a:r>
                        <a:rPr lang="ar-SA" sz="1300">
                          <a:latin typeface="Arial Unicode MS"/>
                        </a:rPr>
                        <a:t>ا</a:t>
                      </a:r>
                      <a:r>
                        <a:rPr lang="en-US" sz="1300">
                          <a:latin typeface="Arial Unicode MS"/>
                        </a:rPr>
                        <a:t>٠</a:t>
                      </a:r>
                      <a:r>
                        <a:rPr lang="ar-SA" sz="1300">
                          <a:latin typeface="Arial Unicode MS"/>
                        </a:rPr>
                        <a:t>ا</a:t>
                      </a:r>
                      <a:r>
                        <a:rPr lang="en-US" sz="1300">
                          <a:latin typeface="Arial Unicode MS"/>
                        </a:rPr>
                        <a:t>٠</a:t>
                      </a:r>
                    </a:p>
                  </a:txBody>
                  <a:tcPr marL="0" marR="0" marT="0" marB="0" anchor="ctr"/>
                </a:tc>
                <a:tc>
                  <a:txBody>
                    <a:bodyPr/>
                    <a:lstStyle/>
                    <a:p>
                      <a:pPr marL="101600" indent="0">
                        <a:lnSpc>
                          <a:spcPts val="1740"/>
                        </a:lnSpc>
                      </a:pPr>
                      <a:r>
                        <a:rPr lang="ar-SA" sz="1300">
                          <a:latin typeface="Arial Unicode MS"/>
                        </a:rPr>
                        <a:t>٠١٧١</a:t>
                      </a:r>
                    </a:p>
                  </a:txBody>
                  <a:tcPr marL="0" marR="0" marT="0" marB="0" anchor="ctr"/>
                </a:tc>
                <a:tc>
                  <a:txBody>
                    <a:bodyPr/>
                    <a:lstStyle/>
                    <a:p>
                      <a:pPr marR="127000" indent="0" algn="r" rtl="1">
                        <a:lnSpc>
                          <a:spcPts val="1740"/>
                        </a:lnSpc>
                      </a:pPr>
                      <a:r>
                        <a:rPr lang="en-US" sz="1300">
                          <a:latin typeface="Arial Unicode MS"/>
                        </a:rPr>
                        <a:t>٨</a:t>
                      </a:r>
                      <a:r>
                        <a:rPr lang="ar-SA" sz="1300">
                          <a:latin typeface="Arial Unicode MS"/>
                        </a:rPr>
                        <a:t>دد</a:t>
                      </a:r>
                      <a:r>
                        <a:rPr lang="en-US" sz="1300">
                          <a:latin typeface="Arial Unicode MS"/>
                        </a:rPr>
                        <a:t>٠</a:t>
                      </a:r>
                    </a:p>
                  </a:txBody>
                  <a:tcPr marL="0" marR="0" marT="0" marB="0" anchor="ctr"/>
                </a:tc>
                <a:tc>
                  <a:txBody>
                    <a:bodyPr/>
                    <a:lstStyle/>
                    <a:p>
                      <a:pPr indent="0">
                        <a:lnSpc>
                          <a:spcPts val="1740"/>
                        </a:lnSpc>
                      </a:pPr>
                      <a:r>
                        <a:rPr lang="ar-SA" sz="1300">
                          <a:latin typeface="Arial Unicode MS"/>
                        </a:rPr>
                        <a:t>٠٧٠٨</a:t>
                      </a:r>
                    </a:p>
                  </a:txBody>
                  <a:tcPr marL="0" marR="0" marT="0" marB="0" anchor="ctr"/>
                </a:tc>
                <a:tc>
                  <a:txBody>
                    <a:bodyPr/>
                    <a:lstStyle/>
                    <a:p>
                      <a:pPr indent="0" algn="r" rtl="1">
                        <a:lnSpc>
                          <a:spcPts val="1740"/>
                        </a:lnSpc>
                      </a:pPr>
                      <a:r>
                        <a:rPr lang="en-US" sz="1300">
                          <a:latin typeface="Arial Unicode MS"/>
                        </a:rPr>
                        <a:t>١٨</a:t>
                      </a:r>
                      <a:r>
                        <a:rPr lang="ar-SA" sz="1300">
                          <a:latin typeface="Arial Unicode MS"/>
                        </a:rPr>
                        <a:t>؟.</a:t>
                      </a:r>
                    </a:p>
                  </a:txBody>
                  <a:tcPr marL="0" marR="0" marT="0" marB="0" anchor="ctr"/>
                </a:tc>
                <a:tc>
                  <a:txBody>
                    <a:bodyPr/>
                    <a:lstStyle/>
                    <a:p>
                      <a:pPr indent="0" algn="r" rtl="1">
                        <a:lnSpc>
                          <a:spcPts val="1740"/>
                        </a:lnSpc>
                      </a:pPr>
                      <a:r>
                        <a:rPr lang="en-US" sz="1300">
                          <a:latin typeface="Arial Unicode MS"/>
                        </a:rPr>
                        <a:t>٧</a:t>
                      </a:r>
                      <a:r>
                        <a:rPr lang="ar-SA" sz="1300">
                          <a:latin typeface="Arial Unicode MS"/>
                        </a:rPr>
                        <a:t>د</a:t>
                      </a:r>
                      <a:r>
                        <a:rPr lang="en-US" sz="1300">
                          <a:latin typeface="Arial Unicode MS"/>
                        </a:rPr>
                        <a:t>٠</a:t>
                      </a:r>
                      <a:r>
                        <a:rPr lang="ar-SA" sz="1300">
                          <a:latin typeface="Arial Unicode MS"/>
                        </a:rPr>
                        <a:t>.</a:t>
                      </a:r>
                    </a:p>
                  </a:txBody>
                  <a:tcPr marL="0" marR="0" marT="0" marB="0" anchor="ctr"/>
                </a:tc>
                <a:tc>
                  <a:txBody>
                    <a:bodyPr/>
                    <a:lstStyle/>
                    <a:p>
                      <a:pPr indent="0">
                        <a:lnSpc>
                          <a:spcPts val="1740"/>
                        </a:lnSpc>
                      </a:pPr>
                      <a:r>
                        <a:rPr lang="ar-SA" sz="1300">
                          <a:latin typeface="Arial Unicode MS"/>
                        </a:rPr>
                        <a:t>٠١١٧</a:t>
                      </a:r>
                    </a:p>
                  </a:txBody>
                  <a:tcPr marL="0" marR="0" marT="0" marB="0" anchor="ctr"/>
                </a:tc>
                <a:tc>
                  <a:txBody>
                    <a:bodyPr/>
                    <a:lstStyle/>
                    <a:p>
                      <a:pPr marR="114300" indent="0" algn="r" rtl="1">
                        <a:lnSpc>
                          <a:spcPts val="1740"/>
                        </a:lnSpc>
                      </a:pPr>
                      <a:r>
                        <a:rPr lang="en-US" sz="1300">
                          <a:latin typeface="Arial Unicode MS"/>
                        </a:rPr>
                        <a:t>٠١</a:t>
                      </a:r>
                      <a:r>
                        <a:rPr lang="ar-SA" sz="1300">
                          <a:latin typeface="Arial Unicode MS"/>
                        </a:rPr>
                        <a:t>د</a:t>
                      </a:r>
                      <a:r>
                        <a:rPr lang="en-US" sz="1300">
                          <a:latin typeface="Arial Unicode MS"/>
                        </a:rPr>
                        <a:t>٠</a:t>
                      </a:r>
                    </a:p>
                  </a:txBody>
                  <a:tcPr marL="0" marR="0" marT="0" marB="0" anchor="ctr"/>
                </a:tc>
                <a:tc>
                  <a:txBody>
                    <a:bodyPr/>
                    <a:lstStyle/>
                    <a:p>
                      <a:pPr marR="127000" indent="0" algn="r" rtl="1">
                        <a:lnSpc>
                          <a:spcPts val="1740"/>
                        </a:lnSpc>
                      </a:pPr>
                      <a:r>
                        <a:rPr lang="en-US" sz="1300">
                          <a:latin typeface="Arial Unicode MS"/>
                        </a:rPr>
                        <a:t>١</a:t>
                      </a:r>
                      <a:r>
                        <a:rPr lang="ar-SA" sz="1300">
                          <a:latin typeface="Arial Unicode MS"/>
                        </a:rPr>
                        <a:t>د</a:t>
                      </a:r>
                      <a:r>
                        <a:rPr lang="en-US" sz="1300">
                          <a:latin typeface="Arial Unicode MS"/>
                        </a:rPr>
                        <a:t>٠٧</a:t>
                      </a:r>
                    </a:p>
                  </a:txBody>
                  <a:tcPr marL="0" marR="0" marT="0" marB="0" anchor="ctr"/>
                </a:tc>
                <a:tc>
                  <a:txBody>
                    <a:bodyPr/>
                    <a:lstStyle/>
                    <a:p>
                      <a:pPr indent="0">
                        <a:lnSpc>
                          <a:spcPts val="1740"/>
                        </a:lnSpc>
                      </a:pPr>
                      <a:r>
                        <a:rPr lang="ar-SA" sz="1300">
                          <a:latin typeface="Arial Unicode MS"/>
                        </a:rPr>
                        <a:t>٠١٨١</a:t>
                      </a:r>
                    </a:p>
                  </a:txBody>
                  <a:tcPr marL="0" marR="0" marT="0" marB="0" anchor="ctr"/>
                </a:tc>
                <a:tc>
                  <a:txBody>
                    <a:bodyPr/>
                    <a:lstStyle/>
                    <a:p>
                      <a:pPr indent="0">
                        <a:lnSpc>
                          <a:spcPts val="1740"/>
                        </a:lnSpc>
                      </a:pPr>
                      <a:r>
                        <a:rPr lang="ar-SA" sz="1300">
                          <a:latin typeface="Arial Unicode MS"/>
                        </a:rPr>
                        <a:t>.٠١٠١</a:t>
                      </a:r>
                    </a:p>
                  </a:txBody>
                  <a:tcPr marL="0" marR="0" marT="0" marB="0" anchor="ctr"/>
                </a:tc>
                <a:tc>
                  <a:txBody>
                    <a:bodyPr/>
                    <a:lstStyle/>
                    <a:p>
                      <a:pPr indent="0">
                        <a:lnSpc>
                          <a:spcPts val="1740"/>
                        </a:lnSpc>
                      </a:pPr>
                      <a:r>
                        <a:rPr lang="ar-SA" sz="1300">
                          <a:latin typeface="Arial Unicode MS"/>
                        </a:rPr>
                        <a:t>٠١١٠١</a:t>
                      </a:r>
                    </a:p>
                  </a:txBody>
                  <a:tcPr marL="0" marR="0" marT="0" marB="0" anchor="ctr"/>
                </a:tc>
                <a:tc>
                  <a:txBody>
                    <a:bodyPr/>
                    <a:lstStyle/>
                    <a:p>
                      <a:pPr indent="0" algn="r" rtl="1">
                        <a:lnSpc>
                          <a:spcPts val="1740"/>
                        </a:lnSpc>
                      </a:pPr>
                      <a:r>
                        <a:rPr lang="ar-SA" sz="1300">
                          <a:latin typeface="Arial Unicode MS"/>
                        </a:rPr>
                        <a:t>ا</a:t>
                      </a:r>
                      <a:r>
                        <a:rPr lang="en-US" sz="1300">
                          <a:latin typeface="Arial Unicode MS"/>
                        </a:rPr>
                        <a:t>٧٠</a:t>
                      </a:r>
                      <a:r>
                        <a:rPr lang="ar-SA" sz="1300">
                          <a:latin typeface="Arial Unicode MS"/>
                        </a:rPr>
                        <a:t>د</a:t>
                      </a:r>
                      <a:r>
                        <a:rPr lang="en-US" sz="1300">
                          <a:latin typeface="Arial Unicode MS"/>
                        </a:rPr>
                        <a:t>٠</a:t>
                      </a:r>
                    </a:p>
                  </a:txBody>
                  <a:tcPr marL="0" marR="0" marT="0" marB="0" anchor="ctr"/>
                </a:tc>
                <a:tc>
                  <a:txBody>
                    <a:bodyPr/>
                    <a:lstStyle/>
                    <a:p>
                      <a:pPr indent="0" algn="ctr" rtl="1">
                        <a:lnSpc>
                          <a:spcPts val="1740"/>
                        </a:lnSpc>
                      </a:pPr>
                      <a:r>
                        <a:rPr lang="ar-SA" sz="1300">
                          <a:latin typeface="Arial Unicode MS"/>
                        </a:rPr>
                        <a:t>دا</a:t>
                      </a:r>
                      <a:r>
                        <a:rPr lang="en-US" sz="1300">
                          <a:latin typeface="Arial Unicode MS"/>
                        </a:rPr>
                        <a:t>٠</a:t>
                      </a:r>
                    </a:p>
                  </a:txBody>
                  <a:tcPr marL="0" marR="0" marT="0" marB="0" anchor="ctr"/>
                </a:tc>
              </a:tr>
              <a:tr h="314325">
                <a:tc>
                  <a:txBody>
                    <a:bodyPr/>
                    <a:lstStyle/>
                    <a:p>
                      <a:endParaRPr sz="1500"/>
                    </a:p>
                  </a:txBody>
                  <a:tcPr marL="0" marR="0" marT="0" marB="0"/>
                </a:tc>
                <a:tc>
                  <a:txBody>
                    <a:bodyPr/>
                    <a:lstStyle/>
                    <a:p>
                      <a:pPr indent="0" algn="ctr" rtl="1">
                        <a:lnSpc>
                          <a:spcPts val="1740"/>
                        </a:lnSpc>
                      </a:pPr>
                      <a:r>
                        <a:rPr lang="ar-SA" sz="1300">
                          <a:latin typeface="Arial Unicode MS"/>
                        </a:rPr>
                        <a:t>ا</a:t>
                      </a:r>
                    </a:p>
                  </a:txBody>
                  <a:tcPr marL="0" marR="0" marT="0" marB="0"/>
                </a:tc>
                <a:tc>
                  <a:txBody>
                    <a:bodyPr/>
                    <a:lstStyle/>
                    <a:p>
                      <a:pPr indent="0" algn="ctr" rtl="1">
                        <a:lnSpc>
                          <a:spcPts val="1740"/>
                        </a:lnSpc>
                      </a:pPr>
                      <a:r>
                        <a:rPr lang="ar-SA" sz="1300">
                          <a:latin typeface="Arial Unicode MS"/>
                        </a:rPr>
                        <a:t>د</a:t>
                      </a:r>
                    </a:p>
                  </a:txBody>
                  <a:tcPr marL="0" marR="0" marT="0" marB="0"/>
                </a:tc>
                <a:tc>
                  <a:txBody>
                    <a:bodyPr/>
                    <a:lstStyle/>
                    <a:p>
                      <a:pPr marR="215900" indent="0" algn="r" rtl="1">
                        <a:lnSpc>
                          <a:spcPts val="1880"/>
                        </a:lnSpc>
                      </a:pPr>
                      <a:r>
                        <a:rPr lang="ar-SA" sz="1400">
                          <a:latin typeface="Arial Unicode MS"/>
                        </a:rPr>
                        <a:t>د</a:t>
                      </a:r>
                    </a:p>
                  </a:txBody>
                  <a:tcPr marL="0" marR="0" marT="0" marB="0"/>
                </a:tc>
                <a:tc>
                  <a:txBody>
                    <a:bodyPr/>
                    <a:lstStyle/>
                    <a:p>
                      <a:pPr indent="0" algn="ctr" rtl="1">
                        <a:lnSpc>
                          <a:spcPts val="1540"/>
                        </a:lnSpc>
                      </a:pPr>
                      <a:r>
                        <a:rPr lang="ar-SA" sz="1100">
                          <a:latin typeface="Arial Unicode MS"/>
                        </a:rPr>
                        <a:t>؟</a:t>
                      </a:r>
                    </a:p>
                  </a:txBody>
                  <a:tcPr marL="0" marR="0" marT="0" marB="0"/>
                </a:tc>
                <a:tc>
                  <a:txBody>
                    <a:bodyPr/>
                    <a:lstStyle/>
                    <a:p>
                      <a:pPr indent="0" algn="ctr">
                        <a:lnSpc>
                          <a:spcPts val="2010"/>
                        </a:lnSpc>
                      </a:pPr>
                      <a:r>
                        <a:rPr lang="ar-SA" sz="1400" i="1">
                          <a:latin typeface="Arial Unicode MS"/>
                        </a:rPr>
                        <a:t>٠</a:t>
                      </a:r>
                    </a:p>
                  </a:txBody>
                  <a:tcPr marL="0" marR="0" marT="0" marB="0"/>
                </a:tc>
                <a:tc>
                  <a:txBody>
                    <a:bodyPr/>
                    <a:lstStyle/>
                    <a:p>
                      <a:pPr marL="190500" indent="0" rtl="1">
                        <a:lnSpc>
                          <a:spcPts val="1740"/>
                        </a:lnSpc>
                      </a:pPr>
                      <a:r>
                        <a:rPr lang="ar-SA" sz="1300">
                          <a:latin typeface="Arial Unicode MS"/>
                        </a:rPr>
                        <a:t>ا</a:t>
                      </a:r>
                    </a:p>
                  </a:txBody>
                  <a:tcPr marL="0" marR="0" marT="0" marB="0"/>
                </a:tc>
                <a:tc>
                  <a:txBody>
                    <a:bodyPr/>
                    <a:lstStyle/>
                    <a:p>
                      <a:pPr marL="165100" indent="0">
                        <a:lnSpc>
                          <a:spcPts val="1740"/>
                        </a:lnSpc>
                      </a:pPr>
                      <a:r>
                        <a:rPr lang="ar-SA" sz="1300">
                          <a:latin typeface="Arial Unicode MS"/>
                        </a:rPr>
                        <a:t>٨</a:t>
                      </a:r>
                    </a:p>
                  </a:txBody>
                  <a:tcPr marL="0" marR="0" marT="0" marB="0"/>
                </a:tc>
                <a:tc>
                  <a:txBody>
                    <a:bodyPr/>
                    <a:lstStyle/>
                    <a:p>
                      <a:pPr indent="0" algn="ctr">
                        <a:lnSpc>
                          <a:spcPts val="1740"/>
                        </a:lnSpc>
                      </a:pPr>
                      <a:r>
                        <a:rPr lang="ar-SA" sz="1300">
                          <a:latin typeface="Arial Unicode MS"/>
                        </a:rPr>
                        <a:t>٧</a:t>
                      </a:r>
                    </a:p>
                  </a:txBody>
                  <a:tcPr marL="0" marR="0" marT="0" marB="0"/>
                </a:tc>
                <a:tc>
                  <a:txBody>
                    <a:bodyPr/>
                    <a:lstStyle/>
                    <a:p>
                      <a:pPr marL="177800" indent="0">
                        <a:lnSpc>
                          <a:spcPts val="1740"/>
                        </a:lnSpc>
                      </a:pPr>
                      <a:r>
                        <a:rPr lang="ar-SA" sz="1300">
                          <a:latin typeface="Arial Unicode MS"/>
                        </a:rPr>
                        <a:t>١</a:t>
                      </a:r>
                    </a:p>
                  </a:txBody>
                  <a:tcPr marL="0" marR="0" marT="0" marB="0"/>
                </a:tc>
                <a:tc>
                  <a:txBody>
                    <a:bodyPr/>
                    <a:lstStyle/>
                    <a:p>
                      <a:pPr marL="152400" indent="0">
                        <a:lnSpc>
                          <a:spcPts val="1740"/>
                        </a:lnSpc>
                      </a:pPr>
                      <a:r>
                        <a:rPr lang="ar-SA" sz="1300">
                          <a:latin typeface="Arial Unicode MS"/>
                        </a:rPr>
                        <a:t>٠١</a:t>
                      </a:r>
                    </a:p>
                  </a:txBody>
                  <a:tcPr marL="0" marR="0" marT="0" marB="0"/>
                </a:tc>
                <a:tc>
                  <a:txBody>
                    <a:bodyPr/>
                    <a:lstStyle/>
                    <a:p>
                      <a:pPr marL="152400" indent="0" rtl="1">
                        <a:lnSpc>
                          <a:spcPts val="1740"/>
                        </a:lnSpc>
                      </a:pPr>
                      <a:r>
                        <a:rPr lang="ar-SA" sz="1300">
                          <a:latin typeface="Arial Unicode MS"/>
                        </a:rPr>
                        <a:t>ا</a:t>
                      </a:r>
                      <a:r>
                        <a:rPr lang="en-US" sz="1300">
                          <a:latin typeface="Arial Unicode MS"/>
                        </a:rPr>
                        <a:t>١</a:t>
                      </a:r>
                    </a:p>
                  </a:txBody>
                  <a:tcPr marL="0" marR="0" marT="0" marB="0"/>
                </a:tc>
                <a:tc>
                  <a:txBody>
                    <a:bodyPr/>
                    <a:lstStyle/>
                    <a:p>
                      <a:pPr marL="127000" indent="0" rtl="1">
                        <a:lnSpc>
                          <a:spcPts val="1740"/>
                        </a:lnSpc>
                      </a:pPr>
                      <a:r>
                        <a:rPr lang="ar-SA" sz="1300">
                          <a:latin typeface="Arial Unicode MS"/>
                        </a:rPr>
                        <a:t>اد</a:t>
                      </a:r>
                    </a:p>
                  </a:txBody>
                  <a:tcPr marL="0" marR="0" marT="0" marB="0"/>
                </a:tc>
                <a:tc>
                  <a:txBody>
                    <a:bodyPr/>
                    <a:lstStyle/>
                    <a:p>
                      <a:pPr marL="139700" indent="0" rtl="1">
                        <a:lnSpc>
                          <a:spcPts val="1740"/>
                        </a:lnSpc>
                      </a:pPr>
                      <a:r>
                        <a:rPr lang="ar-SA" sz="1300">
                          <a:latin typeface="Arial Unicode MS"/>
                        </a:rPr>
                        <a:t>اد</a:t>
                      </a:r>
                    </a:p>
                  </a:txBody>
                  <a:tcPr marL="0" marR="0" marT="0" marB="0"/>
                </a:tc>
                <a:tc>
                  <a:txBody>
                    <a:bodyPr/>
                    <a:lstStyle/>
                    <a:p>
                      <a:pPr marL="177800" indent="0">
                        <a:lnSpc>
                          <a:spcPts val="1740"/>
                        </a:lnSpc>
                      </a:pPr>
                      <a:r>
                        <a:rPr lang="ar-SA" sz="1300">
                          <a:latin typeface="Arial Unicode MS"/>
                        </a:rPr>
                        <a:t>١١</a:t>
                      </a:r>
                    </a:p>
                  </a:txBody>
                  <a:tcPr marL="0" marR="0" marT="0" marB="0"/>
                </a:tc>
                <a:tc>
                  <a:txBody>
                    <a:bodyPr/>
                    <a:lstStyle/>
                    <a:p>
                      <a:pPr marL="165100" indent="0">
                        <a:lnSpc>
                          <a:spcPts val="1740"/>
                        </a:lnSpc>
                      </a:pPr>
                      <a:r>
                        <a:rPr lang="ar-SA" sz="1300">
                          <a:latin typeface="Arial Unicode MS"/>
                        </a:rPr>
                        <a:t>٠١</a:t>
                      </a:r>
                    </a:p>
                  </a:txBody>
                  <a:tcPr marL="0" marR="0" marT="0" marB="0"/>
                </a:tc>
                <a:tc rowSpan="2">
                  <a:txBody>
                    <a:bodyPr/>
                    <a:lstStyle/>
                    <a:p>
                      <a:pPr indent="0">
                        <a:lnSpc>
                          <a:spcPts val="2010"/>
                        </a:lnSpc>
                      </a:pPr>
                      <a:r>
                        <a:rPr lang="en-US" sz="1400" i="1">
                          <a:latin typeface="Arial Unicode MS"/>
                        </a:rPr>
                        <a:t>\</a:t>
                      </a:r>
                      <a:r>
                        <a:rPr lang="en-US" sz="1300" i="1">
                          <a:latin typeface="Courier New"/>
                        </a:rPr>
                        <a:t>y</a:t>
                      </a:r>
                      <a:r>
                        <a:rPr lang="en-US" sz="1400" i="1">
                          <a:latin typeface="Arial Unicode MS"/>
                        </a:rPr>
                        <a:t>..\</a:t>
                      </a:r>
                      <a:r>
                        <a:rPr lang="en-US" sz="1300" i="1">
                          <a:latin typeface="Courier New"/>
                        </a:rPr>
                        <a:t>Cr</a:t>
                      </a:r>
                      <a:r>
                        <a:rPr lang="en-US" sz="1400" i="1">
                          <a:latin typeface="Arial Unicode MS"/>
                        </a:rPr>
                        <a:t>*</a:t>
                      </a:r>
                    </a:p>
                    <a:p>
                      <a:pPr marR="114300" indent="0" algn="r" rtl="1">
                        <a:lnSpc>
                          <a:spcPts val="1540"/>
                        </a:lnSpc>
                      </a:pPr>
                      <a:r>
                        <a:rPr lang="ar-SA" sz="1100">
                          <a:latin typeface="Arial Unicode MS"/>
                        </a:rPr>
                        <a:t>ةك؟امما</a:t>
                      </a:r>
                    </a:p>
                  </a:txBody>
                  <a:tcPr marL="0" marR="0" marT="0" marB="0" anchor="ctr"/>
                </a:tc>
              </a:tr>
              <a:tr h="360759">
                <a:tc>
                  <a:txBody>
                    <a:bodyPr/>
                    <a:lstStyle/>
                    <a:p>
                      <a:pPr marL="114300" indent="0" rtl="1">
                        <a:lnSpc>
                          <a:spcPts val="1880"/>
                        </a:lnSpc>
                      </a:pPr>
                      <a:r>
                        <a:rPr lang="ar-SA" sz="1400">
                          <a:latin typeface="Arial Unicode MS"/>
                        </a:rPr>
                        <a:t>خ </a:t>
                      </a:r>
                      <a:r>
                        <a:rPr lang="ar-SA" sz="1300">
                          <a:latin typeface="Arial Unicode MS"/>
                        </a:rPr>
                        <a:t>؟ البكد</a:t>
                      </a:r>
                      <a:r>
                        <a:rPr lang="en-US" sz="1300">
                          <a:latin typeface="Arial Unicode MS"/>
                        </a:rPr>
                        <a:t>٠</a:t>
                      </a:r>
                    </a:p>
                  </a:txBody>
                  <a:tcPr marL="0" marR="0" marT="0" marB="0"/>
                </a:tc>
                <a:tc gridSpan="15">
                  <a:txBody>
                    <a:bodyPr/>
                    <a:lstStyle/>
                    <a:p>
                      <a:pPr marR="254000" indent="0" algn="ctr" rtl="1">
                        <a:lnSpc>
                          <a:spcPts val="1880"/>
                        </a:lnSpc>
                      </a:pPr>
                      <a:r>
                        <a:rPr lang="en-US" sz="1400">
                          <a:latin typeface="Arial Unicode MS"/>
                        </a:rPr>
                        <a:t>١</a:t>
                      </a:r>
                      <a:r>
                        <a:rPr lang="ar-SA" sz="1400">
                          <a:latin typeface="Arial Unicode MS"/>
                        </a:rPr>
                        <a:t>ما </a:t>
                      </a:r>
                      <a:r>
                        <a:rPr lang="en-US" sz="1400">
                          <a:latin typeface="Arial Unicode MS"/>
                        </a:rPr>
                        <a:t>١</a:t>
                      </a:r>
                      <a:r>
                        <a:rPr lang="ar-SA" sz="1400">
                          <a:latin typeface="Arial Unicode MS"/>
                        </a:rPr>
                        <a:t>م</a:t>
                      </a:r>
                      <a:r>
                        <a:rPr lang="en-US" sz="1400">
                          <a:latin typeface="Arial Unicode MS"/>
                        </a:rPr>
                        <a:t>٣</a:t>
                      </a:r>
                      <a:r>
                        <a:rPr lang="ar-SA" sz="1400">
                          <a:latin typeface="Arial Unicode MS"/>
                        </a:rPr>
                        <a:t>;ا</a:t>
                      </a:r>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vMerge="1">
                  <a:txBody>
                    <a:bodyPr/>
                    <a:lstStyle/>
                    <a:p>
                      <a:endParaRPr sz="1800"/>
                    </a:p>
                  </a:txBody>
                  <a:tcPr marL="0" marR="0" marT="0" marB="0"/>
                </a:tc>
              </a:tr>
            </a:tbl>
          </a:graphicData>
        </a:graphic>
      </p:graphicFrame>
      <p:sp>
        <p:nvSpPr>
          <p:cNvPr id="3" name="Rectangle 2"/>
          <p:cNvSpPr/>
          <p:nvPr/>
        </p:nvSpPr>
        <p:spPr>
          <a:xfrm>
            <a:off x="2493168" y="5225653"/>
            <a:ext cx="5579269" cy="1003697"/>
          </a:xfrm>
          <a:prstGeom prst="rect">
            <a:avLst/>
          </a:prstGeom>
        </p:spPr>
        <p:txBody>
          <a:bodyPr lIns="0" tIns="0" rIns="0" bIns="0">
            <a:noAutofit/>
          </a:bodyPr>
          <a:lstStyle/>
          <a:p>
            <a:pPr indent="0" algn="ctr" rtl="1">
              <a:lnSpc>
                <a:spcPts val="2306"/>
              </a:lnSpc>
              <a:spcBef>
                <a:spcPts val="2170"/>
              </a:spcBef>
            </a:pPr>
            <a:r>
              <a:rPr lang="en-US" sz="1300">
                <a:latin typeface="Arial Unicode MS"/>
              </a:rPr>
              <a:t>٣</a:t>
            </a:r>
            <a:r>
              <a:rPr lang="ar-SA" sz="1300">
                <a:latin typeface="Arial Unicode MS"/>
              </a:rPr>
              <a:t>ا؟دا/لأ/انمامدا</a:t>
            </a:r>
            <a:r>
              <a:rPr lang="en-US" sz="1300">
                <a:latin typeface="Arial Unicode MS"/>
              </a:rPr>
              <a:t>٢</a:t>
            </a:r>
            <a:r>
              <a:rPr lang="ar-SA" sz="1300">
                <a:latin typeface="Arial Unicode MS"/>
              </a:rPr>
              <a:t>اأدا/</a:t>
            </a:r>
            <a:r>
              <a:rPr lang="en-US" sz="1300">
                <a:latin typeface="Arial Unicode MS"/>
              </a:rPr>
              <a:t>٨</a:t>
            </a:r>
            <a:r>
              <a:rPr lang="ar-SA" sz="1300">
                <a:latin typeface="Arial Unicode MS"/>
              </a:rPr>
              <a:t>/ااقملآ(دد</a:t>
            </a:r>
            <a:r>
              <a:rPr lang="en-US" sz="1300">
                <a:latin typeface="Arial Unicode MS"/>
              </a:rPr>
              <a:t>٨</a:t>
            </a:r>
            <a:r>
              <a:rPr lang="ar-SA" sz="1300">
                <a:latin typeface="Arial Unicode MS"/>
              </a:rPr>
              <a:t>/إ)ل</a:t>
            </a:r>
            <a:r>
              <a:rPr lang="en-US" sz="1300">
                <a:latin typeface="Arial Unicode MS"/>
              </a:rPr>
              <a:t>۴</a:t>
            </a:r>
            <a:r>
              <a:rPr lang="ar-SA" sz="1300">
                <a:latin typeface="Arial Unicode MS"/>
              </a:rPr>
              <a:t>م</a:t>
            </a:r>
          </a:p>
          <a:p>
            <a:pPr indent="0" algn="ctr" rtl="1">
              <a:lnSpc>
                <a:spcPts val="2306"/>
              </a:lnSpc>
            </a:pPr>
            <a:r>
              <a:rPr lang="ar-SA" sz="1800" u="sng">
                <a:latin typeface="Arial Unicode MS"/>
              </a:rPr>
              <a:t>بم|تم</a:t>
            </a:r>
            <a:r>
              <a:rPr lang="en-US" sz="1800" u="sng">
                <a:latin typeface="Arial Unicode MS"/>
              </a:rPr>
              <a:t>٩</a:t>
            </a:r>
            <a:r>
              <a:rPr lang="ar-SA" sz="1800" u="sng">
                <a:latin typeface="Arial Unicode MS"/>
              </a:rPr>
              <a:t>ة</a:t>
            </a:r>
            <a:r>
              <a:rPr lang="en-US" sz="1800" u="sng">
                <a:latin typeface="Arial Unicode MS"/>
              </a:rPr>
              <a:t>٣٠</a:t>
            </a:r>
            <a:r>
              <a:rPr lang="ar-SA" sz="1800" u="sng">
                <a:latin typeface="Arial Unicode MS"/>
              </a:rPr>
              <a:t>ص|</a:t>
            </a:r>
            <a:r>
              <a:rPr lang="en-US" sz="1800" u="sng">
                <a:latin typeface="Arial Unicode MS"/>
              </a:rPr>
              <a:t>١</a:t>
            </a:r>
            <a:r>
              <a:rPr lang="ar-SA" sz="1800" u="sng">
                <a:latin typeface="Arial Unicode MS"/>
              </a:rPr>
              <a:t>؛ا</a:t>
            </a:r>
            <a:r>
              <a:rPr lang="en-US" sz="1800" u="sng">
                <a:latin typeface="Arial Unicode MS"/>
              </a:rPr>
              <a:t>8</a:t>
            </a:r>
            <a:r>
              <a:rPr lang="ar-SA" sz="1800" u="sng">
                <a:latin typeface="Arial Unicode MS"/>
              </a:rPr>
              <a:t>)سة</a:t>
            </a:r>
            <a:r>
              <a:rPr lang="en-US" sz="1800" u="sng">
                <a:latin typeface="Arial Unicode MS"/>
              </a:rPr>
              <a:t>٠٠</a:t>
            </a:r>
            <a:r>
              <a:rPr lang="ar-SA" sz="1800" u="sng">
                <a:latin typeface="Arial Unicode MS"/>
              </a:rPr>
              <a:t>|</a:t>
            </a:r>
            <a:r>
              <a:rPr lang="ar-SA" sz="1800">
                <a:latin typeface="Arial Unicode MS"/>
              </a:rPr>
              <a:t> </a:t>
            </a:r>
            <a:r>
              <a:rPr lang="en-US" sz="1800">
                <a:latin typeface="Arial Unicode MS"/>
              </a:rPr>
              <a:t>٠٣</a:t>
            </a:r>
            <a:r>
              <a:rPr lang="ar-SA" sz="1800">
                <a:latin typeface="Arial Unicode MS"/>
              </a:rPr>
              <a:t>م</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29425" y="57150"/>
            <a:ext cx="500062" cy="457200"/>
          </a:xfrm>
          <a:prstGeom prst="rect">
            <a:avLst/>
          </a:prstGeom>
        </p:spPr>
      </p:pic>
      <p:pic>
        <p:nvPicPr>
          <p:cNvPr id="3" name="Picture 2"/>
          <p:cNvPicPr>
            <a:picLocks noChangeAspect="1"/>
          </p:cNvPicPr>
          <p:nvPr/>
        </p:nvPicPr>
        <p:blipFill>
          <a:blip r:embed="rId3"/>
          <a:stretch>
            <a:fillRect/>
          </a:stretch>
        </p:blipFill>
        <p:spPr>
          <a:xfrm>
            <a:off x="1821656" y="928687"/>
            <a:ext cx="3843337" cy="642938"/>
          </a:xfrm>
          <a:prstGeom prst="rect">
            <a:avLst/>
          </a:prstGeom>
        </p:spPr>
      </p:pic>
      <p:pic>
        <p:nvPicPr>
          <p:cNvPr id="4" name="Picture 3"/>
          <p:cNvPicPr>
            <a:picLocks noChangeAspect="1"/>
          </p:cNvPicPr>
          <p:nvPr/>
        </p:nvPicPr>
        <p:blipFill>
          <a:blip r:embed="rId4"/>
          <a:stretch>
            <a:fillRect/>
          </a:stretch>
        </p:blipFill>
        <p:spPr>
          <a:xfrm>
            <a:off x="1828800" y="5179218"/>
            <a:ext cx="3850481" cy="642938"/>
          </a:xfrm>
          <a:prstGeom prst="rect">
            <a:avLst/>
          </a:prstGeom>
        </p:spPr>
      </p:pic>
      <p:pic>
        <p:nvPicPr>
          <p:cNvPr id="5" name="Picture 4"/>
          <p:cNvPicPr>
            <a:picLocks noChangeAspect="1"/>
          </p:cNvPicPr>
          <p:nvPr/>
        </p:nvPicPr>
        <p:blipFill>
          <a:blip r:embed="rId5"/>
          <a:stretch>
            <a:fillRect/>
          </a:stretch>
        </p:blipFill>
        <p:spPr>
          <a:xfrm>
            <a:off x="5822156" y="10215562"/>
            <a:ext cx="1507331" cy="450056"/>
          </a:xfrm>
          <a:prstGeom prst="rect">
            <a:avLst/>
          </a:prstGeom>
        </p:spPr>
      </p:pic>
      <p:sp>
        <p:nvSpPr>
          <p:cNvPr id="6" name="Rectangle 5"/>
          <p:cNvSpPr/>
          <p:nvPr/>
        </p:nvSpPr>
        <p:spPr>
          <a:xfrm>
            <a:off x="700087" y="2007393"/>
            <a:ext cx="6157913" cy="2707482"/>
          </a:xfrm>
          <a:prstGeom prst="rect">
            <a:avLst/>
          </a:prstGeom>
        </p:spPr>
        <p:txBody>
          <a:bodyPr lIns="0" tIns="0" rIns="0" bIns="0">
            <a:noAutofit/>
          </a:bodyPr>
          <a:lstStyle/>
          <a:p>
            <a:pPr marR="355600" indent="0" algn="r" rtl="1">
              <a:lnSpc>
                <a:spcPts val="2540"/>
              </a:lnSpc>
              <a:spcAft>
                <a:spcPts val="840"/>
              </a:spcAft>
            </a:pPr>
            <a:r>
              <a:rPr lang="ar-SA" sz="1900">
                <a:latin typeface="Arial Unicode MS"/>
              </a:rPr>
              <a:t>شنر ط لتعيذن المعيد.</a:t>
            </a:r>
          </a:p>
          <a:p>
            <a:pPr marR="355600" indent="-355600" algn="r" rtl="1">
              <a:lnSpc>
                <a:spcPts val="3572"/>
              </a:lnSpc>
            </a:pPr>
            <a:r>
              <a:rPr lang="en-US" sz="1900">
                <a:latin typeface="Arial Unicode MS"/>
              </a:rPr>
              <a:t>١</a:t>
            </a:r>
            <a:r>
              <a:rPr lang="ar-SA" sz="1900">
                <a:latin typeface="Arial Unicode MS"/>
              </a:rPr>
              <a:t> - </a:t>
            </a:r>
            <a:r>
              <a:rPr lang="ar-SA" sz="1800">
                <a:latin typeface="Arial Unicode MS"/>
              </a:rPr>
              <a:t>أف </a:t>
            </a:r>
            <a:r>
              <a:rPr lang="ar-SA" sz="1900">
                <a:latin typeface="Arial Unicode MS"/>
              </a:rPr>
              <a:t>يكون حاصلأ </a:t>
            </a:r>
            <a:r>
              <a:rPr lang="ar-SA" sz="1700">
                <a:latin typeface="Arial Unicode MS"/>
              </a:rPr>
              <a:t>على </a:t>
            </a:r>
            <a:r>
              <a:rPr lang="ar-SA" sz="1900">
                <a:latin typeface="Arial Unicode MS"/>
              </a:rPr>
              <a:t>الشهادة الجامعية من جامعة سعودية </a:t>
            </a:r>
            <a:r>
              <a:rPr lang="ar-SA" sz="1800">
                <a:latin typeface="Arial Unicode MS"/>
              </a:rPr>
              <a:t>أو </a:t>
            </a:r>
            <a:r>
              <a:rPr lang="ar-SA" sz="1900">
                <a:latin typeface="Arial Unicode MS"/>
              </a:rPr>
              <a:t>جامعة </a:t>
            </a:r>
            <a:r>
              <a:rPr lang="ar-SA" sz="1800">
                <a:latin typeface="Arial Unicode MS"/>
              </a:rPr>
              <a:t>أخرى </a:t>
            </a:r>
            <a:r>
              <a:rPr lang="ar-SA" sz="1900">
                <a:latin typeface="Arial Unicode MS"/>
              </a:rPr>
              <a:t>معترف بها .</a:t>
            </a:r>
          </a:p>
          <a:p>
            <a:pPr marR="546100" indent="-546100" algn="r" rtl="1">
              <a:lnSpc>
                <a:spcPts val="2700"/>
              </a:lnSpc>
              <a:spcAft>
                <a:spcPts val="840"/>
              </a:spcAft>
            </a:pPr>
            <a:r>
              <a:rPr lang="en-US" sz="1900">
                <a:latin typeface="Arial Unicode MS"/>
              </a:rPr>
              <a:t>٢</a:t>
            </a:r>
            <a:r>
              <a:rPr lang="ar-SA" sz="1900">
                <a:latin typeface="Arial Unicode MS"/>
              </a:rPr>
              <a:t> - أن يكون تقديره العام في المرحلة الجامعية جيدأ </a:t>
            </a:r>
            <a:r>
              <a:rPr lang="ar-SA" sz="2100">
                <a:latin typeface="Arial Unicode MS"/>
              </a:rPr>
              <a:t>جدأ </a:t>
            </a:r>
            <a:r>
              <a:rPr lang="ar-SA" sz="1700">
                <a:latin typeface="Arial Unicode MS"/>
              </a:rPr>
              <a:t>على </a:t>
            </a:r>
            <a:r>
              <a:rPr lang="ar-SA" sz="1900">
                <a:latin typeface="Arial Unicode MS"/>
              </a:rPr>
              <a:t>الأقل(').</a:t>
            </a:r>
          </a:p>
          <a:p>
            <a:pPr marR="546100" indent="-546100" algn="r" rtl="1">
              <a:lnSpc>
                <a:spcPts val="2810"/>
              </a:lnSpc>
            </a:pPr>
            <a:r>
              <a:rPr lang="en-US" sz="2100">
                <a:latin typeface="Arial Unicode MS"/>
              </a:rPr>
              <a:t>٣</a:t>
            </a:r>
            <a:r>
              <a:rPr lang="ar-SA" sz="2100">
                <a:latin typeface="Arial Unicode MS"/>
              </a:rPr>
              <a:t> </a:t>
            </a:r>
            <a:r>
              <a:rPr lang="ar-SA" sz="1900">
                <a:latin typeface="Arial Unicode MS"/>
              </a:rPr>
              <a:t>- ما يصدره مجلس الجامعة من شروط أخرى.</a:t>
            </a:r>
          </a:p>
        </p:txBody>
      </p:sp>
      <p:sp>
        <p:nvSpPr>
          <p:cNvPr id="7" name="Rectangle 6"/>
          <p:cNvSpPr/>
          <p:nvPr/>
        </p:nvSpPr>
        <p:spPr>
          <a:xfrm>
            <a:off x="714375" y="6293643"/>
            <a:ext cx="6136481" cy="2714625"/>
          </a:xfrm>
          <a:prstGeom prst="rect">
            <a:avLst/>
          </a:prstGeom>
        </p:spPr>
        <p:txBody>
          <a:bodyPr lIns="0" tIns="0" rIns="0" bIns="0">
            <a:noAutofit/>
          </a:bodyPr>
          <a:lstStyle/>
          <a:p>
            <a:pPr indent="266700" algn="r" rtl="1">
              <a:lnSpc>
                <a:spcPts val="3881"/>
              </a:lnSpc>
              <a:spcBef>
                <a:spcPts val="3010"/>
              </a:spcBef>
            </a:pPr>
            <a:r>
              <a:rPr lang="ar-SA" sz="1900">
                <a:latin typeface="Arial Unicode MS"/>
              </a:rPr>
              <a:t>يثترط </a:t>
            </a:r>
            <a:r>
              <a:rPr lang="ar-SA" sz="1600">
                <a:latin typeface="Arial Unicode MS"/>
              </a:rPr>
              <a:t>لتعيين </a:t>
            </a:r>
            <a:r>
              <a:rPr lang="ar-SA" sz="1900">
                <a:latin typeface="Arial Unicode MS"/>
              </a:rPr>
              <a:t>المحاضر ومدرس اللغة;-</a:t>
            </a:r>
            <a:r>
              <a:rPr lang="en-US" sz="1900">
                <a:latin typeface="Arial Unicode MS"/>
              </a:rPr>
              <a:t>١</a:t>
            </a:r>
            <a:r>
              <a:rPr lang="ar-SA" sz="1900">
                <a:latin typeface="Arial Unicode MS"/>
              </a:rPr>
              <a:t> - </a:t>
            </a:r>
            <a:r>
              <a:rPr lang="ar-SA" sz="1800">
                <a:latin typeface="Arial Unicode MS"/>
              </a:rPr>
              <a:t>أن </a:t>
            </a:r>
            <a:r>
              <a:rPr lang="ar-SA" sz="2000">
                <a:latin typeface="Arial Unicode MS"/>
              </a:rPr>
              <a:t>يكون </a:t>
            </a:r>
            <a:r>
              <a:rPr lang="ar-SA" sz="1900">
                <a:latin typeface="Arial Unicode MS"/>
              </a:rPr>
              <a:t>حاصلأ على درجة الماجستير </a:t>
            </a:r>
            <a:r>
              <a:rPr lang="ar-SA" sz="1800">
                <a:latin typeface="Arial Unicode MS"/>
              </a:rPr>
              <a:t>أو </a:t>
            </a:r>
            <a:r>
              <a:rPr lang="ar-SA" sz="1900">
                <a:latin typeface="Arial Unicode MS"/>
              </a:rPr>
              <a:t>ما يعادلها من جامعة سعودية </a:t>
            </a:r>
            <a:r>
              <a:rPr lang="ar-SA" sz="1800">
                <a:latin typeface="Arial Unicode MS"/>
              </a:rPr>
              <a:t>أو </a:t>
            </a:r>
            <a:r>
              <a:rPr lang="ar-SA" sz="1900">
                <a:latin typeface="Arial Unicode MS"/>
              </a:rPr>
              <a:t>جامعة </a:t>
            </a:r>
            <a:r>
              <a:rPr lang="ar-SA" sz="1800">
                <a:latin typeface="Arial Unicode MS"/>
              </a:rPr>
              <a:t>أخرى </a:t>
            </a:r>
            <a:r>
              <a:rPr lang="ar-SA" sz="1900">
                <a:latin typeface="Arial Unicode MS"/>
              </a:rPr>
              <a:t>معترف </a:t>
            </a:r>
            <a:r>
              <a:rPr lang="ar-SA" sz="2200">
                <a:latin typeface="Arial"/>
              </a:rPr>
              <a:t>بها </a:t>
            </a:r>
            <a:r>
              <a:rPr lang="en-US" sz="1900">
                <a:latin typeface="Arial Unicode MS"/>
              </a:rPr>
              <a:t>٠</a:t>
            </a:r>
            <a:r>
              <a:rPr lang="ar-SA" sz="1900">
                <a:latin typeface="Arial Unicode MS"/>
              </a:rPr>
              <a:t> </a:t>
            </a:r>
            <a:r>
              <a:rPr lang="en-US" sz="2000">
                <a:latin typeface="Arial Unicode MS"/>
              </a:rPr>
              <a:t>٢</a:t>
            </a:r>
            <a:r>
              <a:rPr lang="ar-SA" sz="1900">
                <a:latin typeface="Arial Unicode MS"/>
              </a:rPr>
              <a:t>- </a:t>
            </a:r>
            <a:r>
              <a:rPr lang="ar-SA" sz="1800">
                <a:latin typeface="Arial Unicode MS"/>
              </a:rPr>
              <a:t>أن </a:t>
            </a:r>
            <a:r>
              <a:rPr lang="ar-SA" sz="2000">
                <a:latin typeface="Arial Unicode MS"/>
              </a:rPr>
              <a:t>يكون تقديره </a:t>
            </a:r>
            <a:r>
              <a:rPr lang="ar-SA" sz="1900">
                <a:latin typeface="Arial Unicode MS"/>
              </a:rPr>
              <a:t>العام ني الماجتير جيد</a:t>
            </a:r>
            <a:r>
              <a:rPr lang="ar-SA" sz="2000">
                <a:latin typeface="Arial Unicode MS"/>
              </a:rPr>
              <a:t>آ </a:t>
            </a:r>
            <a:r>
              <a:rPr lang="ar-SA" sz="1900">
                <a:latin typeface="Arial Unicode MS"/>
              </a:rPr>
              <a:t>جد</a:t>
            </a:r>
            <a:r>
              <a:rPr lang="ar-SA" sz="2000">
                <a:latin typeface="Arial Unicode MS"/>
              </a:rPr>
              <a:t>آ </a:t>
            </a:r>
            <a:r>
              <a:rPr lang="ar-SA" sz="1900">
                <a:latin typeface="Arial Unicode MS"/>
              </a:rPr>
              <a:t>على </a:t>
            </a:r>
            <a:r>
              <a:rPr lang="ar-SA" sz="1800">
                <a:latin typeface="Arial Unicode MS"/>
              </a:rPr>
              <a:t>الأقل </a:t>
            </a:r>
            <a:r>
              <a:rPr lang="ar-SA" sz="1900">
                <a:latin typeface="Arial Unicode MS"/>
              </a:rPr>
              <a:t>(إذا </a:t>
            </a:r>
            <a:r>
              <a:rPr lang="ar-SA" sz="2000">
                <a:latin typeface="Arial Unicode MS"/>
              </a:rPr>
              <a:t>كان </a:t>
            </a:r>
            <a:r>
              <a:rPr lang="ar-SA" sz="1900">
                <a:latin typeface="Arial Unicode MS"/>
              </a:rPr>
              <a:t>حاصان عليها من جامعة تمنحها بتقدير).</a:t>
            </a:r>
          </a:p>
          <a:p>
            <a:pPr indent="0" algn="r" rtl="1">
              <a:lnSpc>
                <a:spcPts val="2680"/>
              </a:lnSpc>
              <a:spcAft>
                <a:spcPts val="3570"/>
              </a:spcAft>
            </a:pPr>
            <a:r>
              <a:rPr lang="en-US" sz="1900">
                <a:latin typeface="Arial Unicode MS"/>
              </a:rPr>
              <a:t>٣</a:t>
            </a:r>
            <a:r>
              <a:rPr lang="ar-SA" sz="1900">
                <a:latin typeface="Arial Unicode MS"/>
              </a:rPr>
              <a:t>- ما يصدره مجلس الجامعة من </a:t>
            </a:r>
            <a:r>
              <a:rPr lang="ar-SA" sz="2000">
                <a:latin typeface="Arial Unicode MS"/>
              </a:rPr>
              <a:t>نروط أخرى.</a:t>
            </a:r>
          </a:p>
        </p:txBody>
      </p:sp>
      <p:sp>
        <p:nvSpPr>
          <p:cNvPr id="8" name="Rectangle 7"/>
          <p:cNvSpPr/>
          <p:nvPr/>
        </p:nvSpPr>
        <p:spPr>
          <a:xfrm>
            <a:off x="3071812" y="9644062"/>
            <a:ext cx="3800475" cy="321469"/>
          </a:xfrm>
          <a:prstGeom prst="rect">
            <a:avLst/>
          </a:prstGeom>
        </p:spPr>
        <p:txBody>
          <a:bodyPr wrap="none" lIns="0" tIns="0" rIns="0" bIns="0">
            <a:noAutofit/>
          </a:bodyPr>
          <a:lstStyle/>
          <a:p>
            <a:pPr indent="0" algn="r" rtl="1">
              <a:lnSpc>
                <a:spcPts val="2540"/>
              </a:lnSpc>
              <a:spcBef>
                <a:spcPts val="3570"/>
              </a:spcBef>
              <a:spcAft>
                <a:spcPts val="1750"/>
              </a:spcAft>
            </a:pPr>
            <a:r>
              <a:rPr lang="ar-SA" sz="1800">
                <a:latin typeface="Arial Unicode MS"/>
              </a:rPr>
              <a:t>( </a:t>
            </a:r>
            <a:r>
              <a:rPr lang="en-US" sz="1800">
                <a:latin typeface="Arial Unicode MS"/>
              </a:rPr>
              <a:t>١</a:t>
            </a:r>
            <a:r>
              <a:rPr lang="ar-SA" sz="1800">
                <a:latin typeface="Arial Unicode MS"/>
              </a:rPr>
              <a:t>) انظر </a:t>
            </a:r>
            <a:r>
              <a:rPr lang="ar-SA" sz="1500">
                <a:latin typeface="Arial Unicode MS"/>
              </a:rPr>
              <a:t>الملحق </a:t>
            </a:r>
            <a:r>
              <a:rPr lang="ar-SA" sz="1900">
                <a:latin typeface="Arial Unicode MS"/>
              </a:rPr>
              <a:t>آخر </a:t>
            </a:r>
            <a:r>
              <a:rPr lang="ar-SA" sz="1500">
                <a:latin typeface="Arial Unicode MS"/>
              </a:rPr>
              <a:t>اللاتحة </a:t>
            </a:r>
            <a:r>
              <a:rPr lang="ar-SA" sz="1800">
                <a:latin typeface="Arial Unicode MS"/>
              </a:rPr>
              <a:t>ص </a:t>
            </a:r>
            <a:r>
              <a:rPr lang="en-US" sz="1500">
                <a:latin typeface="Arial Unicode MS"/>
              </a:rPr>
              <a:t>٣٢٨</a:t>
            </a:r>
            <a:r>
              <a:rPr lang="ar-SA" sz="1500">
                <a:latin typeface="Arial Unicode MS"/>
              </a:rPr>
              <a:t>‘ </a:t>
            </a:r>
            <a:r>
              <a:rPr lang="en-US" sz="1500">
                <a:latin typeface="Arial Unicode MS"/>
              </a:rPr>
              <a:t>٣٢٩</a:t>
            </a:r>
            <a:r>
              <a:rPr lang="ar-SA" sz="1500">
                <a:latin typeface="Arial Unicode MS"/>
              </a:rPr>
              <a:t> </a:t>
            </a:r>
            <a:r>
              <a:rPr lang="en-US" sz="1900">
                <a:latin typeface="Arial Unicode MS"/>
              </a:rPr>
              <a:t>٠</a:t>
            </a:r>
          </a:p>
        </p:txBody>
      </p:sp>
    </p:spTree>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4146946" y="182165"/>
            <a:ext cx="2978944" cy="121444"/>
          </a:xfrm>
          <a:prstGeom prst="rect">
            <a:avLst/>
          </a:prstGeom>
        </p:spPr>
        <p:txBody>
          <a:bodyPr wrap="none" lIns="0" tIns="0" rIns="0" bIns="0">
            <a:noAutofit/>
          </a:bodyPr>
          <a:lstStyle/>
          <a:p>
            <a:pPr indent="0" algn="just" rtl="1">
              <a:lnSpc>
                <a:spcPts val="2540"/>
              </a:lnSpc>
              <a:spcAft>
                <a:spcPts val="840"/>
              </a:spcAft>
            </a:pPr>
            <a:r>
              <a:rPr lang="en-US" sz="1900">
                <a:latin typeface="Arial Unicode MS"/>
              </a:rPr>
              <a:t>11</a:t>
            </a:r>
            <a:r>
              <a:rPr lang="ar-SA" sz="1900">
                <a:latin typeface="Arial Unicode MS"/>
              </a:rPr>
              <a:t>—---</a:t>
            </a:r>
          </a:p>
        </p:txBody>
      </p:sp>
      <p:sp>
        <p:nvSpPr>
          <p:cNvPr id="3" name="Rectangle 2"/>
          <p:cNvSpPr/>
          <p:nvPr/>
        </p:nvSpPr>
        <p:spPr>
          <a:xfrm>
            <a:off x="3557587" y="535781"/>
            <a:ext cx="467916" cy="275034"/>
          </a:xfrm>
          <a:prstGeom prst="rect">
            <a:avLst/>
          </a:prstGeom>
        </p:spPr>
        <p:txBody>
          <a:bodyPr wrap="none" lIns="0" tIns="0" rIns="0" bIns="0">
            <a:noAutofit/>
          </a:bodyPr>
          <a:lstStyle/>
          <a:p>
            <a:pPr indent="0" algn="ctr" rtl="1">
              <a:lnSpc>
                <a:spcPts val="4020"/>
              </a:lnSpc>
            </a:pPr>
            <a:r>
              <a:rPr lang="ar-SA" sz="3000">
                <a:solidFill>
                  <a:srgbClr val="74985D"/>
                </a:solidFill>
                <a:latin typeface="Arial Unicode MS"/>
              </a:rPr>
              <a:t>ملحق</a:t>
            </a:r>
          </a:p>
        </p:txBody>
      </p:sp>
      <p:sp>
        <p:nvSpPr>
          <p:cNvPr id="4" name="Rectangle 3"/>
          <p:cNvSpPr/>
          <p:nvPr/>
        </p:nvSpPr>
        <p:spPr>
          <a:xfrm>
            <a:off x="2786062" y="942975"/>
            <a:ext cx="2018109" cy="310753"/>
          </a:xfrm>
          <a:prstGeom prst="rect">
            <a:avLst/>
          </a:prstGeom>
        </p:spPr>
        <p:txBody>
          <a:bodyPr wrap="none" lIns="0" tIns="0" rIns="0" bIns="0">
            <a:noAutofit/>
          </a:bodyPr>
          <a:lstStyle/>
          <a:p>
            <a:pPr indent="0" algn="ctr" rtl="1">
              <a:lnSpc>
                <a:spcPts val="2680"/>
              </a:lnSpc>
              <a:spcAft>
                <a:spcPts val="560"/>
              </a:spcAft>
            </a:pPr>
            <a:r>
              <a:rPr lang="ar-SA" sz="2400" b="1">
                <a:solidFill>
                  <a:srgbClr val="74985D"/>
                </a:solidFill>
                <a:latin typeface="Arial"/>
              </a:rPr>
              <a:t>الاستثذاءشالذقرة(</a:t>
            </a:r>
            <a:r>
              <a:rPr lang="en-US" sz="2400" b="1">
                <a:solidFill>
                  <a:srgbClr val="74985D"/>
                </a:solidFill>
                <a:latin typeface="Arial"/>
              </a:rPr>
              <a:t>٢</a:t>
            </a:r>
            <a:r>
              <a:rPr lang="ar-SA" sz="2400" b="1">
                <a:solidFill>
                  <a:srgbClr val="74985D"/>
                </a:solidFill>
                <a:latin typeface="Arial"/>
              </a:rPr>
              <a:t>)</a:t>
            </a:r>
          </a:p>
        </p:txBody>
      </p:sp>
      <p:sp>
        <p:nvSpPr>
          <p:cNvPr id="5" name="Rectangle 4"/>
          <p:cNvSpPr/>
          <p:nvPr/>
        </p:nvSpPr>
        <p:spPr>
          <a:xfrm>
            <a:off x="1875234" y="1389459"/>
            <a:ext cx="3832622" cy="778669"/>
          </a:xfrm>
          <a:prstGeom prst="rect">
            <a:avLst/>
          </a:prstGeom>
        </p:spPr>
        <p:txBody>
          <a:bodyPr lIns="0" tIns="0" rIns="0" bIns="0">
            <a:noAutofit/>
          </a:bodyPr>
          <a:lstStyle/>
          <a:p>
            <a:pPr indent="0" algn="r" rtl="1">
              <a:lnSpc>
                <a:spcPts val="3769"/>
              </a:lnSpc>
            </a:pPr>
            <a:r>
              <a:rPr lang="ar-SA" sz="3000">
                <a:solidFill>
                  <a:srgbClr val="74985D"/>
                </a:solidFill>
                <a:latin typeface="Arial Unicode MS"/>
              </a:rPr>
              <a:t>من </a:t>
            </a:r>
            <a:r>
              <a:rPr lang="ar-SA" sz="1800">
                <a:solidFill>
                  <a:srgbClr val="74985D"/>
                </a:solidFill>
                <a:latin typeface="Arial Unicode MS"/>
              </a:rPr>
              <a:t>المادة</a:t>
            </a:r>
            <a:r>
              <a:rPr lang="ar-SA" sz="3000">
                <a:solidFill>
                  <a:srgbClr val="74985D"/>
                </a:solidFill>
                <a:latin typeface="Arial Unicode MS"/>
              </a:rPr>
              <a:t>( </a:t>
            </a:r>
            <a:r>
              <a:rPr lang="ar-SA" sz="1800">
                <a:solidFill>
                  <a:srgbClr val="74985D"/>
                </a:solidFill>
                <a:latin typeface="Arial Unicode MS"/>
              </a:rPr>
              <a:t>الرابعة</a:t>
            </a:r>
            <a:r>
              <a:rPr lang="ar-SA" sz="3000">
                <a:solidFill>
                  <a:srgbClr val="74985D"/>
                </a:solidFill>
                <a:latin typeface="Arial Unicode MS"/>
              </a:rPr>
              <a:t>) من </a:t>
            </a:r>
            <a:r>
              <a:rPr lang="ar-SA" sz="1800">
                <a:solidFill>
                  <a:srgbClr val="74985D"/>
                </a:solidFill>
                <a:latin typeface="Arial Unicode MS"/>
              </a:rPr>
              <a:t>اللائحة المذخثمةلثؤون </a:t>
            </a:r>
            <a:r>
              <a:rPr lang="ar-SA" sz="2700">
                <a:solidFill>
                  <a:srgbClr val="74985D"/>
                </a:solidFill>
                <a:latin typeface="Arial Unicode MS"/>
              </a:rPr>
              <a:t>؛ءضاءهيغةالتدرسنالسعودينىفيالجامعات</a:t>
            </a:r>
          </a:p>
        </p:txBody>
      </p:sp>
      <p:sp>
        <p:nvSpPr>
          <p:cNvPr id="6" name="Rectangle 5"/>
          <p:cNvSpPr/>
          <p:nvPr/>
        </p:nvSpPr>
        <p:spPr>
          <a:xfrm>
            <a:off x="835818" y="2314575"/>
            <a:ext cx="5868591" cy="1257300"/>
          </a:xfrm>
          <a:prstGeom prst="rect">
            <a:avLst/>
          </a:prstGeom>
        </p:spPr>
        <p:txBody>
          <a:bodyPr lIns="0" tIns="0" rIns="0" bIns="0">
            <a:noAutofit/>
          </a:bodyPr>
          <a:lstStyle/>
          <a:p>
            <a:pPr indent="368300" algn="just" rtl="1">
              <a:lnSpc>
                <a:spcPts val="3684"/>
              </a:lnSpc>
            </a:pPr>
            <a:r>
              <a:rPr lang="ar-SA" sz="1900">
                <a:latin typeface="Arial Unicode MS"/>
              </a:rPr>
              <a:t>سبق لمجلس التعليم العالي أن أصدر قراره رقم (</a:t>
            </a:r>
            <a:r>
              <a:rPr lang="en-US" sz="1900">
                <a:latin typeface="Arial Unicode MS"/>
              </a:rPr>
              <a:t>٤٢٢/٢١/٣</a:t>
            </a:r>
            <a:r>
              <a:rPr lang="ar-SA" sz="1900">
                <a:latin typeface="Arial Unicode MS"/>
              </a:rPr>
              <a:t> </a:t>
            </a:r>
            <a:r>
              <a:rPr lang="en-US" sz="1900">
                <a:latin typeface="Arial Unicode MS"/>
              </a:rPr>
              <a:t>۵١</a:t>
            </a:r>
            <a:r>
              <a:rPr lang="ar-SA" sz="1900">
                <a:latin typeface="Arial Unicode MS"/>
              </a:rPr>
              <a:t>) المتحن في الجلسة( الحادية والعشرين ) المعقودة بتاريخ </a:t>
            </a:r>
            <a:r>
              <a:rPr lang="en-US" sz="1900">
                <a:latin typeface="Arial Unicode MS"/>
              </a:rPr>
              <a:t>٤٢٢/٢/٢٨</a:t>
            </a:r>
            <a:r>
              <a:rPr lang="ar-SA" sz="1900">
                <a:latin typeface="Arial Unicode MS"/>
              </a:rPr>
              <a:t> </a:t>
            </a:r>
            <a:r>
              <a:rPr lang="en-US" sz="1900">
                <a:latin typeface="Arial Unicode MS"/>
              </a:rPr>
              <a:t>١</a:t>
            </a:r>
            <a:r>
              <a:rPr lang="ar-SA" sz="1900">
                <a:latin typeface="Arial Unicode MS"/>
              </a:rPr>
              <a:t>ه</a:t>
            </a:r>
            <a:r>
              <a:rPr lang="en-US" sz="1900">
                <a:latin typeface="Arial Unicode MS"/>
              </a:rPr>
              <a:t>٠</a:t>
            </a:r>
            <a:r>
              <a:rPr lang="ar-SA" sz="1900">
                <a:latin typeface="Arial Unicode MS"/>
              </a:rPr>
              <a:t> القاضي بما يأتي :</a:t>
            </a:r>
          </a:p>
        </p:txBody>
      </p:sp>
      <p:sp>
        <p:nvSpPr>
          <p:cNvPr id="7" name="Rectangle 6"/>
          <p:cNvSpPr/>
          <p:nvPr/>
        </p:nvSpPr>
        <p:spPr>
          <a:xfrm>
            <a:off x="839390" y="3750468"/>
            <a:ext cx="5879306" cy="2628900"/>
          </a:xfrm>
          <a:prstGeom prst="rect">
            <a:avLst/>
          </a:prstGeom>
        </p:spPr>
        <p:txBody>
          <a:bodyPr lIns="0" tIns="0" rIns="0" bIns="0">
            <a:noAutofit/>
          </a:bodyPr>
          <a:lstStyle/>
          <a:p>
            <a:pPr indent="368300" algn="just" rtl="1">
              <a:lnSpc>
                <a:spcPts val="3684"/>
              </a:lnSpc>
            </a:pPr>
            <a:r>
              <a:rPr lang="ar-SA" sz="1900">
                <a:latin typeface="Arial Unicode MS"/>
              </a:rPr>
              <a:t>(( الموافقة على استثناء تعيين خريجي بعض التخصصات الطبية التي يحددها مجلس الجامعة على وظيغة معيد من الحاصلين على تقدير (جيد) على ألا ينقل من يتم تعيينه يتقدير ( جيد ) إلى تخصص يتطلى التعيين عليه تقدير (جيدجدأ ) وتكون مدة الاستثناء خمس سنوات على أن يعاد العرض على المجلس بعد سنتين من تطبيق التجربة</a:t>
            </a:r>
          </a:p>
        </p:txBody>
      </p:sp>
      <p:sp>
        <p:nvSpPr>
          <p:cNvPr id="8" name="Rectangle 7"/>
          <p:cNvSpPr/>
          <p:nvPr/>
        </p:nvSpPr>
        <p:spPr>
          <a:xfrm>
            <a:off x="5779293" y="6611540"/>
            <a:ext cx="950119" cy="225028"/>
          </a:xfrm>
          <a:prstGeom prst="rect">
            <a:avLst/>
          </a:prstGeom>
        </p:spPr>
        <p:txBody>
          <a:bodyPr wrap="none" lIns="0" tIns="0" rIns="0" bIns="0">
            <a:noAutofit/>
          </a:bodyPr>
          <a:lstStyle/>
          <a:p>
            <a:pPr indent="0" algn="r" rtl="1">
              <a:lnSpc>
                <a:spcPts val="2540"/>
              </a:lnSpc>
              <a:spcAft>
                <a:spcPts val="840"/>
              </a:spcAft>
            </a:pPr>
            <a:r>
              <a:rPr lang="ar-SA" sz="1900">
                <a:latin typeface="Arial Unicode MS"/>
              </a:rPr>
              <a:t>لتقييمها )) </a:t>
            </a:r>
            <a:r>
              <a:rPr lang="en-US" sz="1900">
                <a:latin typeface="Arial Unicode MS"/>
              </a:rPr>
              <a:t>٠</a:t>
            </a:r>
          </a:p>
        </p:txBody>
      </p:sp>
      <p:sp>
        <p:nvSpPr>
          <p:cNvPr id="9" name="Rectangle 8"/>
          <p:cNvSpPr/>
          <p:nvPr/>
        </p:nvSpPr>
        <p:spPr>
          <a:xfrm>
            <a:off x="860821" y="7086600"/>
            <a:ext cx="5868591" cy="1653778"/>
          </a:xfrm>
          <a:prstGeom prst="rect">
            <a:avLst/>
          </a:prstGeom>
        </p:spPr>
        <p:txBody>
          <a:bodyPr lIns="0" tIns="0" rIns="0" bIns="0">
            <a:noAutofit/>
          </a:bodyPr>
          <a:lstStyle/>
          <a:p>
            <a:pPr indent="368300" algn="r" rtl="1">
              <a:lnSpc>
                <a:spcPts val="3600"/>
              </a:lnSpc>
            </a:pPr>
            <a:r>
              <a:rPr lang="ar-SA" sz="1900">
                <a:latin typeface="Arial Unicode MS"/>
              </a:rPr>
              <a:t>وتوج بالموافقة السامية رقم </a:t>
            </a:r>
            <a:r>
              <a:rPr lang="en-US" sz="1900">
                <a:latin typeface="Arial Unicode MS"/>
              </a:rPr>
              <a:t>٨/٣٦٣</a:t>
            </a:r>
            <a:r>
              <a:rPr lang="ar-SA" sz="1900">
                <a:latin typeface="Arial Unicode MS"/>
              </a:rPr>
              <a:t> وتاريخ </a:t>
            </a:r>
            <a:r>
              <a:rPr lang="en-US" sz="1900">
                <a:latin typeface="Arial Unicode MS"/>
              </a:rPr>
              <a:t>٤٢٢/٤/٢</a:t>
            </a:r>
            <a:r>
              <a:rPr lang="ar-SA" sz="1900">
                <a:latin typeface="Arial Unicode MS"/>
              </a:rPr>
              <a:t> </a:t>
            </a:r>
            <a:r>
              <a:rPr lang="en-US" sz="1900">
                <a:latin typeface="Arial Unicode MS"/>
              </a:rPr>
              <a:t>١</a:t>
            </a:r>
            <a:r>
              <a:rPr lang="ar-SA" sz="1900">
                <a:latin typeface="Arial Unicode MS"/>
              </a:rPr>
              <a:t>ل كما صدر قرار مجلس التعليم العالي رقم(</a:t>
            </a:r>
            <a:r>
              <a:rPr lang="en-US" sz="1900">
                <a:latin typeface="Arial Unicode MS"/>
              </a:rPr>
              <a:t>٤٢٤/٣٢/٩</a:t>
            </a:r>
            <a:r>
              <a:rPr lang="ar-SA" sz="1900">
                <a:latin typeface="Arial Unicode MS"/>
              </a:rPr>
              <a:t> </a:t>
            </a:r>
            <a:r>
              <a:rPr lang="en-US" sz="1900">
                <a:latin typeface="Arial Unicode MS"/>
              </a:rPr>
              <a:t>١</a:t>
            </a:r>
            <a:r>
              <a:rPr lang="ar-SA" sz="1900">
                <a:latin typeface="Arial Unicode MS"/>
              </a:rPr>
              <a:t>) المتخذ في الجلسة (الثانية والثلاثين) المعقودة بتاريخ </a:t>
            </a:r>
            <a:r>
              <a:rPr lang="en-US" sz="1900">
                <a:latin typeface="Arial Unicode MS"/>
              </a:rPr>
              <a:t>١٤٢٤/١١/٢٦</a:t>
            </a:r>
            <a:r>
              <a:rPr lang="ar-SA" sz="1900">
                <a:latin typeface="Arial Unicode MS"/>
              </a:rPr>
              <a:t>د</a:t>
            </a:r>
          </a:p>
        </p:txBody>
      </p:sp>
      <p:sp>
        <p:nvSpPr>
          <p:cNvPr id="10" name="Rectangle 9"/>
          <p:cNvSpPr/>
          <p:nvPr/>
        </p:nvSpPr>
        <p:spPr>
          <a:xfrm>
            <a:off x="4546996" y="9011840"/>
            <a:ext cx="1778794" cy="300038"/>
          </a:xfrm>
          <a:prstGeom prst="rect">
            <a:avLst/>
          </a:prstGeom>
        </p:spPr>
        <p:txBody>
          <a:bodyPr wrap="none" lIns="0" tIns="0" rIns="0" bIns="0">
            <a:noAutofit/>
          </a:bodyPr>
          <a:lstStyle/>
          <a:p>
            <a:pPr indent="368300" algn="just" rtl="1">
              <a:lnSpc>
                <a:spcPts val="2540"/>
              </a:lnSpc>
              <a:spcAft>
                <a:spcPts val="840"/>
              </a:spcAft>
            </a:pPr>
            <a:r>
              <a:rPr lang="ar-SA" sz="1900">
                <a:latin typeface="Arial Unicode MS"/>
              </a:rPr>
              <a:t>القاضي بما يأتي :</a:t>
            </a:r>
          </a:p>
        </p:txBody>
      </p:sp>
      <p:sp>
        <p:nvSpPr>
          <p:cNvPr id="11" name="Rectangle 10"/>
          <p:cNvSpPr/>
          <p:nvPr/>
        </p:nvSpPr>
        <p:spPr>
          <a:xfrm>
            <a:off x="842962" y="9497615"/>
            <a:ext cx="5847159" cy="764381"/>
          </a:xfrm>
          <a:prstGeom prst="rect">
            <a:avLst/>
          </a:prstGeom>
        </p:spPr>
        <p:txBody>
          <a:bodyPr lIns="0" tIns="0" rIns="0" bIns="0">
            <a:noAutofit/>
          </a:bodyPr>
          <a:lstStyle/>
          <a:p>
            <a:pPr indent="368300" algn="just" rtl="1">
              <a:lnSpc>
                <a:spcPts val="3881"/>
              </a:lnSpc>
            </a:pPr>
            <a:r>
              <a:rPr lang="ar-SA" sz="2000">
                <a:latin typeface="Arial Unicode MS"/>
              </a:rPr>
              <a:t>الاستمرار بالعمل بقرار المجلس رقم(</a:t>
            </a:r>
            <a:r>
              <a:rPr lang="en-US" sz="1900">
                <a:latin typeface="Arial Unicode MS"/>
              </a:rPr>
              <a:t>٤٢٢/٢١/٣</a:t>
            </a:r>
            <a:r>
              <a:rPr lang="ar-SA" sz="1900">
                <a:latin typeface="Arial Unicode MS"/>
              </a:rPr>
              <a:t> </a:t>
            </a:r>
            <a:r>
              <a:rPr lang="en-US" sz="1900">
                <a:latin typeface="Arial Unicode MS"/>
              </a:rPr>
              <a:t>١</a:t>
            </a:r>
            <a:r>
              <a:rPr lang="ar-SA" sz="1900">
                <a:latin typeface="Arial Unicode MS"/>
              </a:rPr>
              <a:t>) </a:t>
            </a:r>
            <a:r>
              <a:rPr lang="ar-SA" sz="2000">
                <a:latin typeface="Arial Unicode MS"/>
              </a:rPr>
              <a:t>المتضمن استثناء تعيين </a:t>
            </a:r>
            <a:r>
              <a:rPr lang="ar-SA" sz="1900">
                <a:latin typeface="Arial Unicode MS"/>
              </a:rPr>
              <a:t>خريجي </a:t>
            </a:r>
            <a:r>
              <a:rPr lang="ar-SA" sz="2100">
                <a:latin typeface="Arial Unicode MS"/>
              </a:rPr>
              <a:t>بعحى </a:t>
            </a:r>
            <a:r>
              <a:rPr lang="ar-SA" sz="2000">
                <a:latin typeface="Arial Unicode MS"/>
              </a:rPr>
              <a:t>التخصصات الطبية</a:t>
            </a:r>
          </a:p>
        </p:txBody>
      </p:sp>
    </p:spTree>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606" y="71437"/>
            <a:ext cx="421481" cy="478631"/>
          </a:xfrm>
          <a:prstGeom prst="rect">
            <a:avLst/>
          </a:prstGeom>
        </p:spPr>
      </p:pic>
      <p:pic>
        <p:nvPicPr>
          <p:cNvPr id="3" name="Picture 2"/>
          <p:cNvPicPr>
            <a:picLocks noChangeAspect="1"/>
          </p:cNvPicPr>
          <p:nvPr/>
        </p:nvPicPr>
        <p:blipFill>
          <a:blip r:embed="rId3"/>
          <a:stretch>
            <a:fillRect/>
          </a:stretch>
        </p:blipFill>
        <p:spPr>
          <a:xfrm>
            <a:off x="235743" y="10033396"/>
            <a:ext cx="7090172" cy="660797"/>
          </a:xfrm>
          <a:prstGeom prst="rect">
            <a:avLst/>
          </a:prstGeom>
        </p:spPr>
      </p:pic>
      <p:sp>
        <p:nvSpPr>
          <p:cNvPr id="4" name="Rectangle 3"/>
          <p:cNvSpPr/>
          <p:nvPr/>
        </p:nvSpPr>
        <p:spPr>
          <a:xfrm>
            <a:off x="692943" y="785812"/>
            <a:ext cx="6100763" cy="1200150"/>
          </a:xfrm>
          <a:prstGeom prst="rect">
            <a:avLst/>
          </a:prstGeom>
        </p:spPr>
        <p:txBody>
          <a:bodyPr lIns="0" tIns="0" rIns="0" bIns="0">
            <a:noAutofit/>
          </a:bodyPr>
          <a:lstStyle/>
          <a:p>
            <a:pPr indent="457200" algn="just" rtl="1">
              <a:lnSpc>
                <a:spcPts val="3403"/>
              </a:lnSpc>
              <a:spcBef>
                <a:spcPts val="1680"/>
              </a:spcBef>
              <a:spcAft>
                <a:spcPts val="420"/>
              </a:spcAft>
            </a:pPr>
            <a:r>
              <a:rPr lang="ar-SA" sz="1900">
                <a:latin typeface="Arial Unicode MS"/>
              </a:rPr>
              <a:t>التى يحددها مجلس الجامعة </a:t>
            </a:r>
            <a:r>
              <a:rPr lang="ar-SA" sz="1800">
                <a:latin typeface="Arial Unicode MS"/>
              </a:rPr>
              <a:t>على </a:t>
            </a:r>
            <a:r>
              <a:rPr lang="ar-SA" sz="1900">
                <a:latin typeface="Arial Unicode MS"/>
              </a:rPr>
              <a:t>وظيغة (معيد) من الحاصلين </a:t>
            </a:r>
            <a:r>
              <a:rPr lang="ar-SA" sz="1800">
                <a:latin typeface="Arial Unicode MS"/>
              </a:rPr>
              <a:t>على </a:t>
            </a:r>
            <a:r>
              <a:rPr lang="ar-SA" sz="1900">
                <a:latin typeface="Arial Unicode MS"/>
              </a:rPr>
              <a:t>تقدير ( </a:t>
            </a:r>
            <a:r>
              <a:rPr lang="ar-SA" sz="1700">
                <a:latin typeface="Arial Unicode MS"/>
              </a:rPr>
              <a:t>جيد </a:t>
            </a:r>
            <a:r>
              <a:rPr lang="ar-SA" sz="1900">
                <a:latin typeface="Arial Unicode MS"/>
              </a:rPr>
              <a:t>) وفقأ لما تم تحديده بالقرار المشار إليه.</a:t>
            </a:r>
          </a:p>
        </p:txBody>
      </p:sp>
      <p:sp>
        <p:nvSpPr>
          <p:cNvPr id="5" name="Rectangle 4"/>
          <p:cNvSpPr/>
          <p:nvPr/>
        </p:nvSpPr>
        <p:spPr>
          <a:xfrm>
            <a:off x="760809" y="2260996"/>
            <a:ext cx="6015037" cy="725091"/>
          </a:xfrm>
          <a:prstGeom prst="rect">
            <a:avLst/>
          </a:prstGeom>
        </p:spPr>
        <p:txBody>
          <a:bodyPr lIns="0" tIns="0" rIns="0" bIns="0">
            <a:noAutofit/>
          </a:bodyPr>
          <a:lstStyle/>
          <a:p>
            <a:pPr indent="457200" algn="just" rtl="1">
              <a:lnSpc>
                <a:spcPts val="3403"/>
              </a:lnSpc>
              <a:spcAft>
                <a:spcPts val="420"/>
              </a:spcAft>
            </a:pPr>
            <a:r>
              <a:rPr lang="ar-SA" sz="1900">
                <a:latin typeface="Arial Unicode MS"/>
              </a:rPr>
              <a:t>وقد قضى التوجيه السامي الكريم رقم </a:t>
            </a:r>
            <a:r>
              <a:rPr lang="en-US" sz="1900">
                <a:latin typeface="Arial Unicode MS"/>
              </a:rPr>
              <a:t>٧</a:t>
            </a:r>
            <a:r>
              <a:rPr lang="ar-SA" sz="1900">
                <a:latin typeface="Arial Unicode MS"/>
              </a:rPr>
              <a:t>/ ب/</a:t>
            </a:r>
            <a:r>
              <a:rPr lang="en-US" sz="1900">
                <a:latin typeface="Arial Unicode MS"/>
              </a:rPr>
              <a:t>١</a:t>
            </a:r>
            <a:r>
              <a:rPr lang="ar-SA" sz="1900">
                <a:latin typeface="Arial Unicode MS"/>
              </a:rPr>
              <a:t>هه</a:t>
            </a:r>
            <a:r>
              <a:rPr lang="en-US" sz="1900">
                <a:latin typeface="Arial Unicode MS"/>
              </a:rPr>
              <a:t>١</a:t>
            </a:r>
            <a:r>
              <a:rPr lang="ar-SA" sz="1900">
                <a:latin typeface="Arial Unicode MS"/>
              </a:rPr>
              <a:t> </a:t>
            </a:r>
            <a:r>
              <a:rPr lang="ar-SA" sz="2200">
                <a:latin typeface="Arial"/>
              </a:rPr>
              <a:t>وتاريخ </a:t>
            </a:r>
            <a:r>
              <a:rPr lang="en-US" sz="1900">
                <a:latin typeface="Arial Unicode MS"/>
              </a:rPr>
              <a:t>١/١٨</a:t>
            </a:r>
            <a:r>
              <a:rPr lang="ar-SA" sz="1900">
                <a:latin typeface="Arial Unicode MS"/>
              </a:rPr>
              <a:t>/ه</a:t>
            </a:r>
            <a:r>
              <a:rPr lang="en-US" sz="1900">
                <a:latin typeface="Arial Unicode MS"/>
              </a:rPr>
              <a:t>۵١٤٢</a:t>
            </a:r>
            <a:r>
              <a:rPr lang="ar-SA" sz="1900">
                <a:latin typeface="Arial Unicode MS"/>
              </a:rPr>
              <a:t> بالموافقة </a:t>
            </a:r>
            <a:r>
              <a:rPr lang="ar-SA" sz="1600">
                <a:latin typeface="Arial Unicode MS"/>
              </a:rPr>
              <a:t>على </a:t>
            </a:r>
            <a:r>
              <a:rPr lang="ar-SA" sz="1900">
                <a:latin typeface="Arial Unicode MS"/>
              </a:rPr>
              <a:t>هذا القرار.</a:t>
            </a:r>
          </a:p>
        </p:txBody>
      </p:sp>
      <p:sp>
        <p:nvSpPr>
          <p:cNvPr id="6" name="Rectangle 5"/>
          <p:cNvSpPr/>
          <p:nvPr/>
        </p:nvSpPr>
        <p:spPr>
          <a:xfrm>
            <a:off x="703659" y="3218259"/>
            <a:ext cx="6022181" cy="2089547"/>
          </a:xfrm>
          <a:prstGeom prst="rect">
            <a:avLst/>
          </a:prstGeom>
        </p:spPr>
        <p:txBody>
          <a:bodyPr lIns="0" tIns="0" rIns="0" bIns="0">
            <a:noAutofit/>
          </a:bodyPr>
          <a:lstStyle/>
          <a:p>
            <a:pPr indent="457200" algn="r" rtl="1">
              <a:lnSpc>
                <a:spcPts val="3516"/>
              </a:lnSpc>
            </a:pPr>
            <a:r>
              <a:rPr lang="ar-SA" sz="1900">
                <a:latin typeface="Arial Unicode MS"/>
              </a:rPr>
              <a:t>كما </a:t>
            </a:r>
            <a:r>
              <a:rPr lang="ar-SA" sz="2200">
                <a:latin typeface="Arial"/>
              </a:rPr>
              <a:t>صدر </a:t>
            </a:r>
            <a:r>
              <a:rPr lang="ar-SA" sz="1900">
                <a:latin typeface="Arial Unicode MS"/>
              </a:rPr>
              <a:t>قرار مجلس اقليم العاليرقم(-</a:t>
            </a:r>
            <a:r>
              <a:rPr lang="en-US" sz="1900">
                <a:latin typeface="Arial Unicode MS"/>
              </a:rPr>
              <a:t>١٤٢٧/٤٤/١</a:t>
            </a:r>
            <a:r>
              <a:rPr lang="ar-SA" sz="1900">
                <a:latin typeface="Arial Unicode MS"/>
              </a:rPr>
              <a:t>) المتخذ في الجلسة (الرابعة والأربعين) المعقودة بتاريخ </a:t>
            </a:r>
            <a:r>
              <a:rPr lang="en-US" sz="1900">
                <a:latin typeface="Arial Unicode MS"/>
              </a:rPr>
              <a:t>٢١</a:t>
            </a:r>
            <a:r>
              <a:rPr lang="ar-SA" sz="1900">
                <a:latin typeface="Arial Unicode MS"/>
              </a:rPr>
              <a:t>/. </a:t>
            </a:r>
            <a:r>
              <a:rPr lang="en-US" sz="1900">
                <a:latin typeface="Arial Unicode MS"/>
              </a:rPr>
              <a:t>٤٢٧/١</a:t>
            </a:r>
            <a:r>
              <a:rPr lang="ar-SA" sz="1900">
                <a:latin typeface="Arial Unicode MS"/>
              </a:rPr>
              <a:t> </a:t>
            </a:r>
            <a:r>
              <a:rPr lang="en-US" sz="1900">
                <a:latin typeface="Arial Unicode MS"/>
              </a:rPr>
              <a:t>١</a:t>
            </a:r>
            <a:r>
              <a:rPr lang="ar-SA" sz="1900">
                <a:latin typeface="Arial Unicode MS"/>
              </a:rPr>
              <a:t>ى القاضي بما يأتي: الموافقة </a:t>
            </a:r>
            <a:r>
              <a:rPr lang="ar-SA" sz="1800">
                <a:latin typeface="Arial Unicode MS"/>
              </a:rPr>
              <a:t>على </a:t>
            </a:r>
            <a:r>
              <a:rPr lang="ar-SA" sz="1900">
                <a:latin typeface="Arial Unicode MS"/>
              </a:rPr>
              <a:t>تمديد مدة الاستثناء لتعيين خريجي بعخس التخصصات الطبية ا </a:t>
            </a:r>
            <a:r>
              <a:rPr lang="ar-SA" sz="1800">
                <a:latin typeface="Arial Unicode MS"/>
              </a:rPr>
              <a:t>لتى </a:t>
            </a:r>
            <a:r>
              <a:rPr lang="ar-SA" sz="1900">
                <a:latin typeface="Arial Unicode MS"/>
              </a:rPr>
              <a:t>يحددها مجلس الجامعة </a:t>
            </a:r>
            <a:r>
              <a:rPr lang="ar-SA" sz="1800">
                <a:latin typeface="Arial Unicode MS"/>
              </a:rPr>
              <a:t>على </a:t>
            </a:r>
            <a:r>
              <a:rPr lang="ar-SA" sz="1900">
                <a:latin typeface="Arial Unicode MS"/>
              </a:rPr>
              <a:t>وظيغة</a:t>
            </a:r>
          </a:p>
        </p:txBody>
      </p:sp>
      <p:sp>
        <p:nvSpPr>
          <p:cNvPr id="7" name="Rectangle 6"/>
          <p:cNvSpPr/>
          <p:nvPr/>
        </p:nvSpPr>
        <p:spPr>
          <a:xfrm>
            <a:off x="250031" y="5072062"/>
            <a:ext cx="4186237" cy="350044"/>
          </a:xfrm>
          <a:prstGeom prst="rect">
            <a:avLst/>
          </a:prstGeom>
        </p:spPr>
        <p:txBody>
          <a:bodyPr wrap="none" lIns="0" tIns="0" rIns="0" bIns="0">
            <a:noAutofit/>
          </a:bodyPr>
          <a:lstStyle/>
          <a:p>
            <a:pPr indent="0" algn="just" rtl="1">
              <a:lnSpc>
                <a:spcPts val="2540"/>
              </a:lnSpc>
            </a:pPr>
            <a:r>
              <a:rPr lang="en-US" sz="1900">
                <a:latin typeface="Arial Unicode MS"/>
              </a:rPr>
              <a:t>٠٠</a:t>
            </a:r>
            <a:r>
              <a:rPr lang="ar-SA" sz="1900">
                <a:latin typeface="Arial Unicode MS"/>
              </a:rPr>
              <a:t>    '    </a:t>
            </a:r>
            <a:r>
              <a:rPr lang="en-US" sz="1900">
                <a:latin typeface="Arial Unicode MS"/>
              </a:rPr>
              <a:t>٠</a:t>
            </a:r>
            <a:r>
              <a:rPr lang="ar-SA" sz="1900">
                <a:latin typeface="Arial Unicode MS"/>
              </a:rPr>
              <a:t>    </a:t>
            </a:r>
            <a:r>
              <a:rPr lang="en-US" sz="1900">
                <a:latin typeface="Arial Unicode MS"/>
              </a:rPr>
              <a:t>٠</a:t>
            </a:r>
            <a:r>
              <a:rPr lang="ar-SA" sz="1900">
                <a:latin typeface="Arial Unicode MS"/>
              </a:rPr>
              <a:t>    ||</a:t>
            </a:r>
          </a:p>
        </p:txBody>
      </p:sp>
      <p:sp>
        <p:nvSpPr>
          <p:cNvPr id="8" name="Rectangle 7"/>
          <p:cNvSpPr/>
          <p:nvPr/>
        </p:nvSpPr>
        <p:spPr>
          <a:xfrm>
            <a:off x="232171" y="5500687"/>
            <a:ext cx="6525816" cy="1253728"/>
          </a:xfrm>
          <a:prstGeom prst="rect">
            <a:avLst/>
          </a:prstGeom>
        </p:spPr>
        <p:txBody>
          <a:bodyPr lIns="0" tIns="0" rIns="0" bIns="0">
            <a:noAutofit/>
          </a:bodyPr>
          <a:lstStyle/>
          <a:p>
            <a:pPr indent="0" algn="just" rtl="1">
              <a:lnSpc>
                <a:spcPts val="3628"/>
              </a:lnSpc>
              <a:spcAft>
                <a:spcPts val="420"/>
              </a:spcAft>
            </a:pPr>
            <a:r>
              <a:rPr lang="ar-SA" sz="1900">
                <a:latin typeface="Arial Unicode MS"/>
              </a:rPr>
              <a:t>(معيد) من الحاصلين </a:t>
            </a:r>
            <a:r>
              <a:rPr lang="ar-SA" sz="1800">
                <a:latin typeface="Arial Unicode MS"/>
              </a:rPr>
              <a:t>على </a:t>
            </a:r>
            <a:r>
              <a:rPr lang="ar-SA" sz="1900">
                <a:latin typeface="Arial Unicode MS"/>
              </a:rPr>
              <a:t>تقدير (جيد) مدة خمس سنوات أخرى وفقأ لما تم تحديده بالقرار رقم ( </a:t>
            </a:r>
            <a:r>
              <a:rPr lang="en-US" sz="1900">
                <a:latin typeface="Arial Unicode MS"/>
              </a:rPr>
              <a:t>٣</a:t>
            </a:r>
            <a:r>
              <a:rPr lang="ar-SA" sz="1900">
                <a:latin typeface="Arial Unicode MS"/>
              </a:rPr>
              <a:t>/ </a:t>
            </a:r>
            <a:r>
              <a:rPr lang="en-US" sz="1900">
                <a:latin typeface="Arial Unicode MS"/>
              </a:rPr>
              <a:t>١</a:t>
            </a:r>
            <a:r>
              <a:rPr lang="ar-SA" sz="1900">
                <a:latin typeface="Arial Unicode MS"/>
              </a:rPr>
              <a:t> </a:t>
            </a:r>
            <a:r>
              <a:rPr lang="en-US" sz="1900">
                <a:latin typeface="Arial Unicode MS"/>
              </a:rPr>
              <a:t>٤٢٢/٢</a:t>
            </a:r>
            <a:r>
              <a:rPr lang="ar-SA" sz="1900">
                <a:latin typeface="Arial Unicode MS"/>
              </a:rPr>
              <a:t> </a:t>
            </a:r>
            <a:r>
              <a:rPr lang="en-US" sz="1900">
                <a:latin typeface="Arial Unicode MS"/>
              </a:rPr>
              <a:t>١</a:t>
            </a:r>
            <a:r>
              <a:rPr lang="ar-SA" sz="1900">
                <a:latin typeface="Arial Unicode MS"/>
              </a:rPr>
              <a:t> ) وتاريخ </a:t>
            </a:r>
            <a:r>
              <a:rPr lang="en-US" sz="1900">
                <a:latin typeface="Arial Unicode MS"/>
              </a:rPr>
              <a:t>١٤٢٢/٢/٢٨</a:t>
            </a:r>
            <a:r>
              <a:rPr lang="ar-SA" sz="1900">
                <a:latin typeface="Arial Unicode MS"/>
              </a:rPr>
              <a:t>د</a:t>
            </a:r>
            <a:r>
              <a:rPr lang="en-US" sz="1900">
                <a:latin typeface="Arial Unicode MS"/>
              </a:rPr>
              <a:t>٠</a:t>
            </a:r>
            <a:r>
              <a:rPr lang="ar-SA" sz="1900">
                <a:solidFill>
                  <a:srgbClr val="74985D"/>
                </a:solidFill>
                <a:latin typeface="Arial Unicode MS"/>
              </a:rPr>
              <a:t>    </a:t>
            </a:r>
            <a:r>
              <a:rPr lang="ar-SA" sz="5600">
                <a:solidFill>
                  <a:srgbClr val="74985D"/>
                </a:solidFill>
                <a:latin typeface="Arial Unicode MS"/>
              </a:rPr>
              <a:t>ا</a:t>
            </a:r>
          </a:p>
        </p:txBody>
      </p:sp>
      <p:sp>
        <p:nvSpPr>
          <p:cNvPr id="9" name="Rectangle 8"/>
          <p:cNvSpPr/>
          <p:nvPr/>
        </p:nvSpPr>
        <p:spPr>
          <a:xfrm>
            <a:off x="696515" y="6893718"/>
            <a:ext cx="6061472" cy="732235"/>
          </a:xfrm>
          <a:prstGeom prst="rect">
            <a:avLst/>
          </a:prstGeom>
        </p:spPr>
        <p:txBody>
          <a:bodyPr lIns="0" tIns="0" rIns="0" bIns="0">
            <a:noAutofit/>
          </a:bodyPr>
          <a:lstStyle/>
          <a:p>
            <a:pPr indent="457200" algn="just" rtl="1">
              <a:lnSpc>
                <a:spcPts val="3628"/>
              </a:lnSpc>
              <a:spcAft>
                <a:spcPts val="13860"/>
              </a:spcAft>
            </a:pPr>
            <a:r>
              <a:rPr lang="ar-SA" sz="1900">
                <a:latin typeface="Arial Unicode MS"/>
              </a:rPr>
              <a:t>وقد قضى التوجيه السامي الكريم رقم (م/ ب ا </a:t>
            </a:r>
            <a:r>
              <a:rPr lang="en-US" sz="1900">
                <a:latin typeface="Arial Unicode MS"/>
              </a:rPr>
              <a:t>٠٨٦</a:t>
            </a:r>
            <a:r>
              <a:rPr lang="ar-SA" sz="1900">
                <a:latin typeface="Arial Unicode MS"/>
              </a:rPr>
              <a:t> </a:t>
            </a:r>
            <a:r>
              <a:rPr lang="en-US" sz="1900">
                <a:latin typeface="Arial Unicode MS"/>
              </a:rPr>
              <a:t>١</a:t>
            </a:r>
            <a:r>
              <a:rPr lang="ar-SA" sz="1900">
                <a:latin typeface="Arial Unicode MS"/>
              </a:rPr>
              <a:t> ) وتاريخ </a:t>
            </a:r>
            <a:r>
              <a:rPr lang="en-US" sz="1900">
                <a:latin typeface="Arial Unicode MS"/>
              </a:rPr>
              <a:t>١٤٢٨/١/٢٦</a:t>
            </a:r>
            <a:r>
              <a:rPr lang="ar-SA" sz="1900">
                <a:latin typeface="Arial Unicode MS"/>
              </a:rPr>
              <a:t>د </a:t>
            </a:r>
            <a:r>
              <a:rPr lang="en-US" sz="1900">
                <a:latin typeface="Arial Unicode MS"/>
              </a:rPr>
              <a:t>٠</a:t>
            </a:r>
            <a:r>
              <a:rPr lang="ar-SA" sz="1900">
                <a:latin typeface="Arial Unicode MS"/>
              </a:rPr>
              <a:t>بالموافقة </a:t>
            </a:r>
            <a:r>
              <a:rPr lang="ar-SA" sz="1800">
                <a:latin typeface="Arial Unicode MS"/>
              </a:rPr>
              <a:t>على</a:t>
            </a:r>
            <a:r>
              <a:rPr lang="ar-SA" sz="1900">
                <a:latin typeface="Arial Unicode MS"/>
              </a:rPr>
              <a:t>هذا القرار.</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372" y="14176"/>
            <a:ext cx="5465134" cy="3650512"/>
          </a:xfrm>
          <a:prstGeom prst="rect">
            <a:avLst/>
          </a:prstGeom>
        </p:spPr>
      </p:pic>
      <p:pic>
        <p:nvPicPr>
          <p:cNvPr id="3" name="Picture 2"/>
          <p:cNvPicPr>
            <a:picLocks noChangeAspect="1"/>
          </p:cNvPicPr>
          <p:nvPr/>
        </p:nvPicPr>
        <p:blipFill>
          <a:blip r:embed="rId3"/>
          <a:stretch>
            <a:fillRect/>
          </a:stretch>
        </p:blipFill>
        <p:spPr>
          <a:xfrm>
            <a:off x="1867786" y="7378995"/>
            <a:ext cx="3834809" cy="652130"/>
          </a:xfrm>
          <a:prstGeom prst="rect">
            <a:avLst/>
          </a:prstGeom>
        </p:spPr>
      </p:pic>
      <p:pic>
        <p:nvPicPr>
          <p:cNvPr id="4" name="Picture 3"/>
          <p:cNvPicPr>
            <a:picLocks noChangeAspect="1"/>
          </p:cNvPicPr>
          <p:nvPr/>
        </p:nvPicPr>
        <p:blipFill>
          <a:blip r:embed="rId4"/>
          <a:stretch>
            <a:fillRect/>
          </a:stretch>
        </p:blipFill>
        <p:spPr>
          <a:xfrm>
            <a:off x="244548" y="8598195"/>
            <a:ext cx="744279" cy="2112335"/>
          </a:xfrm>
          <a:prstGeom prst="rect">
            <a:avLst/>
          </a:prstGeom>
        </p:spPr>
      </p:pic>
      <p:sp>
        <p:nvSpPr>
          <p:cNvPr id="5" name="Rectangle 4"/>
          <p:cNvSpPr/>
          <p:nvPr/>
        </p:nvSpPr>
        <p:spPr>
          <a:xfrm>
            <a:off x="7315200" y="5295013"/>
            <a:ext cx="10632" cy="226828"/>
          </a:xfrm>
          <a:prstGeom prst="rect">
            <a:avLst/>
          </a:prstGeom>
          <a:solidFill>
            <a:srgbClr val="70AD5A"/>
          </a:solidFill>
        </p:spPr>
        <p:txBody>
          <a:bodyPr wrap="none" lIns="0" tIns="0" rIns="0" bIns="0">
            <a:noAutofit/>
          </a:bodyPr>
          <a:lstStyle/>
          <a:p>
            <a:pPr indent="0" algn="r" rtl="1">
              <a:lnSpc>
                <a:spcPts val="2540"/>
              </a:lnSpc>
            </a:pPr>
            <a:r>
              <a:rPr lang="ar-SA" sz="1900">
                <a:solidFill>
                  <a:srgbClr val="2B4917"/>
                </a:solidFill>
                <a:latin typeface="Arial Unicode MS"/>
              </a:rPr>
              <a:t>ا</a:t>
            </a:r>
          </a:p>
        </p:txBody>
      </p:sp>
      <p:sp>
        <p:nvSpPr>
          <p:cNvPr id="6" name="Rectangle 5"/>
          <p:cNvSpPr/>
          <p:nvPr/>
        </p:nvSpPr>
        <p:spPr>
          <a:xfrm>
            <a:off x="712381" y="1580706"/>
            <a:ext cx="6131442" cy="5372987"/>
          </a:xfrm>
          <a:prstGeom prst="rect">
            <a:avLst/>
          </a:prstGeom>
        </p:spPr>
        <p:txBody>
          <a:bodyPr lIns="0" tIns="0" rIns="0" bIns="0">
            <a:noAutofit/>
          </a:bodyPr>
          <a:lstStyle/>
          <a:p>
            <a:pPr indent="0" rtl="1">
              <a:lnSpc>
                <a:spcPts val="2540"/>
              </a:lnSpc>
              <a:spcAft>
                <a:spcPts val="280"/>
              </a:spcAft>
            </a:pPr>
            <a:r>
              <a:rPr lang="ar-SA" sz="1900">
                <a:latin typeface="Arial Unicode MS"/>
              </a:rPr>
              <a:t>شرط لتعيين مساعد الباحمد.</a:t>
            </a:r>
          </a:p>
          <a:p>
            <a:pPr indent="0" rtl="1">
              <a:lnSpc>
                <a:spcPts val="3795"/>
              </a:lnSpc>
            </a:pPr>
            <a:r>
              <a:rPr lang="en-US" sz="1900">
                <a:latin typeface="Arial Unicode MS"/>
              </a:rPr>
              <a:t>١</a:t>
            </a:r>
            <a:r>
              <a:rPr lang="ar-SA" sz="1900">
                <a:latin typeface="Arial Unicode MS"/>
              </a:rPr>
              <a:t> - بالسبة لمن يعبن بدرجة الماجستير، (يسمى مساعد باحمث </a:t>
            </a:r>
            <a:r>
              <a:rPr lang="ar-SA" sz="1800">
                <a:latin typeface="Arial Unicode MS"/>
              </a:rPr>
              <a:t>أ) </a:t>
            </a:r>
            <a:r>
              <a:rPr lang="en-US" sz="1800">
                <a:latin typeface="Arial Unicode MS"/>
              </a:rPr>
              <a:t>٠</a:t>
            </a:r>
            <a:r>
              <a:rPr lang="ar-SA" sz="1800">
                <a:latin typeface="Arial Unicode MS"/>
              </a:rPr>
              <a:t> </a:t>
            </a:r>
            <a:r>
              <a:rPr lang="ar-SA" sz="1900">
                <a:latin typeface="Arial Unicode MS"/>
              </a:rPr>
              <a:t>أ- الحصول على درجة الماجستير من جامعة سعودية </a:t>
            </a:r>
            <a:r>
              <a:rPr lang="ar-SA" sz="1800">
                <a:latin typeface="Arial Unicode MS"/>
              </a:rPr>
              <a:t>أو </a:t>
            </a:r>
            <a:r>
              <a:rPr lang="ar-SA" sz="1900">
                <a:latin typeface="Arial Unicode MS"/>
              </a:rPr>
              <a:t>جامعة </a:t>
            </a:r>
            <a:r>
              <a:rPr lang="ar-SA" sz="1800">
                <a:latin typeface="Arial Unicode MS"/>
              </a:rPr>
              <a:t>أخرى </a:t>
            </a:r>
            <a:r>
              <a:rPr lang="ar-SA" sz="1900">
                <a:latin typeface="Arial Unicode MS"/>
              </a:rPr>
              <a:t>معترف بها</a:t>
            </a:r>
            <a:r>
              <a:rPr lang="ar-SA" sz="1800">
                <a:latin typeface="Arial Unicode MS"/>
              </a:rPr>
              <a:t>، </a:t>
            </a:r>
            <a:r>
              <a:rPr lang="ar-SA" sz="1900">
                <a:latin typeface="Arial Unicode MS"/>
              </a:rPr>
              <a:t>بتقدير عام جيد </a:t>
            </a:r>
            <a:r>
              <a:rPr lang="ar-SA" sz="1800">
                <a:latin typeface="Arial Unicode MS"/>
              </a:rPr>
              <a:t>جدأ </a:t>
            </a:r>
            <a:r>
              <a:rPr lang="ar-SA" sz="1900">
                <a:latin typeface="Arial Unicode MS"/>
              </a:rPr>
              <a:t>على الأقل</a:t>
            </a:r>
            <a:r>
              <a:rPr lang="ar-SA" sz="1800">
                <a:latin typeface="Arial Unicode MS"/>
              </a:rPr>
              <a:t>، إف </a:t>
            </a:r>
            <a:r>
              <a:rPr lang="ar-SA" sz="1900">
                <a:latin typeface="Arial Unicode MS"/>
              </a:rPr>
              <a:t>كان حاصلأ على الما جحير من جامعة نمخ هذ</a:t>
            </a:r>
            <a:r>
              <a:rPr lang="en-US" sz="1900">
                <a:latin typeface="Arial Unicode MS"/>
              </a:rPr>
              <a:t>٠</a:t>
            </a:r>
            <a:r>
              <a:rPr lang="ar-SA" sz="1900">
                <a:latin typeface="Arial Unicode MS"/>
              </a:rPr>
              <a:t> الدرجة</a:t>
            </a:r>
          </a:p>
          <a:p>
            <a:pPr marR="787991" indent="0" algn="r" rtl="1">
              <a:lnSpc>
                <a:spcPts val="2540"/>
              </a:lnSpc>
              <a:spcAft>
                <a:spcPts val="770"/>
              </a:spcAft>
            </a:pPr>
            <a:r>
              <a:rPr lang="ar-SA" sz="1900">
                <a:latin typeface="Arial Unicode MS"/>
              </a:rPr>
              <a:t>بتقدير </a:t>
            </a:r>
            <a:r>
              <a:rPr lang="en-US" sz="1900">
                <a:latin typeface="Arial Unicode MS"/>
              </a:rPr>
              <a:t>٠</a:t>
            </a:r>
          </a:p>
          <a:p>
            <a:pPr marR="787991" indent="-431800" algn="r" rtl="1">
              <a:lnSpc>
                <a:spcPts val="2680"/>
              </a:lnSpc>
              <a:spcAft>
                <a:spcPts val="770"/>
              </a:spcAft>
            </a:pPr>
            <a:r>
              <a:rPr lang="ar-SA" sz="1900">
                <a:latin typeface="Arial Unicode MS"/>
              </a:rPr>
              <a:t>ب- أية </a:t>
            </a:r>
            <a:r>
              <a:rPr lang="ar-SA" sz="2000">
                <a:latin typeface="Arial Unicode MS"/>
              </a:rPr>
              <a:t>ثروط </a:t>
            </a:r>
            <a:r>
              <a:rPr lang="ar-SA" sz="1800">
                <a:latin typeface="Arial Unicode MS"/>
              </a:rPr>
              <a:t>أخرى </a:t>
            </a:r>
            <a:r>
              <a:rPr lang="ar-SA" sz="1900">
                <a:latin typeface="Arial Unicode MS"/>
              </a:rPr>
              <a:t>تراها الجامعة مناسبة .</a:t>
            </a:r>
          </a:p>
          <a:p>
            <a:pPr marR="356191" indent="-330200" algn="r" rtl="1">
              <a:lnSpc>
                <a:spcPts val="3126"/>
              </a:lnSpc>
              <a:spcAft>
                <a:spcPts val="280"/>
              </a:spcAft>
            </a:pPr>
            <a:r>
              <a:rPr lang="en-US" sz="1900">
                <a:latin typeface="Arial Unicode MS"/>
              </a:rPr>
              <a:t>٢</a:t>
            </a:r>
            <a:r>
              <a:rPr lang="ar-SA" sz="1900">
                <a:latin typeface="Arial Unicode MS"/>
              </a:rPr>
              <a:t>- بالنسبة لمن يعين بالشهادة الجامعية (البكالوريوس </a:t>
            </a:r>
            <a:r>
              <a:rPr lang="ar-SA" sz="1800">
                <a:latin typeface="Arial Unicode MS"/>
              </a:rPr>
              <a:t>أو </a:t>
            </a:r>
            <a:r>
              <a:rPr lang="ar-SA" sz="1900">
                <a:latin typeface="Arial Unicode MS"/>
              </a:rPr>
              <a:t>ما يعادلها)، (ويمى مساعد باحث ب) :</a:t>
            </a:r>
          </a:p>
          <a:p>
            <a:pPr marR="787991" indent="-431800" algn="r" rtl="1">
              <a:lnSpc>
                <a:spcPts val="3516"/>
              </a:lnSpc>
              <a:spcAft>
                <a:spcPts val="280"/>
              </a:spcAft>
            </a:pPr>
            <a:r>
              <a:rPr lang="ar-SA" sz="1900">
                <a:latin typeface="Arial Unicode MS"/>
              </a:rPr>
              <a:t>أ- الحصرل على الشهادة الجامعية بتقدير عام جيد على الأقل من جامعة سعودية </a:t>
            </a:r>
            <a:r>
              <a:rPr lang="ar-SA" sz="1800">
                <a:latin typeface="Arial Unicode MS"/>
              </a:rPr>
              <a:t>أو </a:t>
            </a:r>
            <a:r>
              <a:rPr lang="ar-SA" sz="1900">
                <a:latin typeface="Arial Unicode MS"/>
              </a:rPr>
              <a:t>جامعة </a:t>
            </a:r>
            <a:r>
              <a:rPr lang="ar-SA" sz="1800">
                <a:latin typeface="Arial Unicode MS"/>
              </a:rPr>
              <a:t>أخرى </a:t>
            </a:r>
            <a:r>
              <a:rPr lang="ar-SA" sz="1900">
                <a:latin typeface="Arial Unicode MS"/>
              </a:rPr>
              <a:t>معترف بها .</a:t>
            </a:r>
          </a:p>
          <a:p>
            <a:pPr marR="787991" indent="-431800" algn="r" rtl="1">
              <a:lnSpc>
                <a:spcPts val="2680"/>
              </a:lnSpc>
            </a:pPr>
            <a:r>
              <a:rPr lang="ar-SA" sz="1900">
                <a:latin typeface="Arial Unicode MS"/>
              </a:rPr>
              <a:t>ب- أية </a:t>
            </a:r>
            <a:r>
              <a:rPr lang="ar-SA" sz="2000">
                <a:latin typeface="Arial Unicode MS"/>
              </a:rPr>
              <a:t>ثروط </a:t>
            </a:r>
            <a:r>
              <a:rPr lang="ar-SA" sz="1800">
                <a:latin typeface="Arial Unicode MS"/>
              </a:rPr>
              <a:t>أخرى </a:t>
            </a:r>
            <a:r>
              <a:rPr lang="ar-SA" sz="1900">
                <a:latin typeface="Arial Unicode MS"/>
              </a:rPr>
              <a:t>تراها الجامعة مناسبة .</a:t>
            </a:r>
          </a:p>
        </p:txBody>
      </p:sp>
      <p:sp>
        <p:nvSpPr>
          <p:cNvPr id="7" name="Rectangle 6"/>
          <p:cNvSpPr/>
          <p:nvPr/>
        </p:nvSpPr>
        <p:spPr>
          <a:xfrm>
            <a:off x="0" y="0"/>
            <a:ext cx="0" cy="0"/>
          </a:xfrm>
          <a:prstGeom prst="rect">
            <a:avLst/>
          </a:prstGeom>
          <a:solidFill>
            <a:srgbClr val="70AD5A"/>
          </a:solidFill>
        </p:spPr>
        <p:txBody>
          <a:bodyPr wrap="none" lIns="0" tIns="0" rIns="0" bIns="0">
            <a:noAutofit/>
          </a:bodyPr>
          <a:lstStyle/>
          <a:p>
            <a:endParaRPr/>
          </a:p>
        </p:txBody>
      </p:sp>
      <p:sp>
        <p:nvSpPr>
          <p:cNvPr id="8" name="Rectangle 7"/>
          <p:cNvSpPr/>
          <p:nvPr/>
        </p:nvSpPr>
        <p:spPr>
          <a:xfrm>
            <a:off x="0" y="0"/>
            <a:ext cx="0" cy="0"/>
          </a:xfrm>
          <a:prstGeom prst="rect">
            <a:avLst/>
          </a:prstGeom>
          <a:solidFill>
            <a:srgbClr val="70AD5A"/>
          </a:solidFill>
        </p:spPr>
        <p:txBody>
          <a:bodyPr wrap="none" lIns="0" tIns="0" rIns="0" bIns="0">
            <a:noAutofit/>
          </a:bodyPr>
          <a:lstStyle/>
          <a:p>
            <a:endParaRPr/>
          </a:p>
        </p:txBody>
      </p:sp>
      <p:sp>
        <p:nvSpPr>
          <p:cNvPr id="9" name="Rectangle 8"/>
          <p:cNvSpPr/>
          <p:nvPr/>
        </p:nvSpPr>
        <p:spPr>
          <a:xfrm>
            <a:off x="719469" y="8435162"/>
            <a:ext cx="6145619" cy="1786270"/>
          </a:xfrm>
          <a:prstGeom prst="rect">
            <a:avLst/>
          </a:prstGeom>
        </p:spPr>
        <p:txBody>
          <a:bodyPr lIns="0" tIns="0" rIns="0" bIns="0">
            <a:noAutofit/>
          </a:bodyPr>
          <a:lstStyle/>
          <a:p>
            <a:pPr indent="317500" algn="just" rtl="1">
              <a:lnSpc>
                <a:spcPts val="3544"/>
              </a:lnSpc>
            </a:pPr>
            <a:r>
              <a:rPr lang="ar-SA" sz="1900">
                <a:latin typeface="Arial Unicode MS"/>
              </a:rPr>
              <a:t>يتم تعيين المعيد والمحاضر ومدرس اللغة بناء على توبة مجلس القم الذي سيعمل به ومجلى الكلية واللجنة الدائمة لشؤون المعيدين والمحاصرين ومدرسي اللفات ومماعدي الباحثين ويصدر بالتعيين </a:t>
            </a:r>
            <a:r>
              <a:rPr lang="ar-SA" sz="2000">
                <a:latin typeface="Arial Unicode MS"/>
              </a:rPr>
              <a:t>قرار </a:t>
            </a:r>
            <a:r>
              <a:rPr lang="ar-SA" sz="1900">
                <a:latin typeface="Arial Unicode MS"/>
              </a:rPr>
              <a:t>من مجلس الجامعة </a:t>
            </a:r>
            <a:r>
              <a:rPr lang="en-US" sz="1900">
                <a:latin typeface="Arial Unicode MS"/>
              </a:rPr>
              <a:t>٠</a:t>
            </a:r>
          </a:p>
        </p:txBody>
      </p:sp>
      <p:sp>
        <p:nvSpPr>
          <p:cNvPr id="10" name="Rectangle 9"/>
          <p:cNvSpPr/>
          <p:nvPr/>
        </p:nvSpPr>
        <p:spPr>
          <a:xfrm>
            <a:off x="0" y="0"/>
            <a:ext cx="0" cy="0"/>
          </a:xfrm>
          <a:prstGeom prst="rect">
            <a:avLst/>
          </a:prstGeom>
          <a:solidFill>
            <a:srgbClr val="70AD5A"/>
          </a:solidFill>
        </p:spPr>
        <p:txBody>
          <a:bodyPr wrap="none" lIns="0" tIns="0" rIns="0" bIns="0">
            <a:noAutofit/>
          </a:bodyPr>
          <a:lstStyle/>
          <a:p>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6568" y="7143"/>
            <a:ext cx="492919" cy="1357313"/>
          </a:xfrm>
          <a:prstGeom prst="rect">
            <a:avLst/>
          </a:prstGeom>
        </p:spPr>
      </p:pic>
      <p:pic>
        <p:nvPicPr>
          <p:cNvPr id="3" name="Picture 2"/>
          <p:cNvPicPr>
            <a:picLocks noChangeAspect="1"/>
          </p:cNvPicPr>
          <p:nvPr/>
        </p:nvPicPr>
        <p:blipFill>
          <a:blip r:embed="rId3"/>
          <a:stretch>
            <a:fillRect/>
          </a:stretch>
        </p:blipFill>
        <p:spPr>
          <a:xfrm>
            <a:off x="221456" y="7143"/>
            <a:ext cx="1378744" cy="1757363"/>
          </a:xfrm>
          <a:prstGeom prst="rect">
            <a:avLst/>
          </a:prstGeom>
        </p:spPr>
      </p:pic>
      <p:pic>
        <p:nvPicPr>
          <p:cNvPr id="4" name="Picture 3"/>
          <p:cNvPicPr>
            <a:picLocks noChangeAspect="1"/>
          </p:cNvPicPr>
          <p:nvPr/>
        </p:nvPicPr>
        <p:blipFill>
          <a:blip r:embed="rId4"/>
          <a:stretch>
            <a:fillRect/>
          </a:stretch>
        </p:blipFill>
        <p:spPr>
          <a:xfrm>
            <a:off x="1800225" y="935831"/>
            <a:ext cx="3850481" cy="628650"/>
          </a:xfrm>
          <a:prstGeom prst="rect">
            <a:avLst/>
          </a:prstGeom>
        </p:spPr>
      </p:pic>
      <p:pic>
        <p:nvPicPr>
          <p:cNvPr id="5" name="Picture 4"/>
          <p:cNvPicPr>
            <a:picLocks noChangeAspect="1"/>
          </p:cNvPicPr>
          <p:nvPr/>
        </p:nvPicPr>
        <p:blipFill>
          <a:blip r:embed="rId5"/>
          <a:stretch>
            <a:fillRect/>
          </a:stretch>
        </p:blipFill>
        <p:spPr>
          <a:xfrm>
            <a:off x="1771650" y="4171950"/>
            <a:ext cx="3850481" cy="642937"/>
          </a:xfrm>
          <a:prstGeom prst="rect">
            <a:avLst/>
          </a:prstGeom>
        </p:spPr>
      </p:pic>
      <p:sp>
        <p:nvSpPr>
          <p:cNvPr id="6" name="Rectangle 5"/>
          <p:cNvSpPr/>
          <p:nvPr/>
        </p:nvSpPr>
        <p:spPr>
          <a:xfrm>
            <a:off x="1785937" y="0"/>
            <a:ext cx="792956" cy="214312"/>
          </a:xfrm>
          <a:prstGeom prst="rect">
            <a:avLst/>
          </a:prstGeom>
          <a:solidFill>
            <a:srgbClr val="70AD5A"/>
          </a:solidFill>
        </p:spPr>
        <p:txBody>
          <a:bodyPr wrap="none" lIns="0" tIns="0" rIns="0" bIns="0">
            <a:noAutofit/>
          </a:bodyPr>
          <a:lstStyle/>
          <a:p>
            <a:pPr indent="0">
              <a:lnSpc>
                <a:spcPts val="740"/>
              </a:lnSpc>
            </a:pPr>
            <a:r>
              <a:rPr lang="en-US" sz="750" u="sng">
                <a:latin typeface="David"/>
              </a:rPr>
              <a:t>—</a:t>
            </a:r>
          </a:p>
        </p:txBody>
      </p:sp>
      <p:sp>
        <p:nvSpPr>
          <p:cNvPr id="7" name="Rectangle 6"/>
          <p:cNvSpPr/>
          <p:nvPr/>
        </p:nvSpPr>
        <p:spPr>
          <a:xfrm>
            <a:off x="800100" y="1957387"/>
            <a:ext cx="5922168" cy="1807369"/>
          </a:xfrm>
          <a:prstGeom prst="rect">
            <a:avLst/>
          </a:prstGeom>
        </p:spPr>
        <p:txBody>
          <a:bodyPr lIns="0" tIns="0" rIns="0" bIns="0">
            <a:noAutofit/>
          </a:bodyPr>
          <a:lstStyle/>
          <a:p>
            <a:pPr indent="330200" algn="just" rtl="1">
              <a:lnSpc>
                <a:spcPts val="3656"/>
              </a:lnSpc>
            </a:pPr>
            <a:r>
              <a:rPr lang="ar-SA" sz="1900">
                <a:latin typeface="Arial Unicode MS"/>
              </a:rPr>
              <a:t>يتم تعيين مساعد الباحث </a:t>
            </a:r>
            <a:r>
              <a:rPr lang="ar-SA" sz="2000">
                <a:latin typeface="Arial Unicode MS"/>
              </a:rPr>
              <a:t>بقرار </a:t>
            </a:r>
            <a:r>
              <a:rPr lang="ar-SA" sz="1900">
                <a:latin typeface="Arial Unicode MS"/>
              </a:rPr>
              <a:t>من مدير الجامعة بناء </a:t>
            </a:r>
            <a:r>
              <a:rPr lang="ar-SA" sz="1700">
                <a:latin typeface="Arial Unicode MS"/>
              </a:rPr>
              <a:t>على </a:t>
            </a:r>
            <a:r>
              <a:rPr lang="ar-SA" sz="1900">
                <a:latin typeface="Arial Unicode MS"/>
              </a:rPr>
              <a:t>توصية مجلس </a:t>
            </a:r>
            <a:r>
              <a:rPr lang="ar-SA" sz="2000">
                <a:latin typeface="Arial Unicode MS"/>
              </a:rPr>
              <a:t>القسم </a:t>
            </a:r>
            <a:r>
              <a:rPr lang="ar-SA" sz="1900">
                <a:latin typeface="Arial Unicode MS"/>
              </a:rPr>
              <a:t>ومجلحس الكلية المختصين وتوصية اللجنة الدائمة لشؤون المعيدين والمحاصرين ومدرسي اللفات ومساعدي الباحثدن </a:t>
            </a:r>
            <a:r>
              <a:rPr lang="en-US" sz="1100">
                <a:latin typeface="Arial Unicode MS"/>
              </a:rPr>
              <a:t>٠</a:t>
            </a:r>
          </a:p>
        </p:txBody>
      </p:sp>
      <p:sp>
        <p:nvSpPr>
          <p:cNvPr id="8" name="Rectangle 7"/>
          <p:cNvSpPr/>
          <p:nvPr/>
        </p:nvSpPr>
        <p:spPr>
          <a:xfrm>
            <a:off x="814387" y="5222081"/>
            <a:ext cx="5907881" cy="3714750"/>
          </a:xfrm>
          <a:prstGeom prst="rect">
            <a:avLst/>
          </a:prstGeom>
        </p:spPr>
        <p:txBody>
          <a:bodyPr lIns="0" tIns="0" rIns="0" bIns="0">
            <a:noAutofit/>
          </a:bodyPr>
          <a:lstStyle/>
          <a:p>
            <a:pPr marR="406400" indent="-406400" algn="r" rtl="1">
              <a:lnSpc>
                <a:spcPts val="3319"/>
              </a:lnSpc>
            </a:pPr>
            <a:r>
              <a:rPr lang="en-US" sz="1900">
                <a:latin typeface="Arial Unicode MS"/>
              </a:rPr>
              <a:t>١</a:t>
            </a:r>
            <a:r>
              <a:rPr lang="ar-SA" sz="1900">
                <a:latin typeface="Arial Unicode MS"/>
              </a:rPr>
              <a:t> - يعين المعيد الذي يبح معدل دراسته الجامعية أرح سنوات في أول درجة من رتبة معيد .</a:t>
            </a:r>
          </a:p>
          <a:p>
            <a:pPr marR="406400" indent="-406400" algn="r" rtl="1">
              <a:lnSpc>
                <a:spcPts val="3684"/>
              </a:lnSpc>
            </a:pPr>
            <a:r>
              <a:rPr lang="en-US" sz="1900">
                <a:latin typeface="Arial Unicode MS"/>
              </a:rPr>
              <a:t>٢</a:t>
            </a:r>
            <a:r>
              <a:rPr lang="ar-SA" sz="1900">
                <a:latin typeface="Arial Unicode MS"/>
              </a:rPr>
              <a:t>- يعين المعيد الذي </a:t>
            </a:r>
            <a:r>
              <a:rPr lang="ar-SA" sz="1700">
                <a:latin typeface="Arial Unicode MS"/>
              </a:rPr>
              <a:t>يبلغ </a:t>
            </a:r>
            <a:r>
              <a:rPr lang="ar-SA" sz="1900">
                <a:latin typeface="Arial Unicode MS"/>
              </a:rPr>
              <a:t>معدل دراسته الجامعية </a:t>
            </a:r>
            <a:r>
              <a:rPr lang="ar-SA" sz="2000">
                <a:latin typeface="Arial Unicode MS"/>
              </a:rPr>
              <a:t>خمس </a:t>
            </a:r>
            <a:r>
              <a:rPr lang="ar-SA" sz="1900">
                <a:latin typeface="Arial Unicode MS"/>
              </a:rPr>
              <a:t>توات في الدرجة الثانية من رتبة معيد .</a:t>
            </a:r>
          </a:p>
          <a:p>
            <a:pPr marR="406400" indent="-406400" algn="r" rtl="1">
              <a:lnSpc>
                <a:spcPts val="3684"/>
              </a:lnSpc>
            </a:pPr>
            <a:r>
              <a:rPr lang="en-US" sz="1900">
                <a:latin typeface="Arial Unicode MS"/>
              </a:rPr>
              <a:t>٣</a:t>
            </a:r>
            <a:r>
              <a:rPr lang="ar-SA" sz="1900">
                <a:latin typeface="Arial Unicode MS"/>
              </a:rPr>
              <a:t>- يعين المعيد الذي </a:t>
            </a:r>
            <a:r>
              <a:rPr lang="ar-SA" sz="2300">
                <a:latin typeface="Arial Unicode MS"/>
              </a:rPr>
              <a:t>يبخ </a:t>
            </a:r>
            <a:r>
              <a:rPr lang="ar-SA" sz="1900">
                <a:latin typeface="Arial Unicode MS"/>
              </a:rPr>
              <a:t>معدل دراسته الجامعية ست سنوات في الدرجة </a:t>
            </a:r>
            <a:r>
              <a:rPr lang="ar-SA" sz="2000">
                <a:latin typeface="Arial Unicode MS"/>
              </a:rPr>
              <a:t>الثالثة </a:t>
            </a:r>
            <a:r>
              <a:rPr lang="ar-SA" sz="1900">
                <a:latin typeface="Arial Unicode MS"/>
              </a:rPr>
              <a:t>من رتبة معيد .</a:t>
            </a:r>
          </a:p>
          <a:p>
            <a:pPr marR="406400" indent="-406400" algn="r" rtl="1">
              <a:lnSpc>
                <a:spcPts val="3291"/>
              </a:lnSpc>
            </a:pPr>
            <a:r>
              <a:rPr lang="en-US" sz="1900">
                <a:latin typeface="Arial Unicode MS"/>
              </a:rPr>
              <a:t>٤</a:t>
            </a:r>
            <a:r>
              <a:rPr lang="ar-SA" sz="1900">
                <a:latin typeface="Arial Unicode MS"/>
              </a:rPr>
              <a:t> - يعين المعيد الذي يبلغ معدل دراسته الجامعية سع سنوات في الدرجة الرابعة من رتبة معيد </a:t>
            </a:r>
            <a:r>
              <a:rPr lang="en-US" sz="1100">
                <a:latin typeface="Arial Unicode MS"/>
              </a:rPr>
              <a:t>٠</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15137" y="7143"/>
            <a:ext cx="507206" cy="621507"/>
          </a:xfrm>
          <a:prstGeom prst="rect">
            <a:avLst/>
          </a:prstGeom>
        </p:spPr>
      </p:pic>
      <p:pic>
        <p:nvPicPr>
          <p:cNvPr id="3" name="Picture 2"/>
          <p:cNvPicPr>
            <a:picLocks noChangeAspect="1"/>
          </p:cNvPicPr>
          <p:nvPr/>
        </p:nvPicPr>
        <p:blipFill>
          <a:blip r:embed="rId3"/>
          <a:stretch>
            <a:fillRect/>
          </a:stretch>
        </p:blipFill>
        <p:spPr>
          <a:xfrm>
            <a:off x="1850231" y="921543"/>
            <a:ext cx="3850481" cy="657225"/>
          </a:xfrm>
          <a:prstGeom prst="rect">
            <a:avLst/>
          </a:prstGeom>
        </p:spPr>
      </p:pic>
      <p:pic>
        <p:nvPicPr>
          <p:cNvPr id="4" name="Picture 3"/>
          <p:cNvPicPr>
            <a:picLocks noChangeAspect="1"/>
          </p:cNvPicPr>
          <p:nvPr/>
        </p:nvPicPr>
        <p:blipFill>
          <a:blip r:embed="rId4"/>
          <a:stretch>
            <a:fillRect/>
          </a:stretch>
        </p:blipFill>
        <p:spPr>
          <a:xfrm>
            <a:off x="1864518" y="3707606"/>
            <a:ext cx="3850482" cy="657225"/>
          </a:xfrm>
          <a:prstGeom prst="rect">
            <a:avLst/>
          </a:prstGeom>
        </p:spPr>
      </p:pic>
      <p:sp>
        <p:nvSpPr>
          <p:cNvPr id="5" name="Rectangle 4"/>
          <p:cNvSpPr/>
          <p:nvPr/>
        </p:nvSpPr>
        <p:spPr>
          <a:xfrm>
            <a:off x="0" y="0"/>
            <a:ext cx="0" cy="0"/>
          </a:xfrm>
          <a:prstGeom prst="rect">
            <a:avLst/>
          </a:prstGeom>
          <a:solidFill>
            <a:srgbClr val="70AD5A"/>
          </a:solidFill>
        </p:spPr>
        <p:txBody>
          <a:bodyPr wrap="none" lIns="0" tIns="0" rIns="0" bIns="0">
            <a:noAutofit/>
          </a:bodyPr>
          <a:lstStyle/>
          <a:p>
            <a:endParaRPr/>
          </a:p>
        </p:txBody>
      </p:sp>
      <p:sp>
        <p:nvSpPr>
          <p:cNvPr id="6" name="Rectangle 5"/>
          <p:cNvSpPr/>
          <p:nvPr/>
        </p:nvSpPr>
        <p:spPr>
          <a:xfrm>
            <a:off x="814387" y="1943100"/>
            <a:ext cx="5915025" cy="1371600"/>
          </a:xfrm>
          <a:prstGeom prst="rect">
            <a:avLst/>
          </a:prstGeom>
        </p:spPr>
        <p:txBody>
          <a:bodyPr lIns="0" tIns="0" rIns="0" bIns="0">
            <a:noAutofit/>
          </a:bodyPr>
          <a:lstStyle/>
          <a:p>
            <a:pPr indent="279400" algn="just" rtl="1">
              <a:lnSpc>
                <a:spcPts val="3713"/>
              </a:lnSpc>
              <a:spcBef>
                <a:spcPts val="2520"/>
              </a:spcBef>
              <a:spcAft>
                <a:spcPts val="2870"/>
              </a:spcAft>
            </a:pPr>
            <a:r>
              <a:rPr lang="ar-SA" sz="1900">
                <a:latin typeface="Arial Unicode MS"/>
              </a:rPr>
              <a:t>تطبق </a:t>
            </a:r>
            <a:r>
              <a:rPr lang="ar-SA" sz="1700">
                <a:latin typeface="Arial Unicode MS"/>
              </a:rPr>
              <a:t>على </a:t>
            </a:r>
            <a:r>
              <a:rPr lang="ar-SA" sz="1900">
                <a:latin typeface="Arial Unicode MS"/>
              </a:rPr>
              <a:t>مدرسي اللفات ومساعدي الباحثين لائحة الوظائف التعليمية المعتمدة </a:t>
            </a:r>
            <a:r>
              <a:rPr lang="ar-SA" sz="2000">
                <a:latin typeface="Arial Unicode MS"/>
              </a:rPr>
              <a:t>بقرار </a:t>
            </a:r>
            <a:r>
              <a:rPr lang="ar-SA" sz="1900">
                <a:latin typeface="Arial Unicode MS"/>
              </a:rPr>
              <a:t>مجلس الخدمة المدنية رقم </a:t>
            </a:r>
            <a:r>
              <a:rPr lang="en-US" sz="1900">
                <a:latin typeface="Arial Unicode MS"/>
              </a:rPr>
              <a:t>٥٩٠</a:t>
            </a:r>
            <a:r>
              <a:rPr lang="ar-SA" sz="1900">
                <a:latin typeface="Arial Unicode MS"/>
              </a:rPr>
              <a:t> وتاريخ </a:t>
            </a:r>
            <a:r>
              <a:rPr lang="en-US" sz="1900">
                <a:latin typeface="Arial Unicode MS"/>
              </a:rPr>
              <a:t>١٤٠١/١١/١٠</a:t>
            </a:r>
            <a:r>
              <a:rPr lang="ar-SA" sz="1900">
                <a:latin typeface="Arial Unicode MS"/>
              </a:rPr>
              <a:t>ش وما يطرأعليها من تعديلات </a:t>
            </a:r>
            <a:r>
              <a:rPr lang="en-US" sz="1900">
                <a:latin typeface="Arial Unicode MS"/>
              </a:rPr>
              <a:t>٠</a:t>
            </a:r>
          </a:p>
        </p:txBody>
      </p:sp>
      <p:sp>
        <p:nvSpPr>
          <p:cNvPr id="7" name="Rectangle 6"/>
          <p:cNvSpPr/>
          <p:nvPr/>
        </p:nvSpPr>
        <p:spPr>
          <a:xfrm>
            <a:off x="828675" y="4757737"/>
            <a:ext cx="5915025" cy="1371600"/>
          </a:xfrm>
          <a:prstGeom prst="rect">
            <a:avLst/>
          </a:prstGeom>
        </p:spPr>
        <p:txBody>
          <a:bodyPr lIns="0" tIns="0" rIns="0" bIns="0">
            <a:noAutofit/>
          </a:bodyPr>
          <a:lstStyle/>
          <a:p>
            <a:pPr indent="279400" algn="just" rtl="1">
              <a:lnSpc>
                <a:spcPts val="3684"/>
              </a:lnSpc>
              <a:spcBef>
                <a:spcPts val="2520"/>
              </a:spcBef>
              <a:spcAft>
                <a:spcPts val="7980"/>
              </a:spcAft>
            </a:pPr>
            <a:r>
              <a:rPr lang="ar-SA" sz="2000">
                <a:latin typeface="Arial Unicode MS"/>
              </a:rPr>
              <a:t>يشترط </a:t>
            </a:r>
            <a:r>
              <a:rPr lang="ar-SA" sz="1900">
                <a:latin typeface="Arial Unicode MS"/>
              </a:rPr>
              <a:t>للتعيين </a:t>
            </a:r>
            <a:r>
              <a:rPr lang="ar-SA" sz="1700">
                <a:latin typeface="Arial Unicode MS"/>
              </a:rPr>
              <a:t>على </a:t>
            </a:r>
            <a:r>
              <a:rPr lang="ar-SA" sz="1900">
                <a:latin typeface="Arial Unicode MS"/>
              </a:rPr>
              <a:t>رتبة أستاذ ساعد الحصول </a:t>
            </a:r>
            <a:r>
              <a:rPr lang="ar-SA" sz="1700">
                <a:latin typeface="Arial Unicode MS"/>
              </a:rPr>
              <a:t>على </a:t>
            </a:r>
            <a:r>
              <a:rPr lang="ar-SA" sz="1900">
                <a:latin typeface="Arial Unicode MS"/>
              </a:rPr>
              <a:t>درجة الدكتوراه </a:t>
            </a:r>
            <a:r>
              <a:rPr lang="ar-SA" sz="1800">
                <a:latin typeface="Arial Unicode MS"/>
              </a:rPr>
              <a:t>أو </a:t>
            </a:r>
            <a:r>
              <a:rPr lang="ar-SA" sz="1900">
                <a:latin typeface="Arial Unicode MS"/>
              </a:rPr>
              <a:t>ما يعادلها من جامعة سعودية </a:t>
            </a:r>
            <a:r>
              <a:rPr lang="ar-SA" sz="1800">
                <a:latin typeface="Arial Unicode MS"/>
              </a:rPr>
              <a:t>أو </a:t>
            </a:r>
            <a:r>
              <a:rPr lang="ar-SA" sz="1900">
                <a:latin typeface="Arial Unicode MS"/>
              </a:rPr>
              <a:t>جامعة أخرى معترف بها، </a:t>
            </a:r>
            <a:r>
              <a:rPr lang="ar-SA" sz="1800">
                <a:latin typeface="Arial Unicode MS"/>
              </a:rPr>
              <a:t>ولمجلس </a:t>
            </a:r>
            <a:r>
              <a:rPr lang="ar-SA" sz="1900">
                <a:latin typeface="Arial Unicode MS"/>
              </a:rPr>
              <a:t>الجامعة إصافة شروط أخرى </a:t>
            </a:r>
            <a:r>
              <a:rPr lang="en-US" sz="1900">
                <a:latin typeface="Arial Unicode MS"/>
              </a:rPr>
              <a:t>٠</a:t>
            </a:r>
          </a:p>
        </p:txBody>
      </p:sp>
      <p:sp>
        <p:nvSpPr>
          <p:cNvPr id="8" name="Rectangle 7"/>
          <p:cNvSpPr/>
          <p:nvPr/>
        </p:nvSpPr>
        <p:spPr>
          <a:xfrm>
            <a:off x="835818" y="7600950"/>
            <a:ext cx="5922169" cy="2321718"/>
          </a:xfrm>
          <a:prstGeom prst="rect">
            <a:avLst/>
          </a:prstGeom>
        </p:spPr>
        <p:txBody>
          <a:bodyPr lIns="0" tIns="0" rIns="0" bIns="0">
            <a:noAutofit/>
          </a:bodyPr>
          <a:lstStyle/>
          <a:p>
            <a:pPr indent="279400" algn="just" rtl="1">
              <a:lnSpc>
                <a:spcPts val="3628"/>
              </a:lnSpc>
              <a:spcBef>
                <a:spcPts val="7980"/>
              </a:spcBef>
            </a:pPr>
            <a:r>
              <a:rPr lang="ar-SA" sz="1900">
                <a:latin typeface="Arial Unicode MS"/>
              </a:rPr>
              <a:t>يجوز لمجلس الجامعة في حال الضرورة وبناء على توصية من مجلس القسم ومجلس الكلية المختصين والمجلسى العلمي التعيين على رتبة أستاذ مساعد دون اشتراط الحصول </a:t>
            </a:r>
            <a:r>
              <a:rPr lang="ar-SA" sz="1700">
                <a:latin typeface="Arial Unicode MS"/>
              </a:rPr>
              <a:t>على </a:t>
            </a:r>
            <a:r>
              <a:rPr lang="ar-SA" sz="1900">
                <a:latin typeface="Arial Unicode MS"/>
              </a:rPr>
              <a:t>درجة (الدكتوراه) ني التخصصات التي لا تمنح فيها درجة الدكتوراه وفق الضوابط الآتية : -</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7247</Words>
  <Application>Microsoft Office PowerPoint</Application>
  <PresentationFormat>Custom</PresentationFormat>
  <Paragraphs>528</Paragraphs>
  <Slides>61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 Unicode MS</vt:lpstr>
      <vt:lpstr>Arial</vt:lpstr>
      <vt:lpstr>Calibri</vt:lpstr>
      <vt:lpstr>Courier New</vt:lpstr>
      <vt:lpstr>David</vt:lpstr>
      <vt:lpstr>Franklin Gothic Demi</vt:lpstr>
      <vt:lpstr>Lucida Sans Unicode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Aabed</dc:creator>
  <cp:lastModifiedBy>Mohammad Aabed</cp:lastModifiedBy>
  <cp:revision>1</cp:revision>
  <dcterms:modified xsi:type="dcterms:W3CDTF">2015-04-17T19:11:58Z</dcterms:modified>
</cp:coreProperties>
</file>