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7558088" cy="106965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250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1493043" y="2843212"/>
            <a:ext cx="4743450" cy="1185863"/>
          </a:xfrm>
          <a:prstGeom prst="rect">
            <a:avLst/>
          </a:prstGeom>
        </p:spPr>
        <p:txBody>
          <a:bodyPr lIns="0" tIns="0" rIns="0" bIns="0">
            <a:noAutofit/>
          </a:bodyPr>
          <a:lstStyle/>
          <a:p>
            <a:pPr indent="0" algn="ctr" rtl="1">
              <a:lnSpc>
                <a:spcPts val="5906"/>
              </a:lnSpc>
              <a:spcAft>
                <a:spcPts val="1330"/>
              </a:spcAft>
            </a:pPr>
            <a:r>
              <a:rPr lang="ar-SA" sz="5400">
                <a:latin typeface="Arial Unicode MS"/>
              </a:rPr>
              <a:t>ادلاسسمد</a:t>
            </a:r>
            <a:r>
              <a:rPr lang="en-US" sz="5400">
                <a:latin typeface="Arial Unicode MS"/>
              </a:rPr>
              <a:t>٠</a:t>
            </a:r>
            <a:r>
              <a:rPr lang="ar-SA" sz="5400">
                <a:latin typeface="Arial Unicode MS"/>
              </a:rPr>
              <a:t> </a:t>
            </a:r>
            <a:r>
              <a:rPr lang="ar-SA" sz="4300" b="1">
                <a:latin typeface="Times New Roman"/>
              </a:rPr>
              <a:t>سعث</a:t>
            </a:r>
            <a:r>
              <a:rPr lang="en-US" sz="4300" b="1">
                <a:latin typeface="Times New Roman"/>
              </a:rPr>
              <a:t>٠</a:t>
            </a:r>
            <a:r>
              <a:rPr lang="ar-SA" sz="4300" b="1">
                <a:latin typeface="Times New Roman"/>
              </a:rPr>
              <a:t> اسي في الجامى ت</a:t>
            </a:r>
          </a:p>
        </p:txBody>
      </p:sp>
      <p:sp>
        <p:nvSpPr>
          <p:cNvPr id="3" name="Rectangle 2"/>
          <p:cNvSpPr/>
          <p:nvPr/>
        </p:nvSpPr>
        <p:spPr>
          <a:xfrm>
            <a:off x="467915" y="353615"/>
            <a:ext cx="107156" cy="107156"/>
          </a:xfrm>
          <a:prstGeom prst="rect">
            <a:avLst/>
          </a:prstGeom>
        </p:spPr>
        <p:txBody>
          <a:bodyPr wrap="none" lIns="0" tIns="0" rIns="0" bIns="0">
            <a:noAutofit/>
          </a:bodyPr>
          <a:lstStyle/>
          <a:p>
            <a:pPr indent="0" algn="r" rtl="1">
              <a:lnSpc>
                <a:spcPts val="1000"/>
              </a:lnSpc>
            </a:pPr>
            <a:r>
              <a:rPr lang="ar-SA" sz="750" i="1">
                <a:latin typeface="Arial Unicode MS"/>
              </a:rPr>
              <a:t>/ا</a:t>
            </a:r>
            <a:r>
              <a:rPr lang="en-US" sz="750" i="1">
                <a:latin typeface="Arial Unicode MS"/>
              </a:rPr>
              <a:t>7</a:t>
            </a:r>
          </a:p>
        </p:txBody>
      </p:sp>
      <p:sp>
        <p:nvSpPr>
          <p:cNvPr id="4" name="Rectangle 3"/>
          <p:cNvSpPr/>
          <p:nvPr/>
        </p:nvSpPr>
        <p:spPr>
          <a:xfrm>
            <a:off x="785812" y="4657725"/>
            <a:ext cx="6007894" cy="1314450"/>
          </a:xfrm>
          <a:prstGeom prst="rect">
            <a:avLst/>
          </a:prstGeom>
        </p:spPr>
        <p:txBody>
          <a:bodyPr lIns="0" tIns="0" rIns="0" bIns="0">
            <a:noAutofit/>
          </a:bodyPr>
          <a:lstStyle/>
          <a:p>
            <a:pPr indent="0" algn="ctr" rtl="1">
              <a:lnSpc>
                <a:spcPts val="3713"/>
              </a:lnSpc>
              <a:spcBef>
                <a:spcPts val="1330"/>
              </a:spcBef>
              <a:spcAft>
                <a:spcPts val="2590"/>
              </a:spcAft>
            </a:pPr>
            <a:r>
              <a:rPr lang="ar-SA" sz="2100" b="1">
                <a:latin typeface="Times New Roman"/>
              </a:rPr>
              <a:t>الصادرة بقرار مجلس التعليم العاني </a:t>
            </a:r>
            <a:r>
              <a:rPr lang="ar-SA" sz="2300" b="1">
                <a:latin typeface="Times New Roman"/>
              </a:rPr>
              <a:t>رقم(</a:t>
            </a:r>
            <a:r>
              <a:rPr lang="en-US" sz="2300" b="1">
                <a:latin typeface="Times New Roman"/>
              </a:rPr>
              <a:t>١٤١٩/١٠/٢</a:t>
            </a:r>
            <a:r>
              <a:rPr lang="ar-SA" sz="2300" b="1">
                <a:latin typeface="Times New Roman"/>
              </a:rPr>
              <a:t> </a:t>
            </a:r>
            <a:r>
              <a:rPr lang="ar-SA" sz="2100" b="1">
                <a:latin typeface="Times New Roman"/>
              </a:rPr>
              <a:t>ى) المتخذ في الجلسة (العاشرة) لمجلس التعليم العالي المعقودة بتاريخ </a:t>
            </a:r>
            <a:r>
              <a:rPr lang="en-US" sz="2100" b="1">
                <a:latin typeface="Times New Roman"/>
              </a:rPr>
              <a:t>٦</a:t>
            </a:r>
            <a:r>
              <a:rPr lang="ar-SA" sz="2100" b="1">
                <a:latin typeface="Times New Roman"/>
              </a:rPr>
              <a:t> / </a:t>
            </a:r>
            <a:r>
              <a:rPr lang="en-US" sz="2300" b="1">
                <a:latin typeface="Times New Roman"/>
              </a:rPr>
              <a:t>٢</a:t>
            </a:r>
            <a:r>
              <a:rPr lang="ar-SA" sz="2300" b="1">
                <a:latin typeface="Times New Roman"/>
              </a:rPr>
              <a:t> / </a:t>
            </a:r>
            <a:r>
              <a:rPr lang="en-US" sz="2300" b="1">
                <a:latin typeface="Times New Roman"/>
              </a:rPr>
              <a:t>٩</a:t>
            </a:r>
            <a:r>
              <a:rPr lang="ar-SA" sz="2300" b="1">
                <a:latin typeface="Times New Roman"/>
              </a:rPr>
              <a:t> </a:t>
            </a:r>
            <a:r>
              <a:rPr lang="en-US" sz="2300" b="1">
                <a:latin typeface="Times New Roman"/>
              </a:rPr>
              <a:t>١</a:t>
            </a:r>
            <a:r>
              <a:rPr lang="ar-SA" sz="2300" b="1">
                <a:latin typeface="Times New Roman"/>
              </a:rPr>
              <a:t> </a:t>
            </a:r>
            <a:r>
              <a:rPr lang="en-US" sz="2300" b="1">
                <a:latin typeface="Times New Roman"/>
              </a:rPr>
              <a:t>٤</a:t>
            </a:r>
            <a:r>
              <a:rPr lang="ar-SA" sz="2300" b="1">
                <a:latin typeface="Times New Roman"/>
              </a:rPr>
              <a:t> </a:t>
            </a:r>
            <a:r>
              <a:rPr lang="en-US" sz="2300" b="1">
                <a:latin typeface="Times New Roman"/>
              </a:rPr>
              <a:t>١</a:t>
            </a:r>
            <a:r>
              <a:rPr lang="ar-SA" sz="2300" b="1">
                <a:latin typeface="Times New Roman"/>
              </a:rPr>
              <a:t> د</a:t>
            </a:r>
          </a:p>
        </p:txBody>
      </p:sp>
      <p:sp>
        <p:nvSpPr>
          <p:cNvPr id="5" name="Rectangle 4"/>
          <p:cNvSpPr/>
          <p:nvPr/>
        </p:nvSpPr>
        <p:spPr>
          <a:xfrm>
            <a:off x="1421606" y="6550818"/>
            <a:ext cx="4722019" cy="2014538"/>
          </a:xfrm>
          <a:prstGeom prst="rect">
            <a:avLst/>
          </a:prstGeom>
        </p:spPr>
        <p:txBody>
          <a:bodyPr lIns="0" tIns="0" rIns="0" bIns="0">
            <a:noAutofit/>
          </a:bodyPr>
          <a:lstStyle/>
          <a:p>
            <a:pPr indent="0" algn="ctr" rtl="1">
              <a:lnSpc>
                <a:spcPts val="3741"/>
              </a:lnSpc>
              <a:spcBef>
                <a:spcPts val="2590"/>
              </a:spcBef>
              <a:spcAft>
                <a:spcPts val="1330"/>
              </a:spcAft>
            </a:pPr>
            <a:r>
              <a:rPr lang="ar-SA" sz="2100" b="1">
                <a:latin typeface="Times New Roman"/>
              </a:rPr>
              <a:t>المتوج بموافقة خادم الحرمين الشريفين </a:t>
            </a:r>
            <a:r>
              <a:rPr lang="ar-SA" sz="2300">
                <a:latin typeface="Times New Roman"/>
              </a:rPr>
              <a:t>رئيس </a:t>
            </a:r>
            <a:r>
              <a:rPr lang="ar-SA" sz="2100" b="1">
                <a:latin typeface="Times New Roman"/>
              </a:rPr>
              <a:t>مجلس التعليم العالي بالتوجيه البرقي الكريم رقم </a:t>
            </a:r>
            <a:r>
              <a:rPr lang="en-US" sz="2100" b="1">
                <a:latin typeface="Times New Roman"/>
              </a:rPr>
              <a:t>٧</a:t>
            </a:r>
            <a:r>
              <a:rPr lang="ar-SA" sz="2100" b="1">
                <a:latin typeface="Times New Roman"/>
              </a:rPr>
              <a:t> / ب /</a:t>
            </a:r>
            <a:r>
              <a:rPr lang="en-US" sz="2100" b="1">
                <a:latin typeface="Times New Roman"/>
              </a:rPr>
              <a:t>٣</a:t>
            </a:r>
            <a:r>
              <a:rPr lang="ar-SA" sz="2100" b="1">
                <a:latin typeface="Times New Roman"/>
              </a:rPr>
              <a:t> </a:t>
            </a:r>
            <a:r>
              <a:rPr lang="en-US" sz="2300" b="1">
                <a:latin typeface="Times New Roman"/>
              </a:rPr>
              <a:t>٠</a:t>
            </a:r>
            <a:r>
              <a:rPr lang="ar-SA" sz="2300" b="1">
                <a:latin typeface="Times New Roman"/>
              </a:rPr>
              <a:t> </a:t>
            </a:r>
            <a:r>
              <a:rPr lang="en-US" sz="2300" b="1">
                <a:latin typeface="Times New Roman"/>
              </a:rPr>
              <a:t>٤</a:t>
            </a:r>
            <a:r>
              <a:rPr lang="ar-SA" sz="2300" b="1">
                <a:latin typeface="Times New Roman"/>
              </a:rPr>
              <a:t> </a:t>
            </a:r>
            <a:r>
              <a:rPr lang="en-US" sz="2300" b="1">
                <a:latin typeface="Times New Roman"/>
              </a:rPr>
              <a:t>٤</a:t>
            </a:r>
            <a:r>
              <a:rPr lang="ar-SA" sz="2300" b="1">
                <a:latin typeface="Times New Roman"/>
              </a:rPr>
              <a:t> </a:t>
            </a:r>
            <a:r>
              <a:rPr lang="ar-SA" sz="2100" b="1">
                <a:latin typeface="Times New Roman"/>
              </a:rPr>
              <a:t>وتاريخ </a:t>
            </a:r>
            <a:r>
              <a:rPr lang="en-US" sz="2300" b="1">
                <a:latin typeface="Times New Roman"/>
              </a:rPr>
              <a:t>٢</a:t>
            </a:r>
            <a:r>
              <a:rPr lang="ar-SA" sz="2300" b="1">
                <a:latin typeface="Times New Roman"/>
              </a:rPr>
              <a:t> </a:t>
            </a:r>
            <a:r>
              <a:rPr lang="ar-SA" sz="2100" b="1">
                <a:latin typeface="Times New Roman"/>
              </a:rPr>
              <a:t>/ </a:t>
            </a:r>
            <a:r>
              <a:rPr lang="en-US" sz="2300" b="1">
                <a:latin typeface="Times New Roman"/>
              </a:rPr>
              <a:t>٤</a:t>
            </a:r>
            <a:r>
              <a:rPr lang="ar-SA" sz="2300" b="1">
                <a:latin typeface="Times New Roman"/>
              </a:rPr>
              <a:t> </a:t>
            </a:r>
            <a:r>
              <a:rPr lang="ar-SA" sz="2100" b="1">
                <a:latin typeface="Times New Roman"/>
              </a:rPr>
              <a:t>/ </a:t>
            </a:r>
            <a:r>
              <a:rPr lang="en-US" sz="2300" b="1">
                <a:latin typeface="Times New Roman"/>
              </a:rPr>
              <a:t>٩</a:t>
            </a:r>
            <a:r>
              <a:rPr lang="ar-SA" sz="2300" b="1">
                <a:latin typeface="Times New Roman"/>
              </a:rPr>
              <a:t> </a:t>
            </a:r>
            <a:r>
              <a:rPr lang="en-US" sz="2300" b="1">
                <a:latin typeface="Times New Roman"/>
              </a:rPr>
              <a:t>١</a:t>
            </a:r>
            <a:r>
              <a:rPr lang="ar-SA" sz="2300" b="1">
                <a:latin typeface="Times New Roman"/>
              </a:rPr>
              <a:t> </a:t>
            </a:r>
            <a:r>
              <a:rPr lang="en-US" sz="2300" b="1">
                <a:latin typeface="Times New Roman"/>
              </a:rPr>
              <a:t>٤</a:t>
            </a:r>
            <a:r>
              <a:rPr lang="ar-SA" sz="2300" b="1">
                <a:latin typeface="Times New Roman"/>
              </a:rPr>
              <a:t> </a:t>
            </a:r>
            <a:r>
              <a:rPr lang="en-US" sz="2300" b="1">
                <a:latin typeface="Times New Roman"/>
              </a:rPr>
              <a:t>١</a:t>
            </a:r>
            <a:r>
              <a:rPr lang="ar-SA" sz="2300" b="1">
                <a:latin typeface="Times New Roman"/>
              </a:rPr>
              <a:t> </a:t>
            </a:r>
            <a:r>
              <a:rPr lang="ar-SA" sz="2100" b="1">
                <a:latin typeface="Times New Roman"/>
              </a:rPr>
              <a:t>هد</a:t>
            </a:r>
          </a:p>
          <a:p>
            <a:pPr indent="0" algn="ctr" rtl="1">
              <a:lnSpc>
                <a:spcPts val="2330"/>
              </a:lnSpc>
              <a:spcAft>
                <a:spcPts val="4900"/>
              </a:spcAft>
            </a:pPr>
            <a:r>
              <a:rPr lang="ar-SA" sz="2100" b="1">
                <a:latin typeface="Times New Roman"/>
              </a:rPr>
              <a:t>الحلبعة</a:t>
            </a:r>
            <a:r>
              <a:rPr lang="en-US" sz="2100" b="1">
                <a:latin typeface="Times New Roman"/>
              </a:rPr>
              <a:t>٠</a:t>
            </a:r>
            <a:r>
              <a:rPr lang="ar-SA" sz="2100" b="1">
                <a:latin typeface="Times New Roman"/>
              </a:rPr>
              <a:t>الآولى</a:t>
            </a:r>
          </a:p>
        </p:txBody>
      </p:sp>
      <p:sp>
        <p:nvSpPr>
          <p:cNvPr id="6" name="Rectangle 5"/>
          <p:cNvSpPr/>
          <p:nvPr/>
        </p:nvSpPr>
        <p:spPr>
          <a:xfrm>
            <a:off x="3604021" y="9461896"/>
            <a:ext cx="585788" cy="214313"/>
          </a:xfrm>
          <a:prstGeom prst="rect">
            <a:avLst/>
          </a:prstGeom>
        </p:spPr>
        <p:txBody>
          <a:bodyPr wrap="none" lIns="0" tIns="0" rIns="0" bIns="0">
            <a:noAutofit/>
          </a:bodyPr>
          <a:lstStyle/>
          <a:p>
            <a:pPr indent="0" algn="ctr">
              <a:lnSpc>
                <a:spcPts val="2550"/>
              </a:lnSpc>
              <a:spcBef>
                <a:spcPts val="4900"/>
              </a:spcBef>
            </a:pPr>
            <a:r>
              <a:rPr lang="ar-SA" sz="2300" b="1">
                <a:latin typeface="Times New Roman"/>
              </a:rPr>
              <a:t>١٩٩٩</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29425" y="50006"/>
            <a:ext cx="428625" cy="971550"/>
          </a:xfrm>
          <a:prstGeom prst="rect">
            <a:avLst/>
          </a:prstGeom>
        </p:spPr>
      </p:pic>
      <p:pic>
        <p:nvPicPr>
          <p:cNvPr id="3" name="Picture 2"/>
          <p:cNvPicPr>
            <a:picLocks noChangeAspect="1"/>
          </p:cNvPicPr>
          <p:nvPr/>
        </p:nvPicPr>
        <p:blipFill>
          <a:blip r:embed="rId3"/>
          <a:stretch>
            <a:fillRect/>
          </a:stretch>
        </p:blipFill>
        <p:spPr>
          <a:xfrm>
            <a:off x="6858000" y="10186987"/>
            <a:ext cx="471487" cy="492919"/>
          </a:xfrm>
          <a:prstGeom prst="rect">
            <a:avLst/>
          </a:prstGeom>
        </p:spPr>
      </p:pic>
      <p:pic>
        <p:nvPicPr>
          <p:cNvPr id="4" name="Picture 3"/>
          <p:cNvPicPr>
            <a:picLocks noChangeAspect="1"/>
          </p:cNvPicPr>
          <p:nvPr/>
        </p:nvPicPr>
        <p:blipFill>
          <a:blip r:embed="rId4"/>
          <a:stretch>
            <a:fillRect/>
          </a:stretch>
        </p:blipFill>
        <p:spPr>
          <a:xfrm>
            <a:off x="264318" y="78581"/>
            <a:ext cx="435769" cy="471487"/>
          </a:xfrm>
          <a:prstGeom prst="rect">
            <a:avLst/>
          </a:prstGeom>
        </p:spPr>
      </p:pic>
      <p:pic>
        <p:nvPicPr>
          <p:cNvPr id="5" name="Picture 4"/>
          <p:cNvPicPr>
            <a:picLocks noChangeAspect="1"/>
          </p:cNvPicPr>
          <p:nvPr/>
        </p:nvPicPr>
        <p:blipFill>
          <a:blip r:embed="rId5"/>
          <a:stretch>
            <a:fillRect/>
          </a:stretch>
        </p:blipFill>
        <p:spPr>
          <a:xfrm>
            <a:off x="250031" y="10194131"/>
            <a:ext cx="450056" cy="421481"/>
          </a:xfrm>
          <a:prstGeom prst="rect">
            <a:avLst/>
          </a:prstGeom>
        </p:spPr>
      </p:pic>
      <p:sp>
        <p:nvSpPr>
          <p:cNvPr id="6" name="Rectangle 5"/>
          <p:cNvSpPr/>
          <p:nvPr/>
        </p:nvSpPr>
        <p:spPr>
          <a:xfrm>
            <a:off x="692943" y="721518"/>
            <a:ext cx="5029200" cy="8979694"/>
          </a:xfrm>
          <a:prstGeom prst="rect">
            <a:avLst/>
          </a:prstGeom>
        </p:spPr>
        <p:txBody>
          <a:bodyPr lIns="0" tIns="0" rIns="0" bIns="0">
            <a:noAutofit/>
          </a:bodyPr>
          <a:lstStyle/>
          <a:p>
            <a:pPr marR="589757" indent="-533400" algn="just" rtl="1">
              <a:lnSpc>
                <a:spcPts val="3009"/>
              </a:lnSpc>
            </a:pPr>
            <a:r>
              <a:rPr lang="ar-SA" sz="2100">
                <a:latin typeface="Times New Roman"/>
              </a:rPr>
              <a:t>ج</a:t>
            </a:r>
            <a:r>
              <a:rPr lang="en-US" sz="2100">
                <a:latin typeface="Times New Roman"/>
              </a:rPr>
              <a:t>٠</a:t>
            </a:r>
            <a:r>
              <a:rPr lang="ar-SA" sz="2100">
                <a:latin typeface="Times New Roman"/>
              </a:rPr>
              <a:t> </a:t>
            </a:r>
            <a:r>
              <a:rPr lang="en-US" sz="2100">
                <a:latin typeface="Times New Roman"/>
              </a:rPr>
              <a:t>٠</a:t>
            </a:r>
            <a:r>
              <a:rPr lang="ar-SA" sz="2100">
                <a:latin typeface="Times New Roman"/>
              </a:rPr>
              <a:t> الإشراف </a:t>
            </a:r>
            <a:r>
              <a:rPr lang="ar-SA" sz="1800" b="1">
                <a:latin typeface="Times New Roman"/>
              </a:rPr>
              <a:t>الغني، والإداري </a:t>
            </a:r>
            <a:r>
              <a:rPr lang="ar-SA" sz="1800">
                <a:latin typeface="Arial Unicode MS"/>
              </a:rPr>
              <a:t>على </a:t>
            </a:r>
            <a:r>
              <a:rPr lang="ar-SA" sz="2100">
                <a:latin typeface="Times New Roman"/>
              </a:rPr>
              <a:t>مختلف نشاطات </a:t>
            </a:r>
            <a:r>
              <a:rPr lang="ar-SA" sz="1800" b="1">
                <a:latin typeface="Times New Roman"/>
              </a:rPr>
              <a:t>العمادة، ووضع الخطط، وبرامج العمل، ومتابعة </a:t>
            </a:r>
            <a:r>
              <a:rPr lang="ar-SA" sz="2100">
                <a:latin typeface="Times New Roman"/>
              </a:rPr>
              <a:t>تنفيذها </a:t>
            </a:r>
            <a:r>
              <a:rPr lang="en-US" sz="2100">
                <a:latin typeface="Times New Roman"/>
              </a:rPr>
              <a:t>٠</a:t>
            </a:r>
          </a:p>
          <a:p>
            <a:pPr marR="589757" indent="-533400" algn="just" rtl="1">
              <a:lnSpc>
                <a:spcPts val="3656"/>
              </a:lnSpc>
            </a:pPr>
            <a:r>
              <a:rPr lang="ar-SA" sz="2100">
                <a:latin typeface="Times New Roman"/>
              </a:rPr>
              <a:t>د - الإشراف على أعمال مراكز </a:t>
            </a:r>
            <a:r>
              <a:rPr lang="ar-SA" sz="1800" b="1">
                <a:latin typeface="Times New Roman"/>
              </a:rPr>
              <a:t>البحوث </a:t>
            </a:r>
            <a:r>
              <a:rPr lang="ar-SA" sz="2100">
                <a:latin typeface="Times New Roman"/>
              </a:rPr>
              <a:t>المرتبطة بعمادة </a:t>
            </a:r>
            <a:r>
              <a:rPr lang="ar-SA" sz="1800" b="1">
                <a:latin typeface="Times New Roman"/>
              </a:rPr>
              <a:t>البحث </a:t>
            </a:r>
            <a:r>
              <a:rPr lang="ar-SA" sz="2100">
                <a:latin typeface="Times New Roman"/>
              </a:rPr>
              <a:t>العلمي، ومتابعة نشاطاتها، </a:t>
            </a:r>
            <a:r>
              <a:rPr lang="ar-SA" sz="1800" b="1">
                <a:latin typeface="Times New Roman"/>
              </a:rPr>
              <a:t>وتقييم </a:t>
            </a:r>
            <a:r>
              <a:rPr lang="ar-SA" sz="2100">
                <a:latin typeface="Times New Roman"/>
              </a:rPr>
              <a:t>أدائها .</a:t>
            </a:r>
          </a:p>
          <a:p>
            <a:pPr marR="589757" indent="-533400" algn="just" rtl="1">
              <a:lnSpc>
                <a:spcPts val="3516"/>
              </a:lnSpc>
            </a:pPr>
            <a:r>
              <a:rPr lang="ar-SA" sz="2100">
                <a:latin typeface="Times New Roman"/>
              </a:rPr>
              <a:t>ه</a:t>
            </a:r>
            <a:r>
              <a:rPr lang="en-US" sz="2100">
                <a:latin typeface="Times New Roman"/>
              </a:rPr>
              <a:t>٠</a:t>
            </a:r>
            <a:r>
              <a:rPr lang="ar-SA" sz="2100">
                <a:latin typeface="Times New Roman"/>
              </a:rPr>
              <a:t> . التعاون والتنسيق مع مؤسسات ومعاهد، ومراكز البحوث المحلية داخل الجامعة، وخارجها ، والاتصال بمؤسسات البحوث، ومراكز البوث الأجنبية وتسخير ما يمكن الاستعادة منه لتحديث وتطوير حركة وتقنية البحث العلمي في الجامعة .</a:t>
            </a:r>
          </a:p>
          <a:p>
            <a:pPr marR="589757" indent="-533400" algn="just" rtl="1">
              <a:lnSpc>
                <a:spcPts val="3234"/>
              </a:lnSpc>
            </a:pPr>
            <a:r>
              <a:rPr lang="ar-SA" sz="2100">
                <a:latin typeface="Times New Roman"/>
              </a:rPr>
              <a:t>و</a:t>
            </a:r>
            <a:r>
              <a:rPr lang="en-US" sz="2100">
                <a:latin typeface="Times New Roman"/>
              </a:rPr>
              <a:t>٠</a:t>
            </a:r>
            <a:r>
              <a:rPr lang="ar-SA" sz="2100">
                <a:latin typeface="Times New Roman"/>
              </a:rPr>
              <a:t> التنسيق </a:t>
            </a:r>
            <a:r>
              <a:rPr lang="en-US" sz="2100">
                <a:latin typeface="Times New Roman"/>
              </a:rPr>
              <a:t>٠</a:t>
            </a:r>
            <a:r>
              <a:rPr lang="ar-SA" sz="2100">
                <a:latin typeface="Times New Roman"/>
              </a:rPr>
              <a:t>ع عمادة الدراسات العليا في كل ما له علاقة بإنجاز بحوث طلأب الدراسات العليا ، والعمل </a:t>
            </a:r>
            <a:r>
              <a:rPr lang="ar-SA" sz="1800">
                <a:latin typeface="Arial Unicode MS"/>
              </a:rPr>
              <a:t>على </a:t>
            </a:r>
            <a:r>
              <a:rPr lang="ar-SA" sz="2100">
                <a:latin typeface="Times New Roman"/>
              </a:rPr>
              <a:t>توفير الإمكانات والوسائل البحثية لإنهاء بحوثهم، أو رسائلهم العلمية </a:t>
            </a:r>
            <a:r>
              <a:rPr lang="en-US" sz="2100">
                <a:latin typeface="Times New Roman"/>
              </a:rPr>
              <a:t>٠</a:t>
            </a:r>
          </a:p>
          <a:p>
            <a:pPr marR="589757" indent="-533400" algn="just" rtl="1">
              <a:lnSpc>
                <a:spcPts val="3347"/>
              </a:lnSpc>
            </a:pPr>
            <a:r>
              <a:rPr lang="ar-SA" sz="2100">
                <a:latin typeface="Times New Roman"/>
              </a:rPr>
              <a:t>ز - المتابعة الدائمة، والعمل </a:t>
            </a:r>
            <a:r>
              <a:rPr lang="ar-SA" sz="1900" b="1">
                <a:latin typeface="Times New Roman"/>
              </a:rPr>
              <a:t>على </a:t>
            </a:r>
            <a:r>
              <a:rPr lang="ar-SA" sz="1700" b="1">
                <a:latin typeface="Times New Roman"/>
              </a:rPr>
              <a:t>توفير </a:t>
            </a:r>
            <a:r>
              <a:rPr lang="ar-SA" sz="2100">
                <a:latin typeface="Times New Roman"/>
              </a:rPr>
              <a:t>الموارد المالية اللازمة للانفاق </a:t>
            </a:r>
            <a:r>
              <a:rPr lang="ar-SA" sz="1900" b="1">
                <a:latin typeface="Times New Roman"/>
              </a:rPr>
              <a:t>على </a:t>
            </a:r>
            <a:r>
              <a:rPr lang="ar-SA" sz="2100">
                <a:latin typeface="Times New Roman"/>
              </a:rPr>
              <a:t>البحوث الممولة من ميزانية الجامعة أو من قطاعات خارج الجامعة .</a:t>
            </a:r>
          </a:p>
          <a:p>
            <a:pPr marR="589757" indent="-533400" algn="just" rtl="1">
              <a:lnSpc>
                <a:spcPts val="3234"/>
              </a:lnSpc>
            </a:pPr>
            <a:r>
              <a:rPr lang="ar-SA" sz="2100">
                <a:latin typeface="Times New Roman"/>
              </a:rPr>
              <a:t>ح- التوصية بالتعاقد </a:t>
            </a:r>
            <a:r>
              <a:rPr lang="ar-SA" sz="1800" b="1">
                <a:latin typeface="Times New Roman"/>
              </a:rPr>
              <a:t>هع </a:t>
            </a:r>
            <a:r>
              <a:rPr lang="ar-SA" sz="2100">
                <a:latin typeface="Times New Roman"/>
              </a:rPr>
              <a:t>الباحثين، والموظفين، والغنيين لفترات محددة </a:t>
            </a:r>
            <a:r>
              <a:rPr lang="ar-SA" sz="1900" b="1">
                <a:latin typeface="Times New Roman"/>
              </a:rPr>
              <a:t>على </a:t>
            </a:r>
            <a:r>
              <a:rPr lang="ar-SA" sz="2100">
                <a:latin typeface="Times New Roman"/>
              </a:rPr>
              <a:t>ميزانية مشروعات البحوث التي تشرف </a:t>
            </a:r>
            <a:r>
              <a:rPr lang="ar-SA" sz="1900" b="1">
                <a:latin typeface="Times New Roman"/>
              </a:rPr>
              <a:t>عليها </a:t>
            </a:r>
            <a:r>
              <a:rPr lang="ar-SA" sz="2100">
                <a:latin typeface="Times New Roman"/>
              </a:rPr>
              <a:t>العمادة .</a:t>
            </a:r>
          </a:p>
          <a:p>
            <a:pPr marR="589757" indent="-533400" algn="just" rtl="1">
              <a:lnSpc>
                <a:spcPts val="2672"/>
              </a:lnSpc>
            </a:pPr>
            <a:r>
              <a:rPr lang="ar-SA" sz="2100">
                <a:latin typeface="Times New Roman"/>
              </a:rPr>
              <a:t>ط </a:t>
            </a:r>
            <a:r>
              <a:rPr lang="en-US" sz="2100">
                <a:latin typeface="Times New Roman"/>
              </a:rPr>
              <a:t>٠</a:t>
            </a:r>
            <a:r>
              <a:rPr lang="ar-SA" sz="2100">
                <a:latin typeface="Times New Roman"/>
              </a:rPr>
              <a:t> تقويم أداء العاملين بالعمادة ورح التقارير عنهم إلى إدارة الجامعة .</a:t>
            </a:r>
          </a:p>
        </p:txBody>
      </p:sp>
      <p:sp>
        <p:nvSpPr>
          <p:cNvPr id="7" name="Rectangle 6"/>
          <p:cNvSpPr/>
          <p:nvPr/>
        </p:nvSpPr>
        <p:spPr>
          <a:xfrm>
            <a:off x="1114425" y="10494168"/>
            <a:ext cx="1028700" cy="57150"/>
          </a:xfrm>
          <a:prstGeom prst="rect">
            <a:avLst/>
          </a:prstGeom>
        </p:spPr>
        <p:txBody>
          <a:bodyPr wrap="none" lIns="0" tIns="0" rIns="0" bIns="0">
            <a:noAutofit/>
          </a:bodyPr>
          <a:lstStyle/>
          <a:p>
            <a:pPr indent="0" algn="just" rtl="1">
              <a:lnSpc>
                <a:spcPts val="440"/>
              </a:lnSpc>
            </a:pPr>
            <a:r>
              <a:rPr lang="ar-SA" sz="400">
                <a:latin typeface="Times New Roman"/>
              </a:rPr>
              <a:t>---.-دأ-    ----    - -- ل</a:t>
            </a:r>
            <a:r>
              <a:rPr lang="en-US" sz="400">
                <a:latin typeface="Times New Roman"/>
              </a:rPr>
              <a:t>٠</a:t>
            </a:r>
          </a:p>
        </p:txBody>
      </p:sp>
      <p:sp>
        <p:nvSpPr>
          <p:cNvPr id="8" name="Rectangle 7"/>
          <p:cNvSpPr/>
          <p:nvPr/>
        </p:nvSpPr>
        <p:spPr>
          <a:xfrm>
            <a:off x="435768" y="10329862"/>
            <a:ext cx="250032" cy="121444"/>
          </a:xfrm>
          <a:prstGeom prst="rect">
            <a:avLst/>
          </a:prstGeom>
        </p:spPr>
        <p:txBody>
          <a:bodyPr wrap="none" lIns="0" tIns="0" rIns="0" bIns="0">
            <a:noAutofit/>
          </a:bodyPr>
          <a:lstStyle/>
          <a:p>
            <a:pPr indent="0" algn="r" rtl="1">
              <a:lnSpc>
                <a:spcPts val="600"/>
              </a:lnSpc>
            </a:pPr>
            <a:r>
              <a:rPr lang="en-US" sz="450">
                <a:latin typeface="Arial Unicode MS"/>
              </a:rPr>
              <a:t>١</a:t>
            </a:r>
            <a:r>
              <a:rPr lang="ar-SA" sz="450">
                <a:latin typeface="Arial Unicode MS"/>
              </a:rPr>
              <a:t>ثآ</a:t>
            </a:r>
            <a:r>
              <a:rPr lang="en-US" sz="450">
                <a:latin typeface="Arial Unicode MS"/>
              </a:rPr>
              <a:t>7</a:t>
            </a:r>
            <a:r>
              <a:rPr lang="ar-SA" sz="450">
                <a:latin typeface="Arial Unicode MS"/>
              </a:rPr>
              <a:t>ا</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35806" y="728662"/>
            <a:ext cx="6025753" cy="9068991"/>
          </a:xfrm>
          <a:prstGeom prst="rect">
            <a:avLst/>
          </a:prstGeom>
        </p:spPr>
        <p:txBody>
          <a:bodyPr lIns="0" tIns="0" rIns="0" bIns="0">
            <a:noAutofit/>
          </a:bodyPr>
          <a:lstStyle/>
          <a:p>
            <a:pPr marR="1587500" indent="-444500" algn="r" rtl="1">
              <a:lnSpc>
                <a:spcPts val="3038"/>
              </a:lnSpc>
              <a:spcAft>
                <a:spcPts val="840"/>
              </a:spcAft>
            </a:pPr>
            <a:r>
              <a:rPr lang="ar-SA" sz="2100">
                <a:latin typeface="Times New Roman"/>
              </a:rPr>
              <a:t>ك - إعداد مشروع ميزانية العمادة، والتقرير النوي </a:t>
            </a:r>
            <a:r>
              <a:rPr lang="ar-SA" sz="1900" b="1">
                <a:latin typeface="Times New Roman"/>
              </a:rPr>
              <a:t>تمهيد</a:t>
            </a:r>
            <a:r>
              <a:rPr lang="ar-SA" sz="2100">
                <a:latin typeface="Times New Roman"/>
              </a:rPr>
              <a:t>أ لعرضه </a:t>
            </a:r>
            <a:r>
              <a:rPr lang="ar-SA" sz="1900" b="1">
                <a:latin typeface="Times New Roman"/>
              </a:rPr>
              <a:t>على </a:t>
            </a:r>
            <a:r>
              <a:rPr lang="ar-SA" sz="2100">
                <a:latin typeface="Times New Roman"/>
              </a:rPr>
              <a:t>مجلس العمادة .</a:t>
            </a:r>
          </a:p>
          <a:p>
            <a:pPr marR="1143000" indent="-304800" algn="r" rtl="1">
              <a:lnSpc>
                <a:spcPts val="4275"/>
              </a:lnSpc>
              <a:spcAft>
                <a:spcPts val="210"/>
              </a:spcAft>
            </a:pPr>
            <a:r>
              <a:rPr lang="ar-SA" sz="2100">
                <a:latin typeface="Times New Roman"/>
              </a:rPr>
              <a:t>; </a:t>
            </a:r>
            <a:r>
              <a:rPr lang="ar-SA" sz="1900" b="1">
                <a:latin typeface="Times New Roman"/>
              </a:rPr>
              <a:t>يتولى </a:t>
            </a:r>
            <a:r>
              <a:rPr lang="ar-SA" sz="2100">
                <a:latin typeface="Times New Roman"/>
              </a:rPr>
              <a:t>إدارة كل مركز </a:t>
            </a:r>
            <a:r>
              <a:rPr lang="ar-SA" sz="1800" b="1">
                <a:latin typeface="Times New Roman"/>
              </a:rPr>
              <a:t>من </a:t>
            </a:r>
            <a:r>
              <a:rPr lang="ar-SA" sz="2100">
                <a:latin typeface="Times New Roman"/>
              </a:rPr>
              <a:t>مراكز </a:t>
            </a:r>
            <a:r>
              <a:rPr lang="ar-SA" sz="1900" b="1">
                <a:latin typeface="Times New Roman"/>
              </a:rPr>
              <a:t>البحوث </a:t>
            </a:r>
            <a:r>
              <a:rPr lang="ar-SA" sz="2100">
                <a:latin typeface="Times New Roman"/>
              </a:rPr>
              <a:t>التابعة للعمادة: </a:t>
            </a:r>
            <a:r>
              <a:rPr lang="ar-SA" sz="2000">
                <a:latin typeface="Times New Roman"/>
              </a:rPr>
              <a:t>أ- </a:t>
            </a:r>
            <a:r>
              <a:rPr lang="ar-SA" sz="1800" b="1">
                <a:latin typeface="Times New Roman"/>
              </a:rPr>
              <a:t>مجلس </a:t>
            </a:r>
            <a:r>
              <a:rPr lang="ar-SA" sz="2100">
                <a:latin typeface="Times New Roman"/>
              </a:rPr>
              <a:t>المركز .</a:t>
            </a:r>
          </a:p>
          <a:p>
            <a:pPr marR="1587500" indent="-444500" algn="r" rtl="1">
              <a:lnSpc>
                <a:spcPts val="2330"/>
              </a:lnSpc>
              <a:spcAft>
                <a:spcPts val="1470"/>
              </a:spcAft>
            </a:pPr>
            <a:r>
              <a:rPr lang="ar-SA" sz="2100">
                <a:latin typeface="Times New Roman"/>
              </a:rPr>
              <a:t>ب-مدير المركز.</a:t>
            </a:r>
          </a:p>
          <a:p>
            <a:pPr marR="1587500" indent="-444500" algn="r" rtl="1">
              <a:lnSpc>
                <a:spcPts val="2330"/>
              </a:lnSpc>
              <a:spcAft>
                <a:spcPts val="1470"/>
              </a:spcAft>
            </a:pPr>
            <a:r>
              <a:rPr lang="ar-SA" sz="2100">
                <a:latin typeface="Times New Roman"/>
              </a:rPr>
              <a:t>كل </a:t>
            </a:r>
            <a:r>
              <a:rPr lang="ar-SA" sz="1800" b="1">
                <a:latin typeface="Times New Roman"/>
              </a:rPr>
              <a:t>في </a:t>
            </a:r>
            <a:r>
              <a:rPr lang="ar-SA" sz="2100">
                <a:latin typeface="Times New Roman"/>
              </a:rPr>
              <a:t>حدود ا ختصاصاته .</a:t>
            </a:r>
          </a:p>
          <a:p>
            <a:pPr marR="1143000" indent="-304800" algn="r" rtl="1">
              <a:lnSpc>
                <a:spcPts val="2330"/>
              </a:lnSpc>
              <a:spcAft>
                <a:spcPts val="840"/>
              </a:spcAft>
            </a:pPr>
            <a:r>
              <a:rPr lang="ar-SA" sz="2100">
                <a:latin typeface="Times New Roman"/>
              </a:rPr>
              <a:t>: شكلمجلسالمركزءر</a:t>
            </a:r>
            <a:r>
              <a:rPr lang="en-US" sz="2100">
                <a:latin typeface="Times New Roman"/>
              </a:rPr>
              <a:t>١</a:t>
            </a:r>
            <a:r>
              <a:rPr lang="ar-SA" sz="2100">
                <a:latin typeface="Times New Roman"/>
              </a:rPr>
              <a:t>لذحوالآني :</a:t>
            </a:r>
          </a:p>
          <a:p>
            <a:pPr marR="1587500" indent="-444500" algn="r" rtl="1">
              <a:lnSpc>
                <a:spcPts val="3488"/>
              </a:lnSpc>
              <a:spcAft>
                <a:spcPts val="210"/>
              </a:spcAft>
            </a:pPr>
            <a:r>
              <a:rPr lang="ar-SA" sz="2100">
                <a:latin typeface="Times New Roman"/>
              </a:rPr>
              <a:t>أ- </a:t>
            </a:r>
            <a:r>
              <a:rPr lang="ar-SA" sz="1800" b="1">
                <a:latin typeface="Times New Roman"/>
              </a:rPr>
              <a:t>مدير </a:t>
            </a:r>
            <a:r>
              <a:rPr lang="ar-SA" sz="2100">
                <a:latin typeface="Times New Roman"/>
              </a:rPr>
              <a:t>المركز </a:t>
            </a:r>
            <a:r>
              <a:rPr lang="ar-SA" sz="1800" b="1">
                <a:latin typeface="Times New Roman"/>
              </a:rPr>
              <a:t>، وله </a:t>
            </a:r>
            <a:r>
              <a:rPr lang="ar-SA" sz="2100">
                <a:latin typeface="Times New Roman"/>
              </a:rPr>
              <a:t>رئاسة المجلس </a:t>
            </a:r>
            <a:r>
              <a:rPr lang="ar-SA" sz="1800" b="1">
                <a:latin typeface="Times New Roman"/>
              </a:rPr>
              <a:t>، ويعين من </a:t>
            </a:r>
            <a:r>
              <a:rPr lang="ar-SA" sz="2100">
                <a:latin typeface="Times New Roman"/>
              </a:rPr>
              <a:t>أعضاء هيئة </a:t>
            </a:r>
            <a:r>
              <a:rPr lang="ar-SA" sz="1700" b="1">
                <a:latin typeface="Times New Roman"/>
              </a:rPr>
              <a:t>التدريس </a:t>
            </a:r>
            <a:r>
              <a:rPr lang="ar-SA" sz="1800" b="1">
                <a:latin typeface="Times New Roman"/>
              </a:rPr>
              <a:t>السعوديين </a:t>
            </a:r>
            <a:r>
              <a:rPr lang="ar-SA" sz="1700" b="1">
                <a:latin typeface="Times New Roman"/>
              </a:rPr>
              <a:t>بقرار </a:t>
            </a:r>
            <a:r>
              <a:rPr lang="ar-SA" sz="1800" b="1">
                <a:latin typeface="Times New Roman"/>
              </a:rPr>
              <a:t>من </a:t>
            </a:r>
            <a:r>
              <a:rPr lang="ar-SA" sz="1500" b="1">
                <a:latin typeface="Times New Roman"/>
              </a:rPr>
              <a:t>مدير </a:t>
            </a:r>
            <a:r>
              <a:rPr lang="ar-SA" sz="2100">
                <a:latin typeface="Times New Roman"/>
              </a:rPr>
              <a:t>الجامعة </a:t>
            </a:r>
            <a:r>
              <a:rPr lang="ar-SA" sz="1800" b="1">
                <a:latin typeface="Times New Roman"/>
              </a:rPr>
              <a:t>بناء</a:t>
            </a:r>
          </a:p>
          <a:p>
            <a:pPr marR="1587500" indent="0" algn="just" rtl="1">
              <a:lnSpc>
                <a:spcPts val="3544"/>
              </a:lnSpc>
            </a:pPr>
            <a:r>
              <a:rPr lang="ar-SA" sz="2100">
                <a:latin typeface="Times New Roman"/>
              </a:rPr>
              <a:t>على </a:t>
            </a:r>
            <a:r>
              <a:rPr lang="ar-SA" sz="1800" b="1">
                <a:latin typeface="Times New Roman"/>
              </a:rPr>
              <a:t>ترشيح </a:t>
            </a:r>
            <a:r>
              <a:rPr lang="ar-SA" sz="2100">
                <a:latin typeface="Times New Roman"/>
              </a:rPr>
              <a:t>عميد البحث العلمي </a:t>
            </a:r>
            <a:r>
              <a:rPr lang="ar-SA" sz="1900" b="1">
                <a:latin typeface="Times New Roman"/>
              </a:rPr>
              <a:t>وتأييد </a:t>
            </a:r>
            <a:r>
              <a:rPr lang="ar-SA" sz="2100">
                <a:latin typeface="Times New Roman"/>
              </a:rPr>
              <a:t>وكيل الجامعة للدراسات العليا والبحث العلمي لمدة سنتين قابلة للتجديد ، ويعامل ماليأمعاملة رئيس </a:t>
            </a:r>
            <a:r>
              <a:rPr lang="en-US" sz="2100">
                <a:latin typeface="Times New Roman"/>
              </a:rPr>
              <a:t>١</a:t>
            </a:r>
            <a:r>
              <a:rPr lang="ar-SA" sz="2100">
                <a:latin typeface="Times New Roman"/>
              </a:rPr>
              <a:t>لفبأ .</a:t>
            </a:r>
          </a:p>
          <a:p>
            <a:pPr marR="1587500" indent="-444500" algn="r" rtl="1">
              <a:lnSpc>
                <a:spcPts val="3544"/>
              </a:lnSpc>
              <a:spcAft>
                <a:spcPts val="210"/>
              </a:spcAft>
            </a:pPr>
            <a:r>
              <a:rPr lang="ar-SA" sz="2100">
                <a:latin typeface="Times New Roman"/>
              </a:rPr>
              <a:t>ب - عدد </a:t>
            </a:r>
            <a:r>
              <a:rPr lang="ar-SA" sz="1800" b="1">
                <a:latin typeface="Times New Roman"/>
              </a:rPr>
              <a:t>من </a:t>
            </a:r>
            <a:r>
              <a:rPr lang="ar-SA" sz="2100">
                <a:latin typeface="Times New Roman"/>
              </a:rPr>
              <a:t>أعضاء هيئة </a:t>
            </a:r>
            <a:r>
              <a:rPr lang="ar-SA" sz="1800" b="1">
                <a:latin typeface="Times New Roman"/>
              </a:rPr>
              <a:t>التدريس المتميزين في البحث </a:t>
            </a:r>
            <a:r>
              <a:rPr lang="ar-SA" sz="2100">
                <a:latin typeface="Times New Roman"/>
              </a:rPr>
              <a:t>العلمي لا </a:t>
            </a:r>
            <a:r>
              <a:rPr lang="ar-SA" sz="1800" b="1">
                <a:latin typeface="Times New Roman"/>
              </a:rPr>
              <a:t>يزيد عن </a:t>
            </a:r>
            <a:r>
              <a:rPr lang="ar-SA" sz="2100">
                <a:latin typeface="Times New Roman"/>
              </a:rPr>
              <a:t>خمة </a:t>
            </a:r>
            <a:r>
              <a:rPr lang="ar-SA" sz="1900" b="1">
                <a:latin typeface="Times New Roman"/>
              </a:rPr>
              <a:t>يعينهم </a:t>
            </a:r>
            <a:r>
              <a:rPr lang="ar-SA" sz="1800" b="1">
                <a:latin typeface="Times New Roman"/>
              </a:rPr>
              <a:t>مدير </a:t>
            </a:r>
            <a:r>
              <a:rPr lang="ar-SA" sz="2100">
                <a:latin typeface="Times New Roman"/>
              </a:rPr>
              <a:t>الجامعة </a:t>
            </a:r>
            <a:r>
              <a:rPr lang="ar-SA" sz="1800" b="1">
                <a:latin typeface="Times New Roman"/>
              </a:rPr>
              <a:t>بناء</a:t>
            </a:r>
          </a:p>
          <a:p>
            <a:pPr marR="1587500" indent="0" algn="just" rtl="1">
              <a:lnSpc>
                <a:spcPts val="3263"/>
              </a:lnSpc>
              <a:spcAft>
                <a:spcPts val="840"/>
              </a:spcAft>
            </a:pPr>
            <a:r>
              <a:rPr lang="ar-SA" sz="2100">
                <a:latin typeface="Times New Roman"/>
              </a:rPr>
              <a:t>على </a:t>
            </a:r>
            <a:r>
              <a:rPr lang="ar-SA" sz="1900" b="1">
                <a:latin typeface="Times New Roman"/>
              </a:rPr>
              <a:t>ترشيح </a:t>
            </a:r>
            <a:r>
              <a:rPr lang="ar-SA" sz="2100">
                <a:latin typeface="Times New Roman"/>
              </a:rPr>
              <a:t>عميد البحث العلمي </a:t>
            </a:r>
            <a:r>
              <a:rPr lang="ar-SA" sz="1900" b="1">
                <a:latin typeface="Times New Roman"/>
              </a:rPr>
              <a:t>وتأييد وكيل </a:t>
            </a:r>
            <a:r>
              <a:rPr lang="ar-SA" sz="2100">
                <a:latin typeface="Times New Roman"/>
              </a:rPr>
              <a:t>الجامعة للدراسات العليا والبحث العلمي لمدة سنتين قابلة للتجديد </a:t>
            </a:r>
            <a:r>
              <a:rPr lang="en-US" sz="2100">
                <a:latin typeface="Times New Roman"/>
              </a:rPr>
              <a:t>٠</a:t>
            </a:r>
          </a:p>
          <a:p>
            <a:pPr marR="1143000" indent="-304800" algn="r" rtl="1">
              <a:lnSpc>
                <a:spcPts val="3122"/>
              </a:lnSpc>
            </a:pPr>
            <a:r>
              <a:rPr lang="ar-SA" sz="1800" b="1">
                <a:latin typeface="Times New Roman"/>
              </a:rPr>
              <a:t>: </a:t>
            </a:r>
            <a:r>
              <a:rPr lang="ar-SA" sz="1900" b="1">
                <a:latin typeface="Times New Roman"/>
              </a:rPr>
              <a:t>يتولى </a:t>
            </a:r>
            <a:r>
              <a:rPr lang="ar-SA" sz="2100">
                <a:latin typeface="Times New Roman"/>
              </a:rPr>
              <a:t>مجلس </a:t>
            </a:r>
            <a:r>
              <a:rPr lang="ar-SA" sz="1800" b="1">
                <a:latin typeface="Times New Roman"/>
              </a:rPr>
              <a:t>المرك</a:t>
            </a:r>
            <a:r>
              <a:rPr lang="en-US" sz="1800" b="1">
                <a:latin typeface="Times New Roman"/>
              </a:rPr>
              <a:t>٠</a:t>
            </a:r>
            <a:r>
              <a:rPr lang="ar-SA" sz="1800" b="1">
                <a:latin typeface="Times New Roman"/>
              </a:rPr>
              <a:t>ز </a:t>
            </a:r>
            <a:r>
              <a:rPr lang="ar-SA" sz="2100">
                <a:latin typeface="Times New Roman"/>
              </a:rPr>
              <a:t>النظر </a:t>
            </a:r>
            <a:r>
              <a:rPr lang="ar-SA" sz="1800" b="1">
                <a:latin typeface="Times New Roman"/>
              </a:rPr>
              <a:t>في جمع </a:t>
            </a:r>
            <a:r>
              <a:rPr lang="ar-SA" sz="2100">
                <a:latin typeface="Times New Roman"/>
              </a:rPr>
              <a:t>الأمور المتعلقة </a:t>
            </a:r>
            <a:r>
              <a:rPr lang="ar-SA" sz="1800" b="1">
                <a:latin typeface="Times New Roman"/>
              </a:rPr>
              <a:t>به وله </a:t>
            </a:r>
            <a:r>
              <a:rPr lang="ar-SA" sz="1900" b="1">
                <a:latin typeface="Times New Roman"/>
              </a:rPr>
              <a:t>على </a:t>
            </a:r>
            <a:r>
              <a:rPr lang="ar-SA" sz="2100">
                <a:latin typeface="Times New Roman"/>
              </a:rPr>
              <a:t>الأخص:</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29425" y="57150"/>
            <a:ext cx="435768" cy="892968"/>
          </a:xfrm>
          <a:prstGeom prst="rect">
            <a:avLst/>
          </a:prstGeom>
        </p:spPr>
      </p:pic>
      <p:pic>
        <p:nvPicPr>
          <p:cNvPr id="3" name="Picture 2"/>
          <p:cNvPicPr>
            <a:picLocks noChangeAspect="1"/>
          </p:cNvPicPr>
          <p:nvPr/>
        </p:nvPicPr>
        <p:blipFill>
          <a:blip r:embed="rId3"/>
          <a:stretch>
            <a:fillRect/>
          </a:stretch>
        </p:blipFill>
        <p:spPr>
          <a:xfrm>
            <a:off x="228600" y="71437"/>
            <a:ext cx="471487" cy="821531"/>
          </a:xfrm>
          <a:prstGeom prst="rect">
            <a:avLst/>
          </a:prstGeom>
        </p:spPr>
      </p:pic>
      <p:pic>
        <p:nvPicPr>
          <p:cNvPr id="4" name="Picture 3"/>
          <p:cNvPicPr>
            <a:picLocks noChangeAspect="1"/>
          </p:cNvPicPr>
          <p:nvPr/>
        </p:nvPicPr>
        <p:blipFill>
          <a:blip r:embed="rId4"/>
          <a:stretch>
            <a:fillRect/>
          </a:stretch>
        </p:blipFill>
        <p:spPr>
          <a:xfrm>
            <a:off x="228600" y="9344025"/>
            <a:ext cx="485775" cy="1278731"/>
          </a:xfrm>
          <a:prstGeom prst="rect">
            <a:avLst/>
          </a:prstGeom>
        </p:spPr>
      </p:pic>
      <p:sp>
        <p:nvSpPr>
          <p:cNvPr id="5" name="Rectangle 4"/>
          <p:cNvSpPr/>
          <p:nvPr/>
        </p:nvSpPr>
        <p:spPr>
          <a:xfrm>
            <a:off x="5257800" y="1650206"/>
            <a:ext cx="271462" cy="121444"/>
          </a:xfrm>
          <a:prstGeom prst="rect">
            <a:avLst/>
          </a:prstGeom>
        </p:spPr>
        <p:txBody>
          <a:bodyPr wrap="none" lIns="0" tIns="0" rIns="0" bIns="0">
            <a:noAutofit/>
          </a:bodyPr>
          <a:lstStyle/>
          <a:p>
            <a:pPr marR="114300" indent="0" algn="r" rtl="1">
              <a:lnSpc>
                <a:spcPts val="1410"/>
              </a:lnSpc>
            </a:pPr>
            <a:r>
              <a:rPr lang="ar-SA" sz="1050" i="1">
                <a:latin typeface="Arial Unicode MS"/>
              </a:rPr>
              <a:t>ى</a:t>
            </a:r>
          </a:p>
        </p:txBody>
      </p:sp>
      <p:sp>
        <p:nvSpPr>
          <p:cNvPr id="6" name="Rectangle 5"/>
          <p:cNvSpPr/>
          <p:nvPr/>
        </p:nvSpPr>
        <p:spPr>
          <a:xfrm>
            <a:off x="5100637" y="2536031"/>
            <a:ext cx="421481" cy="114300"/>
          </a:xfrm>
          <a:prstGeom prst="rect">
            <a:avLst/>
          </a:prstGeom>
        </p:spPr>
        <p:txBody>
          <a:bodyPr wrap="none" lIns="0" tIns="0" rIns="0" bIns="0">
            <a:noAutofit/>
          </a:bodyPr>
          <a:lstStyle/>
          <a:p>
            <a:pPr indent="0" algn="r" rtl="1">
              <a:lnSpc>
                <a:spcPts val="1330"/>
              </a:lnSpc>
            </a:pPr>
            <a:r>
              <a:rPr lang="ar-SA" sz="1200">
                <a:latin typeface="Times New Roman"/>
              </a:rPr>
              <a:t>ر-</a:t>
            </a:r>
          </a:p>
        </p:txBody>
      </p:sp>
      <p:sp>
        <p:nvSpPr>
          <p:cNvPr id="7" name="Rectangle 6"/>
          <p:cNvSpPr/>
          <p:nvPr/>
        </p:nvSpPr>
        <p:spPr>
          <a:xfrm>
            <a:off x="657225" y="2971800"/>
            <a:ext cx="128587" cy="157162"/>
          </a:xfrm>
          <a:prstGeom prst="rect">
            <a:avLst/>
          </a:prstGeom>
        </p:spPr>
        <p:txBody>
          <a:bodyPr wrap="none" lIns="0" tIns="0" rIns="0" bIns="0">
            <a:noAutofit/>
          </a:bodyPr>
          <a:lstStyle/>
          <a:p>
            <a:pPr indent="0" algn="r" rtl="1">
              <a:lnSpc>
                <a:spcPts val="1880"/>
              </a:lnSpc>
            </a:pPr>
            <a:r>
              <a:rPr lang="ar-SA" sz="1700">
                <a:latin typeface="Times New Roman"/>
              </a:rPr>
              <a:t>ر</a:t>
            </a:r>
          </a:p>
        </p:txBody>
      </p:sp>
      <p:sp>
        <p:nvSpPr>
          <p:cNvPr id="8" name="Rectangle 7"/>
          <p:cNvSpPr/>
          <p:nvPr/>
        </p:nvSpPr>
        <p:spPr>
          <a:xfrm>
            <a:off x="5114925" y="5122068"/>
            <a:ext cx="407193" cy="135732"/>
          </a:xfrm>
          <a:prstGeom prst="rect">
            <a:avLst/>
          </a:prstGeom>
        </p:spPr>
        <p:txBody>
          <a:bodyPr wrap="none" lIns="0" tIns="0" rIns="0" bIns="0">
            <a:noAutofit/>
          </a:bodyPr>
          <a:lstStyle/>
          <a:p>
            <a:pPr indent="0" algn="r" rtl="1">
              <a:lnSpc>
                <a:spcPts val="2330"/>
              </a:lnSpc>
            </a:pPr>
            <a:r>
              <a:rPr lang="ar-SA" sz="2100">
                <a:latin typeface="Times New Roman"/>
              </a:rPr>
              <a:t>ه</a:t>
            </a:r>
            <a:r>
              <a:rPr lang="en-US" sz="2100">
                <a:latin typeface="Times New Roman"/>
              </a:rPr>
              <a:t>٠</a:t>
            </a:r>
            <a:r>
              <a:rPr lang="ar-SA" sz="2100">
                <a:latin typeface="Times New Roman"/>
              </a:rPr>
              <a:t> </a:t>
            </a:r>
            <a:r>
              <a:rPr lang="en-US" sz="1100">
                <a:latin typeface="Arial Unicode MS"/>
              </a:rPr>
              <a:t>٠</a:t>
            </a:r>
          </a:p>
        </p:txBody>
      </p:sp>
      <p:sp>
        <p:nvSpPr>
          <p:cNvPr id="9" name="Rectangle 8"/>
          <p:cNvSpPr/>
          <p:nvPr/>
        </p:nvSpPr>
        <p:spPr>
          <a:xfrm>
            <a:off x="5143500" y="6007893"/>
            <a:ext cx="321468" cy="171450"/>
          </a:xfrm>
          <a:prstGeom prst="rect">
            <a:avLst/>
          </a:prstGeom>
        </p:spPr>
        <p:txBody>
          <a:bodyPr wrap="none" lIns="0" tIns="0" rIns="0" bIns="0">
            <a:noAutofit/>
          </a:bodyPr>
          <a:lstStyle/>
          <a:p>
            <a:pPr indent="0" algn="r" rtl="1">
              <a:lnSpc>
                <a:spcPts val="1990"/>
              </a:lnSpc>
            </a:pPr>
            <a:r>
              <a:rPr lang="ar-SA" sz="1800" b="1">
                <a:latin typeface="Times New Roman"/>
              </a:rPr>
              <a:t>و-</a:t>
            </a:r>
          </a:p>
        </p:txBody>
      </p:sp>
      <p:sp>
        <p:nvSpPr>
          <p:cNvPr id="10" name="Rectangle 9"/>
          <p:cNvSpPr/>
          <p:nvPr/>
        </p:nvSpPr>
        <p:spPr>
          <a:xfrm>
            <a:off x="682228" y="700087"/>
            <a:ext cx="4336256" cy="2064544"/>
          </a:xfrm>
          <a:prstGeom prst="rect">
            <a:avLst/>
          </a:prstGeom>
        </p:spPr>
        <p:txBody>
          <a:bodyPr lIns="0" tIns="0" rIns="0" bIns="0">
            <a:noAutofit/>
          </a:bodyPr>
          <a:lstStyle/>
          <a:p>
            <a:pPr indent="0" algn="r" rtl="1">
              <a:lnSpc>
                <a:spcPts val="2475"/>
              </a:lnSpc>
              <a:spcAft>
                <a:spcPts val="700"/>
              </a:spcAft>
            </a:pPr>
            <a:r>
              <a:rPr lang="ar-SA" sz="2100">
                <a:latin typeface="Times New Roman"/>
              </a:rPr>
              <a:t>اقتراح خطة البحوبث السرية ، وإعداد مثروع الميزانية اللازبة لها.</a:t>
            </a:r>
          </a:p>
          <a:p>
            <a:pPr indent="0" algn="r" rtl="1">
              <a:lnSpc>
                <a:spcPts val="3403"/>
              </a:lnSpc>
            </a:pPr>
            <a:r>
              <a:rPr lang="ar-SA" sz="2100">
                <a:latin typeface="Times New Roman"/>
              </a:rPr>
              <a:t>دراسة مشروعات بحوث أعضاء هيئة التدريس، وش في حكمهم ومتابعة تنفيذها </a:t>
            </a:r>
            <a:r>
              <a:rPr lang="en-US" sz="1800">
                <a:latin typeface="Times New Roman"/>
              </a:rPr>
              <a:t>٠</a:t>
            </a:r>
            <a:r>
              <a:rPr lang="ar-SA" sz="1800">
                <a:latin typeface="Times New Roman"/>
              </a:rPr>
              <a:t> </a:t>
            </a:r>
            <a:r>
              <a:rPr lang="ar-SA" sz="2100">
                <a:latin typeface="Times New Roman"/>
              </a:rPr>
              <a:t>دراسة مشروعات البحوث، والدراسات التي </a:t>
            </a:r>
          </a:p>
        </p:txBody>
      </p:sp>
      <p:sp>
        <p:nvSpPr>
          <p:cNvPr id="11" name="Rectangle 10"/>
          <p:cNvSpPr/>
          <p:nvPr/>
        </p:nvSpPr>
        <p:spPr>
          <a:xfrm>
            <a:off x="739378" y="2889646"/>
            <a:ext cx="4200525" cy="314325"/>
          </a:xfrm>
          <a:prstGeom prst="rect">
            <a:avLst/>
          </a:prstGeom>
        </p:spPr>
        <p:txBody>
          <a:bodyPr wrap="none" lIns="0" tIns="0" rIns="0" bIns="0">
            <a:noAutofit/>
          </a:bodyPr>
          <a:lstStyle/>
          <a:p>
            <a:pPr indent="0" algn="r" rtl="1">
              <a:lnSpc>
                <a:spcPts val="3403"/>
              </a:lnSpc>
            </a:pPr>
            <a:r>
              <a:rPr lang="ar-SA" sz="2100">
                <a:latin typeface="Times New Roman"/>
              </a:rPr>
              <a:t>تطلب س جهات خارج الجامعة واختياد </a:t>
            </a:r>
          </a:p>
        </p:txBody>
      </p:sp>
      <p:sp>
        <p:nvSpPr>
          <p:cNvPr id="12" name="Rectangle 11"/>
          <p:cNvSpPr/>
          <p:nvPr/>
        </p:nvSpPr>
        <p:spPr>
          <a:xfrm>
            <a:off x="682228" y="3321843"/>
            <a:ext cx="4354115" cy="3311128"/>
          </a:xfrm>
          <a:prstGeom prst="rect">
            <a:avLst/>
          </a:prstGeom>
        </p:spPr>
        <p:txBody>
          <a:bodyPr lIns="0" tIns="0" rIns="0" bIns="0">
            <a:noAutofit/>
          </a:bodyPr>
          <a:lstStyle/>
          <a:p>
            <a:pPr indent="0" algn="r" rtl="1">
              <a:lnSpc>
                <a:spcPts val="3403"/>
              </a:lnSpc>
            </a:pPr>
            <a:r>
              <a:rPr lang="ar-SA" sz="2100">
                <a:latin typeface="Times New Roman"/>
              </a:rPr>
              <a:t>الباحثين، ومتابعة تنفيذها، واقتراح مكافات القائمين بها وفق القواعد المنظمة لذلك </a:t>
            </a:r>
            <a:r>
              <a:rPr lang="en-US" sz="1800">
                <a:latin typeface="Times New Roman"/>
              </a:rPr>
              <a:t>٠</a:t>
            </a:r>
            <a:r>
              <a:rPr lang="ar-SA" sz="1800">
                <a:latin typeface="Times New Roman"/>
              </a:rPr>
              <a:t> </a:t>
            </a:r>
            <a:r>
              <a:rPr lang="ar-SA" sz="2100">
                <a:latin typeface="Times New Roman"/>
              </a:rPr>
              <a:t>التوصية بالصرف من ميزانية البحوث المقررة في حدود الصلاحيات المنظمة لذلك </a:t>
            </a:r>
            <a:r>
              <a:rPr lang="en-US" sz="1800">
                <a:latin typeface="Times New Roman"/>
              </a:rPr>
              <a:t>٠</a:t>
            </a:r>
            <a:r>
              <a:rPr lang="ar-SA" sz="1800">
                <a:latin typeface="Times New Roman"/>
              </a:rPr>
              <a:t> </a:t>
            </a:r>
            <a:r>
              <a:rPr lang="ar-SA" sz="2100">
                <a:latin typeface="Times New Roman"/>
              </a:rPr>
              <a:t>دراسة التقرير السنوي، والحسابط الختامي، ومثروع الميزانية للمركز ورفعه للجهة المختصة . دراسة ما يحال إليه س مجلس عمادة البحث العلمى .</a:t>
            </a:r>
          </a:p>
        </p:txBody>
      </p:sp>
      <p:sp>
        <p:nvSpPr>
          <p:cNvPr id="13" name="Rectangle 12"/>
          <p:cNvSpPr/>
          <p:nvPr/>
        </p:nvSpPr>
        <p:spPr>
          <a:xfrm>
            <a:off x="671512" y="6836568"/>
            <a:ext cx="6143625" cy="2936082"/>
          </a:xfrm>
          <a:prstGeom prst="rect">
            <a:avLst/>
          </a:prstGeom>
        </p:spPr>
        <p:txBody>
          <a:bodyPr lIns="0" tIns="0" rIns="0" bIns="0">
            <a:noAutofit/>
          </a:bodyPr>
          <a:lstStyle/>
          <a:p>
            <a:pPr indent="0" algn="r" rtl="1">
              <a:lnSpc>
                <a:spcPts val="2330"/>
              </a:lnSpc>
              <a:spcAft>
                <a:spcPts val="490"/>
              </a:spcAft>
            </a:pPr>
            <a:r>
              <a:rPr lang="ar-SA" sz="2100">
                <a:latin typeface="Times New Roman"/>
              </a:rPr>
              <a:t>دادة (</a:t>
            </a:r>
            <a:r>
              <a:rPr lang="en-US" sz="2100">
                <a:latin typeface="Times New Roman"/>
              </a:rPr>
              <a:t>١١</a:t>
            </a:r>
            <a:r>
              <a:rPr lang="ar-SA" sz="2100">
                <a:latin typeface="Times New Roman"/>
              </a:rPr>
              <a:t>) : يختمى مدير مركز البحوث بما يأتي :</a:t>
            </a:r>
          </a:p>
          <a:p>
            <a:pPr marR="1803400" indent="-444500" algn="just" rtl="1">
              <a:lnSpc>
                <a:spcPts val="3431"/>
              </a:lnSpc>
            </a:pPr>
            <a:r>
              <a:rPr lang="ar-SA" sz="2000">
                <a:latin typeface="Times New Roman"/>
              </a:rPr>
              <a:t>أ</a:t>
            </a:r>
            <a:r>
              <a:rPr lang="en-US" sz="2000">
                <a:latin typeface="Times New Roman"/>
              </a:rPr>
              <a:t>٠</a:t>
            </a:r>
            <a:r>
              <a:rPr lang="ar-SA" sz="2000">
                <a:latin typeface="Times New Roman"/>
              </a:rPr>
              <a:t> الإشراف، </a:t>
            </a:r>
            <a:r>
              <a:rPr lang="ar-SA" sz="2100">
                <a:latin typeface="Times New Roman"/>
              </a:rPr>
              <a:t>ومتابعة سس الأعمال البحثية لأعضاء هيئة التدريس، ومن </a:t>
            </a:r>
            <a:r>
              <a:rPr lang="ar-SA" sz="1800" b="1">
                <a:latin typeface="Times New Roman"/>
              </a:rPr>
              <a:t>في </a:t>
            </a:r>
            <a:r>
              <a:rPr lang="ar-SA" sz="2100">
                <a:latin typeface="Times New Roman"/>
              </a:rPr>
              <a:t>حكمهم، ومساعدي </a:t>
            </a:r>
            <a:r>
              <a:rPr lang="ar-SA" sz="2000">
                <a:latin typeface="Times New Roman"/>
              </a:rPr>
              <a:t>اباحئين، </a:t>
            </a:r>
            <a:r>
              <a:rPr lang="ar-SA" sz="2200">
                <a:latin typeface="Times New Roman"/>
              </a:rPr>
              <a:t>ب </a:t>
            </a:r>
            <a:r>
              <a:rPr lang="ar-SA" sz="2100">
                <a:latin typeface="Times New Roman"/>
              </a:rPr>
              <a:t>ني ذلك </a:t>
            </a:r>
            <a:r>
              <a:rPr lang="ar-SA" sz="2000">
                <a:latin typeface="Times New Roman"/>
              </a:rPr>
              <a:t>الإشراف </a:t>
            </a:r>
            <a:r>
              <a:rPr lang="ar-SA" sz="2100">
                <a:latin typeface="Times New Roman"/>
              </a:rPr>
              <a:t>ابانر </a:t>
            </a:r>
            <a:r>
              <a:rPr lang="ar-SA" sz="2200">
                <a:latin typeface="Times New Roman"/>
              </a:rPr>
              <a:t>على </a:t>
            </a:r>
            <a:r>
              <a:rPr lang="ar-SA" sz="2100">
                <a:latin typeface="Times New Roman"/>
              </a:rPr>
              <a:t>الهينة الإدارية والفية بالمركز.</a:t>
            </a:r>
          </a:p>
          <a:p>
            <a:pPr marR="1803400" indent="-444500" algn="just" rtl="1">
              <a:lnSpc>
                <a:spcPts val="3094"/>
              </a:lnSpc>
            </a:pPr>
            <a:r>
              <a:rPr lang="ar-SA" sz="2100">
                <a:latin typeface="Times New Roman"/>
              </a:rPr>
              <a:t>ب - الاتصال با لأفا م العلمية ، وحفز </a:t>
            </a:r>
            <a:r>
              <a:rPr lang="ar-SA" sz="2000">
                <a:latin typeface="Times New Roman"/>
              </a:rPr>
              <a:t>أعضاء </a:t>
            </a:r>
            <a:r>
              <a:rPr lang="ar-SA" sz="2100">
                <a:latin typeface="Times New Roman"/>
              </a:rPr>
              <a:t>هيئة </a:t>
            </a:r>
            <a:r>
              <a:rPr lang="ar-SA" sz="1700" b="1">
                <a:latin typeface="Times New Roman"/>
              </a:rPr>
              <a:t>التدريس </a:t>
            </a:r>
            <a:r>
              <a:rPr lang="ar-SA" sz="2200">
                <a:latin typeface="Times New Roman"/>
              </a:rPr>
              <a:t>على </a:t>
            </a:r>
            <a:r>
              <a:rPr lang="ar-SA" sz="2100">
                <a:latin typeface="Times New Roman"/>
              </a:rPr>
              <a:t>البئ ، </a:t>
            </a:r>
            <a:r>
              <a:rPr lang="ar-SA" sz="1700" b="1">
                <a:latin typeface="Times New Roman"/>
              </a:rPr>
              <a:t>والتنسيق </a:t>
            </a:r>
            <a:r>
              <a:rPr lang="ar-SA" sz="2100">
                <a:latin typeface="Times New Roman"/>
              </a:rPr>
              <a:t>بين مشروعات</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884" y="0"/>
            <a:ext cx="7115175"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00762" y="0"/>
            <a:ext cx="1239441" cy="10683478"/>
          </a:xfrm>
          <a:prstGeom prst="rect">
            <a:avLst/>
          </a:prstGeom>
        </p:spPr>
      </p:pic>
      <p:pic>
        <p:nvPicPr>
          <p:cNvPr id="3" name="Picture 2"/>
          <p:cNvPicPr>
            <a:picLocks noChangeAspect="1"/>
          </p:cNvPicPr>
          <p:nvPr/>
        </p:nvPicPr>
        <p:blipFill>
          <a:blip r:embed="rId3"/>
          <a:stretch>
            <a:fillRect/>
          </a:stretch>
        </p:blipFill>
        <p:spPr>
          <a:xfrm>
            <a:off x="221456" y="7143"/>
            <a:ext cx="1182290" cy="596503"/>
          </a:xfrm>
          <a:prstGeom prst="rect">
            <a:avLst/>
          </a:prstGeom>
        </p:spPr>
      </p:pic>
      <p:pic>
        <p:nvPicPr>
          <p:cNvPr id="4" name="Picture 3"/>
          <p:cNvPicPr>
            <a:picLocks noChangeAspect="1"/>
          </p:cNvPicPr>
          <p:nvPr/>
        </p:nvPicPr>
        <p:blipFill>
          <a:blip r:embed="rId4"/>
          <a:stretch>
            <a:fillRect/>
          </a:stretch>
        </p:blipFill>
        <p:spPr>
          <a:xfrm>
            <a:off x="214312" y="10076259"/>
            <a:ext cx="517922" cy="550069"/>
          </a:xfrm>
          <a:prstGeom prst="rect">
            <a:avLst/>
          </a:prstGeom>
        </p:spPr>
      </p:pic>
      <p:sp>
        <p:nvSpPr>
          <p:cNvPr id="5" name="Rectangle 4"/>
          <p:cNvSpPr/>
          <p:nvPr/>
        </p:nvSpPr>
        <p:spPr>
          <a:xfrm>
            <a:off x="6979443" y="10197703"/>
            <a:ext cx="160735" cy="296465"/>
          </a:xfrm>
          <a:prstGeom prst="rect">
            <a:avLst/>
          </a:prstGeom>
          <a:solidFill>
            <a:srgbClr val="000000"/>
          </a:solidFill>
        </p:spPr>
        <p:txBody>
          <a:bodyPr vert="vert270" wrap="none" lIns="0" tIns="0" rIns="0" bIns="0">
            <a:noAutofit/>
          </a:bodyPr>
          <a:lstStyle/>
          <a:p>
            <a:pPr indent="0" algn="r" rtl="1">
              <a:lnSpc>
                <a:spcPts val="1880"/>
              </a:lnSpc>
            </a:pPr>
            <a:r>
              <a:rPr lang="en-US" sz="1400">
                <a:solidFill>
                  <a:srgbClr val="FFFFFF"/>
                </a:solidFill>
                <a:latin typeface="Arial Unicode MS"/>
              </a:rPr>
              <a:t>1</a:t>
            </a:r>
            <a:r>
              <a:rPr lang="ar-SA" sz="1400">
                <a:solidFill>
                  <a:srgbClr val="FFFFFF"/>
                </a:solidFill>
                <a:latin typeface="Arial Unicode MS"/>
              </a:rPr>
              <a:t>ا</a:t>
            </a:r>
          </a:p>
        </p:txBody>
      </p:sp>
      <p:sp>
        <p:nvSpPr>
          <p:cNvPr id="6" name="Rectangle 5"/>
          <p:cNvSpPr/>
          <p:nvPr/>
        </p:nvSpPr>
        <p:spPr>
          <a:xfrm>
            <a:off x="417909" y="700087"/>
            <a:ext cx="5061347" cy="9029700"/>
          </a:xfrm>
          <a:prstGeom prst="rect">
            <a:avLst/>
          </a:prstGeom>
        </p:spPr>
        <p:txBody>
          <a:bodyPr lIns="0" tIns="0" rIns="0" bIns="0">
            <a:noAutofit/>
          </a:bodyPr>
          <a:lstStyle/>
          <a:p>
            <a:pPr marL="393304" indent="-368300" algn="just" rtl="1">
              <a:lnSpc>
                <a:spcPts val="3150"/>
              </a:lnSpc>
            </a:pPr>
            <a:r>
              <a:rPr lang="ar-SA" sz="2100">
                <a:latin typeface="Times New Roman"/>
              </a:rPr>
              <a:t>ب - تصرف لاءد</a:t>
            </a:r>
            <a:r>
              <a:rPr lang="en-US" sz="2100">
                <a:latin typeface="Times New Roman"/>
              </a:rPr>
              <a:t>٠</a:t>
            </a:r>
            <a:r>
              <a:rPr lang="ar-SA" sz="2100">
                <a:latin typeface="Times New Roman"/>
              </a:rPr>
              <a:t> </a:t>
            </a:r>
            <a:r>
              <a:rPr lang="ar-SA" sz="1800" b="1">
                <a:latin typeface="Times New Roman"/>
              </a:rPr>
              <a:t>الباحث من </a:t>
            </a:r>
            <a:r>
              <a:rPr lang="ar-SA" sz="2100">
                <a:latin typeface="Times New Roman"/>
              </a:rPr>
              <a:t>حملة ( </a:t>
            </a:r>
            <a:r>
              <a:rPr lang="ar-SA" sz="1800" b="1">
                <a:latin typeface="Times New Roman"/>
              </a:rPr>
              <a:t>الماجنير </a:t>
            </a:r>
            <a:r>
              <a:rPr lang="ar-SA" sz="2100">
                <a:latin typeface="Times New Roman"/>
              </a:rPr>
              <a:t>) مكافأة قدرها (</a:t>
            </a:r>
            <a:r>
              <a:rPr lang="en-US" sz="2100">
                <a:latin typeface="Times New Roman"/>
              </a:rPr>
              <a:t>٣٠</a:t>
            </a:r>
            <a:r>
              <a:rPr lang="ar-SA" sz="2100">
                <a:latin typeface="Times New Roman"/>
              </a:rPr>
              <a:t>) ثلاثون </a:t>
            </a:r>
            <a:r>
              <a:rPr lang="ar-SA" sz="1800" b="1">
                <a:latin typeface="Times New Roman"/>
              </a:rPr>
              <a:t>ريالأ عن </a:t>
            </a:r>
            <a:r>
              <a:rPr lang="ar-SA" sz="2100">
                <a:latin typeface="Times New Roman"/>
              </a:rPr>
              <a:t>|لاءة الواحدة </a:t>
            </a:r>
            <a:r>
              <a:rPr lang="ar-SA" sz="1800" b="1">
                <a:latin typeface="Times New Roman"/>
              </a:rPr>
              <a:t>بما لا يتجاوز </a:t>
            </a:r>
            <a:r>
              <a:rPr lang="ar-SA" sz="2100">
                <a:latin typeface="Times New Roman"/>
              </a:rPr>
              <a:t>(</a:t>
            </a:r>
            <a:r>
              <a:rPr lang="en-US" sz="2100">
                <a:latin typeface="Times New Roman"/>
              </a:rPr>
              <a:t>٠٠</a:t>
            </a:r>
            <a:r>
              <a:rPr lang="ar-SA" sz="2100">
                <a:latin typeface="Times New Roman"/>
              </a:rPr>
              <a:t> </a:t>
            </a:r>
            <a:r>
              <a:rPr lang="en-US" sz="2100">
                <a:latin typeface="Times New Roman"/>
              </a:rPr>
              <a:t>٨</a:t>
            </a:r>
            <a:r>
              <a:rPr lang="ar-SA" sz="2100">
                <a:latin typeface="Times New Roman"/>
              </a:rPr>
              <a:t>) ثمانمائة </a:t>
            </a:r>
            <a:r>
              <a:rPr lang="ar-SA" sz="1800" b="1">
                <a:latin typeface="Times New Roman"/>
              </a:rPr>
              <a:t>ريال </a:t>
            </a:r>
            <a:r>
              <a:rPr lang="ar-SA" sz="2100">
                <a:latin typeface="Times New Roman"/>
              </a:rPr>
              <a:t>شهريأ وذلك خلال المدة الاءساسة المحددة </a:t>
            </a:r>
            <a:r>
              <a:rPr lang="ar-SA" sz="1800" b="1">
                <a:latin typeface="Times New Roman"/>
              </a:rPr>
              <a:t>في </a:t>
            </a:r>
            <a:r>
              <a:rPr lang="ar-SA" sz="2100">
                <a:latin typeface="Times New Roman"/>
              </a:rPr>
              <a:t>خطة البحث </a:t>
            </a:r>
            <a:r>
              <a:rPr lang="ar-SA" sz="1800" b="1">
                <a:latin typeface="Times New Roman"/>
              </a:rPr>
              <a:t>وبما لايزيد عن </a:t>
            </a:r>
            <a:r>
              <a:rPr lang="ar-SA" sz="2100">
                <a:latin typeface="Times New Roman"/>
              </a:rPr>
              <a:t>ثلاثة </a:t>
            </a:r>
            <a:r>
              <a:rPr lang="ar-SA" sz="1800" b="1">
                <a:latin typeface="Times New Roman"/>
              </a:rPr>
              <a:t>مساعدين .</a:t>
            </a:r>
          </a:p>
          <a:p>
            <a:pPr marL="393304" indent="-368300" algn="just" rtl="1">
              <a:lnSpc>
                <a:spcPts val="3488"/>
              </a:lnSpc>
            </a:pPr>
            <a:r>
              <a:rPr lang="ar-SA" sz="2100">
                <a:latin typeface="Times New Roman"/>
              </a:rPr>
              <a:t>ر - تصرف فاعد </a:t>
            </a:r>
            <a:r>
              <a:rPr lang="ar-SA" sz="1800" b="1">
                <a:latin typeface="Times New Roman"/>
              </a:rPr>
              <a:t>الباحث </a:t>
            </a:r>
            <a:r>
              <a:rPr lang="ar-SA" sz="2100">
                <a:latin typeface="Times New Roman"/>
              </a:rPr>
              <a:t>من حملة الثهادة الجامعية مكافأة قدرها (</a:t>
            </a:r>
            <a:r>
              <a:rPr lang="en-US" sz="2100">
                <a:latin typeface="Times New Roman"/>
              </a:rPr>
              <a:t>٢٥</a:t>
            </a:r>
            <a:r>
              <a:rPr lang="ar-SA" sz="2100">
                <a:latin typeface="Times New Roman"/>
              </a:rPr>
              <a:t>) خمسة وعثرون </a:t>
            </a:r>
            <a:r>
              <a:rPr lang="ar-SA" sz="1800" b="1">
                <a:latin typeface="Times New Roman"/>
              </a:rPr>
              <a:t>ريالأ </a:t>
            </a:r>
            <a:r>
              <a:rPr lang="ar-SA" sz="2100">
                <a:latin typeface="Times New Roman"/>
              </a:rPr>
              <a:t>عن الطعة الواحدة </a:t>
            </a:r>
            <a:r>
              <a:rPr lang="ar-SA" sz="1800" b="1">
                <a:latin typeface="Times New Roman"/>
              </a:rPr>
              <a:t>يما </a:t>
            </a:r>
            <a:r>
              <a:rPr lang="ar-SA" sz="2100">
                <a:latin typeface="Times New Roman"/>
              </a:rPr>
              <a:t>لا يتجاوز (.</a:t>
            </a:r>
            <a:r>
              <a:rPr lang="en-US" sz="2100">
                <a:latin typeface="Times New Roman"/>
              </a:rPr>
              <a:t>٦٠</a:t>
            </a:r>
            <a:r>
              <a:rPr lang="ar-SA" sz="2100">
                <a:latin typeface="Times New Roman"/>
              </a:rPr>
              <a:t>) ستمائة </a:t>
            </a:r>
            <a:r>
              <a:rPr lang="ar-SA" sz="1800" b="1">
                <a:latin typeface="Times New Roman"/>
              </a:rPr>
              <a:t>ريال </a:t>
            </a:r>
            <a:r>
              <a:rPr lang="ar-SA" sz="2100">
                <a:latin typeface="Times New Roman"/>
              </a:rPr>
              <a:t>شهريأ وذلك خلال المدة الأسابة المحددة </a:t>
            </a:r>
            <a:r>
              <a:rPr lang="ar-SA" sz="1800" b="1">
                <a:latin typeface="Times New Roman"/>
              </a:rPr>
              <a:t>في </a:t>
            </a:r>
            <a:r>
              <a:rPr lang="ar-SA" sz="2100">
                <a:latin typeface="Times New Roman"/>
              </a:rPr>
              <a:t>خطة البحث </a:t>
            </a:r>
            <a:r>
              <a:rPr lang="en-US" sz="1800">
                <a:latin typeface="Times New Roman"/>
              </a:rPr>
              <a:t>٠</a:t>
            </a:r>
          </a:p>
          <a:p>
            <a:pPr marL="393304" indent="-368300" algn="just" rtl="1">
              <a:lnSpc>
                <a:spcPts val="3488"/>
              </a:lnSpc>
            </a:pPr>
            <a:r>
              <a:rPr lang="ar-SA" sz="2100">
                <a:latin typeface="Times New Roman"/>
              </a:rPr>
              <a:t>د </a:t>
            </a:r>
            <a:r>
              <a:rPr lang="en-US" sz="2100">
                <a:latin typeface="Times New Roman"/>
              </a:rPr>
              <a:t>٠</a:t>
            </a:r>
            <a:r>
              <a:rPr lang="ar-SA" sz="2100">
                <a:latin typeface="Times New Roman"/>
              </a:rPr>
              <a:t> تصرف لنعد الباحث من طلأب المرحلة الجامعية </a:t>
            </a:r>
            <a:r>
              <a:rPr lang="ar-SA" sz="2200">
                <a:latin typeface="Times New Roman"/>
              </a:rPr>
              <a:t>أو </a:t>
            </a:r>
            <a:r>
              <a:rPr lang="ar-SA" sz="2100">
                <a:latin typeface="Times New Roman"/>
              </a:rPr>
              <a:t>الغنيين، </a:t>
            </a:r>
            <a:r>
              <a:rPr lang="ar-SA" sz="2200">
                <a:latin typeface="Times New Roman"/>
              </a:rPr>
              <a:t>أو </a:t>
            </a:r>
            <a:r>
              <a:rPr lang="ar-SA" sz="2100">
                <a:latin typeface="Times New Roman"/>
              </a:rPr>
              <a:t>المهنيين مكافأة قدرها (</a:t>
            </a:r>
            <a:r>
              <a:rPr lang="en-US" sz="2100">
                <a:latin typeface="Times New Roman"/>
              </a:rPr>
              <a:t>٢٠</a:t>
            </a:r>
            <a:r>
              <a:rPr lang="ar-SA" sz="2100">
                <a:latin typeface="Times New Roman"/>
              </a:rPr>
              <a:t>) عثرون ريالأ </a:t>
            </a:r>
            <a:r>
              <a:rPr lang="ar-SA" sz="1800" b="1">
                <a:latin typeface="Times New Roman"/>
              </a:rPr>
              <a:t>عن </a:t>
            </a:r>
            <a:r>
              <a:rPr lang="ar-SA" sz="2100">
                <a:latin typeface="Times New Roman"/>
              </a:rPr>
              <a:t>الاعة الواحدة </a:t>
            </a:r>
            <a:r>
              <a:rPr lang="ar-SA" sz="2200">
                <a:latin typeface="Times New Roman"/>
              </a:rPr>
              <a:t>ب </a:t>
            </a:r>
            <a:r>
              <a:rPr lang="ar-SA" sz="2100">
                <a:latin typeface="Times New Roman"/>
              </a:rPr>
              <a:t>لا يتجاوز (.</a:t>
            </a:r>
            <a:r>
              <a:rPr lang="en-US" sz="2100">
                <a:latin typeface="Times New Roman"/>
              </a:rPr>
              <a:t>٤٠</a:t>
            </a:r>
            <a:r>
              <a:rPr lang="ar-SA" sz="2100">
                <a:latin typeface="Times New Roman"/>
              </a:rPr>
              <a:t>) أربعمائة ريال شهريأ وذلك خلال المدة الأساسية المحددة </a:t>
            </a:r>
            <a:r>
              <a:rPr lang="ar-SA" sz="1800" b="1">
                <a:latin typeface="Times New Roman"/>
              </a:rPr>
              <a:t>في </a:t>
            </a:r>
            <a:r>
              <a:rPr lang="ar-SA" sz="2100">
                <a:latin typeface="Times New Roman"/>
              </a:rPr>
              <a:t>خطة </a:t>
            </a:r>
            <a:r>
              <a:rPr lang="ar-SA" sz="1800" b="1">
                <a:latin typeface="Times New Roman"/>
              </a:rPr>
              <a:t>البحث </a:t>
            </a:r>
            <a:r>
              <a:rPr lang="en-US" sz="1800">
                <a:latin typeface="Times New Roman"/>
              </a:rPr>
              <a:t>٠</a:t>
            </a:r>
          </a:p>
          <a:p>
            <a:pPr marL="393304" indent="-368300" algn="just" rtl="1">
              <a:lnSpc>
                <a:spcPts val="3178"/>
              </a:lnSpc>
            </a:pPr>
            <a:r>
              <a:rPr lang="ar-SA" sz="2100">
                <a:latin typeface="Times New Roman"/>
              </a:rPr>
              <a:t>ل</a:t>
            </a:r>
            <a:r>
              <a:rPr lang="en-US" sz="2100">
                <a:latin typeface="Times New Roman"/>
              </a:rPr>
              <a:t>٠</a:t>
            </a:r>
            <a:r>
              <a:rPr lang="ar-SA" sz="2100">
                <a:latin typeface="Times New Roman"/>
              </a:rPr>
              <a:t> يصرف للسسثار من داخل المدينة مكافأة قدرها (.</a:t>
            </a:r>
            <a:r>
              <a:rPr lang="en-US" sz="2100">
                <a:latin typeface="Times New Roman"/>
              </a:rPr>
              <a:t>٥٠</a:t>
            </a:r>
            <a:r>
              <a:rPr lang="ar-SA" sz="2100">
                <a:latin typeface="Times New Roman"/>
              </a:rPr>
              <a:t>) خمسمائة ريال </a:t>
            </a:r>
            <a:r>
              <a:rPr lang="ar-SA" sz="1800" b="1">
                <a:latin typeface="Times New Roman"/>
              </a:rPr>
              <a:t>عن </a:t>
            </a:r>
            <a:r>
              <a:rPr lang="ar-SA" sz="2100">
                <a:latin typeface="Times New Roman"/>
              </a:rPr>
              <a:t>كل يوم اسثارة </a:t>
            </a:r>
            <a:r>
              <a:rPr lang="ar-SA" sz="1900" b="1">
                <a:latin typeface="Times New Roman"/>
              </a:rPr>
              <a:t>على </a:t>
            </a:r>
            <a:r>
              <a:rPr lang="ar-SA" sz="2100">
                <a:latin typeface="Times New Roman"/>
              </a:rPr>
              <a:t>ألآ يتجاوز </a:t>
            </a:r>
            <a:r>
              <a:rPr lang="ar-SA" sz="1800" b="1">
                <a:latin typeface="Times New Roman"/>
              </a:rPr>
              <a:t>م</a:t>
            </a:r>
            <a:r>
              <a:rPr lang="en-US" sz="1800" b="1">
                <a:latin typeface="Times New Roman"/>
              </a:rPr>
              <a:t>٠</a:t>
            </a:r>
            <a:r>
              <a:rPr lang="ar-SA" sz="1800" b="1">
                <a:latin typeface="Times New Roman"/>
              </a:rPr>
              <a:t>جموع </a:t>
            </a:r>
            <a:r>
              <a:rPr lang="ar-SA" sz="2100">
                <a:latin typeface="Times New Roman"/>
              </a:rPr>
              <a:t>ما يتقاضاه </a:t>
            </a:r>
            <a:r>
              <a:rPr lang="ar-SA" sz="1800" b="1">
                <a:latin typeface="Times New Roman"/>
              </a:rPr>
              <a:t>في </a:t>
            </a:r>
            <a:r>
              <a:rPr lang="ar-SA" sz="2100">
                <a:latin typeface="Times New Roman"/>
              </a:rPr>
              <a:t>العام الواحد عن (</a:t>
            </a:r>
            <a:r>
              <a:rPr lang="en-US" sz="2100">
                <a:latin typeface="Times New Roman"/>
              </a:rPr>
              <a:t>٠</a:t>
            </a:r>
            <a:r>
              <a:rPr lang="ar-SA" sz="2100">
                <a:latin typeface="Times New Roman"/>
              </a:rPr>
              <a:t> </a:t>
            </a:r>
            <a:r>
              <a:rPr lang="en-US" sz="2100">
                <a:latin typeface="Times New Roman"/>
              </a:rPr>
              <a:t>٠</a:t>
            </a:r>
            <a:r>
              <a:rPr lang="ar-SA" sz="2100">
                <a:latin typeface="Times New Roman"/>
              </a:rPr>
              <a:t> </a:t>
            </a:r>
            <a:r>
              <a:rPr lang="en-US" sz="2100">
                <a:latin typeface="Times New Roman"/>
              </a:rPr>
              <a:t>٠</a:t>
            </a:r>
            <a:r>
              <a:rPr lang="ar-SA" sz="2100">
                <a:latin typeface="Times New Roman"/>
              </a:rPr>
              <a:t> </a:t>
            </a:r>
            <a:r>
              <a:rPr lang="en-US" sz="2100">
                <a:latin typeface="Times New Roman"/>
              </a:rPr>
              <a:t>٧</a:t>
            </a:r>
            <a:r>
              <a:rPr lang="ar-SA" sz="2100">
                <a:latin typeface="Times New Roman"/>
              </a:rPr>
              <a:t>) سبعة آلاف ريمال .</a:t>
            </a:r>
          </a:p>
          <a:p>
            <a:pPr marL="393304" indent="-368300" algn="just" rtl="1">
              <a:lnSpc>
                <a:spcPts val="3263"/>
              </a:lnSpc>
              <a:spcAft>
                <a:spcPts val="2660"/>
              </a:spcAft>
            </a:pPr>
            <a:r>
              <a:rPr lang="ar-SA" sz="2100">
                <a:latin typeface="Times New Roman"/>
              </a:rPr>
              <a:t>و- يصرف للسسثار من </a:t>
            </a:r>
            <a:r>
              <a:rPr lang="ar-SA" sz="1800" b="1">
                <a:latin typeface="Times New Roman"/>
              </a:rPr>
              <a:t>خارج </a:t>
            </a:r>
            <a:r>
              <a:rPr lang="ar-SA" sz="2100">
                <a:latin typeface="Times New Roman"/>
              </a:rPr>
              <a:t>المدينة مكافأة قدرها (...</a:t>
            </a:r>
            <a:r>
              <a:rPr lang="en-US" sz="2100">
                <a:latin typeface="Times New Roman"/>
              </a:rPr>
              <a:t>١</a:t>
            </a:r>
            <a:r>
              <a:rPr lang="ar-SA" sz="2100">
                <a:latin typeface="Times New Roman"/>
              </a:rPr>
              <a:t>) ألف </a:t>
            </a:r>
            <a:r>
              <a:rPr lang="ar-SA" sz="1900" b="1">
                <a:latin typeface="Times New Roman"/>
              </a:rPr>
              <a:t>ريال </a:t>
            </a:r>
            <a:r>
              <a:rPr lang="ar-SA" sz="1800" b="1">
                <a:latin typeface="Times New Roman"/>
              </a:rPr>
              <a:t>عن </a:t>
            </a:r>
            <a:r>
              <a:rPr lang="ar-SA" sz="2100">
                <a:latin typeface="Times New Roman"/>
              </a:rPr>
              <a:t>كل </a:t>
            </a:r>
            <a:r>
              <a:rPr lang="ar-SA" sz="1900" b="1">
                <a:latin typeface="Times New Roman"/>
              </a:rPr>
              <a:t>يوم </a:t>
            </a:r>
            <a:r>
              <a:rPr lang="ar-SA" sz="2100">
                <a:latin typeface="Times New Roman"/>
              </a:rPr>
              <a:t>اسثارة شاملة</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884" y="10715"/>
            <a:ext cx="7125891" cy="607219"/>
          </a:xfrm>
          <a:prstGeom prst="rect">
            <a:avLst/>
          </a:prstGeom>
        </p:spPr>
      </p:pic>
      <p:pic>
        <p:nvPicPr>
          <p:cNvPr id="3" name="Picture 2"/>
          <p:cNvPicPr>
            <a:picLocks noChangeAspect="1"/>
          </p:cNvPicPr>
          <p:nvPr/>
        </p:nvPicPr>
        <p:blipFill>
          <a:blip r:embed="rId3"/>
          <a:stretch>
            <a:fillRect/>
          </a:stretch>
        </p:blipFill>
        <p:spPr>
          <a:xfrm>
            <a:off x="207168" y="9904809"/>
            <a:ext cx="7136607" cy="778669"/>
          </a:xfrm>
          <a:prstGeom prst="rect">
            <a:avLst/>
          </a:prstGeom>
        </p:spPr>
      </p:pic>
      <p:sp>
        <p:nvSpPr>
          <p:cNvPr id="4" name="Rectangle 3"/>
          <p:cNvSpPr/>
          <p:nvPr/>
        </p:nvSpPr>
        <p:spPr>
          <a:xfrm>
            <a:off x="675084" y="632221"/>
            <a:ext cx="6157912" cy="8836819"/>
          </a:xfrm>
          <a:prstGeom prst="rect">
            <a:avLst/>
          </a:prstGeom>
        </p:spPr>
        <p:txBody>
          <a:bodyPr lIns="0" tIns="0" rIns="0" bIns="0">
            <a:noAutofit/>
          </a:bodyPr>
          <a:lstStyle/>
          <a:p>
            <a:pPr marR="1838722" indent="0" algn="just" rtl="1">
              <a:lnSpc>
                <a:spcPts val="3234"/>
              </a:lnSpc>
              <a:spcBef>
                <a:spcPts val="210"/>
              </a:spcBef>
            </a:pPr>
            <a:r>
              <a:rPr lang="ar-SA" sz="2100">
                <a:latin typeface="Times New Roman"/>
              </a:rPr>
              <a:t>للإقامة والإعادة </a:t>
            </a:r>
            <a:r>
              <a:rPr lang="ar-SA" sz="1900" b="1">
                <a:latin typeface="Times New Roman"/>
              </a:rPr>
              <a:t>على </a:t>
            </a:r>
            <a:r>
              <a:rPr lang="ar-SA" sz="2100">
                <a:latin typeface="Times New Roman"/>
              </a:rPr>
              <a:t>ألآ يتجاوز مجمى ما يتقاضاه </a:t>
            </a:r>
            <a:r>
              <a:rPr lang="ar-SA" sz="1900" b="1">
                <a:latin typeface="Times New Roman"/>
              </a:rPr>
              <a:t>في </a:t>
            </a:r>
            <a:r>
              <a:rPr lang="ar-SA" sz="2100">
                <a:latin typeface="Times New Roman"/>
              </a:rPr>
              <a:t>العام الواحد </a:t>
            </a:r>
            <a:r>
              <a:rPr lang="ar-SA" sz="1900" b="1">
                <a:latin typeface="Times New Roman"/>
              </a:rPr>
              <a:t>عن </a:t>
            </a:r>
            <a:r>
              <a:rPr lang="ar-SA" sz="2100">
                <a:latin typeface="Times New Roman"/>
              </a:rPr>
              <a:t>(...</a:t>
            </a:r>
            <a:r>
              <a:rPr lang="en-US" sz="2100">
                <a:latin typeface="Times New Roman"/>
              </a:rPr>
              <a:t>١٤</a:t>
            </a:r>
            <a:r>
              <a:rPr lang="ar-SA" sz="2100">
                <a:latin typeface="Times New Roman"/>
              </a:rPr>
              <a:t>) أربعة عشر ألف ريال وتصرف له تنكرة سفر ( نهابأ </a:t>
            </a:r>
            <a:r>
              <a:rPr lang="ar-SA" sz="1900" b="1">
                <a:latin typeface="Times New Roman"/>
              </a:rPr>
              <a:t>وإيابا) .</a:t>
            </a:r>
          </a:p>
          <a:p>
            <a:pPr marR="1838722" indent="-381000" algn="just" rtl="1">
              <a:lnSpc>
                <a:spcPts val="3150"/>
              </a:lnSpc>
              <a:spcAft>
                <a:spcPts val="210"/>
              </a:spcAft>
            </a:pPr>
            <a:r>
              <a:rPr lang="ar-SA" sz="2100">
                <a:latin typeface="Times New Roman"/>
              </a:rPr>
              <a:t>ز- يصرف للمستشار من </a:t>
            </a:r>
            <a:r>
              <a:rPr lang="ar-SA" sz="1900" b="1">
                <a:latin typeface="Times New Roman"/>
              </a:rPr>
              <a:t>خارج </a:t>
            </a:r>
            <a:r>
              <a:rPr lang="ar-SA" sz="2100">
                <a:latin typeface="Times New Roman"/>
              </a:rPr>
              <a:t>المملكة مكافأة قدرها (..</a:t>
            </a:r>
            <a:r>
              <a:rPr lang="en-US" sz="2100">
                <a:latin typeface="Times New Roman"/>
              </a:rPr>
              <a:t>٠</a:t>
            </a:r>
            <a:r>
              <a:rPr lang="ar-SA" sz="2100">
                <a:latin typeface="Times New Roman"/>
              </a:rPr>
              <a:t> </a:t>
            </a:r>
            <a:r>
              <a:rPr lang="en-US" sz="2100">
                <a:latin typeface="Times New Roman"/>
              </a:rPr>
              <a:t>٢</a:t>
            </a:r>
            <a:r>
              <a:rPr lang="ar-SA" sz="2100">
                <a:latin typeface="Times New Roman"/>
              </a:rPr>
              <a:t>) </a:t>
            </a:r>
            <a:r>
              <a:rPr lang="ar-SA" sz="2200">
                <a:latin typeface="Times New Roman"/>
              </a:rPr>
              <a:t>أف </a:t>
            </a:r>
            <a:r>
              <a:rPr lang="ar-SA" sz="2100">
                <a:latin typeface="Times New Roman"/>
              </a:rPr>
              <a:t>ريال ض كل يرم استارة ثاملة الإقامة والإعادة على </a:t>
            </a:r>
            <a:r>
              <a:rPr lang="ar-SA" sz="2200">
                <a:latin typeface="Times New Roman"/>
              </a:rPr>
              <a:t>ألآ </a:t>
            </a:r>
            <a:r>
              <a:rPr lang="ar-SA" sz="2100">
                <a:latin typeface="Times New Roman"/>
              </a:rPr>
              <a:t>يتجاوز مجموع ما يصرف له </a:t>
            </a:r>
            <a:r>
              <a:rPr lang="ar-SA" sz="1900" b="1">
                <a:latin typeface="Times New Roman"/>
              </a:rPr>
              <a:t>في </a:t>
            </a:r>
            <a:r>
              <a:rPr lang="ar-SA" sz="2100">
                <a:latin typeface="Times New Roman"/>
              </a:rPr>
              <a:t>العام الواحد عن (</a:t>
            </a:r>
            <a:r>
              <a:rPr lang="en-US" sz="2100">
                <a:latin typeface="Times New Roman"/>
              </a:rPr>
              <a:t>٠</a:t>
            </a:r>
            <a:r>
              <a:rPr lang="ar-SA" sz="2100">
                <a:latin typeface="Times New Roman"/>
              </a:rPr>
              <a:t> </a:t>
            </a:r>
            <a:r>
              <a:rPr lang="en-US" sz="2100">
                <a:latin typeface="Times New Roman"/>
              </a:rPr>
              <a:t>٠</a:t>
            </a:r>
            <a:r>
              <a:rPr lang="ar-SA" sz="2100">
                <a:latin typeface="Times New Roman"/>
              </a:rPr>
              <a:t> </a:t>
            </a:r>
            <a:r>
              <a:rPr lang="en-US" sz="2100">
                <a:latin typeface="Times New Roman"/>
              </a:rPr>
              <a:t>٠</a:t>
            </a:r>
            <a:r>
              <a:rPr lang="ar-SA" sz="2100">
                <a:latin typeface="Times New Roman"/>
              </a:rPr>
              <a:t> </a:t>
            </a:r>
            <a:r>
              <a:rPr lang="en-US" sz="2100">
                <a:latin typeface="Times New Roman"/>
              </a:rPr>
              <a:t>٠</a:t>
            </a:r>
            <a:r>
              <a:rPr lang="ar-SA" sz="2100">
                <a:latin typeface="Times New Roman"/>
              </a:rPr>
              <a:t> </a:t>
            </a:r>
            <a:r>
              <a:rPr lang="en-US" sz="2100">
                <a:latin typeface="Times New Roman"/>
              </a:rPr>
              <a:t>٢</a:t>
            </a:r>
            <a:r>
              <a:rPr lang="ar-SA" sz="2100">
                <a:latin typeface="Times New Roman"/>
              </a:rPr>
              <a:t>) عنرين </a:t>
            </a:r>
            <a:r>
              <a:rPr lang="ar-SA" sz="2200">
                <a:latin typeface="Times New Roman"/>
              </a:rPr>
              <a:t>ألف </a:t>
            </a:r>
            <a:r>
              <a:rPr lang="ar-SA" sz="2100">
                <a:latin typeface="Times New Roman"/>
              </a:rPr>
              <a:t>ريال وتصرف له تنكرة سفر </a:t>
            </a:r>
            <a:r>
              <a:rPr lang="ar-SA" sz="1800">
                <a:latin typeface="Arial Unicode MS"/>
              </a:rPr>
              <a:t>( نهابأ </a:t>
            </a:r>
            <a:r>
              <a:rPr lang="ar-SA" sz="2100">
                <a:latin typeface="Times New Roman"/>
              </a:rPr>
              <a:t>وإيابآ ) .</a:t>
            </a:r>
          </a:p>
          <a:p>
            <a:pPr marR="1838722" indent="-381000" algn="just" rtl="1">
              <a:lnSpc>
                <a:spcPts val="3319"/>
              </a:lnSpc>
              <a:spcAft>
                <a:spcPts val="630"/>
              </a:spcAft>
            </a:pPr>
            <a:r>
              <a:rPr lang="ar-SA" sz="2100">
                <a:latin typeface="Times New Roman"/>
              </a:rPr>
              <a:t>ح</a:t>
            </a:r>
            <a:r>
              <a:rPr lang="en-US" sz="2100">
                <a:latin typeface="Times New Roman"/>
              </a:rPr>
              <a:t>٠</a:t>
            </a:r>
            <a:r>
              <a:rPr lang="ar-SA" sz="2100">
                <a:latin typeface="Times New Roman"/>
              </a:rPr>
              <a:t> لا يجوز صرف المكافات الثار </a:t>
            </a:r>
            <a:r>
              <a:rPr lang="ar-SA" sz="1700" b="1">
                <a:latin typeface="Times New Roman"/>
              </a:rPr>
              <a:t>إليها </a:t>
            </a:r>
            <a:r>
              <a:rPr lang="ar-SA" sz="2100">
                <a:latin typeface="Times New Roman"/>
              </a:rPr>
              <a:t>إذا كان </a:t>
            </a:r>
            <a:r>
              <a:rPr lang="ar-SA" sz="1800" b="1">
                <a:latin typeface="Times New Roman"/>
              </a:rPr>
              <a:t>الباحث </a:t>
            </a:r>
            <a:r>
              <a:rPr lang="ar-SA" sz="2100">
                <a:latin typeface="Times New Roman"/>
              </a:rPr>
              <a:t>مغرغآ </a:t>
            </a:r>
            <a:r>
              <a:rPr lang="ar-SA" sz="1800" b="1">
                <a:latin typeface="Times New Roman"/>
              </a:rPr>
              <a:t>للعمل </a:t>
            </a:r>
            <a:r>
              <a:rPr lang="ar-SA" sz="1900" b="1">
                <a:latin typeface="Times New Roman"/>
              </a:rPr>
              <a:t>في </a:t>
            </a:r>
            <a:r>
              <a:rPr lang="ar-SA" sz="1800" b="1">
                <a:latin typeface="Times New Roman"/>
              </a:rPr>
              <a:t>البحث العلمي .</a:t>
            </a:r>
          </a:p>
          <a:p>
            <a:pPr marR="1457722" indent="-215900" algn="just" rtl="1">
              <a:lnSpc>
                <a:spcPts val="3544"/>
              </a:lnSpc>
              <a:spcAft>
                <a:spcPts val="210"/>
              </a:spcAft>
            </a:pPr>
            <a:r>
              <a:rPr lang="ar-SA" sz="2100">
                <a:latin typeface="Times New Roman"/>
              </a:rPr>
              <a:t>: لمدير الجامعة تكليف يعفى أعضاء هيئة التدريس السعوديين بإعداد بحوث، أو دراسات لأغراض </a:t>
            </a:r>
            <a:r>
              <a:rPr lang="ar-SA" sz="1900" b="1">
                <a:latin typeface="Times New Roman"/>
              </a:rPr>
              <a:t>خاصة </a:t>
            </a:r>
            <a:r>
              <a:rPr lang="ar-SA" sz="2100">
                <a:latin typeface="Times New Roman"/>
              </a:rPr>
              <a:t>لا تدخل </a:t>
            </a:r>
            <a:r>
              <a:rPr lang="ar-SA" sz="1900" b="1">
                <a:latin typeface="Times New Roman"/>
              </a:rPr>
              <a:t>صمن </a:t>
            </a:r>
            <a:r>
              <a:rPr lang="ar-SA" sz="2100">
                <a:latin typeface="Times New Roman"/>
              </a:rPr>
              <a:t>برامج النشر </a:t>
            </a:r>
            <a:r>
              <a:rPr lang="ar-SA" sz="1900" b="1">
                <a:latin typeface="Times New Roman"/>
              </a:rPr>
              <a:t>في </a:t>
            </a:r>
            <a:r>
              <a:rPr lang="ar-SA" sz="2100">
                <a:latin typeface="Times New Roman"/>
              </a:rPr>
              <a:t>الجامعة </a:t>
            </a:r>
            <a:r>
              <a:rPr lang="ar-SA" sz="1900" b="1">
                <a:latin typeface="Times New Roman"/>
              </a:rPr>
              <a:t>على </a:t>
            </a:r>
            <a:r>
              <a:rPr lang="ar-SA" sz="2100">
                <a:latin typeface="Times New Roman"/>
              </a:rPr>
              <a:t>ألأ تتجاوز </a:t>
            </a:r>
            <a:r>
              <a:rPr lang="ar-SA" sz="2400">
                <a:latin typeface="Times New Roman"/>
              </a:rPr>
              <a:t>مكافأة </a:t>
            </a:r>
            <a:r>
              <a:rPr lang="ar-SA" sz="2100">
                <a:latin typeface="Times New Roman"/>
              </a:rPr>
              <a:t>الباحث الواحد </a:t>
            </a:r>
            <a:r>
              <a:rPr lang="ar-SA" sz="1800" b="1">
                <a:latin typeface="Times New Roman"/>
              </a:rPr>
              <a:t>مبلغ </a:t>
            </a:r>
            <a:r>
              <a:rPr lang="ar-SA" sz="2100">
                <a:latin typeface="Times New Roman"/>
              </a:rPr>
              <a:t>(ا</a:t>
            </a:r>
            <a:r>
              <a:rPr lang="en-US" sz="2100">
                <a:latin typeface="Times New Roman"/>
              </a:rPr>
              <a:t>١٠٠٠</a:t>
            </a:r>
            <a:r>
              <a:rPr lang="ar-SA" sz="2100">
                <a:latin typeface="Times New Roman"/>
              </a:rPr>
              <a:t>) عثرة</a:t>
            </a:r>
          </a:p>
          <a:p>
            <a:pPr marR="1457722" indent="0" algn="r" rtl="1">
              <a:lnSpc>
                <a:spcPts val="3319"/>
              </a:lnSpc>
              <a:spcAft>
                <a:spcPts val="210"/>
              </a:spcAft>
            </a:pPr>
            <a:r>
              <a:rPr lang="ar-SA" sz="2000">
                <a:latin typeface="Arial Unicode MS"/>
              </a:rPr>
              <a:t>آلاف </a:t>
            </a:r>
            <a:r>
              <a:rPr lang="ar-SA" sz="1900" b="1">
                <a:latin typeface="Times New Roman"/>
              </a:rPr>
              <a:t>ريال </a:t>
            </a:r>
            <a:r>
              <a:rPr lang="ar-SA" sz="2000">
                <a:latin typeface="Arial Unicode MS"/>
              </a:rPr>
              <a:t>لكل </a:t>
            </a:r>
            <a:r>
              <a:rPr lang="ar-SA" sz="1900" b="1">
                <a:latin typeface="Times New Roman"/>
              </a:rPr>
              <a:t>بحث ويرخ بذلك تقريرأ لرئحس مجلس الجامعة في نهاية </a:t>
            </a:r>
            <a:r>
              <a:rPr lang="ar-SA" sz="2000">
                <a:latin typeface="Arial Unicode MS"/>
              </a:rPr>
              <a:t>كل </a:t>
            </a:r>
            <a:r>
              <a:rPr lang="ar-SA" sz="1900" b="1">
                <a:latin typeface="Times New Roman"/>
              </a:rPr>
              <a:t>عام دراسي </a:t>
            </a:r>
            <a:r>
              <a:rPr lang="en-US" sz="1900" b="1">
                <a:latin typeface="Times New Roman"/>
              </a:rPr>
              <a:t>٠</a:t>
            </a:r>
          </a:p>
          <a:p>
            <a:pPr marR="1457722" indent="-419100" algn="just" rtl="1">
              <a:lnSpc>
                <a:spcPts val="2897"/>
              </a:lnSpc>
              <a:spcAft>
                <a:spcPts val="3150"/>
              </a:spcAft>
            </a:pPr>
            <a:r>
              <a:rPr lang="ar-SA" sz="2100">
                <a:latin typeface="Times New Roman"/>
              </a:rPr>
              <a:t>: يجوز تقديم الخدمات اللازمة للبحوث والدراسات </a:t>
            </a:r>
            <a:r>
              <a:rPr lang="ar-SA" sz="1900" b="1">
                <a:latin typeface="Times New Roman"/>
              </a:rPr>
              <a:t>التي </a:t>
            </a:r>
            <a:r>
              <a:rPr lang="ar-SA" sz="2100">
                <a:latin typeface="Times New Roman"/>
              </a:rPr>
              <a:t>ينجزها الباحث بمبادرة منه لأغراض النشر أو الترقية ولم تدرج </a:t>
            </a:r>
            <a:r>
              <a:rPr lang="ar-SA" sz="1900" b="1">
                <a:latin typeface="Times New Roman"/>
              </a:rPr>
              <a:t>صمن خطة </a:t>
            </a:r>
            <a:r>
              <a:rPr lang="ar-SA" sz="2100">
                <a:latin typeface="Times New Roman"/>
              </a:rPr>
              <a:t>البحوث المعتمدة .</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462" y="71437"/>
            <a:ext cx="428625" cy="864394"/>
          </a:xfrm>
          <a:prstGeom prst="rect">
            <a:avLst/>
          </a:prstGeom>
        </p:spPr>
      </p:pic>
      <p:pic>
        <p:nvPicPr>
          <p:cNvPr id="3" name="Picture 2"/>
          <p:cNvPicPr>
            <a:picLocks noChangeAspect="1"/>
          </p:cNvPicPr>
          <p:nvPr/>
        </p:nvPicPr>
        <p:blipFill>
          <a:blip r:embed="rId3"/>
          <a:stretch>
            <a:fillRect/>
          </a:stretch>
        </p:blipFill>
        <p:spPr>
          <a:xfrm>
            <a:off x="257175" y="10201275"/>
            <a:ext cx="428625" cy="414337"/>
          </a:xfrm>
          <a:prstGeom prst="rect">
            <a:avLst/>
          </a:prstGeom>
        </p:spPr>
      </p:pic>
      <p:sp>
        <p:nvSpPr>
          <p:cNvPr id="4" name="Rectangle 3"/>
          <p:cNvSpPr/>
          <p:nvPr/>
        </p:nvSpPr>
        <p:spPr>
          <a:xfrm>
            <a:off x="764381" y="685800"/>
            <a:ext cx="6018609" cy="785812"/>
          </a:xfrm>
          <a:prstGeom prst="rect">
            <a:avLst/>
          </a:prstGeom>
        </p:spPr>
        <p:txBody>
          <a:bodyPr lIns="0" tIns="0" rIns="0" bIns="0">
            <a:noAutofit/>
          </a:bodyPr>
          <a:lstStyle/>
          <a:p>
            <a:pPr indent="-1295400" algn="just" rtl="1">
              <a:lnSpc>
                <a:spcPts val="3066"/>
              </a:lnSpc>
              <a:spcAft>
                <a:spcPts val="770"/>
              </a:spcAft>
            </a:pPr>
            <a:r>
              <a:rPr lang="ar-SA" sz="2200">
                <a:latin typeface="Times New Roman"/>
              </a:rPr>
              <a:t>مادة </a:t>
            </a:r>
            <a:r>
              <a:rPr lang="ar-SA" sz="2100">
                <a:latin typeface="Times New Roman"/>
              </a:rPr>
              <a:t>(</a:t>
            </a:r>
            <a:r>
              <a:rPr lang="en-US" sz="2100">
                <a:latin typeface="Times New Roman"/>
              </a:rPr>
              <a:t>١٥</a:t>
            </a:r>
            <a:r>
              <a:rPr lang="ar-SA" sz="2100">
                <a:latin typeface="Times New Roman"/>
              </a:rPr>
              <a:t>): </a:t>
            </a:r>
            <a:r>
              <a:rPr lang="ar-SA" sz="1800" b="1">
                <a:latin typeface="Times New Roman"/>
              </a:rPr>
              <a:t>البحوث </a:t>
            </a:r>
            <a:r>
              <a:rPr lang="ar-SA" sz="2100">
                <a:latin typeface="Times New Roman"/>
              </a:rPr>
              <a:t>المدعمة ماليآ من مؤسسات </a:t>
            </a:r>
            <a:r>
              <a:rPr lang="ar-SA" sz="1800" b="1">
                <a:latin typeface="Times New Roman"/>
              </a:rPr>
              <a:t>بحثية </a:t>
            </a:r>
            <a:r>
              <a:rPr lang="ar-SA" sz="2100">
                <a:latin typeface="Times New Roman"/>
              </a:rPr>
              <a:t>حكومية، </a:t>
            </a:r>
            <a:r>
              <a:rPr lang="ar-SA" sz="2200">
                <a:latin typeface="Times New Roman"/>
              </a:rPr>
              <a:t>أو </a:t>
            </a:r>
            <a:r>
              <a:rPr lang="ar-SA" sz="2100">
                <a:latin typeface="Times New Roman"/>
              </a:rPr>
              <a:t>غيرها يتم تنفيذها </a:t>
            </a:r>
            <a:r>
              <a:rPr lang="ar-SA" sz="1800" b="1">
                <a:latin typeface="Times New Roman"/>
              </a:rPr>
              <a:t>طبقأ للوائح الصادرة </a:t>
            </a:r>
            <a:r>
              <a:rPr lang="ar-SA" sz="2100">
                <a:latin typeface="Times New Roman"/>
              </a:rPr>
              <a:t>من هذه </a:t>
            </a:r>
          </a:p>
        </p:txBody>
      </p:sp>
      <p:sp>
        <p:nvSpPr>
          <p:cNvPr id="5" name="Rectangle 4"/>
          <p:cNvSpPr/>
          <p:nvPr/>
        </p:nvSpPr>
        <p:spPr>
          <a:xfrm>
            <a:off x="775096" y="1528762"/>
            <a:ext cx="4707732" cy="357188"/>
          </a:xfrm>
          <a:prstGeom prst="rect">
            <a:avLst/>
          </a:prstGeom>
        </p:spPr>
        <p:txBody>
          <a:bodyPr wrap="none" lIns="0" tIns="0" rIns="0" bIns="0">
            <a:noAutofit/>
          </a:bodyPr>
          <a:lstStyle/>
          <a:p>
            <a:pPr indent="-1295400" algn="just" rtl="1">
              <a:lnSpc>
                <a:spcPts val="3066"/>
              </a:lnSpc>
              <a:spcAft>
                <a:spcPts val="770"/>
              </a:spcAft>
            </a:pPr>
            <a:r>
              <a:rPr lang="ar-SA" sz="2100">
                <a:latin typeface="Times New Roman"/>
              </a:rPr>
              <a:t>المؤسسات، </a:t>
            </a:r>
            <a:r>
              <a:rPr lang="ar-SA" sz="1800" b="1">
                <a:latin typeface="Times New Roman"/>
              </a:rPr>
              <a:t>على </a:t>
            </a:r>
            <a:r>
              <a:rPr lang="ar-SA" sz="2200">
                <a:latin typeface="Times New Roman"/>
              </a:rPr>
              <a:t>أن </a:t>
            </a:r>
            <a:r>
              <a:rPr lang="ar-SA" sz="2100">
                <a:latin typeface="Times New Roman"/>
              </a:rPr>
              <a:t>يضع </a:t>
            </a:r>
            <a:r>
              <a:rPr lang="ar-SA" sz="1800" b="1">
                <a:latin typeface="Times New Roman"/>
              </a:rPr>
              <a:t>المجلس العلمي بناء على </a:t>
            </a:r>
          </a:p>
        </p:txBody>
      </p:sp>
      <p:sp>
        <p:nvSpPr>
          <p:cNvPr id="6" name="Rectangle 5"/>
          <p:cNvSpPr/>
          <p:nvPr/>
        </p:nvSpPr>
        <p:spPr>
          <a:xfrm>
            <a:off x="996553" y="1982390"/>
            <a:ext cx="4493418" cy="275035"/>
          </a:xfrm>
          <a:prstGeom prst="rect">
            <a:avLst/>
          </a:prstGeom>
        </p:spPr>
        <p:txBody>
          <a:bodyPr wrap="none" lIns="0" tIns="0" rIns="0" bIns="0">
            <a:noAutofit/>
          </a:bodyPr>
          <a:lstStyle/>
          <a:p>
            <a:pPr indent="-1295400" algn="just" rtl="1">
              <a:lnSpc>
                <a:spcPts val="3066"/>
              </a:lnSpc>
              <a:spcAft>
                <a:spcPts val="770"/>
              </a:spcAft>
            </a:pPr>
            <a:r>
              <a:rPr lang="ar-SA" sz="2100">
                <a:latin typeface="Times New Roman"/>
              </a:rPr>
              <a:t>توصية عمادة </a:t>
            </a:r>
            <a:r>
              <a:rPr lang="ar-SA" sz="1800" b="1">
                <a:latin typeface="Times New Roman"/>
              </a:rPr>
              <a:t>البحث العلمى القواعد </a:t>
            </a:r>
            <a:r>
              <a:rPr lang="ar-SA" sz="2100">
                <a:latin typeface="Times New Roman"/>
              </a:rPr>
              <a:t>المنظمة للتنفيذ .</a:t>
            </a:r>
          </a:p>
        </p:txBody>
      </p:sp>
      <p:sp>
        <p:nvSpPr>
          <p:cNvPr id="7" name="Rectangle 6"/>
          <p:cNvSpPr/>
          <p:nvPr/>
        </p:nvSpPr>
        <p:spPr>
          <a:xfrm>
            <a:off x="5836443" y="2471737"/>
            <a:ext cx="985838" cy="257175"/>
          </a:xfrm>
          <a:prstGeom prst="rect">
            <a:avLst/>
          </a:prstGeom>
        </p:spPr>
        <p:txBody>
          <a:bodyPr wrap="none" lIns="0" tIns="0" rIns="0" bIns="0">
            <a:noAutofit/>
          </a:bodyPr>
          <a:lstStyle/>
          <a:p>
            <a:pPr indent="0" rtl="1">
              <a:lnSpc>
                <a:spcPts val="1990"/>
              </a:lnSpc>
              <a:spcBef>
                <a:spcPts val="770"/>
              </a:spcBef>
              <a:spcAft>
                <a:spcPts val="3080"/>
              </a:spcAft>
            </a:pPr>
            <a:r>
              <a:rPr lang="ar-SA" sz="1800" b="1">
                <a:latin typeface="Times New Roman"/>
              </a:rPr>
              <a:t>مادة (</a:t>
            </a:r>
            <a:r>
              <a:rPr lang="en-US" sz="1800" b="1">
                <a:latin typeface="Times New Roman"/>
              </a:rPr>
              <a:t>١٦</a:t>
            </a:r>
            <a:r>
              <a:rPr lang="ar-SA" sz="1800" b="1">
                <a:latin typeface="Times New Roman"/>
              </a:rPr>
              <a:t>)</a:t>
            </a:r>
          </a:p>
        </p:txBody>
      </p:sp>
      <p:sp>
        <p:nvSpPr>
          <p:cNvPr id="8" name="Rectangle 7"/>
          <p:cNvSpPr/>
          <p:nvPr/>
        </p:nvSpPr>
        <p:spPr>
          <a:xfrm>
            <a:off x="5836443" y="5043487"/>
            <a:ext cx="978694" cy="257175"/>
          </a:xfrm>
          <a:prstGeom prst="rect">
            <a:avLst/>
          </a:prstGeom>
        </p:spPr>
        <p:txBody>
          <a:bodyPr wrap="none" lIns="0" tIns="0" rIns="0" bIns="0">
            <a:noAutofit/>
          </a:bodyPr>
          <a:lstStyle/>
          <a:p>
            <a:pPr indent="0" algn="r" rtl="1">
              <a:lnSpc>
                <a:spcPts val="1990"/>
              </a:lnSpc>
            </a:pPr>
            <a:r>
              <a:rPr lang="ar-SA" sz="1800" b="1">
                <a:latin typeface="Times New Roman"/>
              </a:rPr>
              <a:t>مادة(</a:t>
            </a:r>
            <a:r>
              <a:rPr lang="en-US" sz="1800" b="1">
                <a:latin typeface="Times New Roman"/>
              </a:rPr>
              <a:t>١٧</a:t>
            </a:r>
            <a:r>
              <a:rPr lang="ar-SA" sz="1800" b="1">
                <a:latin typeface="Times New Roman"/>
              </a:rPr>
              <a:t>)</a:t>
            </a:r>
          </a:p>
        </p:txBody>
      </p:sp>
      <p:sp>
        <p:nvSpPr>
          <p:cNvPr id="9" name="Rectangle 8"/>
          <p:cNvSpPr/>
          <p:nvPr/>
        </p:nvSpPr>
        <p:spPr>
          <a:xfrm>
            <a:off x="5829300" y="6800850"/>
            <a:ext cx="985837" cy="264318"/>
          </a:xfrm>
          <a:prstGeom prst="rect">
            <a:avLst/>
          </a:prstGeom>
        </p:spPr>
        <p:txBody>
          <a:bodyPr wrap="none" lIns="0" tIns="0" rIns="0" bIns="0">
            <a:noAutofit/>
          </a:bodyPr>
          <a:lstStyle/>
          <a:p>
            <a:pPr indent="0" algn="r" rtl="1">
              <a:lnSpc>
                <a:spcPts val="1990"/>
              </a:lnSpc>
            </a:pPr>
            <a:r>
              <a:rPr lang="ar-SA" sz="1800" b="1">
                <a:latin typeface="Times New Roman"/>
              </a:rPr>
              <a:t>مادة (</a:t>
            </a:r>
            <a:r>
              <a:rPr lang="en-US" sz="1800" b="1">
                <a:latin typeface="Times New Roman"/>
              </a:rPr>
              <a:t>٨</a:t>
            </a:r>
            <a:r>
              <a:rPr lang="ar-SA" sz="1800" b="1">
                <a:latin typeface="Times New Roman"/>
              </a:rPr>
              <a:t> </a:t>
            </a:r>
            <a:r>
              <a:rPr lang="en-US" sz="1800" b="1">
                <a:latin typeface="Times New Roman"/>
              </a:rPr>
              <a:t>١</a:t>
            </a:r>
            <a:r>
              <a:rPr lang="ar-SA" sz="1800" b="1">
                <a:latin typeface="Times New Roman"/>
              </a:rPr>
              <a:t> )</a:t>
            </a:r>
          </a:p>
        </p:txBody>
      </p:sp>
      <p:sp>
        <p:nvSpPr>
          <p:cNvPr id="10" name="Rectangle 9"/>
          <p:cNvSpPr/>
          <p:nvPr/>
        </p:nvSpPr>
        <p:spPr>
          <a:xfrm>
            <a:off x="735806" y="1657350"/>
            <a:ext cx="4857750" cy="1921668"/>
          </a:xfrm>
          <a:prstGeom prst="rect">
            <a:avLst/>
          </a:prstGeom>
        </p:spPr>
        <p:txBody>
          <a:bodyPr lIns="0" tIns="0" rIns="0" bIns="0">
            <a:noAutofit/>
          </a:bodyPr>
          <a:lstStyle/>
          <a:p>
            <a:pPr marR="88900" indent="0" algn="r" rtl="1">
              <a:lnSpc>
                <a:spcPts val="3080"/>
              </a:lnSpc>
            </a:pPr>
            <a:r>
              <a:rPr lang="ar-SA" sz="1300">
                <a:latin typeface="Times New Roman"/>
              </a:rPr>
              <a:t>الؤسسات، </a:t>
            </a:r>
            <a:r>
              <a:rPr lang="ar-SA" sz="1900" b="1">
                <a:latin typeface="Times New Roman"/>
              </a:rPr>
              <a:t>على </a:t>
            </a:r>
            <a:r>
              <a:rPr lang="ar-SA" sz="1300">
                <a:latin typeface="Times New Roman"/>
              </a:rPr>
              <a:t>ان </a:t>
            </a:r>
            <a:r>
              <a:rPr lang="ar-SA" sz="1900" b="1">
                <a:latin typeface="Times New Roman"/>
              </a:rPr>
              <a:t>يصع </a:t>
            </a:r>
            <a:r>
              <a:rPr lang="ar-SA" sz="1800" b="1">
                <a:latin typeface="Times New Roman"/>
              </a:rPr>
              <a:t>|دجدس </a:t>
            </a:r>
            <a:r>
              <a:rPr lang="ar-SA" sz="2300">
                <a:latin typeface="Arial Unicode MS"/>
              </a:rPr>
              <a:t>اسي </a:t>
            </a:r>
            <a:r>
              <a:rPr lang="ar-SA" sz="1800" b="1">
                <a:latin typeface="Times New Roman"/>
              </a:rPr>
              <a:t>بت ء </a:t>
            </a:r>
            <a:r>
              <a:rPr lang="ar-SA" sz="1900" b="1">
                <a:latin typeface="Times New Roman"/>
              </a:rPr>
              <a:t>عنى</a:t>
            </a:r>
          </a:p>
          <a:p>
            <a:pPr marR="88900" indent="0" algn="r" rtl="1">
              <a:lnSpc>
                <a:spcPts val="3684"/>
              </a:lnSpc>
            </a:pPr>
            <a:r>
              <a:rPr lang="ar-SA" sz="2100">
                <a:latin typeface="Times New Roman"/>
              </a:rPr>
              <a:t>توصية عمادة </a:t>
            </a:r>
            <a:r>
              <a:rPr lang="ar-SA" sz="1800" b="1">
                <a:latin typeface="Times New Roman"/>
              </a:rPr>
              <a:t>البحث </a:t>
            </a:r>
            <a:r>
              <a:rPr lang="ar-SA" sz="2100">
                <a:latin typeface="Times New Roman"/>
              </a:rPr>
              <a:t>العلمي القواعد المنظمة للتنفيذ . هع مراعاة ما ورد في اللائحة المنظمة لثؤون منوبي الجامعات العربيين س أعضاء هيئة التدريس </a:t>
            </a:r>
            <a:r>
              <a:rPr lang="ar-SA" sz="2200">
                <a:latin typeface="Times New Roman"/>
              </a:rPr>
              <a:t>وس </a:t>
            </a:r>
            <a:r>
              <a:rPr lang="ar-SA" sz="2100">
                <a:latin typeface="Times New Roman"/>
              </a:rPr>
              <a:t>في حكمهم، يضع مجلس الجامعة </a:t>
            </a:r>
            <a:r>
              <a:rPr lang="ar-SA" sz="1800" b="1">
                <a:latin typeface="Times New Roman"/>
              </a:rPr>
              <a:t>بناء </a:t>
            </a:r>
            <a:r>
              <a:rPr lang="ar-SA" sz="2100">
                <a:latin typeface="Times New Roman"/>
              </a:rPr>
              <a:t>على اقترام</a:t>
            </a:r>
          </a:p>
        </p:txBody>
      </p:sp>
      <p:sp>
        <p:nvSpPr>
          <p:cNvPr id="11" name="Rectangle 10"/>
          <p:cNvSpPr/>
          <p:nvPr/>
        </p:nvSpPr>
        <p:spPr>
          <a:xfrm>
            <a:off x="3271837" y="3328987"/>
            <a:ext cx="2210991" cy="317897"/>
          </a:xfrm>
          <a:prstGeom prst="rect">
            <a:avLst/>
          </a:prstGeom>
        </p:spPr>
        <p:txBody>
          <a:bodyPr wrap="none" lIns="0" tIns="0" rIns="0" bIns="0">
            <a:noAutofit/>
          </a:bodyPr>
          <a:lstStyle/>
          <a:p>
            <a:pPr indent="0" algn="r" rtl="1">
              <a:lnSpc>
                <a:spcPts val="3234"/>
              </a:lnSpc>
            </a:pPr>
            <a:r>
              <a:rPr lang="ar-SA" sz="1800" b="1">
                <a:latin typeface="Times New Roman"/>
              </a:rPr>
              <a:t>حكمهم، </a:t>
            </a:r>
            <a:r>
              <a:rPr lang="ar-SA" sz="2100">
                <a:latin typeface="Times New Roman"/>
              </a:rPr>
              <a:t>يضع مجلس </a:t>
            </a:r>
          </a:p>
        </p:txBody>
      </p:sp>
      <p:sp>
        <p:nvSpPr>
          <p:cNvPr id="12" name="Rectangle 11"/>
          <p:cNvSpPr/>
          <p:nvPr/>
        </p:nvSpPr>
        <p:spPr>
          <a:xfrm>
            <a:off x="3729037" y="3743325"/>
            <a:ext cx="1757363" cy="1135856"/>
          </a:xfrm>
          <a:prstGeom prst="rect">
            <a:avLst/>
          </a:prstGeom>
        </p:spPr>
        <p:txBody>
          <a:bodyPr lIns="0" tIns="0" rIns="0" bIns="0">
            <a:noAutofit/>
          </a:bodyPr>
          <a:lstStyle/>
          <a:p>
            <a:pPr indent="0" algn="r" rtl="1">
              <a:lnSpc>
                <a:spcPts val="3234"/>
              </a:lnSpc>
            </a:pPr>
            <a:r>
              <a:rPr lang="ar-SA" sz="2100">
                <a:latin typeface="Times New Roman"/>
              </a:rPr>
              <a:t>المجض العلس الغوا </a:t>
            </a:r>
            <a:r>
              <a:rPr lang="ar-SA" sz="1800" b="1">
                <a:latin typeface="Times New Roman"/>
              </a:rPr>
              <a:t>التي </a:t>
            </a:r>
            <a:r>
              <a:rPr lang="ar-SA" sz="1900" b="1">
                <a:latin typeface="Times New Roman"/>
              </a:rPr>
              <a:t>يقوم </a:t>
            </a:r>
            <a:r>
              <a:rPr lang="ar-SA" sz="1800" b="1">
                <a:latin typeface="Times New Roman"/>
              </a:rPr>
              <a:t>بها </a:t>
            </a:r>
            <a:r>
              <a:rPr lang="ar-SA" sz="1900" b="1">
                <a:latin typeface="Times New Roman"/>
              </a:rPr>
              <a:t>عفو</a:t>
            </a:r>
          </a:p>
          <a:p>
            <a:pPr indent="-673100" algn="r" rtl="1">
              <a:lnSpc>
                <a:spcPts val="2330"/>
              </a:lnSpc>
              <a:spcAft>
                <a:spcPts val="1120"/>
              </a:spcAft>
            </a:pPr>
            <a:r>
              <a:rPr lang="ar-SA" sz="2100">
                <a:latin typeface="Times New Roman"/>
              </a:rPr>
              <a:t>العلمي .</a:t>
            </a:r>
          </a:p>
        </p:txBody>
      </p:sp>
      <p:sp>
        <p:nvSpPr>
          <p:cNvPr id="13" name="Rectangle 12"/>
          <p:cNvSpPr/>
          <p:nvPr/>
        </p:nvSpPr>
        <p:spPr>
          <a:xfrm>
            <a:off x="707231" y="4957762"/>
            <a:ext cx="4900612" cy="4872038"/>
          </a:xfrm>
          <a:prstGeom prst="rect">
            <a:avLst/>
          </a:prstGeom>
        </p:spPr>
        <p:txBody>
          <a:bodyPr lIns="0" tIns="0" rIns="0" bIns="0">
            <a:noAutofit/>
          </a:bodyPr>
          <a:lstStyle/>
          <a:p>
            <a:pPr marR="118269" indent="0" algn="just" rtl="1">
              <a:lnSpc>
                <a:spcPts val="2925"/>
              </a:lnSpc>
              <a:spcBef>
                <a:spcPts val="1120"/>
              </a:spcBef>
              <a:spcAft>
                <a:spcPts val="770"/>
              </a:spcAft>
            </a:pPr>
            <a:r>
              <a:rPr lang="ar-SA" sz="2100">
                <a:latin typeface="Times New Roman"/>
              </a:rPr>
              <a:t>يجوز منح، جوائز ومكانات تثجيعية سنوا للبا حثين المتميزين، </a:t>
            </a:r>
            <a:r>
              <a:rPr lang="ar-SA" sz="2200">
                <a:latin typeface="Times New Roman"/>
              </a:rPr>
              <a:t>ويحدد </a:t>
            </a:r>
            <a:r>
              <a:rPr lang="ar-SA" sz="1900" b="1">
                <a:latin typeface="Times New Roman"/>
              </a:rPr>
              <a:t>مجلس </a:t>
            </a:r>
            <a:r>
              <a:rPr lang="ar-SA" sz="2100">
                <a:latin typeface="Times New Roman"/>
              </a:rPr>
              <a:t>الجامعة بناء </a:t>
            </a:r>
            <a:r>
              <a:rPr lang="ar-SA" sz="1900" b="1">
                <a:latin typeface="Times New Roman"/>
              </a:rPr>
              <a:t>على </a:t>
            </a:r>
            <a:r>
              <a:rPr lang="ar-SA" sz="2100">
                <a:latin typeface="Times New Roman"/>
              </a:rPr>
              <a:t>توصية </a:t>
            </a:r>
            <a:r>
              <a:rPr lang="ar-SA" sz="1900" b="1">
                <a:latin typeface="Times New Roman"/>
              </a:rPr>
              <a:t>المجلس العلمي </a:t>
            </a:r>
            <a:r>
              <a:rPr lang="ar-SA" sz="2200">
                <a:latin typeface="Times New Roman"/>
              </a:rPr>
              <a:t>عدد </a:t>
            </a:r>
            <a:r>
              <a:rPr lang="ar-SA" sz="2100">
                <a:latin typeface="Times New Roman"/>
              </a:rPr>
              <a:t>هذ</a:t>
            </a:r>
            <a:r>
              <a:rPr lang="en-US" sz="2100">
                <a:latin typeface="Times New Roman"/>
              </a:rPr>
              <a:t>٥</a:t>
            </a:r>
            <a:r>
              <a:rPr lang="ar-SA" sz="2100">
                <a:latin typeface="Times New Roman"/>
              </a:rPr>
              <a:t> الجوائز والمكافآت ومعايير الاختيار وطريقته .</a:t>
            </a:r>
          </a:p>
          <a:p>
            <a:pPr marR="118269" indent="0" algn="r" rtl="1">
              <a:lnSpc>
                <a:spcPts val="3347"/>
              </a:lnSpc>
              <a:spcAft>
                <a:spcPts val="280"/>
              </a:spcAft>
            </a:pPr>
            <a:r>
              <a:rPr lang="ar-SA" sz="2100">
                <a:latin typeface="Times New Roman"/>
              </a:rPr>
              <a:t>يجوز منح جوائز لثجيعية للبحوث المتميزة سوا ، ويحدد مجلس الجامعة بناء على توصية المجلس العلمي عدد الجوائز، ومعايير الاختيار وذلك وفق ما يأتي : </a:t>
            </a:r>
            <a:r>
              <a:rPr lang="ar-SA" sz="2200">
                <a:latin typeface="Times New Roman"/>
              </a:rPr>
              <a:t>أ- أن </a:t>
            </a:r>
            <a:r>
              <a:rPr lang="ar-SA" sz="2100">
                <a:latin typeface="Times New Roman"/>
              </a:rPr>
              <a:t>يتصف البحث بالأصالة والابتكار وألأيكون قد مضى على </a:t>
            </a:r>
            <a:r>
              <a:rPr lang="ar-SA" sz="2200">
                <a:latin typeface="Times New Roman"/>
              </a:rPr>
              <a:t>نشره أكثر </a:t>
            </a:r>
            <a:r>
              <a:rPr lang="ar-SA" sz="2100">
                <a:latin typeface="Times New Roman"/>
              </a:rPr>
              <a:t>س عامين .</a:t>
            </a:r>
          </a:p>
          <a:p>
            <a:pPr marR="791369" indent="-673100" algn="r" rtl="1">
              <a:lnSpc>
                <a:spcPts val="3094"/>
              </a:lnSpc>
            </a:pPr>
            <a:r>
              <a:rPr lang="ar-SA" sz="2100">
                <a:latin typeface="Times New Roman"/>
              </a:rPr>
              <a:t>ب </a:t>
            </a:r>
            <a:r>
              <a:rPr lang="en-US" sz="2100">
                <a:latin typeface="Times New Roman"/>
              </a:rPr>
              <a:t>٠</a:t>
            </a:r>
            <a:r>
              <a:rPr lang="ar-SA" sz="2100">
                <a:latin typeface="Times New Roman"/>
              </a:rPr>
              <a:t> </a:t>
            </a:r>
            <a:r>
              <a:rPr lang="ar-SA" sz="2200">
                <a:latin typeface="Times New Roman"/>
              </a:rPr>
              <a:t>أن </a:t>
            </a:r>
            <a:r>
              <a:rPr lang="ar-SA" sz="2100">
                <a:latin typeface="Times New Roman"/>
              </a:rPr>
              <a:t>يكون البحث قد </a:t>
            </a:r>
            <a:r>
              <a:rPr lang="ar-SA" sz="2200">
                <a:latin typeface="Times New Roman"/>
              </a:rPr>
              <a:t>أنجز </a:t>
            </a:r>
            <a:r>
              <a:rPr lang="ar-SA" sz="2100">
                <a:latin typeface="Times New Roman"/>
              </a:rPr>
              <a:t>في الجامعة وخضع لنظام التحكيم المعمول </a:t>
            </a:r>
            <a:r>
              <a:rPr lang="ar-SA" sz="1800" b="1">
                <a:latin typeface="Times New Roman"/>
              </a:rPr>
              <a:t>به </a:t>
            </a:r>
            <a:r>
              <a:rPr lang="ar-SA" sz="2100">
                <a:latin typeface="Times New Roman"/>
              </a:rPr>
              <a:t>فيها .</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29425" y="57150"/>
            <a:ext cx="414337" cy="421481"/>
          </a:xfrm>
          <a:prstGeom prst="rect">
            <a:avLst/>
          </a:prstGeom>
        </p:spPr>
      </p:pic>
      <p:pic>
        <p:nvPicPr>
          <p:cNvPr id="3" name="Picture 2"/>
          <p:cNvPicPr>
            <a:picLocks noChangeAspect="1"/>
          </p:cNvPicPr>
          <p:nvPr/>
        </p:nvPicPr>
        <p:blipFill>
          <a:blip r:embed="rId3"/>
          <a:stretch>
            <a:fillRect/>
          </a:stretch>
        </p:blipFill>
        <p:spPr>
          <a:xfrm>
            <a:off x="264318" y="78581"/>
            <a:ext cx="421482" cy="414337"/>
          </a:xfrm>
          <a:prstGeom prst="rect">
            <a:avLst/>
          </a:prstGeom>
        </p:spPr>
      </p:pic>
      <p:pic>
        <p:nvPicPr>
          <p:cNvPr id="4" name="Picture 3"/>
          <p:cNvPicPr>
            <a:picLocks noChangeAspect="1"/>
          </p:cNvPicPr>
          <p:nvPr/>
        </p:nvPicPr>
        <p:blipFill>
          <a:blip r:embed="rId4"/>
          <a:stretch>
            <a:fillRect/>
          </a:stretch>
        </p:blipFill>
        <p:spPr>
          <a:xfrm>
            <a:off x="6879431" y="10208418"/>
            <a:ext cx="457200" cy="407194"/>
          </a:xfrm>
          <a:prstGeom prst="rect">
            <a:avLst/>
          </a:prstGeom>
        </p:spPr>
      </p:pic>
      <p:pic>
        <p:nvPicPr>
          <p:cNvPr id="5" name="Picture 4"/>
          <p:cNvPicPr>
            <a:picLocks noChangeAspect="1"/>
          </p:cNvPicPr>
          <p:nvPr/>
        </p:nvPicPr>
        <p:blipFill>
          <a:blip r:embed="rId5"/>
          <a:stretch>
            <a:fillRect/>
          </a:stretch>
        </p:blipFill>
        <p:spPr>
          <a:xfrm>
            <a:off x="300037" y="10229850"/>
            <a:ext cx="414338" cy="414337"/>
          </a:xfrm>
          <a:prstGeom prst="rect">
            <a:avLst/>
          </a:prstGeom>
        </p:spPr>
      </p:pic>
      <p:sp>
        <p:nvSpPr>
          <p:cNvPr id="6" name="Rectangle 5"/>
          <p:cNvSpPr/>
          <p:nvPr/>
        </p:nvSpPr>
        <p:spPr>
          <a:xfrm>
            <a:off x="6457950" y="4486275"/>
            <a:ext cx="278606" cy="192881"/>
          </a:xfrm>
          <a:prstGeom prst="rect">
            <a:avLst/>
          </a:prstGeom>
        </p:spPr>
        <p:txBody>
          <a:bodyPr wrap="none" lIns="0" tIns="0" rIns="0" bIns="0">
            <a:noAutofit/>
          </a:bodyPr>
          <a:lstStyle/>
          <a:p>
            <a:pPr indent="0" algn="r" rtl="1">
              <a:lnSpc>
                <a:spcPts val="2330"/>
              </a:lnSpc>
            </a:pPr>
            <a:r>
              <a:rPr lang="en-US" sz="2100">
                <a:latin typeface="Times New Roman"/>
              </a:rPr>
              <a:t>1</a:t>
            </a:r>
            <a:r>
              <a:rPr lang="ar-SA" sz="2100">
                <a:latin typeface="Times New Roman"/>
              </a:rPr>
              <a:t>دة</a:t>
            </a:r>
          </a:p>
        </p:txBody>
      </p:sp>
      <p:sp>
        <p:nvSpPr>
          <p:cNvPr id="7" name="Rectangle 6"/>
          <p:cNvSpPr/>
          <p:nvPr/>
        </p:nvSpPr>
        <p:spPr>
          <a:xfrm>
            <a:off x="757237" y="664368"/>
            <a:ext cx="4668441" cy="1268016"/>
          </a:xfrm>
          <a:prstGeom prst="rect">
            <a:avLst/>
          </a:prstGeom>
        </p:spPr>
        <p:txBody>
          <a:bodyPr lIns="0" tIns="0" rIns="0" bIns="0">
            <a:noAutofit/>
          </a:bodyPr>
          <a:lstStyle/>
          <a:p>
            <a:pPr indent="0" algn="r" rtl="1">
              <a:lnSpc>
                <a:spcPts val="3741"/>
              </a:lnSpc>
            </a:pPr>
            <a:r>
              <a:rPr lang="ar-SA" sz="2200">
                <a:latin typeface="Times New Roman"/>
              </a:rPr>
              <a:t>وءألآيكون </a:t>
            </a:r>
            <a:r>
              <a:rPr lang="ar-SA" sz="1800" b="1">
                <a:latin typeface="Times New Roman"/>
              </a:rPr>
              <a:t>قد سبق الحصول به </a:t>
            </a:r>
            <a:r>
              <a:rPr lang="ar-SA" sz="1900" b="1">
                <a:latin typeface="Times New Roman"/>
              </a:rPr>
              <a:t>على </a:t>
            </a:r>
            <a:r>
              <a:rPr lang="ar-SA" sz="2100">
                <a:latin typeface="Times New Roman"/>
              </a:rPr>
              <a:t>جائزة </a:t>
            </a:r>
            <a:r>
              <a:rPr lang="ar-SA" sz="2200">
                <a:latin typeface="Times New Roman"/>
              </a:rPr>
              <a:t>أخرى </a:t>
            </a:r>
            <a:r>
              <a:rPr lang="en-US" sz="1800">
                <a:latin typeface="Times New Roman"/>
              </a:rPr>
              <a:t>٠</a:t>
            </a:r>
            <a:r>
              <a:rPr lang="ar-SA" sz="1800">
                <a:latin typeface="Times New Roman"/>
              </a:rPr>
              <a:t> </a:t>
            </a:r>
            <a:r>
              <a:rPr lang="ar-SA" sz="1800" b="1">
                <a:latin typeface="Times New Roman"/>
              </a:rPr>
              <a:t>د </a:t>
            </a:r>
            <a:r>
              <a:rPr lang="ar-SA" sz="2200">
                <a:latin typeface="Times New Roman"/>
              </a:rPr>
              <a:t>- ألأ يكون </a:t>
            </a:r>
            <a:r>
              <a:rPr lang="ar-SA" sz="1800" b="1">
                <a:latin typeface="Times New Roman"/>
              </a:rPr>
              <a:t>البحث مستلا من رسائل الماجستير </a:t>
            </a:r>
            <a:r>
              <a:rPr lang="ar-SA" sz="2200">
                <a:latin typeface="Times New Roman"/>
              </a:rPr>
              <a:t>أو </a:t>
            </a:r>
            <a:r>
              <a:rPr lang="ar-SA" sz="1800" b="1">
                <a:latin typeface="Times New Roman"/>
              </a:rPr>
              <a:t>الدكتوراه .</a:t>
            </a:r>
          </a:p>
        </p:txBody>
      </p:sp>
      <p:sp>
        <p:nvSpPr>
          <p:cNvPr id="8" name="Rectangle 7"/>
          <p:cNvSpPr/>
          <p:nvPr/>
        </p:nvSpPr>
        <p:spPr>
          <a:xfrm>
            <a:off x="764381" y="2164556"/>
            <a:ext cx="5004197" cy="2064544"/>
          </a:xfrm>
          <a:prstGeom prst="rect">
            <a:avLst/>
          </a:prstGeom>
        </p:spPr>
        <p:txBody>
          <a:bodyPr lIns="0" tIns="0" rIns="0" bIns="0">
            <a:noAutofit/>
          </a:bodyPr>
          <a:lstStyle/>
          <a:p>
            <a:pPr indent="-266700" algn="just" rtl="1">
              <a:lnSpc>
                <a:spcPts val="3403"/>
              </a:lnSpc>
              <a:spcAft>
                <a:spcPts val="630"/>
              </a:spcAft>
            </a:pPr>
            <a:r>
              <a:rPr lang="ar-SA" sz="2100">
                <a:latin typeface="Times New Roman"/>
              </a:rPr>
              <a:t>: تتكون </a:t>
            </a:r>
            <a:r>
              <a:rPr lang="ar-SA" sz="2200">
                <a:latin typeface="Times New Roman"/>
              </a:rPr>
              <a:t>كل </a:t>
            </a:r>
            <a:r>
              <a:rPr lang="ar-SA" sz="2100">
                <a:latin typeface="Times New Roman"/>
              </a:rPr>
              <a:t>جائزة من شهادة تقدير ومكافأة مالية لا تزيد عن عشرين </a:t>
            </a:r>
            <a:r>
              <a:rPr lang="ar-SA" sz="2200">
                <a:latin typeface="Times New Roman"/>
              </a:rPr>
              <a:t>ألف </a:t>
            </a:r>
            <a:r>
              <a:rPr lang="ar-SA" sz="2100">
                <a:latin typeface="Times New Roman"/>
              </a:rPr>
              <a:t>ريال يحددها مجلس الجامعة </a:t>
            </a:r>
            <a:r>
              <a:rPr lang="ar-SA" sz="1800" b="1">
                <a:latin typeface="Times New Roman"/>
              </a:rPr>
              <a:t>بناء </a:t>
            </a:r>
            <a:r>
              <a:rPr lang="ar-SA" sz="1900" b="1">
                <a:latin typeface="Times New Roman"/>
              </a:rPr>
              <a:t>على </a:t>
            </a:r>
            <a:r>
              <a:rPr lang="ar-SA" sz="2100">
                <a:latin typeface="Times New Roman"/>
              </a:rPr>
              <a:t>توبة المجلس العلمي ، ويجوز </a:t>
            </a:r>
            <a:r>
              <a:rPr lang="ar-SA" sz="2200">
                <a:latin typeface="Times New Roman"/>
              </a:rPr>
              <a:t>أن </a:t>
            </a:r>
            <a:r>
              <a:rPr lang="ar-SA" sz="2100">
                <a:latin typeface="Times New Roman"/>
              </a:rPr>
              <a:t>يثترك </a:t>
            </a:r>
            <a:r>
              <a:rPr lang="ar-SA" sz="1900" b="1">
                <a:latin typeface="Times New Roman"/>
              </a:rPr>
              <a:t>في </a:t>
            </a:r>
            <a:r>
              <a:rPr lang="ar-SA" sz="2100">
                <a:latin typeface="Times New Roman"/>
              </a:rPr>
              <a:t>الجائزة </a:t>
            </a:r>
            <a:r>
              <a:rPr lang="ar-SA" sz="2200">
                <a:latin typeface="Times New Roman"/>
              </a:rPr>
              <a:t>أكثر </a:t>
            </a:r>
            <a:r>
              <a:rPr lang="ar-SA" sz="2100">
                <a:latin typeface="Times New Roman"/>
              </a:rPr>
              <a:t>من باحث ، </a:t>
            </a:r>
            <a:r>
              <a:rPr lang="ar-SA" sz="1900" b="1">
                <a:latin typeface="Times New Roman"/>
              </a:rPr>
              <a:t>وفي </a:t>
            </a:r>
            <a:r>
              <a:rPr lang="ar-SA" sz="2100">
                <a:latin typeface="Times New Roman"/>
              </a:rPr>
              <a:t>هذ</a:t>
            </a:r>
            <a:r>
              <a:rPr lang="en-US" sz="2100">
                <a:latin typeface="Times New Roman"/>
              </a:rPr>
              <a:t>٥</a:t>
            </a:r>
            <a:r>
              <a:rPr lang="ar-SA" sz="2100">
                <a:latin typeface="Times New Roman"/>
              </a:rPr>
              <a:t> الحالة تونع المكافأة </a:t>
            </a:r>
            <a:r>
              <a:rPr lang="ar-SA" sz="1800" b="1">
                <a:latin typeface="Times New Roman"/>
              </a:rPr>
              <a:t>بينهم </a:t>
            </a:r>
            <a:r>
              <a:rPr lang="ar-SA" sz="2100">
                <a:latin typeface="Times New Roman"/>
              </a:rPr>
              <a:t>بالتساوي .</a:t>
            </a:r>
          </a:p>
        </p:txBody>
      </p:sp>
      <p:sp>
        <p:nvSpPr>
          <p:cNvPr id="9" name="Rectangle 8"/>
          <p:cNvSpPr/>
          <p:nvPr/>
        </p:nvSpPr>
        <p:spPr>
          <a:xfrm>
            <a:off x="775096" y="4454128"/>
            <a:ext cx="4936332" cy="1203722"/>
          </a:xfrm>
          <a:prstGeom prst="rect">
            <a:avLst/>
          </a:prstGeom>
        </p:spPr>
        <p:txBody>
          <a:bodyPr lIns="0" tIns="0" rIns="0" bIns="0">
            <a:noAutofit/>
          </a:bodyPr>
          <a:lstStyle/>
          <a:p>
            <a:pPr indent="-266700" algn="just" rtl="1">
              <a:lnSpc>
                <a:spcPts val="3347"/>
              </a:lnSpc>
            </a:pPr>
            <a:r>
              <a:rPr lang="ar-SA" sz="2100">
                <a:latin typeface="Times New Roman"/>
              </a:rPr>
              <a:t>: يضع المجلس العلمي القوامعد المنظمة لآلية الترثبح والتقدم </a:t>
            </a:r>
            <a:r>
              <a:rPr lang="ar-SA" sz="1800" b="1">
                <a:latin typeface="Times New Roman"/>
              </a:rPr>
              <a:t>لنيل </a:t>
            </a:r>
            <a:r>
              <a:rPr lang="ar-SA" sz="2100">
                <a:latin typeface="Times New Roman"/>
              </a:rPr>
              <a:t>تلك الجوائز والمكافآت التي تقدمها الجامعة </a:t>
            </a:r>
            <a:r>
              <a:rPr lang="ar-SA" sz="2200">
                <a:latin typeface="Times New Roman"/>
              </a:rPr>
              <a:t>أو </a:t>
            </a:r>
            <a:r>
              <a:rPr lang="ar-SA" sz="2100">
                <a:latin typeface="Times New Roman"/>
              </a:rPr>
              <a:t>تلك التي تعلن عنها </a:t>
            </a:r>
            <a:r>
              <a:rPr lang="ar-SA" sz="1800" b="1">
                <a:latin typeface="Times New Roman"/>
              </a:rPr>
              <a:t>هيئات </a:t>
            </a:r>
            <a:r>
              <a:rPr lang="ar-SA" sz="2200">
                <a:latin typeface="Times New Roman"/>
              </a:rPr>
              <a:t>أو </a:t>
            </a:r>
            <a:r>
              <a:rPr lang="ar-SA" sz="2100">
                <a:latin typeface="Times New Roman"/>
              </a:rPr>
              <a:t>مؤسسات علمية</a:t>
            </a:r>
          </a:p>
        </p:txBody>
      </p:sp>
      <p:sp>
        <p:nvSpPr>
          <p:cNvPr id="10" name="Rectangle 9"/>
          <p:cNvSpPr/>
          <p:nvPr/>
        </p:nvSpPr>
        <p:spPr>
          <a:xfrm>
            <a:off x="4875609" y="5793581"/>
            <a:ext cx="646509" cy="246459"/>
          </a:xfrm>
          <a:prstGeom prst="rect">
            <a:avLst/>
          </a:prstGeom>
        </p:spPr>
        <p:txBody>
          <a:bodyPr wrap="none" lIns="0" tIns="0" rIns="0" bIns="0">
            <a:noAutofit/>
          </a:bodyPr>
          <a:lstStyle/>
          <a:p>
            <a:pPr indent="-355600" algn="r" rtl="1">
              <a:lnSpc>
                <a:spcPts val="2100"/>
              </a:lnSpc>
              <a:spcAft>
                <a:spcPts val="1190"/>
              </a:spcAft>
            </a:pPr>
            <a:r>
              <a:rPr lang="ar-SA" sz="1900" b="1">
                <a:latin typeface="Times New Roman"/>
              </a:rPr>
              <a:t>اخرى </a:t>
            </a:r>
            <a:r>
              <a:rPr lang="en-US" sz="1900" b="1">
                <a:latin typeface="Times New Roman"/>
              </a:rPr>
              <a:t>٠</a:t>
            </a:r>
          </a:p>
        </p:txBody>
      </p:sp>
      <p:sp>
        <p:nvSpPr>
          <p:cNvPr id="11" name="Rectangle 10"/>
          <p:cNvSpPr/>
          <p:nvPr/>
        </p:nvSpPr>
        <p:spPr>
          <a:xfrm>
            <a:off x="1268015" y="6275784"/>
            <a:ext cx="4564856" cy="2486025"/>
          </a:xfrm>
          <a:prstGeom prst="rect">
            <a:avLst/>
          </a:prstGeom>
        </p:spPr>
        <p:txBody>
          <a:bodyPr lIns="0" tIns="0" rIns="0" bIns="0">
            <a:noAutofit/>
          </a:bodyPr>
          <a:lstStyle/>
          <a:p>
            <a:pPr indent="-266700" algn="r" rtl="1">
              <a:lnSpc>
                <a:spcPts val="4191"/>
              </a:lnSpc>
            </a:pPr>
            <a:r>
              <a:rPr lang="ar-SA" sz="2100">
                <a:latin typeface="Times New Roman"/>
              </a:rPr>
              <a:t>: يشتمل الانتاج المقدم للنثر </a:t>
            </a:r>
            <a:r>
              <a:rPr lang="ar-SA" sz="1900" b="1">
                <a:latin typeface="Times New Roman"/>
              </a:rPr>
              <a:t>في </a:t>
            </a:r>
            <a:r>
              <a:rPr lang="ar-SA" sz="2100">
                <a:latin typeface="Times New Roman"/>
              </a:rPr>
              <a:t>الجامعة </a:t>
            </a:r>
            <a:r>
              <a:rPr lang="ar-SA" sz="1900" b="1">
                <a:latin typeface="Times New Roman"/>
              </a:rPr>
              <a:t>على </a:t>
            </a:r>
            <a:r>
              <a:rPr lang="ar-SA" sz="2100">
                <a:latin typeface="Times New Roman"/>
              </a:rPr>
              <a:t>ما يأتي : أ-الرمائل العلب. </a:t>
            </a:r>
            <a:r>
              <a:rPr lang="ar-SA" sz="1100">
                <a:latin typeface="Tahoma"/>
              </a:rPr>
              <a:t>ب-</a:t>
            </a:r>
            <a:r>
              <a:rPr lang="ar-SA" sz="1800" b="1">
                <a:latin typeface="Times New Roman"/>
              </a:rPr>
              <a:t>البحوث </a:t>
            </a:r>
            <a:r>
              <a:rPr lang="ar-SA" sz="2100">
                <a:latin typeface="Times New Roman"/>
              </a:rPr>
              <a:t>العلمية </a:t>
            </a:r>
            <a:r>
              <a:rPr lang="en-US" sz="1100">
                <a:latin typeface="Tahoma"/>
              </a:rPr>
              <a:t>٠</a:t>
            </a:r>
            <a:r>
              <a:rPr lang="ar-SA" sz="1100">
                <a:latin typeface="Tahoma"/>
              </a:rPr>
              <a:t> ج</a:t>
            </a:r>
            <a:r>
              <a:rPr lang="en-US" sz="1100">
                <a:latin typeface="Tahoma"/>
              </a:rPr>
              <a:t>٠</a:t>
            </a:r>
            <a:r>
              <a:rPr lang="ar-SA" sz="1100">
                <a:latin typeface="Tahoma"/>
              </a:rPr>
              <a:t> </a:t>
            </a:r>
            <a:r>
              <a:rPr lang="ar-SA" sz="2200">
                <a:latin typeface="Times New Roman"/>
              </a:rPr>
              <a:t>الكتب </a:t>
            </a:r>
            <a:r>
              <a:rPr lang="ar-SA" sz="2100">
                <a:latin typeface="Times New Roman"/>
              </a:rPr>
              <a:t>الدراسية </a:t>
            </a:r>
            <a:r>
              <a:rPr lang="ar-SA" sz="1800" b="1">
                <a:latin typeface="Times New Roman"/>
              </a:rPr>
              <a:t>المنهجية </a:t>
            </a:r>
            <a:r>
              <a:rPr lang="en-US" sz="1100">
                <a:latin typeface="Tahoma"/>
              </a:rPr>
              <a:t>٠</a:t>
            </a:r>
            <a:r>
              <a:rPr lang="ar-SA" sz="1100">
                <a:latin typeface="Tahoma"/>
              </a:rPr>
              <a:t> </a:t>
            </a:r>
            <a:r>
              <a:rPr lang="ar-SA" sz="2100">
                <a:latin typeface="Times New Roman"/>
              </a:rPr>
              <a:t>د-المولفات، </a:t>
            </a:r>
            <a:r>
              <a:rPr lang="ar-SA" sz="1800" b="1">
                <a:latin typeface="Times New Roman"/>
              </a:rPr>
              <a:t>والمراح المكتبية.</a:t>
            </a:r>
          </a:p>
        </p:txBody>
      </p:sp>
      <p:sp>
        <p:nvSpPr>
          <p:cNvPr id="12" name="Rectangle 11"/>
          <p:cNvSpPr/>
          <p:nvPr/>
        </p:nvSpPr>
        <p:spPr>
          <a:xfrm>
            <a:off x="839390" y="8968978"/>
            <a:ext cx="4743450" cy="696515"/>
          </a:xfrm>
          <a:prstGeom prst="rect">
            <a:avLst/>
          </a:prstGeom>
        </p:spPr>
        <p:txBody>
          <a:bodyPr lIns="0" tIns="0" rIns="0" bIns="0">
            <a:noAutofit/>
          </a:bodyPr>
          <a:lstStyle/>
          <a:p>
            <a:pPr indent="-355600" algn="r" rtl="1">
              <a:lnSpc>
                <a:spcPts val="2869"/>
              </a:lnSpc>
            </a:pPr>
            <a:r>
              <a:rPr lang="ar-SA" sz="2100">
                <a:latin typeface="Times New Roman"/>
              </a:rPr>
              <a:t>ه- - المترجمات من المراجع، والكتب الدراسية </a:t>
            </a:r>
            <a:r>
              <a:rPr lang="en-US" sz="2100">
                <a:latin typeface="Times New Roman"/>
              </a:rPr>
              <a:t>٠</a:t>
            </a:r>
            <a:r>
              <a:rPr lang="ar-SA" sz="2100">
                <a:latin typeface="Times New Roman"/>
              </a:rPr>
              <a:t> أو </a:t>
            </a:r>
            <a:r>
              <a:rPr lang="ar-SA" sz="1800" b="1">
                <a:latin typeface="Times New Roman"/>
              </a:rPr>
              <a:t>.غيرها</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4318" y="10194131"/>
            <a:ext cx="421482" cy="282178"/>
          </a:xfrm>
          <a:prstGeom prst="rect">
            <a:avLst/>
          </a:prstGeom>
        </p:spPr>
      </p:pic>
      <p:sp>
        <p:nvSpPr>
          <p:cNvPr id="3" name="Rectangle 2"/>
          <p:cNvSpPr/>
          <p:nvPr/>
        </p:nvSpPr>
        <p:spPr>
          <a:xfrm>
            <a:off x="264318" y="210740"/>
            <a:ext cx="457200" cy="339328"/>
          </a:xfrm>
          <a:prstGeom prst="rect">
            <a:avLst/>
          </a:prstGeom>
        </p:spPr>
        <p:txBody>
          <a:bodyPr wrap="none" lIns="0" tIns="0" rIns="0" bIns="0">
            <a:noAutofit/>
          </a:bodyPr>
          <a:lstStyle/>
          <a:p>
            <a:pPr indent="0" algn="just"/>
            <a:r>
              <a:rPr lang="ar-SA" sz="2100">
                <a:latin typeface="Times New Roman"/>
              </a:rPr>
              <a:t>٣</a:t>
            </a:r>
          </a:p>
        </p:txBody>
      </p:sp>
      <p:sp>
        <p:nvSpPr>
          <p:cNvPr id="4" name="Rectangle 3"/>
          <p:cNvSpPr/>
          <p:nvPr/>
        </p:nvSpPr>
        <p:spPr>
          <a:xfrm>
            <a:off x="678656" y="614362"/>
            <a:ext cx="6150769" cy="9308306"/>
          </a:xfrm>
          <a:prstGeom prst="rect">
            <a:avLst/>
          </a:prstGeom>
        </p:spPr>
        <p:txBody>
          <a:bodyPr lIns="0" tIns="0" rIns="0" bIns="0">
            <a:noAutofit/>
          </a:bodyPr>
          <a:lstStyle/>
          <a:p>
            <a:pPr marR="1435100" indent="0" algn="r" rtl="1">
              <a:lnSpc>
                <a:spcPts val="2330"/>
              </a:lnSpc>
              <a:spcAft>
                <a:spcPts val="1260"/>
              </a:spcAft>
            </a:pPr>
            <a:r>
              <a:rPr lang="ar-SA" sz="2100">
                <a:latin typeface="Times New Roman"/>
              </a:rPr>
              <a:t>و </a:t>
            </a:r>
            <a:r>
              <a:rPr lang="ar-SA" sz="1800">
                <a:latin typeface="Times New Roman"/>
              </a:rPr>
              <a:t>- </a:t>
            </a:r>
            <a:r>
              <a:rPr lang="ar-SA" sz="2100">
                <a:latin typeface="Times New Roman"/>
              </a:rPr>
              <a:t>التحقيقات </a:t>
            </a:r>
            <a:r>
              <a:rPr lang="en-US" sz="1800">
                <a:latin typeface="Times New Roman"/>
              </a:rPr>
              <a:t>٠</a:t>
            </a:r>
          </a:p>
          <a:p>
            <a:pPr marR="1435100" indent="0" algn="r" rtl="1">
              <a:lnSpc>
                <a:spcPts val="3516"/>
              </a:lnSpc>
              <a:spcAft>
                <a:spcPts val="560"/>
              </a:spcAft>
            </a:pPr>
            <a:r>
              <a:rPr lang="ar-SA" sz="2100">
                <a:latin typeface="Times New Roman"/>
              </a:rPr>
              <a:t>ز- </a:t>
            </a:r>
            <a:r>
              <a:rPr lang="ar-SA" sz="1700" b="1">
                <a:latin typeface="Times New Roman"/>
              </a:rPr>
              <a:t>الموسوعات </a:t>
            </a:r>
            <a:r>
              <a:rPr lang="ar-SA" sz="1900" b="1">
                <a:latin typeface="Times New Roman"/>
              </a:rPr>
              <a:t>العلمية</a:t>
            </a:r>
            <a:r>
              <a:rPr lang="ar-SA" sz="2100">
                <a:latin typeface="Times New Roman"/>
              </a:rPr>
              <a:t>، </a:t>
            </a:r>
            <a:r>
              <a:rPr lang="ar-SA" sz="1900" b="1">
                <a:latin typeface="Times New Roman"/>
              </a:rPr>
              <a:t>والمعا</a:t>
            </a:r>
            <a:r>
              <a:rPr lang="ar-SA" sz="2100">
                <a:latin typeface="Times New Roman"/>
              </a:rPr>
              <a:t>جم </a:t>
            </a:r>
            <a:r>
              <a:rPr lang="en-US" sz="2100">
                <a:latin typeface="Times New Roman"/>
              </a:rPr>
              <a:t>٠</a:t>
            </a:r>
            <a:r>
              <a:rPr lang="ar-SA" sz="2100">
                <a:latin typeface="Times New Roman"/>
              </a:rPr>
              <a:t> </a:t>
            </a:r>
            <a:r>
              <a:rPr lang="ar-SA" sz="2400">
                <a:latin typeface="Times New Roman"/>
              </a:rPr>
              <a:t>ح - </a:t>
            </a:r>
            <a:r>
              <a:rPr lang="ar-SA" sz="1900" b="1">
                <a:latin typeface="Times New Roman"/>
              </a:rPr>
              <a:t>مايراه المجلس العلمي </a:t>
            </a:r>
            <a:r>
              <a:rPr lang="ar-SA" sz="2400">
                <a:latin typeface="Times New Roman"/>
              </a:rPr>
              <a:t>مناسأ </a:t>
            </a:r>
            <a:r>
              <a:rPr lang="ar-SA" sz="1900" b="1">
                <a:latin typeface="Times New Roman"/>
              </a:rPr>
              <a:t>للشر، </a:t>
            </a:r>
            <a:r>
              <a:rPr lang="ar-SA" sz="2400">
                <a:latin typeface="Times New Roman"/>
              </a:rPr>
              <a:t>ومشسقأ هع </a:t>
            </a:r>
            <a:r>
              <a:rPr lang="ar-SA" sz="2100">
                <a:latin typeface="Times New Roman"/>
              </a:rPr>
              <a:t>أهداف </a:t>
            </a:r>
            <a:r>
              <a:rPr lang="ar-SA" sz="1900" b="1">
                <a:latin typeface="Times New Roman"/>
              </a:rPr>
              <a:t>الجامعة .</a:t>
            </a:r>
          </a:p>
          <a:p>
            <a:pPr marR="1435100" indent="0" algn="just" rtl="1">
              <a:lnSpc>
                <a:spcPts val="3431"/>
              </a:lnSpc>
              <a:spcAft>
                <a:spcPts val="560"/>
              </a:spcAft>
            </a:pPr>
            <a:r>
              <a:rPr lang="ar-SA" sz="2100">
                <a:latin typeface="Times New Roman"/>
              </a:rPr>
              <a:t>يجوز بعد موافقة المجلس العلمي </a:t>
            </a:r>
            <a:r>
              <a:rPr lang="ar-SA" sz="1700" b="1">
                <a:latin typeface="Times New Roman"/>
              </a:rPr>
              <a:t>نثمر </a:t>
            </a:r>
            <a:r>
              <a:rPr lang="ar-SA" sz="2100">
                <a:latin typeface="Times New Roman"/>
              </a:rPr>
              <a:t>بعض رسائل الماجستير، والدكتوراه </a:t>
            </a:r>
            <a:r>
              <a:rPr lang="ar-SA" sz="1900" b="1">
                <a:latin typeface="Times New Roman"/>
              </a:rPr>
              <a:t>التي </a:t>
            </a:r>
            <a:r>
              <a:rPr lang="ar-SA" sz="2100">
                <a:latin typeface="Times New Roman"/>
              </a:rPr>
              <a:t>يكون </a:t>
            </a:r>
            <a:r>
              <a:rPr lang="ar-SA" sz="1800" b="1">
                <a:latin typeface="Times New Roman"/>
              </a:rPr>
              <a:t>في </a:t>
            </a:r>
            <a:r>
              <a:rPr lang="ar-SA" sz="2100">
                <a:latin typeface="Times New Roman"/>
              </a:rPr>
              <a:t>نثرها فائدة </a:t>
            </a:r>
            <a:r>
              <a:rPr lang="ar-SA" sz="1700" b="1">
                <a:latin typeface="Times New Roman"/>
              </a:rPr>
              <a:t>علمية </a:t>
            </a:r>
            <a:r>
              <a:rPr lang="ar-SA" sz="2100">
                <a:latin typeface="Times New Roman"/>
              </a:rPr>
              <a:t>عامة، أو</a:t>
            </a:r>
            <a:r>
              <a:rPr lang="ar-SA" sz="1700" b="1">
                <a:latin typeface="Times New Roman"/>
              </a:rPr>
              <a:t>ترتبط </a:t>
            </a:r>
            <a:r>
              <a:rPr lang="ar-SA" sz="2100">
                <a:latin typeface="Times New Roman"/>
              </a:rPr>
              <a:t>بأهداف التنمية </a:t>
            </a:r>
            <a:r>
              <a:rPr lang="ar-SA" sz="1800" b="1">
                <a:latin typeface="Times New Roman"/>
              </a:rPr>
              <a:t>في </a:t>
            </a:r>
            <a:r>
              <a:rPr lang="ar-SA" sz="2100">
                <a:latin typeface="Times New Roman"/>
              </a:rPr>
              <a:t>المملكة .</a:t>
            </a:r>
          </a:p>
          <a:p>
            <a:pPr indent="0" algn="r" rtl="1">
              <a:lnSpc>
                <a:spcPts val="2330"/>
              </a:lnSpc>
              <a:spcAft>
                <a:spcPts val="560"/>
              </a:spcAft>
            </a:pPr>
            <a:r>
              <a:rPr lang="ar-SA" sz="2100">
                <a:latin typeface="Times New Roman"/>
              </a:rPr>
              <a:t>مادة ( </a:t>
            </a:r>
            <a:r>
              <a:rPr lang="en-US" sz="550">
                <a:latin typeface="Times New Roman"/>
              </a:rPr>
              <a:t>٠</a:t>
            </a:r>
            <a:r>
              <a:rPr lang="ar-SA" sz="550">
                <a:latin typeface="Times New Roman"/>
              </a:rPr>
              <a:t>ع</a:t>
            </a:r>
            <a:r>
              <a:rPr lang="en-US" sz="550">
                <a:latin typeface="Times New Roman"/>
              </a:rPr>
              <a:t>٠</a:t>
            </a:r>
            <a:r>
              <a:rPr lang="ar-SA" sz="550">
                <a:latin typeface="Times New Roman"/>
              </a:rPr>
              <a:t> </a:t>
            </a:r>
            <a:r>
              <a:rPr lang="en-US" sz="2100">
                <a:latin typeface="Times New Roman"/>
              </a:rPr>
              <a:t>٢</a:t>
            </a:r>
            <a:r>
              <a:rPr lang="ar-SA" sz="2100">
                <a:latin typeface="Times New Roman"/>
              </a:rPr>
              <a:t> : إذا كانت الرسالة مكتوبة بلغة أجنبية ورأى المجلس</a:t>
            </a:r>
          </a:p>
          <a:p>
            <a:pPr marR="1435100" indent="0" algn="r" rtl="1">
              <a:lnSpc>
                <a:spcPts val="3150"/>
              </a:lnSpc>
              <a:spcAft>
                <a:spcPts val="910"/>
              </a:spcAft>
            </a:pPr>
            <a:r>
              <a:rPr lang="ar-SA" sz="1700" b="1">
                <a:latin typeface="Times New Roman"/>
              </a:rPr>
              <a:t>العلمي </a:t>
            </a:r>
            <a:r>
              <a:rPr lang="ar-SA" sz="2100">
                <a:latin typeface="Times New Roman"/>
              </a:rPr>
              <a:t>أهمية </a:t>
            </a:r>
            <a:r>
              <a:rPr lang="ar-SA" sz="2000">
                <a:latin typeface="Times New Roman"/>
              </a:rPr>
              <a:t>نثرها </a:t>
            </a:r>
            <a:r>
              <a:rPr lang="ar-SA" sz="1700" b="1">
                <a:latin typeface="Times New Roman"/>
              </a:rPr>
              <a:t>باللغة العربية يقرر المجلس </a:t>
            </a:r>
            <a:r>
              <a:rPr lang="ar-SA" sz="2400">
                <a:latin typeface="Times New Roman"/>
              </a:rPr>
              <a:t>مكافأة </a:t>
            </a:r>
            <a:r>
              <a:rPr lang="ar-SA" sz="1700" b="1">
                <a:latin typeface="Times New Roman"/>
              </a:rPr>
              <a:t>مالية مقابل ترجمتها .</a:t>
            </a:r>
          </a:p>
          <a:p>
            <a:pPr indent="0" algn="r" rtl="1">
              <a:lnSpc>
                <a:spcPts val="2440"/>
              </a:lnSpc>
              <a:spcAft>
                <a:spcPts val="560"/>
              </a:spcAft>
            </a:pPr>
            <a:r>
              <a:rPr lang="ar-SA" sz="2100">
                <a:latin typeface="Times New Roman"/>
              </a:rPr>
              <a:t>مادة </a:t>
            </a:r>
            <a:r>
              <a:rPr lang="ar-SA" sz="1900" b="1">
                <a:latin typeface="Times New Roman"/>
              </a:rPr>
              <a:t>(</a:t>
            </a:r>
            <a:r>
              <a:rPr lang="en-US" sz="1900" b="1">
                <a:latin typeface="Times New Roman"/>
              </a:rPr>
              <a:t>٤</a:t>
            </a:r>
            <a:r>
              <a:rPr lang="ar-SA" sz="1900" b="1">
                <a:latin typeface="Times New Roman"/>
              </a:rPr>
              <a:t> </a:t>
            </a:r>
            <a:r>
              <a:rPr lang="en-US" sz="1900" b="1">
                <a:latin typeface="Times New Roman"/>
              </a:rPr>
              <a:t>٠٢٠</a:t>
            </a:r>
            <a:r>
              <a:rPr lang="ar-SA" sz="1900" b="1">
                <a:latin typeface="Times New Roman"/>
              </a:rPr>
              <a:t> ب : يجوز لغرض </a:t>
            </a:r>
            <a:r>
              <a:rPr lang="ar-SA" sz="2200">
                <a:latin typeface="Times New Roman"/>
              </a:rPr>
              <a:t>النشر </a:t>
            </a:r>
            <a:r>
              <a:rPr lang="ar-SA" sz="1900" b="1">
                <a:latin typeface="Times New Roman"/>
              </a:rPr>
              <a:t>النظر في </a:t>
            </a:r>
            <a:r>
              <a:rPr lang="ar-SA" sz="2200">
                <a:latin typeface="Times New Roman"/>
              </a:rPr>
              <a:t>نشر </a:t>
            </a:r>
            <a:r>
              <a:rPr lang="ar-SA" sz="1900" b="1">
                <a:latin typeface="Times New Roman"/>
              </a:rPr>
              <a:t>الرسائل التي أجازتها</a:t>
            </a:r>
          </a:p>
          <a:p>
            <a:pPr marR="1435100" indent="0" algn="r" rtl="1">
              <a:lnSpc>
                <a:spcPts val="3628"/>
              </a:lnSpc>
              <a:spcAft>
                <a:spcPts val="560"/>
              </a:spcAft>
            </a:pPr>
            <a:r>
              <a:rPr lang="ar-SA" sz="2100">
                <a:latin typeface="Times New Roman"/>
              </a:rPr>
              <a:t>جامعات </a:t>
            </a:r>
            <a:r>
              <a:rPr lang="ar-SA" sz="2400">
                <a:latin typeface="Times New Roman"/>
              </a:rPr>
              <a:t>أخرى داخل المملكة أو </a:t>
            </a:r>
            <a:r>
              <a:rPr lang="ar-SA" sz="2100">
                <a:latin typeface="Times New Roman"/>
              </a:rPr>
              <a:t>خارجها </a:t>
            </a:r>
            <a:r>
              <a:rPr lang="ar-SA" sz="2400">
                <a:latin typeface="Times New Roman"/>
              </a:rPr>
              <a:t>إذا </a:t>
            </a:r>
            <a:r>
              <a:rPr lang="ar-SA" sz="2100">
                <a:latin typeface="Times New Roman"/>
              </a:rPr>
              <a:t>كانت </a:t>
            </a:r>
            <a:r>
              <a:rPr lang="ar-SA" sz="2400">
                <a:latin typeface="Times New Roman"/>
              </a:rPr>
              <a:t>تخدم أهداف </a:t>
            </a:r>
            <a:r>
              <a:rPr lang="ar-SA" sz="2100">
                <a:latin typeface="Times New Roman"/>
              </a:rPr>
              <a:t>الجامعة </a:t>
            </a:r>
            <a:r>
              <a:rPr lang="en-US" sz="1800">
                <a:latin typeface="Times New Roman"/>
              </a:rPr>
              <a:t>٠</a:t>
            </a:r>
          </a:p>
          <a:p>
            <a:pPr marR="1435100" indent="-330200" algn="just" rtl="1">
              <a:lnSpc>
                <a:spcPts val="3403"/>
              </a:lnSpc>
              <a:spcAft>
                <a:spcPts val="560"/>
              </a:spcAft>
            </a:pPr>
            <a:r>
              <a:rPr lang="ar-SA" sz="2100">
                <a:latin typeface="Times New Roman"/>
              </a:rPr>
              <a:t>: تصرف لصاحب الرسالة </a:t>
            </a:r>
            <a:r>
              <a:rPr lang="ar-SA" sz="2400">
                <a:latin typeface="Times New Roman"/>
              </a:rPr>
              <a:t>مكافأة </a:t>
            </a:r>
            <a:r>
              <a:rPr lang="ar-SA" sz="2100">
                <a:latin typeface="Times New Roman"/>
              </a:rPr>
              <a:t>قدرها (</a:t>
            </a:r>
            <a:r>
              <a:rPr lang="en-US" sz="2100">
                <a:latin typeface="Times New Roman"/>
              </a:rPr>
              <a:t>٠٠٠</a:t>
            </a:r>
            <a:r>
              <a:rPr lang="ar-SA" sz="2100">
                <a:latin typeface="Times New Roman"/>
              </a:rPr>
              <a:t> </a:t>
            </a:r>
            <a:r>
              <a:rPr lang="en-US" sz="2100">
                <a:latin typeface="Times New Roman"/>
              </a:rPr>
              <a:t>٨</a:t>
            </a:r>
            <a:r>
              <a:rPr lang="ar-SA" sz="2100">
                <a:latin typeface="Times New Roman"/>
              </a:rPr>
              <a:t>) ثمانية </a:t>
            </a:r>
            <a:r>
              <a:rPr lang="ar-SA" sz="2400">
                <a:latin typeface="Times New Roman"/>
              </a:rPr>
              <a:t>آلاف </a:t>
            </a:r>
            <a:r>
              <a:rPr lang="ar-SA" sz="2100">
                <a:latin typeface="Times New Roman"/>
              </a:rPr>
              <a:t>ريال </a:t>
            </a:r>
            <a:r>
              <a:rPr lang="ar-SA" sz="2400">
                <a:latin typeface="Times New Roman"/>
              </a:rPr>
              <a:t>مقابل </a:t>
            </a:r>
            <a:r>
              <a:rPr lang="ar-SA" sz="2000">
                <a:latin typeface="Times New Roman"/>
              </a:rPr>
              <a:t>نثر </a:t>
            </a:r>
            <a:r>
              <a:rPr lang="ar-SA" sz="2100">
                <a:latin typeface="Times New Roman"/>
              </a:rPr>
              <a:t>رسالة </a:t>
            </a:r>
            <a:r>
              <a:rPr lang="ar-SA" sz="1600" b="1">
                <a:latin typeface="Times New Roman"/>
              </a:rPr>
              <a:t>الماجستير </a:t>
            </a:r>
            <a:r>
              <a:rPr lang="ar-SA" sz="2100">
                <a:latin typeface="Times New Roman"/>
              </a:rPr>
              <a:t>، </a:t>
            </a:r>
            <a:r>
              <a:rPr lang="ar-SA" sz="2400">
                <a:latin typeface="Times New Roman"/>
              </a:rPr>
              <a:t>ومكافأة </a:t>
            </a:r>
            <a:r>
              <a:rPr lang="ar-SA" sz="2100">
                <a:latin typeface="Times New Roman"/>
              </a:rPr>
              <a:t>قدرها (...</a:t>
            </a:r>
            <a:r>
              <a:rPr lang="en-US" sz="2100">
                <a:latin typeface="Times New Roman"/>
              </a:rPr>
              <a:t>١٥</a:t>
            </a:r>
            <a:r>
              <a:rPr lang="ar-SA" sz="2100">
                <a:latin typeface="Times New Roman"/>
              </a:rPr>
              <a:t>) خمسة </a:t>
            </a:r>
            <a:r>
              <a:rPr lang="ar-SA" sz="2000">
                <a:latin typeface="Times New Roman"/>
              </a:rPr>
              <a:t>عثر </a:t>
            </a:r>
            <a:r>
              <a:rPr lang="ar-SA" sz="2400">
                <a:latin typeface="Times New Roman"/>
              </a:rPr>
              <a:t>ألف </a:t>
            </a:r>
            <a:r>
              <a:rPr lang="ar-SA" sz="2100">
                <a:latin typeface="Times New Roman"/>
              </a:rPr>
              <a:t>ريال </a:t>
            </a:r>
            <a:r>
              <a:rPr lang="ar-SA" sz="2400">
                <a:latin typeface="Times New Roman"/>
              </a:rPr>
              <a:t>مقابل </a:t>
            </a:r>
            <a:r>
              <a:rPr lang="ar-SA" sz="2000">
                <a:latin typeface="Times New Roman"/>
              </a:rPr>
              <a:t>نثر </a:t>
            </a:r>
            <a:r>
              <a:rPr lang="ar-SA" sz="2100">
                <a:latin typeface="Times New Roman"/>
              </a:rPr>
              <a:t>رسالة الدكتوراه </a:t>
            </a:r>
            <a:r>
              <a:rPr lang="en-US" sz="1800">
                <a:latin typeface="Times New Roman"/>
              </a:rPr>
              <a:t>٠</a:t>
            </a:r>
          </a:p>
          <a:p>
            <a:pPr indent="0" algn="r" rtl="1">
              <a:lnSpc>
                <a:spcPts val="2330"/>
              </a:lnSpc>
              <a:spcAft>
                <a:spcPts val="560"/>
              </a:spcAft>
            </a:pPr>
            <a:r>
              <a:rPr lang="ar-SA" sz="2100">
                <a:latin typeface="Times New Roman"/>
              </a:rPr>
              <a:t>مادة (</a:t>
            </a:r>
            <a:r>
              <a:rPr lang="en-US" sz="2100">
                <a:latin typeface="Times New Roman"/>
              </a:rPr>
              <a:t>٦</a:t>
            </a:r>
            <a:r>
              <a:rPr lang="ar-SA" sz="2100">
                <a:latin typeface="Times New Roman"/>
              </a:rPr>
              <a:t> </a:t>
            </a:r>
            <a:r>
              <a:rPr lang="en-US" sz="2100">
                <a:latin typeface="Times New Roman"/>
              </a:rPr>
              <a:t>٢</a:t>
            </a:r>
            <a:r>
              <a:rPr lang="ar-SA" sz="2100">
                <a:latin typeface="Times New Roman"/>
              </a:rPr>
              <a:t> ) : ينظر المجلس </a:t>
            </a:r>
            <a:r>
              <a:rPr lang="ar-SA" sz="1800" b="1">
                <a:latin typeface="Times New Roman"/>
              </a:rPr>
              <a:t>العلمي في </a:t>
            </a:r>
            <a:r>
              <a:rPr lang="ar-SA" sz="2100">
                <a:latin typeface="Times New Roman"/>
              </a:rPr>
              <a:t>ما يقدم </a:t>
            </a:r>
            <a:r>
              <a:rPr lang="ar-SA" sz="1800" b="1">
                <a:latin typeface="Times New Roman"/>
              </a:rPr>
              <a:t>له </a:t>
            </a:r>
            <a:r>
              <a:rPr lang="ar-SA" sz="2100">
                <a:latin typeface="Times New Roman"/>
              </a:rPr>
              <a:t>من انتاج للنثر باسم</a:t>
            </a:r>
          </a:p>
          <a:p>
            <a:pPr marR="1435100" indent="0" algn="r" rtl="1">
              <a:lnSpc>
                <a:spcPts val="3797"/>
              </a:lnSpc>
              <a:spcAft>
                <a:spcPts val="2240"/>
              </a:spcAft>
            </a:pPr>
            <a:r>
              <a:rPr lang="ar-SA" sz="2100">
                <a:latin typeface="Times New Roman"/>
              </a:rPr>
              <a:t>الجامعة بحثأ، </a:t>
            </a:r>
            <a:r>
              <a:rPr lang="ar-SA" sz="2200">
                <a:latin typeface="Times New Roman"/>
              </a:rPr>
              <a:t>أو </a:t>
            </a:r>
            <a:r>
              <a:rPr lang="ar-SA" sz="2100">
                <a:latin typeface="Times New Roman"/>
              </a:rPr>
              <a:t>تأليغا، </a:t>
            </a:r>
            <a:r>
              <a:rPr lang="ar-SA" sz="2200">
                <a:latin typeface="Times New Roman"/>
              </a:rPr>
              <a:t>أو </a:t>
            </a:r>
            <a:r>
              <a:rPr lang="ar-SA" sz="2100">
                <a:latin typeface="Times New Roman"/>
              </a:rPr>
              <a:t>ترجمة، </a:t>
            </a:r>
            <a:r>
              <a:rPr lang="ar-SA" sz="2200">
                <a:latin typeface="Times New Roman"/>
              </a:rPr>
              <a:t>أو </a:t>
            </a:r>
            <a:r>
              <a:rPr lang="ar-SA" sz="2100">
                <a:latin typeface="Times New Roman"/>
              </a:rPr>
              <a:t>تحقيقأ ، </a:t>
            </a:r>
            <a:r>
              <a:rPr lang="ar-SA" sz="1900" b="1">
                <a:latin typeface="Times New Roman"/>
              </a:rPr>
              <a:t>على </a:t>
            </a:r>
            <a:r>
              <a:rPr lang="ar-SA" sz="2200">
                <a:latin typeface="Times New Roman"/>
              </a:rPr>
              <a:t>أن </a:t>
            </a:r>
            <a:r>
              <a:rPr lang="ar-SA" sz="2100">
                <a:latin typeface="Times New Roman"/>
              </a:rPr>
              <a:t>يكون متسقا مع </a:t>
            </a:r>
            <a:r>
              <a:rPr lang="ar-SA" sz="2400">
                <a:latin typeface="Times New Roman"/>
              </a:rPr>
              <a:t>أهداف </a:t>
            </a:r>
            <a:r>
              <a:rPr lang="ar-SA" sz="2100">
                <a:latin typeface="Times New Roman"/>
              </a:rPr>
              <a:t>الجامعة ومتسمأ بالأصالة </a:t>
            </a:r>
            <a:r>
              <a:rPr lang="en-US" sz="1800">
                <a:latin typeface="Times New Roman"/>
              </a:rPr>
              <a:t>٠</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1456" y="0"/>
            <a:ext cx="7097315" cy="682228"/>
          </a:xfrm>
          <a:prstGeom prst="rect">
            <a:avLst/>
          </a:prstGeom>
        </p:spPr>
      </p:pic>
      <p:pic>
        <p:nvPicPr>
          <p:cNvPr id="3" name="Picture 2"/>
          <p:cNvPicPr>
            <a:picLocks noChangeAspect="1"/>
          </p:cNvPicPr>
          <p:nvPr/>
        </p:nvPicPr>
        <p:blipFill>
          <a:blip r:embed="rId3"/>
          <a:stretch>
            <a:fillRect/>
          </a:stretch>
        </p:blipFill>
        <p:spPr>
          <a:xfrm>
            <a:off x="207168" y="9979818"/>
            <a:ext cx="7108032" cy="714375"/>
          </a:xfrm>
          <a:prstGeom prst="rect">
            <a:avLst/>
          </a:prstGeom>
        </p:spPr>
      </p:pic>
      <p:sp>
        <p:nvSpPr>
          <p:cNvPr id="4" name="Rectangle 3"/>
          <p:cNvSpPr/>
          <p:nvPr/>
        </p:nvSpPr>
        <p:spPr>
          <a:xfrm>
            <a:off x="435768" y="714375"/>
            <a:ext cx="5225653" cy="1178718"/>
          </a:xfrm>
          <a:prstGeom prst="rect">
            <a:avLst/>
          </a:prstGeom>
        </p:spPr>
        <p:txBody>
          <a:bodyPr lIns="0" tIns="0" rIns="0" bIns="0">
            <a:noAutofit/>
          </a:bodyPr>
          <a:lstStyle/>
          <a:p>
            <a:pPr marL="292100" marR="317500" indent="-317500" algn="just" rtl="1">
              <a:lnSpc>
                <a:spcPts val="3234"/>
              </a:lnSpc>
            </a:pPr>
            <a:r>
              <a:rPr lang="ar-SA" sz="2100">
                <a:latin typeface="Times New Roman"/>
              </a:rPr>
              <a:t>: يضع المجلس العلمي القواعد والضوابط التغصبلية الخاصة </a:t>
            </a:r>
            <a:r>
              <a:rPr lang="ar-SA" sz="1700" b="1">
                <a:latin typeface="Times New Roman"/>
              </a:rPr>
              <a:t>بنشر </a:t>
            </a:r>
            <a:r>
              <a:rPr lang="ar-SA" sz="2100">
                <a:latin typeface="Times New Roman"/>
              </a:rPr>
              <a:t>أي من </a:t>
            </a:r>
            <a:r>
              <a:rPr lang="ar-SA" sz="1700" b="1">
                <a:latin typeface="Times New Roman"/>
              </a:rPr>
              <a:t>عناصر </a:t>
            </a:r>
            <a:r>
              <a:rPr lang="ar-SA" sz="2100">
                <a:latin typeface="Times New Roman"/>
              </a:rPr>
              <a:t>الانتاج العلمي الواردة </a:t>
            </a:r>
            <a:r>
              <a:rPr lang="ar-SA" sz="1700" b="1">
                <a:latin typeface="Times New Roman"/>
              </a:rPr>
              <a:t>في </a:t>
            </a:r>
            <a:r>
              <a:rPr lang="ar-SA" sz="2100">
                <a:latin typeface="Times New Roman"/>
              </a:rPr>
              <a:t>المادة( </a:t>
            </a:r>
            <a:r>
              <a:rPr lang="en-US" sz="2100">
                <a:latin typeface="Times New Roman"/>
              </a:rPr>
              <a:t>٢١</a:t>
            </a:r>
            <a:r>
              <a:rPr lang="ar-SA" sz="2100">
                <a:latin typeface="Times New Roman"/>
              </a:rPr>
              <a:t>) من هذه اللائحة.</a:t>
            </a:r>
          </a:p>
        </p:txBody>
      </p:sp>
      <p:sp>
        <p:nvSpPr>
          <p:cNvPr id="5" name="Rectangle 4"/>
          <p:cNvSpPr/>
          <p:nvPr/>
        </p:nvSpPr>
        <p:spPr>
          <a:xfrm>
            <a:off x="696515" y="2075259"/>
            <a:ext cx="4957763" cy="7558087"/>
          </a:xfrm>
          <a:prstGeom prst="rect">
            <a:avLst/>
          </a:prstGeom>
        </p:spPr>
        <p:txBody>
          <a:bodyPr lIns="0" tIns="0" rIns="0" bIns="0">
            <a:noAutofit/>
          </a:bodyPr>
          <a:lstStyle/>
          <a:p>
            <a:pPr marR="259954" indent="-177800" algn="just" rtl="1">
              <a:lnSpc>
                <a:spcPts val="3291"/>
              </a:lnSpc>
              <a:spcAft>
                <a:spcPts val="700"/>
              </a:spcAft>
            </a:pPr>
            <a:r>
              <a:rPr lang="ar-SA" sz="2100">
                <a:latin typeface="Times New Roman"/>
              </a:rPr>
              <a:t>يخضع الانتاج المقدم للنثر للتحكيم </a:t>
            </a:r>
            <a:r>
              <a:rPr lang="ar-SA" sz="2200">
                <a:latin typeface="Times New Roman"/>
              </a:rPr>
              <a:t>من </a:t>
            </a:r>
            <a:r>
              <a:rPr lang="ar-SA" sz="2100">
                <a:latin typeface="Times New Roman"/>
              </a:rPr>
              <a:t>اثنين على الأقل </a:t>
            </a:r>
            <a:r>
              <a:rPr lang="ar-SA" sz="2200">
                <a:latin typeface="Times New Roman"/>
              </a:rPr>
              <a:t>من ذوي </a:t>
            </a:r>
            <a:r>
              <a:rPr lang="ar-SA" sz="2100">
                <a:latin typeface="Times New Roman"/>
              </a:rPr>
              <a:t>الاخصاص ، ويضع المجلس العلمي القواعد، والإجراءات التغصجلية لنظام التحكيم والفحص، والراجعة .</a:t>
            </a:r>
          </a:p>
          <a:p>
            <a:pPr marR="259954" indent="-177800" algn="just" rtl="1">
              <a:lnSpc>
                <a:spcPts val="3403"/>
              </a:lnSpc>
            </a:pPr>
            <a:r>
              <a:rPr lang="ar-SA" sz="2100">
                <a:latin typeface="Times New Roman"/>
              </a:rPr>
              <a:t>يصرف للمؤلفين، والمحققين، والمترجمين مكافأة يقدرها المجلس العلمي </a:t>
            </a:r>
            <a:r>
              <a:rPr lang="ar-SA" sz="1800" b="1">
                <a:latin typeface="Times New Roman"/>
              </a:rPr>
              <a:t>بناء </a:t>
            </a:r>
            <a:r>
              <a:rPr lang="ar-SA" sz="2200">
                <a:latin typeface="Times New Roman"/>
              </a:rPr>
              <a:t>على </a:t>
            </a:r>
            <a:r>
              <a:rPr lang="ar-SA" sz="2100">
                <a:latin typeface="Times New Roman"/>
              </a:rPr>
              <a:t>تقارير المحكمين </a:t>
            </a:r>
            <a:r>
              <a:rPr lang="ar-SA" sz="1800" b="1">
                <a:latin typeface="Times New Roman"/>
              </a:rPr>
              <a:t>تبعأ </a:t>
            </a:r>
            <a:r>
              <a:rPr lang="ar-SA" sz="2100">
                <a:latin typeface="Times New Roman"/>
              </a:rPr>
              <a:t>لمو&lt;فوع الكتاب، وقيمته العلمية، وما بذل </a:t>
            </a:r>
            <a:r>
              <a:rPr lang="ar-SA" sz="1800" b="1">
                <a:latin typeface="Times New Roman"/>
              </a:rPr>
              <a:t>فيه </a:t>
            </a:r>
            <a:r>
              <a:rPr lang="ar-SA" sz="2100">
                <a:latin typeface="Times New Roman"/>
              </a:rPr>
              <a:t>من جهد </a:t>
            </a:r>
            <a:r>
              <a:rPr lang="ar-SA" sz="1900" b="1">
                <a:latin typeface="Times New Roman"/>
              </a:rPr>
              <a:t>على</a:t>
            </a:r>
          </a:p>
          <a:p>
            <a:pPr marR="259954" indent="0" algn="r" rtl="1">
              <a:lnSpc>
                <a:spcPts val="3094"/>
              </a:lnSpc>
              <a:spcAft>
                <a:spcPts val="700"/>
              </a:spcAft>
            </a:pPr>
            <a:r>
              <a:rPr lang="ar-SA" sz="2200">
                <a:latin typeface="Times New Roman"/>
              </a:rPr>
              <a:t>ألأ </a:t>
            </a:r>
            <a:r>
              <a:rPr lang="ar-SA" sz="2100">
                <a:latin typeface="Times New Roman"/>
              </a:rPr>
              <a:t>تتجاوز المكافأة مبلغ </a:t>
            </a:r>
            <a:r>
              <a:rPr lang="ar-SA" sz="1900" b="1">
                <a:latin typeface="Times New Roman"/>
              </a:rPr>
              <a:t>(</a:t>
            </a:r>
            <a:r>
              <a:rPr lang="en-US" sz="1900" b="1">
                <a:latin typeface="Times New Roman"/>
              </a:rPr>
              <a:t>٠٠,٠٠٠</a:t>
            </a:r>
            <a:r>
              <a:rPr lang="ar-SA" sz="1900" b="1">
                <a:latin typeface="Times New Roman"/>
              </a:rPr>
              <a:t>) </a:t>
            </a:r>
            <a:r>
              <a:rPr lang="ar-SA" sz="2100">
                <a:latin typeface="Times New Roman"/>
              </a:rPr>
              <a:t>خمسين </a:t>
            </a:r>
            <a:r>
              <a:rPr lang="ar-SA" sz="2200">
                <a:latin typeface="Times New Roman"/>
              </a:rPr>
              <a:t>ألف </a:t>
            </a:r>
            <a:r>
              <a:rPr lang="ar-SA" sz="2100">
                <a:latin typeface="Times New Roman"/>
              </a:rPr>
              <a:t>ريال ض الكتاب الواحد.</a:t>
            </a:r>
          </a:p>
          <a:p>
            <a:pPr marR="82154" indent="0" algn="r" rtl="1">
              <a:lnSpc>
                <a:spcPts val="3488"/>
              </a:lnSpc>
            </a:pPr>
            <a:r>
              <a:rPr lang="ar-SA" sz="2100">
                <a:latin typeface="Times New Roman"/>
              </a:rPr>
              <a:t>يتم تحديد مكافآت التأليف، أو الترجمة للموسوعات، والكتب الموسوعية وفق الحطة، والإجراءات المعتمدة </a:t>
            </a:r>
            <a:r>
              <a:rPr lang="ar-SA" sz="2200">
                <a:latin typeface="Times New Roman"/>
              </a:rPr>
              <a:t>من </a:t>
            </a:r>
            <a:r>
              <a:rPr lang="ar-SA" sz="2100">
                <a:latin typeface="Times New Roman"/>
              </a:rPr>
              <a:t>المجلس العلمي ، على ألأ تتجاوز </a:t>
            </a:r>
            <a:r>
              <a:rPr lang="ar-SA" sz="2400">
                <a:latin typeface="Times New Roman"/>
              </a:rPr>
              <a:t>مكافأة </a:t>
            </a:r>
            <a:r>
              <a:rPr lang="ar-SA" sz="2100">
                <a:latin typeface="Times New Roman"/>
              </a:rPr>
              <a:t>كل مجلد (...,.</a:t>
            </a:r>
            <a:r>
              <a:rPr lang="en-US" sz="2100">
                <a:latin typeface="Times New Roman"/>
              </a:rPr>
              <a:t>٥</a:t>
            </a:r>
            <a:r>
              <a:rPr lang="ar-SA" sz="2100">
                <a:latin typeface="Times New Roman"/>
              </a:rPr>
              <a:t>) خمسين ألف </a:t>
            </a:r>
            <a:r>
              <a:rPr lang="ar-SA" sz="1900" b="1">
                <a:latin typeface="Times New Roman"/>
              </a:rPr>
              <a:t>ريال . </a:t>
            </a:r>
            <a:r>
              <a:rPr lang="ar-SA" sz="2100">
                <a:latin typeface="Times New Roman"/>
              </a:rPr>
              <a:t>تصرف </a:t>
            </a:r>
            <a:r>
              <a:rPr lang="ar-SA" sz="2400">
                <a:latin typeface="Times New Roman"/>
              </a:rPr>
              <a:t>مكافأة </a:t>
            </a:r>
            <a:r>
              <a:rPr lang="ar-SA" sz="1900" b="1">
                <a:latin typeface="Times New Roman"/>
              </a:rPr>
              <a:t>لا</a:t>
            </a:r>
            <a:r>
              <a:rPr lang="ar-SA" sz="2100">
                <a:latin typeface="Times New Roman"/>
              </a:rPr>
              <a:t>تزيد </a:t>
            </a:r>
            <a:r>
              <a:rPr lang="ar-SA" sz="2200">
                <a:latin typeface="Times New Roman"/>
              </a:rPr>
              <a:t>عن </a:t>
            </a:r>
            <a:r>
              <a:rPr lang="ar-SA" sz="1900" b="1">
                <a:latin typeface="Times New Roman"/>
              </a:rPr>
              <a:t>(</a:t>
            </a:r>
            <a:r>
              <a:rPr lang="en-US" sz="1900" b="1">
                <a:latin typeface="Times New Roman"/>
              </a:rPr>
              <a:t>٠</a:t>
            </a:r>
            <a:r>
              <a:rPr lang="ar-SA" sz="1900" b="1">
                <a:latin typeface="Times New Roman"/>
              </a:rPr>
              <a:t>ا</a:t>
            </a:r>
            <a:r>
              <a:rPr lang="en-US" sz="1900" b="1">
                <a:latin typeface="Times New Roman"/>
              </a:rPr>
              <a:t>٢٠</a:t>
            </a:r>
            <a:r>
              <a:rPr lang="ar-SA" sz="1900" b="1">
                <a:latin typeface="Times New Roman"/>
              </a:rPr>
              <a:t>) </a:t>
            </a:r>
            <a:r>
              <a:rPr lang="ar-SA" sz="2100">
                <a:latin typeface="Times New Roman"/>
              </a:rPr>
              <a:t>ألغي </a:t>
            </a:r>
            <a:r>
              <a:rPr lang="ar-SA" sz="1900" b="1">
                <a:latin typeface="Times New Roman"/>
              </a:rPr>
              <a:t>ريال </a:t>
            </a:r>
            <a:r>
              <a:rPr lang="ar-SA" sz="2200">
                <a:latin typeface="Times New Roman"/>
              </a:rPr>
              <a:t>لمن </a:t>
            </a:r>
            <a:r>
              <a:rPr lang="ar-SA" sz="2100">
                <a:latin typeface="Times New Roman"/>
              </a:rPr>
              <a:t>يكلف بغحعس الكتب المؤلغة أو المحققة أو المترجمة أو تحكيمها مواء </a:t>
            </a:r>
            <a:r>
              <a:rPr lang="ar-SA" sz="2200">
                <a:latin typeface="Times New Roman"/>
              </a:rPr>
              <a:t>من </a:t>
            </a:r>
            <a:r>
              <a:rPr lang="ar-SA" sz="1800" b="1">
                <a:latin typeface="Times New Roman"/>
              </a:rPr>
              <a:t>داخل </a:t>
            </a:r>
            <a:r>
              <a:rPr lang="ar-SA" sz="2100">
                <a:latin typeface="Times New Roman"/>
              </a:rPr>
              <a:t>الجامعة أو </a:t>
            </a:r>
            <a:r>
              <a:rPr lang="ar-SA" sz="2200">
                <a:latin typeface="Times New Roman"/>
              </a:rPr>
              <a:t>من </a:t>
            </a:r>
            <a:r>
              <a:rPr lang="ar-SA" sz="1900" b="1">
                <a:latin typeface="Times New Roman"/>
              </a:rPr>
              <a:t>خارجها </a:t>
            </a:r>
            <a:r>
              <a:rPr lang="ar-SA" sz="2100">
                <a:latin typeface="Times New Roman"/>
              </a:rPr>
              <a:t>وذلك </a:t>
            </a:r>
            <a:r>
              <a:rPr lang="ar-SA" sz="2200">
                <a:latin typeface="Times New Roman"/>
              </a:rPr>
              <a:t>عن</a:t>
            </a:r>
          </a:p>
          <a:p>
            <a:pPr marR="259954" indent="0" algn="r" rtl="1">
              <a:lnSpc>
                <a:spcPts val="2330"/>
              </a:lnSpc>
            </a:pPr>
            <a:r>
              <a:rPr lang="ar-SA" sz="2100">
                <a:latin typeface="Times New Roman"/>
              </a:rPr>
              <a:t>الكتاب الواحد.</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596" y="0"/>
            <a:ext cx="7150894"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5090" y="4900612"/>
            <a:ext cx="425053" cy="346472"/>
          </a:xfrm>
          <a:prstGeom prst="rect">
            <a:avLst/>
          </a:prstGeom>
        </p:spPr>
      </p:pic>
      <p:sp>
        <p:nvSpPr>
          <p:cNvPr id="3" name="Rectangle 2"/>
          <p:cNvSpPr/>
          <p:nvPr/>
        </p:nvSpPr>
        <p:spPr>
          <a:xfrm>
            <a:off x="728662" y="628650"/>
            <a:ext cx="6075759" cy="1157287"/>
          </a:xfrm>
          <a:prstGeom prst="rect">
            <a:avLst/>
          </a:prstGeom>
        </p:spPr>
        <p:txBody>
          <a:bodyPr lIns="0" tIns="0" rIns="0" bIns="0">
            <a:noAutofit/>
          </a:bodyPr>
          <a:lstStyle/>
          <a:p>
            <a:pPr indent="-1346200" algn="just" rtl="1">
              <a:lnSpc>
                <a:spcPts val="3094"/>
              </a:lnSpc>
              <a:spcAft>
                <a:spcPts val="980"/>
              </a:spcAft>
            </a:pPr>
            <a:r>
              <a:rPr lang="ar-SA" sz="2100">
                <a:latin typeface="Times New Roman"/>
              </a:rPr>
              <a:t>مادة</a:t>
            </a:r>
            <a:r>
              <a:rPr lang="ar-SA" sz="2300" b="1">
                <a:latin typeface="Times New Roman"/>
              </a:rPr>
              <a:t>(</a:t>
            </a:r>
            <a:r>
              <a:rPr lang="en-US" sz="2300" b="1">
                <a:latin typeface="Times New Roman"/>
              </a:rPr>
              <a:t>٣٢</a:t>
            </a:r>
            <a:r>
              <a:rPr lang="ar-SA" sz="2300" b="1">
                <a:latin typeface="Times New Roman"/>
              </a:rPr>
              <a:t>) </a:t>
            </a:r>
            <a:r>
              <a:rPr lang="ar-SA" sz="2100">
                <a:latin typeface="Times New Roman"/>
              </a:rPr>
              <a:t>: تصرف مكالأة لا تزيد ءن(</a:t>
            </a:r>
            <a:r>
              <a:rPr lang="en-US" sz="2100">
                <a:latin typeface="Times New Roman"/>
              </a:rPr>
              <a:t>٢٠٠٠</a:t>
            </a:r>
            <a:r>
              <a:rPr lang="ar-SA" sz="2100">
                <a:latin typeface="Times New Roman"/>
              </a:rPr>
              <a:t>)ألغي ريال للكاب الواحد للمصححين اللغويين للكتاب الذي تنشره الجامعة </a:t>
            </a:r>
            <a:r>
              <a:rPr lang="ar-SA" sz="2100" u="sng">
                <a:latin typeface="Times New Roman"/>
              </a:rPr>
              <a:t>-</a:t>
            </a:r>
          </a:p>
        </p:txBody>
      </p:sp>
      <p:sp>
        <p:nvSpPr>
          <p:cNvPr id="4" name="Rectangle 3"/>
          <p:cNvSpPr/>
          <p:nvPr/>
        </p:nvSpPr>
        <p:spPr>
          <a:xfrm>
            <a:off x="732234" y="2075259"/>
            <a:ext cx="6068616" cy="342900"/>
          </a:xfrm>
          <a:prstGeom prst="rect">
            <a:avLst/>
          </a:prstGeom>
        </p:spPr>
        <p:txBody>
          <a:bodyPr wrap="none" lIns="0" tIns="0" rIns="0" bIns="0">
            <a:noAutofit/>
          </a:bodyPr>
          <a:lstStyle/>
          <a:p>
            <a:pPr indent="-1346200" algn="just" rtl="1">
              <a:lnSpc>
                <a:spcPts val="2440"/>
              </a:lnSpc>
              <a:spcAft>
                <a:spcPts val="560"/>
              </a:spcAft>
            </a:pPr>
            <a:r>
              <a:rPr lang="ar-SA" sz="2100">
                <a:latin typeface="Times New Roman"/>
              </a:rPr>
              <a:t>مادة (م </a:t>
            </a:r>
            <a:r>
              <a:rPr lang="ar-SA" sz="1600">
                <a:latin typeface="Times New Roman"/>
              </a:rPr>
              <a:t>م </a:t>
            </a:r>
            <a:r>
              <a:rPr lang="ar-SA" sz="2100">
                <a:latin typeface="Times New Roman"/>
              </a:rPr>
              <a:t>: </a:t>
            </a:r>
            <a:r>
              <a:rPr lang="ar-SA" sz="1900" b="1">
                <a:latin typeface="Times New Roman"/>
              </a:rPr>
              <a:t>يصرف </a:t>
            </a:r>
            <a:r>
              <a:rPr lang="ar-SA" sz="2100">
                <a:latin typeface="Times New Roman"/>
              </a:rPr>
              <a:t>لمن يثترك </a:t>
            </a:r>
            <a:r>
              <a:rPr lang="ar-SA" sz="2200">
                <a:latin typeface="Times New Roman"/>
              </a:rPr>
              <a:t>في </a:t>
            </a:r>
            <a:r>
              <a:rPr lang="ar-SA" sz="2100">
                <a:latin typeface="Times New Roman"/>
              </a:rPr>
              <a:t>تحكيم، </a:t>
            </a:r>
            <a:r>
              <a:rPr lang="ar-SA" sz="2200">
                <a:latin typeface="Times New Roman"/>
              </a:rPr>
              <a:t>وفحص </a:t>
            </a:r>
            <a:r>
              <a:rPr lang="ar-SA" sz="2100">
                <a:latin typeface="Times New Roman"/>
              </a:rPr>
              <a:t>الانتاج </a:t>
            </a:r>
            <a:r>
              <a:rPr lang="ar-SA" sz="2200">
                <a:latin typeface="Times New Roman"/>
              </a:rPr>
              <a:t>العلمي</a:t>
            </a:r>
          </a:p>
        </p:txBody>
      </p:sp>
      <p:sp>
        <p:nvSpPr>
          <p:cNvPr id="5" name="Rectangle 4"/>
          <p:cNvSpPr/>
          <p:nvPr/>
        </p:nvSpPr>
        <p:spPr>
          <a:xfrm>
            <a:off x="732234" y="2486025"/>
            <a:ext cx="4611291" cy="342900"/>
          </a:xfrm>
          <a:prstGeom prst="rect">
            <a:avLst/>
          </a:prstGeom>
        </p:spPr>
        <p:txBody>
          <a:bodyPr wrap="none" lIns="0" tIns="0" rIns="0" bIns="0">
            <a:noAutofit/>
          </a:bodyPr>
          <a:lstStyle/>
          <a:p>
            <a:pPr indent="0" algn="just" rtl="1">
              <a:lnSpc>
                <a:spcPts val="2660"/>
              </a:lnSpc>
              <a:spcAft>
                <a:spcPts val="560"/>
              </a:spcAft>
            </a:pPr>
            <a:r>
              <a:rPr lang="ar-SA" sz="2100">
                <a:latin typeface="Times New Roman"/>
              </a:rPr>
              <a:t>المقدم </a:t>
            </a:r>
            <a:r>
              <a:rPr lang="ar-SA" sz="1700" b="1">
                <a:latin typeface="Times New Roman"/>
              </a:rPr>
              <a:t>للترقية </a:t>
            </a:r>
            <a:r>
              <a:rPr lang="ar-SA" sz="2100">
                <a:latin typeface="Times New Roman"/>
              </a:rPr>
              <a:t>لدرجة </a:t>
            </a:r>
            <a:r>
              <a:rPr lang="ar-SA" sz="1800" b="1">
                <a:latin typeface="Times New Roman"/>
              </a:rPr>
              <a:t>علمية </a:t>
            </a:r>
            <a:r>
              <a:rPr lang="ar-SA" sz="2400">
                <a:latin typeface="Times New Roman"/>
              </a:rPr>
              <a:t>مكافأة </a:t>
            </a:r>
            <a:r>
              <a:rPr lang="ar-SA" sz="2100">
                <a:latin typeface="Times New Roman"/>
              </a:rPr>
              <a:t>لا تتجاوز (.</a:t>
            </a:r>
            <a:r>
              <a:rPr lang="en-US" sz="2100">
                <a:latin typeface="Times New Roman"/>
              </a:rPr>
              <a:t>٥٠</a:t>
            </a:r>
            <a:r>
              <a:rPr lang="ar-SA" sz="2100">
                <a:latin typeface="Times New Roman"/>
              </a:rPr>
              <a:t>)</a:t>
            </a:r>
          </a:p>
        </p:txBody>
      </p:sp>
      <p:sp>
        <p:nvSpPr>
          <p:cNvPr id="6" name="Rectangle 5"/>
          <p:cNvSpPr/>
          <p:nvPr/>
        </p:nvSpPr>
        <p:spPr>
          <a:xfrm>
            <a:off x="732234" y="2964656"/>
            <a:ext cx="4614862" cy="1168003"/>
          </a:xfrm>
          <a:prstGeom prst="rect">
            <a:avLst/>
          </a:prstGeom>
        </p:spPr>
        <p:txBody>
          <a:bodyPr lIns="0" tIns="0" rIns="0" bIns="0">
            <a:noAutofit/>
          </a:bodyPr>
          <a:lstStyle/>
          <a:p>
            <a:pPr indent="0" algn="just" rtl="1">
              <a:lnSpc>
                <a:spcPts val="3459"/>
              </a:lnSpc>
              <a:spcAft>
                <a:spcPts val="3570"/>
              </a:spcAft>
            </a:pPr>
            <a:r>
              <a:rPr lang="ar-SA" sz="2100">
                <a:latin typeface="Times New Roman"/>
              </a:rPr>
              <a:t>خممائة </a:t>
            </a:r>
            <a:r>
              <a:rPr lang="ar-SA" sz="1900" b="1">
                <a:latin typeface="Times New Roman"/>
              </a:rPr>
              <a:t>ريال </a:t>
            </a:r>
            <a:r>
              <a:rPr lang="ar-SA" sz="1800" b="1">
                <a:latin typeface="Times New Roman"/>
              </a:rPr>
              <a:t>عن </a:t>
            </a:r>
            <a:r>
              <a:rPr lang="ar-SA" sz="2100">
                <a:latin typeface="Times New Roman"/>
              </a:rPr>
              <a:t>كل بحث </a:t>
            </a:r>
            <a:r>
              <a:rPr lang="ar-SA" sz="1900" b="1">
                <a:latin typeface="Times New Roman"/>
              </a:rPr>
              <a:t>وبما </a:t>
            </a:r>
            <a:r>
              <a:rPr lang="ar-SA" sz="2100">
                <a:latin typeface="Times New Roman"/>
              </a:rPr>
              <a:t>لا </a:t>
            </a:r>
            <a:r>
              <a:rPr lang="ar-SA" sz="1800" b="1">
                <a:latin typeface="Times New Roman"/>
              </a:rPr>
              <a:t>يزيد عن </a:t>
            </a:r>
            <a:r>
              <a:rPr lang="ar-SA" sz="2100">
                <a:latin typeface="Times New Roman"/>
              </a:rPr>
              <a:t>(</a:t>
            </a:r>
            <a:r>
              <a:rPr lang="en-US" sz="2100">
                <a:latin typeface="Times New Roman"/>
              </a:rPr>
              <a:t>٠٠</a:t>
            </a:r>
            <a:r>
              <a:rPr lang="ar-SA" sz="2100">
                <a:latin typeface="Times New Roman"/>
              </a:rPr>
              <a:t> </a:t>
            </a:r>
            <a:r>
              <a:rPr lang="en-US" sz="2100">
                <a:latin typeface="Times New Roman"/>
              </a:rPr>
              <a:t>٣٠</a:t>
            </a:r>
            <a:r>
              <a:rPr lang="ar-SA" sz="2100">
                <a:latin typeface="Times New Roman"/>
              </a:rPr>
              <a:t>) ثلاثة </a:t>
            </a:r>
            <a:r>
              <a:rPr lang="ar-SA" sz="1900" b="1">
                <a:latin typeface="Times New Roman"/>
              </a:rPr>
              <a:t>آلاف ريال </a:t>
            </a:r>
            <a:r>
              <a:rPr lang="ar-SA" sz="2100">
                <a:latin typeface="Times New Roman"/>
              </a:rPr>
              <a:t>لكامل الانتاج </a:t>
            </a:r>
            <a:r>
              <a:rPr lang="ar-SA" sz="1900" b="1">
                <a:latin typeface="Times New Roman"/>
              </a:rPr>
              <a:t>العلمي </a:t>
            </a:r>
            <a:r>
              <a:rPr lang="ar-SA" sz="2100">
                <a:latin typeface="Times New Roman"/>
              </a:rPr>
              <a:t>المقدم .</a:t>
            </a:r>
          </a:p>
        </p:txBody>
      </p:sp>
      <p:sp>
        <p:nvSpPr>
          <p:cNvPr id="7" name="Rectangle 6"/>
          <p:cNvSpPr/>
          <p:nvPr/>
        </p:nvSpPr>
        <p:spPr>
          <a:xfrm>
            <a:off x="1160859" y="4868465"/>
            <a:ext cx="5657850" cy="357188"/>
          </a:xfrm>
          <a:prstGeom prst="rect">
            <a:avLst/>
          </a:prstGeom>
        </p:spPr>
        <p:txBody>
          <a:bodyPr wrap="none" lIns="0" tIns="0" rIns="0" bIns="0">
            <a:noAutofit/>
          </a:bodyPr>
          <a:lstStyle/>
          <a:p>
            <a:pPr indent="0" algn="r" rtl="1">
              <a:lnSpc>
                <a:spcPts val="2440"/>
              </a:lnSpc>
              <a:spcAft>
                <a:spcPts val="560"/>
              </a:spcAft>
            </a:pPr>
            <a:r>
              <a:rPr lang="ar-SA" sz="2100">
                <a:latin typeface="Times New Roman"/>
              </a:rPr>
              <a:t>مادة ( ؛ </a:t>
            </a:r>
            <a:r>
              <a:rPr lang="en-US" sz="1900" b="1">
                <a:latin typeface="Times New Roman"/>
              </a:rPr>
              <a:t>٣</a:t>
            </a:r>
            <a:r>
              <a:rPr lang="ar-SA" sz="1900" b="1">
                <a:latin typeface="Times New Roman"/>
              </a:rPr>
              <a:t>) </a:t>
            </a:r>
            <a:r>
              <a:rPr lang="ar-SA" sz="2100">
                <a:latin typeface="Times New Roman"/>
              </a:rPr>
              <a:t>: </a:t>
            </a:r>
            <a:r>
              <a:rPr lang="ar-SA" sz="1900" b="1">
                <a:latin typeface="Times New Roman"/>
              </a:rPr>
              <a:t>على </a:t>
            </a:r>
            <a:r>
              <a:rPr lang="ar-SA" sz="2100">
                <a:latin typeface="Times New Roman"/>
              </a:rPr>
              <a:t>صاحب الانتاج المقدم للنشر </a:t>
            </a:r>
            <a:r>
              <a:rPr lang="ar-SA" sz="2200">
                <a:latin typeface="Times New Roman"/>
              </a:rPr>
              <a:t>أن </a:t>
            </a:r>
            <a:r>
              <a:rPr lang="ar-SA" sz="2100">
                <a:latin typeface="Times New Roman"/>
              </a:rPr>
              <a:t>يمحح تجارب ا</a:t>
            </a:r>
          </a:p>
        </p:txBody>
      </p:sp>
      <p:sp>
        <p:nvSpPr>
          <p:cNvPr id="8" name="Rectangle 7"/>
          <p:cNvSpPr/>
          <p:nvPr/>
        </p:nvSpPr>
        <p:spPr>
          <a:xfrm>
            <a:off x="735806" y="5336381"/>
            <a:ext cx="4779169" cy="678656"/>
          </a:xfrm>
          <a:prstGeom prst="rect">
            <a:avLst/>
          </a:prstGeom>
        </p:spPr>
        <p:txBody>
          <a:bodyPr lIns="0" tIns="0" rIns="0" bIns="0">
            <a:noAutofit/>
          </a:bodyPr>
          <a:lstStyle/>
          <a:p>
            <a:pPr indent="0" algn="r" rtl="1">
              <a:lnSpc>
                <a:spcPts val="2334"/>
              </a:lnSpc>
            </a:pPr>
            <a:r>
              <a:rPr lang="ar-SA" sz="1900" b="1">
                <a:latin typeface="Times New Roman"/>
              </a:rPr>
              <a:t>ويعد الغهارس </a:t>
            </a:r>
            <a:r>
              <a:rPr lang="ar-SA" sz="2100">
                <a:latin typeface="Times New Roman"/>
              </a:rPr>
              <a:t>الكاملة ، </a:t>
            </a:r>
            <a:r>
              <a:rPr lang="ar-SA" sz="1900" b="1">
                <a:latin typeface="Times New Roman"/>
              </a:rPr>
              <a:t>ويعطى صاحب </a:t>
            </a:r>
            <a:r>
              <a:rPr lang="ar-SA" sz="2100">
                <a:latin typeface="Times New Roman"/>
              </a:rPr>
              <a:t>الانتاج مائة نخة مما</a:t>
            </a:r>
            <a:r>
              <a:rPr lang="ar-SA" sz="1900" b="1">
                <a:latin typeface="Times New Roman"/>
              </a:rPr>
              <a:t>تطبعه </a:t>
            </a:r>
            <a:r>
              <a:rPr lang="ar-SA" sz="2100">
                <a:latin typeface="Times New Roman"/>
              </a:rPr>
              <a:t>الجامعة </a:t>
            </a:r>
            <a:r>
              <a:rPr lang="ar-SA" sz="1900" b="1">
                <a:latin typeface="Times New Roman"/>
              </a:rPr>
              <a:t>له .</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42950" y="771525"/>
            <a:ext cx="5890021" cy="9036843"/>
          </a:xfrm>
          <a:prstGeom prst="rect">
            <a:avLst/>
          </a:prstGeom>
        </p:spPr>
        <p:txBody>
          <a:bodyPr lIns="0" tIns="0" rIns="0" bIns="0">
            <a:noAutofit/>
          </a:bodyPr>
          <a:lstStyle/>
          <a:p>
            <a:pPr marR="834232" indent="0" algn="r" rtl="1">
              <a:lnSpc>
                <a:spcPts val="3572"/>
              </a:lnSpc>
            </a:pPr>
            <a:r>
              <a:rPr lang="ar-SA" sz="2100">
                <a:latin typeface="Times New Roman"/>
              </a:rPr>
              <a:t>: </a:t>
            </a:r>
            <a:r>
              <a:rPr lang="ar-SA" sz="1700" b="1">
                <a:latin typeface="Times New Roman"/>
              </a:rPr>
              <a:t>في </a:t>
            </a:r>
            <a:r>
              <a:rPr lang="ar-SA" sz="2100">
                <a:latin typeface="Times New Roman"/>
              </a:rPr>
              <a:t>حال الانتاج المترجم يثترط ما يلي : أ - </a:t>
            </a:r>
            <a:r>
              <a:rPr lang="ar-SA" sz="2200">
                <a:latin typeface="Times New Roman"/>
              </a:rPr>
              <a:t>أن </a:t>
            </a:r>
            <a:r>
              <a:rPr lang="ar-SA" sz="2100">
                <a:latin typeface="Times New Roman"/>
              </a:rPr>
              <a:t>يكون العمل المترجم ذا جدوى علمية، </a:t>
            </a:r>
            <a:r>
              <a:rPr lang="ar-SA" sz="2200">
                <a:latin typeface="Times New Roman"/>
              </a:rPr>
              <a:t>أو </a:t>
            </a:r>
            <a:r>
              <a:rPr lang="ar-SA" sz="2100">
                <a:latin typeface="Times New Roman"/>
              </a:rPr>
              <a:t>تطبيقية ملموسة .</a:t>
            </a:r>
          </a:p>
          <a:p>
            <a:pPr marR="1139032" indent="0" algn="r" rtl="1">
              <a:lnSpc>
                <a:spcPts val="2410"/>
              </a:lnSpc>
              <a:spcAft>
                <a:spcPts val="840"/>
              </a:spcAft>
            </a:pPr>
            <a:r>
              <a:rPr lang="ar-SA" sz="2100">
                <a:latin typeface="Times New Roman"/>
              </a:rPr>
              <a:t>ب </a:t>
            </a:r>
            <a:r>
              <a:rPr lang="ar-SA" sz="1800">
                <a:latin typeface="Arial Unicode MS"/>
              </a:rPr>
              <a:t>- أن </a:t>
            </a:r>
            <a:r>
              <a:rPr lang="ar-SA" sz="2100">
                <a:latin typeface="Times New Roman"/>
              </a:rPr>
              <a:t>يخضع العمل المترجم للتحكيم من قبل</a:t>
            </a:r>
          </a:p>
          <a:p>
            <a:pPr marR="1608932" indent="0" algn="just" rtl="1">
              <a:lnSpc>
                <a:spcPts val="2450"/>
              </a:lnSpc>
              <a:spcAft>
                <a:spcPts val="350"/>
              </a:spcAft>
            </a:pPr>
            <a:r>
              <a:rPr lang="ar-SA" sz="1800">
                <a:latin typeface="Arial Unicode MS"/>
              </a:rPr>
              <a:t>مراح، أو </a:t>
            </a:r>
            <a:r>
              <a:rPr lang="ar-SA" sz="2200">
                <a:latin typeface="Times New Roman"/>
              </a:rPr>
              <a:t>أكثر .</a:t>
            </a:r>
          </a:p>
          <a:p>
            <a:pPr marR="1608932" indent="-469900" algn="r" rtl="1">
              <a:lnSpc>
                <a:spcPts val="3178"/>
              </a:lnSpc>
            </a:pPr>
            <a:r>
              <a:rPr lang="ar-SA" sz="1800" b="1">
                <a:latin typeface="Times New Roman"/>
              </a:rPr>
              <a:t>ج- </a:t>
            </a:r>
            <a:r>
              <a:rPr lang="ar-SA" sz="2200">
                <a:latin typeface="Times New Roman"/>
              </a:rPr>
              <a:t>أن </a:t>
            </a:r>
            <a:r>
              <a:rPr lang="ar-SA" sz="2100">
                <a:latin typeface="Times New Roman"/>
              </a:rPr>
              <a:t>يكون </a:t>
            </a:r>
            <a:r>
              <a:rPr lang="ar-SA" sz="1800" b="1">
                <a:latin typeface="Times New Roman"/>
              </a:rPr>
              <a:t>المترجم، </a:t>
            </a:r>
            <a:r>
              <a:rPr lang="ar-SA" sz="2200">
                <a:latin typeface="Times New Roman"/>
              </a:rPr>
              <a:t>والراجع </a:t>
            </a:r>
            <a:r>
              <a:rPr lang="ar-SA" sz="1800" b="1">
                <a:latin typeface="Times New Roman"/>
              </a:rPr>
              <a:t>متقنين إتقانآ </a:t>
            </a:r>
            <a:r>
              <a:rPr lang="ar-SA" sz="2100">
                <a:latin typeface="Times New Roman"/>
              </a:rPr>
              <a:t>كاملأ </a:t>
            </a:r>
            <a:r>
              <a:rPr lang="ar-SA" sz="1900" b="1">
                <a:latin typeface="Times New Roman"/>
              </a:rPr>
              <a:t>للغتين </a:t>
            </a:r>
            <a:r>
              <a:rPr lang="ar-SA" sz="1800" b="1">
                <a:latin typeface="Times New Roman"/>
              </a:rPr>
              <a:t>المترجم منها والمترجم إليها .</a:t>
            </a:r>
          </a:p>
          <a:p>
            <a:pPr marR="1608932" indent="-469900" algn="r" rtl="1">
              <a:lnSpc>
                <a:spcPts val="2841"/>
              </a:lnSpc>
              <a:spcAft>
                <a:spcPts val="350"/>
              </a:spcAft>
            </a:pPr>
            <a:r>
              <a:rPr lang="ar-SA" sz="1800" b="1">
                <a:latin typeface="Times New Roman"/>
              </a:rPr>
              <a:t>د - </a:t>
            </a:r>
            <a:r>
              <a:rPr lang="ar-SA" sz="2200">
                <a:latin typeface="Times New Roman"/>
              </a:rPr>
              <a:t>أن </a:t>
            </a:r>
            <a:r>
              <a:rPr lang="ar-SA" sz="2100">
                <a:latin typeface="Times New Roman"/>
              </a:rPr>
              <a:t>يلتزم المترجم بمراعاة ملاحظات المر</a:t>
            </a:r>
            <a:r>
              <a:rPr lang="en-US" sz="2100">
                <a:latin typeface="Times New Roman"/>
              </a:rPr>
              <a:t>١</a:t>
            </a:r>
            <a:r>
              <a:rPr lang="ar-SA" sz="2100">
                <a:latin typeface="Times New Roman"/>
              </a:rPr>
              <a:t>حع وما اقترحه من تعديلات .</a:t>
            </a:r>
          </a:p>
          <a:p>
            <a:pPr marR="1608932" indent="-469900" algn="r" rtl="1">
              <a:lnSpc>
                <a:spcPts val="2475"/>
              </a:lnSpc>
              <a:spcAft>
                <a:spcPts val="1120"/>
              </a:spcAft>
            </a:pPr>
            <a:r>
              <a:rPr lang="ar-SA" sz="2100">
                <a:latin typeface="Times New Roman"/>
              </a:rPr>
              <a:t>ه- الحصول </a:t>
            </a:r>
            <a:r>
              <a:rPr lang="ar-SA" sz="1900" b="1">
                <a:latin typeface="Times New Roman"/>
              </a:rPr>
              <a:t>على </a:t>
            </a:r>
            <a:r>
              <a:rPr lang="ar-SA" sz="2100">
                <a:latin typeface="Times New Roman"/>
              </a:rPr>
              <a:t>حق الترجمة، والنشر من الجهات المعنية قبل </a:t>
            </a:r>
            <a:r>
              <a:rPr lang="ar-SA" sz="1800" b="1">
                <a:latin typeface="Times New Roman"/>
              </a:rPr>
              <a:t>البدء </a:t>
            </a:r>
            <a:r>
              <a:rPr lang="ar-SA" sz="1700" b="1">
                <a:latin typeface="Times New Roman"/>
              </a:rPr>
              <a:t>في </a:t>
            </a:r>
            <a:r>
              <a:rPr lang="ar-SA" sz="2100">
                <a:latin typeface="Times New Roman"/>
              </a:rPr>
              <a:t>ذلك .</a:t>
            </a:r>
          </a:p>
          <a:p>
            <a:pPr marR="1139032" indent="-304800" algn="just" rtl="1">
              <a:lnSpc>
                <a:spcPts val="3234"/>
              </a:lnSpc>
              <a:spcAft>
                <a:spcPts val="350"/>
              </a:spcAft>
            </a:pPr>
            <a:r>
              <a:rPr lang="ar-SA" sz="2100">
                <a:latin typeface="Times New Roman"/>
              </a:rPr>
              <a:t>: يعد مقابل حق النشر تنازلأ من المؤلف عن حقه </a:t>
            </a:r>
            <a:r>
              <a:rPr lang="ar-SA" sz="1900" b="1">
                <a:latin typeface="Times New Roman"/>
              </a:rPr>
              <a:t>في </a:t>
            </a:r>
            <a:r>
              <a:rPr lang="ar-SA" sz="1800" b="1">
                <a:latin typeface="Times New Roman"/>
              </a:rPr>
              <a:t>طع </a:t>
            </a:r>
            <a:r>
              <a:rPr lang="ar-SA" sz="2100">
                <a:latin typeface="Times New Roman"/>
              </a:rPr>
              <a:t>الكتاب الذي </a:t>
            </a:r>
            <a:r>
              <a:rPr lang="ar-SA" sz="2200">
                <a:latin typeface="Times New Roman"/>
              </a:rPr>
              <a:t>ألقه</a:t>
            </a:r>
            <a:r>
              <a:rPr lang="ar-SA" sz="2100">
                <a:latin typeface="Times New Roman"/>
              </a:rPr>
              <a:t>، </a:t>
            </a:r>
            <a:r>
              <a:rPr lang="ar-SA" sz="2200">
                <a:latin typeface="Times New Roman"/>
              </a:rPr>
              <a:t>أو </a:t>
            </a:r>
            <a:r>
              <a:rPr lang="ar-SA" sz="2100">
                <a:latin typeface="Times New Roman"/>
              </a:rPr>
              <a:t>حققه، </a:t>
            </a:r>
            <a:r>
              <a:rPr lang="ar-SA" sz="2200">
                <a:latin typeface="Times New Roman"/>
              </a:rPr>
              <a:t>أو </a:t>
            </a:r>
            <a:r>
              <a:rPr lang="ar-SA" sz="2100">
                <a:latin typeface="Times New Roman"/>
              </a:rPr>
              <a:t>ترجمه لمدة خمس سنوات من تاريخ موافقة المجلس </a:t>
            </a:r>
            <a:r>
              <a:rPr lang="ar-SA" sz="1900" b="1">
                <a:latin typeface="Times New Roman"/>
              </a:rPr>
              <a:t>العلمي على </a:t>
            </a:r>
            <a:r>
              <a:rPr lang="ar-SA" sz="1800" b="1">
                <a:latin typeface="Times New Roman"/>
              </a:rPr>
              <a:t>طباعته .</a:t>
            </a:r>
          </a:p>
          <a:p>
            <a:pPr marR="834232" indent="0" algn="r" rtl="1">
              <a:lnSpc>
                <a:spcPts val="2330"/>
              </a:lnSpc>
              <a:spcAft>
                <a:spcPts val="840"/>
              </a:spcAft>
            </a:pPr>
            <a:r>
              <a:rPr lang="ar-SA" sz="2100">
                <a:latin typeface="Times New Roman"/>
              </a:rPr>
              <a:t>: عند إعادة طح المصنفات المنثورة من قبل الجامعة يعامل</a:t>
            </a:r>
          </a:p>
          <a:p>
            <a:pPr marR="1608932" indent="-469900" algn="r" rtl="1">
              <a:lnSpc>
                <a:spcPts val="2410"/>
              </a:lnSpc>
              <a:spcAft>
                <a:spcPts val="840"/>
              </a:spcAft>
            </a:pPr>
            <a:r>
              <a:rPr lang="ar-SA" sz="1800">
                <a:latin typeface="Arial Unicode MS"/>
              </a:rPr>
              <a:t>أسابها وفق ما </a:t>
            </a:r>
            <a:r>
              <a:rPr lang="ar-SA" sz="2100">
                <a:latin typeface="Times New Roman"/>
              </a:rPr>
              <a:t>يلي:-</a:t>
            </a:r>
          </a:p>
          <a:p>
            <a:pPr marR="1608932" indent="-469900" algn="r" rtl="1">
              <a:lnSpc>
                <a:spcPts val="3206"/>
              </a:lnSpc>
              <a:spcAft>
                <a:spcPts val="350"/>
              </a:spcAft>
            </a:pPr>
            <a:r>
              <a:rPr lang="ar-SA" sz="2400">
                <a:latin typeface="Times New Roman"/>
              </a:rPr>
              <a:t>أ- </a:t>
            </a:r>
            <a:r>
              <a:rPr lang="ar-SA" sz="2100">
                <a:latin typeface="Times New Roman"/>
              </a:rPr>
              <a:t>إذا كانت المصنفات قد </a:t>
            </a:r>
            <a:r>
              <a:rPr lang="ar-SA" sz="2400">
                <a:latin typeface="Times New Roman"/>
              </a:rPr>
              <a:t>تمت </a:t>
            </a:r>
            <a:r>
              <a:rPr lang="ar-SA" sz="2100">
                <a:latin typeface="Times New Roman"/>
              </a:rPr>
              <a:t>ضمن منروعات علمية </a:t>
            </a:r>
            <a:r>
              <a:rPr lang="ar-SA" sz="2400">
                <a:latin typeface="Times New Roman"/>
              </a:rPr>
              <a:t>أنفقت </a:t>
            </a:r>
            <a:r>
              <a:rPr lang="ar-SA" sz="2100">
                <a:latin typeface="Times New Roman"/>
              </a:rPr>
              <a:t>عليها الجامعة، </a:t>
            </a:r>
            <a:r>
              <a:rPr lang="ar-SA" sz="2400">
                <a:latin typeface="Times New Roman"/>
              </a:rPr>
              <a:t>أو </a:t>
            </a:r>
            <a:r>
              <a:rPr lang="ar-SA" sz="2100">
                <a:latin typeface="Times New Roman"/>
              </a:rPr>
              <a:t>اشترت </a:t>
            </a:r>
            <a:r>
              <a:rPr lang="ar-SA" sz="2400">
                <a:latin typeface="Times New Roman"/>
              </a:rPr>
              <a:t>حقوق </a:t>
            </a:r>
            <a:r>
              <a:rPr lang="ar-SA" sz="2100">
                <a:latin typeface="Times New Roman"/>
              </a:rPr>
              <a:t>طبعها</a:t>
            </a:r>
          </a:p>
          <a:p>
            <a:pPr marR="1608932" indent="0" algn="just" rtl="1">
              <a:lnSpc>
                <a:spcPts val="2784"/>
              </a:lnSpc>
            </a:pPr>
            <a:r>
              <a:rPr lang="ar-SA" sz="2100">
                <a:latin typeface="Times New Roman"/>
              </a:rPr>
              <a:t>بشكل </a:t>
            </a:r>
            <a:r>
              <a:rPr lang="ar-SA" sz="1800" b="1">
                <a:latin typeface="Times New Roman"/>
              </a:rPr>
              <a:t>نهائي، </a:t>
            </a:r>
            <a:r>
              <a:rPr lang="ar-SA" sz="1800">
                <a:latin typeface="Arial Unicode MS"/>
              </a:rPr>
              <a:t>أو أنجزها أماتذة </a:t>
            </a:r>
            <a:r>
              <a:rPr lang="ar-SA" sz="1800" b="1">
                <a:latin typeface="Times New Roman"/>
              </a:rPr>
              <a:t>تم تفريغهم من </a:t>
            </a:r>
            <a:r>
              <a:rPr lang="ar-SA" sz="2100">
                <a:latin typeface="Times New Roman"/>
              </a:rPr>
              <a:t>قبل الجامعة </a:t>
            </a:r>
            <a:r>
              <a:rPr lang="ar-SA" sz="1800" b="1">
                <a:latin typeface="Times New Roman"/>
              </a:rPr>
              <a:t>لإنجازها </a:t>
            </a:r>
            <a:r>
              <a:rPr lang="ar-SA" sz="2100">
                <a:latin typeface="Times New Roman"/>
              </a:rPr>
              <a:t>فليس </a:t>
            </a:r>
            <a:r>
              <a:rPr lang="ar-SA" sz="1800" b="1">
                <a:latin typeface="Times New Roman"/>
              </a:rPr>
              <a:t>لأصحابها </a:t>
            </a:r>
            <a:r>
              <a:rPr lang="ar-SA" sz="1800">
                <a:latin typeface="Arial Unicode MS"/>
              </a:rPr>
              <a:t>أي </a:t>
            </a:r>
            <a:r>
              <a:rPr lang="ar-SA" sz="2400">
                <a:latin typeface="Times New Roman"/>
              </a:rPr>
              <a:t>حقوق </a:t>
            </a:r>
            <a:r>
              <a:rPr lang="ar-SA" sz="2100">
                <a:latin typeface="Times New Roman"/>
              </a:rPr>
              <a:t>مالية جديدة عند </a:t>
            </a:r>
            <a:r>
              <a:rPr lang="ar-SA" sz="1800" b="1">
                <a:latin typeface="Times New Roman"/>
              </a:rPr>
              <a:t>إعادة </a:t>
            </a:r>
            <a:r>
              <a:rPr lang="ar-SA" sz="2100">
                <a:latin typeface="Times New Roman"/>
              </a:rPr>
              <a:t>الطع .</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6568" y="50006"/>
            <a:ext cx="435769" cy="442912"/>
          </a:xfrm>
          <a:prstGeom prst="rect">
            <a:avLst/>
          </a:prstGeom>
        </p:spPr>
      </p:pic>
      <p:pic>
        <p:nvPicPr>
          <p:cNvPr id="3" name="Picture 2"/>
          <p:cNvPicPr>
            <a:picLocks noChangeAspect="1"/>
          </p:cNvPicPr>
          <p:nvPr/>
        </p:nvPicPr>
        <p:blipFill>
          <a:blip r:embed="rId3"/>
          <a:stretch>
            <a:fillRect/>
          </a:stretch>
        </p:blipFill>
        <p:spPr>
          <a:xfrm>
            <a:off x="264318" y="64293"/>
            <a:ext cx="435769" cy="450057"/>
          </a:xfrm>
          <a:prstGeom prst="rect">
            <a:avLst/>
          </a:prstGeom>
        </p:spPr>
      </p:pic>
      <p:pic>
        <p:nvPicPr>
          <p:cNvPr id="4" name="Picture 3"/>
          <p:cNvPicPr>
            <a:picLocks noChangeAspect="1"/>
          </p:cNvPicPr>
          <p:nvPr/>
        </p:nvPicPr>
        <p:blipFill>
          <a:blip r:embed="rId4"/>
          <a:stretch>
            <a:fillRect/>
          </a:stretch>
        </p:blipFill>
        <p:spPr>
          <a:xfrm>
            <a:off x="6865143" y="10337006"/>
            <a:ext cx="471488" cy="357187"/>
          </a:xfrm>
          <a:prstGeom prst="rect">
            <a:avLst/>
          </a:prstGeom>
        </p:spPr>
      </p:pic>
      <p:pic>
        <p:nvPicPr>
          <p:cNvPr id="5" name="Picture 4"/>
          <p:cNvPicPr>
            <a:picLocks noChangeAspect="1"/>
          </p:cNvPicPr>
          <p:nvPr/>
        </p:nvPicPr>
        <p:blipFill>
          <a:blip r:embed="rId5"/>
          <a:stretch>
            <a:fillRect/>
          </a:stretch>
        </p:blipFill>
        <p:spPr>
          <a:xfrm>
            <a:off x="278606" y="9758362"/>
            <a:ext cx="421481" cy="857250"/>
          </a:xfrm>
          <a:prstGeom prst="rect">
            <a:avLst/>
          </a:prstGeom>
        </p:spPr>
      </p:pic>
      <p:sp>
        <p:nvSpPr>
          <p:cNvPr id="6" name="Rectangle 5"/>
          <p:cNvSpPr/>
          <p:nvPr/>
        </p:nvSpPr>
        <p:spPr>
          <a:xfrm>
            <a:off x="664368" y="600075"/>
            <a:ext cx="6172200" cy="9144000"/>
          </a:xfrm>
          <a:prstGeom prst="rect">
            <a:avLst/>
          </a:prstGeom>
        </p:spPr>
        <p:txBody>
          <a:bodyPr lIns="0" tIns="0" rIns="0" bIns="0">
            <a:noAutofit/>
          </a:bodyPr>
          <a:lstStyle/>
          <a:p>
            <a:pPr marR="1130300" indent="292100" algn="r" rtl="1">
              <a:lnSpc>
                <a:spcPts val="3516"/>
              </a:lnSpc>
              <a:spcAft>
                <a:spcPts val="490"/>
              </a:spcAft>
            </a:pPr>
            <a:r>
              <a:rPr lang="ar-SA" sz="2100">
                <a:latin typeface="Times New Roman"/>
              </a:rPr>
              <a:t>ب - المصنفات التي أعدها أصحابها واشترت الجامعة منهم حق الثمر يصرف لهم - عند إعادة الطمع -مكافأة لا تتجاوز ما صرف لهم في المرة الأولى </a:t>
            </a:r>
            <a:r>
              <a:rPr lang="en-US" sz="1900" b="1">
                <a:latin typeface="Times New Roman"/>
              </a:rPr>
              <a:t>٠</a:t>
            </a:r>
            <a:r>
              <a:rPr lang="ar-SA" sz="1900" b="1">
                <a:latin typeface="Times New Roman"/>
              </a:rPr>
              <a:t> </a:t>
            </a:r>
            <a:r>
              <a:rPr lang="ar-SA" sz="2100">
                <a:latin typeface="Times New Roman"/>
              </a:rPr>
              <a:t>: تحتفظ الجامعة بحق إعادة نشر مطبوعاتها لفترة خمس سنوات ، وإذا أضاف صاحب الانتاج شيئأ مهمأ إلى الطبعة فيقدر المجلس العلمي مكافأة خاصة عما أضاف بعد إجازته </a:t>
            </a:r>
            <a:r>
              <a:rPr lang="ar-SA" sz="1800" b="1">
                <a:latin typeface="Times New Roman"/>
              </a:rPr>
              <a:t>من </a:t>
            </a:r>
            <a:r>
              <a:rPr lang="ar-SA" sz="2100">
                <a:latin typeface="Times New Roman"/>
              </a:rPr>
              <a:t>المحكم ( الفاحصى ) </a:t>
            </a:r>
            <a:r>
              <a:rPr lang="en-US" sz="2100">
                <a:latin typeface="Times New Roman"/>
              </a:rPr>
              <a:t>٠</a:t>
            </a:r>
            <a:r>
              <a:rPr lang="ar-SA" sz="2100">
                <a:latin typeface="Times New Roman"/>
              </a:rPr>
              <a:t> : بعد </a:t>
            </a:r>
            <a:r>
              <a:rPr lang="ar-SA" sz="1800" b="1">
                <a:latin typeface="Times New Roman"/>
              </a:rPr>
              <a:t>مضي </a:t>
            </a:r>
            <a:r>
              <a:rPr lang="ar-SA" sz="2100">
                <a:latin typeface="Times New Roman"/>
              </a:rPr>
              <a:t>خمس سنوات </a:t>
            </a:r>
            <a:r>
              <a:rPr lang="ar-SA" sz="1800" b="1">
                <a:latin typeface="Times New Roman"/>
              </a:rPr>
              <a:t>من </a:t>
            </a:r>
            <a:r>
              <a:rPr lang="ar-SA" sz="2100">
                <a:latin typeface="Times New Roman"/>
              </a:rPr>
              <a:t>موافقة المجلس العلمي على طباعة الانتاج ينتقل حق إعادة نثره كاملا لصاحبه أو لورثته ، وتكون إعادة النثر باتفاق خاص </a:t>
            </a:r>
            <a:r>
              <a:rPr lang="en-US" sz="2100">
                <a:latin typeface="Times New Roman"/>
              </a:rPr>
              <a:t>٠</a:t>
            </a:r>
            <a:r>
              <a:rPr lang="ar-SA" sz="2100">
                <a:latin typeface="Times New Roman"/>
              </a:rPr>
              <a:t>ع الجامعة </a:t>
            </a:r>
            <a:r>
              <a:rPr lang="en-US" sz="2100">
                <a:latin typeface="Times New Roman"/>
              </a:rPr>
              <a:t>٠</a:t>
            </a:r>
          </a:p>
          <a:p>
            <a:pPr indent="1130300" algn="r" rtl="1">
              <a:lnSpc>
                <a:spcPts val="3656"/>
              </a:lnSpc>
            </a:pPr>
            <a:r>
              <a:rPr lang="ar-SA" sz="2100">
                <a:latin typeface="Times New Roman"/>
              </a:rPr>
              <a:t>: يجوز للمجلس العلمي </a:t>
            </a:r>
            <a:r>
              <a:rPr lang="ar-SA" sz="2400">
                <a:latin typeface="Times New Roman"/>
              </a:rPr>
              <a:t>أن </a:t>
            </a:r>
            <a:r>
              <a:rPr lang="ar-SA" sz="2100">
                <a:latin typeface="Times New Roman"/>
              </a:rPr>
              <a:t>ينظر </a:t>
            </a:r>
            <a:r>
              <a:rPr lang="ar-SA" sz="1700" b="1">
                <a:latin typeface="Times New Roman"/>
              </a:rPr>
              <a:t>في </a:t>
            </a:r>
            <a:r>
              <a:rPr lang="ar-SA" sz="2100">
                <a:latin typeface="Times New Roman"/>
              </a:rPr>
              <a:t>إعادة نشر إنتاج لم تنثره الجامعة من </a:t>
            </a:r>
            <a:r>
              <a:rPr lang="ar-SA" sz="1700" b="1">
                <a:latin typeface="Times New Roman"/>
              </a:rPr>
              <a:t>قبل </a:t>
            </a:r>
            <a:r>
              <a:rPr lang="ar-SA" sz="2100">
                <a:latin typeface="Times New Roman"/>
              </a:rPr>
              <a:t>أو نفد إذا كان ذا قيمة .علمية خاصة ، ويقدر </a:t>
            </a:r>
            <a:r>
              <a:rPr lang="ar-SA" sz="1900" b="1">
                <a:latin typeface="Times New Roman"/>
              </a:rPr>
              <a:t>المجلس </a:t>
            </a:r>
            <a:r>
              <a:rPr lang="ar-SA" sz="2100">
                <a:latin typeface="Times New Roman"/>
              </a:rPr>
              <a:t>العلمي مكافأة مقابل ذلك </a:t>
            </a:r>
            <a:r>
              <a:rPr lang="en-US" sz="1900" b="1">
                <a:latin typeface="Times New Roman"/>
              </a:rPr>
              <a:t>٠</a:t>
            </a:r>
            <a:r>
              <a:rPr lang="ar-SA" sz="1900" b="1">
                <a:latin typeface="Times New Roman"/>
              </a:rPr>
              <a:t> </a:t>
            </a:r>
            <a:r>
              <a:rPr lang="ar-SA" sz="1050" i="1">
                <a:latin typeface="Arial Unicode MS"/>
              </a:rPr>
              <a:t>و</a:t>
            </a:r>
            <a:r>
              <a:rPr lang="ar-SA" sz="2100">
                <a:latin typeface="Times New Roman"/>
              </a:rPr>
              <a:t> :ت (    : تصدر المجلات العلمية </a:t>
            </a:r>
            <a:r>
              <a:rPr lang="ar-SA" sz="1700" b="1">
                <a:latin typeface="Times New Roman"/>
              </a:rPr>
              <a:t>في </a:t>
            </a:r>
            <a:r>
              <a:rPr lang="ar-SA" sz="2100">
                <a:latin typeface="Times New Roman"/>
              </a:rPr>
              <a:t>الجامعة بقرار من مجلس</a:t>
            </a:r>
          </a:p>
          <a:p>
            <a:pPr marR="1130300" indent="292100" algn="r" rtl="1">
              <a:lnSpc>
                <a:spcPts val="3656"/>
              </a:lnSpc>
            </a:pPr>
            <a:r>
              <a:rPr lang="ar-SA" sz="2100">
                <a:latin typeface="Times New Roman"/>
              </a:rPr>
              <a:t>الجامعة بناء على توصية المجلس العلمي </a:t>
            </a:r>
            <a:r>
              <a:rPr lang="en-US" sz="1900" b="1">
                <a:latin typeface="Times New Roman"/>
              </a:rPr>
              <a:t>٠</a:t>
            </a:r>
            <a:r>
              <a:rPr lang="ar-SA" sz="1900" b="1">
                <a:latin typeface="Times New Roman"/>
              </a:rPr>
              <a:t> </a:t>
            </a:r>
            <a:r>
              <a:rPr lang="ar-SA" sz="2100">
                <a:latin typeface="Times New Roman"/>
              </a:rPr>
              <a:t>: </a:t>
            </a:r>
            <a:r>
              <a:rPr lang="ar-SA" sz="1900" b="1">
                <a:latin typeface="Times New Roman"/>
              </a:rPr>
              <a:t>يعتن </a:t>
            </a:r>
            <a:r>
              <a:rPr lang="ar-SA" sz="2100">
                <a:latin typeface="Times New Roman"/>
              </a:rPr>
              <a:t>مجلس الجامعة هيئة التحرير بناء على اقتراح المجلس العلمي ، ويكون التعيدن لمدة سنتبن قابلة للتجديد ،</a:t>
            </a:r>
          </a:p>
          <a:p>
            <a:pPr marR="1422400" indent="0" algn="just" rtl="1">
              <a:lnSpc>
                <a:spcPts val="3178"/>
              </a:lnSpc>
            </a:pPr>
            <a:r>
              <a:rPr lang="ar-SA" sz="2200">
                <a:latin typeface="Times New Roman"/>
              </a:rPr>
              <a:t>على </a:t>
            </a:r>
            <a:r>
              <a:rPr lang="ar-SA" sz="2100">
                <a:latin typeface="Times New Roman"/>
              </a:rPr>
              <a:t>ألأ تقل الدرجة </a:t>
            </a:r>
            <a:r>
              <a:rPr lang="ar-SA" sz="1800" b="1">
                <a:latin typeface="Times New Roman"/>
              </a:rPr>
              <a:t>العلمية </a:t>
            </a:r>
            <a:r>
              <a:rPr lang="ar-SA" sz="2100">
                <a:latin typeface="Times New Roman"/>
              </a:rPr>
              <a:t>لرئبها وأعضائها </a:t>
            </a:r>
            <a:r>
              <a:rPr lang="ar-SA" sz="1900" b="1">
                <a:latin typeface="Times New Roman"/>
              </a:rPr>
              <a:t>عن </a:t>
            </a:r>
            <a:r>
              <a:rPr lang="ar-SA" sz="2400">
                <a:latin typeface="Times New Roman"/>
              </a:rPr>
              <a:t>((أستا ذ </a:t>
            </a:r>
            <a:r>
              <a:rPr lang="ar-SA" sz="2100">
                <a:latin typeface="Times New Roman"/>
              </a:rPr>
              <a:t>مشارك)) </a:t>
            </a:r>
            <a:r>
              <a:rPr lang="en-US" sz="2100">
                <a:latin typeface="Times New Roman"/>
              </a:rPr>
              <a:t>٠</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884" y="25003"/>
            <a:ext cx="7036594" cy="546497"/>
          </a:xfrm>
          <a:prstGeom prst="rect">
            <a:avLst/>
          </a:prstGeom>
        </p:spPr>
      </p:pic>
      <p:pic>
        <p:nvPicPr>
          <p:cNvPr id="3" name="Picture 2"/>
          <p:cNvPicPr>
            <a:picLocks noChangeAspect="1"/>
          </p:cNvPicPr>
          <p:nvPr/>
        </p:nvPicPr>
        <p:blipFill>
          <a:blip r:embed="rId3"/>
          <a:stretch>
            <a:fillRect/>
          </a:stretch>
        </p:blipFill>
        <p:spPr>
          <a:xfrm>
            <a:off x="228600" y="9744075"/>
            <a:ext cx="7093743" cy="950118"/>
          </a:xfrm>
          <a:prstGeom prst="rect">
            <a:avLst/>
          </a:prstGeom>
        </p:spPr>
      </p:pic>
      <p:sp>
        <p:nvSpPr>
          <p:cNvPr id="4" name="Rectangle 3"/>
          <p:cNvSpPr/>
          <p:nvPr/>
        </p:nvSpPr>
        <p:spPr>
          <a:xfrm>
            <a:off x="417909" y="707231"/>
            <a:ext cx="5357812" cy="1214437"/>
          </a:xfrm>
          <a:prstGeom prst="rect">
            <a:avLst/>
          </a:prstGeom>
        </p:spPr>
        <p:txBody>
          <a:bodyPr lIns="0" tIns="0" rIns="0" bIns="0">
            <a:noAutofit/>
          </a:bodyPr>
          <a:lstStyle/>
          <a:p>
            <a:pPr marL="333375" marR="383779" indent="-330200" algn="just" rtl="1">
              <a:lnSpc>
                <a:spcPts val="3431"/>
              </a:lnSpc>
              <a:spcBef>
                <a:spcPts val="840"/>
              </a:spcBef>
              <a:spcAft>
                <a:spcPts val="490"/>
              </a:spcAft>
            </a:pPr>
            <a:r>
              <a:rPr lang="ar-SA" sz="2100">
                <a:latin typeface="Times New Roman"/>
              </a:rPr>
              <a:t>: هيئة التحرير مسؤولة مسؤولية آدبية عما ينثر </a:t>
            </a:r>
            <a:r>
              <a:rPr lang="ar-SA" sz="1800" b="1">
                <a:latin typeface="Times New Roman"/>
              </a:rPr>
              <a:t>في </a:t>
            </a:r>
            <a:r>
              <a:rPr lang="ar-SA" sz="2100">
                <a:latin typeface="Times New Roman"/>
              </a:rPr>
              <a:t>المجلة ، وتتولى الهيئة الإشراف </a:t>
            </a:r>
            <a:r>
              <a:rPr lang="ar-SA" sz="1900" b="1">
                <a:latin typeface="Times New Roman"/>
              </a:rPr>
              <a:t>على </a:t>
            </a:r>
            <a:r>
              <a:rPr lang="ar-SA" sz="2100">
                <a:latin typeface="Times New Roman"/>
              </a:rPr>
              <a:t>إصدار المجلة وتحديد العدد الذي يطع منها .</a:t>
            </a:r>
          </a:p>
        </p:txBody>
      </p:sp>
      <p:sp>
        <p:nvSpPr>
          <p:cNvPr id="5" name="Rectangle 4"/>
          <p:cNvSpPr/>
          <p:nvPr/>
        </p:nvSpPr>
        <p:spPr>
          <a:xfrm>
            <a:off x="725090" y="2057400"/>
            <a:ext cx="6111478" cy="6711553"/>
          </a:xfrm>
          <a:prstGeom prst="rect">
            <a:avLst/>
          </a:prstGeom>
        </p:spPr>
        <p:txBody>
          <a:bodyPr lIns="0" tIns="0" rIns="0" bIns="0">
            <a:noAutofit/>
          </a:bodyPr>
          <a:lstStyle/>
          <a:p>
            <a:pPr marR="1114425" indent="0" algn="r" rtl="1">
              <a:lnSpc>
                <a:spcPts val="3459"/>
              </a:lnSpc>
              <a:spcBef>
                <a:spcPts val="490"/>
              </a:spcBef>
              <a:spcAft>
                <a:spcPts val="490"/>
              </a:spcAft>
            </a:pPr>
            <a:r>
              <a:rPr lang="ar-SA" sz="2100">
                <a:latin typeface="Times New Roman"/>
              </a:rPr>
              <a:t>: لا تنثر </a:t>
            </a:r>
            <a:r>
              <a:rPr lang="ar-SA" sz="1800" b="1">
                <a:latin typeface="Times New Roman"/>
              </a:rPr>
              <a:t>البحوث</a:t>
            </a:r>
            <a:r>
              <a:rPr lang="ar-SA" sz="2100">
                <a:latin typeface="Times New Roman"/>
              </a:rPr>
              <a:t>، والمقالات </a:t>
            </a:r>
            <a:r>
              <a:rPr lang="ar-SA" sz="1800" b="1">
                <a:latin typeface="Times New Roman"/>
              </a:rPr>
              <a:t>في </a:t>
            </a:r>
            <a:r>
              <a:rPr lang="ar-SA" sz="2100">
                <a:latin typeface="Times New Roman"/>
              </a:rPr>
              <a:t>مجلات الجامعة إلأ بعد أن يجيز صلاحيتها للنثر حكمان متخصصان </a:t>
            </a:r>
            <a:r>
              <a:rPr lang="ar-SA" sz="1900" b="1">
                <a:latin typeface="Times New Roman"/>
              </a:rPr>
              <a:t>على </a:t>
            </a:r>
            <a:r>
              <a:rPr lang="ar-SA" sz="2100">
                <a:latin typeface="Times New Roman"/>
              </a:rPr>
              <a:t>أن يكون أحدهما </a:t>
            </a:r>
            <a:r>
              <a:rPr lang="ar-SA" sz="1900" b="1">
                <a:latin typeface="Times New Roman"/>
              </a:rPr>
              <a:t>على </a:t>
            </a:r>
            <a:r>
              <a:rPr lang="ar-SA" sz="2100">
                <a:latin typeface="Times New Roman"/>
              </a:rPr>
              <a:t>الأقل </a:t>
            </a:r>
            <a:r>
              <a:rPr lang="ar-SA" sz="1900" b="1">
                <a:latin typeface="Times New Roman"/>
              </a:rPr>
              <a:t>من خارج </a:t>
            </a:r>
            <a:r>
              <a:rPr lang="ar-SA" sz="1800" b="1">
                <a:latin typeface="Times New Roman"/>
              </a:rPr>
              <a:t>الجامعة </a:t>
            </a:r>
            <a:r>
              <a:rPr lang="en-US" sz="1800">
                <a:latin typeface="Times New Roman"/>
              </a:rPr>
              <a:t>٠</a:t>
            </a:r>
            <a:r>
              <a:rPr lang="ar-SA" sz="1800">
                <a:latin typeface="Times New Roman"/>
              </a:rPr>
              <a:t> </a:t>
            </a:r>
            <a:r>
              <a:rPr lang="ar-SA" sz="2100">
                <a:latin typeface="Times New Roman"/>
              </a:rPr>
              <a:t>: يمنح المجلس </a:t>
            </a:r>
            <a:r>
              <a:rPr lang="ar-SA" sz="1800" b="1">
                <a:latin typeface="Times New Roman"/>
              </a:rPr>
              <a:t>العلمي </a:t>
            </a:r>
            <a:r>
              <a:rPr lang="ar-SA" sz="2100">
                <a:latin typeface="Times New Roman"/>
              </a:rPr>
              <a:t>مكافأة سنوية تقديرية لهيئة تحرير كل مجلة مقدارها (...</a:t>
            </a:r>
            <a:r>
              <a:rPr lang="en-US" sz="2100">
                <a:latin typeface="Times New Roman"/>
              </a:rPr>
              <a:t>٥</a:t>
            </a:r>
            <a:r>
              <a:rPr lang="ar-SA" sz="2100">
                <a:latin typeface="Times New Roman"/>
              </a:rPr>
              <a:t>) خسة </a:t>
            </a:r>
            <a:r>
              <a:rPr lang="ar-SA" sz="1900" b="1">
                <a:latin typeface="Times New Roman"/>
              </a:rPr>
              <a:t>آلاف </a:t>
            </a:r>
            <a:r>
              <a:rPr lang="ar-SA" sz="2100">
                <a:latin typeface="Times New Roman"/>
              </a:rPr>
              <a:t>ريمال </a:t>
            </a:r>
            <a:r>
              <a:rPr lang="ar-SA" sz="1900">
                <a:latin typeface="Arial Unicode MS"/>
              </a:rPr>
              <a:t>لرئيس </a:t>
            </a:r>
            <a:r>
              <a:rPr lang="ar-SA" sz="2100">
                <a:latin typeface="Times New Roman"/>
              </a:rPr>
              <a:t>هيئة </a:t>
            </a:r>
            <a:r>
              <a:rPr lang="ar-SA" sz="1800" b="1">
                <a:latin typeface="Times New Roman"/>
              </a:rPr>
              <a:t>التحرر، </a:t>
            </a:r>
            <a:r>
              <a:rPr lang="ar-SA" sz="2100">
                <a:latin typeface="Times New Roman"/>
              </a:rPr>
              <a:t>و( </a:t>
            </a:r>
            <a:r>
              <a:rPr lang="en-US" sz="2100">
                <a:latin typeface="Times New Roman"/>
              </a:rPr>
              <a:t>٠</a:t>
            </a:r>
            <a:r>
              <a:rPr lang="ar-SA" sz="2100">
                <a:latin typeface="Times New Roman"/>
              </a:rPr>
              <a:t> </a:t>
            </a:r>
            <a:r>
              <a:rPr lang="en-US" sz="2100">
                <a:latin typeface="Times New Roman"/>
              </a:rPr>
              <a:t>٠</a:t>
            </a:r>
            <a:r>
              <a:rPr lang="ar-SA" sz="2100">
                <a:latin typeface="Times New Roman"/>
              </a:rPr>
              <a:t> </a:t>
            </a:r>
            <a:r>
              <a:rPr lang="en-US" sz="2100">
                <a:latin typeface="Times New Roman"/>
              </a:rPr>
              <a:t>٠</a:t>
            </a:r>
            <a:r>
              <a:rPr lang="ar-SA" sz="2100">
                <a:latin typeface="Times New Roman"/>
              </a:rPr>
              <a:t> </a:t>
            </a:r>
            <a:r>
              <a:rPr lang="en-US" sz="2100">
                <a:latin typeface="Times New Roman"/>
              </a:rPr>
              <a:t>٣</a:t>
            </a:r>
            <a:r>
              <a:rPr lang="ar-SA" sz="2100">
                <a:latin typeface="Times New Roman"/>
              </a:rPr>
              <a:t>) ثلاثة </a:t>
            </a:r>
            <a:r>
              <a:rPr lang="ar-SA" sz="1900" b="1">
                <a:latin typeface="Times New Roman"/>
              </a:rPr>
              <a:t>آلاف </a:t>
            </a:r>
            <a:r>
              <a:rPr lang="ar-SA" sz="2100">
                <a:latin typeface="Times New Roman"/>
              </a:rPr>
              <a:t>ريال لكل عضو </a:t>
            </a:r>
            <a:r>
              <a:rPr lang="ar-SA" sz="1900" b="1">
                <a:latin typeface="Times New Roman"/>
              </a:rPr>
              <a:t>من </a:t>
            </a:r>
            <a:r>
              <a:rPr lang="ar-SA" sz="2100">
                <a:latin typeface="Times New Roman"/>
              </a:rPr>
              <a:t>أعضاء هيئة </a:t>
            </a:r>
            <a:r>
              <a:rPr lang="ar-SA" sz="1700" b="1">
                <a:latin typeface="Times New Roman"/>
              </a:rPr>
              <a:t>التحرير .</a:t>
            </a:r>
          </a:p>
          <a:p>
            <a:pPr marR="1444625" indent="-330200" algn="just" rtl="1">
              <a:lnSpc>
                <a:spcPts val="3684"/>
              </a:lnSpc>
            </a:pPr>
            <a:r>
              <a:rPr lang="ar-SA" sz="2100">
                <a:latin typeface="Times New Roman"/>
              </a:rPr>
              <a:t>: </a:t>
            </a:r>
            <a:r>
              <a:rPr lang="ar-SA" sz="1800" b="1">
                <a:latin typeface="Times New Roman"/>
              </a:rPr>
              <a:t>يجوز </a:t>
            </a:r>
            <a:r>
              <a:rPr lang="ar-SA" sz="2100">
                <a:latin typeface="Times New Roman"/>
              </a:rPr>
              <a:t>صرف </a:t>
            </a:r>
            <a:r>
              <a:rPr lang="ar-SA" sz="2400">
                <a:latin typeface="Times New Roman"/>
              </a:rPr>
              <a:t>مكافأة </a:t>
            </a:r>
            <a:r>
              <a:rPr lang="ar-SA" sz="2100">
                <a:latin typeface="Times New Roman"/>
              </a:rPr>
              <a:t>قدرها (...</a:t>
            </a:r>
            <a:r>
              <a:rPr lang="en-US" sz="2100">
                <a:latin typeface="Times New Roman"/>
              </a:rPr>
              <a:t>١</a:t>
            </a:r>
            <a:r>
              <a:rPr lang="ar-SA" sz="2100">
                <a:latin typeface="Times New Roman"/>
              </a:rPr>
              <a:t>) </a:t>
            </a:r>
            <a:r>
              <a:rPr lang="ar-SA" sz="2400">
                <a:latin typeface="Times New Roman"/>
              </a:rPr>
              <a:t>ألف </a:t>
            </a:r>
            <a:r>
              <a:rPr lang="ar-SA" sz="1800" b="1">
                <a:latin typeface="Times New Roman"/>
              </a:rPr>
              <a:t>ريال </a:t>
            </a:r>
            <a:r>
              <a:rPr lang="ar-SA" sz="1900" b="1">
                <a:latin typeface="Times New Roman"/>
              </a:rPr>
              <a:t>لمن </a:t>
            </a:r>
            <a:r>
              <a:rPr lang="ar-SA" sz="2100">
                <a:latin typeface="Times New Roman"/>
              </a:rPr>
              <a:t>تتكتبهم مجلات الجامعة مقابل نشر </a:t>
            </a:r>
            <a:r>
              <a:rPr lang="ar-SA" sz="1900" b="1">
                <a:latin typeface="Times New Roman"/>
              </a:rPr>
              <a:t>البحث العلمي</a:t>
            </a:r>
          </a:p>
          <a:p>
            <a:pPr marR="1444625" indent="0" algn="r" rtl="1">
              <a:lnSpc>
                <a:spcPts val="2660"/>
              </a:lnSpc>
              <a:spcAft>
                <a:spcPts val="840"/>
              </a:spcAft>
            </a:pPr>
            <a:r>
              <a:rPr lang="ar-SA" sz="2400">
                <a:latin typeface="Times New Roman"/>
              </a:rPr>
              <a:t>المحكم </a:t>
            </a:r>
            <a:r>
              <a:rPr lang="ar-SA" sz="2100">
                <a:latin typeface="Times New Roman"/>
              </a:rPr>
              <a:t>فيها .</a:t>
            </a:r>
          </a:p>
          <a:p>
            <a:pPr marR="1444625" indent="-330200" algn="just" rtl="1">
              <a:lnSpc>
                <a:spcPts val="3403"/>
              </a:lnSpc>
              <a:spcAft>
                <a:spcPts val="1470"/>
              </a:spcAft>
            </a:pPr>
            <a:r>
              <a:rPr lang="ar-SA" sz="2100">
                <a:latin typeface="Times New Roman"/>
              </a:rPr>
              <a:t>: تعرف مكافأة لا تتجاوز (</a:t>
            </a:r>
            <a:r>
              <a:rPr lang="en-US" sz="2100">
                <a:latin typeface="Times New Roman"/>
              </a:rPr>
              <a:t>٠٠</a:t>
            </a:r>
            <a:r>
              <a:rPr lang="ar-SA" sz="2100">
                <a:latin typeface="Times New Roman"/>
              </a:rPr>
              <a:t> </a:t>
            </a:r>
            <a:r>
              <a:rPr lang="en-US" sz="2100">
                <a:latin typeface="Times New Roman"/>
              </a:rPr>
              <a:t>٥</a:t>
            </a:r>
            <a:r>
              <a:rPr lang="ar-SA" sz="2100">
                <a:latin typeface="Times New Roman"/>
              </a:rPr>
              <a:t>-) خممائة ريال مقابل فحص </a:t>
            </a:r>
            <a:r>
              <a:rPr lang="ar-SA" sz="1800" b="1">
                <a:latin typeface="Times New Roman"/>
              </a:rPr>
              <a:t>البحث </a:t>
            </a:r>
            <a:r>
              <a:rPr lang="ar-SA" sz="2100">
                <a:latin typeface="Times New Roman"/>
              </a:rPr>
              <a:t>المقدم للنثر </a:t>
            </a:r>
            <a:r>
              <a:rPr lang="ar-SA" sz="1800" b="1">
                <a:latin typeface="Times New Roman"/>
              </a:rPr>
              <a:t>في </a:t>
            </a:r>
            <a:r>
              <a:rPr lang="ar-SA" sz="2100">
                <a:latin typeface="Times New Roman"/>
              </a:rPr>
              <a:t>مجلات الجامعة المحكمة، أو مراكز البحوث، أو المؤتمرات، والدوات العلمية </a:t>
            </a:r>
            <a:r>
              <a:rPr lang="ar-SA" sz="1800" b="1">
                <a:latin typeface="Times New Roman"/>
              </a:rPr>
              <a:t>التي </a:t>
            </a:r>
            <a:r>
              <a:rPr lang="ar-SA" sz="2100">
                <a:latin typeface="Times New Roman"/>
              </a:rPr>
              <a:t>تعقدها الجامعة . ومقترحات مثاريع </a:t>
            </a:r>
            <a:r>
              <a:rPr lang="ar-SA" sz="1800" b="1">
                <a:latin typeface="Times New Roman"/>
              </a:rPr>
              <a:t>البحوث </a:t>
            </a:r>
            <a:r>
              <a:rPr lang="ar-SA" sz="2100">
                <a:latin typeface="Times New Roman"/>
              </a:rPr>
              <a:t>المقدمة للتمويل من الجامعة </a:t>
            </a:r>
            <a:r>
              <a:rPr lang="en-US" sz="1800">
                <a:latin typeface="Times New Roman"/>
              </a:rPr>
              <a:t>٠</a:t>
            </a:r>
          </a:p>
        </p:txBody>
      </p:sp>
      <p:sp>
        <p:nvSpPr>
          <p:cNvPr id="6" name="Rectangle 5"/>
          <p:cNvSpPr/>
          <p:nvPr/>
        </p:nvSpPr>
        <p:spPr>
          <a:xfrm>
            <a:off x="753665" y="8929687"/>
            <a:ext cx="4950619" cy="789384"/>
          </a:xfrm>
          <a:prstGeom prst="rect">
            <a:avLst/>
          </a:prstGeom>
        </p:spPr>
        <p:txBody>
          <a:bodyPr lIns="0" tIns="0" rIns="0" bIns="0">
            <a:noAutofit/>
          </a:bodyPr>
          <a:lstStyle/>
          <a:p>
            <a:pPr marR="190500" indent="-190500" algn="r" rtl="1">
              <a:lnSpc>
                <a:spcPts val="3038"/>
              </a:lnSpc>
            </a:pPr>
            <a:r>
              <a:rPr lang="en-US" sz="1800">
                <a:latin typeface="Times New Roman"/>
              </a:rPr>
              <a:t>٠</a:t>
            </a:r>
            <a:r>
              <a:rPr lang="ar-SA" sz="1800">
                <a:latin typeface="Times New Roman"/>
              </a:rPr>
              <a:t> </a:t>
            </a:r>
            <a:r>
              <a:rPr lang="ar-SA" sz="2100">
                <a:latin typeface="Times New Roman"/>
              </a:rPr>
              <a:t>تقدم </a:t>
            </a:r>
            <a:r>
              <a:rPr lang="ar-SA" sz="1700">
                <a:latin typeface="Arial Unicode MS"/>
              </a:rPr>
              <a:t>هيئه </a:t>
            </a:r>
            <a:r>
              <a:rPr lang="ar-SA" sz="2100">
                <a:latin typeface="Times New Roman"/>
              </a:rPr>
              <a:t>اك</a:t>
            </a:r>
            <a:r>
              <a:rPr lang="en-US" sz="2100">
                <a:latin typeface="Times New Roman"/>
              </a:rPr>
              <a:t>٩</a:t>
            </a:r>
            <a:r>
              <a:rPr lang="ar-SA" sz="2100">
                <a:latin typeface="Times New Roman"/>
              </a:rPr>
              <a:t>^رير سنويا </a:t>
            </a:r>
            <a:r>
              <a:rPr lang="ar-SA" sz="1900" b="1">
                <a:latin typeface="Times New Roman"/>
              </a:rPr>
              <a:t>إلى </a:t>
            </a:r>
            <a:r>
              <a:rPr lang="ar-SA" sz="2100">
                <a:latin typeface="Times New Roman"/>
              </a:rPr>
              <a:t>المجلس العلمي تقريرآ مغملأ </a:t>
            </a:r>
            <a:r>
              <a:rPr lang="ar-SA" sz="1900" b="1">
                <a:latin typeface="Times New Roman"/>
              </a:rPr>
              <a:t>عن </a:t>
            </a:r>
            <a:r>
              <a:rPr lang="ar-SA" sz="2400">
                <a:latin typeface="Times New Roman"/>
              </a:rPr>
              <a:t>أوجه </a:t>
            </a:r>
            <a:r>
              <a:rPr lang="ar-SA" sz="2100">
                <a:latin typeface="Times New Roman"/>
              </a:rPr>
              <a:t>نشاطها .</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828925" y="807243"/>
            <a:ext cx="1935956" cy="385763"/>
          </a:xfrm>
          <a:prstGeom prst="rect">
            <a:avLst/>
          </a:prstGeom>
        </p:spPr>
        <p:txBody>
          <a:bodyPr wrap="none" lIns="0" tIns="0" rIns="0" bIns="0">
            <a:noAutofit/>
          </a:bodyPr>
          <a:lstStyle/>
          <a:p>
            <a:pPr indent="0" algn="ctr" rtl="1">
              <a:lnSpc>
                <a:spcPts val="2660"/>
              </a:lnSpc>
              <a:spcAft>
                <a:spcPts val="3080"/>
              </a:spcAft>
            </a:pPr>
            <a:r>
              <a:rPr lang="ar-SA" sz="1300">
                <a:latin typeface="Times New Roman"/>
              </a:rPr>
              <a:t>(ر </a:t>
            </a:r>
            <a:r>
              <a:rPr lang="ar-SA" sz="1900">
                <a:latin typeface="Arial Unicode MS"/>
              </a:rPr>
              <a:t>أحكام </a:t>
            </a:r>
            <a:r>
              <a:rPr lang="ar-SA" sz="2400" b="1">
                <a:latin typeface="Times New Roman"/>
              </a:rPr>
              <a:t>عامة»</a:t>
            </a:r>
          </a:p>
        </p:txBody>
      </p:sp>
      <p:sp>
        <p:nvSpPr>
          <p:cNvPr id="3" name="Rectangle 2"/>
          <p:cNvSpPr/>
          <p:nvPr/>
        </p:nvSpPr>
        <p:spPr>
          <a:xfrm>
            <a:off x="685800" y="1757362"/>
            <a:ext cx="6157912" cy="4500563"/>
          </a:xfrm>
          <a:prstGeom prst="rect">
            <a:avLst/>
          </a:prstGeom>
        </p:spPr>
        <p:txBody>
          <a:bodyPr lIns="0" tIns="0" rIns="0" bIns="0">
            <a:noAutofit/>
          </a:bodyPr>
          <a:lstStyle/>
          <a:p>
            <a:pPr indent="0" algn="ctr" rtl="1">
              <a:lnSpc>
                <a:spcPts val="2440"/>
              </a:lnSpc>
              <a:spcBef>
                <a:spcPts val="3080"/>
              </a:spcBef>
              <a:spcAft>
                <a:spcPts val="840"/>
              </a:spcAft>
            </a:pPr>
            <a:r>
              <a:rPr lang="ar-SA" sz="2100">
                <a:latin typeface="Times New Roman"/>
              </a:rPr>
              <a:t>مادة </a:t>
            </a:r>
            <a:r>
              <a:rPr lang="ar-SA" sz="1900" b="1">
                <a:latin typeface="Times New Roman"/>
              </a:rPr>
              <a:t>(</a:t>
            </a:r>
            <a:r>
              <a:rPr lang="en-US" sz="1900" b="1">
                <a:latin typeface="Times New Roman"/>
              </a:rPr>
              <a:t>٤٩</a:t>
            </a:r>
            <a:r>
              <a:rPr lang="ar-SA" sz="1900" b="1">
                <a:latin typeface="Times New Roman"/>
              </a:rPr>
              <a:t>) : بمالا </a:t>
            </a:r>
            <a:r>
              <a:rPr lang="ar-SA" sz="2100">
                <a:latin typeface="Times New Roman"/>
              </a:rPr>
              <a:t>يتعارضى </a:t>
            </a:r>
            <a:r>
              <a:rPr lang="en-US" sz="1900" b="1">
                <a:latin typeface="Times New Roman"/>
              </a:rPr>
              <a:t>٠</a:t>
            </a:r>
            <a:r>
              <a:rPr lang="ar-SA" sz="1900" b="1">
                <a:latin typeface="Times New Roman"/>
              </a:rPr>
              <a:t>ع </a:t>
            </a:r>
            <a:r>
              <a:rPr lang="ar-SA" sz="2200">
                <a:latin typeface="Times New Roman"/>
              </a:rPr>
              <a:t>أحكام </a:t>
            </a:r>
            <a:r>
              <a:rPr lang="ar-SA" sz="2100">
                <a:latin typeface="Times New Roman"/>
              </a:rPr>
              <a:t>هذه اللائحة ، يضع</a:t>
            </a:r>
          </a:p>
          <a:p>
            <a:pPr marR="1515269" indent="0" algn="just" rtl="1">
              <a:lnSpc>
                <a:spcPts val="3347"/>
              </a:lnSpc>
            </a:pPr>
            <a:r>
              <a:rPr lang="ar-SA" sz="2100">
                <a:latin typeface="Times New Roman"/>
              </a:rPr>
              <a:t>المجلس العلمي بناء على اقتراح مجلس عمادة البحث العلمي اللوائح التفصيلية والقواعد الداخلية المنظمة لإنجاز البحوث، ونثرها،</a:t>
            </a:r>
          </a:p>
          <a:p>
            <a:pPr marR="1515269" indent="0" algn="just" rtl="1">
              <a:lnSpc>
                <a:spcPts val="3544"/>
              </a:lnSpc>
            </a:pPr>
            <a:r>
              <a:rPr lang="ar-SA" sz="2100">
                <a:latin typeface="Times New Roman"/>
              </a:rPr>
              <a:t>ومكافأتها </a:t>
            </a:r>
            <a:r>
              <a:rPr lang="ar-SA" sz="1900" b="1">
                <a:latin typeface="Times New Roman"/>
              </a:rPr>
              <a:t>على </a:t>
            </a:r>
            <a:r>
              <a:rPr lang="ar-SA" sz="2100">
                <a:latin typeface="Times New Roman"/>
              </a:rPr>
              <a:t>مستوى الجامعة </a:t>
            </a:r>
            <a:r>
              <a:rPr lang="ar-SA" sz="2200">
                <a:latin typeface="Times New Roman"/>
              </a:rPr>
              <a:t>أو </a:t>
            </a:r>
            <a:r>
              <a:rPr lang="ar-SA" sz="2100">
                <a:latin typeface="Times New Roman"/>
              </a:rPr>
              <a:t>الكليات </a:t>
            </a:r>
            <a:r>
              <a:rPr lang="ar-SA" sz="2200">
                <a:latin typeface="Times New Roman"/>
              </a:rPr>
              <a:t>أو </a:t>
            </a:r>
            <a:r>
              <a:rPr lang="ar-SA" sz="2100">
                <a:latin typeface="Times New Roman"/>
              </a:rPr>
              <a:t>المعاهد ومراكز البحوث </a:t>
            </a:r>
            <a:r>
              <a:rPr lang="en-US" sz="2100">
                <a:latin typeface="Times New Roman"/>
              </a:rPr>
              <a:t>٠</a:t>
            </a:r>
          </a:p>
          <a:p>
            <a:pPr indent="0" algn="ctr" rtl="1">
              <a:lnSpc>
                <a:spcPts val="3600"/>
              </a:lnSpc>
            </a:pPr>
            <a:r>
              <a:rPr lang="ar-SA" sz="2100">
                <a:latin typeface="Times New Roman"/>
              </a:rPr>
              <a:t>بادة </a:t>
            </a:r>
            <a:r>
              <a:rPr lang="ar-SA" sz="1900">
                <a:latin typeface="Arial Unicode MS"/>
              </a:rPr>
              <a:t>(</a:t>
            </a:r>
            <a:r>
              <a:rPr lang="en-US" sz="1900">
                <a:latin typeface="Arial Unicode MS"/>
              </a:rPr>
              <a:t>٥٠</a:t>
            </a:r>
            <a:r>
              <a:rPr lang="ar-SA" sz="1900">
                <a:latin typeface="Arial Unicode MS"/>
              </a:rPr>
              <a:t>) : </a:t>
            </a:r>
            <a:r>
              <a:rPr lang="ar-SA" sz="2100">
                <a:latin typeface="Times New Roman"/>
              </a:rPr>
              <a:t>يعمل بهذه اللائحة اعتبارأ من تارخ إقرارها من</a:t>
            </a:r>
          </a:p>
          <a:p>
            <a:pPr marR="1515269" indent="0" algn="just" rtl="1">
              <a:lnSpc>
                <a:spcPts val="3600"/>
              </a:lnSpc>
            </a:pPr>
            <a:r>
              <a:rPr lang="ar-SA" sz="1900" b="1">
                <a:latin typeface="Times New Roman"/>
              </a:rPr>
              <a:t>مجلس التعليم العالي، وتلغي كل ما يتعارض</a:t>
            </a:r>
          </a:p>
          <a:p>
            <a:pPr marR="1515269" indent="0" algn="just" rtl="1">
              <a:lnSpc>
                <a:spcPts val="3600"/>
              </a:lnSpc>
            </a:pPr>
            <a:r>
              <a:rPr lang="ar-SA" sz="2100">
                <a:latin typeface="Times New Roman"/>
              </a:rPr>
              <a:t>معها من لوائح سابقة </a:t>
            </a:r>
            <a:r>
              <a:rPr lang="en-US" sz="2100">
                <a:latin typeface="Times New Roman"/>
              </a:rPr>
              <a:t>٠</a:t>
            </a:r>
          </a:p>
          <a:p>
            <a:pPr indent="0" algn="ctr" rtl="1">
              <a:lnSpc>
                <a:spcPts val="2330"/>
              </a:lnSpc>
            </a:pPr>
            <a:r>
              <a:rPr lang="ar-SA" sz="2100">
                <a:latin typeface="Times New Roman"/>
              </a:rPr>
              <a:t>مادة ( </a:t>
            </a:r>
            <a:r>
              <a:rPr lang="en-US" sz="2100">
                <a:latin typeface="Times New Roman"/>
              </a:rPr>
              <a:t>١</a:t>
            </a:r>
            <a:r>
              <a:rPr lang="ar-SA" sz="2100">
                <a:latin typeface="Times New Roman"/>
              </a:rPr>
              <a:t> ه ) : لمجلس </a:t>
            </a:r>
            <a:r>
              <a:rPr lang="ar-SA" sz="1900" b="1">
                <a:latin typeface="Times New Roman"/>
              </a:rPr>
              <a:t>التعليم العالي </a:t>
            </a:r>
            <a:r>
              <a:rPr lang="ar-SA" sz="2100">
                <a:latin typeface="Times New Roman"/>
              </a:rPr>
              <a:t>حق تنسير هذه اللائحة .</a:t>
            </a:r>
          </a:p>
        </p:txBody>
      </p:sp>
      <p:sp>
        <p:nvSpPr>
          <p:cNvPr id="4" name="Rectangle 3"/>
          <p:cNvSpPr/>
          <p:nvPr/>
        </p:nvSpPr>
        <p:spPr>
          <a:xfrm>
            <a:off x="264318" y="217884"/>
            <a:ext cx="142875" cy="285750"/>
          </a:xfrm>
          <a:prstGeom prst="rect">
            <a:avLst/>
          </a:prstGeom>
          <a:solidFill>
            <a:srgbClr val="999999"/>
          </a:solidFill>
        </p:spPr>
        <p:txBody>
          <a:bodyPr vert="vert270" wrap="none" lIns="0" tIns="0" rIns="0" bIns="0">
            <a:noAutofit/>
          </a:bodyPr>
          <a:lstStyle/>
          <a:p>
            <a:pPr indent="0">
              <a:lnSpc>
                <a:spcPts val="2540"/>
              </a:lnSpc>
            </a:pPr>
            <a:r>
              <a:rPr lang="en-US" sz="1900">
                <a:solidFill>
                  <a:srgbClr val="FFFFFF"/>
                </a:solidFill>
                <a:latin typeface="Arial Unicode MS"/>
              </a:rPr>
              <a:t>1</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28662" y="896540"/>
            <a:ext cx="6111478" cy="7233047"/>
          </a:xfrm>
          <a:prstGeom prst="rect">
            <a:avLst/>
          </a:prstGeom>
        </p:spPr>
        <p:txBody>
          <a:bodyPr lIns="0" tIns="0" rIns="0" bIns="0">
            <a:noAutofit/>
          </a:bodyPr>
          <a:lstStyle/>
          <a:p>
            <a:pPr marR="349250" indent="0" algn="r" rtl="1">
              <a:lnSpc>
                <a:spcPts val="3769"/>
              </a:lnSpc>
              <a:spcAft>
                <a:spcPts val="280"/>
              </a:spcAft>
            </a:pPr>
            <a:r>
              <a:rPr lang="ar-SA" sz="2400" b="1">
                <a:latin typeface="Times New Roman"/>
              </a:rPr>
              <a:t>ذصقرارسلس</a:t>
            </a:r>
            <a:r>
              <a:rPr lang="en-US" sz="2400" b="1">
                <a:latin typeface="Times New Roman"/>
              </a:rPr>
              <a:t>٠</a:t>
            </a:r>
            <a:r>
              <a:rPr lang="ar-SA" sz="2400" b="1">
                <a:latin typeface="Times New Roman"/>
              </a:rPr>
              <a:t>لتعليمالعاليرقم (</a:t>
            </a:r>
            <a:r>
              <a:rPr lang="en-US" sz="2400" b="1">
                <a:latin typeface="Times New Roman"/>
              </a:rPr>
              <a:t>١٤١٩/١٠/٢</a:t>
            </a:r>
            <a:r>
              <a:rPr lang="ar-SA" sz="2400" b="1">
                <a:latin typeface="Times New Roman"/>
              </a:rPr>
              <a:t>)</a:t>
            </a:r>
          </a:p>
          <a:p>
            <a:pPr marR="1822450" indent="0" algn="r" rtl="1">
              <a:lnSpc>
                <a:spcPts val="3769"/>
              </a:lnSpc>
              <a:spcAft>
                <a:spcPts val="280"/>
              </a:spcAft>
            </a:pPr>
            <a:r>
              <a:rPr lang="ar-SA" sz="2400" b="1">
                <a:latin typeface="Times New Roman"/>
              </a:rPr>
              <a:t>القرار رقم (</a:t>
            </a:r>
            <a:r>
              <a:rPr lang="en-US" sz="2400" b="1">
                <a:latin typeface="Times New Roman"/>
              </a:rPr>
              <a:t>١٤١٩/١٠/٢</a:t>
            </a:r>
            <a:r>
              <a:rPr lang="ar-SA" sz="2400" b="1">
                <a:latin typeface="Times New Roman"/>
              </a:rPr>
              <a:t>)</a:t>
            </a:r>
          </a:p>
          <a:p>
            <a:pPr marR="349250" indent="0" algn="r" rtl="1">
              <a:lnSpc>
                <a:spcPts val="3769"/>
              </a:lnSpc>
              <a:spcAft>
                <a:spcPts val="280"/>
              </a:spcAft>
            </a:pPr>
            <a:r>
              <a:rPr lang="ar-SA" sz="2100">
                <a:latin typeface="Times New Roman"/>
              </a:rPr>
              <a:t>إن مجلس </a:t>
            </a:r>
            <a:r>
              <a:rPr lang="ar-SA" sz="1900" b="1">
                <a:latin typeface="Times New Roman"/>
              </a:rPr>
              <a:t>التعليم العالي.</a:t>
            </a:r>
          </a:p>
          <a:p>
            <a:pPr indent="304800" algn="just" rtl="1">
              <a:lnSpc>
                <a:spcPts val="2784"/>
              </a:lnSpc>
              <a:spcAft>
                <a:spcPts val="840"/>
              </a:spcAft>
            </a:pPr>
            <a:r>
              <a:rPr lang="ar-SA" sz="2100">
                <a:latin typeface="Times New Roman"/>
              </a:rPr>
              <a:t>بناء </a:t>
            </a:r>
            <a:r>
              <a:rPr lang="ar-SA" sz="1900" b="1">
                <a:latin typeface="Times New Roman"/>
              </a:rPr>
              <a:t>على </a:t>
            </a:r>
            <a:r>
              <a:rPr lang="ar-SA" sz="2200">
                <a:latin typeface="Times New Roman"/>
              </a:rPr>
              <a:t>أحكام </a:t>
            </a:r>
            <a:r>
              <a:rPr lang="ar-SA" sz="2100">
                <a:latin typeface="Times New Roman"/>
              </a:rPr>
              <a:t>الفقرة السادسة من المادة الخامة عثرة من نظام مجلس </a:t>
            </a:r>
            <a:r>
              <a:rPr lang="ar-SA" sz="1900" b="1">
                <a:latin typeface="Times New Roman"/>
              </a:rPr>
              <a:t>التعليم </a:t>
            </a:r>
            <a:r>
              <a:rPr lang="ar-SA" sz="2100">
                <a:latin typeface="Times New Roman"/>
              </a:rPr>
              <a:t>العالي والجامعات التي تقفي بأن من اختصاصات مجلس التعليم العالي إصدار اللوائح </a:t>
            </a:r>
            <a:r>
              <a:rPr lang="ar-SA" sz="2000">
                <a:latin typeface="Times New Roman"/>
              </a:rPr>
              <a:t>المثتركة </a:t>
            </a:r>
            <a:r>
              <a:rPr lang="ar-SA" sz="2100">
                <a:latin typeface="Times New Roman"/>
              </a:rPr>
              <a:t>للجامعات.</a:t>
            </a:r>
          </a:p>
          <a:p>
            <a:pPr indent="304800" algn="just" rtl="1">
              <a:lnSpc>
                <a:spcPts val="2784"/>
              </a:lnSpc>
              <a:spcAft>
                <a:spcPts val="840"/>
              </a:spcAft>
            </a:pPr>
            <a:r>
              <a:rPr lang="ar-SA" sz="1800" b="1">
                <a:latin typeface="Times New Roman"/>
              </a:rPr>
              <a:t>وحيث </a:t>
            </a:r>
            <a:r>
              <a:rPr lang="ar-SA" sz="2100">
                <a:latin typeface="Times New Roman"/>
              </a:rPr>
              <a:t>إن اللائحة الموحدة </a:t>
            </a:r>
            <a:r>
              <a:rPr lang="ar-SA" sz="1800" b="1">
                <a:latin typeface="Times New Roman"/>
              </a:rPr>
              <a:t>للبحث </a:t>
            </a:r>
            <a:r>
              <a:rPr lang="ar-SA" sz="2100">
                <a:latin typeface="Times New Roman"/>
              </a:rPr>
              <a:t>العلمي </a:t>
            </a:r>
            <a:r>
              <a:rPr lang="ar-SA" sz="1800" b="1">
                <a:latin typeface="Times New Roman"/>
              </a:rPr>
              <a:t>في </a:t>
            </a:r>
            <a:r>
              <a:rPr lang="ar-SA" sz="2100">
                <a:latin typeface="Times New Roman"/>
              </a:rPr>
              <a:t>الجامعات من اللوائح </a:t>
            </a:r>
            <a:r>
              <a:rPr lang="ar-SA" sz="2000">
                <a:latin typeface="Times New Roman"/>
              </a:rPr>
              <a:t>المثتركة </a:t>
            </a:r>
            <a:r>
              <a:rPr lang="ar-SA" sz="2100">
                <a:latin typeface="Times New Roman"/>
              </a:rPr>
              <a:t>وصرف </a:t>
            </a:r>
            <a:r>
              <a:rPr lang="ar-SA" sz="1900" b="1">
                <a:latin typeface="Times New Roman"/>
              </a:rPr>
              <a:t>يؤدي </a:t>
            </a:r>
            <a:r>
              <a:rPr lang="ar-SA" sz="2100">
                <a:latin typeface="Times New Roman"/>
              </a:rPr>
              <a:t>إقرارها إلى تنظيم الجوانب انتطقة </a:t>
            </a:r>
            <a:r>
              <a:rPr lang="ar-SA" sz="1800" b="1">
                <a:latin typeface="Times New Roman"/>
              </a:rPr>
              <a:t>بالبحث </a:t>
            </a:r>
            <a:r>
              <a:rPr lang="ar-SA" sz="2100">
                <a:latin typeface="Times New Roman"/>
              </a:rPr>
              <a:t>العلمي </a:t>
            </a:r>
            <a:r>
              <a:rPr lang="ar-SA" sz="1800" b="1">
                <a:latin typeface="Times New Roman"/>
              </a:rPr>
              <a:t>في </a:t>
            </a:r>
            <a:r>
              <a:rPr lang="ar-SA" sz="2100">
                <a:latin typeface="Times New Roman"/>
              </a:rPr>
              <a:t>الجامعات.</a:t>
            </a:r>
          </a:p>
          <a:p>
            <a:pPr indent="304800" algn="just" rtl="1">
              <a:lnSpc>
                <a:spcPts val="3234"/>
              </a:lnSpc>
              <a:spcAft>
                <a:spcPts val="280"/>
              </a:spcAft>
            </a:pPr>
            <a:r>
              <a:rPr lang="ar-SA" sz="2100">
                <a:latin typeface="Times New Roman"/>
              </a:rPr>
              <a:t>وبعد الاطس </a:t>
            </a:r>
            <a:r>
              <a:rPr lang="ar-SA" sz="1900" b="1">
                <a:latin typeface="Times New Roman"/>
              </a:rPr>
              <a:t>على </a:t>
            </a:r>
            <a:r>
              <a:rPr lang="ar-SA" sz="2100">
                <a:latin typeface="Times New Roman"/>
              </a:rPr>
              <a:t>منكرة الأمانة العامة </a:t>
            </a:r>
            <a:r>
              <a:rPr lang="ar-SA" sz="1900" b="1">
                <a:latin typeface="Times New Roman"/>
              </a:rPr>
              <a:t>لمجلس </a:t>
            </a:r>
            <a:r>
              <a:rPr lang="ar-SA" sz="2100">
                <a:latin typeface="Times New Roman"/>
              </a:rPr>
              <a:t>التعليم العالي حول الموصئ، </a:t>
            </a:r>
            <a:r>
              <a:rPr lang="ar-SA" sz="1900" b="1">
                <a:latin typeface="Times New Roman"/>
              </a:rPr>
              <a:t>وعلى </a:t>
            </a:r>
            <a:r>
              <a:rPr lang="ar-SA" sz="2000">
                <a:latin typeface="Times New Roman"/>
              </a:rPr>
              <a:t>نخة </a:t>
            </a:r>
            <a:r>
              <a:rPr lang="ar-SA" sz="2100">
                <a:latin typeface="Times New Roman"/>
              </a:rPr>
              <a:t>من مثروع اللائحة المثار إليها </a:t>
            </a:r>
            <a:r>
              <a:rPr lang="ar-SA" sz="2000">
                <a:latin typeface="Times New Roman"/>
              </a:rPr>
              <a:t>المرفقة </a:t>
            </a:r>
            <a:r>
              <a:rPr lang="ar-SA" sz="2100">
                <a:latin typeface="Times New Roman"/>
              </a:rPr>
              <a:t>بمن</a:t>
            </a:r>
            <a:r>
              <a:rPr lang="ar-SA" sz="2000">
                <a:latin typeface="Times New Roman"/>
              </a:rPr>
              <a:t>كرة</a:t>
            </a:r>
          </a:p>
          <a:p>
            <a:pPr indent="0" algn="r" rtl="1">
              <a:lnSpc>
                <a:spcPts val="2330"/>
              </a:lnSpc>
              <a:spcAft>
                <a:spcPts val="840"/>
              </a:spcAft>
            </a:pPr>
            <a:r>
              <a:rPr lang="ar-SA" sz="1900" b="1">
                <a:latin typeface="Times New Roman"/>
              </a:rPr>
              <a:t>العرض قرر المجلس ما </a:t>
            </a:r>
            <a:r>
              <a:rPr lang="ar-SA" sz="2100">
                <a:latin typeface="Times New Roman"/>
              </a:rPr>
              <a:t>يأتي :</a:t>
            </a:r>
          </a:p>
          <a:p>
            <a:pPr indent="304800" algn="just" rtl="1">
              <a:lnSpc>
                <a:spcPts val="3206"/>
              </a:lnSpc>
            </a:pPr>
            <a:r>
              <a:rPr lang="ar-SA" sz="2100">
                <a:latin typeface="Times New Roman"/>
              </a:rPr>
              <a:t>((الموافقة على اللائحة الموحدة </a:t>
            </a:r>
            <a:r>
              <a:rPr lang="ar-SA" sz="1800" b="1">
                <a:latin typeface="Times New Roman"/>
              </a:rPr>
              <a:t>للبحث </a:t>
            </a:r>
            <a:r>
              <a:rPr lang="ar-SA" sz="2100">
                <a:latin typeface="Times New Roman"/>
              </a:rPr>
              <a:t>العلمي في الجامعات وفقأ للصيغة المرفقة بالقرار على أن يتم تقويمها بعد ثلاث سنوات اعتبارأ من تاريح العمل بها والربع بذلك لمجلس التعليم العالي، كما يراعي توفر الاعتمادات الماية اللازهة عند العمل بأحكام اللاتحة».</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884" y="0"/>
            <a:ext cx="6757987" cy="507206"/>
          </a:xfrm>
          <a:prstGeom prst="rect">
            <a:avLst/>
          </a:prstGeom>
        </p:spPr>
      </p:pic>
      <p:pic>
        <p:nvPicPr>
          <p:cNvPr id="3" name="Picture 2"/>
          <p:cNvPicPr>
            <a:picLocks noChangeAspect="1"/>
          </p:cNvPicPr>
          <p:nvPr/>
        </p:nvPicPr>
        <p:blipFill>
          <a:blip r:embed="rId3"/>
          <a:stretch>
            <a:fillRect/>
          </a:stretch>
        </p:blipFill>
        <p:spPr>
          <a:xfrm>
            <a:off x="217884" y="10169128"/>
            <a:ext cx="7129462" cy="525065"/>
          </a:xfrm>
          <a:prstGeom prst="rect">
            <a:avLst/>
          </a:prstGeom>
        </p:spPr>
      </p:pic>
      <p:sp>
        <p:nvSpPr>
          <p:cNvPr id="4" name="Rectangle 3"/>
          <p:cNvSpPr/>
          <p:nvPr/>
        </p:nvSpPr>
        <p:spPr>
          <a:xfrm>
            <a:off x="417909" y="667940"/>
            <a:ext cx="6518672" cy="9161860"/>
          </a:xfrm>
          <a:prstGeom prst="rect">
            <a:avLst/>
          </a:prstGeom>
        </p:spPr>
        <p:txBody>
          <a:bodyPr lIns="0" tIns="0" rIns="0" bIns="0">
            <a:noAutofit/>
          </a:bodyPr>
          <a:lstStyle/>
          <a:p>
            <a:pPr indent="0" algn="ctr" rtl="1">
              <a:lnSpc>
                <a:spcPts val="2330"/>
              </a:lnSpc>
              <a:spcBef>
                <a:spcPts val="840"/>
              </a:spcBef>
              <a:spcAft>
                <a:spcPts val="840"/>
              </a:spcAft>
            </a:pPr>
            <a:r>
              <a:rPr lang="ar-SA" sz="2100">
                <a:latin typeface="Times New Roman"/>
              </a:rPr>
              <a:t>د</a:t>
            </a:r>
            <a:r>
              <a:rPr lang="en-US" sz="2100">
                <a:latin typeface="Times New Roman"/>
              </a:rPr>
              <a:t>٠</a:t>
            </a:r>
            <a:r>
              <a:rPr lang="ar-SA" sz="2100">
                <a:latin typeface="Times New Roman"/>
              </a:rPr>
              <a:t>اذة : التعريفات : </a:t>
            </a:r>
            <a:r>
              <a:rPr lang="ar-SA" sz="1800" b="1">
                <a:latin typeface="Times New Roman"/>
              </a:rPr>
              <a:t>تعني التعبيرات </a:t>
            </a:r>
            <a:r>
              <a:rPr lang="ar-SA" sz="2100">
                <a:latin typeface="Times New Roman"/>
              </a:rPr>
              <a:t>الواردة في هذه اللائحة </a:t>
            </a:r>
            <a:r>
              <a:rPr lang="ar-SA" sz="1800" b="1">
                <a:latin typeface="Times New Roman"/>
              </a:rPr>
              <a:t>المعاني</a:t>
            </a:r>
          </a:p>
          <a:p>
            <a:pPr marR="973535" indent="317500" algn="r" rtl="1">
              <a:lnSpc>
                <a:spcPts val="2440"/>
              </a:lnSpc>
              <a:spcAft>
                <a:spcPts val="840"/>
              </a:spcAft>
            </a:pPr>
            <a:r>
              <a:rPr lang="ar-SA" sz="2100">
                <a:latin typeface="Times New Roman"/>
              </a:rPr>
              <a:t>الموضحة </a:t>
            </a:r>
            <a:r>
              <a:rPr lang="ar-SA" sz="2200">
                <a:latin typeface="Times New Roman"/>
              </a:rPr>
              <a:t>أدناه </a:t>
            </a:r>
            <a:r>
              <a:rPr lang="ar-SA" sz="2100">
                <a:latin typeface="Times New Roman"/>
              </a:rPr>
              <a:t>: -</a:t>
            </a:r>
          </a:p>
          <a:p>
            <a:pPr marR="973535" indent="317500" algn="r" rtl="1">
              <a:lnSpc>
                <a:spcPts val="3375"/>
              </a:lnSpc>
            </a:pPr>
            <a:r>
              <a:rPr lang="en-US" sz="2100">
                <a:latin typeface="Times New Roman"/>
              </a:rPr>
              <a:t>١</a:t>
            </a:r>
            <a:r>
              <a:rPr lang="ar-SA" sz="2100">
                <a:latin typeface="Times New Roman"/>
              </a:rPr>
              <a:t> - </a:t>
            </a:r>
            <a:r>
              <a:rPr lang="ar-SA" sz="2200" b="1">
                <a:latin typeface="Times New Roman"/>
              </a:rPr>
              <a:t>البحث العلمي </a:t>
            </a:r>
            <a:r>
              <a:rPr lang="ar-SA" sz="2100">
                <a:latin typeface="Times New Roman"/>
              </a:rPr>
              <a:t>: هو الإنجاز الذي يعتمد </a:t>
            </a:r>
            <a:r>
              <a:rPr lang="ar-SA" sz="1800" b="1">
                <a:latin typeface="Times New Roman"/>
              </a:rPr>
              <a:t>على </a:t>
            </a:r>
            <a:r>
              <a:rPr lang="ar-SA" sz="2100">
                <a:latin typeface="Times New Roman"/>
              </a:rPr>
              <a:t>الأسس العلمية المتعارف </a:t>
            </a:r>
            <a:r>
              <a:rPr lang="ar-SA" sz="1800" b="1">
                <a:latin typeface="Times New Roman"/>
              </a:rPr>
              <a:t>عليها </a:t>
            </a:r>
            <a:r>
              <a:rPr lang="ar-SA" sz="2100">
                <a:latin typeface="Times New Roman"/>
              </a:rPr>
              <a:t>، </a:t>
            </a:r>
            <a:r>
              <a:rPr lang="ar-SA" sz="1800" b="1">
                <a:latin typeface="Times New Roman"/>
              </a:rPr>
              <a:t>ويتم </a:t>
            </a:r>
            <a:r>
              <a:rPr lang="ar-SA" sz="2100">
                <a:latin typeface="Times New Roman"/>
              </a:rPr>
              <a:t>نتيجة جهود فردية </a:t>
            </a:r>
            <a:r>
              <a:rPr lang="ar-SA" sz="2200">
                <a:latin typeface="Times New Roman"/>
              </a:rPr>
              <a:t>أو </a:t>
            </a:r>
            <a:r>
              <a:rPr lang="ar-SA" sz="2100">
                <a:latin typeface="Times New Roman"/>
              </a:rPr>
              <a:t>جهود مشتركة </a:t>
            </a:r>
            <a:r>
              <a:rPr lang="ar-SA" sz="2200">
                <a:latin typeface="Times New Roman"/>
              </a:rPr>
              <a:t>أو</a:t>
            </a:r>
            <a:r>
              <a:rPr lang="ar-SA" sz="2100">
                <a:latin typeface="Times New Roman"/>
              </a:rPr>
              <a:t>الأمرين معأ </a:t>
            </a:r>
            <a:r>
              <a:rPr lang="en-US" sz="2100">
                <a:latin typeface="Times New Roman"/>
              </a:rPr>
              <a:t>٠</a:t>
            </a:r>
            <a:r>
              <a:rPr lang="ar-SA" sz="2100">
                <a:latin typeface="Times New Roman"/>
              </a:rPr>
              <a:t> </a:t>
            </a:r>
            <a:r>
              <a:rPr lang="en-US" sz="2100">
                <a:latin typeface="Times New Roman"/>
              </a:rPr>
              <a:t>٢</a:t>
            </a:r>
            <a:r>
              <a:rPr lang="ar-SA" sz="2100">
                <a:latin typeface="Times New Roman"/>
              </a:rPr>
              <a:t> </a:t>
            </a:r>
            <a:r>
              <a:rPr lang="ar-SA" sz="2200" b="1">
                <a:latin typeface="Times New Roman"/>
              </a:rPr>
              <a:t>- الباحث </a:t>
            </a:r>
            <a:r>
              <a:rPr lang="ar-SA" sz="2100">
                <a:latin typeface="Times New Roman"/>
              </a:rPr>
              <a:t>الرثيسى : هو عضر هيئة التدريس ، </a:t>
            </a:r>
            <a:r>
              <a:rPr lang="ar-SA" sz="2200">
                <a:latin typeface="Times New Roman"/>
              </a:rPr>
              <a:t>أو </a:t>
            </a:r>
            <a:r>
              <a:rPr lang="ar-SA" sz="2100">
                <a:latin typeface="Times New Roman"/>
              </a:rPr>
              <a:t>من في حكمه ، الذي يمثل المجموعة المشاركة في الحث </a:t>
            </a:r>
            <a:r>
              <a:rPr lang="ar-SA" sz="1800" b="1">
                <a:latin typeface="Times New Roman"/>
              </a:rPr>
              <a:t>ويتولى </a:t>
            </a:r>
            <a:r>
              <a:rPr lang="ar-SA" sz="2100">
                <a:latin typeface="Times New Roman"/>
              </a:rPr>
              <a:t>الإشراف وإدارة المجموعة .</a:t>
            </a:r>
          </a:p>
          <a:p>
            <a:pPr marL="333375" marR="1722835" indent="-431800" algn="just" rtl="1">
              <a:lnSpc>
                <a:spcPts val="3516"/>
              </a:lnSpc>
            </a:pPr>
            <a:r>
              <a:rPr lang="en-US" sz="2100">
                <a:latin typeface="Times New Roman"/>
              </a:rPr>
              <a:t>٣</a:t>
            </a:r>
            <a:r>
              <a:rPr lang="ar-SA" sz="2100">
                <a:latin typeface="Times New Roman"/>
              </a:rPr>
              <a:t> - </a:t>
            </a:r>
            <a:r>
              <a:rPr lang="ar-SA" sz="2200">
                <a:latin typeface="Times New Roman"/>
              </a:rPr>
              <a:t>الباحث المثارك </a:t>
            </a:r>
            <a:r>
              <a:rPr lang="ar-SA" sz="2100">
                <a:latin typeface="Times New Roman"/>
              </a:rPr>
              <a:t>: هو عضو هيئة التدريس أو </a:t>
            </a:r>
            <a:r>
              <a:rPr lang="ar-SA" sz="1800" b="1">
                <a:latin typeface="Times New Roman"/>
              </a:rPr>
              <a:t>من في </a:t>
            </a:r>
            <a:r>
              <a:rPr lang="ar-SA" sz="2100">
                <a:latin typeface="Times New Roman"/>
              </a:rPr>
              <a:t>حكمه ، </a:t>
            </a:r>
            <a:r>
              <a:rPr lang="ar-SA" sz="2100" b="1">
                <a:latin typeface="Times New Roman"/>
              </a:rPr>
              <a:t>الذي </a:t>
            </a:r>
            <a:r>
              <a:rPr lang="ar-SA" sz="2100">
                <a:latin typeface="Times New Roman"/>
              </a:rPr>
              <a:t>يثترك هع مجموعة </a:t>
            </a:r>
            <a:r>
              <a:rPr lang="ar-SA" sz="1800" b="1">
                <a:latin typeface="Times New Roman"/>
              </a:rPr>
              <a:t>من الباحثين </a:t>
            </a:r>
            <a:r>
              <a:rPr lang="ar-SA" sz="2100">
                <a:latin typeface="Times New Roman"/>
              </a:rPr>
              <a:t>لإنجاز </a:t>
            </a:r>
            <a:r>
              <a:rPr lang="ar-SA" sz="2100" b="1">
                <a:latin typeface="Times New Roman"/>
              </a:rPr>
              <a:t>دراسة </a:t>
            </a:r>
            <a:r>
              <a:rPr lang="ar-SA" sz="2100">
                <a:latin typeface="Times New Roman"/>
              </a:rPr>
              <a:t>موضوع ما </a:t>
            </a:r>
            <a:r>
              <a:rPr lang="en-US" sz="1800">
                <a:latin typeface="Times New Roman"/>
              </a:rPr>
              <a:t>٠</a:t>
            </a:r>
            <a:r>
              <a:rPr lang="ar-SA" sz="1800">
                <a:latin typeface="Times New Roman"/>
              </a:rPr>
              <a:t>    ;</a:t>
            </a:r>
          </a:p>
          <a:p>
            <a:pPr marL="333375" marR="973535" indent="317500" algn="r" rtl="1">
              <a:lnSpc>
                <a:spcPts val="3516"/>
              </a:lnSpc>
              <a:spcAft>
                <a:spcPts val="2590"/>
              </a:spcAft>
            </a:pPr>
            <a:r>
              <a:rPr lang="en-US" sz="2100">
                <a:latin typeface="Times New Roman"/>
              </a:rPr>
              <a:t>٤</a:t>
            </a:r>
            <a:r>
              <a:rPr lang="ar-SA" sz="2100">
                <a:latin typeface="Times New Roman"/>
              </a:rPr>
              <a:t> </a:t>
            </a:r>
            <a:r>
              <a:rPr lang="en-US" sz="1100">
                <a:latin typeface="Arial Unicode MS"/>
              </a:rPr>
              <a:t>٠</a:t>
            </a:r>
            <a:r>
              <a:rPr lang="ar-SA" sz="1100">
                <a:latin typeface="Arial Unicode MS"/>
              </a:rPr>
              <a:t> </a:t>
            </a:r>
            <a:r>
              <a:rPr lang="ar-SA" sz="2400">
                <a:latin typeface="Times New Roman"/>
              </a:rPr>
              <a:t>الحكم </a:t>
            </a:r>
            <a:r>
              <a:rPr lang="ar-SA" sz="2100" b="1">
                <a:latin typeface="Times New Roman"/>
              </a:rPr>
              <a:t>الفاحص </a:t>
            </a:r>
            <a:r>
              <a:rPr lang="ar-SA" sz="2100">
                <a:latin typeface="Times New Roman"/>
              </a:rPr>
              <a:t>: هو عضر هيئة التدريس أو الخبير الذي يكلف بغححس ودراسة إنتاج علمي </a:t>
            </a:r>
            <a:r>
              <a:rPr lang="en-US" sz="1800">
                <a:latin typeface="Times New Roman"/>
              </a:rPr>
              <a:t>٠</a:t>
            </a:r>
            <a:r>
              <a:rPr lang="ar-SA" sz="1800">
                <a:latin typeface="Times New Roman"/>
              </a:rPr>
              <a:t> </a:t>
            </a:r>
            <a:r>
              <a:rPr lang="en-US" sz="2100">
                <a:latin typeface="Times New Roman"/>
              </a:rPr>
              <a:t>٥</a:t>
            </a:r>
            <a:r>
              <a:rPr lang="ar-SA" sz="2100">
                <a:latin typeface="Times New Roman"/>
              </a:rPr>
              <a:t> - المر</a:t>
            </a:r>
            <a:r>
              <a:rPr lang="en-US" sz="2100">
                <a:latin typeface="Times New Roman"/>
              </a:rPr>
              <a:t>١</a:t>
            </a:r>
            <a:r>
              <a:rPr lang="ar-SA" sz="2100">
                <a:latin typeface="Times New Roman"/>
              </a:rPr>
              <a:t>ح^ : هو عضو هيئة التدريس </a:t>
            </a:r>
            <a:r>
              <a:rPr lang="ar-SA" sz="2200">
                <a:latin typeface="Times New Roman"/>
              </a:rPr>
              <a:t>أو </a:t>
            </a:r>
            <a:r>
              <a:rPr lang="ar-SA" sz="2100">
                <a:latin typeface="Times New Roman"/>
              </a:rPr>
              <a:t>من في حكمه </a:t>
            </a:r>
            <a:r>
              <a:rPr lang="ar-SA" sz="2200">
                <a:latin typeface="Times New Roman"/>
              </a:rPr>
              <a:t>أو </a:t>
            </a:r>
            <a:r>
              <a:rPr lang="ar-SA" sz="2100">
                <a:latin typeface="Times New Roman"/>
              </a:rPr>
              <a:t>الحبير الذي يكلف بمراجعة إنتاج </a:t>
            </a:r>
            <a:r>
              <a:rPr lang="ar-SA" sz="1800" b="1">
                <a:latin typeface="Times New Roman"/>
              </a:rPr>
              <a:t>علمي </a:t>
            </a:r>
            <a:r>
              <a:rPr lang="en-US" sz="2100">
                <a:latin typeface="Times New Roman"/>
              </a:rPr>
              <a:t>٠</a:t>
            </a:r>
            <a:r>
              <a:rPr lang="ar-SA" sz="2100">
                <a:latin typeface="Times New Roman"/>
              </a:rPr>
              <a:t> </a:t>
            </a:r>
            <a:r>
              <a:rPr lang="en-US" sz="2100">
                <a:latin typeface="Times New Roman"/>
              </a:rPr>
              <a:t>٦</a:t>
            </a:r>
            <a:r>
              <a:rPr lang="ar-SA" sz="2100">
                <a:latin typeface="Times New Roman"/>
              </a:rPr>
              <a:t> </a:t>
            </a:r>
            <a:r>
              <a:rPr lang="ar-SA" sz="2000">
                <a:latin typeface="Times New Roman"/>
              </a:rPr>
              <a:t>- المستشار </a:t>
            </a:r>
            <a:r>
              <a:rPr lang="ar-SA" sz="2100">
                <a:latin typeface="Times New Roman"/>
              </a:rPr>
              <a:t>: هو عضر هيئة التدريس </a:t>
            </a:r>
            <a:r>
              <a:rPr lang="ar-SA" sz="2200">
                <a:latin typeface="Times New Roman"/>
              </a:rPr>
              <a:t>أو </a:t>
            </a:r>
            <a:r>
              <a:rPr lang="ar-SA" sz="2100">
                <a:latin typeface="Times New Roman"/>
              </a:rPr>
              <a:t>من في حكمه أو الخبير الذي يكلفه مركز البحوث المحتص بتقديم خدمات او دراسات استشارية </a:t>
            </a:r>
            <a:r>
              <a:rPr lang="en-US" sz="1800">
                <a:latin typeface="Times New Roman"/>
              </a:rPr>
              <a:t>٠</a:t>
            </a:r>
            <a:r>
              <a:rPr lang="ar-SA" sz="1800">
                <a:latin typeface="Times New Roman"/>
              </a:rPr>
              <a:t> </a:t>
            </a:r>
            <a:r>
              <a:rPr lang="ar-SA" sz="2100">
                <a:latin typeface="Times New Roman"/>
              </a:rPr>
              <a:t>: تهدف البحوث التي تجرى ني الجامعات إلى إثراء العلم والمعرفة في جمع المجالات النافعة ، وعلى وجه الحصرص فيما يأتي :</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916" y="10189534"/>
            <a:ext cx="7049386" cy="506819"/>
          </a:xfrm>
          <a:prstGeom prst="rect">
            <a:avLst/>
          </a:prstGeom>
        </p:spPr>
      </p:pic>
      <p:sp>
        <p:nvSpPr>
          <p:cNvPr id="3" name="Rectangle 2"/>
          <p:cNvSpPr/>
          <p:nvPr/>
        </p:nvSpPr>
        <p:spPr>
          <a:xfrm>
            <a:off x="680483" y="620232"/>
            <a:ext cx="5057554" cy="8697433"/>
          </a:xfrm>
          <a:prstGeom prst="rect">
            <a:avLst/>
          </a:prstGeom>
        </p:spPr>
        <p:txBody>
          <a:bodyPr lIns="0" tIns="0" rIns="0" bIns="0">
            <a:noAutofit/>
          </a:bodyPr>
          <a:lstStyle/>
          <a:p>
            <a:pPr marR="600740" indent="-571500" algn="just" rtl="1">
              <a:lnSpc>
                <a:spcPts val="3405"/>
              </a:lnSpc>
            </a:pPr>
            <a:r>
              <a:rPr lang="ar-SA" sz="2100">
                <a:latin typeface="Times New Roman"/>
              </a:rPr>
              <a:t>( </a:t>
            </a:r>
            <a:r>
              <a:rPr lang="ar-SA" sz="2400">
                <a:latin typeface="Times New Roman"/>
              </a:rPr>
              <a:t>أ) </a:t>
            </a:r>
            <a:r>
              <a:rPr lang="ar-SA" sz="2100">
                <a:latin typeface="Times New Roman"/>
              </a:rPr>
              <a:t>إبراز المنهح </a:t>
            </a:r>
            <a:r>
              <a:rPr lang="ar-SA" sz="2000">
                <a:latin typeface="Times New Roman"/>
              </a:rPr>
              <a:t>الإسلامي </a:t>
            </a:r>
            <a:r>
              <a:rPr lang="ar-SA" sz="2100">
                <a:latin typeface="Times New Roman"/>
              </a:rPr>
              <a:t>ومنجزاته </a:t>
            </a:r>
            <a:r>
              <a:rPr lang="ar-SA" sz="2000">
                <a:latin typeface="Times New Roman"/>
              </a:rPr>
              <a:t>في </a:t>
            </a:r>
            <a:r>
              <a:rPr lang="ar-SA" sz="2100">
                <a:latin typeface="Times New Roman"/>
              </a:rPr>
              <a:t>تاريخ الحضارة والعلوم الإنسانية .</a:t>
            </a:r>
          </a:p>
          <a:p>
            <a:pPr marR="600740" indent="-571500" algn="just" rtl="1">
              <a:lnSpc>
                <a:spcPts val="2930"/>
              </a:lnSpc>
            </a:pPr>
            <a:r>
              <a:rPr lang="ar-SA" sz="2100">
                <a:latin typeface="Times New Roman"/>
              </a:rPr>
              <a:t>(ب) </a:t>
            </a:r>
            <a:r>
              <a:rPr lang="ar-SA" sz="1800" b="1">
                <a:latin typeface="Times New Roman"/>
              </a:rPr>
              <a:t>جمع </a:t>
            </a:r>
            <a:r>
              <a:rPr lang="ar-SA" sz="2100">
                <a:latin typeface="Times New Roman"/>
              </a:rPr>
              <a:t>التراث </a:t>
            </a:r>
            <a:r>
              <a:rPr lang="ar-SA" sz="1800" b="1">
                <a:latin typeface="Times New Roman"/>
              </a:rPr>
              <a:t>العربي </a:t>
            </a:r>
            <a:r>
              <a:rPr lang="ar-SA" sz="2100">
                <a:latin typeface="Times New Roman"/>
              </a:rPr>
              <a:t>والإسلامي والعناية به </a:t>
            </a:r>
            <a:r>
              <a:rPr lang="ar-SA" sz="1900" b="1">
                <a:latin typeface="Times New Roman"/>
              </a:rPr>
              <a:t>وفهرسته </a:t>
            </a:r>
            <a:r>
              <a:rPr lang="ar-SA" sz="2100">
                <a:latin typeface="Times New Roman"/>
              </a:rPr>
              <a:t>وتحقيقه </a:t>
            </a:r>
            <a:r>
              <a:rPr lang="ar-SA" sz="1500" b="1">
                <a:latin typeface="Times New Roman"/>
              </a:rPr>
              <a:t>وتيسيره </a:t>
            </a:r>
            <a:r>
              <a:rPr lang="ar-SA" sz="2100">
                <a:latin typeface="Times New Roman"/>
              </a:rPr>
              <a:t>للبا </a:t>
            </a:r>
            <a:r>
              <a:rPr lang="ar-SA" sz="1800" b="1">
                <a:latin typeface="Times New Roman"/>
              </a:rPr>
              <a:t>حثين </a:t>
            </a:r>
            <a:r>
              <a:rPr lang="en-US" sz="2100">
                <a:latin typeface="Times New Roman"/>
              </a:rPr>
              <a:t>٠</a:t>
            </a:r>
          </a:p>
          <a:p>
            <a:pPr marR="600740" indent="-571500" algn="just" rtl="1">
              <a:lnSpc>
                <a:spcPts val="3265"/>
              </a:lnSpc>
            </a:pPr>
            <a:r>
              <a:rPr lang="ar-SA" sz="2100">
                <a:latin typeface="Times New Roman"/>
              </a:rPr>
              <a:t>(ر ) تقديم المثمورة العلمية ، وتطوير </a:t>
            </a:r>
            <a:r>
              <a:rPr lang="ar-SA" sz="1900">
                <a:latin typeface="Times New Roman"/>
              </a:rPr>
              <a:t>الحلول </a:t>
            </a:r>
            <a:r>
              <a:rPr lang="ar-SA" sz="2100">
                <a:latin typeface="Times New Roman"/>
              </a:rPr>
              <a:t>العلمية والعملية </a:t>
            </a:r>
            <a:r>
              <a:rPr lang="ar-SA" sz="2000">
                <a:latin typeface="Arial Unicode MS"/>
              </a:rPr>
              <a:t>للمشكلات </a:t>
            </a:r>
            <a:r>
              <a:rPr lang="ar-SA" sz="1900" b="1">
                <a:latin typeface="Times New Roman"/>
              </a:rPr>
              <a:t>التي </a:t>
            </a:r>
            <a:r>
              <a:rPr lang="ar-SA" sz="2100">
                <a:latin typeface="Times New Roman"/>
              </a:rPr>
              <a:t>تواجه </a:t>
            </a:r>
            <a:r>
              <a:rPr lang="ar-SA" sz="1800" b="1">
                <a:latin typeface="Times New Roman"/>
              </a:rPr>
              <a:t>المجتمع </a:t>
            </a:r>
            <a:r>
              <a:rPr lang="ar-SA" sz="2100">
                <a:latin typeface="Times New Roman"/>
              </a:rPr>
              <a:t>من خلال </a:t>
            </a:r>
            <a:r>
              <a:rPr lang="ar-SA" sz="1800" b="1">
                <a:latin typeface="Times New Roman"/>
              </a:rPr>
              <a:t>الأبحاث </a:t>
            </a:r>
            <a:r>
              <a:rPr lang="ar-SA" sz="2100">
                <a:latin typeface="Times New Roman"/>
              </a:rPr>
              <a:t>والدراسات </a:t>
            </a:r>
            <a:r>
              <a:rPr lang="ar-SA" sz="1900" b="1">
                <a:latin typeface="Times New Roman"/>
              </a:rPr>
              <a:t>التي </a:t>
            </a:r>
            <a:r>
              <a:rPr lang="ar-SA" sz="2100">
                <a:latin typeface="Times New Roman"/>
              </a:rPr>
              <a:t>تطنب إعدادها جهات حكومية أو أهلية </a:t>
            </a:r>
            <a:r>
              <a:rPr lang="en-US" sz="2100">
                <a:latin typeface="Times New Roman"/>
              </a:rPr>
              <a:t>٠</a:t>
            </a:r>
          </a:p>
          <a:p>
            <a:pPr marR="600740" indent="-571500" algn="just" rtl="1">
              <a:lnSpc>
                <a:spcPts val="3181"/>
              </a:lnSpc>
            </a:pPr>
            <a:r>
              <a:rPr lang="ar-SA" sz="2100">
                <a:latin typeface="Times New Roman"/>
              </a:rPr>
              <a:t>(د) نقل وتوطين التقنية الحديثة والمشاركة </a:t>
            </a:r>
            <a:r>
              <a:rPr lang="ar-SA" sz="1800" b="1">
                <a:latin typeface="Times New Roman"/>
              </a:rPr>
              <a:t>في </a:t>
            </a:r>
            <a:r>
              <a:rPr lang="ar-SA" sz="2100">
                <a:latin typeface="Times New Roman"/>
              </a:rPr>
              <a:t>تطويرها وتطويعها لتلائم الظروف المحلية </a:t>
            </a:r>
            <a:r>
              <a:rPr lang="ar-SA" sz="1800" b="1">
                <a:latin typeface="Times New Roman"/>
              </a:rPr>
              <a:t>لخدمة </a:t>
            </a:r>
            <a:r>
              <a:rPr lang="ar-SA" sz="2400">
                <a:latin typeface="Times New Roman"/>
              </a:rPr>
              <a:t>أغراض </a:t>
            </a:r>
            <a:r>
              <a:rPr lang="ar-SA" sz="2100">
                <a:latin typeface="Times New Roman"/>
              </a:rPr>
              <a:t>التنمية </a:t>
            </a:r>
            <a:r>
              <a:rPr lang="en-US" sz="2100">
                <a:latin typeface="Times New Roman"/>
              </a:rPr>
              <a:t>٠</a:t>
            </a:r>
          </a:p>
          <a:p>
            <a:pPr marR="600740" indent="-571500" algn="just" rtl="1">
              <a:lnSpc>
                <a:spcPts val="3126"/>
              </a:lnSpc>
              <a:spcAft>
                <a:spcPts val="560"/>
              </a:spcAft>
            </a:pPr>
            <a:r>
              <a:rPr lang="ar-SA" sz="2100">
                <a:latin typeface="Times New Roman"/>
              </a:rPr>
              <a:t>( ه</a:t>
            </a:r>
            <a:r>
              <a:rPr lang="en-US" sz="2100">
                <a:latin typeface="Times New Roman"/>
              </a:rPr>
              <a:t>٠</a:t>
            </a:r>
            <a:r>
              <a:rPr lang="ar-SA" sz="2100">
                <a:latin typeface="Times New Roman"/>
              </a:rPr>
              <a:t> ) ربط البحث العلمي بأهداف الجامعة وخطط التنمية، والبعد عن الازدواجية والتكرار والإفادة من الدراسات السابقة .</a:t>
            </a:r>
          </a:p>
          <a:p>
            <a:pPr marR="600740" indent="-571500" algn="just" rtl="1">
              <a:lnSpc>
                <a:spcPts val="1990"/>
              </a:lnSpc>
              <a:spcAft>
                <a:spcPts val="560"/>
              </a:spcAft>
            </a:pPr>
            <a:r>
              <a:rPr lang="ar-SA" sz="1800" b="1">
                <a:latin typeface="Times New Roman"/>
              </a:rPr>
              <a:t>( و ) تنمية جيل من الباحثين السعوديين المتميزين وتدريبهم</a:t>
            </a:r>
          </a:p>
          <a:p>
            <a:pPr marR="600740" indent="0" algn="just" rtl="1">
              <a:lnSpc>
                <a:spcPts val="3293"/>
              </a:lnSpc>
              <a:spcAft>
                <a:spcPts val="560"/>
              </a:spcAft>
            </a:pPr>
            <a:r>
              <a:rPr lang="ar-SA" sz="1800">
                <a:latin typeface="Arial Unicode MS"/>
              </a:rPr>
              <a:t>على </a:t>
            </a:r>
            <a:r>
              <a:rPr lang="ar-SA" sz="2100">
                <a:latin typeface="Times New Roman"/>
              </a:rPr>
              <a:t>إجراء </a:t>
            </a:r>
            <a:r>
              <a:rPr lang="ar-SA" sz="1800" b="1">
                <a:latin typeface="Times New Roman"/>
              </a:rPr>
              <a:t>البحوث الأصيلة </a:t>
            </a:r>
            <a:r>
              <a:rPr lang="ar-SA" sz="2100">
                <a:latin typeface="Times New Roman"/>
              </a:rPr>
              <a:t>نات </a:t>
            </a:r>
            <a:r>
              <a:rPr lang="ar-SA" sz="1800" b="1">
                <a:latin typeface="Times New Roman"/>
              </a:rPr>
              <a:t>الستوى الرفع </a:t>
            </a:r>
            <a:r>
              <a:rPr lang="ar-SA" sz="2100">
                <a:latin typeface="Times New Roman"/>
              </a:rPr>
              <a:t>وذلك </a:t>
            </a:r>
            <a:r>
              <a:rPr lang="ar-SA" sz="1800" b="1">
                <a:latin typeface="Times New Roman"/>
              </a:rPr>
              <a:t>عن طريق اثراك طلأب </a:t>
            </a:r>
            <a:r>
              <a:rPr lang="ar-SA" sz="2100">
                <a:latin typeface="Times New Roman"/>
              </a:rPr>
              <a:t>الدراسات </a:t>
            </a:r>
            <a:r>
              <a:rPr lang="ar-SA" sz="1800" b="1">
                <a:latin typeface="Times New Roman"/>
              </a:rPr>
              <a:t>العليا والعيدين والمحاصرين </a:t>
            </a:r>
            <a:r>
              <a:rPr lang="ar-SA" sz="2100">
                <a:latin typeface="Times New Roman"/>
              </a:rPr>
              <a:t>وساعدي </a:t>
            </a:r>
            <a:r>
              <a:rPr lang="ar-SA" sz="1800" b="1">
                <a:latin typeface="Times New Roman"/>
              </a:rPr>
              <a:t>الباحثين في </a:t>
            </a:r>
            <a:r>
              <a:rPr lang="ar-SA" sz="2100">
                <a:latin typeface="Times New Roman"/>
              </a:rPr>
              <a:t>تنغيذ </a:t>
            </a:r>
            <a:r>
              <a:rPr lang="ar-SA" sz="1800" b="1">
                <a:latin typeface="Times New Roman"/>
              </a:rPr>
              <a:t>البحوث العلمية </a:t>
            </a:r>
            <a:r>
              <a:rPr lang="en-US" sz="1800" b="1">
                <a:latin typeface="Times New Roman"/>
              </a:rPr>
              <a:t>٠</a:t>
            </a:r>
          </a:p>
          <a:p>
            <a:pPr marR="600740" indent="-571500" algn="just" rtl="1">
              <a:lnSpc>
                <a:spcPts val="2330"/>
              </a:lnSpc>
            </a:pPr>
            <a:r>
              <a:rPr lang="ar-SA" sz="2100">
                <a:latin typeface="Times New Roman"/>
              </a:rPr>
              <a:t>(ز) الارتقاء بمتوى التعليم الجامعي والدراسات العليا .</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606" y="328612"/>
            <a:ext cx="421481" cy="628650"/>
          </a:xfrm>
          <a:prstGeom prst="rect">
            <a:avLst/>
          </a:prstGeom>
        </p:spPr>
      </p:pic>
      <p:pic>
        <p:nvPicPr>
          <p:cNvPr id="3" name="Picture 2"/>
          <p:cNvPicPr>
            <a:picLocks noChangeAspect="1"/>
          </p:cNvPicPr>
          <p:nvPr/>
        </p:nvPicPr>
        <p:blipFill>
          <a:blip r:embed="rId3"/>
          <a:stretch>
            <a:fillRect/>
          </a:stretch>
        </p:blipFill>
        <p:spPr>
          <a:xfrm>
            <a:off x="217884" y="9919096"/>
            <a:ext cx="7111603" cy="775097"/>
          </a:xfrm>
          <a:prstGeom prst="rect">
            <a:avLst/>
          </a:prstGeom>
        </p:spPr>
      </p:pic>
      <p:sp>
        <p:nvSpPr>
          <p:cNvPr id="4" name="Rectangle 3"/>
          <p:cNvSpPr/>
          <p:nvPr/>
        </p:nvSpPr>
        <p:spPr>
          <a:xfrm>
            <a:off x="6843712" y="53578"/>
            <a:ext cx="421481" cy="292893"/>
          </a:xfrm>
          <a:prstGeom prst="rect">
            <a:avLst/>
          </a:prstGeom>
          <a:solidFill>
            <a:srgbClr val="000000"/>
          </a:solidFill>
        </p:spPr>
        <p:txBody>
          <a:bodyPr wrap="none" lIns="0" tIns="0" rIns="0" bIns="0">
            <a:noAutofit/>
          </a:bodyPr>
          <a:lstStyle/>
          <a:p>
            <a:pPr indent="0" algn="r" rtl="1">
              <a:lnSpc>
                <a:spcPts val="2100"/>
              </a:lnSpc>
            </a:pPr>
            <a:r>
              <a:rPr lang="ar-SA" sz="1900" b="1">
                <a:solidFill>
                  <a:srgbClr val="FFFFFF"/>
                </a:solidFill>
                <a:latin typeface="Times New Roman"/>
              </a:rPr>
              <a:t>ا</a:t>
            </a:r>
          </a:p>
        </p:txBody>
      </p:sp>
      <p:sp>
        <p:nvSpPr>
          <p:cNvPr id="5" name="Rectangle 4"/>
          <p:cNvSpPr/>
          <p:nvPr/>
        </p:nvSpPr>
        <p:spPr>
          <a:xfrm>
            <a:off x="6950868" y="328612"/>
            <a:ext cx="350044" cy="164306"/>
          </a:xfrm>
          <a:prstGeom prst="rect">
            <a:avLst/>
          </a:prstGeom>
        </p:spPr>
        <p:txBody>
          <a:bodyPr wrap="none" lIns="0" tIns="0" rIns="0" bIns="0">
            <a:noAutofit/>
          </a:bodyPr>
          <a:lstStyle/>
          <a:p>
            <a:pPr indent="0">
              <a:lnSpc>
                <a:spcPts val="2330"/>
              </a:lnSpc>
            </a:pPr>
            <a:r>
              <a:rPr lang="en-US" sz="2100">
                <a:latin typeface="Times New Roman"/>
              </a:rPr>
              <a:t>!،</a:t>
            </a:r>
          </a:p>
        </p:txBody>
      </p:sp>
      <p:sp>
        <p:nvSpPr>
          <p:cNvPr id="6" name="Rectangle 5"/>
          <p:cNvSpPr/>
          <p:nvPr/>
        </p:nvSpPr>
        <p:spPr>
          <a:xfrm>
            <a:off x="6086475" y="685800"/>
            <a:ext cx="821531" cy="257175"/>
          </a:xfrm>
          <a:prstGeom prst="rect">
            <a:avLst/>
          </a:prstGeom>
        </p:spPr>
        <p:txBody>
          <a:bodyPr wrap="none" lIns="0" tIns="0" rIns="0" bIns="0">
            <a:noAutofit/>
          </a:bodyPr>
          <a:lstStyle/>
          <a:p>
            <a:pPr indent="0" algn="r" rtl="1">
              <a:lnSpc>
                <a:spcPts val="2330"/>
              </a:lnSpc>
            </a:pPr>
            <a:r>
              <a:rPr lang="ar-SA" sz="2100">
                <a:latin typeface="Times New Roman"/>
              </a:rPr>
              <a:t>بادة(</a:t>
            </a:r>
            <a:r>
              <a:rPr lang="en-US" sz="2100">
                <a:latin typeface="Times New Roman"/>
              </a:rPr>
              <a:t>٣</a:t>
            </a:r>
            <a:r>
              <a:rPr lang="ar-SA" sz="2100">
                <a:latin typeface="Times New Roman"/>
              </a:rPr>
              <a:t>)</a:t>
            </a:r>
          </a:p>
        </p:txBody>
      </p:sp>
      <p:sp>
        <p:nvSpPr>
          <p:cNvPr id="7" name="Rectangle 6"/>
          <p:cNvSpPr/>
          <p:nvPr/>
        </p:nvSpPr>
        <p:spPr>
          <a:xfrm>
            <a:off x="2400300" y="1478756"/>
            <a:ext cx="700087" cy="414337"/>
          </a:xfrm>
          <a:prstGeom prst="rect">
            <a:avLst/>
          </a:prstGeom>
        </p:spPr>
        <p:txBody>
          <a:bodyPr wrap="none" lIns="0" tIns="0" rIns="0" bIns="0">
            <a:noAutofit/>
          </a:bodyPr>
          <a:lstStyle/>
          <a:p>
            <a:pPr indent="0" algn="r" rtl="1">
              <a:lnSpc>
                <a:spcPts val="2330"/>
              </a:lnSpc>
              <a:spcAft>
                <a:spcPts val="1330"/>
              </a:spcAft>
            </a:pPr>
            <a:r>
              <a:rPr lang="ar-SA" sz="2100">
                <a:latin typeface="Times New Roman"/>
              </a:rPr>
              <a:t>المجتمع</a:t>
            </a:r>
          </a:p>
        </p:txBody>
      </p:sp>
      <p:sp>
        <p:nvSpPr>
          <p:cNvPr id="8" name="Rectangle 7"/>
          <p:cNvSpPr/>
          <p:nvPr/>
        </p:nvSpPr>
        <p:spPr>
          <a:xfrm>
            <a:off x="432196" y="1968103"/>
            <a:ext cx="5332810" cy="810815"/>
          </a:xfrm>
          <a:prstGeom prst="rect">
            <a:avLst/>
          </a:prstGeom>
        </p:spPr>
        <p:txBody>
          <a:bodyPr lIns="0" tIns="0" rIns="0" bIns="0">
            <a:noAutofit/>
          </a:bodyPr>
          <a:lstStyle/>
          <a:p>
            <a:pPr indent="0" algn="r" rtl="1">
              <a:lnSpc>
                <a:spcPts val="2330"/>
              </a:lnSpc>
              <a:spcBef>
                <a:spcPts val="1330"/>
              </a:spcBef>
            </a:pPr>
            <a:r>
              <a:rPr lang="ar-SA" sz="2100">
                <a:latin typeface="Times New Roman"/>
              </a:rPr>
              <a:t>إبانها! والإفاده سبا وللجامعات في سبب ذلك :</a:t>
            </a:r>
          </a:p>
          <a:p>
            <a:pPr indent="0" algn="r" rtl="1">
              <a:lnSpc>
                <a:spcPts val="2440"/>
              </a:lnSpc>
              <a:spcAft>
                <a:spcPts val="910"/>
              </a:spcAft>
            </a:pPr>
            <a:r>
              <a:rPr lang="ar-SA" sz="2000">
                <a:latin typeface="Times New Roman"/>
              </a:rPr>
              <a:t>(ء آ ) </a:t>
            </a:r>
            <a:r>
              <a:rPr lang="ar-SA" sz="2200">
                <a:latin typeface="Times New Roman"/>
              </a:rPr>
              <a:t>نثر </a:t>
            </a:r>
            <a:r>
              <a:rPr lang="ar-SA" sz="2100">
                <a:latin typeface="Times New Roman"/>
              </a:rPr>
              <a:t>ثآئح ة</a:t>
            </a:r>
            <a:r>
              <a:rPr lang="en-US" sz="2100">
                <a:latin typeface="Times New Roman"/>
              </a:rPr>
              <a:t>١</a:t>
            </a:r>
            <a:r>
              <a:rPr lang="ar-SA" sz="2100">
                <a:latin typeface="Times New Roman"/>
              </a:rPr>
              <a:t>لبحث </a:t>
            </a:r>
            <a:r>
              <a:rPr lang="ar-SA" sz="1800">
                <a:latin typeface="Times New Roman"/>
              </a:rPr>
              <a:t>العلمي </a:t>
            </a:r>
            <a:r>
              <a:rPr lang="ar-SA" sz="2100">
                <a:latin typeface="Times New Roman"/>
              </a:rPr>
              <a:t>ني~أوءإة </a:t>
            </a:r>
            <a:r>
              <a:rPr lang="ar-SA" sz="2000">
                <a:latin typeface="Times New Roman"/>
              </a:rPr>
              <a:t>ات </a:t>
            </a:r>
            <a:r>
              <a:rPr lang="ar-SA" sz="2100">
                <a:latin typeface="Times New Roman"/>
              </a:rPr>
              <a:t>.المحلية</a:t>
            </a:r>
          </a:p>
        </p:txBody>
      </p:sp>
      <p:sp>
        <p:nvSpPr>
          <p:cNvPr id="9" name="Rectangle 8"/>
          <p:cNvSpPr/>
          <p:nvPr/>
        </p:nvSpPr>
        <p:spPr>
          <a:xfrm>
            <a:off x="717946" y="2857500"/>
            <a:ext cx="5122069" cy="2957512"/>
          </a:xfrm>
          <a:prstGeom prst="rect">
            <a:avLst/>
          </a:prstGeom>
        </p:spPr>
        <p:txBody>
          <a:bodyPr lIns="0" tIns="0" rIns="0" bIns="0">
            <a:noAutofit/>
          </a:bodyPr>
          <a:lstStyle/>
          <a:p>
            <a:pPr marR="619522" indent="0" algn="r" rtl="1">
              <a:lnSpc>
                <a:spcPts val="2330"/>
              </a:lnSpc>
              <a:spcBef>
                <a:spcPts val="910"/>
              </a:spcBef>
              <a:spcAft>
                <a:spcPts val="630"/>
              </a:spcAft>
            </a:pPr>
            <a:r>
              <a:rPr lang="ar-SA" sz="2100">
                <a:latin typeface="Times New Roman"/>
              </a:rPr>
              <a:t>والدولية، وتوفير وسائل التوثيق </a:t>
            </a:r>
            <a:r>
              <a:rPr lang="ar-SA" sz="1900" b="1">
                <a:latin typeface="Times New Roman"/>
              </a:rPr>
              <a:t>العلمي </a:t>
            </a:r>
            <a:r>
              <a:rPr lang="ar-SA" sz="2100">
                <a:latin typeface="Times New Roman"/>
              </a:rPr>
              <a:t>لتسهيل</a:t>
            </a:r>
          </a:p>
          <a:p>
            <a:pPr marR="619522" indent="0" algn="r" rtl="1">
              <a:lnSpc>
                <a:spcPts val="2330"/>
              </a:lnSpc>
              <a:spcAft>
                <a:spcPts val="630"/>
              </a:spcAft>
            </a:pPr>
            <a:r>
              <a:rPr lang="ar-SA" sz="2100">
                <a:latin typeface="Times New Roman"/>
              </a:rPr>
              <a:t>مهمات الباحثين </a:t>
            </a:r>
            <a:r>
              <a:rPr lang="en-US" sz="1800">
                <a:latin typeface="Times New Roman"/>
              </a:rPr>
              <a:t>٠</a:t>
            </a:r>
          </a:p>
          <a:p>
            <a:pPr marR="619522" indent="-533400" algn="just" rtl="1">
              <a:lnSpc>
                <a:spcPts val="2897"/>
              </a:lnSpc>
              <a:spcAft>
                <a:spcPts val="630"/>
              </a:spcAft>
            </a:pPr>
            <a:r>
              <a:rPr lang="ar-SA" sz="2100">
                <a:latin typeface="Times New Roman"/>
              </a:rPr>
              <a:t>( ب) التعاون </a:t>
            </a:r>
            <a:r>
              <a:rPr lang="en-US" sz="1900" b="1">
                <a:latin typeface="Times New Roman"/>
              </a:rPr>
              <a:t>٠</a:t>
            </a:r>
            <a:r>
              <a:rPr lang="ar-SA" sz="1900" b="1">
                <a:latin typeface="Times New Roman"/>
              </a:rPr>
              <a:t>ع </a:t>
            </a:r>
            <a:r>
              <a:rPr lang="ar-SA" sz="2100">
                <a:latin typeface="Times New Roman"/>
              </a:rPr>
              <a:t>الهيئات، والمؤسسات العلمية، والبحثية داخل المملكة وخارجها </a:t>
            </a:r>
            <a:r>
              <a:rPr lang="ar-SA" sz="1900" b="1">
                <a:latin typeface="Times New Roman"/>
              </a:rPr>
              <a:t>عن </a:t>
            </a:r>
            <a:r>
              <a:rPr lang="ar-SA" sz="2100">
                <a:latin typeface="Times New Roman"/>
              </a:rPr>
              <a:t>طريق إجراء البحوث وتبادل المعارف والخبرات.</a:t>
            </a:r>
          </a:p>
          <a:p>
            <a:pPr marR="619522" indent="-533400" algn="just" rtl="1">
              <a:lnSpc>
                <a:spcPts val="3516"/>
              </a:lnSpc>
            </a:pPr>
            <a:r>
              <a:rPr lang="ar-SA" sz="2100">
                <a:latin typeface="Times New Roman"/>
              </a:rPr>
              <a:t>( ج ) إيجاد سبل وقنوات لتشجع الأفراد والمؤسات </a:t>
            </a:r>
            <a:r>
              <a:rPr lang="ar-SA" sz="1900" b="1">
                <a:latin typeface="Times New Roman"/>
              </a:rPr>
              <a:t>على دعم </a:t>
            </a:r>
            <a:r>
              <a:rPr lang="ar-SA" sz="2100">
                <a:latin typeface="Times New Roman"/>
              </a:rPr>
              <a:t>وتمويل المشارح البحثية بما يعزز </a:t>
            </a:r>
            <a:r>
              <a:rPr lang="ar-SA" sz="1900" b="1">
                <a:latin typeface="Times New Roman"/>
              </a:rPr>
              <a:t>دور</a:t>
            </a:r>
          </a:p>
        </p:txBody>
      </p:sp>
      <p:sp>
        <p:nvSpPr>
          <p:cNvPr id="10" name="Rectangle 9"/>
          <p:cNvSpPr/>
          <p:nvPr/>
        </p:nvSpPr>
        <p:spPr>
          <a:xfrm>
            <a:off x="432196" y="5886450"/>
            <a:ext cx="5336382" cy="750093"/>
          </a:xfrm>
          <a:prstGeom prst="rect">
            <a:avLst/>
          </a:prstGeom>
        </p:spPr>
        <p:txBody>
          <a:bodyPr lIns="0" tIns="0" rIns="0" bIns="0">
            <a:noAutofit/>
          </a:bodyPr>
          <a:lstStyle/>
          <a:p>
            <a:pPr marR="548085" indent="0" algn="r" rtl="1">
              <a:lnSpc>
                <a:spcPts val="2330"/>
              </a:lnSpc>
              <a:spcAft>
                <a:spcPts val="630"/>
              </a:spcAft>
            </a:pPr>
            <a:r>
              <a:rPr lang="ar-SA" sz="2100">
                <a:latin typeface="Times New Roman"/>
              </a:rPr>
              <a:t>الجامعة </a:t>
            </a:r>
            <a:r>
              <a:rPr lang="en-US" sz="1800">
                <a:latin typeface="Times New Roman"/>
              </a:rPr>
              <a:t>٠</a:t>
            </a:r>
          </a:p>
          <a:p>
            <a:pPr indent="0" algn="r" rtl="1">
              <a:lnSpc>
                <a:spcPts val="2330"/>
              </a:lnSpc>
              <a:spcAft>
                <a:spcPts val="910"/>
              </a:spcAft>
            </a:pPr>
            <a:r>
              <a:rPr lang="ar-SA" sz="1700" b="1">
                <a:latin typeface="Times New Roman"/>
              </a:rPr>
              <a:t>(د) توفير </a:t>
            </a:r>
            <a:r>
              <a:rPr lang="ar-SA" sz="2100">
                <a:latin typeface="Times New Roman"/>
              </a:rPr>
              <a:t>وسائل الاتصال الحديثة وأحدث الإصدارات</a:t>
            </a:r>
          </a:p>
        </p:txBody>
      </p:sp>
      <p:sp>
        <p:nvSpPr>
          <p:cNvPr id="11" name="Rectangle 10"/>
          <p:cNvSpPr/>
          <p:nvPr/>
        </p:nvSpPr>
        <p:spPr>
          <a:xfrm>
            <a:off x="2028825" y="6750843"/>
            <a:ext cx="3203971" cy="303610"/>
          </a:xfrm>
          <a:prstGeom prst="rect">
            <a:avLst/>
          </a:prstGeom>
        </p:spPr>
        <p:txBody>
          <a:bodyPr wrap="none" lIns="0" tIns="0" rIns="0" bIns="0">
            <a:noAutofit/>
          </a:bodyPr>
          <a:lstStyle/>
          <a:p>
            <a:pPr indent="0" algn="r" rtl="1">
              <a:lnSpc>
                <a:spcPts val="2330"/>
              </a:lnSpc>
              <a:spcBef>
                <a:spcPts val="910"/>
              </a:spcBef>
              <a:spcAft>
                <a:spcPts val="1330"/>
              </a:spcAft>
            </a:pPr>
            <a:r>
              <a:rPr lang="ar-SA" sz="2100">
                <a:latin typeface="Times New Roman"/>
              </a:rPr>
              <a:t>العلمية من دوريات، وكتب وغيرها </a:t>
            </a:r>
            <a:r>
              <a:rPr lang="en-US" sz="1800">
                <a:latin typeface="Times New Roman"/>
              </a:rPr>
              <a:t>٠</a:t>
            </a:r>
          </a:p>
        </p:txBody>
      </p:sp>
      <p:sp>
        <p:nvSpPr>
          <p:cNvPr id="12" name="Rectangle 11"/>
          <p:cNvSpPr/>
          <p:nvPr/>
        </p:nvSpPr>
        <p:spPr>
          <a:xfrm>
            <a:off x="700087" y="7229475"/>
            <a:ext cx="6222206" cy="1696640"/>
          </a:xfrm>
          <a:prstGeom prst="rect">
            <a:avLst/>
          </a:prstGeom>
        </p:spPr>
        <p:txBody>
          <a:bodyPr lIns="0" tIns="0" rIns="0" bIns="0">
            <a:noAutofit/>
          </a:bodyPr>
          <a:lstStyle/>
          <a:p>
            <a:pPr indent="0" rtl="1">
              <a:lnSpc>
                <a:spcPts val="3403"/>
              </a:lnSpc>
              <a:spcBef>
                <a:spcPts val="1330"/>
              </a:spcBef>
            </a:pPr>
            <a:r>
              <a:rPr lang="ar-SA" sz="1900">
                <a:latin typeface="Times New Roman"/>
              </a:rPr>
              <a:t>هادة </a:t>
            </a:r>
            <a:r>
              <a:rPr lang="ar-SA" sz="2100">
                <a:latin typeface="Times New Roman"/>
              </a:rPr>
              <a:t>( ؛) : تنشأ </a:t>
            </a:r>
            <a:r>
              <a:rPr lang="ar-SA" sz="1800" b="1">
                <a:latin typeface="Times New Roman"/>
              </a:rPr>
              <a:t>في </a:t>
            </a:r>
            <a:r>
              <a:rPr lang="ar-SA" sz="2100">
                <a:latin typeface="Times New Roman"/>
              </a:rPr>
              <a:t>كل جامعة عمادة باسم (( عمادة </a:t>
            </a:r>
            <a:r>
              <a:rPr lang="ar-SA" sz="1800" b="1">
                <a:latin typeface="Times New Roman"/>
              </a:rPr>
              <a:t>البحث العلمي)) </a:t>
            </a:r>
            <a:r>
              <a:rPr lang="ar-SA" sz="2100">
                <a:latin typeface="Times New Roman"/>
              </a:rPr>
              <a:t>تتبع وكيل الجامعة للدراسات </a:t>
            </a:r>
            <a:r>
              <a:rPr lang="ar-SA" sz="1800" b="1">
                <a:latin typeface="Times New Roman"/>
              </a:rPr>
              <a:t>العليا والبحث العلمي،</a:t>
            </a:r>
          </a:p>
          <a:p>
            <a:pPr indent="0" rtl="1">
              <a:lnSpc>
                <a:spcPts val="3403"/>
              </a:lnSpc>
            </a:pPr>
            <a:r>
              <a:rPr lang="ar-SA" sz="1800" b="1">
                <a:latin typeface="Times New Roman"/>
              </a:rPr>
              <a:t>ويعين </a:t>
            </a:r>
            <a:r>
              <a:rPr lang="ar-SA" sz="2100">
                <a:latin typeface="Times New Roman"/>
              </a:rPr>
              <a:t>عميدها ووكيلها وفق ما تقضي به المادة (</a:t>
            </a:r>
            <a:r>
              <a:rPr lang="en-US" sz="2100">
                <a:latin typeface="Times New Roman"/>
              </a:rPr>
              <a:t>٣٩</a:t>
            </a:r>
            <a:r>
              <a:rPr lang="ar-SA" sz="2100">
                <a:latin typeface="Times New Roman"/>
              </a:rPr>
              <a:t>)</a:t>
            </a:r>
          </a:p>
          <a:p>
            <a:pPr indent="0" rtl="1">
              <a:lnSpc>
                <a:spcPts val="3403"/>
              </a:lnSpc>
            </a:pPr>
            <a:r>
              <a:rPr lang="ar-SA" sz="1800" b="1">
                <a:latin typeface="Times New Roman"/>
              </a:rPr>
              <a:t>والمادة</a:t>
            </a:r>
            <a:r>
              <a:rPr lang="ar-SA" sz="2100">
                <a:latin typeface="Times New Roman"/>
              </a:rPr>
              <a:t>(</a:t>
            </a:r>
            <a:r>
              <a:rPr lang="en-US" sz="2100">
                <a:latin typeface="Times New Roman"/>
              </a:rPr>
              <a:t>٤٠</a:t>
            </a:r>
            <a:r>
              <a:rPr lang="ar-SA" sz="2100">
                <a:latin typeface="Times New Roman"/>
              </a:rPr>
              <a:t>) </a:t>
            </a:r>
            <a:r>
              <a:rPr lang="ar-SA" sz="1800" b="1">
                <a:latin typeface="Times New Roman"/>
              </a:rPr>
              <a:t>من نظام مجلس التعليم العالي والجامعات </a:t>
            </a:r>
            <a:r>
              <a:rPr lang="en-US" sz="1800" b="1">
                <a:latin typeface="Times New Roman"/>
              </a:rPr>
              <a:t>٠</a:t>
            </a:r>
          </a:p>
        </p:txBody>
      </p:sp>
      <p:sp>
        <p:nvSpPr>
          <p:cNvPr id="13" name="Rectangle 12"/>
          <p:cNvSpPr/>
          <p:nvPr/>
        </p:nvSpPr>
        <p:spPr>
          <a:xfrm>
            <a:off x="717946" y="9101137"/>
            <a:ext cx="6200775" cy="785813"/>
          </a:xfrm>
          <a:prstGeom prst="rect">
            <a:avLst/>
          </a:prstGeom>
        </p:spPr>
        <p:txBody>
          <a:bodyPr lIns="0" tIns="0" rIns="0" bIns="0">
            <a:noAutofit/>
          </a:bodyPr>
          <a:lstStyle/>
          <a:p>
            <a:pPr marR="1320800" indent="-368300" algn="r" rtl="1">
              <a:lnSpc>
                <a:spcPts val="3403"/>
              </a:lnSpc>
            </a:pPr>
            <a:r>
              <a:rPr lang="en-US" sz="1800">
                <a:latin typeface="Times New Roman"/>
              </a:rPr>
              <a:t>٠</a:t>
            </a:r>
            <a:r>
              <a:rPr lang="ar-SA" sz="1800">
                <a:latin typeface="Times New Roman"/>
              </a:rPr>
              <a:t> </a:t>
            </a:r>
            <a:r>
              <a:rPr lang="ar-SA" sz="2100">
                <a:latin typeface="Times New Roman"/>
              </a:rPr>
              <a:t>يكون </a:t>
            </a:r>
            <a:r>
              <a:rPr lang="ar-SA" sz="1800">
                <a:latin typeface="Times New Roman"/>
              </a:rPr>
              <a:t>لعما</a:t>
            </a:r>
            <a:r>
              <a:rPr lang="ar-SA" sz="2100">
                <a:latin typeface="Times New Roman"/>
              </a:rPr>
              <a:t>دة </a:t>
            </a:r>
            <a:r>
              <a:rPr lang="ar-SA" sz="1800">
                <a:latin typeface="Times New Roman"/>
              </a:rPr>
              <a:t>البئ العلمي </a:t>
            </a:r>
            <a:r>
              <a:rPr lang="ar-SA" sz="1800" b="1">
                <a:latin typeface="Times New Roman"/>
              </a:rPr>
              <a:t>مجلس با</a:t>
            </a:r>
            <a:r>
              <a:rPr lang="ar-SA" sz="2100">
                <a:latin typeface="Times New Roman"/>
              </a:rPr>
              <a:t>سم (( </a:t>
            </a:r>
            <a:r>
              <a:rPr lang="ar-SA" sz="1800" b="1">
                <a:latin typeface="Times New Roman"/>
              </a:rPr>
              <a:t>مجلس </a:t>
            </a:r>
            <a:r>
              <a:rPr lang="ar-SA" sz="2100">
                <a:latin typeface="Times New Roman"/>
              </a:rPr>
              <a:t>عمادة </a:t>
            </a:r>
            <a:r>
              <a:rPr lang="ar-SA" sz="1800" b="1">
                <a:latin typeface="Times New Roman"/>
              </a:rPr>
              <a:t>البحث </a:t>
            </a:r>
            <a:r>
              <a:rPr lang="ar-SA" sz="1800">
                <a:latin typeface="Times New Roman"/>
              </a:rPr>
              <a:t>العلمي )) </a:t>
            </a:r>
            <a:r>
              <a:rPr lang="ar-SA" sz="2100">
                <a:latin typeface="Times New Roman"/>
              </a:rPr>
              <a:t>يتكون </a:t>
            </a:r>
            <a:r>
              <a:rPr lang="ar-SA" sz="1800" b="1">
                <a:latin typeface="Times New Roman"/>
              </a:rPr>
              <a:t>من </a:t>
            </a:r>
            <a:r>
              <a:rPr lang="ar-SA" sz="1800">
                <a:latin typeface="Times New Roman"/>
              </a:rPr>
              <a:t>:</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14375" y="685800"/>
            <a:ext cx="4911328" cy="9147571"/>
          </a:xfrm>
          <a:prstGeom prst="rect">
            <a:avLst/>
          </a:prstGeom>
        </p:spPr>
        <p:txBody>
          <a:bodyPr lIns="0" tIns="0" rIns="0" bIns="0">
            <a:noAutofit/>
          </a:bodyPr>
          <a:lstStyle/>
          <a:p>
            <a:pPr marR="482600" indent="-482600" algn="just" rtl="1">
              <a:lnSpc>
                <a:spcPts val="3488"/>
              </a:lnSpc>
            </a:pPr>
            <a:r>
              <a:rPr lang="ar-SA" sz="2100">
                <a:latin typeface="Times New Roman"/>
              </a:rPr>
              <a:t>أ</a:t>
            </a:r>
            <a:r>
              <a:rPr lang="en-US" sz="2100">
                <a:latin typeface="Times New Roman"/>
              </a:rPr>
              <a:t>٠</a:t>
            </a:r>
            <a:r>
              <a:rPr lang="ar-SA" sz="2100">
                <a:latin typeface="Times New Roman"/>
              </a:rPr>
              <a:t> </a:t>
            </a:r>
            <a:r>
              <a:rPr lang="ar-SA" sz="1800" b="1">
                <a:latin typeface="Times New Roman"/>
              </a:rPr>
              <a:t>عميد </a:t>
            </a:r>
            <a:r>
              <a:rPr lang="ar-SA" sz="1900" b="1">
                <a:latin typeface="Times New Roman"/>
              </a:rPr>
              <a:t>البحث العلمي    </a:t>
            </a:r>
            <a:r>
              <a:rPr lang="ar-SA" sz="2100">
                <a:latin typeface="Times New Roman"/>
              </a:rPr>
              <a:t>رئيسأ</a:t>
            </a:r>
          </a:p>
          <a:p>
            <a:pPr marR="482600" indent="-482600" algn="just" rtl="1">
              <a:lnSpc>
                <a:spcPts val="3488"/>
              </a:lnSpc>
            </a:pPr>
            <a:r>
              <a:rPr lang="ar-SA" sz="2100">
                <a:latin typeface="Times New Roman"/>
              </a:rPr>
              <a:t>ب- </a:t>
            </a:r>
            <a:r>
              <a:rPr lang="ar-SA" sz="1800" b="1">
                <a:latin typeface="Times New Roman"/>
              </a:rPr>
              <a:t>عميد </a:t>
            </a:r>
            <a:r>
              <a:rPr lang="ar-SA" sz="2100">
                <a:latin typeface="Times New Roman"/>
              </a:rPr>
              <a:t>الدراسات </a:t>
            </a:r>
            <a:r>
              <a:rPr lang="ar-SA" sz="1900" b="1">
                <a:latin typeface="Times New Roman"/>
              </a:rPr>
              <a:t>العليا    </a:t>
            </a:r>
            <a:r>
              <a:rPr lang="ar-SA" sz="2100">
                <a:latin typeface="Times New Roman"/>
              </a:rPr>
              <a:t>عضرأ</a:t>
            </a:r>
          </a:p>
          <a:p>
            <a:pPr marR="482600" indent="-482600" algn="just" rtl="1">
              <a:lnSpc>
                <a:spcPts val="3488"/>
              </a:lnSpc>
            </a:pPr>
            <a:r>
              <a:rPr lang="ar-SA" sz="2100">
                <a:latin typeface="Times New Roman"/>
              </a:rPr>
              <a:t>ر </a:t>
            </a:r>
            <a:r>
              <a:rPr lang="ar-SA" sz="1800" b="1">
                <a:latin typeface="Times New Roman"/>
              </a:rPr>
              <a:t>- وكيل </a:t>
            </a:r>
            <a:r>
              <a:rPr lang="ar-SA" sz="2100">
                <a:latin typeface="Times New Roman"/>
              </a:rPr>
              <a:t>( أو </a:t>
            </a:r>
            <a:r>
              <a:rPr lang="ar-SA" sz="1800" b="1">
                <a:latin typeface="Times New Roman"/>
              </a:rPr>
              <a:t>وكلاء </a:t>
            </a:r>
            <a:r>
              <a:rPr lang="ar-SA" sz="2100">
                <a:latin typeface="Times New Roman"/>
              </a:rPr>
              <a:t>) عمادة </a:t>
            </a:r>
            <a:r>
              <a:rPr lang="ar-SA" sz="1900" b="1">
                <a:latin typeface="Times New Roman"/>
              </a:rPr>
              <a:t>البحث العلمي</a:t>
            </a:r>
          </a:p>
          <a:p>
            <a:pPr marR="2730500" indent="0" algn="just" rtl="1">
              <a:lnSpc>
                <a:spcPts val="3150"/>
              </a:lnSpc>
            </a:pPr>
            <a:r>
              <a:rPr lang="ar-SA" sz="2100">
                <a:latin typeface="Times New Roman"/>
              </a:rPr>
              <a:t>أعضاء ويقوم أحدهم بأمانة المجلس</a:t>
            </a:r>
          </a:p>
          <a:p>
            <a:pPr marR="482600" indent="-482600" algn="just" rtl="1">
              <a:lnSpc>
                <a:spcPts val="3347"/>
              </a:lnSpc>
            </a:pPr>
            <a:r>
              <a:rPr lang="ar-SA" sz="2100">
                <a:latin typeface="Times New Roman"/>
              </a:rPr>
              <a:t>د - عدد </a:t>
            </a:r>
            <a:r>
              <a:rPr lang="ar-SA" sz="1800" b="1">
                <a:latin typeface="Times New Roman"/>
              </a:rPr>
              <a:t>من </a:t>
            </a:r>
            <a:r>
              <a:rPr lang="ar-SA" sz="2100">
                <a:latin typeface="Times New Roman"/>
              </a:rPr>
              <a:t>مديري مراكز البحوث لا يزيد عددهم عن خمسة يختارهم مجلس الجامعة بناء على توصية مدير الجامعة    أعضاء</a:t>
            </a:r>
          </a:p>
          <a:p>
            <a:pPr marR="482600" indent="-482600" algn="r" rtl="1">
              <a:lnSpc>
                <a:spcPts val="3347"/>
              </a:lnSpc>
              <a:spcAft>
                <a:spcPts val="560"/>
              </a:spcAft>
            </a:pPr>
            <a:r>
              <a:rPr lang="ar-SA" sz="2100">
                <a:latin typeface="Times New Roman"/>
              </a:rPr>
              <a:t>ش- عدد </a:t>
            </a:r>
            <a:r>
              <a:rPr lang="ar-SA" sz="1800" b="1">
                <a:latin typeface="Times New Roman"/>
              </a:rPr>
              <a:t>من </a:t>
            </a:r>
            <a:r>
              <a:rPr lang="ar-SA" sz="2100">
                <a:latin typeface="Times New Roman"/>
              </a:rPr>
              <a:t>الأساتذة </a:t>
            </a:r>
            <a:r>
              <a:rPr lang="ar-SA" sz="1800" b="1">
                <a:latin typeface="Times New Roman"/>
              </a:rPr>
              <a:t>المتميزين </a:t>
            </a:r>
            <a:r>
              <a:rPr lang="ar-SA" sz="2100">
                <a:latin typeface="Times New Roman"/>
              </a:rPr>
              <a:t>في مجال البحوث العلمية من أعضاء هيئة التدريس بالجامعة لا ئزيد عددهم عن سبعة يعينهم مجلس الجامعة لمدة سنتين قابلة للتجديد بناء على توصية مدير الجامعة </a:t>
            </a:r>
            <a:r>
              <a:rPr lang="en-US" sz="2100">
                <a:latin typeface="Times New Roman"/>
              </a:rPr>
              <a:t>٠</a:t>
            </a:r>
            <a:r>
              <a:rPr lang="ar-SA" sz="2100">
                <a:latin typeface="Times New Roman"/>
              </a:rPr>
              <a:t> ويعقد المجلس ، وتتخذ قراراته ، وتعتمد وفق ما تقضي </a:t>
            </a:r>
            <a:r>
              <a:rPr lang="ar-SA" sz="1800" b="1">
                <a:latin typeface="Times New Roman"/>
              </a:rPr>
              <a:t>به </a:t>
            </a:r>
            <a:r>
              <a:rPr lang="ar-SA" sz="2100">
                <a:latin typeface="Times New Roman"/>
              </a:rPr>
              <a:t>المادة (</a:t>
            </a:r>
            <a:r>
              <a:rPr lang="en-US" sz="2100">
                <a:latin typeface="Times New Roman"/>
              </a:rPr>
              <a:t>٣٥</a:t>
            </a:r>
            <a:r>
              <a:rPr lang="ar-SA" sz="2100">
                <a:latin typeface="Times New Roman"/>
              </a:rPr>
              <a:t>) من نظام مجلس التعليم العالي والجامعات .</a:t>
            </a:r>
          </a:p>
          <a:p>
            <a:pPr indent="0" algn="just" rtl="1">
              <a:lnSpc>
                <a:spcPts val="3403"/>
              </a:lnSpc>
            </a:pPr>
            <a:r>
              <a:rPr lang="ar-SA" sz="2100">
                <a:latin typeface="Times New Roman"/>
              </a:rPr>
              <a:t>فيما لا يتعارض </a:t>
            </a:r>
            <a:r>
              <a:rPr lang="ar-SA" sz="1800" b="1">
                <a:latin typeface="Times New Roman"/>
              </a:rPr>
              <a:t>هع </a:t>
            </a:r>
            <a:r>
              <a:rPr lang="ar-SA" sz="2100">
                <a:latin typeface="Times New Roman"/>
              </a:rPr>
              <a:t>مهمات المجلس </a:t>
            </a:r>
            <a:r>
              <a:rPr lang="ar-SA" sz="1800" b="1">
                <a:latin typeface="Times New Roman"/>
              </a:rPr>
              <a:t>العلمي ومجالس الكليات </a:t>
            </a:r>
            <a:r>
              <a:rPr lang="ar-SA" sz="2100">
                <a:latin typeface="Times New Roman"/>
              </a:rPr>
              <a:t>ومجالس الأقسام ، يختص مجلس عمادة </a:t>
            </a:r>
            <a:r>
              <a:rPr lang="ar-SA" sz="1800" b="1">
                <a:latin typeface="Times New Roman"/>
              </a:rPr>
              <a:t>البحث العلمي بما </a:t>
            </a:r>
            <a:r>
              <a:rPr lang="en-US" sz="1800" b="1">
                <a:latin typeface="Times New Roman"/>
              </a:rPr>
              <a:t>٠</a:t>
            </a:r>
            <a:r>
              <a:rPr lang="ar-SA" sz="1800" b="1">
                <a:latin typeface="Times New Roman"/>
              </a:rPr>
              <a:t>ر:</a:t>
            </a:r>
          </a:p>
          <a:p>
            <a:pPr marR="482600" indent="-482600" algn="just" rtl="1">
              <a:lnSpc>
                <a:spcPts val="3403"/>
              </a:lnSpc>
            </a:pPr>
            <a:r>
              <a:rPr lang="ar-SA" sz="2100">
                <a:latin typeface="Times New Roman"/>
              </a:rPr>
              <a:t>أ</a:t>
            </a:r>
            <a:r>
              <a:rPr lang="en-US" sz="2100">
                <a:latin typeface="Times New Roman"/>
              </a:rPr>
              <a:t>٠</a:t>
            </a:r>
            <a:r>
              <a:rPr lang="ar-SA" sz="2100">
                <a:latin typeface="Times New Roman"/>
              </a:rPr>
              <a:t> اقتراح خطة </a:t>
            </a:r>
            <a:r>
              <a:rPr lang="ar-SA" sz="1800" b="1">
                <a:latin typeface="Times New Roman"/>
              </a:rPr>
              <a:t>البحوث </a:t>
            </a:r>
            <a:r>
              <a:rPr lang="ar-SA" sz="2100">
                <a:latin typeface="Times New Roman"/>
              </a:rPr>
              <a:t>السوية للجامعة وإعداد مشروع الميزانية اللازمة لها </a:t>
            </a:r>
            <a:r>
              <a:rPr lang="ar-SA" sz="1900" b="1">
                <a:latin typeface="Times New Roman"/>
              </a:rPr>
              <a:t>نمهيدأ </a:t>
            </a:r>
            <a:r>
              <a:rPr lang="ar-SA" sz="2100">
                <a:latin typeface="Times New Roman"/>
              </a:rPr>
              <a:t>لعرضها </a:t>
            </a:r>
            <a:r>
              <a:rPr lang="ar-SA" sz="1900" b="1">
                <a:latin typeface="Times New Roman"/>
              </a:rPr>
              <a:t>على </a:t>
            </a:r>
            <a:r>
              <a:rPr lang="ar-SA" sz="2100">
                <a:latin typeface="Times New Roman"/>
              </a:rPr>
              <a:t>المجلس العلمي </a:t>
            </a:r>
            <a:r>
              <a:rPr lang="en-US" sz="1800">
                <a:latin typeface="Times New Roman"/>
              </a:rPr>
              <a:t>٠</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312" y="9683353"/>
            <a:ext cx="7118747" cy="1010840"/>
          </a:xfrm>
          <a:prstGeom prst="rect">
            <a:avLst/>
          </a:prstGeom>
        </p:spPr>
      </p:pic>
      <p:pic>
        <p:nvPicPr>
          <p:cNvPr id="3" name="Picture 2"/>
          <p:cNvPicPr>
            <a:picLocks noChangeAspect="1"/>
          </p:cNvPicPr>
          <p:nvPr/>
        </p:nvPicPr>
        <p:blipFill>
          <a:blip r:embed="rId3"/>
          <a:stretch>
            <a:fillRect/>
          </a:stretch>
        </p:blipFill>
        <p:spPr>
          <a:xfrm>
            <a:off x="6432946" y="50006"/>
            <a:ext cx="839391" cy="1343025"/>
          </a:xfrm>
          <a:prstGeom prst="rect">
            <a:avLst/>
          </a:prstGeom>
        </p:spPr>
      </p:pic>
      <p:pic>
        <p:nvPicPr>
          <p:cNvPr id="4" name="Picture 3"/>
          <p:cNvPicPr>
            <a:picLocks noChangeAspect="1"/>
          </p:cNvPicPr>
          <p:nvPr/>
        </p:nvPicPr>
        <p:blipFill>
          <a:blip r:embed="rId4"/>
          <a:stretch>
            <a:fillRect/>
          </a:stretch>
        </p:blipFill>
        <p:spPr>
          <a:xfrm>
            <a:off x="257175" y="50006"/>
            <a:ext cx="435768" cy="975122"/>
          </a:xfrm>
          <a:prstGeom prst="rect">
            <a:avLst/>
          </a:prstGeom>
        </p:spPr>
      </p:pic>
      <p:sp>
        <p:nvSpPr>
          <p:cNvPr id="5" name="Rectangle 4"/>
          <p:cNvSpPr/>
          <p:nvPr/>
        </p:nvSpPr>
        <p:spPr>
          <a:xfrm>
            <a:off x="710803" y="739378"/>
            <a:ext cx="4929187" cy="739378"/>
          </a:xfrm>
          <a:prstGeom prst="rect">
            <a:avLst/>
          </a:prstGeom>
        </p:spPr>
        <p:txBody>
          <a:bodyPr lIns="0" tIns="0" rIns="0" bIns="0">
            <a:noAutofit/>
          </a:bodyPr>
          <a:lstStyle/>
          <a:p>
            <a:pPr indent="-596900" algn="just" rtl="1">
              <a:lnSpc>
                <a:spcPts val="3319"/>
              </a:lnSpc>
            </a:pPr>
            <a:r>
              <a:rPr lang="ar-SA" sz="2100">
                <a:latin typeface="Times New Roman"/>
              </a:rPr>
              <a:t>ب- اقتراح اللوائح والقواعد والإجراءات المنظمة لحركة البحث العلمي في الجامعة .</a:t>
            </a:r>
          </a:p>
        </p:txBody>
      </p:sp>
      <p:sp>
        <p:nvSpPr>
          <p:cNvPr id="6" name="Rectangle 5"/>
          <p:cNvSpPr/>
          <p:nvPr/>
        </p:nvSpPr>
        <p:spPr>
          <a:xfrm>
            <a:off x="707231" y="1603771"/>
            <a:ext cx="4929187" cy="1071563"/>
          </a:xfrm>
          <a:prstGeom prst="rect">
            <a:avLst/>
          </a:prstGeom>
        </p:spPr>
        <p:txBody>
          <a:bodyPr lIns="0" tIns="0" rIns="0" bIns="0">
            <a:noAutofit/>
          </a:bodyPr>
          <a:lstStyle/>
          <a:p>
            <a:pPr indent="-596900" algn="just" rtl="1">
              <a:lnSpc>
                <a:spcPts val="3150"/>
              </a:lnSpc>
            </a:pPr>
            <a:r>
              <a:rPr lang="ar-SA" sz="1800" b="1">
                <a:latin typeface="Times New Roman"/>
              </a:rPr>
              <a:t>ر- </a:t>
            </a:r>
            <a:r>
              <a:rPr lang="ar-SA" sz="2100">
                <a:latin typeface="Times New Roman"/>
              </a:rPr>
              <a:t>الموافقة على مشروعات </a:t>
            </a:r>
            <a:r>
              <a:rPr lang="ar-SA" sz="1800" b="1">
                <a:latin typeface="Times New Roman"/>
              </a:rPr>
              <a:t>البحوث </a:t>
            </a:r>
            <a:r>
              <a:rPr lang="ar-SA" sz="2100">
                <a:latin typeface="Times New Roman"/>
              </a:rPr>
              <a:t>والدراسات ومتابعة تنفيذها وتحكيمها والصرف عليها وفق القواعد اننة لذلك.</a:t>
            </a:r>
          </a:p>
        </p:txBody>
      </p:sp>
      <p:sp>
        <p:nvSpPr>
          <p:cNvPr id="7" name="Rectangle 6"/>
          <p:cNvSpPr/>
          <p:nvPr/>
        </p:nvSpPr>
        <p:spPr>
          <a:xfrm>
            <a:off x="692943" y="2914650"/>
            <a:ext cx="4886325" cy="753665"/>
          </a:xfrm>
          <a:prstGeom prst="rect">
            <a:avLst/>
          </a:prstGeom>
        </p:spPr>
        <p:txBody>
          <a:bodyPr lIns="0" tIns="0" rIns="0" bIns="0">
            <a:noAutofit/>
          </a:bodyPr>
          <a:lstStyle/>
          <a:p>
            <a:pPr indent="-596900" algn="just" rtl="1">
              <a:lnSpc>
                <a:spcPts val="3431"/>
              </a:lnSpc>
            </a:pPr>
            <a:r>
              <a:rPr lang="ar-SA" sz="2100">
                <a:latin typeface="Times New Roman"/>
              </a:rPr>
              <a:t>د- اقتراح وسائل تنظيم الصلة هع مراكز </a:t>
            </a:r>
            <a:r>
              <a:rPr lang="ar-SA" sz="1800" b="1">
                <a:latin typeface="Times New Roman"/>
              </a:rPr>
              <a:t>البحوث </a:t>
            </a:r>
            <a:r>
              <a:rPr lang="ar-SA" sz="2100">
                <a:latin typeface="Times New Roman"/>
              </a:rPr>
              <a:t>المختلغة خارج الجامعة والتعاون معها .</a:t>
            </a:r>
          </a:p>
        </p:txBody>
      </p:sp>
      <p:sp>
        <p:nvSpPr>
          <p:cNvPr id="8" name="Rectangle 7"/>
          <p:cNvSpPr/>
          <p:nvPr/>
        </p:nvSpPr>
        <p:spPr>
          <a:xfrm>
            <a:off x="750093" y="3768328"/>
            <a:ext cx="4893469" cy="314325"/>
          </a:xfrm>
          <a:prstGeom prst="rect">
            <a:avLst/>
          </a:prstGeom>
        </p:spPr>
        <p:txBody>
          <a:bodyPr wrap="none" lIns="0" tIns="0" rIns="0" bIns="0">
            <a:noAutofit/>
          </a:bodyPr>
          <a:lstStyle/>
          <a:p>
            <a:pPr indent="-596900" algn="just" rtl="1">
              <a:lnSpc>
                <a:spcPts val="2330"/>
              </a:lnSpc>
              <a:spcAft>
                <a:spcPts val="980"/>
              </a:spcAft>
            </a:pPr>
            <a:r>
              <a:rPr lang="ar-SA" sz="2100">
                <a:latin typeface="Times New Roman"/>
              </a:rPr>
              <a:t>ه- - تنسيق العمل بين مراكز البحوث في الجامعة ،</a:t>
            </a:r>
          </a:p>
        </p:txBody>
      </p:sp>
      <p:sp>
        <p:nvSpPr>
          <p:cNvPr id="9" name="Rectangle 8"/>
          <p:cNvSpPr/>
          <p:nvPr/>
        </p:nvSpPr>
        <p:spPr>
          <a:xfrm>
            <a:off x="710803" y="4161234"/>
            <a:ext cx="4364831" cy="371475"/>
          </a:xfrm>
          <a:prstGeom prst="rect">
            <a:avLst/>
          </a:prstGeom>
        </p:spPr>
        <p:txBody>
          <a:bodyPr wrap="none" lIns="0" tIns="0" rIns="0" bIns="0">
            <a:noAutofit/>
          </a:bodyPr>
          <a:lstStyle/>
          <a:p>
            <a:pPr indent="596900" algn="r" rtl="1">
              <a:lnSpc>
                <a:spcPts val="2100"/>
              </a:lnSpc>
              <a:spcAft>
                <a:spcPts val="630"/>
              </a:spcAft>
            </a:pPr>
            <a:r>
              <a:rPr lang="ar-SA" sz="1900" b="1">
                <a:latin typeface="Times New Roman"/>
              </a:rPr>
              <a:t>والسل عر إلغاء الازدواجية في أدائها، وسجح</a:t>
            </a:r>
          </a:p>
        </p:txBody>
      </p:sp>
      <p:sp>
        <p:nvSpPr>
          <p:cNvPr id="10" name="Rectangle 9"/>
          <p:cNvSpPr/>
          <p:nvPr/>
        </p:nvSpPr>
        <p:spPr>
          <a:xfrm>
            <a:off x="253603" y="4597003"/>
            <a:ext cx="5389959" cy="2507456"/>
          </a:xfrm>
          <a:prstGeom prst="rect">
            <a:avLst/>
          </a:prstGeom>
        </p:spPr>
        <p:txBody>
          <a:bodyPr lIns="0" tIns="0" rIns="0" bIns="0">
            <a:noAutofit/>
          </a:bodyPr>
          <a:lstStyle/>
          <a:p>
            <a:pPr indent="596900" algn="r" rtl="1">
              <a:lnSpc>
                <a:spcPts val="3347"/>
              </a:lnSpc>
            </a:pPr>
            <a:r>
              <a:rPr lang="ar-SA" sz="2100">
                <a:latin typeface="Times New Roman"/>
              </a:rPr>
              <a:t>الأبحاث الثتركة بين الانام والكب ت لرفع ا كغاءة وفاعلية استخدام المواد المتاحة </a:t>
            </a:r>
            <a:r>
              <a:rPr lang="en-US" sz="2100">
                <a:latin typeface="Times New Roman"/>
              </a:rPr>
              <a:t>٠</a:t>
            </a:r>
            <a:r>
              <a:rPr lang="ar-SA" sz="2100">
                <a:latin typeface="Times New Roman"/>
              </a:rPr>
              <a:t> و</a:t>
            </a:r>
            <a:r>
              <a:rPr lang="en-US" sz="2100">
                <a:latin typeface="Times New Roman"/>
              </a:rPr>
              <a:t>٠</a:t>
            </a:r>
            <a:r>
              <a:rPr lang="ar-SA" sz="2100">
                <a:latin typeface="Times New Roman"/>
              </a:rPr>
              <a:t> التوصية بالموافقة على نشر البحوث التي يرى نشرها بعد تحكيمها وفق قواعد التحكيم والنثر بالجامعة </a:t>
            </a:r>
            <a:r>
              <a:rPr lang="en-US" sz="2100">
                <a:latin typeface="Times New Roman"/>
              </a:rPr>
              <a:t>٠</a:t>
            </a:r>
            <a:r>
              <a:rPr lang="ar-SA" sz="2100">
                <a:latin typeface="Times New Roman"/>
              </a:rPr>
              <a:t> ز</a:t>
            </a:r>
            <a:r>
              <a:rPr lang="en-US" sz="2100">
                <a:latin typeface="Times New Roman"/>
              </a:rPr>
              <a:t>٠</a:t>
            </a:r>
            <a:r>
              <a:rPr lang="ar-SA" sz="2100">
                <a:latin typeface="Times New Roman"/>
              </a:rPr>
              <a:t> </a:t>
            </a:r>
            <a:r>
              <a:rPr lang="ar-SA" sz="2100" u="sng">
                <a:latin typeface="Times New Roman"/>
              </a:rPr>
              <a:t>و</a:t>
            </a:r>
            <a:r>
              <a:rPr lang="ar-SA" sz="2100" u="sng" strike="sngStrike">
                <a:latin typeface="Times New Roman"/>
              </a:rPr>
              <a:t>:ج</a:t>
            </a:r>
            <a:r>
              <a:rPr lang="ar-SA" sz="2100" u="sng">
                <a:latin typeface="Times New Roman"/>
              </a:rPr>
              <a:t>يع)</a:t>
            </a:r>
            <a:r>
              <a:rPr lang="ar-SA" sz="2100">
                <a:latin typeface="Times New Roman"/>
              </a:rPr>
              <a:t> أ</a:t>
            </a:r>
            <a:r>
              <a:rPr lang="en-US" sz="2100">
                <a:latin typeface="Times New Roman"/>
              </a:rPr>
              <a:t>٠</a:t>
            </a:r>
            <a:r>
              <a:rPr lang="ar-SA" sz="2100">
                <a:latin typeface="Times New Roman"/>
              </a:rPr>
              <a:t>ءضاء هيئه التدريسى وغيرهم من الباحثثبن وحثهم على إجراء البحوث العلمية المبتكرة ،</a:t>
            </a:r>
          </a:p>
        </p:txBody>
      </p:sp>
      <p:sp>
        <p:nvSpPr>
          <p:cNvPr id="11" name="Rectangle 10"/>
          <p:cNvSpPr/>
          <p:nvPr/>
        </p:nvSpPr>
        <p:spPr>
          <a:xfrm>
            <a:off x="235743" y="7229475"/>
            <a:ext cx="4850607" cy="1196578"/>
          </a:xfrm>
          <a:prstGeom prst="rect">
            <a:avLst/>
          </a:prstGeom>
        </p:spPr>
        <p:txBody>
          <a:bodyPr lIns="0" tIns="0" rIns="0" bIns="0">
            <a:noAutofit/>
          </a:bodyPr>
          <a:lstStyle/>
          <a:p>
            <a:pPr indent="0" algn="just" rtl="1">
              <a:lnSpc>
                <a:spcPts val="3347"/>
              </a:lnSpc>
            </a:pPr>
            <a:r>
              <a:rPr lang="ar-SA" sz="2100">
                <a:latin typeface="Times New Roman"/>
              </a:rPr>
              <a:t>وتهيئة الوسائل والإمكانات البحثية لهم، وخاصة المتغرغين منهم تغرغأ. علميا، وتمكينهم من انهاء أبحاثهم في جوعلمي </a:t>
            </a:r>
            <a:r>
              <a:rPr lang="ar-SA" sz="1800" b="1">
                <a:latin typeface="Times New Roman"/>
              </a:rPr>
              <a:t>ملائم .    ا</a:t>
            </a:r>
          </a:p>
        </p:txBody>
      </p:sp>
      <p:sp>
        <p:nvSpPr>
          <p:cNvPr id="12" name="Rectangle 11"/>
          <p:cNvSpPr/>
          <p:nvPr/>
        </p:nvSpPr>
        <p:spPr>
          <a:xfrm>
            <a:off x="717946" y="8533209"/>
            <a:ext cx="4929188" cy="685800"/>
          </a:xfrm>
          <a:prstGeom prst="rect">
            <a:avLst/>
          </a:prstGeom>
        </p:spPr>
        <p:txBody>
          <a:bodyPr lIns="0" tIns="0" rIns="0" bIns="0">
            <a:noAutofit/>
          </a:bodyPr>
          <a:lstStyle/>
          <a:p>
            <a:pPr indent="-596900" algn="just" rtl="1">
              <a:lnSpc>
                <a:spcPts val="3347"/>
              </a:lnSpc>
            </a:pPr>
            <a:r>
              <a:rPr lang="ar-SA" sz="1200">
                <a:latin typeface="Times New Roman"/>
              </a:rPr>
              <a:t>ر- </a:t>
            </a:r>
            <a:r>
              <a:rPr lang="ar-SA" sz="2100">
                <a:latin typeface="Times New Roman"/>
              </a:rPr>
              <a:t>تنظيم.عملية الاتصال بمراكز البحوث خارج الجامعة، المحلية والأجنبية، وتنمية التعاون معها للاستفادة</a:t>
            </a:r>
          </a:p>
        </p:txBody>
      </p:sp>
      <p:sp>
        <p:nvSpPr>
          <p:cNvPr id="13" name="Rectangle 12"/>
          <p:cNvSpPr/>
          <p:nvPr/>
        </p:nvSpPr>
        <p:spPr>
          <a:xfrm>
            <a:off x="3171825" y="9401175"/>
            <a:ext cx="1918096" cy="296465"/>
          </a:xfrm>
          <a:prstGeom prst="rect">
            <a:avLst/>
          </a:prstGeom>
        </p:spPr>
        <p:txBody>
          <a:bodyPr wrap="none" lIns="0" tIns="0" rIns="0" bIns="0">
            <a:noAutofit/>
          </a:bodyPr>
          <a:lstStyle/>
          <a:p>
            <a:pPr indent="0" algn="r" rtl="1">
              <a:lnSpc>
                <a:spcPts val="2330"/>
              </a:lnSpc>
            </a:pPr>
            <a:r>
              <a:rPr lang="ar-SA" sz="2100">
                <a:latin typeface="Times New Roman"/>
              </a:rPr>
              <a:t>منكلماهوحديث </a:t>
            </a:r>
            <a:r>
              <a:rPr lang="en-US" sz="2100">
                <a:latin typeface="Times New Roman"/>
              </a:rPr>
              <a:t>٠</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28" y="46434"/>
            <a:ext cx="7104459" cy="10647759"/>
          </a:xfrm>
          <a:prstGeom prst="rect">
            <a:avLst/>
          </a:prstGeom>
        </p:spPr>
      </p:pic>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3155</Words>
  <Application>Microsoft Office PowerPoint</Application>
  <PresentationFormat>Custom</PresentationFormat>
  <Paragraphs>178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 Unicode MS</vt:lpstr>
      <vt:lpstr>Arial</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Aabed</dc:creator>
  <cp:lastModifiedBy>Mohammad Aabed</cp:lastModifiedBy>
  <cp:revision>1</cp:revision>
  <dcterms:modified xsi:type="dcterms:W3CDTF">2015-04-17T19:13:28Z</dcterms:modified>
</cp:coreProperties>
</file>