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7597775" cy="107219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20" y="1098697"/>
            <a:ext cx="715926" cy="744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3776" y="1038446"/>
            <a:ext cx="2083982" cy="8009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2233"/>
              </a:lnSpc>
              <a:spcAft>
                <a:spcPts val="11480"/>
              </a:spcAft>
            </a:pPr>
            <a:r>
              <a:rPr lang="ar-SA" sz="1700">
                <a:latin typeface="Arial Unicode MS"/>
              </a:rPr>
              <a:t>المملكة" العربية السعودية مجلس التعلي.) العالي الامانة العامة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9683" y="3671776"/>
            <a:ext cx="3845442" cy="12298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97712" indent="0" rtl="1">
              <a:lnSpc>
                <a:spcPts val="6480"/>
              </a:lnSpc>
              <a:spcBef>
                <a:spcPts val="11480"/>
              </a:spcBef>
            </a:pPr>
            <a:r>
              <a:rPr lang="ar-SA" sz="5800" b="1">
                <a:solidFill>
                  <a:srgbClr val="E45E1B"/>
                </a:solidFill>
                <a:latin typeface="Arial"/>
              </a:rPr>
              <a:t>اللائحةا</a:t>
            </a:r>
            <a:r>
              <a:rPr lang="en-US" sz="5800" b="1">
                <a:solidFill>
                  <a:srgbClr val="E45E1B"/>
                </a:solidFill>
                <a:latin typeface="Arial"/>
              </a:rPr>
              <a:t>٤</a:t>
            </a:r>
            <a:r>
              <a:rPr lang="ar-SA" sz="5800" b="1">
                <a:solidFill>
                  <a:srgbClr val="E45E1B"/>
                </a:solidFill>
                <a:latin typeface="Arial"/>
              </a:rPr>
              <a:t>وحدة</a:t>
            </a:r>
          </a:p>
          <a:p>
            <a:pPr indent="0" rtl="1">
              <a:lnSpc>
                <a:spcPts val="3480"/>
              </a:lnSpc>
              <a:spcAft>
                <a:spcPts val="3570"/>
              </a:spcAft>
            </a:pPr>
            <a:r>
              <a:rPr lang="ar-SA" sz="2600">
                <a:solidFill>
                  <a:srgbClr val="E45E1B"/>
                </a:solidFill>
                <a:latin typeface="Arial Unicode MS"/>
              </a:rPr>
              <a:t>لادراساذ</a:t>
            </a:r>
            <a:r>
              <a:rPr lang="en-US" sz="2600">
                <a:solidFill>
                  <a:srgbClr val="E45E1B"/>
                </a:solidFill>
                <a:latin typeface="Arial Unicode MS"/>
              </a:rPr>
              <a:t>٠</a:t>
            </a:r>
            <a:r>
              <a:rPr lang="ar-SA" sz="2600">
                <a:solidFill>
                  <a:srgbClr val="E45E1B"/>
                </a:solidFill>
                <a:latin typeface="Arial Unicode MS"/>
              </a:rPr>
              <a:t>اسبضاساىت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7795" y="5684874"/>
            <a:ext cx="4501116" cy="30621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 rtl="1">
              <a:lnSpc>
                <a:spcPts val="3098"/>
              </a:lnSpc>
              <a:spcBef>
                <a:spcPts val="3570"/>
              </a:spcBef>
              <a:spcAft>
                <a:spcPts val="2520"/>
              </a:spcAft>
            </a:pPr>
            <a:r>
              <a:rPr lang="ar-SA" sz="1500">
                <a:latin typeface="Arial Unicode MS"/>
              </a:rPr>
              <a:t>الصادرة بفرار مجلس التعليم العاني رقم (</a:t>
            </a:r>
            <a:r>
              <a:rPr lang="en-US" sz="1500">
                <a:latin typeface="Arial Unicode MS"/>
              </a:rPr>
              <a:t>١٤١٧/٦/٣</a:t>
            </a:r>
            <a:r>
              <a:rPr lang="ar-SA" sz="1500">
                <a:latin typeface="Arial Unicode MS"/>
              </a:rPr>
              <a:t>) المتخذ في البلسة (السادسة) لمجلس التعليم العالي المعغودة بتاريخ </a:t>
            </a:r>
            <a:r>
              <a:rPr lang="en-US" sz="1500">
                <a:latin typeface="Arial Unicode MS"/>
              </a:rPr>
              <a:t>٢٦</a:t>
            </a:r>
            <a:r>
              <a:rPr lang="ar-SA" sz="1500">
                <a:latin typeface="Arial Unicode MS"/>
              </a:rPr>
              <a:t> /</a:t>
            </a:r>
            <a:r>
              <a:rPr lang="en-US" sz="1500">
                <a:latin typeface="Arial Unicode MS"/>
              </a:rPr>
              <a:t>١٧/٨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٤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١</a:t>
            </a:r>
            <a:r>
              <a:rPr lang="ar-SA" sz="1500">
                <a:latin typeface="Arial Unicode MS"/>
              </a:rPr>
              <a:t>د. المتوج بموافقة خادم الحرمين العثريفين - رئيس مجلس الوزراء - رثيس مجلس التعليم العالي بالتوجيه البرقي الكريم رقم </a:t>
            </a:r>
            <a:r>
              <a:rPr lang="en-US" sz="1500">
                <a:latin typeface="Arial Unicode MS"/>
              </a:rPr>
              <a:t>٧</a:t>
            </a:r>
            <a:r>
              <a:rPr lang="ar-SA" sz="1500">
                <a:latin typeface="Arial Unicode MS"/>
              </a:rPr>
              <a:t>/ب/</a:t>
            </a:r>
            <a:r>
              <a:rPr lang="en-US" sz="1500">
                <a:latin typeface="Arial Unicode MS"/>
              </a:rPr>
              <a:t>٨٥٧٤</a:t>
            </a:r>
            <a:r>
              <a:rPr lang="ar-SA" sz="1500">
                <a:latin typeface="Arial Unicode MS"/>
              </a:rPr>
              <a:t> وتاربخ</a:t>
            </a:r>
            <a:r>
              <a:rPr lang="en-US" sz="1500">
                <a:latin typeface="Arial Unicode MS"/>
              </a:rPr>
              <a:t>١٤١٨/٦/١٧</a:t>
            </a:r>
            <a:r>
              <a:rPr lang="ar-SA" sz="1500">
                <a:latin typeface="Arial Unicode MS"/>
              </a:rPr>
              <a:t>د.</a:t>
            </a:r>
          </a:p>
          <a:p>
            <a:pPr marL="228600" indent="0" algn="ctr" rtl="1">
              <a:lnSpc>
                <a:spcPts val="2410"/>
              </a:lnSpc>
              <a:spcAft>
                <a:spcPts val="2030"/>
              </a:spcAft>
            </a:pPr>
            <a:r>
              <a:rPr lang="ar-SA" sz="1800">
                <a:solidFill>
                  <a:srgbClr val="E45E1B"/>
                </a:solidFill>
                <a:latin typeface="Arial Unicode MS"/>
              </a:rPr>
              <a:t>الطبعة الاولى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8883" y="9147544"/>
            <a:ext cx="1552354" cy="25518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2680"/>
              </a:lnSpc>
              <a:spcBef>
                <a:spcPts val="2030"/>
              </a:spcBef>
            </a:pPr>
            <a:r>
              <a:rPr lang="en-US" sz="2000">
                <a:latin typeface="Arial Unicode MS"/>
              </a:rPr>
              <a:t>١٤١٨</a:t>
            </a:r>
            <a:r>
              <a:rPr lang="ar-SA" sz="2000">
                <a:latin typeface="Arial Unicode MS"/>
              </a:rPr>
              <a:t>د-</a:t>
            </a:r>
            <a:r>
              <a:rPr lang="en-US" sz="2000">
                <a:latin typeface="Arial Unicode MS"/>
              </a:rPr>
              <a:t>١٩٩٧</a:t>
            </a:r>
            <a:r>
              <a:rPr lang="ar-SA" sz="2000">
                <a:latin typeface="Arial Unicode MS"/>
              </a:rPr>
              <a:t>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581" y="792956"/>
            <a:ext cx="2875359" cy="8893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2280"/>
              </a:lnSpc>
              <a:spcAft>
                <a:spcPts val="1050"/>
              </a:spcAft>
            </a:pPr>
            <a:r>
              <a:rPr lang="ar-SA" sz="1700">
                <a:solidFill>
                  <a:srgbClr val="E45E1B"/>
                </a:solidFill>
                <a:latin typeface="Arial Unicode MS"/>
              </a:rPr>
              <a:t>اس|عراس</a:t>
            </a:r>
          </a:p>
          <a:p>
            <a:pPr indent="0" algn="ctr" rtl="1">
              <a:lnSpc>
                <a:spcPts val="3620"/>
              </a:lnSpc>
              <a:spcAft>
                <a:spcPts val="7700"/>
              </a:spcAft>
            </a:pPr>
            <a:r>
              <a:rPr lang="ar-SA" sz="2700">
                <a:latin typeface="Arial Unicode MS"/>
              </a:rPr>
              <a:t>(( البرامج المستحدثة ))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675" y="3121818"/>
            <a:ext cx="5957887" cy="65293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rtl="1">
              <a:lnSpc>
                <a:spcPts val="3769"/>
              </a:lnSpc>
              <a:spcBef>
                <a:spcPts val="7700"/>
              </a:spcBef>
            </a:pPr>
            <a:r>
              <a:rPr lang="ar-SA" sz="2000" b="1">
                <a:latin typeface="Arial"/>
              </a:rPr>
              <a:t>يفع </a:t>
            </a:r>
            <a:r>
              <a:rPr lang="ar-SA" sz="1700">
                <a:latin typeface="Arial Unicode MS"/>
              </a:rPr>
              <a:t>مجلس الجامعة </a:t>
            </a:r>
            <a:r>
              <a:rPr lang="ar-SA" sz="2000">
                <a:latin typeface="Arial Unicode MS"/>
              </a:rPr>
              <a:t>المعايير </a:t>
            </a:r>
            <a:r>
              <a:rPr lang="ar-SA" sz="1700">
                <a:latin typeface="Arial Unicode MS"/>
              </a:rPr>
              <a:t>التفصيلية لإقرار </a:t>
            </a:r>
            <a:r>
              <a:rPr lang="ar-SA" sz="1600">
                <a:latin typeface="Arial Unicode MS"/>
              </a:rPr>
              <a:t>براهح </a:t>
            </a:r>
            <a:r>
              <a:rPr lang="ar-SA" sz="1700">
                <a:latin typeface="Arial Unicode MS"/>
              </a:rPr>
              <a:t>الدراسات</a:t>
            </a:r>
          </a:p>
          <a:p>
            <a:pPr indent="0" rtl="1">
              <a:lnSpc>
                <a:spcPts val="3769"/>
              </a:lnSpc>
              <a:spcAft>
                <a:spcPts val="700"/>
              </a:spcAft>
            </a:pPr>
            <a:r>
              <a:rPr lang="ar-SA" sz="1700">
                <a:latin typeface="Arial Unicode MS"/>
              </a:rPr>
              <a:t>العليا </a:t>
            </a:r>
            <a:r>
              <a:rPr lang="ar-SA" sz="1900">
                <a:latin typeface="Arial Unicode MS"/>
              </a:rPr>
              <a:t>بنا؛ </a:t>
            </a:r>
            <a:r>
              <a:rPr lang="ar-SA" sz="1700">
                <a:latin typeface="Arial Unicode MS"/>
              </a:rPr>
              <a:t>على توصية مجلس عمادة الدراسات العليا </a:t>
            </a:r>
            <a:r>
              <a:rPr lang="ar-SA" sz="1900">
                <a:latin typeface="Arial Unicode MS"/>
              </a:rPr>
              <a:t>هع </a:t>
            </a:r>
            <a:r>
              <a:rPr lang="ar-SA" sz="1700">
                <a:latin typeface="Arial Unicode MS"/>
              </a:rPr>
              <a:t>مراعاة ما</a:t>
            </a:r>
          </a:p>
          <a:p>
            <a:pPr marR="449660" indent="-393700" algn="just" rtl="1">
              <a:lnSpc>
                <a:spcPts val="3769"/>
              </a:lnSpc>
            </a:pPr>
            <a:r>
              <a:rPr lang="ar-SA" sz="1900">
                <a:latin typeface="Arial Unicode MS"/>
              </a:rPr>
              <a:t>يأتي:-</a:t>
            </a:r>
          </a:p>
          <a:p>
            <a:pPr marR="449660" indent="-393700" algn="just" rtl="1">
              <a:lnSpc>
                <a:spcPts val="3628"/>
              </a:lnSpc>
            </a:pP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</a:t>
            </a:r>
            <a:r>
              <a:rPr lang="ar-SA" sz="2000">
                <a:latin typeface="Arial Unicode MS"/>
              </a:rPr>
              <a:t>- أن </a:t>
            </a:r>
            <a:r>
              <a:rPr lang="ar-SA" sz="1700">
                <a:latin typeface="Arial Unicode MS"/>
              </a:rPr>
              <a:t>يكون قد توافر لدى القم العدد الكافي من أعضاء هيئة التدرس من الاساتذة والاساتذة المثاركين المتخصصن في مجال البرنامج ، بالإضافة </a:t>
            </a:r>
            <a:r>
              <a:rPr lang="ar-SA" sz="2000">
                <a:latin typeface="Arial Unicode MS"/>
              </a:rPr>
              <a:t>إلى </a:t>
            </a:r>
            <a:r>
              <a:rPr lang="ar-SA" sz="1700">
                <a:latin typeface="Arial Unicode MS"/>
              </a:rPr>
              <a:t>توافر الإمكانات البحثية من معامل ومختبرات وتسهيلات الحاسوب وغيرها ، وذلك لضمان نجاح البرنامج من حيث التدرس والإشراف والبحث .</a:t>
            </a:r>
          </a:p>
          <a:p>
            <a:pPr indent="0" rtl="1">
              <a:lnSpc>
                <a:spcPts val="3825"/>
              </a:lnSpc>
            </a:pPr>
            <a:r>
              <a:rPr lang="en-US" sz="1900">
                <a:latin typeface="Arial Unicode MS"/>
              </a:rPr>
              <a:t>٢</a:t>
            </a:r>
            <a:r>
              <a:rPr lang="ar-SA" sz="1900">
                <a:latin typeface="Arial Unicode MS"/>
              </a:rPr>
              <a:t> </a:t>
            </a:r>
            <a:r>
              <a:rPr lang="ar-SA" sz="2000">
                <a:latin typeface="Arial Unicode MS"/>
              </a:rPr>
              <a:t>أن يكون </a:t>
            </a:r>
            <a:r>
              <a:rPr lang="ar-SA" sz="1700">
                <a:latin typeface="Arial Unicode MS"/>
              </a:rPr>
              <a:t>القم قد </a:t>
            </a:r>
            <a:r>
              <a:rPr lang="ar-SA" sz="2000">
                <a:latin typeface="Arial Unicode MS"/>
              </a:rPr>
              <a:t>اكتسب </a:t>
            </a:r>
            <a:r>
              <a:rPr lang="ar-SA" sz="1700">
                <a:latin typeface="Arial Unicode MS"/>
              </a:rPr>
              <a:t>خبرة مناسبة </a:t>
            </a:r>
            <a:r>
              <a:rPr lang="ar-SA" sz="2000">
                <a:latin typeface="Arial Unicode MS"/>
              </a:rPr>
              <a:t>على متوى </a:t>
            </a:r>
            <a:r>
              <a:rPr lang="ar-SA" sz="1700">
                <a:latin typeface="Arial Unicode MS"/>
              </a:rPr>
              <a:t>المرحلة الجامعية </a:t>
            </a:r>
            <a:r>
              <a:rPr lang="ar-SA" sz="2000">
                <a:latin typeface="Arial Unicode MS"/>
              </a:rPr>
              <a:t>إن كان </a:t>
            </a:r>
            <a:r>
              <a:rPr lang="ar-SA" sz="1700">
                <a:latin typeface="Arial Unicode MS"/>
              </a:rPr>
              <a:t>البرنامج لدرجة الماجتير ،</a:t>
            </a:r>
          </a:p>
          <a:p>
            <a:pPr indent="0" algn="ctr" rtl="1">
              <a:lnSpc>
                <a:spcPts val="3825"/>
              </a:lnSpc>
            </a:pPr>
            <a:r>
              <a:rPr lang="ar-SA" sz="1700">
                <a:latin typeface="Arial Unicode MS"/>
              </a:rPr>
              <a:t>أو درجة الماجستير </a:t>
            </a:r>
            <a:r>
              <a:rPr lang="ar-SA" sz="2000">
                <a:latin typeface="Arial Unicode MS"/>
              </a:rPr>
              <a:t>إن كان </a:t>
            </a:r>
            <a:r>
              <a:rPr lang="ar-SA" sz="1700">
                <a:latin typeface="Arial Unicode MS"/>
              </a:rPr>
              <a:t>البرنامج لدرجة الدكتوراه .</a:t>
            </a:r>
          </a:p>
          <a:p>
            <a:pPr marR="449660" indent="-393700" algn="just" rtl="1">
              <a:lnSpc>
                <a:spcPts val="2588"/>
              </a:lnSpc>
            </a:pPr>
            <a:r>
              <a:rPr lang="en-US" sz="1700">
                <a:latin typeface="Arial Unicode MS"/>
              </a:rPr>
              <a:t>٣</a:t>
            </a:r>
            <a:r>
              <a:rPr lang="ar-SA" sz="1700">
                <a:latin typeface="Arial Unicode MS"/>
              </a:rPr>
              <a:t>- أن يكون عدد الطلاب المتوخ قبولهم في البرنامج منا</a:t>
            </a:r>
            <a:r>
              <a:rPr lang="ar-SA" sz="2000">
                <a:latin typeface="Arial Unicode MS"/>
              </a:rPr>
              <a:t>سبأ </a:t>
            </a:r>
            <a:r>
              <a:rPr lang="ar-SA" sz="1700">
                <a:latin typeface="Arial Unicode MS"/>
              </a:rPr>
              <a:t>لضمان استمراريته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028" y="310753"/>
            <a:ext cx="253603" cy="9440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2" y="10208418"/>
            <a:ext cx="592931" cy="321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3" y="328612"/>
            <a:ext cx="403622" cy="10158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2521" y="982265"/>
            <a:ext cx="1593057" cy="296466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3480"/>
              </a:lnSpc>
            </a:pPr>
            <a:r>
              <a:rPr lang="ar-SA" sz="2600">
                <a:latin typeface="Arial Unicode MS"/>
              </a:rPr>
              <a:t>المادة الثامنة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100" y="2007393"/>
            <a:ext cx="5922168" cy="704016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 rtl="1">
              <a:lnSpc>
                <a:spcPts val="2540"/>
              </a:lnSpc>
              <a:spcAft>
                <a:spcPts val="1050"/>
              </a:spcAft>
            </a:pPr>
            <a:r>
              <a:rPr lang="ar-SA" sz="1700">
                <a:latin typeface="Arial Unicode MS"/>
              </a:rPr>
              <a:t>هع مراعاة ما ورد في المادة (</a:t>
            </a:r>
            <a:r>
              <a:rPr lang="en-US" sz="1700">
                <a:latin typeface="Arial Unicode MS"/>
              </a:rPr>
              <a:t>٧</a:t>
            </a:r>
            <a:r>
              <a:rPr lang="ar-SA" sz="1700">
                <a:latin typeface="Arial Unicode MS"/>
              </a:rPr>
              <a:t>) يتقدم القم إلى مجلس </a:t>
            </a:r>
            <a:r>
              <a:rPr lang="ar-SA" sz="1900">
                <a:latin typeface="Arial Unicode MS"/>
              </a:rPr>
              <a:t>الكية</a:t>
            </a:r>
          </a:p>
          <a:p>
            <a:pPr indent="-419100" algn="r" rtl="1">
              <a:lnSpc>
                <a:spcPts val="2540"/>
              </a:lnSpc>
              <a:spcAft>
                <a:spcPts val="490"/>
              </a:spcAft>
            </a:pPr>
            <a:r>
              <a:rPr lang="ar-SA" sz="1900">
                <a:latin typeface="Arial Unicode MS"/>
              </a:rPr>
              <a:t>بمشروع تغصلي عن البرنامج يوضح فيه ما يأتي</a:t>
            </a:r>
          </a:p>
          <a:p>
            <a:pPr indent="-419100" algn="r" rtl="1">
              <a:lnSpc>
                <a:spcPts val="2680"/>
              </a:lnSpc>
              <a:spcAft>
                <a:spcPts val="1050"/>
              </a:spcAft>
            </a:pP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</a:t>
            </a:r>
            <a:r>
              <a:rPr lang="ar-SA" sz="2000">
                <a:latin typeface="Arial Unicode MS"/>
              </a:rPr>
              <a:t>- أهداف </a:t>
            </a:r>
            <a:r>
              <a:rPr lang="ar-SA" sz="1700">
                <a:latin typeface="Arial Unicode MS"/>
              </a:rPr>
              <a:t>البرنامج </a:t>
            </a:r>
            <a:r>
              <a:rPr lang="ar-SA" sz="2000">
                <a:latin typeface="Arial Unicode MS"/>
              </a:rPr>
              <a:t>ومدى احتياج </a:t>
            </a:r>
            <a:r>
              <a:rPr lang="ar-SA" sz="1700">
                <a:latin typeface="Arial Unicode MS"/>
              </a:rPr>
              <a:t>المجتمع </a:t>
            </a:r>
            <a:r>
              <a:rPr lang="ar-SA" sz="2000">
                <a:latin typeface="Arial Unicode MS"/>
              </a:rPr>
              <a:t>العودي </a:t>
            </a:r>
            <a:r>
              <a:rPr lang="ar-SA" sz="1700">
                <a:latin typeface="Arial Unicode MS"/>
              </a:rPr>
              <a:t>له .</a:t>
            </a:r>
          </a:p>
          <a:p>
            <a:pPr indent="-419100" algn="r" rtl="1">
              <a:lnSpc>
                <a:spcPts val="3713"/>
              </a:lnSpc>
            </a:pPr>
            <a:r>
              <a:rPr lang="en-US" sz="1900">
                <a:latin typeface="Arial Unicode MS"/>
              </a:rPr>
              <a:t>٢</a:t>
            </a:r>
            <a:r>
              <a:rPr lang="ar-SA" sz="1900">
                <a:latin typeface="Arial Unicode MS"/>
              </a:rPr>
              <a:t>- طبيعة البرنامج من حيث </a:t>
            </a:r>
            <a:r>
              <a:rPr lang="ar-SA" sz="2000">
                <a:latin typeface="Arial Unicode MS"/>
              </a:rPr>
              <a:t>تركيزه </a:t>
            </a:r>
            <a:r>
              <a:rPr lang="ar-SA" sz="1900">
                <a:latin typeface="Arial Unicode MS"/>
              </a:rPr>
              <a:t>الاكاديمي والمهني ومنهجه العلمي.</a:t>
            </a:r>
          </a:p>
          <a:p>
            <a:pPr indent="-419100" algn="just" rtl="1">
              <a:lnSpc>
                <a:spcPts val="3713"/>
              </a:lnSpc>
              <a:spcAft>
                <a:spcPts val="210"/>
              </a:spcAft>
            </a:pPr>
            <a:r>
              <a:rPr lang="en-US" sz="1700">
                <a:latin typeface="Arial Unicode MS"/>
              </a:rPr>
              <a:t>٣</a:t>
            </a:r>
            <a:r>
              <a:rPr lang="ar-SA" sz="1700">
                <a:latin typeface="Arial Unicode MS"/>
              </a:rPr>
              <a:t>- أهمية البرنامج وموغات تقديمه ، بعد الاطلاع على ما تقدمه </a:t>
            </a:r>
            <a:r>
              <a:rPr lang="ar-SA" sz="1900">
                <a:latin typeface="Arial Unicode MS"/>
              </a:rPr>
              <a:t>الأقسام </a:t>
            </a:r>
            <a:r>
              <a:rPr lang="ar-SA" sz="1700">
                <a:latin typeface="Arial Unicode MS"/>
              </a:rPr>
              <a:t>الاخرى داخل الجامعة </a:t>
            </a:r>
            <a:r>
              <a:rPr lang="ar-SA" sz="20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الجامعات الاخرى </a:t>
            </a:r>
            <a:r>
              <a:rPr lang="ar-SA" sz="2000">
                <a:latin typeface="Arial Unicode MS"/>
              </a:rPr>
              <a:t>في المملكة في </a:t>
            </a:r>
            <a:r>
              <a:rPr lang="ar-SA" sz="1700">
                <a:latin typeface="Arial Unicode MS"/>
              </a:rPr>
              <a:t>مجال التخصص.</a:t>
            </a:r>
          </a:p>
          <a:p>
            <a:pPr indent="-419100" algn="just" rtl="1">
              <a:lnSpc>
                <a:spcPts val="3741"/>
              </a:lnSpc>
            </a:pPr>
            <a:r>
              <a:rPr lang="en-US" sz="1700">
                <a:latin typeface="Arial Unicode MS"/>
              </a:rPr>
              <a:t>٤</a:t>
            </a:r>
            <a:r>
              <a:rPr lang="ar-SA" sz="1700">
                <a:latin typeface="Arial Unicode MS"/>
              </a:rPr>
              <a:t>- الإمكانات المتوافرة ، أو </a:t>
            </a:r>
            <a:r>
              <a:rPr lang="ar-SA" sz="2000">
                <a:latin typeface="Arial Unicode MS"/>
              </a:rPr>
              <a:t>المطلوب توافرها </a:t>
            </a:r>
            <a:r>
              <a:rPr lang="ar-SA" sz="1700">
                <a:latin typeface="Arial Unicode MS"/>
              </a:rPr>
              <a:t>با</a:t>
            </a:r>
            <a:r>
              <a:rPr lang="ar-SA" sz="2000">
                <a:latin typeface="Arial Unicode MS"/>
              </a:rPr>
              <a:t>لقم لتقديم البرنامج على </a:t>
            </a:r>
            <a:r>
              <a:rPr lang="ar-SA" sz="1900">
                <a:latin typeface="Arial Unicode MS"/>
              </a:rPr>
              <a:t>مستوى تعليمي ومهني </a:t>
            </a:r>
            <a:r>
              <a:rPr lang="ar-SA" sz="2000">
                <a:latin typeface="Arial Unicode MS"/>
              </a:rPr>
              <a:t>رفيع </a:t>
            </a:r>
            <a:r>
              <a:rPr lang="ar-SA" sz="1900">
                <a:latin typeface="Arial Unicode MS"/>
              </a:rPr>
              <a:t>، </a:t>
            </a:r>
            <a:r>
              <a:rPr lang="ar-SA" sz="1700">
                <a:latin typeface="Arial Unicode MS"/>
              </a:rPr>
              <a:t>وبصفة </a:t>
            </a:r>
            <a:r>
              <a:rPr lang="ar-SA" sz="2000">
                <a:latin typeface="Arial Unicode MS"/>
              </a:rPr>
              <a:t>خاصة تحديد </a:t>
            </a:r>
            <a:r>
              <a:rPr lang="ar-SA" sz="1700">
                <a:latin typeface="Arial Unicode MS"/>
              </a:rPr>
              <a:t>المجالات البحثية </a:t>
            </a:r>
            <a:r>
              <a:rPr lang="ar-SA" sz="2000">
                <a:latin typeface="Arial Unicode MS"/>
              </a:rPr>
              <a:t>الرئية </a:t>
            </a:r>
            <a:r>
              <a:rPr lang="ar-SA" sz="1700">
                <a:latin typeface="Arial Unicode MS"/>
              </a:rPr>
              <a:t>با</a:t>
            </a:r>
            <a:r>
              <a:rPr lang="ar-SA" sz="2000">
                <a:latin typeface="Arial Unicode MS"/>
              </a:rPr>
              <a:t>لقم .</a:t>
            </a:r>
          </a:p>
          <a:p>
            <a:pPr indent="-419100" algn="r" rtl="1">
              <a:lnSpc>
                <a:spcPts val="3263"/>
              </a:lnSpc>
              <a:spcAft>
                <a:spcPts val="210"/>
              </a:spcAft>
            </a:pP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بسدل استقرار </a:t>
            </a:r>
            <a:r>
              <a:rPr lang="ar-SA" sz="1700">
                <a:latin typeface="Arial Unicode MS"/>
              </a:rPr>
              <a:t>هيئة </a:t>
            </a:r>
            <a:r>
              <a:rPr lang="ar-SA" sz="1900">
                <a:latin typeface="Arial Unicode MS"/>
              </a:rPr>
              <a:t>التدريس </a:t>
            </a:r>
            <a:r>
              <a:rPr lang="ar-SA" sz="1700">
                <a:latin typeface="Arial Unicode MS"/>
              </a:rPr>
              <a:t>با</a:t>
            </a:r>
            <a:r>
              <a:rPr lang="ar-SA" sz="2000">
                <a:latin typeface="Arial Unicode MS"/>
              </a:rPr>
              <a:t>لقم </a:t>
            </a:r>
            <a:r>
              <a:rPr lang="ar-SA" sz="1700">
                <a:latin typeface="Arial Unicode MS"/>
              </a:rPr>
              <a:t>على </a:t>
            </a:r>
            <a:r>
              <a:rPr lang="ar-SA" sz="2000">
                <a:latin typeface="Arial Unicode MS"/>
              </a:rPr>
              <a:t>مدى </a:t>
            </a:r>
            <a:r>
              <a:rPr lang="ar-SA" sz="1700">
                <a:latin typeface="Arial Unicode MS"/>
              </a:rPr>
              <a:t>النه </a:t>
            </a:r>
            <a:r>
              <a:rPr lang="ar-SA" sz="1900">
                <a:latin typeface="Arial Unicode MS"/>
              </a:rPr>
              <a:t>ات ا حمب المافية </a:t>
            </a:r>
            <a:r>
              <a:rPr lang="en-US" sz="1900">
                <a:latin typeface="Arial Unicode MS"/>
              </a:rPr>
              <a:t>٠</a:t>
            </a:r>
          </a:p>
          <a:p>
            <a:pPr indent="-419100" algn="r" rtl="1">
              <a:lnSpc>
                <a:spcPts val="3938"/>
              </a:lnSpc>
            </a:pPr>
            <a:r>
              <a:rPr lang="en-US" sz="1700">
                <a:latin typeface="Arial Unicode MS"/>
              </a:rPr>
              <a:t>٦</a:t>
            </a:r>
            <a:r>
              <a:rPr lang="ar-SA" sz="1700">
                <a:latin typeface="Arial Unicode MS"/>
              </a:rPr>
              <a:t>- الير الذاتية والعلمية لاعضاء هيئة التدريس با لقم ، ولمن لهم صلة يمجال البرنامج </a:t>
            </a:r>
            <a:r>
              <a:rPr lang="ar-SA" sz="20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الجامعة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81" y="85060"/>
            <a:ext cx="361507" cy="382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20" y="886046"/>
            <a:ext cx="3040912" cy="645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39" y="7088"/>
            <a:ext cx="928577" cy="1339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809" y="3905693"/>
            <a:ext cx="3040911" cy="637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809" y="6599274"/>
            <a:ext cx="3040911" cy="645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688" y="10334846"/>
            <a:ext cx="616688" cy="3615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19013" y="191386"/>
            <a:ext cx="127591" cy="14885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80"/>
              </a:lnSpc>
            </a:pPr>
            <a:r>
              <a:rPr lang="ar-SA" sz="1700">
                <a:solidFill>
                  <a:srgbClr val="69130E"/>
                </a:solidFill>
                <a:latin typeface="Arial Unicode MS"/>
              </a:rPr>
              <a:t>'.٠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279" y="1672855"/>
            <a:ext cx="6103088" cy="180044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600"/>
              </a:lnSpc>
            </a:pPr>
            <a:r>
              <a:rPr lang="ar-SA" sz="1700">
                <a:latin typeface="Arial Unicode MS"/>
              </a:rPr>
              <a:t>يدرس مجلس عمادة الدراسات العليا مشروع البرنامج، ويتولى التنسيق بين متطلباته ومتطلبات البرامج الأخرى القائمة </a:t>
            </a:r>
            <a:r>
              <a:rPr lang="ar-SA" sz="1900">
                <a:latin typeface="Arial Unicode MS"/>
              </a:rPr>
              <a:t>إن </a:t>
            </a:r>
            <a:r>
              <a:rPr lang="ar-SA" sz="1700">
                <a:latin typeface="Arial Unicode MS"/>
              </a:rPr>
              <a:t>وجدت لتفادي الازدواجية فيما بينها ، وفي حال اقتناعه يوصي </a:t>
            </a:r>
            <a:r>
              <a:rPr lang="ar-SA" sz="1800">
                <a:latin typeface="Arial Unicode MS"/>
              </a:rPr>
              <a:t>به </a:t>
            </a:r>
            <a:r>
              <a:rPr lang="ar-SA" sz="1700">
                <a:latin typeface="Arial Unicode MS"/>
              </a:rPr>
              <a:t>إلى مجلس الجامعة لاعتماده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1367" y="4947683"/>
            <a:ext cx="6103088" cy="14389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04800" algn="just" rtl="1">
              <a:lnSpc>
                <a:spcPts val="3740"/>
              </a:lnSpc>
            </a:pPr>
            <a:r>
              <a:rPr lang="ar-SA" sz="1900">
                <a:latin typeface="Arial Unicode MS"/>
              </a:rPr>
              <a:t>يكون </a:t>
            </a:r>
            <a:r>
              <a:rPr lang="ar-SA" sz="1700">
                <a:latin typeface="Arial Unicode MS"/>
              </a:rPr>
              <a:t>التعديل ني المقررات،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متطلبات البرنامج ،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شروط القبول ، بقرار س مجلس الجامعة بناء </a:t>
            </a:r>
            <a:r>
              <a:rPr lang="ar-SA" sz="2000">
                <a:latin typeface="Arial Unicode MS"/>
              </a:rPr>
              <a:t>على </a:t>
            </a:r>
            <a:r>
              <a:rPr lang="ar-SA" sz="1900">
                <a:latin typeface="Arial Unicode MS"/>
              </a:rPr>
              <a:t>توصية </a:t>
            </a:r>
            <a:r>
              <a:rPr lang="ar-SA" sz="1700">
                <a:latin typeface="Arial Unicode MS"/>
              </a:rPr>
              <a:t>مجلس عمادة الدراسات العليا بالتنسيق مع القسم المختص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1367" y="7683795"/>
            <a:ext cx="6103088" cy="19138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767"/>
              </a:lnSpc>
            </a:pPr>
            <a:r>
              <a:rPr lang="ar-SA" sz="2000">
                <a:latin typeface="Arial Unicode MS"/>
              </a:rPr>
              <a:t>يئجوز </a:t>
            </a:r>
            <a:r>
              <a:rPr lang="ar-SA" sz="1900">
                <a:latin typeface="Arial Unicode MS"/>
              </a:rPr>
              <a:t>أن تنشأ </a:t>
            </a:r>
            <a:r>
              <a:rPr lang="ar-SA" sz="18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الجامعة </a:t>
            </a:r>
            <a:r>
              <a:rPr lang="ar-SA" sz="1800">
                <a:latin typeface="Arial Unicode MS"/>
              </a:rPr>
              <a:t>برامج </a:t>
            </a:r>
            <a:r>
              <a:rPr lang="ar-SA" sz="1700">
                <a:latin typeface="Arial Unicode MS"/>
              </a:rPr>
              <a:t>مشتركة للدراسات العليا </a:t>
            </a:r>
            <a:r>
              <a:rPr lang="ar-SA" sz="1800">
                <a:latin typeface="Arial Unicode MS"/>
              </a:rPr>
              <a:t>بين </a:t>
            </a:r>
            <a:r>
              <a:rPr lang="ar-SA" sz="1700">
                <a:latin typeface="Arial Unicode MS"/>
              </a:rPr>
              <a:t>قسممين </a:t>
            </a:r>
            <a:r>
              <a:rPr lang="ar-SA" sz="1900">
                <a:latin typeface="Arial Unicode MS"/>
              </a:rPr>
              <a:t>أو أكثر أو </a:t>
            </a:r>
            <a:r>
              <a:rPr lang="ar-SA" sz="1700">
                <a:latin typeface="Arial Unicode MS"/>
              </a:rPr>
              <a:t>كليتين </a:t>
            </a:r>
            <a:r>
              <a:rPr lang="ar-SA" sz="1900">
                <a:latin typeface="Arial Unicode MS"/>
              </a:rPr>
              <a:t>أو أكثر </a:t>
            </a:r>
            <a:r>
              <a:rPr lang="ar-SA" sz="2000">
                <a:latin typeface="Arial Unicode MS"/>
              </a:rPr>
              <a:t>وفق </a:t>
            </a:r>
            <a:r>
              <a:rPr lang="ar-SA" sz="1700">
                <a:latin typeface="Arial Unicode MS"/>
              </a:rPr>
              <a:t>قواعد يضعها مجلس الجامعة بنامأ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توصية مجلس عمادة الدراسات العليا بعد التنسيق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ع الأقسام المعنية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0334846"/>
            <a:ext cx="113413" cy="13467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280"/>
              </a:lnSpc>
            </a:pPr>
            <a:r>
              <a:rPr lang="ar-SA" sz="1700" u="sng">
                <a:solidFill>
                  <a:srgbClr val="69130E"/>
                </a:solidFill>
                <a:latin typeface="Arial Unicode MS"/>
              </a:rPr>
              <a:t>إ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711" y="10221432"/>
            <a:ext cx="269358" cy="11341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 rtl="1"/>
            <a:r>
              <a:rPr lang="ar-SA" sz="1700">
                <a:solidFill>
                  <a:srgbClr val="69130E"/>
                </a:solidFill>
                <a:latin typeface="Arial Unicode MS"/>
              </a:rPr>
              <a:t>هع</a:t>
            </a:r>
            <a:r>
              <a:rPr lang="en-US" sz="1700">
                <a:solidFill>
                  <a:srgbClr val="69130E"/>
                </a:solidFill>
                <a:latin typeface="Arial Unicode MS"/>
              </a:rPr>
              <a:t>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827" y="10349023"/>
            <a:ext cx="361507" cy="255181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280"/>
              </a:lnSpc>
            </a:pPr>
            <a:r>
              <a:rPr lang="ar-SA" sz="1700">
                <a:solidFill>
                  <a:srgbClr val="FFFFFF"/>
                </a:solidFill>
                <a:latin typeface="Arial Unicode MS"/>
              </a:rPr>
              <a:t>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544" y="893134"/>
            <a:ext cx="6071190" cy="92007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2280"/>
              </a:lnSpc>
              <a:spcAft>
                <a:spcPts val="1610"/>
              </a:spcAft>
            </a:pPr>
            <a:r>
              <a:rPr lang="ar-SA" sz="1700">
                <a:solidFill>
                  <a:srgbClr val="E45E1B"/>
                </a:solidFill>
                <a:latin typeface="Arial Unicode MS"/>
              </a:rPr>
              <a:t>الاب الامس</a:t>
            </a:r>
          </a:p>
          <a:p>
            <a:pPr indent="0" algn="ctr" rtl="1">
              <a:lnSpc>
                <a:spcPts val="2950"/>
              </a:lnSpc>
            </a:pPr>
            <a:r>
              <a:rPr lang="ar-SA" sz="2200">
                <a:latin typeface="Arial Unicode MS"/>
              </a:rPr>
              <a:t>(( القبول والتسجيل ))</a:t>
            </a:r>
          </a:p>
          <a:p>
            <a:pPr indent="0" algn="r" rtl="1">
              <a:lnSpc>
                <a:spcPts val="2280"/>
              </a:lnSpc>
              <a:spcAft>
                <a:spcPts val="2380"/>
              </a:spcAft>
            </a:pPr>
            <a:r>
              <a:rPr lang="ar-SA" sz="1700">
                <a:latin typeface="Arial Unicode MS"/>
              </a:rPr>
              <a:t>شروط القبول ة</a:t>
            </a:r>
          </a:p>
          <a:p>
            <a:pPr indent="0" algn="ctr" rtl="1">
              <a:lnSpc>
                <a:spcPts val="2950"/>
              </a:lnSpc>
              <a:spcAft>
                <a:spcPts val="1610"/>
              </a:spcAft>
            </a:pPr>
            <a:r>
              <a:rPr lang="ar-SA" sz="2200">
                <a:latin typeface="Arial Unicode MS"/>
              </a:rPr>
              <a:t>المادة الثانية عشرة</a:t>
            </a:r>
          </a:p>
          <a:p>
            <a:pPr indent="469900" algn="just" rtl="1">
              <a:lnSpc>
                <a:spcPts val="2902"/>
              </a:lnSpc>
              <a:spcAft>
                <a:spcPts val="1610"/>
              </a:spcAft>
            </a:pPr>
            <a:r>
              <a:rPr lang="ar-SA" sz="1600">
                <a:latin typeface="Arial Unicode MS"/>
              </a:rPr>
              <a:t>يحدد </a:t>
            </a:r>
            <a:r>
              <a:rPr lang="ar-SA" sz="1700">
                <a:latin typeface="Arial Unicode MS"/>
              </a:rPr>
              <a:t>مجلس الجامعة </a:t>
            </a:r>
            <a:r>
              <a:rPr lang="ar-SA" sz="1600">
                <a:latin typeface="Arial Unicode MS"/>
              </a:rPr>
              <a:t>أعداد </a:t>
            </a:r>
            <a:r>
              <a:rPr lang="ar-SA" sz="1700">
                <a:latin typeface="Arial Unicode MS"/>
              </a:rPr>
              <a:t>الطلاب النين سيتم قبولهم سنويأ في الدراسات العليا بناء على توصية مجلس </a:t>
            </a:r>
            <a:r>
              <a:rPr lang="ar-SA" sz="1600">
                <a:latin typeface="Arial Unicode MS"/>
              </a:rPr>
              <a:t>عمادة </a:t>
            </a:r>
            <a:r>
              <a:rPr lang="ar-SA" sz="1700">
                <a:latin typeface="Arial Unicode MS"/>
              </a:rPr>
              <a:t>الدراسات العليا واقتراح مجالس الأقسام والكليات.</a:t>
            </a:r>
          </a:p>
          <a:p>
            <a:pPr indent="0" algn="ctr" rtl="1">
              <a:lnSpc>
                <a:spcPts val="2950"/>
              </a:lnSpc>
              <a:spcAft>
                <a:spcPts val="980"/>
              </a:spcAft>
            </a:pPr>
            <a:r>
              <a:rPr lang="ar-SA" sz="2200">
                <a:latin typeface="Arial Unicode MS"/>
              </a:rPr>
              <a:t>المادة الثالثة عشرة</a:t>
            </a:r>
          </a:p>
          <a:p>
            <a:pPr marR="203200" indent="0" algn="r" rtl="1">
              <a:lnSpc>
                <a:spcPts val="2280"/>
              </a:lnSpc>
              <a:spcAft>
                <a:spcPts val="560"/>
              </a:spcAft>
            </a:pPr>
            <a:r>
              <a:rPr lang="ar-SA" sz="1700">
                <a:latin typeface="Arial Unicode MS"/>
              </a:rPr>
              <a:t>يشترهل للقبول في الدراسات العليا بصفة عامة ما يأتي:</a:t>
            </a:r>
          </a:p>
          <a:p>
            <a:pPr marR="469900" indent="-469900" algn="r" rtl="1">
              <a:lnSpc>
                <a:spcPts val="2819"/>
              </a:lnSpc>
              <a:spcAft>
                <a:spcPts val="210"/>
              </a:spcAft>
            </a:pP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يكون المتقدم </a:t>
            </a:r>
            <a:r>
              <a:rPr lang="ar-SA" sz="1900">
                <a:latin typeface="Arial Unicode MS"/>
              </a:rPr>
              <a:t>سعوديأ، أو </a:t>
            </a:r>
            <a:r>
              <a:rPr lang="ar-SA" sz="1700">
                <a:latin typeface="Arial Unicode MS"/>
              </a:rPr>
              <a:t>على منحة رسمية </a:t>
            </a:r>
            <a:r>
              <a:rPr lang="ar-SA" sz="1800">
                <a:latin typeface="Arial Unicode MS"/>
              </a:rPr>
              <a:t>للدراسات العليا </a:t>
            </a:r>
            <a:r>
              <a:rPr lang="ar-SA" sz="1700">
                <a:latin typeface="Arial Unicode MS"/>
              </a:rPr>
              <a:t>إذا كان من غير </a:t>
            </a:r>
            <a:r>
              <a:rPr lang="ar-SA" sz="1800">
                <a:latin typeface="Arial Unicode MS"/>
              </a:rPr>
              <a:t>السعوديين.</a:t>
            </a:r>
          </a:p>
          <a:p>
            <a:pPr indent="0" algn="r" rtl="1">
              <a:lnSpc>
                <a:spcPts val="3014"/>
              </a:lnSpc>
            </a:pP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يكون المتقدم حاصلا على الشهادة الجامعية من جامعة سعودية أو من جامعة أخرى معترف بها </a:t>
            </a:r>
            <a:r>
              <a:rPr lang="en-US" sz="1200">
                <a:latin typeface="Arial Unicode MS"/>
              </a:rPr>
              <a:t>٠</a:t>
            </a:r>
            <a:r>
              <a:rPr lang="ar-SA" sz="12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٣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يكون حسن السيرة والسلوك </a:t>
            </a:r>
            <a:r>
              <a:rPr lang="ar-SA" sz="1900">
                <a:latin typeface="Arial Unicode MS"/>
              </a:rPr>
              <a:t>ولائقأ </a:t>
            </a:r>
            <a:r>
              <a:rPr lang="ar-SA" sz="1700">
                <a:latin typeface="Arial Unicode MS"/>
              </a:rPr>
              <a:t>هلبيأ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٤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يقدم تزكيتين طميتين من أساتذة سبق لهم تدريسه. 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 — موافقة مرجعه على الدراسة إدا كان موظفأ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٦</a:t>
            </a:r>
            <a:r>
              <a:rPr lang="ar-SA" sz="1700">
                <a:latin typeface="Arial Unicode MS"/>
              </a:rPr>
              <a:t> - الأصل </a:t>
            </a:r>
            <a:r>
              <a:rPr lang="ar-SA" sz="15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دراسة الدكتوراه التغرغ التام ويجوز لمجلس الجامعة الاستثناء من ذلك متى دعت الحاجة لذلك( </a:t>
            </a:r>
            <a:r>
              <a:rPr lang="ar-SA" sz="1500">
                <a:latin typeface="Arial Unicode MS"/>
              </a:rPr>
              <a:t>)</a:t>
            </a:r>
            <a:r>
              <a:rPr lang="en-US" sz="1500">
                <a:latin typeface="Arial Unicode MS"/>
              </a:rPr>
              <a:t>٠</a:t>
            </a:r>
            <a:r>
              <a:rPr lang="ar-SA" sz="1500">
                <a:latin typeface="Arial Unicode MS"/>
              </a:rPr>
              <a:t> (</a:t>
            </a:r>
            <a:r>
              <a:rPr lang="en-US" sz="1500">
                <a:latin typeface="Arial Unicode MS"/>
              </a:rPr>
              <a:t>٠</a:t>
            </a:r>
            <a:r>
              <a:rPr lang="ar-SA" sz="1500">
                <a:latin typeface="Arial Unicode MS"/>
              </a:rPr>
              <a:t>) تم تعديل هذه الفقرة بموجب قرار مجلس التعليم العالي رقم(</a:t>
            </a:r>
            <a:r>
              <a:rPr lang="en-US" sz="1500">
                <a:latin typeface="Arial Unicode MS"/>
              </a:rPr>
              <a:t>٤٢٧/٤٢/٧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١</a:t>
            </a:r>
            <a:r>
              <a:rPr lang="ar-SA" sz="1500">
                <a:latin typeface="Arial Unicode MS"/>
              </a:rPr>
              <a:t>) وتاريخ ه</a:t>
            </a:r>
            <a:r>
              <a:rPr lang="en-US" sz="1500">
                <a:latin typeface="Arial Unicode MS"/>
              </a:rPr>
              <a:t>١٤٢٧/٤/٢</a:t>
            </a:r>
            <a:r>
              <a:rPr lang="ar-SA" sz="1500">
                <a:latin typeface="Arial Unicode MS"/>
              </a:rPr>
              <a:t>ى المتوج بالموافقة السامية رقم(</a:t>
            </a:r>
            <a:r>
              <a:rPr lang="en-US" sz="1500">
                <a:latin typeface="Arial Unicode MS"/>
              </a:rPr>
              <a:t>٩٩٧</a:t>
            </a:r>
            <a:r>
              <a:rPr lang="ar-SA" sz="1500">
                <a:latin typeface="Arial Unicode MS"/>
              </a:rPr>
              <a:t>ه/م ب) وتاريخ </a:t>
            </a:r>
            <a:r>
              <a:rPr lang="en-US" sz="1500">
                <a:latin typeface="Arial Unicode MS"/>
              </a:rPr>
              <a:t>١٤٢٧/٨/١٠</a:t>
            </a:r>
            <a:r>
              <a:rPr lang="ar-SA" sz="1500">
                <a:latin typeface="Arial Unicode MS"/>
              </a:rPr>
              <a:t>د.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837" y="680483"/>
            <a:ext cx="6092456" cy="77936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19100" indent="0" algn="just" rtl="1">
              <a:lnSpc>
                <a:spcPts val="3349"/>
              </a:lnSpc>
              <a:spcAft>
                <a:spcPts val="1050"/>
              </a:spcAft>
            </a:pPr>
            <a:r>
              <a:rPr lang="ar-SA" sz="1700">
                <a:latin typeface="Arial Unicode MS"/>
              </a:rPr>
              <a:t>ولمجلس كل </a:t>
            </a:r>
            <a:r>
              <a:rPr lang="ar-SA" sz="1900">
                <a:latin typeface="Arial Unicode MS"/>
              </a:rPr>
              <a:t>جامعة أن </a:t>
            </a:r>
            <a:r>
              <a:rPr lang="ar-SA" sz="1700">
                <a:latin typeface="Arial Unicode MS"/>
              </a:rPr>
              <a:t>يضيف إلى هذه </a:t>
            </a:r>
            <a:r>
              <a:rPr lang="ar-SA" sz="1900">
                <a:latin typeface="Arial Unicode MS"/>
              </a:rPr>
              <a:t>الشروهل العامة ما </a:t>
            </a:r>
            <a:r>
              <a:rPr lang="ar-SA" sz="1700">
                <a:latin typeface="Arial Unicode MS"/>
              </a:rPr>
              <a:t>يراه </a:t>
            </a:r>
            <a:r>
              <a:rPr lang="ar-SA" sz="1900">
                <a:latin typeface="Arial Unicode MS"/>
              </a:rPr>
              <a:t>ضروريأ .</a:t>
            </a:r>
          </a:p>
          <a:p>
            <a:pPr indent="0" algn="ctr" rtl="1">
              <a:lnSpc>
                <a:spcPts val="2950"/>
              </a:lnSpc>
              <a:spcAft>
                <a:spcPts val="1960"/>
              </a:spcAft>
            </a:pPr>
            <a:r>
              <a:rPr lang="ar-SA" sz="2200">
                <a:latin typeface="Arial Unicode MS"/>
              </a:rPr>
              <a:t>المادة الرابعة عشرة</a:t>
            </a:r>
          </a:p>
          <a:p>
            <a:pPr indent="419100" algn="just" rtl="1">
              <a:lnSpc>
                <a:spcPts val="3628"/>
              </a:lnSpc>
              <a:spcAft>
                <a:spcPts val="1050"/>
              </a:spcAft>
            </a:pPr>
            <a:r>
              <a:rPr lang="ar-SA" sz="1700">
                <a:latin typeface="Arial Unicode MS"/>
              </a:rPr>
              <a:t>يشترط للقبول بمرحلة الدبلوم حصول الطالب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تقدير </a:t>
            </a:r>
            <a:r>
              <a:rPr lang="ar-SA" sz="2000">
                <a:latin typeface="Arial Unicode MS"/>
              </a:rPr>
              <a:t>(جيد)ءلى </a:t>
            </a:r>
            <a:r>
              <a:rPr lang="ar-SA" sz="1700">
                <a:latin typeface="Arial Unicode MS"/>
              </a:rPr>
              <a:t>الأقل في المرحلة الجامعية.</a:t>
            </a:r>
          </a:p>
          <a:p>
            <a:pPr indent="0" algn="ctr" rtl="1">
              <a:lnSpc>
                <a:spcPts val="2950"/>
              </a:lnSpc>
              <a:spcAft>
                <a:spcPts val="1610"/>
              </a:spcAft>
            </a:pPr>
            <a:r>
              <a:rPr lang="ar-SA" sz="2200">
                <a:latin typeface="Arial Unicode MS"/>
              </a:rPr>
              <a:t>المادة الخامسة عشرق(.*)</a:t>
            </a:r>
          </a:p>
          <a:p>
            <a:pPr indent="419100" algn="just" rtl="1">
              <a:lnSpc>
                <a:spcPts val="3042"/>
              </a:lnSpc>
              <a:spcAft>
                <a:spcPts val="350"/>
              </a:spcAft>
            </a:pPr>
            <a:r>
              <a:rPr lang="ar-SA" sz="1700">
                <a:latin typeface="Arial Unicode MS"/>
              </a:rPr>
              <a:t>(( يشترهل للقبول بمرحلة ( الماجستير ) حصول الطالب على تقدير ( جيدجدأ </a:t>
            </a:r>
            <a:r>
              <a:rPr lang="ar-SA" sz="2000">
                <a:latin typeface="Arial Unicode MS"/>
              </a:rPr>
              <a:t>) على </a:t>
            </a:r>
            <a:r>
              <a:rPr lang="ar-SA" sz="1700">
                <a:latin typeface="Arial Unicode MS"/>
              </a:rPr>
              <a:t>الأقل في المرحلة الجامعية د ويجوز لمجلس عمادة الدراسات العليا قبول الحاصلين على</a:t>
            </a:r>
          </a:p>
          <a:p>
            <a:pPr marR="520700" indent="-520700" algn="just" rtl="1">
              <a:lnSpc>
                <a:spcPts val="2540"/>
              </a:lnSpc>
            </a:pPr>
            <a:r>
              <a:rPr lang="ar-SA" sz="1900">
                <a:latin typeface="Arial Unicode MS"/>
              </a:rPr>
              <a:t>تقدير (جيد مرتفع).</a:t>
            </a:r>
          </a:p>
          <a:p>
            <a:pPr indent="419100" algn="just" rtl="1">
              <a:lnSpc>
                <a:spcPts val="3098"/>
              </a:lnSpc>
            </a:pPr>
            <a:r>
              <a:rPr lang="ar-SA" sz="1700">
                <a:latin typeface="Arial Unicode MS"/>
              </a:rPr>
              <a:t>كما يجوز لمجلس عمادة الدراسات العليا بنا؛ على توصية مجلس القسم وتأيد مجلس الكلية قبول الحاصلين على تقدير ( جيد ) في بعض البرامج التي يحددها مجلس الجامعة ، على ألا يقل معدل الطالب في كل الأحوال عن ( جيد جدأ ) في مقررات التخصص لمرحلة البكالوريوس </a:t>
            </a:r>
            <a:r>
              <a:rPr lang="en-US" sz="1700">
                <a:latin typeface="Arial Unicode MS"/>
              </a:rPr>
              <a:t>٠</a:t>
            </a:r>
          </a:p>
          <a:p>
            <a:pPr indent="419100" algn="just" rtl="1">
              <a:lnSpc>
                <a:spcPts val="3209"/>
              </a:lnSpc>
            </a:pPr>
            <a:r>
              <a:rPr lang="ar-SA" sz="1700">
                <a:latin typeface="Arial Unicode MS"/>
              </a:rPr>
              <a:t>ولمجلس عمادة الدراسات العليا بنا؛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توصية مجلس القسم وتأيد مجلس الكلية </a:t>
            </a:r>
            <a:r>
              <a:rPr lang="ar-SA" sz="1900">
                <a:latin typeface="Arial Unicode MS"/>
              </a:rPr>
              <a:t>إضافة </a:t>
            </a:r>
            <a:r>
              <a:rPr lang="ar-SA" sz="1700">
                <a:latin typeface="Arial Unicode MS"/>
              </a:rPr>
              <a:t>شروط آ خرى يراها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0465" y="8576930"/>
            <a:ext cx="1726018" cy="27290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R="495891" indent="-520700" algn="just" rtl="1">
              <a:lnSpc>
                <a:spcPts val="2280"/>
              </a:lnSpc>
              <a:spcAft>
                <a:spcPts val="2660"/>
              </a:spcAft>
            </a:pPr>
            <a:r>
              <a:rPr lang="ar-SA" sz="1700">
                <a:latin typeface="Arial Unicode MS"/>
              </a:rPr>
              <a:t>صرورية للقبول ))</a:t>
            </a:r>
            <a:r>
              <a:rPr lang="en-US" sz="1700">
                <a:latin typeface="Arial Unicode MS"/>
              </a:rPr>
              <a:t>٠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013" y="9385004"/>
            <a:ext cx="6042838" cy="772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85259" indent="-520700" algn="just" rtl="1">
              <a:lnSpc>
                <a:spcPts val="2009"/>
              </a:lnSpc>
              <a:spcBef>
                <a:spcPts val="2660"/>
              </a:spcBef>
            </a:pPr>
            <a:r>
              <a:rPr lang="ar-SA" sz="1400">
                <a:latin typeface="Arial Unicode MS"/>
              </a:rPr>
              <a:t>(</a:t>
            </a:r>
            <a:r>
              <a:rPr lang="en-US" sz="1400">
                <a:latin typeface="Arial Unicode MS"/>
              </a:rPr>
              <a:t>٠</a:t>
            </a:r>
            <a:r>
              <a:rPr lang="ar-SA" sz="1400">
                <a:latin typeface="Arial Unicode MS"/>
              </a:rPr>
              <a:t>) تم تعديل هده المادة </a:t>
            </a:r>
            <a:r>
              <a:rPr lang="ar-SA" sz="1500">
                <a:latin typeface="Arial Unicode MS"/>
              </a:rPr>
              <a:t>بموجب قرار مجلس </a:t>
            </a:r>
            <a:r>
              <a:rPr lang="ar-SA" sz="1400">
                <a:latin typeface="Arial Unicode MS"/>
              </a:rPr>
              <a:t>التعليم العالي </a:t>
            </a:r>
            <a:r>
              <a:rPr lang="ar-SA" sz="1500">
                <a:latin typeface="Arial Unicode MS"/>
              </a:rPr>
              <a:t>رفم(</a:t>
            </a:r>
            <a:r>
              <a:rPr lang="en-US" sz="1500">
                <a:latin typeface="Arial Unicode MS"/>
              </a:rPr>
              <a:t>٤٢٠/١٦/٨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١</a:t>
            </a:r>
            <a:r>
              <a:rPr lang="ar-SA" sz="1500">
                <a:latin typeface="Arial Unicode MS"/>
              </a:rPr>
              <a:t>) وتاريخ </a:t>
            </a:r>
            <a:r>
              <a:rPr lang="en-US" sz="1500">
                <a:latin typeface="Arial Unicode MS"/>
              </a:rPr>
              <a:t>٤٢٠/٦/٢٣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١</a:t>
            </a:r>
            <a:r>
              <a:rPr lang="ar-SA" sz="1500">
                <a:latin typeface="Arial Unicode MS"/>
              </a:rPr>
              <a:t>ى المتوج بالموافقة السامية رقم(</a:t>
            </a:r>
            <a:r>
              <a:rPr lang="en-US" sz="1500">
                <a:latin typeface="Arial Unicode MS"/>
              </a:rPr>
              <a:t>٧</a:t>
            </a:r>
            <a:r>
              <a:rPr lang="ar-SA" sz="1500">
                <a:latin typeface="Arial Unicode MS"/>
              </a:rPr>
              <a:t>/ب/</a:t>
            </a:r>
            <a:r>
              <a:rPr lang="en-US" sz="1500">
                <a:latin typeface="Arial Unicode MS"/>
              </a:rPr>
              <a:t>١١٩٨٧</a:t>
            </a:r>
            <a:r>
              <a:rPr lang="ar-SA" sz="1500">
                <a:latin typeface="Arial Unicode MS"/>
              </a:rPr>
              <a:t>)وتاريخ </a:t>
            </a:r>
            <a:r>
              <a:rPr lang="en-US" sz="1500">
                <a:latin typeface="Arial Unicode MS"/>
              </a:rPr>
              <a:t>١٤٢٠/٧/٣٠</a:t>
            </a:r>
            <a:r>
              <a:rPr lang="ar-SA" sz="1500">
                <a:latin typeface="Arial Unicode MS"/>
              </a:rPr>
              <a:t>د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7" y="0"/>
            <a:ext cx="7088373" cy="204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20" y="4047460"/>
            <a:ext cx="3019647" cy="637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986" y="6868632"/>
            <a:ext cx="3040911" cy="645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367" y="1850065"/>
            <a:ext cx="6067646" cy="177918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740"/>
              </a:lnSpc>
            </a:pPr>
            <a:r>
              <a:rPr lang="ar-SA" sz="1700">
                <a:latin typeface="Arial Unicode MS"/>
              </a:rPr>
              <a:t>يشترط للقبول بمرحلة ( الدكتوراه ) الحصول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تقدير (جيد جدأ) </a:t>
            </a:r>
            <a:r>
              <a:rPr lang="ar-SA" sz="1900">
                <a:latin typeface="Arial Unicode MS"/>
              </a:rPr>
              <a:t>عر </a:t>
            </a:r>
            <a:r>
              <a:rPr lang="ar-SA" sz="1700">
                <a:latin typeface="Arial Unicode MS"/>
              </a:rPr>
              <a:t>الأقل ني مرحلة الماجستير إذا كانت من جامعة نمنحها بتقدير . </a:t>
            </a:r>
            <a:r>
              <a:rPr lang="ar-SA" sz="2000">
                <a:latin typeface="Arial Unicode MS"/>
              </a:rPr>
              <a:t>ولمجلس عمادة </a:t>
            </a:r>
            <a:r>
              <a:rPr lang="ar-SA" sz="1700">
                <a:latin typeface="Arial Unicode MS"/>
              </a:rPr>
              <a:t>الدراسات العب </a:t>
            </a:r>
            <a:r>
              <a:rPr lang="ar-SA" sz="1800">
                <a:latin typeface="Arial Unicode MS"/>
              </a:rPr>
              <a:t>بناء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توصبة </a:t>
            </a:r>
            <a:r>
              <a:rPr lang="ar-SA" sz="2000">
                <a:latin typeface="Arial Unicode MS"/>
              </a:rPr>
              <a:t>مجلس اللمم </a:t>
            </a:r>
            <a:r>
              <a:rPr lang="ar-SA" sz="1700">
                <a:latin typeface="Arial Unicode MS"/>
              </a:rPr>
              <a:t>وتأييد مجلس الكلية </a:t>
            </a:r>
            <a:r>
              <a:rPr lang="ar-SA" sz="2000">
                <a:latin typeface="Arial Unicode MS"/>
              </a:rPr>
              <a:t>إصافة </a:t>
            </a:r>
            <a:r>
              <a:rPr lang="ar-SA" sz="1700">
                <a:latin typeface="Arial Unicode MS"/>
              </a:rPr>
              <a:t>شروط </a:t>
            </a:r>
            <a:r>
              <a:rPr lang="ar-SA" sz="1900">
                <a:latin typeface="Arial Unicode MS"/>
              </a:rPr>
              <a:t>أخرى </a:t>
            </a:r>
            <a:r>
              <a:rPr lang="ar-SA" sz="1700">
                <a:latin typeface="Arial Unicode MS"/>
              </a:rPr>
              <a:t>يراها صرورية للقبول 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455" y="5082362"/>
            <a:ext cx="6060558" cy="13822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572"/>
              </a:lnSpc>
            </a:pPr>
            <a:r>
              <a:rPr lang="ar-SA" sz="1700">
                <a:latin typeface="Arial Unicode MS"/>
              </a:rPr>
              <a:t>يجوز قبول الطالب لدراسة </a:t>
            </a:r>
            <a:r>
              <a:rPr lang="ar-SA" sz="1800">
                <a:latin typeface="Arial Unicode MS"/>
              </a:rPr>
              <a:t>الماجستير </a:t>
            </a:r>
            <a:r>
              <a:rPr lang="ar-SA" sz="1700">
                <a:latin typeface="Arial Unicode MS"/>
              </a:rPr>
              <a:t>أو الدكتوراه في </a:t>
            </a:r>
            <a:r>
              <a:rPr lang="ar-SA" sz="1800">
                <a:latin typeface="Arial Unicode MS"/>
              </a:rPr>
              <a:t>غير مجال </a:t>
            </a:r>
            <a:r>
              <a:rPr lang="ar-SA" sz="1700">
                <a:latin typeface="Arial Unicode MS"/>
              </a:rPr>
              <a:t>تخصصه </a:t>
            </a:r>
            <a:r>
              <a:rPr lang="ar-SA" sz="1800">
                <a:latin typeface="Arial Unicode MS"/>
              </a:rPr>
              <a:t>بناء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توصية </a:t>
            </a:r>
            <a:r>
              <a:rPr lang="ar-SA" sz="1800">
                <a:latin typeface="Arial Unicode MS"/>
              </a:rPr>
              <a:t>مجلسي </a:t>
            </a:r>
            <a:r>
              <a:rPr lang="ar-SA" sz="1700">
                <a:latin typeface="Arial Unicode MS"/>
              </a:rPr>
              <a:t>القسم والكلية المختصين وموافقة مجرى عمادة الدراسات العليا </a:t>
            </a:r>
            <a:r>
              <a:rPr lang="en-US" sz="1700">
                <a:latin typeface="Arial Unicode MS"/>
              </a:rPr>
              <a:t>٠</a:t>
            </a:r>
          </a:p>
        </p:txBody>
      </p:sp>
      <p:sp>
        <p:nvSpPr>
          <p:cNvPr id="7" name="Rectangle 6"/>
          <p:cNvSpPr/>
          <p:nvPr/>
        </p:nvSpPr>
        <p:spPr>
          <a:xfrm>
            <a:off x="751367" y="7967330"/>
            <a:ext cx="6074735" cy="22753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68300" algn="just" rtl="1">
              <a:lnSpc>
                <a:spcPts val="3712"/>
              </a:lnSpc>
              <a:spcAft>
                <a:spcPts val="280"/>
              </a:spcAft>
            </a:pPr>
            <a:r>
              <a:rPr lang="ar-SA" sz="1700">
                <a:latin typeface="Arial Unicode MS"/>
              </a:rPr>
              <a:t>يجوز </a:t>
            </a:r>
            <a:r>
              <a:rPr lang="ar-SA" sz="1700" u="sng">
                <a:latin typeface="Arial Unicode MS"/>
              </a:rPr>
              <a:t>(</a:t>
            </a:r>
            <a:r>
              <a:rPr lang="en-US" sz="1700" u="sng">
                <a:latin typeface="Arial Unicode MS"/>
              </a:rPr>
              <a:t>51</a:t>
            </a:r>
            <a:r>
              <a:rPr lang="ar-SA" sz="1700" u="sng">
                <a:latin typeface="Arial Unicode MS"/>
              </a:rPr>
              <a:t> •»*م </a:t>
            </a:r>
            <a:r>
              <a:rPr lang="ar-SA" sz="1900" u="sng">
                <a:latin typeface="Arial Unicode MS"/>
              </a:rPr>
              <a:t>المخ </a:t>
            </a:r>
            <a:r>
              <a:rPr lang="ar-SA" sz="1500" i="1" u="sng">
                <a:latin typeface="Arial Unicode MS"/>
              </a:rPr>
              <a:t>;¡¿و</a:t>
            </a:r>
            <a:r>
              <a:rPr lang="ar-SA" sz="1700">
                <a:latin typeface="Arial Unicode MS"/>
              </a:rPr>
              <a:t>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يشترط لقبول الطالب ني مرحلتي </a:t>
            </a:r>
            <a:r>
              <a:rPr lang="ar-SA" sz="2000">
                <a:latin typeface="Arial Unicode MS"/>
              </a:rPr>
              <a:t>الماجستير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الدكتوراه اجتياز عدد من المقررات التكميلية من مرحلة سابقة في مدة لا تزيد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ثلاثة فصول دراسة هع مراعاة ما يأتي:-</a:t>
            </a:r>
          </a:p>
          <a:p>
            <a:pPr indent="0" algn="r" rtl="1">
              <a:lnSpc>
                <a:spcPts val="2540"/>
              </a:lnSpc>
              <a:spcAft>
                <a:spcPts val="700"/>
              </a:spcAft>
            </a:pP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-</a:t>
            </a:r>
            <a:r>
              <a:rPr lang="ar-SA" sz="1900">
                <a:latin typeface="Arial Unicode MS"/>
              </a:rPr>
              <a:t>اجتياز المقرر التكميلي في المرة الأولى بتقدير لا يقلعن</a:t>
            </a:r>
          </a:p>
          <a:p>
            <a:pPr indent="368300" algn="just" rtl="1">
              <a:lnSpc>
                <a:spcPts val="2280"/>
              </a:lnSpc>
            </a:pPr>
            <a:r>
              <a:rPr lang="ar-SA" sz="1700">
                <a:latin typeface="Arial Unicode MS"/>
              </a:rPr>
              <a:t>(جيد).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806" y="364331"/>
            <a:ext cx="6093619" cy="48863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06400" indent="-406400" algn="just" rtl="1">
              <a:lnSpc>
                <a:spcPts val="2540"/>
              </a:lnSpc>
              <a:spcAft>
                <a:spcPts val="770"/>
              </a:spcAft>
            </a:pP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ألأ </a:t>
            </a:r>
            <a:r>
              <a:rPr lang="ar-SA" sz="1700">
                <a:latin typeface="Arial Unicode MS"/>
              </a:rPr>
              <a:t>يقل معدله </a:t>
            </a:r>
            <a:r>
              <a:rPr lang="ar-SA" sz="1900">
                <a:latin typeface="Arial Unicode MS"/>
              </a:rPr>
              <a:t>التراكمي في المقررات التكميلية </a:t>
            </a:r>
            <a:r>
              <a:rPr lang="ar-SA" sz="1700">
                <a:latin typeface="Arial Unicode MS"/>
              </a:rPr>
              <a:t>عن (جيد</a:t>
            </a:r>
          </a:p>
          <a:p>
            <a:pPr marR="406400" indent="0" algn="r" rtl="1">
              <a:lnSpc>
                <a:spcPts val="2540"/>
              </a:lnSpc>
              <a:spcAft>
                <a:spcPts val="770"/>
              </a:spcAft>
            </a:pPr>
            <a:r>
              <a:rPr lang="ar-SA" sz="1900">
                <a:latin typeface="Arial Unicode MS"/>
              </a:rPr>
              <a:t>جدأ) .</a:t>
            </a:r>
          </a:p>
          <a:p>
            <a:pPr marR="406400" indent="-406400" algn="just" rtl="1">
              <a:lnSpc>
                <a:spcPts val="3741"/>
              </a:lnSpc>
              <a:spcAft>
                <a:spcPts val="210"/>
              </a:spcAft>
            </a:pPr>
            <a:r>
              <a:rPr lang="en-US" sz="2000">
                <a:latin typeface="Arial Unicode MS"/>
              </a:rPr>
              <a:t>٣</a:t>
            </a:r>
            <a:r>
              <a:rPr lang="ar-SA" sz="20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لا يتم التسجيل </a:t>
            </a:r>
            <a:r>
              <a:rPr lang="ar-SA" sz="19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برنامج الدراسات العليا </a:t>
            </a:r>
            <a:r>
              <a:rPr lang="ar-SA" sz="1900">
                <a:latin typeface="Arial Unicode MS"/>
              </a:rPr>
              <a:t>إلا </a:t>
            </a:r>
            <a:r>
              <a:rPr lang="ar-SA" sz="1700">
                <a:latin typeface="Arial Unicode MS"/>
              </a:rPr>
              <a:t>بعد اجتياز </a:t>
            </a:r>
            <a:r>
              <a:rPr lang="ar-SA" sz="1900">
                <a:latin typeface="Arial Unicode MS"/>
              </a:rPr>
              <a:t>المقررات </a:t>
            </a:r>
            <a:r>
              <a:rPr lang="ar-SA" sz="1700">
                <a:latin typeface="Arial Unicode MS"/>
              </a:rPr>
              <a:t>التكميلية ، ويجوز </a:t>
            </a:r>
            <a:r>
              <a:rPr lang="ar-SA" sz="1900">
                <a:latin typeface="Arial Unicode MS"/>
              </a:rPr>
              <a:t>للقسم الإذن </a:t>
            </a:r>
            <a:r>
              <a:rPr lang="ar-SA" sz="1700">
                <a:latin typeface="Arial Unicode MS"/>
              </a:rPr>
              <a:t>بالتسجيل </a:t>
            </a:r>
            <a:r>
              <a:rPr lang="ar-SA" sz="1900">
                <a:latin typeface="Arial Unicode MS"/>
              </a:rPr>
              <a:t>في مقررات الدراسات </a:t>
            </a:r>
            <a:r>
              <a:rPr lang="ar-SA" sz="1700">
                <a:latin typeface="Arial Unicode MS"/>
              </a:rPr>
              <a:t>العليا </a:t>
            </a:r>
            <a:r>
              <a:rPr lang="ar-SA" sz="1900">
                <a:latin typeface="Arial Unicode MS"/>
              </a:rPr>
              <a:t>إذا </a:t>
            </a:r>
            <a:r>
              <a:rPr lang="ar-SA" sz="1700">
                <a:latin typeface="Arial Unicode MS"/>
              </a:rPr>
              <a:t>لم يبق عليه</a:t>
            </a:r>
          </a:p>
          <a:p>
            <a:pPr marR="406400" indent="0" algn="r" rtl="1">
              <a:lnSpc>
                <a:spcPts val="2540"/>
              </a:lnSpc>
              <a:spcAft>
                <a:spcPts val="770"/>
              </a:spcAft>
            </a:pPr>
            <a:r>
              <a:rPr lang="ar-SA" sz="1900">
                <a:latin typeface="Arial Unicode MS"/>
              </a:rPr>
              <a:t>سوى مقرر أو مقررين من المقررات التكميلية .</a:t>
            </a:r>
          </a:p>
          <a:p>
            <a:pPr indent="0" algn="r" rtl="1">
              <a:lnSpc>
                <a:spcPts val="3797"/>
              </a:lnSpc>
              <a:spcAft>
                <a:spcPts val="7840"/>
              </a:spcAft>
            </a:pPr>
            <a:r>
              <a:rPr lang="en-US" sz="1700">
                <a:latin typeface="Arial Unicode MS"/>
              </a:rPr>
              <a:t>٤</a:t>
            </a:r>
            <a:r>
              <a:rPr lang="ar-SA" sz="17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لا تحتسب </a:t>
            </a:r>
            <a:r>
              <a:rPr lang="ar-SA" sz="1700">
                <a:latin typeface="Arial Unicode MS"/>
              </a:rPr>
              <a:t>المدة الزمنية لاجتياز المقررات التكميلية </a:t>
            </a:r>
            <a:r>
              <a:rPr lang="ar-SA" sz="1900">
                <a:latin typeface="Arial Unicode MS"/>
              </a:rPr>
              <a:t>صمن </a:t>
            </a:r>
            <a:r>
              <a:rPr lang="ar-SA" sz="1700">
                <a:latin typeface="Arial Unicode MS"/>
              </a:rPr>
              <a:t>المدة المحددة للحصول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الدرجة </a:t>
            </a:r>
            <a:r>
              <a:rPr lang="en-US" sz="1200">
                <a:latin typeface="Arial Unicode MS"/>
              </a:rPr>
              <a:t>٠</a:t>
            </a:r>
            <a:r>
              <a:rPr lang="ar-SA" sz="12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“ لا تدخل المقررات التكميلية </a:t>
            </a:r>
            <a:r>
              <a:rPr lang="ar-SA" sz="19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احتساب المعدل التراكمى لمرحلة الدراسات العب.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662" y="6786562"/>
            <a:ext cx="6100763" cy="90011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04800" algn="r" rtl="1">
              <a:lnSpc>
                <a:spcPts val="3797"/>
              </a:lnSpc>
              <a:spcBef>
                <a:spcPts val="7840"/>
              </a:spcBef>
              <a:spcAft>
                <a:spcPts val="2660"/>
              </a:spcAft>
            </a:pPr>
            <a:r>
              <a:rPr lang="ar-SA" sz="1700">
                <a:latin typeface="Arial Unicode MS"/>
              </a:rPr>
              <a:t>تتولى </a:t>
            </a:r>
            <a:r>
              <a:rPr lang="ar-SA" sz="2000">
                <a:latin typeface="Arial Unicode MS"/>
              </a:rPr>
              <a:t>عمادة </a:t>
            </a:r>
            <a:r>
              <a:rPr lang="ar-SA" sz="1700">
                <a:latin typeface="Arial Unicode MS"/>
              </a:rPr>
              <a:t>الدراسات العليا قبول العللاب وتسجيلهم </a:t>
            </a:r>
            <a:r>
              <a:rPr lang="ar-SA" sz="2000">
                <a:latin typeface="Arial Unicode MS"/>
              </a:rPr>
              <a:t>با</a:t>
            </a:r>
            <a:r>
              <a:rPr lang="ar-SA" sz="1700">
                <a:latin typeface="Arial Unicode MS"/>
              </a:rPr>
              <a:t>لتنسيق هع </a:t>
            </a:r>
            <a:r>
              <a:rPr lang="ar-SA" sz="2000">
                <a:latin typeface="Arial Unicode MS"/>
              </a:rPr>
              <a:t>عمادة </a:t>
            </a:r>
            <a:r>
              <a:rPr lang="ar-SA" sz="1700">
                <a:latin typeface="Arial Unicode MS"/>
              </a:rPr>
              <a:t>القبول والتسجيل </a:t>
            </a:r>
            <a:r>
              <a:rPr lang="en-US" sz="1700">
                <a:latin typeface="Arial Unicode MS"/>
              </a:rPr>
              <a:t>٠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1781" y="8172450"/>
            <a:ext cx="2021681" cy="414337"/>
          </a:xfrm>
          <a:prstGeom prst="rect">
            <a:avLst/>
          </a:prstGeom>
          <a:solidFill>
            <a:srgbClr val="FAD7C4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2660"/>
              </a:spcBef>
              <a:spcAft>
                <a:spcPts val="266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العشرون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375" y="9136856"/>
            <a:ext cx="6100762" cy="864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04800" algn="r" rtl="1">
              <a:lnSpc>
                <a:spcPts val="2841"/>
              </a:lnSpc>
              <a:spcBef>
                <a:spcPts val="2660"/>
              </a:spcBef>
            </a:pPr>
            <a:r>
              <a:rPr lang="ar-SA" sz="1700">
                <a:latin typeface="Arial Unicode MS"/>
              </a:rPr>
              <a:t>لا يجوز للطالب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يلتحق </a:t>
            </a:r>
            <a:r>
              <a:rPr lang="ar-SA" sz="2000">
                <a:latin typeface="Arial Unicode MS"/>
              </a:rPr>
              <a:t>ببرنا</a:t>
            </a:r>
            <a:r>
              <a:rPr lang="ar-SA" sz="1700">
                <a:latin typeface="Arial Unicode MS"/>
              </a:rPr>
              <a:t>مجين للدراسات العليا في </a:t>
            </a:r>
            <a:r>
              <a:rPr lang="ar-SA" sz="2000">
                <a:latin typeface="Arial Unicode MS"/>
              </a:rPr>
              <a:t>وقت </a:t>
            </a:r>
            <a:r>
              <a:rPr lang="ar-SA" sz="1700">
                <a:latin typeface="Arial Unicode MS"/>
              </a:rPr>
              <a:t>واحد.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61571" y="10347721"/>
            <a:ext cx="389335" cy="264319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410"/>
              </a:lnSpc>
            </a:pPr>
            <a:r>
              <a:rPr lang="ar-SA" sz="1800">
                <a:solidFill>
                  <a:srgbClr val="F7D9CC"/>
                </a:solidFill>
                <a:latin typeface="Arial Unicode MS"/>
              </a:rPr>
              <a:t>جج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337" y="10479881"/>
            <a:ext cx="267891" cy="110728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410"/>
              </a:lnSpc>
            </a:pPr>
            <a:r>
              <a:rPr lang="ar-SA" sz="1800">
                <a:solidFill>
                  <a:srgbClr val="FFFFFF"/>
                </a:solidFill>
                <a:latin typeface="Arial Unicode MS"/>
              </a:rPr>
              <a:t>|دكلا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2050" y="535781"/>
            <a:ext cx="1571625" cy="38576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540"/>
              </a:lnSpc>
            </a:pPr>
            <a:r>
              <a:rPr lang="ar-SA" sz="1900">
                <a:latin typeface="Arial Unicode MS"/>
              </a:rPr>
              <a:t>الأجيل والحذف: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3131" y="1285875"/>
            <a:ext cx="3286125" cy="435768"/>
          </a:xfrm>
          <a:prstGeom prst="rect">
            <a:avLst/>
          </a:prstGeom>
          <a:solidFill>
            <a:srgbClr val="FAD7C4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Aft>
                <a:spcPts val="2800"/>
              </a:spcAft>
            </a:pPr>
            <a:r>
              <a:rPr lang="ar-SA" sz="2600">
                <a:latin typeface="Arial Unicode MS"/>
              </a:rPr>
              <a:t>المادة الحادية </a:t>
            </a:r>
            <a:r>
              <a:rPr lang="ar-SA" sz="2700">
                <a:latin typeface="Arial Unicode MS"/>
              </a:rPr>
              <a:t>والعشرون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950" y="2300287"/>
            <a:ext cx="6086475" cy="181451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93700" algn="just" rtl="1">
              <a:lnSpc>
                <a:spcPts val="3628"/>
              </a:lnSpc>
              <a:spcBef>
                <a:spcPts val="2800"/>
              </a:spcBef>
              <a:spcAft>
                <a:spcPts val="1820"/>
              </a:spcAft>
            </a:pPr>
            <a:r>
              <a:rPr lang="ar-SA" sz="1700">
                <a:latin typeface="Arial Unicode MS"/>
              </a:rPr>
              <a:t>يجوز بموافقة مجلس القسم المختمى وعميدي الكلية والدراسات العليا تأجيل قبول الطالب على ألآ تتجاوز مدة التاجيل فصلحن دراسيين ، ولا تحتسب مدة </a:t>
            </a:r>
            <a:r>
              <a:rPr lang="ar-SA" sz="2000">
                <a:latin typeface="Arial Unicode MS"/>
              </a:rPr>
              <a:t>التاجيل صمن </a:t>
            </a:r>
            <a:r>
              <a:rPr lang="ar-SA" sz="1700">
                <a:latin typeface="Arial Unicode MS"/>
              </a:rPr>
              <a:t>الحد الأقصى لمدة الحصرل على الدرجة </a:t>
            </a:r>
            <a:r>
              <a:rPr lang="en-US" sz="1700">
                <a:latin typeface="Arial Unicode MS"/>
              </a:rPr>
              <a:t>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521993"/>
            <a:ext cx="3121818" cy="392907"/>
          </a:xfrm>
          <a:prstGeom prst="rect">
            <a:avLst/>
          </a:prstGeom>
          <a:solidFill>
            <a:srgbClr val="FAD7C4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1820"/>
              </a:spcBef>
              <a:spcAft>
                <a:spcPts val="2170"/>
              </a:spcAft>
            </a:pPr>
            <a:r>
              <a:rPr lang="ar-SA" sz="2600">
                <a:latin typeface="Arial Unicode MS"/>
              </a:rPr>
              <a:t>المادة الثانية </a:t>
            </a:r>
            <a:r>
              <a:rPr lang="ar-SA" sz="2700">
                <a:latin typeface="Arial Unicode MS"/>
              </a:rPr>
              <a:t>والعشرون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950" y="5407818"/>
            <a:ext cx="6100762" cy="46434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93700" algn="r" rtl="1">
              <a:lnSpc>
                <a:spcPts val="3656"/>
              </a:lnSpc>
              <a:spcBef>
                <a:spcPts val="2170"/>
              </a:spcBef>
            </a:pPr>
            <a:r>
              <a:rPr lang="ar-SA" sz="1700">
                <a:latin typeface="Arial Unicode MS"/>
              </a:rPr>
              <a:t>يجوز بموافقة مجلس الشب المختمى وعميدي الكلية والدراسات العليا تأجيل دراسة الطالب ونق ما يأتي :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يكون الطاب </a:t>
            </a:r>
            <a:r>
              <a:rPr lang="ar-SA" sz="1900">
                <a:latin typeface="Arial Unicode MS"/>
              </a:rPr>
              <a:t>قد </a:t>
            </a:r>
            <a:r>
              <a:rPr lang="ar-SA" sz="1700">
                <a:latin typeface="Arial Unicode MS"/>
              </a:rPr>
              <a:t>اجتاز فصلأ دراسيأ </a:t>
            </a:r>
            <a:r>
              <a:rPr lang="ar-SA" sz="1900">
                <a:latin typeface="Arial Unicode MS"/>
              </a:rPr>
              <a:t>أو </a:t>
            </a:r>
            <a:r>
              <a:rPr lang="ar-SA" sz="2000">
                <a:latin typeface="Arial Unicode MS"/>
              </a:rPr>
              <a:t>أكثر </a:t>
            </a:r>
            <a:r>
              <a:rPr lang="ar-SA" sz="1900">
                <a:latin typeface="Arial Unicode MS"/>
              </a:rPr>
              <a:t>أو </a:t>
            </a:r>
            <a:r>
              <a:rPr lang="ar-SA" sz="2000">
                <a:latin typeface="Arial Unicode MS"/>
              </a:rPr>
              <a:t>أنجز </a:t>
            </a:r>
            <a:r>
              <a:rPr lang="ar-SA" sz="1900">
                <a:latin typeface="Arial Unicode MS"/>
              </a:rPr>
              <a:t>قدرأ </a:t>
            </a:r>
            <a:r>
              <a:rPr lang="ar-SA" sz="1700">
                <a:latin typeface="Arial Unicode MS"/>
              </a:rPr>
              <a:t>مناسبأ من </a:t>
            </a:r>
            <a:r>
              <a:rPr lang="ar-SA" sz="1900">
                <a:latin typeface="Arial Unicode MS"/>
              </a:rPr>
              <a:t>الرسالة -</a:t>
            </a:r>
          </a:p>
          <a:p>
            <a:pPr marR="393700" indent="-393700" algn="r" rtl="1">
              <a:lnSpc>
                <a:spcPts val="3150"/>
              </a:lnSpc>
              <a:spcAft>
                <a:spcPts val="490"/>
              </a:spcAft>
            </a:pPr>
            <a:r>
              <a:rPr lang="en-US" sz="1700">
                <a:latin typeface="Arial Unicode MS"/>
              </a:rPr>
              <a:t>٠٢</a:t>
            </a:r>
            <a:r>
              <a:rPr lang="ar-SA" sz="1700">
                <a:latin typeface="Arial Unicode MS"/>
              </a:rPr>
              <a:t> ألآ يتجاوز مجموع مدة التأجيل </a:t>
            </a:r>
            <a:r>
              <a:rPr lang="ar-SA" sz="1900">
                <a:latin typeface="Arial Unicode MS"/>
              </a:rPr>
              <a:t>أربعة </a:t>
            </a:r>
            <a:r>
              <a:rPr lang="ar-SA" sz="1700">
                <a:latin typeface="Arial Unicode MS"/>
              </a:rPr>
              <a:t>فصول دراسية (سنتين دراسيتين) </a:t>
            </a:r>
            <a:r>
              <a:rPr lang="en-US" sz="1200">
                <a:latin typeface="Arial Unicode MS"/>
              </a:rPr>
              <a:t>٠</a:t>
            </a:r>
          </a:p>
          <a:p>
            <a:pPr marR="393700" indent="-393700" algn="r" rtl="1">
              <a:lnSpc>
                <a:spcPts val="3375"/>
              </a:lnSpc>
            </a:pPr>
            <a:r>
              <a:rPr lang="en-US" sz="1700">
                <a:latin typeface="Arial Unicode MS"/>
              </a:rPr>
              <a:t>٠٣</a:t>
            </a:r>
            <a:r>
              <a:rPr lang="ar-SA" sz="1700">
                <a:latin typeface="Arial Unicode MS"/>
              </a:rPr>
              <a:t>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يتقدم بطلب التأجيل قبل بداية الغصل الدراسي بما لا </a:t>
            </a:r>
            <a:r>
              <a:rPr lang="ar-SA" sz="1900">
                <a:latin typeface="Arial Unicode MS"/>
              </a:rPr>
              <a:t>يقل عن </a:t>
            </a:r>
            <a:r>
              <a:rPr lang="ar-SA" sz="1700">
                <a:latin typeface="Arial Unicode MS"/>
              </a:rPr>
              <a:t>لمبوعين.</a:t>
            </a:r>
          </a:p>
          <a:p>
            <a:pPr marR="393700" indent="-393700" algn="r" rtl="1">
              <a:lnSpc>
                <a:spcPts val="3600"/>
              </a:lnSpc>
            </a:pPr>
            <a:r>
              <a:rPr lang="en-US" sz="1700">
                <a:latin typeface="Arial Unicode MS"/>
              </a:rPr>
              <a:t>٠٤</a:t>
            </a:r>
            <a:r>
              <a:rPr lang="ar-SA" sz="1700">
                <a:latin typeface="Arial Unicode MS"/>
              </a:rPr>
              <a:t> لا </a:t>
            </a:r>
            <a:r>
              <a:rPr lang="ar-SA" sz="1900">
                <a:latin typeface="Arial Unicode MS"/>
              </a:rPr>
              <a:t>تحتسب </a:t>
            </a:r>
            <a:r>
              <a:rPr lang="ar-SA" sz="1700">
                <a:latin typeface="Arial Unicode MS"/>
              </a:rPr>
              <a:t>مدة التأجيل </a:t>
            </a:r>
            <a:r>
              <a:rPr lang="ar-SA" sz="2200" b="1">
                <a:latin typeface="Arial"/>
              </a:rPr>
              <a:t>صمن </a:t>
            </a:r>
            <a:r>
              <a:rPr lang="ar-SA" sz="1700">
                <a:latin typeface="Arial Unicode MS"/>
              </a:rPr>
              <a:t>الحد الاقصى لمدة الحصول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الدرجة </a:t>
            </a:r>
            <a:r>
              <a:rPr lang="en-US" sz="1700">
                <a:latin typeface="Arial Unicode MS"/>
              </a:rPr>
              <a:t>٠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0146" y="10369153"/>
            <a:ext cx="400050" cy="235743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algn="just" rtl="1"/>
            <a:r>
              <a:rPr lang="ar-SA" sz="1700">
                <a:solidFill>
                  <a:srgbClr val="FFFFFF"/>
                </a:solidFill>
                <a:latin typeface="Arial Unicode MS"/>
              </a:rPr>
              <a:t>ة</a:t>
            </a:r>
            <a:r>
              <a:rPr lang="en-US" sz="1700">
                <a:solidFill>
                  <a:srgbClr val="FFFFFF"/>
                </a:solidFill>
                <a:latin typeface="Arial Unicode MS"/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2" y="0"/>
            <a:ext cx="607219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43" y="635793"/>
            <a:ext cx="4021932" cy="635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953" y="7143"/>
            <a:ext cx="117872" cy="196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" y="214312"/>
            <a:ext cx="1385888" cy="242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7237" y="1728787"/>
            <a:ext cx="6065044" cy="16502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 rtl="1">
              <a:lnSpc>
                <a:spcPts val="3375"/>
              </a:lnSpc>
            </a:pPr>
            <a:r>
              <a:rPr lang="ar-SA" sz="1800">
                <a:latin typeface="Arial Unicode MS"/>
              </a:rPr>
              <a:t>يجوز </a:t>
            </a:r>
            <a:r>
              <a:rPr lang="ar-SA" sz="1900">
                <a:latin typeface="Arial Unicode MS"/>
              </a:rPr>
              <a:t>أن يحنف الطالب جمع مقررات الغصل الدرامي وفق ما </a:t>
            </a:r>
            <a:r>
              <a:rPr lang="ar-SA" sz="1700">
                <a:latin typeface="Arial Unicode MS"/>
              </a:rPr>
              <a:t>يأتي:-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أن يتقدم </a:t>
            </a:r>
            <a:r>
              <a:rPr lang="ar-SA" sz="1700">
                <a:latin typeface="Arial Unicode MS"/>
              </a:rPr>
              <a:t>بطلب </a:t>
            </a:r>
            <a:r>
              <a:rPr lang="ar-SA" sz="1900">
                <a:latin typeface="Arial Unicode MS"/>
              </a:rPr>
              <a:t>الحنف </a:t>
            </a:r>
            <a:r>
              <a:rPr lang="ar-SA" sz="1700">
                <a:latin typeface="Arial Unicode MS"/>
              </a:rPr>
              <a:t>قبل الاختبار </a:t>
            </a:r>
            <a:r>
              <a:rPr lang="ar-SA" sz="1900">
                <a:latin typeface="Arial Unicode MS"/>
              </a:rPr>
              <a:t>النهائي . </a:t>
            </a: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موافقة مجلس القم </a:t>
            </a:r>
            <a:r>
              <a:rPr lang="ar-SA" sz="1700">
                <a:latin typeface="Arial Unicode MS"/>
              </a:rPr>
              <a:t>وعميدي </a:t>
            </a:r>
            <a:r>
              <a:rPr lang="ar-SA" sz="1900">
                <a:latin typeface="Arial Unicode MS"/>
              </a:rPr>
              <a:t>الكلية </a:t>
            </a:r>
            <a:r>
              <a:rPr lang="ar-SA" sz="1700">
                <a:latin typeface="Arial Unicode MS"/>
              </a:rPr>
              <a:t>والدردمات العنا 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7953" y="3579018"/>
            <a:ext cx="6079331" cy="914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 rtl="1">
              <a:lnSpc>
                <a:spcPts val="3741"/>
              </a:lnSpc>
            </a:pPr>
            <a:r>
              <a:rPr lang="en-US" sz="1900">
                <a:latin typeface="Arial Unicode MS"/>
              </a:rPr>
              <a:t>٣</a:t>
            </a:r>
            <a:r>
              <a:rPr lang="ar-SA" sz="1900">
                <a:latin typeface="Arial Unicode MS"/>
              </a:rPr>
              <a:t>- ألآ يكون هذا الغصل الدراس ضمن الفرص الإضافية. </a:t>
            </a:r>
            <a:r>
              <a:rPr lang="en-US" sz="1900">
                <a:latin typeface="Arial Unicode MS"/>
              </a:rPr>
              <a:t>٤</a:t>
            </a:r>
            <a:r>
              <a:rPr lang="ar-SA" sz="1900">
                <a:latin typeface="Arial Unicode MS"/>
              </a:rPr>
              <a:t> - </a:t>
            </a:r>
            <a:r>
              <a:rPr lang="ar-SA" sz="1800">
                <a:latin typeface="Arial Unicode MS"/>
              </a:rPr>
              <a:t>يحتسب </a:t>
            </a:r>
            <a:r>
              <a:rPr lang="ar-SA" sz="1900">
                <a:latin typeface="Arial Unicode MS"/>
              </a:rPr>
              <a:t>هذا الغصل الدراسي صمن مدد التأجيل المشار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525" y="4579143"/>
            <a:ext cx="6079331" cy="55256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5213" marR="584200" indent="-165100" algn="r" rtl="1">
              <a:lnSpc>
                <a:spcPts val="8156"/>
              </a:lnSpc>
            </a:pPr>
            <a:r>
              <a:rPr lang="ar-SA" sz="1700">
                <a:latin typeface="Arial Unicode MS"/>
              </a:rPr>
              <a:t>إليها في المادة(</a:t>
            </a:r>
            <a:r>
              <a:rPr lang="en-US" sz="1700">
                <a:latin typeface="Arial Unicode MS"/>
              </a:rPr>
              <a:t>٢٢</a:t>
            </a:r>
            <a:r>
              <a:rPr lang="ar-SA" sz="1700">
                <a:latin typeface="Arial Unicode MS"/>
              </a:rPr>
              <a:t>).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لإذحاب* :</a:t>
            </a:r>
          </a:p>
          <a:p>
            <a:pPr marR="203200" indent="0" algn="ctr" rtl="1">
              <a:lnSpc>
                <a:spcPts val="3620"/>
              </a:lnSpc>
              <a:spcAft>
                <a:spcPts val="280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الرابعة والعشرون</a:t>
            </a:r>
          </a:p>
          <a:p>
            <a:pPr indent="292100" algn="r" rtl="1">
              <a:lnSpc>
                <a:spcPts val="8606"/>
              </a:lnSpc>
            </a:pPr>
            <a:r>
              <a:rPr lang="ar-SA" sz="1700">
                <a:latin typeface="Arial Unicode MS"/>
              </a:rPr>
              <a:t>إذا انحب الطاب </a:t>
            </a:r>
            <a:r>
              <a:rPr lang="ar-SA" sz="1900">
                <a:latin typeface="Arial Unicode MS"/>
              </a:rPr>
              <a:t>من </a:t>
            </a:r>
            <a:r>
              <a:rPr lang="ar-SA" sz="1700">
                <a:latin typeface="Arial Unicode MS"/>
              </a:rPr>
              <a:t>الدرامات العليا بناء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رغبته ثم </a:t>
            </a:r>
            <a:r>
              <a:rPr lang="ar-SA" sz="2000">
                <a:latin typeface="Arial Unicode MS"/>
              </a:rPr>
              <a:t>أراد </a:t>
            </a:r>
            <a:r>
              <a:rPr lang="ar-SA" sz="1700">
                <a:latin typeface="Arial Unicode MS"/>
              </a:rPr>
              <a:t>العودة إليها طبقت عليه </a:t>
            </a:r>
            <a:r>
              <a:rPr lang="ar-SA" sz="1900">
                <a:latin typeface="Arial Unicode MS"/>
              </a:rPr>
              <a:t>شروط </a:t>
            </a:r>
            <a:r>
              <a:rPr lang="ar-SA" sz="1700">
                <a:latin typeface="Arial Unicode MS"/>
              </a:rPr>
              <a:t>الالتحاق </a:t>
            </a:r>
            <a:r>
              <a:rPr lang="ar-SA" sz="1900">
                <a:latin typeface="Arial Unicode MS"/>
              </a:rPr>
              <a:t>وقت </a:t>
            </a:r>
            <a:r>
              <a:rPr lang="ar-SA" sz="2000">
                <a:latin typeface="Arial Unicode MS"/>
              </a:rPr>
              <a:t>التسجيل </a:t>
            </a:r>
            <a:r>
              <a:rPr lang="ar-SA" sz="1700">
                <a:latin typeface="Arial Unicode MS"/>
              </a:rPr>
              <a:t>الجديد .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؛؛: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الإنحاب : هو امترداد الطاب ملفه من الجامعة بثكل نهائي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0706" y="682228"/>
            <a:ext cx="864394" cy="3464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410"/>
              </a:lnSpc>
            </a:pPr>
            <a:r>
              <a:rPr lang="ar-SA" sz="1800">
                <a:latin typeface="Arial Unicode MS"/>
              </a:rPr>
              <a:t>الانقطاع :</a:t>
            </a:r>
          </a:p>
        </p:txBody>
      </p:sp>
      <p:sp>
        <p:nvSpPr>
          <p:cNvPr id="3" name="Rectangle 2"/>
          <p:cNvSpPr/>
          <p:nvPr/>
        </p:nvSpPr>
        <p:spPr>
          <a:xfrm>
            <a:off x="753665" y="1393031"/>
            <a:ext cx="6022181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Aft>
                <a:spcPts val="2590"/>
              </a:spcAft>
            </a:pPr>
            <a:r>
              <a:rPr lang="ar-SA" sz="2700">
                <a:latin typeface="Arial Unicode MS"/>
              </a:rPr>
              <a:t>المادة الخامسة والعشرون</a:t>
            </a:r>
          </a:p>
          <a:p>
            <a:pPr indent="292100" algn="r" rtl="1">
              <a:lnSpc>
                <a:spcPts val="4472"/>
              </a:lnSpc>
              <a:spcAft>
                <a:spcPts val="1190"/>
              </a:spcAft>
            </a:pPr>
            <a:r>
              <a:rPr lang="ar-SA" sz="1700">
                <a:latin typeface="Arial Unicode MS"/>
              </a:rPr>
              <a:t>يعتبر الطالب منقطعا عن الدراسة ويطوى قيده في الحالات الآتية:-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إذا كان </a:t>
            </a:r>
            <a:r>
              <a:rPr lang="ar-SA" sz="1700">
                <a:latin typeface="Arial Unicode MS"/>
              </a:rPr>
              <a:t>مقبولأ </a:t>
            </a:r>
            <a:r>
              <a:rPr lang="ar-SA" sz="1900">
                <a:latin typeface="Arial Unicode MS"/>
              </a:rPr>
              <a:t>للدراسة </a:t>
            </a:r>
            <a:r>
              <a:rPr lang="ar-SA" sz="1700">
                <a:latin typeface="Arial Unicode MS"/>
              </a:rPr>
              <a:t>ولم </a:t>
            </a:r>
            <a:r>
              <a:rPr lang="ar-SA" sz="2000">
                <a:latin typeface="Arial Unicode MS"/>
              </a:rPr>
              <a:t>يجل </a:t>
            </a:r>
            <a:r>
              <a:rPr lang="ar-SA" sz="1900">
                <a:latin typeface="Arial Unicode MS"/>
              </a:rPr>
              <a:t>ني الوقت </a:t>
            </a:r>
            <a:r>
              <a:rPr lang="ar-SA" sz="2000">
                <a:latin typeface="Arial Unicode MS"/>
              </a:rPr>
              <a:t>المحدد . </a:t>
            </a: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في حال </a:t>
            </a:r>
            <a:r>
              <a:rPr lang="ar-SA" sz="2000">
                <a:latin typeface="Arial Unicode MS"/>
              </a:rPr>
              <a:t>التسجيل </a:t>
            </a:r>
            <a:r>
              <a:rPr lang="ar-SA" sz="1700">
                <a:latin typeface="Arial Unicode MS"/>
              </a:rPr>
              <a:t>في </a:t>
            </a:r>
            <a:r>
              <a:rPr lang="ar-SA" sz="2000">
                <a:latin typeface="Arial Unicode MS"/>
              </a:rPr>
              <a:t>أحد </a:t>
            </a:r>
            <a:r>
              <a:rPr lang="ar-SA" sz="1900">
                <a:latin typeface="Arial Unicode MS"/>
              </a:rPr>
              <a:t>الفصرل </a:t>
            </a:r>
            <a:r>
              <a:rPr lang="ar-SA" sz="1700">
                <a:latin typeface="Arial Unicode MS"/>
              </a:rPr>
              <a:t>وعدم مباشرته </a:t>
            </a:r>
            <a:r>
              <a:rPr lang="ar-SA" sz="1900">
                <a:latin typeface="Arial Unicode MS"/>
              </a:rPr>
              <a:t>للدراسة </a:t>
            </a:r>
            <a:r>
              <a:rPr lang="ar-SA" sz="1700">
                <a:latin typeface="Arial Unicode MS"/>
              </a:rPr>
              <a:t>لهذا </a:t>
            </a:r>
            <a:r>
              <a:rPr lang="ar-SA" sz="1900">
                <a:latin typeface="Arial Unicode MS"/>
              </a:rPr>
              <a:t>الغصل. </a:t>
            </a:r>
            <a:r>
              <a:rPr lang="ar-SA" sz="1700">
                <a:latin typeface="Arial Unicode MS"/>
              </a:rPr>
              <a:t>إلغاء القيد وإعادته: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521" y="5532834"/>
            <a:ext cx="6054329" cy="45970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1190"/>
              </a:spcBef>
              <a:spcAft>
                <a:spcPts val="2590"/>
              </a:spcAft>
            </a:pPr>
            <a:r>
              <a:rPr lang="ar-SA" sz="2700">
                <a:latin typeface="Arial Unicode MS"/>
              </a:rPr>
              <a:t>المادة السادسة والعشرون</a:t>
            </a:r>
          </a:p>
          <a:p>
            <a:pPr indent="292100" algn="r" rtl="1">
              <a:lnSpc>
                <a:spcPts val="2680"/>
              </a:lnSpc>
              <a:spcAft>
                <a:spcPts val="840"/>
              </a:spcAft>
            </a:pPr>
            <a:r>
              <a:rPr lang="ar-SA" sz="2000" b="1">
                <a:latin typeface="Arial"/>
              </a:rPr>
              <a:t>يلغى </a:t>
            </a:r>
            <a:r>
              <a:rPr lang="ar-SA" sz="1700">
                <a:latin typeface="Arial Unicode MS"/>
              </a:rPr>
              <a:t>قيد الطالب </a:t>
            </a:r>
            <a:r>
              <a:rPr lang="ar-SA" sz="2000" b="1">
                <a:latin typeface="Arial"/>
              </a:rPr>
              <a:t>بقرار </a:t>
            </a:r>
            <a:r>
              <a:rPr lang="ar-SA" sz="2000">
                <a:latin typeface="Arial Unicode MS"/>
              </a:rPr>
              <a:t>من مجلس </a:t>
            </a:r>
            <a:r>
              <a:rPr lang="ar-SA" sz="1900">
                <a:latin typeface="Arial Unicode MS"/>
              </a:rPr>
              <a:t>عمادة </a:t>
            </a:r>
            <a:r>
              <a:rPr lang="ar-SA" sz="1700">
                <a:latin typeface="Arial Unicode MS"/>
              </a:rPr>
              <a:t>الدراسات العليا في</a:t>
            </a:r>
          </a:p>
          <a:p>
            <a:pPr marR="419100" indent="-419100" algn="r" rtl="1">
              <a:lnSpc>
                <a:spcPts val="2280"/>
              </a:lnSpc>
              <a:spcAft>
                <a:spcPts val="840"/>
              </a:spcAft>
            </a:pPr>
            <a:r>
              <a:rPr lang="ar-SA" sz="1700">
                <a:latin typeface="Arial Unicode MS"/>
              </a:rPr>
              <a:t>الحالات الآبة:-</a:t>
            </a:r>
          </a:p>
          <a:p>
            <a:pPr marR="419100" indent="-419100" algn="r" rtl="1">
              <a:lnSpc>
                <a:spcPts val="3459"/>
              </a:lnSpc>
            </a:pPr>
            <a:r>
              <a:rPr lang="en-US" sz="1900">
                <a:latin typeface="Arial Unicode MS"/>
              </a:rPr>
              <a:t>١</a:t>
            </a:r>
            <a:r>
              <a:rPr lang="ar-SA" sz="1900">
                <a:latin typeface="Arial Unicode MS"/>
              </a:rPr>
              <a:t> </a:t>
            </a:r>
            <a:r>
              <a:rPr lang="ar-SA" sz="17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إذا </a:t>
            </a:r>
            <a:r>
              <a:rPr lang="ar-SA" sz="1700">
                <a:latin typeface="Arial Unicode MS"/>
              </a:rPr>
              <a:t>تم قبوله ني </a:t>
            </a:r>
            <a:r>
              <a:rPr lang="ar-SA" sz="1800">
                <a:latin typeface="Arial Unicode MS"/>
              </a:rPr>
              <a:t>الدراما</a:t>
            </a:r>
            <a:r>
              <a:rPr lang="ar-SA" sz="1700">
                <a:latin typeface="Arial Unicode MS"/>
              </a:rPr>
              <a:t>ت </a:t>
            </a:r>
            <a:r>
              <a:rPr lang="ar-SA" sz="1800">
                <a:latin typeface="Arial Unicode MS"/>
              </a:rPr>
              <a:t>العليا </a:t>
            </a:r>
            <a:r>
              <a:rPr lang="ar-SA" sz="1900">
                <a:latin typeface="Arial Unicode MS"/>
              </a:rPr>
              <a:t>ولم </a:t>
            </a:r>
            <a:r>
              <a:rPr lang="ar-SA" sz="1800">
                <a:latin typeface="Arial Unicode MS"/>
              </a:rPr>
              <a:t>يسجل </a:t>
            </a:r>
            <a:r>
              <a:rPr lang="ar-SA" sz="1700">
                <a:latin typeface="Arial Unicode MS"/>
              </a:rPr>
              <a:t>في </a:t>
            </a:r>
            <a:r>
              <a:rPr lang="ar-SA" sz="1900">
                <a:latin typeface="Arial Unicode MS"/>
              </a:rPr>
              <a:t>الفترة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دأحددة للتجيل </a:t>
            </a:r>
            <a:r>
              <a:rPr lang="en-US" sz="1700">
                <a:latin typeface="Arial Unicode MS"/>
              </a:rPr>
              <a:t>٠</a:t>
            </a:r>
          </a:p>
          <a:p>
            <a:pPr marR="419100" indent="-419100" algn="r" rtl="1">
              <a:lnSpc>
                <a:spcPts val="2540"/>
              </a:lnSpc>
              <a:spcAft>
                <a:spcPts val="840"/>
              </a:spcAft>
            </a:pP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 — </a:t>
            </a:r>
            <a:r>
              <a:rPr lang="ar-SA" sz="1900">
                <a:latin typeface="Arial Unicode MS"/>
              </a:rPr>
              <a:t>إذا </a:t>
            </a:r>
            <a:r>
              <a:rPr lang="ar-SA" sz="1700">
                <a:latin typeface="Arial Unicode MS"/>
              </a:rPr>
              <a:t>لم </a:t>
            </a:r>
            <a:r>
              <a:rPr lang="ar-SA" sz="1800">
                <a:latin typeface="Arial Unicode MS"/>
              </a:rPr>
              <a:t>يجتز </a:t>
            </a:r>
            <a:r>
              <a:rPr lang="ar-SA" sz="1700">
                <a:latin typeface="Arial Unicode MS"/>
              </a:rPr>
              <a:t>المنررات التكميلية </a:t>
            </a:r>
            <a:r>
              <a:rPr lang="ar-SA" sz="1900">
                <a:latin typeface="Arial Unicode MS"/>
              </a:rPr>
              <a:t>وفق الشروط </a:t>
            </a:r>
            <a:r>
              <a:rPr lang="ar-SA" sz="1700">
                <a:latin typeface="Arial Unicode MS"/>
              </a:rPr>
              <a:t>الواردة في</a:t>
            </a:r>
          </a:p>
          <a:p>
            <a:pPr marR="419100" indent="0" algn="r" rtl="1">
              <a:lnSpc>
                <a:spcPts val="2540"/>
              </a:lnSpc>
              <a:spcAft>
                <a:spcPts val="840"/>
              </a:spcAft>
            </a:pPr>
            <a:r>
              <a:rPr lang="ar-SA" sz="1700">
                <a:latin typeface="Arial Unicode MS"/>
              </a:rPr>
              <a:t>المادة </a:t>
            </a:r>
            <a:r>
              <a:rPr lang="ar-SA" sz="1900">
                <a:latin typeface="Arial Unicode MS"/>
              </a:rPr>
              <a:t>(</a:t>
            </a:r>
            <a:r>
              <a:rPr lang="en-US" sz="1900">
                <a:latin typeface="Arial Unicode MS"/>
              </a:rPr>
              <a:t>١٨</a:t>
            </a:r>
            <a:r>
              <a:rPr lang="ar-SA" sz="1900">
                <a:latin typeface="Arial Unicode MS"/>
              </a:rPr>
              <a:t>).</a:t>
            </a:r>
          </a:p>
          <a:p>
            <a:pPr marR="419100" indent="-419100" algn="r" rtl="1">
              <a:lnSpc>
                <a:spcPts val="2540"/>
              </a:lnSpc>
              <a:spcAft>
                <a:spcPts val="840"/>
              </a:spcAft>
            </a:pPr>
            <a:r>
              <a:rPr lang="en-US" sz="1700">
                <a:latin typeface="Arial Unicode MS"/>
              </a:rPr>
              <a:t>٣</a:t>
            </a:r>
            <a:r>
              <a:rPr lang="ar-SA" sz="17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إذا انسحب أو </a:t>
            </a:r>
            <a:r>
              <a:rPr lang="ar-SA" sz="1700">
                <a:latin typeface="Arial Unicode MS"/>
              </a:rPr>
              <a:t>انقطع عن الدراسة لمدة فصل دراسي </a:t>
            </a:r>
            <a:r>
              <a:rPr lang="ar-SA" sz="1900">
                <a:latin typeface="Arial Unicode MS"/>
              </a:rPr>
              <a:t>دون</a:t>
            </a:r>
          </a:p>
          <a:p>
            <a:pPr marR="419100" indent="0" algn="r" rtl="1">
              <a:lnSpc>
                <a:spcPts val="2280"/>
              </a:lnSpc>
            </a:pPr>
            <a:r>
              <a:rPr lang="ar-SA" sz="1700">
                <a:latin typeface="Arial Unicode MS"/>
              </a:rPr>
              <a:t>عدر مقبول </a:t>
            </a:r>
            <a:r>
              <a:rPr lang="en-US" sz="1200">
                <a:latin typeface="Arial Unicode MS"/>
              </a:rPr>
              <a:t>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0" y="0"/>
            <a:ext cx="7129463" cy="1069419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2262" y="678656"/>
            <a:ext cx="110728" cy="2178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50"/>
              </a:lnSpc>
            </a:pPr>
            <a:r>
              <a:rPr lang="ar-SA" sz="2200">
                <a:latin typeface="Arial Unicode MS"/>
              </a:rPr>
              <a:t>٤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812" y="678656"/>
            <a:ext cx="5618559" cy="1171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 rtl="1">
              <a:lnSpc>
                <a:spcPts val="3178"/>
              </a:lnSpc>
              <a:spcAft>
                <a:spcPts val="490"/>
              </a:spcAft>
            </a:pPr>
            <a:r>
              <a:rPr lang="ar-SA" sz="1700">
                <a:latin typeface="Arial Unicode MS"/>
              </a:rPr>
              <a:t>إذا </a:t>
            </a:r>
            <a:r>
              <a:rPr lang="ar-SA" sz="1900">
                <a:latin typeface="Arial Unicode MS"/>
              </a:rPr>
              <a:t>ثبت </a:t>
            </a:r>
            <a:r>
              <a:rPr lang="ar-SA" sz="1700">
                <a:latin typeface="Arial Unicode MS"/>
              </a:rPr>
              <a:t>عدم </a:t>
            </a:r>
            <a:r>
              <a:rPr lang="ar-SA" sz="1900">
                <a:latin typeface="Arial Unicode MS"/>
              </a:rPr>
              <a:t>جديته في </a:t>
            </a:r>
            <a:r>
              <a:rPr lang="ar-SA" sz="1700">
                <a:latin typeface="Arial Unicode MS"/>
              </a:rPr>
              <a:t>الدراسة </a:t>
            </a:r>
            <a:r>
              <a:rPr lang="ar-SA" sz="1900">
                <a:latin typeface="Arial Unicode MS"/>
              </a:rPr>
              <a:t>أو أخل </a:t>
            </a:r>
            <a:r>
              <a:rPr lang="ar-SA" sz="1700">
                <a:latin typeface="Arial Unicode MS"/>
              </a:rPr>
              <a:t>بأي من </a:t>
            </a:r>
            <a:r>
              <a:rPr lang="ar-SA" sz="1900">
                <a:latin typeface="Arial Unicode MS"/>
              </a:rPr>
              <a:t>واجباته </a:t>
            </a:r>
            <a:r>
              <a:rPr lang="ar-SA" sz="1700">
                <a:latin typeface="Arial Unicode MS"/>
              </a:rPr>
              <a:t>الدرامية </a:t>
            </a:r>
            <a:r>
              <a:rPr lang="ar-SA" sz="1900">
                <a:latin typeface="Arial Unicode MS"/>
              </a:rPr>
              <a:t>وفقأ </a:t>
            </a:r>
            <a:r>
              <a:rPr lang="ar-SA" sz="1700">
                <a:latin typeface="Arial Unicode MS"/>
              </a:rPr>
              <a:t>لاحكام </a:t>
            </a:r>
            <a:r>
              <a:rPr lang="ar-SA" sz="1900">
                <a:latin typeface="Arial Unicode MS"/>
              </a:rPr>
              <a:t>المادة (</a:t>
            </a:r>
            <a:r>
              <a:rPr lang="en-US" sz="1900">
                <a:latin typeface="Arial Unicode MS"/>
              </a:rPr>
              <a:t>٥٢</a:t>
            </a:r>
            <a:r>
              <a:rPr lang="ar-SA" sz="1900">
                <a:latin typeface="Arial Unicode MS"/>
              </a:rPr>
              <a:t>) </a:t>
            </a:r>
            <a:r>
              <a:rPr lang="ar-SA" sz="1700">
                <a:latin typeface="Arial Unicode MS"/>
              </a:rPr>
              <a:t>من </a:t>
            </a:r>
            <a:r>
              <a:rPr lang="ar-SA" sz="1900">
                <a:latin typeface="Arial Unicode MS"/>
              </a:rPr>
              <a:t>هذه </a:t>
            </a:r>
            <a:r>
              <a:rPr lang="ar-SA" sz="2000">
                <a:latin typeface="Arial Unicode MS"/>
              </a:rPr>
              <a:t>اللائحة.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9384" y="2089546"/>
            <a:ext cx="5993606" cy="7679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19100" algn="just" rtl="1">
              <a:lnSpc>
                <a:spcPts val="2981"/>
              </a:lnSpc>
              <a:spcAft>
                <a:spcPts val="490"/>
              </a:spcAft>
            </a:pP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- إذا انخففى معدله </a:t>
            </a:r>
            <a:r>
              <a:rPr lang="ar-SA" sz="1900">
                <a:latin typeface="Arial Unicode MS"/>
              </a:rPr>
              <a:t>التراكمي </a:t>
            </a:r>
            <a:r>
              <a:rPr lang="ar-SA" sz="1700">
                <a:latin typeface="Arial Unicode MS"/>
              </a:rPr>
              <a:t>عن تقدير ( جيد جدأ) </a:t>
            </a:r>
            <a:r>
              <a:rPr lang="ar-SA" sz="1900">
                <a:latin typeface="Arial Unicode MS"/>
              </a:rPr>
              <a:t>في فعاين</a:t>
            </a:r>
            <a:r>
              <a:rPr lang="en-US" sz="1900">
                <a:latin typeface="Arial Unicode MS"/>
              </a:rPr>
              <a:t>٠</a:t>
            </a:r>
            <a:r>
              <a:rPr lang="ar-SA" sz="1900">
                <a:latin typeface="Arial Unicode MS"/>
              </a:rPr>
              <a:t>ا </a:t>
            </a:r>
            <a:r>
              <a:rPr lang="ar-SA" sz="1700">
                <a:latin typeface="Arial Unicode MS"/>
              </a:rPr>
              <a:t>دراسيين متتا يبن </a:t>
            </a:r>
            <a:r>
              <a:rPr lang="en-US" sz="1700">
                <a:latin typeface="Arial Unicode MS"/>
              </a:rPr>
              <a:t>٠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053" y="3032521"/>
            <a:ext cx="5236368" cy="38576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419100" algn="just" rtl="1">
              <a:lnSpc>
                <a:spcPts val="2540"/>
              </a:lnSpc>
              <a:spcAft>
                <a:spcPts val="840"/>
              </a:spcAft>
            </a:pPr>
            <a:r>
              <a:rPr lang="en-US" sz="1900">
                <a:latin typeface="Arial Unicode MS"/>
              </a:rPr>
              <a:t>٦</a:t>
            </a:r>
            <a:r>
              <a:rPr lang="ar-SA" sz="1900">
                <a:latin typeface="Arial Unicode MS"/>
              </a:rPr>
              <a:t>- إذا تجاوز فرص الأجيل المحددة ني المادة(</a:t>
            </a:r>
            <a:r>
              <a:rPr lang="en-US" sz="1900">
                <a:latin typeface="Arial Unicode MS"/>
              </a:rPr>
              <a:t>٢٢</a:t>
            </a:r>
            <a:r>
              <a:rPr lang="ar-SA" sz="1900">
                <a:latin typeface="Arial Unicode MS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956" y="3514725"/>
            <a:ext cx="6018609" cy="12287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19100" algn="just" rtl="1">
              <a:lnSpc>
                <a:spcPts val="3094"/>
              </a:lnSpc>
              <a:spcAft>
                <a:spcPts val="490"/>
              </a:spcAft>
            </a:pPr>
            <a:r>
              <a:rPr lang="en-US" sz="1900">
                <a:latin typeface="Arial Unicode MS"/>
              </a:rPr>
              <a:t>٧</a:t>
            </a:r>
            <a:r>
              <a:rPr lang="ar-SA" sz="19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إذا </a:t>
            </a:r>
            <a:r>
              <a:rPr lang="ar-SA" sz="1900">
                <a:latin typeface="Arial Unicode MS"/>
              </a:rPr>
              <a:t>أخل </a:t>
            </a:r>
            <a:r>
              <a:rPr lang="ar-SA" sz="1700">
                <a:latin typeface="Arial Unicode MS"/>
              </a:rPr>
              <a:t>بالامانة العلمية </a:t>
            </a:r>
            <a:r>
              <a:rPr lang="ar-SA" sz="1900">
                <a:latin typeface="Arial Unicode MS"/>
              </a:rPr>
              <a:t>سراء في </a:t>
            </a:r>
            <a:r>
              <a:rPr lang="ar-SA" sz="1700">
                <a:latin typeface="Arial Unicode MS"/>
              </a:rPr>
              <a:t>مرحلة دراسه للمقررات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إعداده </a:t>
            </a:r>
            <a:r>
              <a:rPr lang="ar-SA" sz="1900">
                <a:latin typeface="Arial Unicode MS"/>
              </a:rPr>
              <a:t>للرسالة </a:t>
            </a:r>
            <a:r>
              <a:rPr lang="ar-SA" sz="1700">
                <a:latin typeface="Arial Unicode MS"/>
              </a:rPr>
              <a:t>،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قام بعمل يخل بالانظمة والتقاليد الجامعية.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528" y="4947046"/>
            <a:ext cx="6022181" cy="7500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19100" algn="just" rtl="1">
              <a:lnSpc>
                <a:spcPts val="3150"/>
              </a:lnSpc>
              <a:spcAft>
                <a:spcPts val="490"/>
              </a:spcAft>
            </a:pPr>
            <a:r>
              <a:rPr lang="en-US" sz="1700">
                <a:latin typeface="Arial Unicode MS"/>
              </a:rPr>
              <a:t>٨</a:t>
            </a:r>
            <a:r>
              <a:rPr lang="ar-SA" sz="1700">
                <a:latin typeface="Arial Unicode MS"/>
              </a:rPr>
              <a:t>- إذا </a:t>
            </a:r>
            <a:r>
              <a:rPr lang="ar-SA" sz="1900">
                <a:latin typeface="Arial Unicode MS"/>
              </a:rPr>
              <a:t>لم </a:t>
            </a:r>
            <a:r>
              <a:rPr lang="ar-SA" sz="1700">
                <a:latin typeface="Arial Unicode MS"/>
              </a:rPr>
              <a:t>يجتز </a:t>
            </a:r>
            <a:r>
              <a:rPr lang="ar-SA" sz="1900">
                <a:latin typeface="Arial Unicode MS"/>
              </a:rPr>
              <a:t>الاختبار </a:t>
            </a:r>
            <a:r>
              <a:rPr lang="ar-SA" sz="1700">
                <a:latin typeface="Arial Unicode MS"/>
              </a:rPr>
              <a:t>الشامل - </a:t>
            </a:r>
            <a:r>
              <a:rPr lang="ar-SA" sz="1900">
                <a:latin typeface="Arial Unicode MS"/>
              </a:rPr>
              <a:t>إن </a:t>
            </a:r>
            <a:r>
              <a:rPr lang="ar-SA" sz="1700">
                <a:latin typeface="Arial Unicode MS"/>
              </a:rPr>
              <a:t>وجد — بعد </a:t>
            </a:r>
            <a:r>
              <a:rPr lang="ar-SA" sz="1900">
                <a:latin typeface="Arial Unicode MS"/>
              </a:rPr>
              <a:t>الماح له </a:t>
            </a:r>
            <a:r>
              <a:rPr lang="ar-SA" sz="1700">
                <a:latin typeface="Arial Unicode MS"/>
              </a:rPr>
              <a:t>بإعادته </a:t>
            </a:r>
            <a:r>
              <a:rPr lang="ar-SA" sz="1900">
                <a:latin typeface="Arial Unicode MS"/>
              </a:rPr>
              <a:t>مرة </a:t>
            </a:r>
            <a:r>
              <a:rPr lang="ar-SA" sz="1700">
                <a:latin typeface="Arial Unicode MS"/>
              </a:rPr>
              <a:t>واحدة .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671" y="5882878"/>
            <a:ext cx="6007894" cy="817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19100" algn="just" rtl="1">
              <a:lnSpc>
                <a:spcPts val="3656"/>
              </a:lnSpc>
            </a:pPr>
            <a:r>
              <a:rPr lang="en-US" sz="1700">
                <a:latin typeface="Arial Unicode MS"/>
              </a:rPr>
              <a:t>٩</a:t>
            </a:r>
            <a:r>
              <a:rPr lang="ar-SA" sz="1700">
                <a:latin typeface="Arial Unicode MS"/>
              </a:rPr>
              <a:t>- </a:t>
            </a:r>
            <a:r>
              <a:rPr lang="ar-SA" sz="2000">
                <a:latin typeface="Arial Unicode MS"/>
              </a:rPr>
              <a:t>إذا </a:t>
            </a:r>
            <a:r>
              <a:rPr lang="ar-SA" sz="1700">
                <a:latin typeface="Arial Unicode MS"/>
              </a:rPr>
              <a:t>قررت </a:t>
            </a:r>
            <a:r>
              <a:rPr lang="ar-SA" sz="2000">
                <a:latin typeface="Arial Unicode MS"/>
              </a:rPr>
              <a:t>لجنة الحكم على الرسالة </a:t>
            </a:r>
            <a:r>
              <a:rPr lang="ar-SA" sz="1700">
                <a:latin typeface="Arial Unicode MS"/>
              </a:rPr>
              <a:t>عدم صلاحيتها للمناقثة أو عدم قبولها بعد المناقشة 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671" y="6847284"/>
            <a:ext cx="5954316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19100" algn="just" rtl="1">
              <a:lnSpc>
                <a:spcPts val="2728"/>
              </a:lnSpc>
            </a:pPr>
            <a:r>
              <a:rPr lang="en-US" sz="1700">
                <a:latin typeface="Arial Unicode MS"/>
              </a:rPr>
              <a:t>١٠</a:t>
            </a:r>
            <a:r>
              <a:rPr lang="ar-SA" sz="1700">
                <a:latin typeface="Arial Unicode MS"/>
              </a:rPr>
              <a:t>- إذا لم </a:t>
            </a:r>
            <a:r>
              <a:rPr lang="ar-SA" sz="1900">
                <a:latin typeface="Arial Unicode MS"/>
              </a:rPr>
              <a:t>يحصل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الدرجة خلال الحد </a:t>
            </a:r>
            <a:r>
              <a:rPr lang="ar-SA" sz="1900">
                <a:latin typeface="Arial Unicode MS"/>
              </a:rPr>
              <a:t>الاقصى لمدتها وفقأ للمادة (</a:t>
            </a:r>
            <a:r>
              <a:rPr lang="en-US" sz="1900">
                <a:latin typeface="Arial Unicode MS"/>
              </a:rPr>
              <a:t>٣٦</a:t>
            </a:r>
            <a:r>
              <a:rPr lang="ar-SA" sz="1900">
                <a:latin typeface="Arial Unicode MS"/>
              </a:rPr>
              <a:t>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25" y="1003696"/>
            <a:ext cx="3289696" cy="371475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Aft>
                <a:spcPts val="2660"/>
              </a:spcAft>
            </a:pPr>
            <a:r>
              <a:rPr lang="ar-SA" sz="2700">
                <a:latin typeface="Arial Unicode MS"/>
              </a:rPr>
              <a:t>المادة السابعة والعشرون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953" y="1978818"/>
            <a:ext cx="6061472" cy="64829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92100" algn="r" rtl="1">
              <a:lnSpc>
                <a:spcPts val="3741"/>
              </a:lnSpc>
              <a:spcBef>
                <a:spcPts val="2660"/>
              </a:spcBef>
            </a:pPr>
            <a:r>
              <a:rPr lang="ar-SA" sz="1700">
                <a:latin typeface="Arial Unicode MS"/>
              </a:rPr>
              <a:t>يجوز في حالات الضرورة القصرى إعادة قيد الطالب الذي ألغي قيده إذا كان الحائل دون مواصلة دراسته ظروف نهرية يقبلها مج</a:t>
            </a:r>
            <a:r>
              <a:rPr lang="en-US" sz="1700">
                <a:latin typeface="Arial Unicode MS"/>
              </a:rPr>
              <a:t>٧</a:t>
            </a:r>
            <a:r>
              <a:rPr lang="ar-SA" sz="1700">
                <a:latin typeface="Arial Unicode MS"/>
              </a:rPr>
              <a:t> القم والكلية وتكون إعادة القيد بناء عر توصية من مجلس عمادة الدراسات العليا وبقرار من مجلس الجامعة هع مراعاة ما يأتي:-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- </a:t>
            </a:r>
            <a:r>
              <a:rPr lang="ar-SA" sz="2000">
                <a:latin typeface="Arial Unicode MS"/>
              </a:rPr>
              <a:t>الطالب الذي </a:t>
            </a:r>
            <a:r>
              <a:rPr lang="ar-SA" sz="1700">
                <a:latin typeface="Arial Unicode MS"/>
              </a:rPr>
              <a:t>مضى عر إلغاء قيده </a:t>
            </a:r>
            <a:r>
              <a:rPr lang="ar-SA" sz="2000">
                <a:latin typeface="Arial Unicode MS"/>
              </a:rPr>
              <a:t>أكثر </a:t>
            </a:r>
            <a:r>
              <a:rPr lang="ar-SA" sz="1700">
                <a:latin typeface="Arial Unicode MS"/>
              </a:rPr>
              <a:t>من ستة فصول دراسية يعامل معاملة الطالب المستجد بصرف النظر عما قطع </a:t>
            </a:r>
            <a:r>
              <a:rPr lang="ar-SA" sz="1900">
                <a:latin typeface="Arial Unicode MS"/>
              </a:rPr>
              <a:t>سابقأ </a:t>
            </a:r>
            <a:r>
              <a:rPr lang="ar-SA" sz="1700">
                <a:latin typeface="Arial Unicode MS"/>
              </a:rPr>
              <a:t>من مرحلة الدراسة .</a:t>
            </a:r>
          </a:p>
          <a:p>
            <a:pPr marR="406400" indent="-406400" algn="just" rtl="1">
              <a:lnSpc>
                <a:spcPts val="3684"/>
              </a:lnSpc>
            </a:pP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الطالب الذي مضى على إلغاء قيده ستة فصول دراسية أو </a:t>
            </a:r>
            <a:r>
              <a:rPr lang="ar-SA" sz="2000">
                <a:latin typeface="Arial Unicode MS"/>
              </a:rPr>
              <a:t>أقل </a:t>
            </a:r>
            <a:r>
              <a:rPr lang="ar-SA" sz="1700">
                <a:latin typeface="Arial Unicode MS"/>
              </a:rPr>
              <a:t>يعيد دراسة بعض المقررات التي يحددها له مجنا القم والكلية ويوافق عليها مجلس عمادة الدراسات العليا وتحتسب الوحدات التي درسها </a:t>
            </a:r>
            <a:r>
              <a:rPr lang="ar-SA" sz="1900">
                <a:latin typeface="Arial Unicode MS"/>
              </a:rPr>
              <a:t>صمن </a:t>
            </a:r>
            <a:r>
              <a:rPr lang="ar-SA" sz="1700">
                <a:latin typeface="Arial Unicode MS"/>
              </a:rPr>
              <a:t>معدله التراكمي بعد استئنافه الدراسة كما تحتسب المدة الني قضاها الطالب ني الدراسة قبل إلغاء قيده </a:t>
            </a:r>
            <a:r>
              <a:rPr lang="ar-SA" sz="1900">
                <a:latin typeface="Arial Unicode MS"/>
              </a:rPr>
              <a:t>ضمن </a:t>
            </a:r>
            <a:r>
              <a:rPr lang="ar-SA" sz="1700">
                <a:latin typeface="Arial Unicode MS"/>
              </a:rPr>
              <a:t>المدة القصوى للحصول على الدرجة.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571625"/>
            <a:ext cx="3871912" cy="642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81" y="4886325"/>
            <a:ext cx="3879056" cy="650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4579143"/>
            <a:ext cx="2414588" cy="5622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9193" y="778668"/>
            <a:ext cx="1593057" cy="32861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280"/>
              </a:lnSpc>
            </a:pPr>
            <a:r>
              <a:rPr lang="ar-SA" sz="1700">
                <a:latin typeface="Arial Unicode MS"/>
              </a:rPr>
              <a:t>الفرص الإضافية: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42950" y="2571750"/>
            <a:ext cx="6129337" cy="18430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952500" algn="just" rtl="1">
              <a:lnSpc>
                <a:spcPts val="3516"/>
              </a:lnSpc>
              <a:spcAft>
                <a:spcPts val="2940"/>
              </a:spcAft>
            </a:pPr>
            <a:r>
              <a:rPr lang="ar-SA" sz="1700">
                <a:latin typeface="Arial Unicode MS"/>
              </a:rPr>
              <a:t>يجوز استثناء من الفقرة (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) من المادة </a:t>
            </a:r>
            <a:r>
              <a:rPr lang="ar-SA" sz="1900">
                <a:latin typeface="Arial Unicode MS"/>
              </a:rPr>
              <a:t>(</a:t>
            </a:r>
            <a:r>
              <a:rPr lang="en-US" sz="1900">
                <a:latin typeface="Arial Unicode MS"/>
              </a:rPr>
              <a:t>٢٦</a:t>
            </a:r>
            <a:r>
              <a:rPr lang="ar-SA" sz="1900">
                <a:latin typeface="Arial Unicode MS"/>
              </a:rPr>
              <a:t>) </a:t>
            </a:r>
            <a:r>
              <a:rPr lang="ar-SA" sz="1700">
                <a:latin typeface="Arial Unicode MS"/>
              </a:rPr>
              <a:t>مخ الطالب </a:t>
            </a:r>
            <a:r>
              <a:rPr lang="ar-SA" sz="1900">
                <a:latin typeface="Arial Unicode MS"/>
              </a:rPr>
              <a:t>فرصة إضافية </a:t>
            </a:r>
            <a:r>
              <a:rPr lang="ar-SA" sz="1700">
                <a:latin typeface="Arial Unicode MS"/>
              </a:rPr>
              <a:t>واحدة لفصل دراسي واحد أو فصلين دراسيين حدأ أعلى </a:t>
            </a:r>
            <a:r>
              <a:rPr lang="ar-SA" sz="1800">
                <a:latin typeface="Arial Unicode MS"/>
              </a:rPr>
              <a:t>بناء </a:t>
            </a:r>
            <a:r>
              <a:rPr lang="ar-SA" sz="1700">
                <a:latin typeface="Arial Unicode MS"/>
              </a:rPr>
              <a:t>على توصية مجلسي القسم والكلية وموافقة مجنلسر عمادة الدراسات العليا </a:t>
            </a:r>
            <a:r>
              <a:rPr lang="en-US" sz="1200">
                <a:latin typeface="Arial Unicode MS"/>
              </a:rPr>
              <a:t>٠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237" y="5900737"/>
            <a:ext cx="6115050" cy="18645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952500" algn="just" rtl="1">
              <a:lnSpc>
                <a:spcPts val="3572"/>
              </a:lnSpc>
              <a:spcBef>
                <a:spcPts val="2940"/>
              </a:spcBef>
            </a:pPr>
            <a:r>
              <a:rPr lang="ar-SA" sz="1700">
                <a:latin typeface="Arial Unicode MS"/>
              </a:rPr>
              <a:t>يجوز استثناء من الفقرة (</a:t>
            </a:r>
            <a:r>
              <a:rPr lang="en-US" sz="1700">
                <a:latin typeface="Arial Unicode MS"/>
              </a:rPr>
              <a:t>١٠</a:t>
            </a:r>
            <a:r>
              <a:rPr lang="ar-SA" sz="1700">
                <a:latin typeface="Arial Unicode MS"/>
              </a:rPr>
              <a:t>) من المادة </a:t>
            </a:r>
            <a:r>
              <a:rPr lang="ar-SA" sz="1900">
                <a:latin typeface="Arial Unicode MS"/>
              </a:rPr>
              <a:t>(</a:t>
            </a:r>
            <a:r>
              <a:rPr lang="en-US" sz="1900">
                <a:latin typeface="Arial Unicode MS"/>
              </a:rPr>
              <a:t>٦</a:t>
            </a:r>
            <a:r>
              <a:rPr lang="ar-SA" sz="1900">
                <a:latin typeface="Arial Unicode MS"/>
              </a:rPr>
              <a:t> </a:t>
            </a:r>
            <a:r>
              <a:rPr lang="en-US" sz="1900">
                <a:latin typeface="Arial Unicode MS"/>
              </a:rPr>
              <a:t>٢</a:t>
            </a:r>
            <a:r>
              <a:rPr lang="ar-SA" sz="1900">
                <a:latin typeface="Arial Unicode MS"/>
              </a:rPr>
              <a:t>) </a:t>
            </a:r>
            <a:r>
              <a:rPr lang="ar-SA" sz="1700">
                <a:latin typeface="Arial Unicode MS"/>
              </a:rPr>
              <a:t>مخ الطالب فرصة إضافية لا تزيد عن فصلين دراسيين بناء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تقرير من </a:t>
            </a:r>
            <a:r>
              <a:rPr lang="ar-SA" sz="1900">
                <a:latin typeface="Arial Unicode MS"/>
              </a:rPr>
              <a:t>المثمر </a:t>
            </a:r>
            <a:r>
              <a:rPr lang="ar-SA" sz="1700">
                <a:latin typeface="Arial Unicode MS"/>
              </a:rPr>
              <a:t>فط وتوصية مجلسي القسم والكلية ومجلس عمادة الدراسات العليا وموافقة مجلس الجامعة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604" y="21265"/>
            <a:ext cx="354419" cy="439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93" y="900223"/>
            <a:ext cx="2261190" cy="6521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1079" y="581246"/>
            <a:ext cx="871869" cy="34733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540"/>
              </a:lnSpc>
            </a:pPr>
            <a:r>
              <a:rPr lang="ar-SA" sz="1900">
                <a:latin typeface="Arial Unicode MS"/>
              </a:rPr>
              <a:t>التحويل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358" y="49618"/>
            <a:ext cx="432390" cy="290623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010"/>
              </a:lnSpc>
            </a:pPr>
            <a:r>
              <a:rPr lang="ar-SA" sz="1500" i="1">
                <a:solidFill>
                  <a:srgbClr val="FFFFFF"/>
                </a:solidFill>
                <a:latin typeface="Arial Unicode MS"/>
              </a:rPr>
              <a:t>ا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948" y="354418"/>
            <a:ext cx="191386" cy="3756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80"/>
              </a:lnSpc>
            </a:pPr>
            <a:r>
              <a:rPr lang="ar-SA" sz="2600">
                <a:solidFill>
                  <a:srgbClr val="A3300F"/>
                </a:solidFill>
                <a:latin typeface="Arial Unicode MS"/>
              </a:rPr>
              <a:t>٢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837" y="1864241"/>
            <a:ext cx="6088911" cy="813036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84200" algn="just" rtl="1">
              <a:lnSpc>
                <a:spcPts val="3851"/>
              </a:lnSpc>
            </a:pPr>
            <a:r>
              <a:rPr lang="ar-SA" sz="1700">
                <a:latin typeface="Arial Unicode MS"/>
              </a:rPr>
              <a:t>يجوز قبول تحويل الطالب إلى الجامعة من جامعة </a:t>
            </a:r>
            <a:r>
              <a:rPr lang="ar-SA" sz="1800">
                <a:latin typeface="Arial Unicode MS"/>
              </a:rPr>
              <a:t>أخرى </a:t>
            </a:r>
            <a:r>
              <a:rPr lang="ar-SA" sz="1700">
                <a:latin typeface="Arial Unicode MS"/>
              </a:rPr>
              <a:t>معترف </a:t>
            </a:r>
            <a:r>
              <a:rPr lang="ar-SA" sz="2000" b="1">
                <a:latin typeface="Arial"/>
              </a:rPr>
              <a:t>بها بناء </a:t>
            </a:r>
            <a:r>
              <a:rPr lang="ar-SA" sz="1700">
                <a:latin typeface="Arial Unicode MS"/>
              </a:rPr>
              <a:t>على توبة مجلي الشم والكلية وموافقة مجلس عمادة الدراسات العليا هع مراعاة ما يأتي:-</a:t>
            </a:r>
          </a:p>
          <a:p>
            <a:pPr marR="431800" indent="-431800" algn="r" rtl="1">
              <a:lnSpc>
                <a:spcPts val="3544"/>
              </a:lnSpc>
            </a:pP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توافر </a:t>
            </a:r>
            <a:r>
              <a:rPr lang="ar-SA" sz="1800">
                <a:latin typeface="Arial Unicode MS"/>
              </a:rPr>
              <a:t>شروط </a:t>
            </a:r>
            <a:r>
              <a:rPr lang="ar-SA" sz="1700">
                <a:latin typeface="Arial Unicode MS"/>
              </a:rPr>
              <a:t>القبول في </a:t>
            </a:r>
            <a:r>
              <a:rPr lang="ar-SA" sz="2100">
                <a:latin typeface="Arial Unicode MS"/>
              </a:rPr>
              <a:t>الطاب </a:t>
            </a:r>
            <a:r>
              <a:rPr lang="ar-SA" sz="1900">
                <a:latin typeface="Arial Unicode MS"/>
              </a:rPr>
              <a:t>المحول </a:t>
            </a:r>
            <a:r>
              <a:rPr lang="ar-SA" sz="1700">
                <a:latin typeface="Arial Unicode MS"/>
              </a:rPr>
              <a:t>وأي </a:t>
            </a:r>
            <a:r>
              <a:rPr lang="ar-SA" sz="1800">
                <a:latin typeface="Arial Unicode MS"/>
              </a:rPr>
              <a:t>شروط </a:t>
            </a:r>
            <a:r>
              <a:rPr lang="ar-SA" sz="1900">
                <a:latin typeface="Arial Unicode MS"/>
              </a:rPr>
              <a:t>أخرى </a:t>
            </a:r>
            <a:r>
              <a:rPr lang="ar-SA" sz="1700">
                <a:latin typeface="Arial Unicode MS"/>
              </a:rPr>
              <a:t>يراها القسم ضرورية.</a:t>
            </a:r>
          </a:p>
          <a:p>
            <a:pPr marR="431800" indent="-431800" algn="r" rtl="1">
              <a:lnSpc>
                <a:spcPts val="3544"/>
              </a:lnSpc>
            </a:pP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ألأ يكون </a:t>
            </a:r>
            <a:r>
              <a:rPr lang="ar-SA" sz="2100">
                <a:latin typeface="Arial Unicode MS"/>
              </a:rPr>
              <a:t>الطاب </a:t>
            </a:r>
            <a:r>
              <a:rPr lang="ar-SA" sz="1700">
                <a:latin typeface="Arial Unicode MS"/>
              </a:rPr>
              <a:t>مغصولأ من الجامعة </a:t>
            </a:r>
            <a:r>
              <a:rPr lang="ar-SA" sz="1900">
                <a:latin typeface="Arial Unicode MS"/>
              </a:rPr>
              <a:t>المحول </a:t>
            </a:r>
            <a:r>
              <a:rPr lang="ar-SA" sz="1700">
                <a:latin typeface="Arial Unicode MS"/>
              </a:rPr>
              <a:t>منها لاي سبب من الاسبالب.</a:t>
            </a:r>
          </a:p>
          <a:p>
            <a:pPr marR="431800" indent="-431800" algn="r" rtl="1">
              <a:lnSpc>
                <a:spcPts val="3795"/>
              </a:lnSpc>
            </a:pPr>
            <a:r>
              <a:rPr lang="en-US" sz="1700">
                <a:latin typeface="Arial Unicode MS"/>
              </a:rPr>
              <a:t>٣</a:t>
            </a:r>
            <a:r>
              <a:rPr lang="ar-SA" sz="1700">
                <a:latin typeface="Arial Unicode MS"/>
              </a:rPr>
              <a:t>- يجوز احتساب </a:t>
            </a:r>
            <a:r>
              <a:rPr lang="ar-SA" sz="2000">
                <a:latin typeface="Arial Unicode MS"/>
              </a:rPr>
              <a:t>عدد </a:t>
            </a:r>
            <a:r>
              <a:rPr lang="ar-SA" sz="1700">
                <a:latin typeface="Arial Unicode MS"/>
              </a:rPr>
              <a:t>الوحدات الدراسية التي </a:t>
            </a:r>
            <a:r>
              <a:rPr lang="ar-SA" sz="2000">
                <a:latin typeface="Arial Unicode MS"/>
              </a:rPr>
              <a:t>درسها سابقأطبغأللآني:_</a:t>
            </a:r>
          </a:p>
          <a:p>
            <a:pPr marR="850900" indent="-419100" algn="r" rtl="1">
              <a:lnSpc>
                <a:spcPts val="3265"/>
              </a:lnSpc>
            </a:pPr>
            <a:r>
              <a:rPr lang="ar-SA" sz="1800">
                <a:latin typeface="Arial Unicode MS"/>
              </a:rPr>
              <a:t>أ- ألأ </a:t>
            </a:r>
            <a:r>
              <a:rPr lang="ar-SA" sz="1700">
                <a:latin typeface="Arial Unicode MS"/>
              </a:rPr>
              <a:t>يكون قد مضى على دراشه للوحدات المعادلة </a:t>
            </a:r>
            <a:r>
              <a:rPr lang="ar-SA" sz="1800">
                <a:latin typeface="Arial Unicode MS"/>
              </a:rPr>
              <a:t>أكثر </a:t>
            </a:r>
            <a:r>
              <a:rPr lang="ar-SA" sz="1700">
                <a:latin typeface="Arial Unicode MS"/>
              </a:rPr>
              <a:t>من ستة فصول درامية.</a:t>
            </a:r>
          </a:p>
          <a:p>
            <a:pPr marR="850900" indent="-419100" algn="r" rtl="1">
              <a:lnSpc>
                <a:spcPts val="2410"/>
              </a:lnSpc>
              <a:spcAft>
                <a:spcPts val="700"/>
              </a:spcAft>
            </a:pPr>
            <a:r>
              <a:rPr lang="ar-SA" sz="1700">
                <a:latin typeface="Arial Unicode MS"/>
              </a:rPr>
              <a:t>ب- </a:t>
            </a:r>
            <a:r>
              <a:rPr lang="ar-SA" sz="1800">
                <a:latin typeface="Arial Unicode MS"/>
              </a:rPr>
              <a:t>أن </a:t>
            </a:r>
            <a:r>
              <a:rPr lang="ar-SA" sz="1500">
                <a:latin typeface="Arial Unicode MS"/>
              </a:rPr>
              <a:t>تتفق </a:t>
            </a:r>
            <a:r>
              <a:rPr lang="ar-SA" sz="1800" b="1">
                <a:latin typeface="Arial"/>
              </a:rPr>
              <a:t>من </a:t>
            </a:r>
            <a:r>
              <a:rPr lang="ar-SA" sz="1700">
                <a:latin typeface="Arial Unicode MS"/>
              </a:rPr>
              <a:t>حيث </a:t>
            </a:r>
            <a:r>
              <a:rPr lang="ar-SA" sz="1800" b="1">
                <a:latin typeface="Arial"/>
              </a:rPr>
              <a:t>الوصوع </a:t>
            </a:r>
            <a:r>
              <a:rPr lang="ar-SA" sz="1700">
                <a:latin typeface="Arial Unicode MS"/>
              </a:rPr>
              <a:t>هع شطلبات ايرنا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ح المحول إيه.</a:t>
            </a:r>
          </a:p>
          <a:p>
            <a:pPr marR="850900" indent="-419100" algn="r" rtl="1">
              <a:lnSpc>
                <a:spcPts val="3405"/>
              </a:lnSpc>
            </a:pPr>
            <a:r>
              <a:rPr lang="ar-SA" sz="1700">
                <a:latin typeface="Arial Unicode MS"/>
              </a:rPr>
              <a:t>ر- </a:t>
            </a:r>
            <a:r>
              <a:rPr lang="ar-SA" sz="1800">
                <a:latin typeface="Arial Unicode MS"/>
              </a:rPr>
              <a:t>ألأ </a:t>
            </a:r>
            <a:r>
              <a:rPr lang="ar-SA" sz="1700">
                <a:latin typeface="Arial Unicode MS"/>
              </a:rPr>
              <a:t>تتعدى نسبة هذ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 الوحدات ثلاثين في الماثة من وحدات ابرناهج المحرل إبه.</a:t>
            </a:r>
          </a:p>
          <a:p>
            <a:pPr marR="850900" indent="-419100" algn="r" rtl="1">
              <a:lnSpc>
                <a:spcPts val="3405"/>
              </a:lnSpc>
            </a:pPr>
            <a:r>
              <a:rPr lang="ar-SA" sz="1700">
                <a:latin typeface="Arial Unicode MS"/>
              </a:rPr>
              <a:t>د- </a:t>
            </a:r>
            <a:r>
              <a:rPr lang="ar-SA" sz="1800">
                <a:latin typeface="Arial Unicode MS"/>
              </a:rPr>
              <a:t>ألأ </a:t>
            </a:r>
            <a:r>
              <a:rPr lang="ar-SA" sz="1700">
                <a:latin typeface="Arial Unicode MS"/>
              </a:rPr>
              <a:t>يقل تقديره ني الوحدات المعادلة </a:t>
            </a:r>
            <a:r>
              <a:rPr lang="ar-SA" sz="1800" b="1">
                <a:latin typeface="Arial"/>
              </a:rPr>
              <a:t>عن </a:t>
            </a:r>
            <a:r>
              <a:rPr lang="ar-SA" sz="1700">
                <a:latin typeface="Arial Unicode MS"/>
              </a:rPr>
              <a:t>(جيد جدأ).</a:t>
            </a:r>
          </a:p>
          <a:p>
            <a:pPr marR="850900" indent="-419100" algn="r" rtl="1">
              <a:lnSpc>
                <a:spcPts val="3405"/>
              </a:lnSpc>
            </a:pPr>
            <a:r>
              <a:rPr lang="ar-SA" sz="1700">
                <a:latin typeface="Arial Unicode MS"/>
              </a:rPr>
              <a:t>ل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لا تدخل الوحدات المعادلة </a:t>
            </a:r>
            <a:r>
              <a:rPr lang="ar-SA" sz="1800" b="1">
                <a:latin typeface="Arial"/>
              </a:rPr>
              <a:t>صمن </a:t>
            </a:r>
            <a:r>
              <a:rPr lang="ar-SA" sz="1700">
                <a:latin typeface="Arial Unicode MS"/>
              </a:rPr>
              <a:t>حاب المعدل التراكمي.</a:t>
            </a:r>
          </a:p>
          <a:p>
            <a:pPr marR="850900" indent="-419100" algn="r" rtl="1">
              <a:lnSpc>
                <a:spcPts val="3405"/>
              </a:lnSpc>
            </a:pPr>
            <a:r>
              <a:rPr lang="ar-SA" sz="1700">
                <a:latin typeface="Arial Unicode MS"/>
              </a:rPr>
              <a:t>و- تكون المعادلة بتوصية من مج^لر^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لغسبأ الذي يتبعه المقرر وموافقة مجلسى الكبة وعمادة الدراسات العليا.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243" y="1014412"/>
            <a:ext cx="6097191" cy="7558088"/>
          </a:xfrm>
          <a:prstGeom prst="rect">
            <a:avLst/>
          </a:prstGeom>
          <a:solidFill>
            <a:srgbClr val="FCDBCA"/>
          </a:solidFill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Aft>
                <a:spcPts val="3010"/>
              </a:spcAft>
            </a:pPr>
            <a:r>
              <a:rPr lang="ar-SA" sz="2600">
                <a:latin typeface="Arial Unicode MS"/>
              </a:rPr>
              <a:t>المادة الحادية </a:t>
            </a:r>
            <a:r>
              <a:rPr lang="ar-SA" sz="2700">
                <a:latin typeface="Arial Unicode MS"/>
              </a:rPr>
              <a:t>والثلاثون</a:t>
            </a:r>
          </a:p>
          <a:p>
            <a:pPr indent="571500" algn="just" rtl="1">
              <a:lnSpc>
                <a:spcPts val="3881"/>
              </a:lnSpc>
            </a:pPr>
            <a:r>
              <a:rPr lang="ar-SA" sz="1700">
                <a:latin typeface="Arial Unicode MS"/>
              </a:rPr>
              <a:t>يجوز تحويل الطالب من </a:t>
            </a:r>
            <a:r>
              <a:rPr lang="ar-SA" sz="1500">
                <a:latin typeface="Arial Unicode MS"/>
              </a:rPr>
              <a:t>تخصص </a:t>
            </a:r>
            <a:r>
              <a:rPr lang="ar-SA" sz="1700">
                <a:latin typeface="Arial Unicode MS"/>
              </a:rPr>
              <a:t>إلى </a:t>
            </a:r>
            <a:r>
              <a:rPr lang="ar-SA" sz="1800">
                <a:latin typeface="Arial Unicode MS"/>
              </a:rPr>
              <a:t>آخر </a:t>
            </a:r>
            <a:r>
              <a:rPr lang="ar-SA" sz="1700">
                <a:latin typeface="Arial Unicode MS"/>
              </a:rPr>
              <a:t>داخل الجامعة </a:t>
            </a:r>
            <a:r>
              <a:rPr lang="ar-SA" sz="2000" b="1">
                <a:latin typeface="Arial"/>
              </a:rPr>
              <a:t>بناء </a:t>
            </a:r>
            <a:r>
              <a:rPr lang="ar-SA" sz="1700">
                <a:latin typeface="Arial Unicode MS"/>
              </a:rPr>
              <a:t>على توصية مجلسي القم المحول إليه والكلية وموافقة مجلس عمادة الدراسات العليا هع مراعاة ما يأني</a:t>
            </a:r>
          </a:p>
          <a:p>
            <a:pPr marR="419100" indent="-419100" algn="just" rtl="1">
              <a:lnSpc>
                <a:spcPts val="3684"/>
              </a:lnSpc>
            </a:pP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- </a:t>
            </a:r>
            <a:r>
              <a:rPr lang="ar-SA" sz="1800">
                <a:latin typeface="Arial Unicode MS"/>
              </a:rPr>
              <a:t>توافر شروط القبول في </a:t>
            </a:r>
            <a:r>
              <a:rPr lang="ar-SA" sz="2000">
                <a:latin typeface="Arial Unicode MS"/>
              </a:rPr>
              <a:t>الطاب </a:t>
            </a:r>
            <a:r>
              <a:rPr lang="ar-SA" sz="1800">
                <a:latin typeface="Arial Unicode MS"/>
              </a:rPr>
              <a:t>المحول </a:t>
            </a:r>
            <a:r>
              <a:rPr lang="ar-SA" sz="1900">
                <a:latin typeface="Arial Unicode MS"/>
              </a:rPr>
              <a:t>وأي </a:t>
            </a:r>
            <a:r>
              <a:rPr lang="ar-SA" sz="1800">
                <a:latin typeface="Arial Unicode MS"/>
              </a:rPr>
              <a:t>شروط </a:t>
            </a:r>
            <a:r>
              <a:rPr lang="ar-SA" sz="1900">
                <a:latin typeface="Arial Unicode MS"/>
              </a:rPr>
              <a:t>أخرى </a:t>
            </a:r>
            <a:r>
              <a:rPr lang="ar-SA" sz="2000">
                <a:latin typeface="Arial Unicode MS"/>
              </a:rPr>
              <a:t>يراها القم </a:t>
            </a:r>
            <a:r>
              <a:rPr lang="ar-SA" sz="1900">
                <a:latin typeface="Arial Unicode MS"/>
              </a:rPr>
              <a:t>صرورية .</a:t>
            </a:r>
          </a:p>
          <a:p>
            <a:pPr marR="419100" indent="-419100" algn="just" rtl="1">
              <a:lnSpc>
                <a:spcPts val="3741"/>
              </a:lnSpc>
            </a:pPr>
            <a:r>
              <a:rPr lang="en-US" sz="2000">
                <a:latin typeface="Arial Unicode MS"/>
              </a:rPr>
              <a:t>٢</a:t>
            </a:r>
            <a:r>
              <a:rPr lang="ar-SA" sz="2000">
                <a:latin typeface="Arial Unicode MS"/>
              </a:rPr>
              <a:t>- </a:t>
            </a:r>
            <a:r>
              <a:rPr lang="ar-SA" sz="1800">
                <a:latin typeface="Arial Unicode MS"/>
              </a:rPr>
              <a:t>يجوز </a:t>
            </a:r>
            <a:r>
              <a:rPr lang="ar-SA" sz="2000">
                <a:latin typeface="Arial Unicode MS"/>
              </a:rPr>
              <a:t>احتساب الوحدات الدراسية </a:t>
            </a:r>
            <a:r>
              <a:rPr lang="ar-SA" sz="1800">
                <a:latin typeface="Arial Unicode MS"/>
              </a:rPr>
              <a:t>التي سبق </a:t>
            </a:r>
            <a:r>
              <a:rPr lang="ar-SA" sz="2000">
                <a:latin typeface="Arial Unicode MS"/>
              </a:rPr>
              <a:t>دراستها </a:t>
            </a:r>
            <a:r>
              <a:rPr lang="ar-SA" sz="1800">
                <a:latin typeface="Arial Unicode MS"/>
              </a:rPr>
              <a:t>في </a:t>
            </a:r>
            <a:r>
              <a:rPr lang="ar-SA" sz="2000">
                <a:latin typeface="Arial Unicode MS"/>
              </a:rPr>
              <a:t>الجامعة إذا رأى القم المختصى أنها مطابقة </a:t>
            </a:r>
            <a:r>
              <a:rPr lang="ar-SA" sz="1800">
                <a:latin typeface="Arial Unicode MS"/>
              </a:rPr>
              <a:t>للبرنامج </a:t>
            </a:r>
            <a:r>
              <a:rPr lang="ar-SA" sz="2000">
                <a:latin typeface="Arial Unicode MS"/>
              </a:rPr>
              <a:t>الذي </a:t>
            </a:r>
            <a:r>
              <a:rPr lang="ar-SA" sz="1800">
                <a:latin typeface="Arial Unicode MS"/>
              </a:rPr>
              <a:t>يريد </a:t>
            </a:r>
            <a:r>
              <a:rPr lang="ar-SA" sz="2000">
                <a:latin typeface="Arial Unicode MS"/>
              </a:rPr>
              <a:t>التحول </a:t>
            </a:r>
            <a:r>
              <a:rPr lang="ar-SA" sz="1800">
                <a:latin typeface="Arial Unicode MS"/>
              </a:rPr>
              <a:t>إليه </a:t>
            </a:r>
            <a:r>
              <a:rPr lang="ar-SA" sz="2000">
                <a:latin typeface="Arial Unicode MS"/>
              </a:rPr>
              <a:t>وتدخل </a:t>
            </a:r>
            <a:r>
              <a:rPr lang="ar-SA" sz="1900">
                <a:latin typeface="Arial Unicode MS"/>
              </a:rPr>
              <a:t>صمن </a:t>
            </a:r>
            <a:r>
              <a:rPr lang="ar-SA" sz="2000">
                <a:latin typeface="Arial Unicode MS"/>
              </a:rPr>
              <a:t>معدله التراكمي .</a:t>
            </a:r>
          </a:p>
          <a:p>
            <a:pPr marR="419100" indent="-419100" algn="just" rtl="1">
              <a:lnSpc>
                <a:spcPts val="3741"/>
              </a:lnSpc>
            </a:pPr>
            <a:r>
              <a:rPr lang="en-US" sz="2000">
                <a:latin typeface="Arial Unicode MS"/>
              </a:rPr>
              <a:t>٣</a:t>
            </a:r>
            <a:r>
              <a:rPr lang="ar-SA" sz="20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ألآ يكون الطالب قد ألغي </a:t>
            </a:r>
            <a:r>
              <a:rPr lang="ar-SA" sz="2000">
                <a:latin typeface="Arial Unicode MS"/>
              </a:rPr>
              <a:t>قيده </a:t>
            </a:r>
            <a:r>
              <a:rPr lang="ar-SA" sz="1900">
                <a:latin typeface="Arial Unicode MS"/>
              </a:rPr>
              <a:t>لاي </a:t>
            </a:r>
            <a:r>
              <a:rPr lang="ar-SA" sz="1700">
                <a:latin typeface="Arial Unicode MS"/>
              </a:rPr>
              <a:t>من </a:t>
            </a:r>
            <a:r>
              <a:rPr lang="ar-SA" sz="2000">
                <a:latin typeface="Arial Unicode MS"/>
              </a:rPr>
              <a:t>الاسباب الواردة </a:t>
            </a:r>
            <a:r>
              <a:rPr lang="ar-SA" sz="1800">
                <a:latin typeface="Arial Unicode MS"/>
              </a:rPr>
              <a:t>في </a:t>
            </a:r>
            <a:r>
              <a:rPr lang="ar-SA" sz="2000">
                <a:latin typeface="Arial Unicode MS"/>
              </a:rPr>
              <a:t>المادة (</a:t>
            </a:r>
            <a:r>
              <a:rPr lang="en-US" sz="2000">
                <a:latin typeface="Arial Unicode MS"/>
              </a:rPr>
              <a:t>٢٦</a:t>
            </a:r>
            <a:r>
              <a:rPr lang="ar-SA" sz="2000">
                <a:latin typeface="Arial Unicode MS"/>
              </a:rPr>
              <a:t>) </a:t>
            </a:r>
            <a:r>
              <a:rPr lang="ar-SA" sz="1700">
                <a:latin typeface="Arial Unicode MS"/>
              </a:rPr>
              <a:t>من </a:t>
            </a:r>
            <a:r>
              <a:rPr lang="ar-SA" sz="2000">
                <a:latin typeface="Arial Unicode MS"/>
              </a:rPr>
              <a:t>هذ</a:t>
            </a:r>
            <a:r>
              <a:rPr lang="en-US" sz="2000">
                <a:latin typeface="Arial Unicode MS"/>
              </a:rPr>
              <a:t>٥</a:t>
            </a:r>
            <a:r>
              <a:rPr lang="ar-SA" sz="2000">
                <a:latin typeface="Arial Unicode MS"/>
              </a:rPr>
              <a:t> اللائحة.</a:t>
            </a:r>
          </a:p>
          <a:p>
            <a:pPr indent="0" algn="r" rtl="1">
              <a:lnSpc>
                <a:spcPts val="3572"/>
              </a:lnSpc>
            </a:pPr>
            <a:r>
              <a:rPr lang="en-US" sz="2000">
                <a:latin typeface="Arial Unicode MS"/>
              </a:rPr>
              <a:t>٤</a:t>
            </a:r>
            <a:r>
              <a:rPr lang="ar-SA" sz="2000">
                <a:latin typeface="Arial Unicode MS"/>
              </a:rPr>
              <a:t> - </a:t>
            </a:r>
            <a:r>
              <a:rPr lang="ar-SA" sz="1800">
                <a:latin typeface="Arial Unicode MS"/>
              </a:rPr>
              <a:t>تحتسب </a:t>
            </a:r>
            <a:r>
              <a:rPr lang="ar-SA" sz="2000">
                <a:latin typeface="Arial Unicode MS"/>
              </a:rPr>
              <a:t>المدة التي قضاها الطاب </a:t>
            </a:r>
            <a:r>
              <a:rPr lang="ar-SA" sz="1800">
                <a:latin typeface="Arial Unicode MS"/>
              </a:rPr>
              <a:t>في </a:t>
            </a:r>
            <a:r>
              <a:rPr lang="ar-SA" sz="2000">
                <a:latin typeface="Arial Unicode MS"/>
              </a:rPr>
              <a:t>البرنامج المحول منه </a:t>
            </a:r>
            <a:r>
              <a:rPr lang="ar-SA" sz="1900">
                <a:latin typeface="Arial Unicode MS"/>
              </a:rPr>
              <a:t>ضمن </a:t>
            </a:r>
            <a:r>
              <a:rPr lang="ar-SA" sz="2000">
                <a:latin typeface="Arial Unicode MS"/>
              </a:rPr>
              <a:t>المدة القصوى المحددة للحصول على الدرجة </a:t>
            </a:r>
            <a:r>
              <a:rPr lang="en-US" sz="2000">
                <a:latin typeface="Arial Unicode MS"/>
              </a:rPr>
              <a:t>٠</a:t>
            </a:r>
            <a:r>
              <a:rPr lang="ar-SA" sz="2000">
                <a:latin typeface="Arial Unicode MS"/>
              </a:rPr>
              <a:t> </a:t>
            </a:r>
            <a:r>
              <a:rPr lang="en-US" sz="2000">
                <a:latin typeface="Arial Unicode MS"/>
              </a:rPr>
              <a:t>٥</a:t>
            </a:r>
            <a:r>
              <a:rPr lang="ar-SA" sz="2000">
                <a:latin typeface="Arial Unicode MS"/>
              </a:rPr>
              <a:t>- يكون التحريل من برنامج </a:t>
            </a:r>
            <a:r>
              <a:rPr lang="ar-SA" sz="1800">
                <a:latin typeface="Arial Unicode MS"/>
              </a:rPr>
              <a:t>إلى آخر </a:t>
            </a:r>
            <a:r>
              <a:rPr lang="ar-SA" sz="2000">
                <a:latin typeface="Arial Unicode MS"/>
              </a:rPr>
              <a:t>لمرة واحدة خلال المدة المحددة للحصول على الدرجة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81" y="7736681"/>
            <a:ext cx="3779044" cy="635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1793" y="692943"/>
            <a:ext cx="1778794" cy="935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 rtl="1">
              <a:lnSpc>
                <a:spcPts val="2660"/>
              </a:lnSpc>
              <a:spcBef>
                <a:spcPts val="1750"/>
              </a:spcBef>
              <a:spcAft>
                <a:spcPts val="700"/>
              </a:spcAft>
            </a:pPr>
            <a:r>
              <a:rPr lang="ar-SA" sz="2200" b="1">
                <a:solidFill>
                  <a:srgbClr val="E45E1B"/>
                </a:solidFill>
                <a:latin typeface="Tahoma"/>
              </a:rPr>
              <a:t>اداب الادس</a:t>
            </a:r>
          </a:p>
          <a:p>
            <a:pPr indent="0" algn="r" rtl="1">
              <a:lnSpc>
                <a:spcPts val="3620"/>
              </a:lnSpc>
              <a:spcAft>
                <a:spcPts val="7980"/>
              </a:spcAft>
            </a:pPr>
            <a:r>
              <a:rPr lang="ar-SA" sz="2600">
                <a:latin typeface="Arial Unicode MS"/>
              </a:rPr>
              <a:t>نظام </a:t>
            </a:r>
            <a:r>
              <a:rPr lang="ar-SA" sz="2500">
                <a:latin typeface="Arial Unicode MS"/>
              </a:rPr>
              <a:t>الد </a:t>
            </a:r>
            <a:r>
              <a:rPr lang="ar-SA" sz="2700">
                <a:latin typeface="Arial Unicode MS"/>
              </a:rPr>
              <a:t>راسة</a:t>
            </a:r>
          </a:p>
        </p:txBody>
      </p:sp>
      <p:sp>
        <p:nvSpPr>
          <p:cNvPr id="4" name="Rectangle 3"/>
          <p:cNvSpPr/>
          <p:nvPr/>
        </p:nvSpPr>
        <p:spPr>
          <a:xfrm>
            <a:off x="764381" y="3093243"/>
            <a:ext cx="6093619" cy="4207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713"/>
              </a:lnSpc>
              <a:spcBef>
                <a:spcPts val="7980"/>
              </a:spcBef>
            </a:pPr>
            <a:r>
              <a:rPr lang="ar-SA" sz="1700">
                <a:latin typeface="Arial Unicode MS"/>
              </a:rPr>
              <a:t>تكون الدراسة للدبلوم بالمقررات الدراسية والأعمال الميدانية والتطبيقية والمعملية وفق ما يأني</a:t>
            </a:r>
          </a:p>
          <a:p>
            <a:pPr marR="444500" indent="-444500" algn="r" rtl="1">
              <a:lnSpc>
                <a:spcPts val="3600"/>
              </a:lnSpc>
            </a:pP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-لا </a:t>
            </a:r>
            <a:r>
              <a:rPr lang="ar-SA" sz="1700">
                <a:latin typeface="Arial Unicode MS"/>
              </a:rPr>
              <a:t>تقل مدة الدراسة عن فصلين ولا تزيد عن أربعة فصول دراسية </a:t>
            </a:r>
            <a:r>
              <a:rPr lang="en-US" sz="1700">
                <a:latin typeface="Arial Unicode MS"/>
              </a:rPr>
              <a:t>٠</a:t>
            </a:r>
          </a:p>
          <a:p>
            <a:pPr marR="444500" indent="-444500" algn="r" rtl="1">
              <a:lnSpc>
                <a:spcPts val="3656"/>
              </a:lnSpc>
            </a:pPr>
            <a:r>
              <a:rPr lang="en-US" sz="2000">
                <a:latin typeface="Arial Unicode MS"/>
              </a:rPr>
              <a:t>٢</a:t>
            </a:r>
            <a:r>
              <a:rPr lang="ar-SA" sz="20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لا يقل عدد الوحدات الدراسية عن </a:t>
            </a:r>
            <a:r>
              <a:rPr lang="ar-SA" sz="2000">
                <a:latin typeface="Arial Unicode MS"/>
              </a:rPr>
              <a:t>[</a:t>
            </a:r>
            <a:r>
              <a:rPr lang="en-US" sz="2000">
                <a:latin typeface="Arial Unicode MS"/>
              </a:rPr>
              <a:t>٢٤</a:t>
            </a:r>
            <a:r>
              <a:rPr lang="ar-SA" sz="2000">
                <a:latin typeface="Arial Unicode MS"/>
              </a:rPr>
              <a:t>] </a:t>
            </a:r>
            <a:r>
              <a:rPr lang="ar-SA" sz="1700">
                <a:latin typeface="Arial Unicode MS"/>
              </a:rPr>
              <a:t>وحدة ولا تزيد عن </a:t>
            </a:r>
            <a:r>
              <a:rPr lang="ar-SA" sz="1900">
                <a:latin typeface="Arial Unicode MS"/>
              </a:rPr>
              <a:t>[</a:t>
            </a:r>
            <a:r>
              <a:rPr lang="en-US" sz="1900">
                <a:latin typeface="Arial Unicode MS"/>
              </a:rPr>
              <a:t>٣٦</a:t>
            </a:r>
            <a:r>
              <a:rPr lang="ar-SA" sz="1900">
                <a:latin typeface="Arial Unicode MS"/>
              </a:rPr>
              <a:t>] </a:t>
            </a:r>
            <a:r>
              <a:rPr lang="ar-SA" sz="1700">
                <a:latin typeface="Arial Unicode MS"/>
              </a:rPr>
              <a:t>وحدة </a:t>
            </a:r>
            <a:r>
              <a:rPr lang="en-US" sz="1700">
                <a:latin typeface="Arial Unicode MS"/>
              </a:rPr>
              <a:t>٠</a:t>
            </a:r>
          </a:p>
          <a:p>
            <a:pPr indent="0" algn="just" rtl="1">
              <a:lnSpc>
                <a:spcPts val="3628"/>
              </a:lnSpc>
              <a:spcAft>
                <a:spcPts val="3150"/>
              </a:spcAft>
            </a:pPr>
            <a:r>
              <a:rPr lang="ar-SA" sz="1900">
                <a:latin typeface="Arial Unicode MS"/>
              </a:rPr>
              <a:t>ويحدد </a:t>
            </a:r>
            <a:r>
              <a:rPr lang="ar-SA" sz="1700">
                <a:latin typeface="Arial Unicode MS"/>
              </a:rPr>
              <a:t>مجلس الجامعة </a:t>
            </a:r>
            <a:r>
              <a:rPr lang="ar-SA" sz="1900">
                <a:latin typeface="Arial Unicode MS"/>
              </a:rPr>
              <a:t>بنا؛ على </a:t>
            </a:r>
            <a:r>
              <a:rPr lang="ar-SA" sz="1700">
                <a:latin typeface="Arial Unicode MS"/>
              </a:rPr>
              <a:t>اقتراح مجلسي القسم والكلية المختصين وتوصية مجلس عمادة الدراسات العليا المقررات المطلوبة للحصول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الدبلوم ومسمى الشهادة 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381" y="8765381"/>
            <a:ext cx="6036469" cy="14001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r" rtl="1">
              <a:lnSpc>
                <a:spcPts val="4022"/>
              </a:lnSpc>
              <a:spcBef>
                <a:spcPts val="2590"/>
              </a:spcBef>
              <a:spcAft>
                <a:spcPts val="420"/>
              </a:spcAft>
            </a:pPr>
            <a:r>
              <a:rPr lang="ar-SA" sz="1700">
                <a:latin typeface="Arial Unicode MS"/>
              </a:rPr>
              <a:t>تكون الدراسة للماجبر بأحد الأسلوبين الآتيين:-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بالمنررات الدراسية والرسالة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ألأ يقل عدد الوحدات </a:t>
            </a:r>
            <a:r>
              <a:rPr lang="ar-SA" sz="1900">
                <a:latin typeface="Arial Unicode MS"/>
              </a:rPr>
              <a:t>الدراسية </a:t>
            </a:r>
            <a:r>
              <a:rPr lang="ar-SA" sz="1700">
                <a:latin typeface="Arial Unicode MS"/>
              </a:rPr>
              <a:t>عن </a:t>
            </a:r>
            <a:r>
              <a:rPr lang="ar-SA" sz="1900">
                <a:latin typeface="Arial Unicode MS"/>
              </a:rPr>
              <a:t>أربع </a:t>
            </a:r>
            <a:r>
              <a:rPr lang="ar-SA" sz="1700">
                <a:latin typeface="Arial Unicode MS"/>
              </a:rPr>
              <a:t>ومعشرين وحدة </a:t>
            </a:r>
            <a:r>
              <a:rPr lang="ar-SA" sz="1900">
                <a:latin typeface="Arial Unicode MS"/>
              </a:rPr>
              <a:t>مضافأ </a:t>
            </a:r>
            <a:r>
              <a:rPr lang="ar-SA" sz="1700">
                <a:latin typeface="Arial Unicode MS"/>
              </a:rPr>
              <a:t>إليها الرسالة 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462" y="50006"/>
            <a:ext cx="414338" cy="300037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rtl="1">
              <a:lnSpc>
                <a:spcPts val="2680"/>
              </a:lnSpc>
              <a:spcAft>
                <a:spcPts val="1750"/>
              </a:spcAft>
            </a:pPr>
            <a:r>
              <a:rPr lang="ar-SA" sz="2000">
                <a:solidFill>
                  <a:srgbClr val="FFFFFF"/>
                </a:solidFill>
                <a:latin typeface="Arial Unicode MS"/>
              </a:rPr>
              <a:t>ا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468" y="10472737"/>
            <a:ext cx="400050" cy="164306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rtl="1">
              <a:lnSpc>
                <a:spcPts val="2280"/>
              </a:lnSpc>
              <a:spcBef>
                <a:spcPts val="420"/>
              </a:spcBef>
            </a:pPr>
            <a:r>
              <a:rPr lang="ar-SA" sz="1700">
                <a:solidFill>
                  <a:srgbClr val="FFFFFF"/>
                </a:solidFill>
                <a:latin typeface="Arial Unicode MS"/>
              </a:rPr>
              <a:t>ترنا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32" y="4139609"/>
            <a:ext cx="3565451" cy="701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7190" y="630865"/>
            <a:ext cx="6074735" cy="32819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398426" indent="-355600" algn="just" rtl="1">
              <a:lnSpc>
                <a:spcPts val="3740"/>
              </a:lnSpc>
              <a:spcAft>
                <a:spcPts val="350"/>
              </a:spcAft>
            </a:pPr>
            <a:r>
              <a:rPr lang="en-US" sz="1900">
                <a:latin typeface="Arial Unicode MS"/>
              </a:rPr>
              <a:t>٢</a:t>
            </a:r>
            <a:r>
              <a:rPr lang="ar-SA" sz="19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بالمقررات الدراسية </a:t>
            </a:r>
            <a:r>
              <a:rPr lang="ar-SA" sz="18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بعض التخصصات </a:t>
            </a:r>
            <a:r>
              <a:rPr lang="ar-SA" sz="2000">
                <a:latin typeface="Arial Unicode MS"/>
              </a:rPr>
              <a:t>نات </a:t>
            </a:r>
            <a:r>
              <a:rPr lang="ar-SA" sz="1700">
                <a:latin typeface="Arial Unicode MS"/>
              </a:rPr>
              <a:t>الطبيعة المهنية،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ألأ يقل عدد الوحدات الدراسية عن اثنتين وأربعين وحدة من مقررات الدراسات العليا ، </a:t>
            </a:r>
            <a:r>
              <a:rPr lang="ar-SA" sz="2000">
                <a:latin typeface="Arial Unicode MS"/>
              </a:rPr>
              <a:t>على </a:t>
            </a:r>
            <a:r>
              <a:rPr lang="ar-SA" sz="1900">
                <a:latin typeface="Arial Unicode MS"/>
              </a:rPr>
              <a:t>أن يكون </a:t>
            </a:r>
            <a:r>
              <a:rPr lang="ar-SA" sz="1700">
                <a:latin typeface="Arial Unicode MS"/>
              </a:rPr>
              <a:t>من بينها مث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/وع </a:t>
            </a:r>
            <a:r>
              <a:rPr lang="ar-SA" sz="1800">
                <a:latin typeface="Arial Unicode MS"/>
              </a:rPr>
              <a:t>بحثي </a:t>
            </a:r>
            <a:r>
              <a:rPr lang="ar-SA" sz="1700">
                <a:latin typeface="Arial Unicode MS"/>
              </a:rPr>
              <a:t>يحسب بثلائط وحدات</a:t>
            </a:r>
          </a:p>
          <a:p>
            <a:pPr indent="355600" algn="r" rtl="1">
              <a:lnSpc>
                <a:spcPts val="2540"/>
              </a:lnSpc>
              <a:spcAft>
                <a:spcPts val="350"/>
              </a:spcAft>
            </a:pPr>
            <a:r>
              <a:rPr lang="ar-SA" sz="1900">
                <a:latin typeface="Arial Unicode MS"/>
              </a:rPr>
              <a:t>على </a:t>
            </a:r>
            <a:r>
              <a:rPr lang="ar-SA" sz="1800">
                <a:latin typeface="Arial Unicode MS"/>
              </a:rPr>
              <a:t>الافل-</a:t>
            </a:r>
          </a:p>
          <a:p>
            <a:pPr indent="355600" algn="r" rtl="1">
              <a:lnSpc>
                <a:spcPts val="3042"/>
              </a:lnSpc>
              <a:spcAft>
                <a:spcPts val="1960"/>
              </a:spcAft>
            </a:pPr>
            <a:r>
              <a:rPr lang="ar-SA" sz="1800">
                <a:latin typeface="Arial Unicode MS"/>
              </a:rPr>
              <a:t>ويراعى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تتضمن الخطة الدراسية </a:t>
            </a:r>
            <a:r>
              <a:rPr lang="ar-SA" sz="1800">
                <a:latin typeface="Arial Unicode MS"/>
              </a:rPr>
              <a:t>للماجستير على </a:t>
            </a:r>
            <a:r>
              <a:rPr lang="ar-SA" sz="1700">
                <a:latin typeface="Arial Unicode MS"/>
              </a:rPr>
              <a:t>مقررات دراسات </a:t>
            </a:r>
            <a:r>
              <a:rPr lang="ar-SA" sz="1800">
                <a:latin typeface="Arial Unicode MS"/>
              </a:rPr>
              <a:t>طيا </a:t>
            </a:r>
            <a:r>
              <a:rPr lang="ar-SA" sz="2000">
                <a:latin typeface="Arial Unicode MS"/>
              </a:rPr>
              <a:t>نات علاقة بالتخصص من </a:t>
            </a:r>
            <a:r>
              <a:rPr lang="ar-SA" sz="1900">
                <a:latin typeface="Arial Unicode MS"/>
              </a:rPr>
              <a:t>أقسام أخرى </a:t>
            </a:r>
            <a:r>
              <a:rPr lang="ar-SA" sz="1800">
                <a:latin typeface="Arial Unicode MS"/>
              </a:rPr>
              <a:t>كلما </a:t>
            </a:r>
            <a:r>
              <a:rPr lang="ar-SA" sz="2000">
                <a:latin typeface="Arial Unicode MS"/>
              </a:rPr>
              <a:t>أمكن </a:t>
            </a:r>
            <a:r>
              <a:rPr lang="ar-SA" sz="1800">
                <a:latin typeface="Arial Unicode MS"/>
              </a:rPr>
              <a:t>ذلك.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5544" y="5284381"/>
            <a:ext cx="5993218" cy="36115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55600" algn="r" rtl="1">
              <a:lnSpc>
                <a:spcPts val="3740"/>
              </a:lnSpc>
            </a:pPr>
            <a:r>
              <a:rPr lang="ar-SA" sz="1700">
                <a:latin typeface="Arial Unicode MS"/>
              </a:rPr>
              <a:t>تكون الدراسة للدكررا. بأحد الأسلوبين </a:t>
            </a:r>
            <a:r>
              <a:rPr lang="ar-SA" sz="2000">
                <a:latin typeface="Arial Unicode MS"/>
              </a:rPr>
              <a:t>الآتيين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- بالمقررات الدراسية والرسالة </a:t>
            </a:r>
            <a:r>
              <a:rPr lang="ar-SA" sz="2000">
                <a:latin typeface="Arial Unicode MS"/>
              </a:rPr>
              <a:t>طى </a:t>
            </a:r>
            <a:r>
              <a:rPr lang="ar-SA" sz="1700">
                <a:latin typeface="Arial Unicode MS"/>
              </a:rPr>
              <a:t>ألأ يقل </a:t>
            </a:r>
            <a:r>
              <a:rPr lang="ar-SA" sz="2000">
                <a:latin typeface="Arial Unicode MS"/>
              </a:rPr>
              <a:t>عدد </a:t>
            </a:r>
            <a:r>
              <a:rPr lang="ar-SA" sz="1700">
                <a:latin typeface="Arial Unicode MS"/>
              </a:rPr>
              <a:t>الوحدات المقررة عن ثلاثين وحدة من مقررات الدراسات العليا بعد </a:t>
            </a:r>
            <a:r>
              <a:rPr lang="ar-SA" sz="1800">
                <a:latin typeface="Arial Unicode MS"/>
              </a:rPr>
              <a:t>الماجستير </a:t>
            </a:r>
            <a:r>
              <a:rPr lang="ar-SA" sz="1900">
                <a:latin typeface="Arial Unicode MS"/>
              </a:rPr>
              <a:t>مغانأ </a:t>
            </a:r>
            <a:r>
              <a:rPr lang="ar-SA" sz="1700">
                <a:latin typeface="Arial Unicode MS"/>
              </a:rPr>
              <a:t>إليها الرسالة </a:t>
            </a:r>
            <a:r>
              <a:rPr lang="en-US" sz="1200">
                <a:latin typeface="Arial Unicode MS"/>
              </a:rPr>
              <a:t>٠</a:t>
            </a:r>
            <a:r>
              <a:rPr lang="ar-SA" sz="1200">
                <a:latin typeface="Arial Unicode MS"/>
              </a:rPr>
              <a:t> </a:t>
            </a:r>
            <a:r>
              <a:rPr lang="en-US" sz="1900">
                <a:latin typeface="Arial Unicode MS"/>
              </a:rPr>
              <a:t>٢</a:t>
            </a:r>
            <a:r>
              <a:rPr lang="ar-SA" sz="19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بالرسالة وبعض المقررات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ألأ يقل </a:t>
            </a:r>
            <a:r>
              <a:rPr lang="ar-SA" sz="2000">
                <a:latin typeface="Arial Unicode MS"/>
              </a:rPr>
              <a:t>عدد </a:t>
            </a:r>
            <a:r>
              <a:rPr lang="ar-SA" sz="1700">
                <a:latin typeface="Arial Unicode MS"/>
              </a:rPr>
              <a:t>الوحدات المقررة عن اثنتي عشرة وحدة </a:t>
            </a:r>
            <a:r>
              <a:rPr lang="ar-SA" sz="2000">
                <a:latin typeface="Arial Unicode MS"/>
              </a:rPr>
              <a:t>تخصص </a:t>
            </a:r>
            <a:r>
              <a:rPr lang="ar-SA" sz="1700">
                <a:latin typeface="Arial Unicode MS"/>
              </a:rPr>
              <a:t>للدراسات الموجهة، أو الندوات، أو حلقات البحث، حسى التكوين </a:t>
            </a:r>
            <a:r>
              <a:rPr lang="ar-SA" sz="2000">
                <a:latin typeface="Arial Unicode MS"/>
              </a:rPr>
              <a:t>العلمى </a:t>
            </a:r>
            <a:r>
              <a:rPr lang="ar-SA" sz="1700">
                <a:latin typeface="Arial Unicode MS"/>
              </a:rPr>
              <a:t>للطالب و </a:t>
            </a:r>
            <a:r>
              <a:rPr lang="ar-SA" sz="2000">
                <a:latin typeface="Arial Unicode MS"/>
              </a:rPr>
              <a:t>تخصصه </a:t>
            </a:r>
            <a:r>
              <a:rPr lang="ar-SA" sz="1700">
                <a:latin typeface="Arial Unicode MS"/>
              </a:rPr>
              <a:t>الدقيق </a:t>
            </a:r>
            <a:r>
              <a:rPr lang="en-US" sz="1200">
                <a:latin typeface="Arial Unicode MS"/>
              </a:rPr>
              <a:t>٠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167" y="10469525"/>
            <a:ext cx="382772" cy="145312"/>
          </a:xfrm>
          <a:prstGeom prst="rect">
            <a:avLst/>
          </a:prstGeom>
          <a:solidFill>
            <a:srgbClr val="770904"/>
          </a:solidFill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410"/>
              </a:lnSpc>
            </a:pPr>
            <a:r>
              <a:rPr lang="ar-SA" sz="1800">
                <a:solidFill>
                  <a:srgbClr val="F7D9CC"/>
                </a:solidFill>
                <a:latin typeface="Arial Unicode MS"/>
              </a:rPr>
              <a:t>لكفح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71475"/>
            <a:ext cx="5486400" cy="1407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7" y="5450681"/>
            <a:ext cx="3857625" cy="6357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8662" y="1928812"/>
            <a:ext cx="6086475" cy="32718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622300" algn="just" rtl="1">
              <a:lnSpc>
                <a:spcPts val="3741"/>
              </a:lnSpc>
            </a:pPr>
            <a:r>
              <a:rPr lang="ar-SA" sz="1700">
                <a:latin typeface="Arial Unicode MS"/>
              </a:rPr>
              <a:t>تنقسبم السنة الدراسية </a:t>
            </a:r>
            <a:r>
              <a:rPr lang="ar-SA" sz="1800">
                <a:latin typeface="Arial Unicode MS"/>
              </a:rPr>
              <a:t>إلى </a:t>
            </a:r>
            <a:r>
              <a:rPr lang="ar-SA" sz="1700">
                <a:latin typeface="Arial Unicode MS"/>
              </a:rPr>
              <a:t>فههلين رئيسين لا تقل مدة كل منهما عن خمسة عشر أسبوعأ ولا تدخل ضممنهما فترتا التسجيل والاختبارات، وفصل دراسي </a:t>
            </a:r>
            <a:r>
              <a:rPr lang="ar-SA" sz="1500">
                <a:latin typeface="Arial Unicode MS"/>
              </a:rPr>
              <a:t>صيغي </a:t>
            </a:r>
            <a:r>
              <a:rPr lang="ar-SA" sz="1700">
                <a:latin typeface="Arial Unicode MS"/>
              </a:rPr>
              <a:t>لا تقل مدته عن ثمانية أسابع تضاعف خلالها المدة المخصصة لكل مقرر .</a:t>
            </a:r>
          </a:p>
          <a:p>
            <a:pPr indent="317500" algn="just" rtl="1">
              <a:lnSpc>
                <a:spcPts val="3741"/>
              </a:lnSpc>
            </a:pPr>
            <a:r>
              <a:rPr lang="ar-SA" sz="1700">
                <a:latin typeface="Arial Unicode MS"/>
              </a:rPr>
              <a:t>ويجوز </a:t>
            </a:r>
            <a:r>
              <a:rPr lang="ar-SA" sz="1800">
                <a:latin typeface="Arial Unicode MS"/>
              </a:rPr>
              <a:t>أن </a:t>
            </a:r>
            <a:r>
              <a:rPr lang="ar-SA" sz="1900">
                <a:latin typeface="Arial Unicode MS"/>
              </a:rPr>
              <a:t>تكون الدراسة ني </a:t>
            </a:r>
            <a:r>
              <a:rPr lang="ar-SA" sz="1700">
                <a:latin typeface="Arial Unicode MS"/>
              </a:rPr>
              <a:t>بعض الكليات </a:t>
            </a:r>
            <a:r>
              <a:rPr lang="ar-SA" sz="2000">
                <a:latin typeface="Arial Unicode MS"/>
              </a:rPr>
              <a:t>على </a:t>
            </a:r>
            <a:r>
              <a:rPr lang="ar-SA" sz="1800">
                <a:latin typeface="Arial Unicode MS"/>
              </a:rPr>
              <a:t>أساس </a:t>
            </a:r>
            <a:r>
              <a:rPr lang="ar-SA" sz="1900">
                <a:latin typeface="Arial Unicode MS"/>
              </a:rPr>
              <a:t>السنة الدراسية الكاملة وفقأ للقواعد </a:t>
            </a:r>
            <a:r>
              <a:rPr lang="ar-SA" sz="1700">
                <a:latin typeface="Arial Unicode MS"/>
              </a:rPr>
              <a:t>والإجراءات افي يقرها </a:t>
            </a:r>
            <a:r>
              <a:rPr lang="ar-SA" sz="1900">
                <a:latin typeface="Arial Unicode MS"/>
              </a:rPr>
              <a:t>مجلس الجامعة </a:t>
            </a:r>
            <a:r>
              <a:rPr lang="ar-SA" sz="1800">
                <a:latin typeface="Arial Unicode MS"/>
              </a:rPr>
              <a:t>بما </a:t>
            </a:r>
            <a:r>
              <a:rPr lang="ar-SA" sz="1900">
                <a:latin typeface="Arial Unicode MS"/>
              </a:rPr>
              <a:t>لا </a:t>
            </a:r>
            <a:r>
              <a:rPr lang="ar-SA" sz="1700">
                <a:latin typeface="Arial Unicode MS"/>
              </a:rPr>
              <a:t>يتعارض </a:t>
            </a:r>
            <a:r>
              <a:rPr lang="ar-SA" sz="1900">
                <a:latin typeface="Arial Unicode MS"/>
              </a:rPr>
              <a:t>ع </a:t>
            </a:r>
            <a:r>
              <a:rPr lang="ar-SA" sz="1800">
                <a:latin typeface="Arial Unicode MS"/>
              </a:rPr>
              <a:t>أحكام </a:t>
            </a:r>
            <a:r>
              <a:rPr lang="ar-SA" sz="1900">
                <a:latin typeface="Arial Unicode MS"/>
              </a:rPr>
              <a:t>هذ</a:t>
            </a:r>
            <a:r>
              <a:rPr lang="en-US" sz="1900">
                <a:latin typeface="Arial Unicode MS"/>
              </a:rPr>
              <a:t>٥</a:t>
            </a:r>
            <a:r>
              <a:rPr lang="ar-SA" sz="1900">
                <a:latin typeface="Arial Unicode MS"/>
              </a:rPr>
              <a:t> اللائحة 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9381" y="6579393"/>
            <a:ext cx="314325" cy="22145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80"/>
              </a:lnSpc>
            </a:pPr>
            <a:r>
              <a:rPr lang="ar-SA" sz="700">
                <a:latin typeface="Arial"/>
              </a:rPr>
              <a:t>٠١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6525" y="8001000"/>
            <a:ext cx="328612" cy="2214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80"/>
              </a:lnSpc>
            </a:pPr>
            <a:r>
              <a:rPr lang="ar-SA" sz="700">
                <a:latin typeface="Arial"/>
              </a:rPr>
              <a:t>٠٢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950" y="6529387"/>
            <a:ext cx="5707856" cy="2743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 rtl="1">
              <a:lnSpc>
                <a:spcPts val="3713"/>
              </a:lnSpc>
            </a:pPr>
            <a:r>
              <a:rPr lang="ar-SA" sz="1700">
                <a:latin typeface="Arial Unicode MS"/>
              </a:rPr>
              <a:t>المدة المقررة </a:t>
            </a:r>
            <a:r>
              <a:rPr lang="ar-SA" sz="2000">
                <a:latin typeface="Arial Unicode MS"/>
              </a:rPr>
              <a:t>للحصول على </a:t>
            </a:r>
            <a:r>
              <a:rPr lang="ar-SA" sz="1700">
                <a:latin typeface="Arial Unicode MS"/>
              </a:rPr>
              <a:t>درجة الماجستير لا </a:t>
            </a:r>
            <a:r>
              <a:rPr lang="ar-SA" sz="1900">
                <a:latin typeface="Arial Unicode MS"/>
              </a:rPr>
              <a:t>تقل </a:t>
            </a:r>
            <a:r>
              <a:rPr lang="ar-SA" sz="1700">
                <a:latin typeface="Arial Unicode MS"/>
              </a:rPr>
              <a:t>عن أربعة </a:t>
            </a:r>
            <a:r>
              <a:rPr lang="ar-SA" sz="2000">
                <a:latin typeface="Arial Unicode MS"/>
              </a:rPr>
              <a:t>فصرل </a:t>
            </a:r>
            <a:r>
              <a:rPr lang="ar-SA" sz="1700">
                <a:latin typeface="Arial Unicode MS"/>
              </a:rPr>
              <a:t>دراسية ولا تزيد عن ثمانية </a:t>
            </a:r>
            <a:r>
              <a:rPr lang="ar-SA" sz="2000">
                <a:latin typeface="Arial Unicode MS"/>
              </a:rPr>
              <a:t>فصول </a:t>
            </a:r>
            <a:r>
              <a:rPr lang="ar-SA" sz="1700">
                <a:latin typeface="Arial Unicode MS"/>
              </a:rPr>
              <a:t>دراسية، ولا تحسب </a:t>
            </a:r>
            <a:r>
              <a:rPr lang="ar-SA" sz="1800">
                <a:latin typeface="Arial Unicode MS"/>
              </a:rPr>
              <a:t>ا</a:t>
            </a:r>
            <a:r>
              <a:rPr lang="ar-SA" sz="2000">
                <a:latin typeface="Arial Unicode MS"/>
              </a:rPr>
              <a:t>لغمصول </a:t>
            </a:r>
            <a:r>
              <a:rPr lang="ar-SA" sz="1800">
                <a:latin typeface="Arial Unicode MS"/>
              </a:rPr>
              <a:t>الصيفية </a:t>
            </a:r>
            <a:r>
              <a:rPr lang="ar-SA" sz="1700">
                <a:latin typeface="Arial Unicode MS"/>
              </a:rPr>
              <a:t>ضمن هذ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 المدة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المدة المقررة </a:t>
            </a:r>
            <a:r>
              <a:rPr lang="ar-SA" sz="2000">
                <a:latin typeface="Arial Unicode MS"/>
              </a:rPr>
              <a:t>للحصول على </a:t>
            </a:r>
            <a:r>
              <a:rPr lang="ar-SA" sz="1700">
                <a:latin typeface="Arial Unicode MS"/>
              </a:rPr>
              <a:t>درجة الدكتوراه لا </a:t>
            </a:r>
            <a:r>
              <a:rPr lang="ar-SA" sz="1900">
                <a:latin typeface="Arial Unicode MS"/>
              </a:rPr>
              <a:t>تقل </a:t>
            </a:r>
            <a:r>
              <a:rPr lang="ar-SA" sz="1700">
                <a:latin typeface="Arial Unicode MS"/>
              </a:rPr>
              <a:t>عن ستة </a:t>
            </a:r>
            <a:r>
              <a:rPr lang="ar-SA" sz="2000">
                <a:latin typeface="Arial Unicode MS"/>
              </a:rPr>
              <a:t>فصول </a:t>
            </a:r>
            <a:r>
              <a:rPr lang="ar-SA" sz="1700">
                <a:latin typeface="Arial Unicode MS"/>
              </a:rPr>
              <a:t>دراسية، ولا تزيد عن عشرة </a:t>
            </a:r>
            <a:r>
              <a:rPr lang="ar-SA" sz="2000">
                <a:latin typeface="Arial Unicode MS"/>
              </a:rPr>
              <a:t>فصول </a:t>
            </a:r>
            <a:r>
              <a:rPr lang="ar-SA" sz="1700">
                <a:latin typeface="Arial Unicode MS"/>
              </a:rPr>
              <a:t>دراسية، ولا تحسب ا </a:t>
            </a:r>
            <a:r>
              <a:rPr lang="ar-SA" sz="2000">
                <a:latin typeface="Arial Unicode MS"/>
              </a:rPr>
              <a:t>لغصو</a:t>
            </a:r>
            <a:r>
              <a:rPr lang="ar-SA" sz="1700">
                <a:latin typeface="Arial Unicode MS"/>
              </a:rPr>
              <a:t>ل الصيفه ضمن هذ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 المدة </a:t>
            </a:r>
            <a:r>
              <a:rPr lang="en-US" sz="1700">
                <a:latin typeface="Arial Unicode MS"/>
              </a:rPr>
              <a:t>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3846" y="1028700"/>
            <a:ext cx="3157538" cy="389334"/>
          </a:xfrm>
          <a:prstGeom prst="rect">
            <a:avLst/>
          </a:prstGeom>
          <a:solidFill>
            <a:srgbClr val="FAD7C4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Aft>
                <a:spcPts val="259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500">
                <a:latin typeface="Arial Unicode MS"/>
              </a:rPr>
              <a:t>السابعة </a:t>
            </a:r>
            <a:r>
              <a:rPr lang="ar-SA" sz="2700">
                <a:latin typeface="Arial Unicode MS"/>
              </a:rPr>
              <a:t>والثلاثون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378" y="1985962"/>
            <a:ext cx="6104334" cy="178950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30200" algn="just" rtl="1">
              <a:lnSpc>
                <a:spcPts val="3741"/>
              </a:lnSpc>
              <a:spcBef>
                <a:spcPts val="2590"/>
              </a:spcBef>
              <a:spcAft>
                <a:spcPts val="1890"/>
              </a:spcAft>
            </a:pPr>
            <a:r>
              <a:rPr lang="ar-SA" sz="1700">
                <a:latin typeface="Arial Unicode MS"/>
              </a:rPr>
              <a:t>تحسب المدة القصوى للحصول على الدرجة العلمية من بداية التسجيل في مقررات الدراسات العليا وحتى تاريخ تقديم المشرف على الطالب تقر</a:t>
            </a:r>
            <a:r>
              <a:rPr lang="ar-SA" sz="1900">
                <a:latin typeface="Arial Unicode MS"/>
              </a:rPr>
              <a:t>يرأ </a:t>
            </a:r>
            <a:r>
              <a:rPr lang="ar-SA" sz="1700">
                <a:latin typeface="Arial Unicode MS"/>
              </a:rPr>
              <a:t>إلى رئيس القسم مرفقأ به نسخة من الرسالة ، </a:t>
            </a:r>
            <a:r>
              <a:rPr lang="ar-SA" sz="1900">
                <a:latin typeface="Arial Unicode MS"/>
              </a:rPr>
              <a:t>أوأي </a:t>
            </a:r>
            <a:r>
              <a:rPr lang="ar-SA" sz="1700">
                <a:latin typeface="Arial Unicode MS"/>
              </a:rPr>
              <a:t>متطلبات </a:t>
            </a:r>
            <a:r>
              <a:rPr lang="ar-SA" sz="1900">
                <a:latin typeface="Arial Unicode MS"/>
              </a:rPr>
              <a:t>أخرى </a:t>
            </a:r>
            <a:r>
              <a:rPr lang="ar-SA" sz="1700">
                <a:latin typeface="Arial Unicode MS"/>
              </a:rPr>
              <a:t>لبرنامجه 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6721" y="4211240"/>
            <a:ext cx="3007519" cy="371475"/>
          </a:xfrm>
          <a:prstGeom prst="rect">
            <a:avLst/>
          </a:prstGeom>
          <a:solidFill>
            <a:srgbClr val="FAD7C4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1890"/>
              </a:spcBef>
              <a:spcAft>
                <a:spcPts val="336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الثامنة والثلاثون</a:t>
            </a:r>
          </a:p>
        </p:txBody>
      </p:sp>
      <p:sp>
        <p:nvSpPr>
          <p:cNvPr id="5" name="Rectangle 4"/>
          <p:cNvSpPr/>
          <p:nvPr/>
        </p:nvSpPr>
        <p:spPr>
          <a:xfrm>
            <a:off x="746521" y="5325665"/>
            <a:ext cx="6111479" cy="176807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96900" algn="just" rtl="1">
              <a:lnSpc>
                <a:spcPts val="3628"/>
              </a:lnSpc>
              <a:spcBef>
                <a:spcPts val="3360"/>
              </a:spcBef>
              <a:spcAft>
                <a:spcPts val="1890"/>
              </a:spcAft>
            </a:pPr>
            <a:r>
              <a:rPr lang="ar-SA" sz="2000">
                <a:latin typeface="Arial Unicode MS"/>
              </a:rPr>
              <a:t>لا تقل </a:t>
            </a:r>
            <a:r>
              <a:rPr lang="ar-SA" sz="1700">
                <a:latin typeface="Arial Unicode MS"/>
              </a:rPr>
              <a:t>عدد الوحدات الدراسية التي يدرسها طالب الدراسات العليا في الجامعة التي ستمنحه الدرجة العلمية عن سبعين في </a:t>
            </a:r>
            <a:r>
              <a:rPr lang="ar-SA" sz="2200">
                <a:latin typeface="Arial"/>
              </a:rPr>
              <a:t>ادائة </a:t>
            </a:r>
            <a:r>
              <a:rPr lang="ar-SA" sz="1700">
                <a:latin typeface="Arial Unicode MS"/>
              </a:rPr>
              <a:t>من عدد الوحدات المطلوبة . كما يجب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يقوم بالإعداد الكامل لرسالته تحت إشرافها.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2428" y="7525940"/>
            <a:ext cx="3161109" cy="389335"/>
          </a:xfrm>
          <a:prstGeom prst="rect">
            <a:avLst/>
          </a:prstGeom>
          <a:solidFill>
            <a:srgbClr val="FAD7C4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1890"/>
              </a:spcBef>
              <a:spcAft>
                <a:spcPts val="336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التاسعة والثلاثون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100" y="8568928"/>
            <a:ext cx="6057900" cy="87868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96900" algn="just" rtl="1">
              <a:lnSpc>
                <a:spcPts val="2280"/>
              </a:lnSpc>
              <a:spcBef>
                <a:spcPts val="3360"/>
              </a:spcBef>
              <a:spcAft>
                <a:spcPts val="1260"/>
              </a:spcAft>
            </a:pPr>
            <a:r>
              <a:rPr lang="ar-SA" sz="1700">
                <a:latin typeface="Arial Unicode MS"/>
              </a:rPr>
              <a:t>لا يتخرج الطاب إلأ بعد إنهاء متطلبات الدرجة العلمية ،</a:t>
            </a:r>
          </a:p>
          <a:p>
            <a:pPr indent="0" algn="r" rtl="1">
              <a:lnSpc>
                <a:spcPts val="2680"/>
              </a:lnSpc>
            </a:pPr>
            <a:r>
              <a:rPr lang="ar-SA" sz="1900">
                <a:latin typeface="Arial Unicode MS"/>
              </a:rPr>
              <a:t>وبمعد</a:t>
            </a:r>
            <a:r>
              <a:rPr lang="ar-SA" sz="2000">
                <a:latin typeface="Arial Unicode MS"/>
              </a:rPr>
              <a:t>ل تراكمي لا يقل </a:t>
            </a:r>
            <a:r>
              <a:rPr lang="ar-SA" sz="1700">
                <a:latin typeface="Arial Unicode MS"/>
              </a:rPr>
              <a:t>عن</a:t>
            </a:r>
            <a:r>
              <a:rPr lang="ar-SA" sz="1900">
                <a:latin typeface="Arial Unicode MS"/>
              </a:rPr>
              <a:t>(جيد جدأ).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846" y="645041"/>
            <a:ext cx="2147777" cy="9569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3570"/>
              </a:lnSpc>
            </a:pPr>
            <a:r>
              <a:rPr lang="ar-SA" sz="3200" b="1">
                <a:solidFill>
                  <a:srgbClr val="E45E1B"/>
                </a:solidFill>
                <a:latin typeface="Arial"/>
              </a:rPr>
              <a:t>ابب</a:t>
            </a:r>
            <a:r>
              <a:rPr lang="en-US" sz="3200" b="1">
                <a:solidFill>
                  <a:srgbClr val="E45E1B"/>
                </a:solidFill>
                <a:latin typeface="Arial"/>
              </a:rPr>
              <a:t>٠</a:t>
            </a:r>
            <a:r>
              <a:rPr lang="ar-SA" sz="3200" b="1">
                <a:solidFill>
                  <a:srgbClr val="E45E1B"/>
                </a:solidFill>
                <a:latin typeface="Arial"/>
              </a:rPr>
              <a:t>اىبه</a:t>
            </a:r>
          </a:p>
          <a:p>
            <a:pPr indent="0" algn="ctr" rtl="1">
              <a:lnSpc>
                <a:spcPts val="3620"/>
              </a:lnSpc>
              <a:spcAft>
                <a:spcPts val="7770"/>
              </a:spcAft>
            </a:pPr>
            <a:r>
              <a:rPr lang="ar-SA" sz="2600">
                <a:latin typeface="Arial Unicode MS"/>
              </a:rPr>
              <a:t>نظام </a:t>
            </a:r>
            <a:r>
              <a:rPr lang="ar-SA" sz="2700">
                <a:latin typeface="Arial Unicode MS"/>
              </a:rPr>
              <a:t>الاختبا رات</a:t>
            </a:r>
          </a:p>
        </p:txBody>
      </p:sp>
      <p:sp>
        <p:nvSpPr>
          <p:cNvPr id="3" name="Rectangle 2"/>
          <p:cNvSpPr/>
          <p:nvPr/>
        </p:nvSpPr>
        <p:spPr>
          <a:xfrm>
            <a:off x="730102" y="3055088"/>
            <a:ext cx="6110177" cy="701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712"/>
              </a:lnSpc>
              <a:spcBef>
                <a:spcPts val="7770"/>
              </a:spcBef>
            </a:pPr>
            <a:r>
              <a:rPr lang="ar-SA" sz="1700">
                <a:latin typeface="Arial Unicode MS"/>
              </a:rPr>
              <a:t>يتم إجراء ا لاحتبارات في مقررات الدراسات العيا </a:t>
            </a:r>
            <a:r>
              <a:rPr lang="ar-SA" sz="1900">
                <a:latin typeface="Arial Unicode MS"/>
              </a:rPr>
              <a:t>لنيل </a:t>
            </a:r>
            <a:r>
              <a:rPr lang="ar-SA" sz="1700">
                <a:latin typeface="Arial Unicode MS"/>
              </a:rPr>
              <a:t>درجة الدبلوم ،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الماجتير ،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الدكتوراه ، ورصد التقديرات ، وفقأ </a:t>
            </a:r>
            <a:r>
              <a:rPr lang="ar-SA" sz="1900">
                <a:latin typeface="Arial Unicode MS"/>
              </a:rPr>
              <a:t>للائحة </a:t>
            </a:r>
            <a:r>
              <a:rPr lang="ar-SA" sz="1700">
                <a:latin typeface="Arial Unicode MS"/>
              </a:rPr>
              <a:t>الدراسة والاحتبارات </a:t>
            </a:r>
            <a:r>
              <a:rPr lang="ar-SA" sz="1900">
                <a:latin typeface="Arial Unicode MS"/>
              </a:rPr>
              <a:t>للمرحلة </a:t>
            </a:r>
            <a:r>
              <a:rPr lang="ar-SA" sz="1700">
                <a:latin typeface="Arial Unicode MS"/>
              </a:rPr>
              <a:t>الجامعية الصادرة من مجلس التيم العالي </a:t>
            </a:r>
            <a:r>
              <a:rPr lang="ar-SA" sz="19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جلته الثانية المعقودة بتارخ 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</a:t>
            </a:r>
            <a:r>
              <a:rPr lang="en-US" sz="20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ا </a:t>
            </a:r>
            <a:r>
              <a:rPr lang="en-US" sz="1700">
                <a:latin typeface="Arial Unicode MS"/>
              </a:rPr>
              <a:t>٦</a:t>
            </a:r>
            <a:r>
              <a:rPr lang="ar-SA" sz="1700">
                <a:latin typeface="Arial Unicode MS"/>
              </a:rPr>
              <a:t>/ </a:t>
            </a:r>
            <a:r>
              <a:rPr lang="en-US" sz="1700">
                <a:latin typeface="Arial Unicode MS"/>
              </a:rPr>
              <a:t>٦</a:t>
            </a:r>
            <a:r>
              <a:rPr lang="ar-SA" sz="1700">
                <a:latin typeface="Arial Unicode MS"/>
              </a:rPr>
              <a:t> 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٤</a:t>
            </a:r>
            <a:r>
              <a:rPr lang="ar-SA" sz="1700">
                <a:latin typeface="Arial Unicode MS"/>
              </a:rPr>
              <a:t> 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</a:t>
            </a:r>
            <a:r>
              <a:rPr lang="ar-SA" sz="1700">
                <a:latin typeface="Arial Unicode MS"/>
              </a:rPr>
              <a:t>د، فيما عدا ما يأتي</a:t>
            </a:r>
          </a:p>
          <a:p>
            <a:pPr marR="419100" indent="-419100" algn="just" rtl="1">
              <a:lnSpc>
                <a:spcPts val="2512"/>
              </a:lnSpc>
              <a:spcAft>
                <a:spcPts val="840"/>
              </a:spcAft>
            </a:pP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-</a:t>
            </a:r>
            <a:r>
              <a:rPr lang="ar-SA" sz="1700">
                <a:latin typeface="Arial Unicode MS"/>
              </a:rPr>
              <a:t>لا </a:t>
            </a:r>
            <a:r>
              <a:rPr lang="ar-SA" sz="1900">
                <a:latin typeface="Arial Unicode MS"/>
              </a:rPr>
              <a:t>يعتبر </a:t>
            </a:r>
            <a:r>
              <a:rPr lang="ar-SA" sz="1700">
                <a:latin typeface="Arial Unicode MS"/>
              </a:rPr>
              <a:t>الطالب </a:t>
            </a:r>
            <a:r>
              <a:rPr lang="ar-SA" sz="1900">
                <a:latin typeface="Arial Unicode MS"/>
              </a:rPr>
              <a:t>ناجحأ </a:t>
            </a:r>
            <a:r>
              <a:rPr lang="ar-SA" sz="1700">
                <a:latin typeface="Arial Unicode MS"/>
              </a:rPr>
              <a:t>في </a:t>
            </a:r>
            <a:r>
              <a:rPr lang="ar-SA" sz="1900">
                <a:latin typeface="Arial Unicode MS"/>
              </a:rPr>
              <a:t>المقرر </a:t>
            </a:r>
            <a:r>
              <a:rPr lang="ar-SA" sz="1700">
                <a:latin typeface="Arial Unicode MS"/>
              </a:rPr>
              <a:t>إلأ إذا </a:t>
            </a:r>
            <a:r>
              <a:rPr lang="ar-SA" sz="2000">
                <a:latin typeface="Arial Unicode MS"/>
              </a:rPr>
              <a:t>حصل </a:t>
            </a:r>
            <a:r>
              <a:rPr lang="ar-SA" sz="1700">
                <a:latin typeface="Arial Unicode MS"/>
              </a:rPr>
              <a:t>فيه </a:t>
            </a:r>
            <a:r>
              <a:rPr lang="ar-SA" sz="1900">
                <a:latin typeface="Arial Unicode MS"/>
              </a:rPr>
              <a:t>عر تقدير </a:t>
            </a:r>
            <a:r>
              <a:rPr lang="ar-SA" sz="1700">
                <a:latin typeface="Arial Unicode MS"/>
              </a:rPr>
              <a:t>((جيد))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الاءقل.</a:t>
            </a:r>
          </a:p>
          <a:p>
            <a:pPr marR="419100" indent="-419100" algn="just" rtl="1">
              <a:lnSpc>
                <a:spcPts val="3684"/>
              </a:lnSpc>
            </a:pP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فيما يتعلق </a:t>
            </a:r>
            <a:r>
              <a:rPr lang="ar-SA" sz="1800">
                <a:latin typeface="Arial Unicode MS"/>
              </a:rPr>
              <a:t>بالاختبارات </a:t>
            </a:r>
            <a:r>
              <a:rPr lang="ar-SA" sz="1700">
                <a:latin typeface="Arial Unicode MS"/>
              </a:rPr>
              <a:t>البديلة والمقررات التي تتطلب دراستها </a:t>
            </a:r>
            <a:r>
              <a:rPr lang="ar-SA" sz="2000">
                <a:latin typeface="Arial Unicode MS"/>
              </a:rPr>
              <a:t>أكثر </a:t>
            </a:r>
            <a:r>
              <a:rPr lang="ar-SA" sz="1700">
                <a:latin typeface="Arial Unicode MS"/>
              </a:rPr>
              <a:t>من فصل دراسي يتخن مجلس عمادة الدراسات العليا ما يراه </a:t>
            </a:r>
            <a:r>
              <a:rPr lang="ar-SA" sz="2000">
                <a:latin typeface="Arial Unicode MS"/>
              </a:rPr>
              <a:t>حيالها </a:t>
            </a:r>
            <a:r>
              <a:rPr lang="ar-SA" sz="1700">
                <a:latin typeface="Arial Unicode MS"/>
              </a:rPr>
              <a:t>بنا؛ </a:t>
            </a:r>
            <a:r>
              <a:rPr lang="ar-SA" sz="19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توصية مجلس القم وموافقة مجلس الكلية المختصة .</a:t>
            </a:r>
          </a:p>
          <a:p>
            <a:pPr marR="419100" indent="-419100" algn="just" rtl="1">
              <a:lnSpc>
                <a:spcPts val="3572"/>
              </a:lnSpc>
            </a:pPr>
            <a:r>
              <a:rPr lang="en-US" sz="1700">
                <a:latin typeface="Arial Unicode MS"/>
              </a:rPr>
              <a:t>٣</a:t>
            </a:r>
            <a:r>
              <a:rPr lang="ar-SA" sz="1700">
                <a:latin typeface="Arial Unicode MS"/>
              </a:rPr>
              <a:t> -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يجتاز طالب </a:t>
            </a:r>
            <a:r>
              <a:rPr lang="ar-SA" sz="1900">
                <a:latin typeface="Arial Unicode MS"/>
              </a:rPr>
              <a:t>الماجتير </a:t>
            </a:r>
            <a:r>
              <a:rPr lang="ar-SA" sz="1700">
                <a:latin typeface="Arial Unicode MS"/>
              </a:rPr>
              <a:t>- إذا اقتضى برنامج دراسته ذلك - وطالب الدكتوراه بعد إنهائهما جمع </a:t>
            </a:r>
            <a:r>
              <a:rPr lang="ar-SA" sz="1900">
                <a:latin typeface="Arial Unicode MS"/>
              </a:rPr>
              <a:t>المقررات </a:t>
            </a:r>
            <a:r>
              <a:rPr lang="ar-SA" sz="1700">
                <a:latin typeface="Arial Unicode MS"/>
              </a:rPr>
              <a:t>المطلوبة اختبارأ تحريريأ وشفويأ شا ملأ تعقده لجنة </a:t>
            </a:r>
            <a:r>
              <a:rPr lang="ar-SA" sz="2000">
                <a:latin typeface="Arial Unicode MS"/>
              </a:rPr>
              <a:t>متخصصة </a:t>
            </a:r>
            <a:r>
              <a:rPr lang="ar-SA" sz="1700">
                <a:latin typeface="Arial Unicode MS"/>
              </a:rPr>
              <a:t>وفق قواعد يقرها مجلس الجامعة </a:t>
            </a:r>
            <a:r>
              <a:rPr lang="ar-SA" sz="1800">
                <a:latin typeface="Arial Unicode MS"/>
              </a:rPr>
              <a:t>بنا؛ </a:t>
            </a:r>
            <a:r>
              <a:rPr lang="ar-SA" sz="1900">
                <a:latin typeface="Arial Unicode MS"/>
              </a:rPr>
              <a:t>على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344" y="10200167"/>
            <a:ext cx="244549" cy="255181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algn="just" rtl="1"/>
            <a:r>
              <a:rPr lang="ar-SA" sz="1700">
                <a:solidFill>
                  <a:srgbClr val="FFFFFF"/>
                </a:solidFill>
                <a:latin typeface="Arial Unicode MS"/>
              </a:rPr>
              <a:t>ج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888" y="10444716"/>
            <a:ext cx="396949" cy="145311"/>
          </a:xfrm>
          <a:prstGeom prst="rect">
            <a:avLst/>
          </a:prstGeom>
          <a:solidFill>
            <a:srgbClr val="F74B09"/>
          </a:solidFill>
        </p:spPr>
        <p:txBody>
          <a:bodyPr wrap="none" lIns="0" tIns="0" rIns="0" bIns="0">
            <a:noAutofit/>
          </a:bodyPr>
          <a:lstStyle/>
          <a:p>
            <a:pPr indent="0" algn="just" rtl="1"/>
            <a:r>
              <a:rPr lang="en-US" sz="1700">
                <a:solidFill>
                  <a:srgbClr val="F7D9CC"/>
                </a:solidFill>
                <a:latin typeface="Arial Unicode MS"/>
              </a:rPr>
              <a:t>1</a:t>
            </a:r>
            <a:r>
              <a:rPr lang="ar-SA" sz="1700">
                <a:solidFill>
                  <a:srgbClr val="F7D9CC"/>
                </a:solidFill>
                <a:latin typeface="Arial Unicode MS"/>
              </a:rPr>
              <a:t>،ا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487" y="742950"/>
            <a:ext cx="4400550" cy="878681"/>
          </a:xfrm>
          <a:prstGeom prst="rect">
            <a:avLst/>
          </a:prstGeom>
          <a:solidFill>
            <a:srgbClr val="FCE9DA"/>
          </a:solidFill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3690"/>
              </a:lnSpc>
            </a:pPr>
            <a:r>
              <a:rPr lang="ar-SA" sz="2700" b="1">
                <a:latin typeface="Arial"/>
              </a:rPr>
              <a:t>لمتي فواد</a:t>
            </a:r>
            <a:r>
              <a:rPr lang="en-US" sz="3200" b="1">
                <a:latin typeface="Arial"/>
              </a:rPr>
              <a:t>٠</a:t>
            </a:r>
            <a:r>
              <a:rPr lang="ar-SA" sz="3200" b="1">
                <a:latin typeface="Arial"/>
              </a:rPr>
              <a:t>جدى </a:t>
            </a:r>
            <a:r>
              <a:rPr lang="ar-SA" sz="2700" b="1">
                <a:latin typeface="Arial"/>
              </a:rPr>
              <a:t>اتيم </a:t>
            </a:r>
            <a:r>
              <a:rPr lang="ar-SA" sz="2200" b="1">
                <a:latin typeface="Tahoma"/>
              </a:rPr>
              <a:t>اسالي </a:t>
            </a:r>
            <a:r>
              <a:rPr lang="ar-SA" sz="3300" b="1">
                <a:latin typeface="Arial"/>
              </a:rPr>
              <a:t>دف</a:t>
            </a:r>
            <a:r>
              <a:rPr lang="en-US" sz="3300" b="1">
                <a:latin typeface="Arial"/>
              </a:rPr>
              <a:t>٠</a:t>
            </a:r>
            <a:r>
              <a:rPr lang="ar-SA" sz="3300" b="1">
                <a:latin typeface="Arial"/>
              </a:rPr>
              <a:t>ر</a:t>
            </a:r>
          </a:p>
          <a:p>
            <a:pPr indent="0" algn="ctr" rtl="1">
              <a:lnSpc>
                <a:spcPts val="2810"/>
              </a:lnSpc>
              <a:spcAft>
                <a:spcPts val="2800"/>
              </a:spcAft>
            </a:pPr>
            <a:r>
              <a:rPr lang="ar-SA" sz="2100">
                <a:latin typeface="Arial Unicode MS"/>
              </a:rPr>
              <a:t>(</a:t>
            </a:r>
            <a:r>
              <a:rPr lang="en-US" sz="2100">
                <a:latin typeface="Arial Unicode MS"/>
              </a:rPr>
              <a:t>٢</a:t>
            </a:r>
            <a:r>
              <a:rPr lang="ar-SA" sz="2100">
                <a:latin typeface="Arial Unicode MS"/>
              </a:rPr>
              <a:t>)اسة (</a:t>
            </a:r>
            <a:r>
              <a:rPr lang="en-US" sz="2100">
                <a:latin typeface="Arial Unicode MS"/>
              </a:rPr>
              <a:t>٦</a:t>
            </a:r>
            <a:r>
              <a:rPr lang="ar-SA" sz="2100">
                <a:latin typeface="Arial Unicode MS"/>
              </a:rPr>
              <a:t>)ل</a:t>
            </a:r>
            <a:r>
              <a:rPr lang="en-US" sz="2100">
                <a:latin typeface="Arial Unicode MS"/>
              </a:rPr>
              <a:t>٠</a:t>
            </a:r>
            <a:r>
              <a:rPr lang="ar-SA" sz="2100">
                <a:latin typeface="Arial Unicode MS"/>
              </a:rPr>
              <a:t>ء</a:t>
            </a:r>
            <a:r>
              <a:rPr lang="en-US" sz="2100">
                <a:latin typeface="Arial Unicode MS"/>
              </a:rPr>
              <a:t>٠</a:t>
            </a:r>
            <a:r>
              <a:rPr lang="ar-SA" sz="2100">
                <a:latin typeface="Arial Unicode MS"/>
              </a:rPr>
              <a:t>)</a:t>
            </a:r>
            <a:r>
              <a:rPr lang="en-US" sz="2100">
                <a:latin typeface="Arial Unicode MS"/>
              </a:rPr>
              <a:t>١٤١٧</a:t>
            </a:r>
            <a:r>
              <a:rPr lang="ar-SA" sz="2100">
                <a:latin typeface="Arial Unicode MS"/>
              </a:rPr>
              <a:t>د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1681" y="2007393"/>
            <a:ext cx="3536156" cy="112871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4020"/>
              </a:lnSpc>
              <a:spcBef>
                <a:spcPts val="2800"/>
              </a:spcBef>
              <a:spcAft>
                <a:spcPts val="350"/>
              </a:spcAft>
            </a:pPr>
            <a:r>
              <a:rPr lang="ar-SA" sz="3000">
                <a:solidFill>
                  <a:srgbClr val="D28555"/>
                </a:solidFill>
                <a:latin typeface="Arial Unicode MS"/>
              </a:rPr>
              <a:t>الغراررقم(</a:t>
            </a:r>
            <a:r>
              <a:rPr lang="en-US" sz="3000">
                <a:solidFill>
                  <a:srgbClr val="D28555"/>
                </a:solidFill>
                <a:latin typeface="Arial Unicode MS"/>
              </a:rPr>
              <a:t>١٤١٧/٦/٣</a:t>
            </a:r>
            <a:r>
              <a:rPr lang="ar-SA" sz="3000">
                <a:solidFill>
                  <a:srgbClr val="D28555"/>
                </a:solidFill>
                <a:latin typeface="Arial Unicode MS"/>
              </a:rPr>
              <a:t>)</a:t>
            </a:r>
          </a:p>
          <a:p>
            <a:pPr indent="0" algn="ctr" rtl="1">
              <a:lnSpc>
                <a:spcPts val="3480"/>
              </a:lnSpc>
              <a:spcAft>
                <a:spcPts val="2800"/>
              </a:spcAft>
            </a:pPr>
            <a:r>
              <a:rPr lang="ar-SA" sz="2600">
                <a:latin typeface="Arial Unicode MS"/>
              </a:rPr>
              <a:t>في</a:t>
            </a:r>
            <a:r>
              <a:rPr lang="en-US" sz="2600">
                <a:latin typeface="Arial Unicode MS"/>
              </a:rPr>
              <a:t>١٤١٧/٨/٢٦</a:t>
            </a:r>
            <a:r>
              <a:rPr lang="ar-SA" sz="2600">
                <a:latin typeface="Arial Unicode MS"/>
              </a:rPr>
              <a:t>د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231" y="3636168"/>
            <a:ext cx="6179344" cy="61507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41300" algn="r" rtl="1">
              <a:lnSpc>
                <a:spcPts val="2680"/>
              </a:lnSpc>
              <a:spcBef>
                <a:spcPts val="2800"/>
              </a:spcBef>
              <a:spcAft>
                <a:spcPts val="700"/>
              </a:spcAft>
            </a:pPr>
            <a:r>
              <a:rPr lang="ar-SA" sz="1700">
                <a:latin typeface="Arial Unicode MS"/>
              </a:rPr>
              <a:t>إن </a:t>
            </a:r>
            <a:r>
              <a:rPr lang="ar-SA" sz="2000">
                <a:latin typeface="Arial Unicode MS"/>
              </a:rPr>
              <a:t>مجلس التعليم العالي.</a:t>
            </a:r>
          </a:p>
          <a:p>
            <a:pPr indent="241300" algn="just" rtl="1">
              <a:lnSpc>
                <a:spcPts val="3206"/>
              </a:lnSpc>
              <a:spcAft>
                <a:spcPts val="350"/>
              </a:spcAft>
            </a:pPr>
            <a:r>
              <a:rPr lang="ar-SA" sz="2000" b="1">
                <a:latin typeface="Arial"/>
              </a:rPr>
              <a:t>بناء </a:t>
            </a:r>
            <a:r>
              <a:rPr lang="ar-SA" sz="1700">
                <a:latin typeface="Arial Unicode MS"/>
              </a:rPr>
              <a:t>على </a:t>
            </a:r>
            <a:r>
              <a:rPr lang="ar-SA" sz="1900">
                <a:latin typeface="Arial Unicode MS"/>
              </a:rPr>
              <a:t>أحكام </a:t>
            </a:r>
            <a:r>
              <a:rPr lang="ar-SA" sz="1700">
                <a:latin typeface="Arial Unicode MS"/>
              </a:rPr>
              <a:t>العقرة السادسة من المادة الخامة عشرة من نظام مجلس التعليم العالي والجامعات </a:t>
            </a:r>
            <a:r>
              <a:rPr lang="ar-SA" sz="2000">
                <a:latin typeface="Arial Unicode MS"/>
              </a:rPr>
              <a:t>التي </a:t>
            </a:r>
            <a:r>
              <a:rPr lang="ar-SA" sz="1700">
                <a:latin typeface="Arial Unicode MS"/>
              </a:rPr>
              <a:t>تقضي </a:t>
            </a:r>
            <a:r>
              <a:rPr lang="ar-SA" sz="2000">
                <a:latin typeface="Arial Unicode MS"/>
              </a:rPr>
              <a:t>بأن </a:t>
            </a:r>
            <a:r>
              <a:rPr lang="ar-SA" sz="1700">
                <a:latin typeface="Arial Unicode MS"/>
              </a:rPr>
              <a:t>من اختصاصات مجلس التعليم العالي إصدار اللوائح المشتركة للجامعات.</a:t>
            </a:r>
          </a:p>
          <a:p>
            <a:pPr indent="241300" algn="just" rtl="1">
              <a:lnSpc>
                <a:spcPts val="3769"/>
              </a:lnSpc>
            </a:pPr>
            <a:r>
              <a:rPr lang="ar-SA" sz="1700">
                <a:latin typeface="Arial Unicode MS"/>
              </a:rPr>
              <a:t>وحيث </a:t>
            </a:r>
            <a:r>
              <a:rPr lang="ar-SA" sz="2000">
                <a:latin typeface="Arial Unicode MS"/>
              </a:rPr>
              <a:t>إن اللائحة </a:t>
            </a:r>
            <a:r>
              <a:rPr lang="ar-SA" sz="1700">
                <a:latin typeface="Arial Unicode MS"/>
              </a:rPr>
              <a:t>الموحدة للدراسات العليا في الجامعات من اللوائح </a:t>
            </a:r>
            <a:r>
              <a:rPr lang="ar-SA" sz="1900">
                <a:latin typeface="Arial Unicode MS"/>
              </a:rPr>
              <a:t>المشتركة </a:t>
            </a:r>
            <a:r>
              <a:rPr lang="ar-SA" sz="1700">
                <a:latin typeface="Arial Unicode MS"/>
              </a:rPr>
              <a:t>وسوف </a:t>
            </a:r>
            <a:r>
              <a:rPr lang="ar-SA" sz="1900">
                <a:latin typeface="Arial Unicode MS"/>
              </a:rPr>
              <a:t>يؤدي </a:t>
            </a:r>
            <a:r>
              <a:rPr lang="ar-SA" sz="1700">
                <a:latin typeface="Arial Unicode MS"/>
              </a:rPr>
              <a:t>إقرارها إلى تنظيم الجوانب المتعلقة بالدراسات العليا في الجامعات .</a:t>
            </a:r>
          </a:p>
          <a:p>
            <a:pPr indent="241300" algn="r" rtl="1">
              <a:lnSpc>
                <a:spcPts val="4725"/>
              </a:lnSpc>
            </a:pPr>
            <a:r>
              <a:rPr lang="ar-SA" sz="1700">
                <a:latin typeface="Arial Unicode MS"/>
              </a:rPr>
              <a:t>وبعد الاطلاع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منكرة الأمانة العامة لمجلس التعليم العالي حول الموضوع ، </a:t>
            </a:r>
            <a:r>
              <a:rPr lang="ar-SA" sz="2000">
                <a:latin typeface="Arial Unicode MS"/>
              </a:rPr>
              <a:t>وعلى </a:t>
            </a:r>
            <a:r>
              <a:rPr lang="ar-SA" sz="1700">
                <a:latin typeface="Arial Unicode MS"/>
              </a:rPr>
              <a:t>نخة من مثروع اللائحة الموحدة للدراسات العليا في الجامعات ادرفقة بمنكرة العرض قرر المجلس ماياءتي : </a:t>
            </a:r>
            <a:r>
              <a:rPr lang="ar-SA" sz="2700">
                <a:solidFill>
                  <a:srgbClr val="D28555"/>
                </a:solidFill>
                <a:latin typeface="Arial Unicode MS"/>
              </a:rPr>
              <a:t>((الموافقة </a:t>
            </a:r>
            <a:r>
              <a:rPr lang="ar-SA" sz="2500">
                <a:solidFill>
                  <a:srgbClr val="D28555"/>
                </a:solidFill>
                <a:latin typeface="Arial Unicode MS"/>
              </a:rPr>
              <a:t>على </a:t>
            </a:r>
            <a:r>
              <a:rPr lang="ar-SA" sz="2700">
                <a:solidFill>
                  <a:srgbClr val="D28555"/>
                </a:solidFill>
                <a:latin typeface="Arial Unicode MS"/>
              </a:rPr>
              <a:t>اللدئحة الموحدة للد </a:t>
            </a:r>
            <a:r>
              <a:rPr lang="ar-SA" sz="2500">
                <a:solidFill>
                  <a:srgbClr val="D28555"/>
                </a:solidFill>
                <a:latin typeface="Arial Unicode MS"/>
              </a:rPr>
              <a:t>راسات </a:t>
            </a:r>
            <a:r>
              <a:rPr lang="ar-SA" sz="2700">
                <a:solidFill>
                  <a:srgbClr val="D28555"/>
                </a:solidFill>
                <a:latin typeface="Arial Unicode MS"/>
              </a:rPr>
              <a:t>العليا </a:t>
            </a:r>
            <a:r>
              <a:rPr lang="ar-SA" sz="2200" b="1">
                <a:solidFill>
                  <a:srgbClr val="D28555"/>
                </a:solidFill>
                <a:latin typeface="Arial"/>
              </a:rPr>
              <a:t>في </a:t>
            </a:r>
            <a:r>
              <a:rPr lang="ar-SA" sz="2700">
                <a:solidFill>
                  <a:srgbClr val="D28555"/>
                </a:solidFill>
                <a:latin typeface="Arial Unicode MS"/>
              </a:rPr>
              <a:t>الجامعات </a:t>
            </a:r>
            <a:r>
              <a:rPr lang="ar-SA" sz="2100">
                <a:solidFill>
                  <a:srgbClr val="D28555"/>
                </a:solidFill>
                <a:latin typeface="Arial Unicode MS"/>
              </a:rPr>
              <a:t>وفثا </a:t>
            </a:r>
            <a:r>
              <a:rPr lang="ar-SA" sz="2700">
                <a:solidFill>
                  <a:srgbClr val="D28555"/>
                </a:solidFill>
                <a:latin typeface="Arial Unicode MS"/>
              </a:rPr>
              <a:t>للصيغة المرفقة بالقرا ر))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818" y="248093"/>
            <a:ext cx="184298" cy="120502"/>
          </a:xfrm>
          <a:prstGeom prst="rect">
            <a:avLst/>
          </a:prstGeom>
          <a:solidFill>
            <a:srgbClr val="D73C28"/>
          </a:solidFill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1340"/>
              </a:lnSpc>
            </a:pPr>
            <a:r>
              <a:rPr lang="ar-SA" sz="1000" i="1">
                <a:solidFill>
                  <a:srgbClr val="FFFFFF"/>
                </a:solidFill>
                <a:latin typeface="Arial Unicode MS"/>
              </a:rPr>
              <a:t>ل/(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748" y="705293"/>
            <a:ext cx="5663610" cy="31472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 rtl="1">
              <a:lnSpc>
                <a:spcPts val="3684"/>
              </a:lnSpc>
            </a:pPr>
            <a:r>
              <a:rPr lang="ar-SA" sz="2000">
                <a:latin typeface="Arial Unicode MS"/>
              </a:rPr>
              <a:t>توصية مجلس القسم وموافقة صلس الكلية المختصة ومجلس عمادة الدراسات العليا. ويكون هذا الاختبار في التخصص </a:t>
            </a:r>
            <a:r>
              <a:rPr lang="ar-SA" sz="2000" b="1">
                <a:latin typeface="Arial"/>
              </a:rPr>
              <a:t>الرئيس </a:t>
            </a:r>
            <a:r>
              <a:rPr lang="ar-SA" sz="2000">
                <a:latin typeface="Arial Unicode MS"/>
              </a:rPr>
              <a:t>للطاب والتخصمات الفرعية إن وجدت. ويعد الطالب مرشحأ </a:t>
            </a:r>
            <a:r>
              <a:rPr lang="ar-SA" sz="2000" b="1">
                <a:latin typeface="Arial"/>
              </a:rPr>
              <a:t>لنيل </a:t>
            </a:r>
            <a:r>
              <a:rPr lang="ar-SA" sz="2000">
                <a:latin typeface="Arial Unicode MS"/>
              </a:rPr>
              <a:t>الدرجة إذا اجتاز الاختبار من المرة الاولى ، أما </a:t>
            </a:r>
            <a:r>
              <a:rPr lang="ar-SA" sz="1900">
                <a:latin typeface="Arial Unicode MS"/>
              </a:rPr>
              <a:t>إن </a:t>
            </a:r>
            <a:r>
              <a:rPr lang="ar-SA" sz="2000">
                <a:latin typeface="Arial Unicode MS"/>
              </a:rPr>
              <a:t>أخغق فيه أو في جزء منه فيعطى فرصة واحدة خلال فصلين دراسيين . </a:t>
            </a:r>
            <a:r>
              <a:rPr lang="ar-SA" sz="1900">
                <a:latin typeface="Arial Unicode MS"/>
              </a:rPr>
              <a:t>فإن </a:t>
            </a:r>
            <a:r>
              <a:rPr lang="ar-SA" sz="2000">
                <a:latin typeface="Arial Unicode MS"/>
              </a:rPr>
              <a:t>أخغق يلغى </a:t>
            </a:r>
            <a:r>
              <a:rPr lang="ar-SA" sz="2000" b="1">
                <a:latin typeface="Arial"/>
              </a:rPr>
              <a:t>قيده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62" y="385762"/>
            <a:ext cx="2071688" cy="885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3020"/>
              </a:lnSpc>
              <a:spcAft>
                <a:spcPts val="490"/>
              </a:spcAft>
            </a:pPr>
            <a:r>
              <a:rPr lang="ar-SA" sz="2700" b="1">
                <a:solidFill>
                  <a:srgbClr val="E45E1B"/>
                </a:solidFill>
                <a:latin typeface="Arial"/>
              </a:rPr>
              <a:t>الاب ادا</a:t>
            </a:r>
            <a:r>
              <a:rPr lang="en-US" sz="2700" b="1">
                <a:solidFill>
                  <a:srgbClr val="E45E1B"/>
                </a:solidFill>
                <a:latin typeface="Arial"/>
              </a:rPr>
              <a:t>٠</a:t>
            </a:r>
            <a:r>
              <a:rPr lang="ar-SA" sz="2700" b="1">
                <a:solidFill>
                  <a:srgbClr val="E45E1B"/>
                </a:solidFill>
                <a:latin typeface="Arial"/>
              </a:rPr>
              <a:t>ن</a:t>
            </a:r>
          </a:p>
          <a:p>
            <a:pPr indent="0" algn="ctr" rtl="1">
              <a:lnSpc>
                <a:spcPts val="3620"/>
              </a:lnSpc>
              <a:spcAft>
                <a:spcPts val="2310"/>
              </a:spcAft>
            </a:pPr>
            <a:r>
              <a:rPr lang="ar-SA" sz="2700">
                <a:latin typeface="Arial Unicode MS"/>
              </a:rPr>
              <a:t>الرسائل </a:t>
            </a:r>
            <a:r>
              <a:rPr lang="ar-SA" sz="2600">
                <a:latin typeface="Arial Unicode MS"/>
              </a:rPr>
              <a:t>العلمية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3325" y="1785937"/>
            <a:ext cx="2836068" cy="3429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342900" algn="just" rtl="1">
              <a:lnSpc>
                <a:spcPts val="2680"/>
              </a:lnSpc>
              <a:spcBef>
                <a:spcPts val="2310"/>
              </a:spcBef>
              <a:spcAft>
                <a:spcPts val="2660"/>
              </a:spcAft>
            </a:pPr>
            <a:r>
              <a:rPr lang="ar-SA" sz="2000">
                <a:latin typeface="Arial Unicode MS"/>
              </a:rPr>
              <a:t>إعداد </a:t>
            </a:r>
            <a:r>
              <a:rPr lang="ar-SA" sz="1900">
                <a:latin typeface="Arial Unicode MS"/>
              </a:rPr>
              <a:t>الرائل والإشراف </a:t>
            </a:r>
            <a:r>
              <a:rPr lang="ar-SA" sz="2000">
                <a:latin typeface="Arial Unicode MS"/>
              </a:rPr>
              <a:t>عبها: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8856" y="2536031"/>
            <a:ext cx="3200400" cy="407194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480"/>
              </a:lnSpc>
              <a:spcBef>
                <a:spcPts val="2660"/>
              </a:spcBef>
              <a:spcAft>
                <a:spcPts val="2310"/>
              </a:spcAft>
            </a:pPr>
            <a:r>
              <a:rPr lang="ar-SA" sz="2600">
                <a:latin typeface="Arial Unicode MS"/>
              </a:rPr>
              <a:t>المادة الحادية والأ </a:t>
            </a:r>
            <a:r>
              <a:rPr lang="ar-SA" sz="2500">
                <a:latin typeface="Arial Unicode MS"/>
              </a:rPr>
              <a:t>ريعون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12" y="3407568"/>
            <a:ext cx="6072188" cy="17930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42900" algn="just" rtl="1">
              <a:lnSpc>
                <a:spcPts val="3544"/>
              </a:lnSpc>
              <a:spcBef>
                <a:spcPts val="2310"/>
              </a:spcBef>
              <a:spcAft>
                <a:spcPts val="1820"/>
              </a:spcAft>
            </a:pPr>
            <a:r>
              <a:rPr lang="ar-SA" sz="1900">
                <a:latin typeface="Arial Unicode MS"/>
              </a:rPr>
              <a:t>يكون </a:t>
            </a:r>
            <a:r>
              <a:rPr lang="ar-SA" sz="1700">
                <a:latin typeface="Arial Unicode MS"/>
              </a:rPr>
              <a:t>لكا </a:t>
            </a:r>
            <a:r>
              <a:rPr lang="ar-SA" sz="2000">
                <a:latin typeface="Arial Unicode MS"/>
              </a:rPr>
              <a:t>طالب دراسات </a:t>
            </a:r>
            <a:r>
              <a:rPr lang="ar-SA" sz="1700">
                <a:latin typeface="Arial Unicode MS"/>
              </a:rPr>
              <a:t>عليا </a:t>
            </a:r>
            <a:r>
              <a:rPr lang="ar-SA" sz="1900">
                <a:latin typeface="Arial Unicode MS"/>
              </a:rPr>
              <a:t>مرشد </a:t>
            </a:r>
            <a:r>
              <a:rPr lang="ar-SA" sz="1700">
                <a:latin typeface="Arial Unicode MS"/>
              </a:rPr>
              <a:t>علمي هع بداية التحاقه با لبرنا مح لتوجيهه في </a:t>
            </a:r>
            <a:r>
              <a:rPr lang="ar-SA" sz="2000">
                <a:latin typeface="Arial Unicode MS"/>
              </a:rPr>
              <a:t>دراسته </a:t>
            </a:r>
            <a:r>
              <a:rPr lang="ar-SA" sz="1700">
                <a:latin typeface="Arial Unicode MS"/>
              </a:rPr>
              <a:t>ومساعدته في اختيار موضوع الرسالة وإعداد </a:t>
            </a:r>
            <a:r>
              <a:rPr lang="ar-SA" sz="1900">
                <a:latin typeface="Arial Unicode MS"/>
              </a:rPr>
              <a:t>خطة </a:t>
            </a:r>
            <a:r>
              <a:rPr lang="ar-SA" sz="1700">
                <a:latin typeface="Arial Unicode MS"/>
              </a:rPr>
              <a:t>البحث </a:t>
            </a:r>
            <a:r>
              <a:rPr lang="ar-SA" sz="2000">
                <a:latin typeface="Arial Unicode MS"/>
              </a:rPr>
              <a:t>وفق </a:t>
            </a:r>
            <a:r>
              <a:rPr lang="ar-SA" sz="1700">
                <a:latin typeface="Arial Unicode MS"/>
              </a:rPr>
              <a:t>القواعد المعتمدة من مجلس الجامعة بناذ على توصية مجلس عمادة الدراسات العليا </a:t>
            </a:r>
            <a:r>
              <a:rPr lang="en-US" sz="1200">
                <a:latin typeface="Arial Unicode MS"/>
              </a:rPr>
              <a:t>٠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4581" y="5600700"/>
            <a:ext cx="3036094" cy="400050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480"/>
              </a:lnSpc>
              <a:spcBef>
                <a:spcPts val="1820"/>
              </a:spcBef>
              <a:spcAft>
                <a:spcPts val="2660"/>
              </a:spcAft>
            </a:pPr>
            <a:r>
              <a:rPr lang="ar-SA" sz="2600">
                <a:latin typeface="Arial Unicode MS"/>
              </a:rPr>
              <a:t>المادة الثانية والأ </a:t>
            </a:r>
            <a:r>
              <a:rPr lang="ar-SA" sz="2500">
                <a:latin typeface="Arial Unicode MS"/>
              </a:rPr>
              <a:t>ريعون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956" y="6565106"/>
            <a:ext cx="6072187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42900" algn="just" rtl="1">
              <a:lnSpc>
                <a:spcPts val="3656"/>
              </a:lnSpc>
              <a:spcBef>
                <a:spcPts val="2660"/>
              </a:spcBef>
            </a:pPr>
            <a:r>
              <a:rPr lang="ar-SA" sz="1700">
                <a:latin typeface="Arial Unicode MS"/>
              </a:rPr>
              <a:t>على طالب الدراسات العليا بعد إنهاء جمع متطئات القبول واجتيازه </a:t>
            </a:r>
            <a:r>
              <a:rPr lang="ar-SA" sz="1900">
                <a:latin typeface="Arial Unicode MS"/>
              </a:rPr>
              <a:t>خمسين </a:t>
            </a:r>
            <a:r>
              <a:rPr lang="ar-SA" sz="1700">
                <a:latin typeface="Arial Unicode MS"/>
              </a:rPr>
              <a:t>ني المائة على الأقل من المقررات الدراسية وبمعدل تراكمي لا يقل عن (جيد جدأ ) التقدم بمشروع الرسالة -</a:t>
            </a:r>
            <a:r>
              <a:rPr lang="ar-SA" sz="1900">
                <a:latin typeface="Arial Unicode MS"/>
              </a:rPr>
              <a:t>إن </a:t>
            </a:r>
            <a:r>
              <a:rPr lang="ar-SA" sz="1700">
                <a:latin typeface="Arial Unicode MS"/>
              </a:rPr>
              <a:t>وجدت - إني القسم ، وني حال التوصية بالموافقة عليه </a:t>
            </a:r>
            <a:r>
              <a:rPr lang="ar-SA" sz="1800">
                <a:latin typeface="Arial Unicode MS"/>
              </a:rPr>
              <a:t>يقترح </a:t>
            </a:r>
            <a:r>
              <a:rPr lang="ar-SA" sz="1700">
                <a:latin typeface="Arial Unicode MS"/>
              </a:rPr>
              <a:t>مجلس القسم اسم المشرف على الرسالة والمشرف المساعد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ar-SA" sz="1900">
                <a:latin typeface="Arial Unicode MS"/>
              </a:rPr>
              <a:t>إن </a:t>
            </a:r>
            <a:r>
              <a:rPr lang="ar-SA" sz="1700">
                <a:latin typeface="Arial Unicode MS"/>
              </a:rPr>
              <a:t>وجد - أو أسماء أعصاء </a:t>
            </a:r>
            <a:r>
              <a:rPr lang="ar-SA" sz="1900">
                <a:latin typeface="Arial Unicode MS"/>
              </a:rPr>
              <a:t>لجنة الإشراف </a:t>
            </a:r>
            <a:r>
              <a:rPr lang="ar-SA" sz="1700">
                <a:latin typeface="Arial Unicode MS"/>
              </a:rPr>
              <a:t>مع تحديد رئيسها ، </a:t>
            </a:r>
            <a:r>
              <a:rPr lang="ar-SA" sz="1800">
                <a:latin typeface="Arial Unicode MS"/>
              </a:rPr>
              <a:t>ويرفع </a:t>
            </a:r>
            <a:r>
              <a:rPr lang="ar-SA" sz="1700">
                <a:latin typeface="Arial Unicode MS"/>
              </a:rPr>
              <a:t>بذلك إلى مجلس الكلية ، ومجلس </a:t>
            </a:r>
            <a:r>
              <a:rPr lang="ar-SA" sz="2000">
                <a:latin typeface="Arial Unicode MS"/>
              </a:rPr>
              <a:t>عمادة </a:t>
            </a:r>
            <a:r>
              <a:rPr lang="ar-SA" sz="1700">
                <a:latin typeface="Arial Unicode MS"/>
              </a:rPr>
              <a:t>الدراسات العليا للموائة عليه بناء على تأييد مجلس الكلية </a:t>
            </a:r>
            <a:r>
              <a:rPr lang="en-US" sz="1200">
                <a:latin typeface="Arial Unicode MS"/>
              </a:rPr>
              <a:t>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" y="0"/>
            <a:ext cx="7165181" cy="1069419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02" y="85060"/>
            <a:ext cx="489098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186" y="609600"/>
            <a:ext cx="3657600" cy="645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58" y="177209"/>
            <a:ext cx="439479" cy="11837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088" y="1580706"/>
            <a:ext cx="6032205" cy="223992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558800" algn="just" rtl="1">
              <a:lnSpc>
                <a:spcPts val="3712"/>
              </a:lnSpc>
              <a:spcAft>
                <a:spcPts val="1540"/>
              </a:spcAft>
            </a:pPr>
            <a:r>
              <a:rPr lang="ar-SA" sz="1700">
                <a:latin typeface="Arial Unicode MS"/>
              </a:rPr>
              <a:t>يجوز </a:t>
            </a:r>
            <a:r>
              <a:rPr lang="ar-SA" sz="18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يقوم بالإشراف على الرسائل العلمية مشرفون </a:t>
            </a:r>
            <a:r>
              <a:rPr lang="ar-SA" sz="1900">
                <a:latin typeface="Arial Unicode MS"/>
              </a:rPr>
              <a:t>من </a:t>
            </a:r>
            <a:r>
              <a:rPr lang="ar-SA" sz="2000">
                <a:latin typeface="Arial Unicode MS"/>
              </a:rPr>
              <a:t>ذوي </a:t>
            </a:r>
            <a:r>
              <a:rPr lang="ar-SA" sz="1700">
                <a:latin typeface="Arial Unicode MS"/>
              </a:rPr>
              <a:t>الخبرة المتميزة والكفاية العلمية </a:t>
            </a:r>
            <a:r>
              <a:rPr lang="ar-SA" sz="18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مجال البحث من غير أعضاء هيئة التدريس بالجامعة وذلك بقرار </a:t>
            </a:r>
            <a:r>
              <a:rPr lang="ar-SA" sz="1900">
                <a:latin typeface="Arial Unicode MS"/>
              </a:rPr>
              <a:t>من </a:t>
            </a:r>
            <a:r>
              <a:rPr lang="ar-SA" sz="1700">
                <a:latin typeface="Arial Unicode MS"/>
              </a:rPr>
              <a:t>مجلس الجامعة بناء على توحسية مجلس القسم المختصى ومجلس الكلية المعنية ومجلس عمادة الدراسات العليا </a:t>
            </a:r>
            <a:r>
              <a:rPr lang="en-US" sz="1700">
                <a:latin typeface="Arial Unicode MS"/>
              </a:rPr>
              <a:t>٠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7395" y="4242390"/>
            <a:ext cx="3104707" cy="340242"/>
          </a:xfrm>
          <a:prstGeom prst="rect">
            <a:avLst/>
          </a:prstGeom>
          <a:solidFill>
            <a:srgbClr val="FCEADD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480"/>
              </a:lnSpc>
              <a:spcAft>
                <a:spcPts val="2170"/>
              </a:spcAft>
            </a:pPr>
            <a:r>
              <a:rPr lang="ar-SA" sz="2600">
                <a:latin typeface="Arial Unicode MS"/>
              </a:rPr>
              <a:t>المادة السابعة والأحدعون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455" y="5004390"/>
            <a:ext cx="6081824" cy="140349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79400" algn="just" rtl="1">
              <a:lnSpc>
                <a:spcPts val="3684"/>
              </a:lnSpc>
              <a:spcBef>
                <a:spcPts val="2170"/>
              </a:spcBef>
            </a:pPr>
            <a:r>
              <a:rPr lang="ar-SA" sz="1700">
                <a:latin typeface="Arial Unicode MS"/>
              </a:rPr>
              <a:t>يجوز </a:t>
            </a:r>
            <a:r>
              <a:rPr lang="ar-SA" sz="18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يقوم </a:t>
            </a:r>
            <a:r>
              <a:rPr lang="ar-SA" sz="1800">
                <a:latin typeface="Arial Unicode MS"/>
              </a:rPr>
              <a:t>بالمساعدة في </a:t>
            </a:r>
            <a:r>
              <a:rPr lang="ar-SA" sz="1900">
                <a:latin typeface="Arial Unicode MS"/>
              </a:rPr>
              <a:t>الإشراف </a:t>
            </a:r>
            <a:r>
              <a:rPr lang="ar-SA" sz="2000">
                <a:latin typeface="Arial Unicode MS"/>
              </a:rPr>
              <a:t>على </a:t>
            </a:r>
            <a:r>
              <a:rPr lang="ar-SA" sz="1900">
                <a:latin typeface="Arial Unicode MS"/>
              </a:rPr>
              <a:t>الرسالة </a:t>
            </a:r>
            <a:r>
              <a:rPr lang="ar-SA" sz="1800">
                <a:latin typeface="Arial Unicode MS"/>
              </a:rPr>
              <a:t>أحد </a:t>
            </a:r>
            <a:r>
              <a:rPr lang="ar-SA" sz="1700">
                <a:latin typeface="Arial Unicode MS"/>
              </a:rPr>
              <a:t>أعضاء هيئة </a:t>
            </a:r>
            <a:r>
              <a:rPr lang="ar-SA" sz="1800">
                <a:latin typeface="Arial Unicode MS"/>
              </a:rPr>
              <a:t>التدريس </a:t>
            </a:r>
            <a:r>
              <a:rPr lang="ar-SA" sz="1700">
                <a:latin typeface="Arial Unicode MS"/>
              </a:rPr>
              <a:t>من </a:t>
            </a:r>
            <a:r>
              <a:rPr lang="ar-SA" sz="1800">
                <a:latin typeface="Arial Unicode MS"/>
              </a:rPr>
              <a:t>أفن </a:t>
            </a:r>
            <a:r>
              <a:rPr lang="ar-SA" sz="1700">
                <a:latin typeface="Arial Unicode MS"/>
              </a:rPr>
              <a:t>م </a:t>
            </a:r>
            <a:r>
              <a:rPr lang="ar-SA" sz="1800">
                <a:latin typeface="Arial Unicode MS"/>
              </a:rPr>
              <a:t>أخرى حسب طبيعة </a:t>
            </a:r>
            <a:r>
              <a:rPr lang="ar-SA" sz="1900">
                <a:latin typeface="Arial Unicode MS"/>
              </a:rPr>
              <a:t>الرسالة </a:t>
            </a:r>
            <a:r>
              <a:rPr lang="ar-SA" sz="1700">
                <a:latin typeface="Arial Unicode MS"/>
              </a:rPr>
              <a:t>، </a:t>
            </a:r>
            <a:r>
              <a:rPr lang="ar-SA" sz="2000">
                <a:latin typeface="Arial Unicode MS"/>
              </a:rPr>
              <a:t>على </a:t>
            </a:r>
            <a:r>
              <a:rPr lang="ar-SA" sz="18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يكون </a:t>
            </a:r>
            <a:r>
              <a:rPr lang="ar-SA" sz="1900">
                <a:latin typeface="Arial Unicode MS"/>
              </a:rPr>
              <a:t>المشرف الرئيس </a:t>
            </a:r>
            <a:r>
              <a:rPr lang="ar-SA" sz="1700">
                <a:latin typeface="Arial Unicode MS"/>
              </a:rPr>
              <a:t>من </a:t>
            </a:r>
            <a:r>
              <a:rPr lang="ar-SA" sz="1900">
                <a:latin typeface="Arial Unicode MS"/>
              </a:rPr>
              <a:t>الفبم </a:t>
            </a:r>
            <a:r>
              <a:rPr lang="ar-SA" sz="1700">
                <a:latin typeface="Arial Unicode MS"/>
              </a:rPr>
              <a:t>الذي </a:t>
            </a:r>
            <a:r>
              <a:rPr lang="ar-SA" sz="1800">
                <a:latin typeface="Arial Unicode MS"/>
              </a:rPr>
              <a:t>يدرس به </a:t>
            </a:r>
            <a:r>
              <a:rPr lang="ar-SA" sz="1900">
                <a:latin typeface="Arial Unicode MS"/>
              </a:rPr>
              <a:t>الطالب </a:t>
            </a:r>
            <a:r>
              <a:rPr lang="en-US" sz="1700">
                <a:latin typeface="Arial Unicode MS"/>
              </a:rPr>
              <a:t>٠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809" y="6861544"/>
            <a:ext cx="3012558" cy="404037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marR="342900" indent="0" algn="r" rtl="1">
              <a:lnSpc>
                <a:spcPts val="3620"/>
              </a:lnSpc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الثامنة </a:t>
            </a:r>
            <a:r>
              <a:rPr lang="ar-SA" sz="2600">
                <a:latin typeface="Arial Unicode MS"/>
              </a:rPr>
              <a:t>والاءحيعون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544" y="7690883"/>
            <a:ext cx="6074735" cy="2594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321"/>
              </a:lnSpc>
            </a:pPr>
            <a:r>
              <a:rPr lang="ar-SA" sz="1700">
                <a:latin typeface="Arial Unicode MS"/>
              </a:rPr>
              <a:t>للمشرف سواء </a:t>
            </a:r>
            <a:r>
              <a:rPr lang="ar-SA" sz="2000">
                <a:latin typeface="Arial Unicode MS"/>
              </a:rPr>
              <a:t>كان </a:t>
            </a:r>
            <a:r>
              <a:rPr lang="ar-SA" sz="1700">
                <a:latin typeface="Arial Unicode MS"/>
              </a:rPr>
              <a:t>منفردأ أو مشتركأ هع غيره </a:t>
            </a:r>
            <a:r>
              <a:rPr lang="ar-SA" sz="18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شمرفط بحد </a:t>
            </a:r>
            <a:r>
              <a:rPr lang="ar-SA" sz="1900">
                <a:latin typeface="Arial Unicode MS"/>
              </a:rPr>
              <a:t>أقص </a:t>
            </a:r>
            <a:r>
              <a:rPr lang="ar-SA" sz="1700">
                <a:latin typeface="Arial Unicode MS"/>
              </a:rPr>
              <a:t>على أربع رسائل </a:t>
            </a:r>
            <a:r>
              <a:rPr lang="ar-SA" sz="18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وقت واحد. ويجوز </a:t>
            </a:r>
            <a:r>
              <a:rPr lang="ar-SA" sz="18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حالات الضرورة القصوى بتوصية من مجلس القسم وموافقة مجلسي الكلية المعنية وعمادة. الدراسات العليا زيادة عدد الرسائل إلى خمس </a:t>
            </a:r>
            <a:r>
              <a:rPr lang="ar-SA" sz="1800">
                <a:latin typeface="Arial Unicode MS"/>
              </a:rPr>
              <a:t>ويحتسب </a:t>
            </a:r>
            <a:r>
              <a:rPr lang="ar-SA" sz="1700">
                <a:latin typeface="Arial Unicode MS"/>
              </a:rPr>
              <a:t>الإشراف على كل رسالة بساعة واحدة من </a:t>
            </a:r>
            <a:r>
              <a:rPr lang="ar-SA" sz="2000">
                <a:latin typeface="Arial Unicode MS"/>
              </a:rPr>
              <a:t>نصاب </a:t>
            </a:r>
            <a:r>
              <a:rPr lang="ar-SA" sz="1700">
                <a:latin typeface="Arial Unicode MS"/>
              </a:rPr>
              <a:t>عضو هيئة التدريس إذا </a:t>
            </a:r>
            <a:r>
              <a:rPr lang="ar-SA" sz="2000">
                <a:latin typeface="Arial Unicode MS"/>
              </a:rPr>
              <a:t>كان </a:t>
            </a:r>
            <a:r>
              <a:rPr lang="ar-SA" sz="1700">
                <a:latin typeface="Arial Unicode MS"/>
              </a:rPr>
              <a:t>مشرفأ منفردأ أو مشرفأء رئيا </a:t>
            </a:r>
            <a:r>
              <a:rPr lang="en-US" sz="1700">
                <a:latin typeface="Arial Unicode MS"/>
              </a:rPr>
              <a:t>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455" y="1003004"/>
            <a:ext cx="6046382" cy="35796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350"/>
              </a:lnSpc>
            </a:pPr>
            <a:r>
              <a:rPr lang="ar-SA" sz="2500">
                <a:latin typeface="Arial Unicode MS"/>
              </a:rPr>
              <a:t>المادة التاسعة و|لأددعون</a:t>
            </a:r>
          </a:p>
        </p:txBody>
      </p:sp>
      <p:sp>
        <p:nvSpPr>
          <p:cNvPr id="3" name="Rectangle 2"/>
          <p:cNvSpPr/>
          <p:nvPr/>
        </p:nvSpPr>
        <p:spPr>
          <a:xfrm>
            <a:off x="758455" y="1896139"/>
            <a:ext cx="6046382" cy="51922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237"/>
              </a:lnSpc>
              <a:spcAft>
                <a:spcPts val="2660"/>
              </a:spcAft>
            </a:pPr>
            <a:r>
              <a:rPr lang="ar-SA" sz="19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حال عدم تمكن المشرف من الاستمرار </a:t>
            </a:r>
            <a:r>
              <a:rPr lang="ar-SA" sz="19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الإشراف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الرسالة أو انتهاء خدمته بالجامعة ، يقترح القم </a:t>
            </a:r>
            <a:r>
              <a:rPr lang="ar-SA" sz="1900">
                <a:latin typeface="Arial Unicode MS"/>
              </a:rPr>
              <a:t>مشرفأ </a:t>
            </a:r>
            <a:r>
              <a:rPr lang="ar-SA" sz="2000" b="1">
                <a:latin typeface="Arial"/>
              </a:rPr>
              <a:t>بديلأ </a:t>
            </a:r>
            <a:r>
              <a:rPr lang="ar-SA" sz="1700">
                <a:latin typeface="Arial Unicode MS"/>
              </a:rPr>
              <a:t>يقوم مقامه ويوافق عليه مجلس الكلية المعنية ويقره مجلس عمادة الدراسات العليا.</a:t>
            </a:r>
          </a:p>
          <a:p>
            <a:pPr indent="0" algn="ctr" rtl="1">
              <a:lnSpc>
                <a:spcPts val="3620"/>
              </a:lnSpc>
              <a:spcAft>
                <a:spcPts val="266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الخمسون</a:t>
            </a:r>
          </a:p>
          <a:p>
            <a:pPr indent="317500" algn="just" rtl="1">
              <a:lnSpc>
                <a:spcPts val="2540"/>
              </a:lnSpc>
              <a:spcAft>
                <a:spcPts val="630"/>
              </a:spcAft>
            </a:pPr>
            <a:r>
              <a:rPr lang="ar-SA" sz="1900">
                <a:latin typeface="Arial Unicode MS"/>
              </a:rPr>
              <a:t>يقدم </a:t>
            </a:r>
            <a:r>
              <a:rPr lang="ar-SA" sz="1700">
                <a:latin typeface="Arial Unicode MS"/>
              </a:rPr>
              <a:t>المثرف - في </a:t>
            </a:r>
            <a:r>
              <a:rPr lang="ar-SA" sz="1900">
                <a:latin typeface="Arial Unicode MS"/>
              </a:rPr>
              <a:t>نهاية </a:t>
            </a:r>
            <a:r>
              <a:rPr lang="ar-SA" sz="1700">
                <a:latin typeface="Arial Unicode MS"/>
              </a:rPr>
              <a:t>كل فصل </a:t>
            </a:r>
            <a:r>
              <a:rPr lang="ar-SA" sz="1900">
                <a:latin typeface="Arial Unicode MS"/>
              </a:rPr>
              <a:t>دراس </a:t>
            </a:r>
            <a:r>
              <a:rPr lang="ar-SA" sz="1700">
                <a:latin typeface="Arial Unicode MS"/>
              </a:rPr>
              <a:t>- تقريرأ سلا' إلى</a:t>
            </a:r>
          </a:p>
          <a:p>
            <a:pPr indent="0" algn="just" rtl="1">
              <a:lnSpc>
                <a:spcPts val="2651"/>
              </a:lnSpc>
              <a:spcAft>
                <a:spcPts val="2660"/>
              </a:spcAft>
            </a:pPr>
            <a:r>
              <a:rPr lang="ar-SA" sz="1700">
                <a:latin typeface="Arial Unicode MS"/>
              </a:rPr>
              <a:t>رثير القم </a:t>
            </a:r>
            <a:r>
              <a:rPr lang="ar-SA" sz="1800">
                <a:latin typeface="Arial Unicode MS"/>
              </a:rPr>
              <a:t>عن </a:t>
            </a:r>
            <a:r>
              <a:rPr lang="ar-SA" sz="2000">
                <a:latin typeface="Arial Unicode MS"/>
              </a:rPr>
              <a:t>مدى تقدم </a:t>
            </a:r>
            <a:r>
              <a:rPr lang="ar-SA" sz="1700">
                <a:latin typeface="Arial Unicode MS"/>
              </a:rPr>
              <a:t>الطالب </a:t>
            </a:r>
            <a:r>
              <a:rPr lang="ar-SA" sz="19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دراسته وترسل صررة من التقرير </a:t>
            </a:r>
            <a:r>
              <a:rPr lang="ar-SA" sz="1800">
                <a:latin typeface="Arial Unicode MS"/>
              </a:rPr>
              <a:t>إلى عميد </a:t>
            </a:r>
            <a:r>
              <a:rPr lang="ar-SA" sz="1700">
                <a:latin typeface="Arial Unicode MS"/>
              </a:rPr>
              <a:t>الدراسات العليا.</a:t>
            </a:r>
          </a:p>
          <a:p>
            <a:pPr indent="0" algn="ctr" rtl="1">
              <a:lnSpc>
                <a:spcPts val="3620"/>
              </a:lnSpc>
              <a:spcAft>
                <a:spcPts val="2660"/>
              </a:spcAft>
            </a:pPr>
            <a:r>
              <a:rPr lang="ar-SA" sz="2600">
                <a:latin typeface="Arial Unicode MS"/>
              </a:rPr>
              <a:t>المادة الحادية </a:t>
            </a:r>
            <a:r>
              <a:rPr lang="ar-SA" sz="2700">
                <a:latin typeface="Arial Unicode MS"/>
              </a:rPr>
              <a:t>والخمسون</a:t>
            </a:r>
          </a:p>
        </p:txBody>
      </p:sp>
      <p:sp>
        <p:nvSpPr>
          <p:cNvPr id="4" name="Rectangle 3"/>
          <p:cNvSpPr/>
          <p:nvPr/>
        </p:nvSpPr>
        <p:spPr>
          <a:xfrm>
            <a:off x="765544" y="7676706"/>
            <a:ext cx="6049925" cy="12475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 rtl="1">
              <a:lnSpc>
                <a:spcPts val="3544"/>
              </a:lnSpc>
              <a:spcBef>
                <a:spcPts val="2660"/>
              </a:spcBef>
            </a:pPr>
            <a:r>
              <a:rPr lang="ar-SA" sz="1700">
                <a:latin typeface="Arial Unicode MS"/>
              </a:rPr>
              <a:t>يقدم المشرف على الرسالة ، بعد انتهاء الطالب من إعدادها ، تقر</a:t>
            </a:r>
            <a:r>
              <a:rPr lang="ar-SA" sz="2000">
                <a:latin typeface="Arial Unicode MS"/>
              </a:rPr>
              <a:t>يرأ </a:t>
            </a:r>
            <a:r>
              <a:rPr lang="ar-SA" sz="1700">
                <a:latin typeface="Arial Unicode MS"/>
              </a:rPr>
              <a:t>عن اكتمالها إلى </a:t>
            </a:r>
            <a:r>
              <a:rPr lang="ar-SA" sz="1400">
                <a:latin typeface="Arial Unicode MS"/>
              </a:rPr>
              <a:t>رئيس </a:t>
            </a:r>
            <a:r>
              <a:rPr lang="ar-SA" sz="1700">
                <a:latin typeface="Arial Unicode MS"/>
              </a:rPr>
              <a:t>القسم ، تمهيدآ لاستكمال الإجراءات التى يحددها مجلس عمادة الدراسات العليا </a:t>
            </a:r>
            <a:r>
              <a:rPr lang="en-US" sz="1700">
                <a:latin typeface="Arial Unicode MS"/>
              </a:rPr>
              <a:t>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378" y="878681"/>
            <a:ext cx="6090047" cy="29646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2950"/>
              </a:lnSpc>
            </a:pPr>
            <a:r>
              <a:rPr lang="ar-SA" sz="2200">
                <a:latin typeface="Arial Unicode MS"/>
              </a:rPr>
              <a:t>المادة الثانية والخمسون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378" y="1739503"/>
            <a:ext cx="6090047" cy="47970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68300" algn="just" rtl="1">
              <a:lnSpc>
                <a:spcPts val="3628"/>
              </a:lnSpc>
              <a:spcAft>
                <a:spcPts val="1820"/>
              </a:spcAft>
            </a:pPr>
            <a:r>
              <a:rPr lang="ar-SA" sz="1700">
                <a:latin typeface="Arial Unicode MS"/>
              </a:rPr>
              <a:t>إذا ثبت عدم جدية الطالب في الدراسة آو </a:t>
            </a:r>
            <a:r>
              <a:rPr lang="ar-SA" sz="1900">
                <a:latin typeface="Arial Unicode MS"/>
              </a:rPr>
              <a:t>أخل </a:t>
            </a:r>
            <a:r>
              <a:rPr lang="ar-SA" sz="1700">
                <a:latin typeface="Arial Unicode MS"/>
              </a:rPr>
              <a:t>بأي من واجباته الدراسية بنا؛ على تقرير من المسرف على دراسته يتم </a:t>
            </a:r>
            <a:r>
              <a:rPr lang="ar-SA" sz="1900">
                <a:latin typeface="Arial Unicode MS"/>
              </a:rPr>
              <a:t>إننار </a:t>
            </a:r>
            <a:r>
              <a:rPr lang="ar-SA" sz="1700">
                <a:latin typeface="Arial Unicode MS"/>
              </a:rPr>
              <a:t>الطالب بخطاب من القسم المحتص، وإذا </a:t>
            </a:r>
            <a:r>
              <a:rPr lang="ar-SA" sz="1900">
                <a:latin typeface="Arial Unicode MS"/>
              </a:rPr>
              <a:t>أنذر </a:t>
            </a:r>
            <a:r>
              <a:rPr lang="ar-SA" sz="1700">
                <a:latin typeface="Arial Unicode MS"/>
              </a:rPr>
              <a:t>الطالب مرتين ولم يتلاف أسباب الإننار فلمجلعس عمادة الدراسات العليا بنا؛ على توصية مجلس القسم إلغاء قيده. </a:t>
            </a:r>
            <a:r>
              <a:rPr lang="ar-SA" sz="2200">
                <a:latin typeface="Arial Unicode MS"/>
              </a:rPr>
              <a:t>مناقشة </a:t>
            </a:r>
            <a:r>
              <a:rPr lang="ar-SA" sz="1700">
                <a:latin typeface="Arial Unicode MS"/>
              </a:rPr>
              <a:t>الرسائل؛</a:t>
            </a:r>
          </a:p>
          <a:p>
            <a:pPr indent="1371600" algn="r" rtl="1">
              <a:lnSpc>
                <a:spcPts val="5147"/>
              </a:lnSpc>
              <a:spcAft>
                <a:spcPts val="1820"/>
              </a:spcAft>
            </a:pPr>
            <a:r>
              <a:rPr lang="ar-SA" sz="2300" b="1">
                <a:latin typeface="Arial"/>
              </a:rPr>
              <a:t>المادة الثالثةوالخمسون(*ء </a:t>
            </a:r>
            <a:r>
              <a:rPr lang="ar-SA" sz="1700">
                <a:latin typeface="Arial Unicode MS"/>
              </a:rPr>
              <a:t>تكون لجنة المناقشة بقرار من مجلس عمادة الدراسات العليا بنا؛ </a:t>
            </a:r>
            <a:r>
              <a:rPr lang="ar-SA" sz="2000">
                <a:latin typeface="Arial"/>
              </a:rPr>
              <a:t>على </a:t>
            </a:r>
            <a:r>
              <a:rPr lang="ar-SA" sz="1700">
                <a:latin typeface="Arial Unicode MS"/>
              </a:rPr>
              <a:t>توصية مجلسي القسم والكلية المختصفين.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1525" y="7204471"/>
            <a:ext cx="6040040" cy="24860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90141" indent="-508000" algn="r" rtl="1">
              <a:lnSpc>
                <a:spcPts val="3009"/>
              </a:lnSpc>
              <a:spcBef>
                <a:spcPts val="1820"/>
              </a:spcBef>
            </a:pPr>
            <a:r>
              <a:rPr lang="ar-SA" sz="1500">
                <a:latin typeface="Arial Unicode MS"/>
              </a:rPr>
              <a:t>(</a:t>
            </a:r>
            <a:r>
              <a:rPr lang="en-US" sz="1500">
                <a:latin typeface="Arial Unicode MS"/>
              </a:rPr>
              <a:t>٠</a:t>
            </a:r>
            <a:r>
              <a:rPr lang="ar-SA" sz="1500">
                <a:latin typeface="Arial Unicode MS"/>
              </a:rPr>
              <a:t>) تم </a:t>
            </a:r>
            <a:r>
              <a:rPr lang="ar-SA" sz="1900">
                <a:latin typeface="Arial Unicode MS"/>
              </a:rPr>
              <a:t>حنف </a:t>
            </a:r>
            <a:r>
              <a:rPr lang="ar-SA" sz="1500">
                <a:latin typeface="Arial Unicode MS"/>
              </a:rPr>
              <a:t>المادة (الثالثة </a:t>
            </a:r>
            <a:r>
              <a:rPr lang="ar-SA" sz="1400">
                <a:latin typeface="Arial Unicode MS"/>
              </a:rPr>
              <a:t>والخمسين) </a:t>
            </a:r>
            <a:r>
              <a:rPr lang="ar-SA" sz="1500">
                <a:latin typeface="Arial Unicode MS"/>
              </a:rPr>
              <a:t>السابقة </a:t>
            </a:r>
            <a:r>
              <a:rPr lang="ar-SA" sz="1400">
                <a:latin typeface="Arial Unicode MS"/>
              </a:rPr>
              <a:t>بموجب </a:t>
            </a:r>
            <a:r>
              <a:rPr lang="ar-SA" sz="1500">
                <a:latin typeface="Arial Unicode MS"/>
              </a:rPr>
              <a:t>قرار مجلس التعليم العالي رقم ( </a:t>
            </a:r>
            <a:r>
              <a:rPr lang="en-US" sz="1500">
                <a:latin typeface="Arial Unicode MS"/>
              </a:rPr>
              <a:t>٤٢٧/٤٢/٧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١</a:t>
            </a:r>
            <a:r>
              <a:rPr lang="ar-SA" sz="1500">
                <a:latin typeface="Arial Unicode MS"/>
              </a:rPr>
              <a:t>) وتاريخ ه</a:t>
            </a:r>
            <a:r>
              <a:rPr lang="en-US" sz="1500">
                <a:latin typeface="Arial Unicode MS"/>
              </a:rPr>
              <a:t>٤٢٧/٤/٢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١</a:t>
            </a:r>
            <a:r>
              <a:rPr lang="ar-SA" sz="1500">
                <a:latin typeface="Arial Unicode MS"/>
              </a:rPr>
              <a:t>ه المتوج بالموافقة السامية رقم ( </a:t>
            </a:r>
            <a:r>
              <a:rPr lang="en-US" sz="1500">
                <a:latin typeface="Arial Unicode MS"/>
              </a:rPr>
              <a:t>٥٩٩٧</a:t>
            </a:r>
            <a:r>
              <a:rPr lang="ar-SA" sz="1500">
                <a:latin typeface="Arial Unicode MS"/>
              </a:rPr>
              <a:t> /م.ب) وتاريخ </a:t>
            </a:r>
            <a:r>
              <a:rPr lang="en-US" sz="1500">
                <a:latin typeface="Arial Unicode MS"/>
              </a:rPr>
              <a:t>٠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٤٢٧/٨/١</a:t>
            </a:r>
            <a:r>
              <a:rPr lang="ar-SA" sz="1500">
                <a:latin typeface="Arial Unicode MS"/>
              </a:rPr>
              <a:t> </a:t>
            </a:r>
            <a:r>
              <a:rPr lang="en-US" sz="1500">
                <a:latin typeface="Arial Unicode MS"/>
              </a:rPr>
              <a:t>١</a:t>
            </a:r>
            <a:r>
              <a:rPr lang="ar-SA" sz="1500">
                <a:latin typeface="Arial Unicode MS"/>
              </a:rPr>
              <a:t>د </a:t>
            </a:r>
            <a:r>
              <a:rPr lang="en-US" sz="1500">
                <a:latin typeface="Arial Unicode MS"/>
              </a:rPr>
              <a:t>٠</a:t>
            </a:r>
            <a:r>
              <a:rPr lang="ar-SA" sz="1500">
                <a:latin typeface="Arial Unicode MS"/>
              </a:rPr>
              <a:t> ونصها كما يلي:</a:t>
            </a:r>
          </a:p>
          <a:p>
            <a:pPr marR="490141" indent="0" algn="just" rtl="1">
              <a:lnSpc>
                <a:spcPts val="2897"/>
              </a:lnSpc>
            </a:pPr>
            <a:r>
              <a:rPr lang="ar-SA" sz="1500">
                <a:latin typeface="Arial Unicode MS"/>
              </a:rPr>
              <a:t>(( لاتقل المدة من قبول مشروع الرسالة من عمادة الدراسات العليا </a:t>
            </a:r>
            <a:r>
              <a:rPr lang="ar-SA" sz="1400">
                <a:latin typeface="Arial Unicode MS"/>
              </a:rPr>
              <a:t>إلى </a:t>
            </a:r>
            <a:r>
              <a:rPr lang="ar-SA" sz="1500">
                <a:latin typeface="Arial Unicode MS"/>
              </a:rPr>
              <a:t>تقديمها </a:t>
            </a:r>
            <a:r>
              <a:rPr lang="ar-SA" sz="1400">
                <a:latin typeface="Arial Unicode MS"/>
              </a:rPr>
              <a:t>كاملة إلى </a:t>
            </a:r>
            <a:r>
              <a:rPr lang="ar-SA" sz="1500">
                <a:latin typeface="Arial Unicode MS"/>
              </a:rPr>
              <a:t>القسم عن فصلين دراسيين لرسالة الماجستير،</a:t>
            </a:r>
          </a:p>
          <a:p>
            <a:pPr marR="490141" indent="0" algn="just" rtl="1">
              <a:lnSpc>
                <a:spcPts val="2010"/>
              </a:lnSpc>
            </a:pPr>
            <a:r>
              <a:rPr lang="ar-SA" sz="1500">
                <a:latin typeface="Arial Unicode MS"/>
              </a:rPr>
              <a:t>وأربعة فصول دراسية للدكتوراه 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69" y="680483"/>
            <a:ext cx="4019107" cy="637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213" y="6485860"/>
            <a:ext cx="3721396" cy="645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544" y="10207255"/>
            <a:ext cx="467832" cy="41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39" y="7265581"/>
            <a:ext cx="2048540" cy="3430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4279" y="1715386"/>
            <a:ext cx="6103088" cy="42459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06400" algn="r" rtl="1">
              <a:lnSpc>
                <a:spcPts val="3628"/>
              </a:lnSpc>
            </a:pPr>
            <a:r>
              <a:rPr lang="ar-SA" sz="1700">
                <a:latin typeface="Arial Unicode MS"/>
              </a:rPr>
              <a:t>يشترط </a:t>
            </a:r>
            <a:r>
              <a:rPr lang="ar-SA" sz="2000">
                <a:latin typeface="Arial Unicode MS"/>
              </a:rPr>
              <a:t>ني لجنة المنا</a:t>
            </a:r>
            <a:r>
              <a:rPr lang="ar-SA" sz="1700">
                <a:latin typeface="Arial Unicode MS"/>
              </a:rPr>
              <a:t>قثة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رسائل الماجستير ما </a:t>
            </a:r>
            <a:r>
              <a:rPr lang="ar-SA" sz="2000">
                <a:latin typeface="Arial Unicode MS"/>
              </a:rPr>
              <a:t>يأني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</a:t>
            </a:r>
            <a:r>
              <a:rPr lang="ar-SA" sz="1800">
                <a:latin typeface="Arial Unicode MS"/>
              </a:rPr>
              <a:t>- أن </a:t>
            </a:r>
            <a:r>
              <a:rPr lang="ar-SA" sz="2000">
                <a:latin typeface="Arial Unicode MS"/>
              </a:rPr>
              <a:t>يكون </a:t>
            </a:r>
            <a:r>
              <a:rPr lang="ar-SA" sz="1900">
                <a:latin typeface="Arial Unicode MS"/>
              </a:rPr>
              <a:t>عدد </a:t>
            </a:r>
            <a:r>
              <a:rPr lang="ar-SA" sz="2000">
                <a:latin typeface="Arial Unicode MS"/>
              </a:rPr>
              <a:t>أعضائها فرديأ ويكون </a:t>
            </a:r>
            <a:r>
              <a:rPr lang="ar-SA" sz="1800">
                <a:latin typeface="Arial Unicode MS"/>
              </a:rPr>
              <a:t>المشرف مقررأ </a:t>
            </a:r>
            <a:r>
              <a:rPr lang="ar-SA" sz="1900">
                <a:latin typeface="Arial Unicode MS"/>
              </a:rPr>
              <a:t>لها . </a:t>
            </a:r>
            <a:r>
              <a:rPr lang="en-US" sz="2000">
                <a:latin typeface="Arial Unicode MS"/>
              </a:rPr>
              <a:t>٢</a:t>
            </a:r>
            <a:r>
              <a:rPr lang="ar-SA" sz="2000">
                <a:latin typeface="Arial Unicode MS"/>
              </a:rPr>
              <a:t>- ألأ يقل </a:t>
            </a:r>
            <a:r>
              <a:rPr lang="ar-SA" sz="1900">
                <a:latin typeface="Arial Unicode MS"/>
              </a:rPr>
              <a:t>عدد </a:t>
            </a:r>
            <a:r>
              <a:rPr lang="ar-SA" sz="2000">
                <a:latin typeface="Arial Unicode MS"/>
              </a:rPr>
              <a:t>أعضاء اللجنة </a:t>
            </a:r>
            <a:r>
              <a:rPr lang="ar-SA" sz="1900">
                <a:latin typeface="Arial Unicode MS"/>
              </a:rPr>
              <a:t>عن </a:t>
            </a:r>
            <a:r>
              <a:rPr lang="ar-SA" sz="2000">
                <a:latin typeface="Arial Unicode MS"/>
              </a:rPr>
              <a:t>ثلاثة </a:t>
            </a:r>
            <a:r>
              <a:rPr lang="ar-SA" sz="1900">
                <a:latin typeface="Arial Unicode MS"/>
              </a:rPr>
              <a:t>من </a:t>
            </a:r>
            <a:r>
              <a:rPr lang="ar-SA" sz="1800">
                <a:latin typeface="Arial Unicode MS"/>
              </a:rPr>
              <a:t>بين </a:t>
            </a:r>
            <a:r>
              <a:rPr lang="ar-SA" sz="1900">
                <a:latin typeface="Arial Unicode MS"/>
              </a:rPr>
              <a:t>أعضاء هيئة </a:t>
            </a:r>
            <a:r>
              <a:rPr lang="ar-SA" sz="1800">
                <a:latin typeface="Arial Unicode MS"/>
              </a:rPr>
              <a:t>التدريس ولا </a:t>
            </a:r>
            <a:r>
              <a:rPr lang="ar-SA" sz="2000">
                <a:latin typeface="Arial Unicode MS"/>
              </a:rPr>
              <a:t>يمثل </a:t>
            </a:r>
            <a:r>
              <a:rPr lang="ar-SA" sz="1800">
                <a:latin typeface="Arial Unicode MS"/>
              </a:rPr>
              <a:t>المشرف والمشرف </a:t>
            </a:r>
            <a:r>
              <a:rPr lang="ar-SA" sz="1900">
                <a:latin typeface="Arial Unicode MS"/>
              </a:rPr>
              <a:t>الماعد ( </a:t>
            </a:r>
            <a:r>
              <a:rPr lang="ar-SA" sz="2000">
                <a:latin typeface="Arial Unicode MS"/>
              </a:rPr>
              <a:t>إن وجد ) </a:t>
            </a:r>
            <a:r>
              <a:rPr lang="ar-SA" sz="1900">
                <a:latin typeface="Arial Unicode MS"/>
              </a:rPr>
              <a:t>أغلبية فيها.</a:t>
            </a:r>
          </a:p>
          <a:p>
            <a:pPr indent="0" algn="r" rtl="1">
              <a:lnSpc>
                <a:spcPts val="3740"/>
              </a:lnSpc>
            </a:pPr>
            <a:r>
              <a:rPr lang="en-US" sz="1700">
                <a:latin typeface="Arial Unicode MS"/>
              </a:rPr>
              <a:t>٣</a:t>
            </a:r>
            <a:r>
              <a:rPr lang="ar-SA" sz="1700">
                <a:latin typeface="Arial Unicode MS"/>
              </a:rPr>
              <a:t>- </a:t>
            </a:r>
            <a:r>
              <a:rPr lang="ar-SA" sz="18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تنطبق </a:t>
            </a:r>
            <a:r>
              <a:rPr lang="ar-SA" sz="1800">
                <a:latin typeface="Arial Unicode MS"/>
              </a:rPr>
              <a:t>شروط الإشراف </a:t>
            </a:r>
            <a:r>
              <a:rPr lang="ar-SA" sz="2000">
                <a:latin typeface="Arial Unicode MS"/>
              </a:rPr>
              <a:t>على </a:t>
            </a:r>
            <a:r>
              <a:rPr lang="ar-SA" sz="1800">
                <a:latin typeface="Arial Unicode MS"/>
              </a:rPr>
              <a:t>الرسائل </a:t>
            </a:r>
            <a:r>
              <a:rPr lang="ar-SA" sz="2000">
                <a:latin typeface="Arial Unicode MS"/>
              </a:rPr>
              <a:t>على أعفاء اللجنة. </a:t>
            </a:r>
            <a:r>
              <a:rPr lang="en-US" sz="1900">
                <a:latin typeface="Arial Unicode MS"/>
              </a:rPr>
              <a:t>٤</a:t>
            </a:r>
            <a:r>
              <a:rPr lang="ar-SA" sz="1900">
                <a:latin typeface="Arial Unicode MS"/>
              </a:rPr>
              <a:t> </a:t>
            </a:r>
            <a:r>
              <a:rPr lang="ar-SA" sz="1800">
                <a:latin typeface="Arial Unicode MS"/>
              </a:rPr>
              <a:t>- أن </a:t>
            </a:r>
            <a:r>
              <a:rPr lang="ar-SA" sz="2000">
                <a:latin typeface="Arial Unicode MS"/>
              </a:rPr>
              <a:t>يكون </a:t>
            </a:r>
            <a:r>
              <a:rPr lang="ar-SA" sz="1900">
                <a:latin typeface="Arial Unicode MS"/>
              </a:rPr>
              <a:t>من </a:t>
            </a:r>
            <a:r>
              <a:rPr lang="ar-SA" sz="1800">
                <a:latin typeface="Arial Unicode MS"/>
              </a:rPr>
              <a:t>بين </a:t>
            </a:r>
            <a:r>
              <a:rPr lang="ar-SA" sz="2000">
                <a:latin typeface="Arial Unicode MS"/>
              </a:rPr>
              <a:t>أعضاء اللجنة </a:t>
            </a:r>
            <a:r>
              <a:rPr lang="ar-SA" sz="1800">
                <a:latin typeface="Arial Unicode MS"/>
              </a:rPr>
              <a:t>أحد </a:t>
            </a:r>
            <a:r>
              <a:rPr lang="ar-SA" sz="2000">
                <a:latin typeface="Arial Unicode MS"/>
              </a:rPr>
              <a:t>الاساتذة ، أو الاساتذة المثاركين ، على الاقل.</a:t>
            </a:r>
          </a:p>
          <a:p>
            <a:pPr indent="0" algn="r" rtl="1">
              <a:lnSpc>
                <a:spcPts val="2680"/>
              </a:lnSpc>
            </a:pPr>
            <a:r>
              <a:rPr lang="en-US" sz="2000">
                <a:latin typeface="Arial Unicode MS"/>
              </a:rPr>
              <a:t>٥</a:t>
            </a:r>
            <a:r>
              <a:rPr lang="ar-SA" sz="2000">
                <a:latin typeface="Arial Unicode MS"/>
              </a:rPr>
              <a:t>- </a:t>
            </a:r>
            <a:r>
              <a:rPr lang="ar-SA" sz="1800">
                <a:latin typeface="Arial Unicode MS"/>
              </a:rPr>
              <a:t>أن </a:t>
            </a:r>
            <a:r>
              <a:rPr lang="ar-SA" sz="2000">
                <a:latin typeface="Arial Unicode MS"/>
              </a:rPr>
              <a:t>تتخن قراراتها بموافقة </a:t>
            </a:r>
            <a:r>
              <a:rPr lang="ar-SA" sz="1800">
                <a:latin typeface="Arial Unicode MS"/>
              </a:rPr>
              <a:t>لثى </a:t>
            </a:r>
            <a:r>
              <a:rPr lang="ar-SA" sz="2000">
                <a:latin typeface="Arial Unicode MS"/>
              </a:rPr>
              <a:t>الاعضاء على الاقل.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455" y="7464055"/>
            <a:ext cx="6074735" cy="28069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81000" algn="r" rtl="1">
              <a:lnSpc>
                <a:spcPts val="3544"/>
              </a:lnSpc>
            </a:pPr>
            <a:r>
              <a:rPr lang="ar-SA" sz="1700">
                <a:latin typeface="Arial Unicode MS"/>
              </a:rPr>
              <a:t>يشترط </a:t>
            </a:r>
            <a:r>
              <a:rPr lang="ar-SA" sz="1900">
                <a:latin typeface="Arial Unicode MS"/>
              </a:rPr>
              <a:t>في لجنة المناقشة </a:t>
            </a:r>
            <a:r>
              <a:rPr lang="ar-SA" sz="2000">
                <a:latin typeface="Arial Unicode MS"/>
              </a:rPr>
              <a:t>على </a:t>
            </a:r>
            <a:r>
              <a:rPr lang="ar-SA" sz="1900">
                <a:latin typeface="Arial Unicode MS"/>
              </a:rPr>
              <a:t>رسائل الدكتوراه ما </a:t>
            </a:r>
            <a:r>
              <a:rPr lang="ar-SA" sz="1700">
                <a:latin typeface="Arial Unicode MS"/>
              </a:rPr>
              <a:t>يأتي </a:t>
            </a:r>
            <a:r>
              <a:rPr lang="en-US" sz="1900">
                <a:latin typeface="Arial Unicode MS"/>
              </a:rPr>
              <a:t>١</a:t>
            </a:r>
            <a:r>
              <a:rPr lang="ar-SA" sz="1900">
                <a:latin typeface="Arial Unicode MS"/>
              </a:rPr>
              <a:t> - أن يكون </a:t>
            </a:r>
            <a:r>
              <a:rPr lang="ar-SA" sz="1700">
                <a:latin typeface="Arial Unicode MS"/>
              </a:rPr>
              <a:t>عدد </a:t>
            </a:r>
            <a:r>
              <a:rPr lang="ar-SA" sz="1900">
                <a:latin typeface="Arial Unicode MS"/>
              </a:rPr>
              <a:t>أعضائها فرديأ، ولا يقل </a:t>
            </a:r>
            <a:r>
              <a:rPr lang="ar-SA" sz="1700">
                <a:latin typeface="Arial Unicode MS"/>
              </a:rPr>
              <a:t>عن </a:t>
            </a:r>
            <a:r>
              <a:rPr lang="ar-SA" sz="1900">
                <a:latin typeface="Arial Unicode MS"/>
              </a:rPr>
              <a:t>ثلاثة، ويكون المشرف مقررأ لها .</a:t>
            </a:r>
          </a:p>
          <a:p>
            <a:pPr marR="366824" indent="-381000" algn="just" rtl="1">
              <a:lnSpc>
                <a:spcPts val="3907"/>
              </a:lnSpc>
            </a:pPr>
            <a:r>
              <a:rPr lang="en-US" sz="1900">
                <a:latin typeface="Arial Unicode MS"/>
              </a:rPr>
              <a:t>٢</a:t>
            </a:r>
            <a:r>
              <a:rPr lang="ar-SA" sz="1900">
                <a:latin typeface="Arial Unicode MS"/>
              </a:rPr>
              <a:t>- تقتصر </a:t>
            </a:r>
            <a:r>
              <a:rPr lang="ar-SA" sz="1700">
                <a:latin typeface="Arial Unicode MS"/>
              </a:rPr>
              <a:t>عضوية </a:t>
            </a:r>
            <a:r>
              <a:rPr lang="ar-SA" sz="1900">
                <a:latin typeface="Arial Unicode MS"/>
              </a:rPr>
              <a:t>لجنة المناقشة على الاساتذة والاساتذة المشاركين، ولا يمثل المشرف والمشرف المساعد ( إن وجد ) أغلبية </a:t>
            </a:r>
            <a:r>
              <a:rPr lang="ar-SA" sz="1700">
                <a:latin typeface="Arial Unicode MS"/>
              </a:rPr>
              <a:t>بينهم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" y="3132534"/>
            <a:ext cx="228600" cy="6432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3690" y="646509"/>
            <a:ext cx="5868591" cy="13751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 rtl="1">
              <a:lnSpc>
                <a:spcPts val="3909"/>
              </a:lnSpc>
            </a:pPr>
            <a:r>
              <a:rPr lang="en-US" sz="1900">
                <a:latin typeface="Arial Unicode MS"/>
              </a:rPr>
              <a:t>٣</a:t>
            </a:r>
            <a:r>
              <a:rPr lang="ar-SA" sz="1900">
                <a:latin typeface="Arial Unicode MS"/>
              </a:rPr>
              <a:t> أن يكوف بين </a:t>
            </a:r>
            <a:r>
              <a:rPr lang="ar-SA" sz="2100">
                <a:latin typeface="Arial Unicode MS"/>
              </a:rPr>
              <a:t>أعضاء </a:t>
            </a:r>
            <a:r>
              <a:rPr lang="ar-SA" sz="1900">
                <a:latin typeface="Arial Unicode MS"/>
              </a:rPr>
              <a:t>اللجنة أحد </a:t>
            </a:r>
            <a:r>
              <a:rPr lang="ar-SA" sz="2100">
                <a:latin typeface="Arial Unicode MS"/>
              </a:rPr>
              <a:t>الاساتذة </a:t>
            </a:r>
            <a:r>
              <a:rPr lang="ar-SA" sz="2000">
                <a:latin typeface="Arial Unicode MS"/>
              </a:rPr>
              <a:t>على </a:t>
            </a:r>
            <a:r>
              <a:rPr lang="ar-SA" sz="1900">
                <a:latin typeface="Arial Unicode MS"/>
              </a:rPr>
              <a:t>الاقل. </a:t>
            </a:r>
            <a:r>
              <a:rPr lang="en-US" sz="1900">
                <a:latin typeface="Arial Unicode MS"/>
              </a:rPr>
              <a:t>٤</a:t>
            </a:r>
            <a:r>
              <a:rPr lang="ar-SA" sz="1900">
                <a:latin typeface="Arial Unicode MS"/>
              </a:rPr>
              <a:t> - أن يكرن أحد </a:t>
            </a:r>
            <a:r>
              <a:rPr lang="ar-SA" sz="2100">
                <a:latin typeface="Arial Unicode MS"/>
              </a:rPr>
              <a:t>أعضاء </a:t>
            </a:r>
            <a:r>
              <a:rPr lang="ar-SA" sz="1900">
                <a:latin typeface="Arial Unicode MS"/>
              </a:rPr>
              <a:t>اللجنة </a:t>
            </a:r>
            <a:r>
              <a:rPr lang="ar-SA" sz="1700">
                <a:latin typeface="Arial Unicode MS"/>
              </a:rPr>
              <a:t>من </a:t>
            </a:r>
            <a:r>
              <a:rPr lang="ar-SA" sz="1900">
                <a:latin typeface="Arial Unicode MS"/>
              </a:rPr>
              <a:t>خارج الجامعة </a:t>
            </a:r>
            <a:r>
              <a:rPr lang="en-US" sz="1900">
                <a:latin typeface="Arial Unicode MS"/>
              </a:rPr>
              <a:t>٠</a:t>
            </a:r>
            <a:r>
              <a:rPr lang="ar-SA" sz="1900">
                <a:latin typeface="Arial Unicode MS"/>
              </a:rPr>
              <a:t> </a:t>
            </a:r>
            <a:r>
              <a:rPr lang="en-US" sz="1900">
                <a:latin typeface="Arial Unicode MS"/>
              </a:rPr>
              <a:t>٥</a:t>
            </a:r>
            <a:r>
              <a:rPr lang="ar-SA" sz="1900">
                <a:latin typeface="Arial Unicode MS"/>
              </a:rPr>
              <a:t>- أف تخن قراراتها بموافقة ئلر الأعفاء </a:t>
            </a:r>
            <a:r>
              <a:rPr lang="ar-SA" sz="2100">
                <a:latin typeface="Arial Unicode MS"/>
              </a:rPr>
              <a:t>عر </a:t>
            </a:r>
            <a:r>
              <a:rPr lang="ar-SA" sz="1900">
                <a:latin typeface="Arial Unicode MS"/>
              </a:rPr>
              <a:t>الاقل.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8115" y="2568178"/>
            <a:ext cx="3518297" cy="382190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marR="241300" indent="0" algn="r" rtl="1">
              <a:lnSpc>
                <a:spcPts val="3620"/>
              </a:lnSpc>
            </a:pPr>
            <a:r>
              <a:rPr lang="ar-SA" sz="2700">
                <a:latin typeface="Arial Unicode MS"/>
              </a:rPr>
              <a:t>المادة السادسة والخمسون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668" y="3464718"/>
            <a:ext cx="6075760" cy="59007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68300" algn="just" rtl="1">
              <a:lnSpc>
                <a:spcPts val="3600"/>
              </a:lnSpc>
              <a:spcAft>
                <a:spcPts val="1960"/>
              </a:spcAft>
            </a:pPr>
            <a:r>
              <a:rPr lang="ar-SA" sz="1700">
                <a:latin typeface="Arial Unicode MS"/>
              </a:rPr>
              <a:t>ني حال عدم تمكن المثرف عر الرسالة من المشاركة ني لجنة المناقشة لوفاته </a:t>
            </a:r>
            <a:r>
              <a:rPr lang="ar-SA" sz="18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انتهاء خدمته </a:t>
            </a:r>
            <a:r>
              <a:rPr lang="ar-SA" sz="18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لتواجده في مهمة خارج </a:t>
            </a:r>
            <a:r>
              <a:rPr lang="ar-SA" sz="1900">
                <a:latin typeface="Arial Unicode MS"/>
              </a:rPr>
              <a:t>البلاد </a:t>
            </a:r>
            <a:r>
              <a:rPr lang="ar-SA" sz="2000">
                <a:latin typeface="Arial Unicode MS"/>
              </a:rPr>
              <a:t>لفترة </a:t>
            </a:r>
            <a:r>
              <a:rPr lang="ar-SA" sz="1700">
                <a:latin typeface="Arial Unicode MS"/>
              </a:rPr>
              <a:t>طويلة، </a:t>
            </a:r>
            <a:r>
              <a:rPr lang="ar-SA" sz="2000">
                <a:latin typeface="Arial Unicode MS"/>
              </a:rPr>
              <a:t>يقترح القم </a:t>
            </a:r>
            <a:r>
              <a:rPr lang="ar-SA" sz="1700">
                <a:latin typeface="Arial Unicode MS"/>
              </a:rPr>
              <a:t>بديلا عنه ويوافق عليه مجلر الكلية المعنية </a:t>
            </a:r>
            <a:r>
              <a:rPr lang="ar-SA" sz="2000">
                <a:latin typeface="Arial Unicode MS"/>
              </a:rPr>
              <a:t>ويقره </a:t>
            </a:r>
            <a:r>
              <a:rPr lang="ar-SA" sz="1700">
                <a:latin typeface="Arial Unicode MS"/>
              </a:rPr>
              <a:t>مجلس عمادة الدراسات </a:t>
            </a:r>
            <a:r>
              <a:rPr lang="ar-SA" sz="1900">
                <a:latin typeface="Arial Unicode MS"/>
              </a:rPr>
              <a:t>العليا .</a:t>
            </a:r>
          </a:p>
          <a:p>
            <a:pPr indent="0" algn="ctr" rtl="1">
              <a:lnSpc>
                <a:spcPts val="3620"/>
              </a:lnSpc>
              <a:spcAft>
                <a:spcPts val="238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السابعة والخمسون</a:t>
            </a:r>
          </a:p>
          <a:p>
            <a:pPr indent="368300" algn="r" rtl="1">
              <a:lnSpc>
                <a:spcPts val="3741"/>
              </a:lnSpc>
            </a:pPr>
            <a:r>
              <a:rPr lang="ar-SA" sz="1700">
                <a:latin typeface="Arial Unicode MS"/>
              </a:rPr>
              <a:t>تعد لجنة المنانشة تقريرأ يوبع من جمع أعضائها، يقدم </a:t>
            </a:r>
            <a:r>
              <a:rPr lang="ar-SA" sz="2100">
                <a:latin typeface="Arial Unicode MS"/>
              </a:rPr>
              <a:t>إنى </a:t>
            </a:r>
            <a:r>
              <a:rPr lang="ar-SA" sz="2000" b="1">
                <a:latin typeface="Arial"/>
              </a:rPr>
              <a:t>رئيس </a:t>
            </a:r>
            <a:r>
              <a:rPr lang="ar-SA" sz="1700">
                <a:latin typeface="Arial Unicode MS"/>
              </a:rPr>
              <a:t>القم خلال </a:t>
            </a:r>
            <a:r>
              <a:rPr lang="ar-SA" sz="1900">
                <a:latin typeface="Arial Unicode MS"/>
              </a:rPr>
              <a:t>أسوع </a:t>
            </a:r>
            <a:r>
              <a:rPr lang="ar-SA" sz="1700">
                <a:latin typeface="Arial Unicode MS"/>
              </a:rPr>
              <a:t>من تاريإخ المناقشة، متضمنأ إحدى التوصيات </a:t>
            </a:r>
            <a:r>
              <a:rPr lang="ar-SA" sz="1800" b="1">
                <a:latin typeface="Arial"/>
              </a:rPr>
              <a:t>الآتية 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</a:t>
            </a:r>
            <a:r>
              <a:rPr lang="ar-SA" sz="1700">
                <a:latin typeface="Arial Unicode MS"/>
              </a:rPr>
              <a:t>- قبول الرسالة والتوصية بمنح الدرجة -</a:t>
            </a: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قيول الرسالة هع إجراء بعض التعديلات ، </a:t>
            </a:r>
            <a:r>
              <a:rPr lang="ar-SA" sz="2000">
                <a:latin typeface="Arial Unicode MS"/>
              </a:rPr>
              <a:t>دون </a:t>
            </a:r>
            <a:r>
              <a:rPr lang="ar-SA" sz="1700">
                <a:latin typeface="Arial Unicode MS"/>
              </a:rPr>
              <a:t>مناقشتها </a:t>
            </a:r>
            <a:r>
              <a:rPr lang="ar-SA" sz="1900">
                <a:latin typeface="Arial Unicode MS"/>
              </a:rPr>
              <a:t>مرة أخرى </a:t>
            </a:r>
            <a:r>
              <a:rPr lang="ar-SA" sz="1700">
                <a:latin typeface="Arial Unicode MS"/>
              </a:rPr>
              <a:t>ويفوض </a:t>
            </a:r>
            <a:r>
              <a:rPr lang="ar-SA" sz="1900">
                <a:latin typeface="Arial Unicode MS"/>
              </a:rPr>
              <a:t>أحد </a:t>
            </a:r>
            <a:r>
              <a:rPr lang="ar-SA" sz="1700">
                <a:latin typeface="Arial Unicode MS"/>
              </a:rPr>
              <a:t>أعضاء لجنة المناقشة بالتوصية بمنح الدرجة بعد التأكد من </a:t>
            </a:r>
            <a:r>
              <a:rPr lang="ar-SA" sz="1900">
                <a:latin typeface="Arial Unicode MS"/>
              </a:rPr>
              <a:t>الأخذ </a:t>
            </a:r>
            <a:r>
              <a:rPr lang="ar-SA" sz="1700">
                <a:latin typeface="Arial Unicode MS"/>
              </a:rPr>
              <a:t>بهذه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" y="0"/>
            <a:ext cx="7115175" cy="1069419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790" y="914400"/>
            <a:ext cx="1765005" cy="411125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3350"/>
              </a:lnSpc>
            </a:pPr>
            <a:r>
              <a:rPr lang="ar-SA" sz="2500">
                <a:latin typeface="Arial Unicode MS"/>
              </a:rPr>
              <a:t>المادة الستون</a:t>
            </a:r>
          </a:p>
        </p:txBody>
      </p:sp>
      <p:sp>
        <p:nvSpPr>
          <p:cNvPr id="3" name="Rectangle 2"/>
          <p:cNvSpPr/>
          <p:nvPr/>
        </p:nvSpPr>
        <p:spPr>
          <a:xfrm>
            <a:off x="779720" y="1814623"/>
            <a:ext cx="6032205" cy="18500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66700" algn="just" rtl="1">
              <a:lnSpc>
                <a:spcPts val="3321"/>
              </a:lnSpc>
              <a:spcAft>
                <a:spcPts val="2240"/>
              </a:spcAft>
            </a:pPr>
            <a:r>
              <a:rPr lang="ar-SA" sz="1700">
                <a:latin typeface="Arial Unicode MS"/>
              </a:rPr>
              <a:t>يصرف للمثرف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رسالة الماجستير من خارج الجامعة مكافاة مقطوعة مقدارها (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) خمة </a:t>
            </a:r>
            <a:r>
              <a:rPr lang="ar-SA" sz="1900">
                <a:latin typeface="Arial Unicode MS"/>
              </a:rPr>
              <a:t>آلاف </a:t>
            </a:r>
            <a:r>
              <a:rPr lang="ar-SA" sz="1700">
                <a:latin typeface="Arial Unicode MS"/>
              </a:rPr>
              <a:t>ريال كما يصرف للمشرف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رسالة الدكتوراه من خارج الجامعة مكافأة مقطوعة مقدارها (</a:t>
            </a:r>
            <a:r>
              <a:rPr lang="en-US" sz="1700">
                <a:latin typeface="Arial Unicode MS"/>
              </a:rPr>
              <a:t>٠٠٠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٧</a:t>
            </a:r>
            <a:r>
              <a:rPr lang="ar-SA" sz="1700">
                <a:latin typeface="Arial Unicode MS"/>
              </a:rPr>
              <a:t>) سيعة الاف ريال.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2074" y="4132520"/>
            <a:ext cx="3033823" cy="389861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2240"/>
              </a:spcBef>
              <a:spcAft>
                <a:spcPts val="2240"/>
              </a:spcAft>
            </a:pPr>
            <a:r>
              <a:rPr lang="ar-SA" sz="2600">
                <a:latin typeface="Arial Unicode MS"/>
              </a:rPr>
              <a:t>المادة الحادية </a:t>
            </a:r>
            <a:r>
              <a:rPr lang="ar-SA" sz="2700">
                <a:latin typeface="Arial Unicode MS"/>
              </a:rPr>
              <a:t>والستون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720" y="4947683"/>
            <a:ext cx="6046382" cy="51674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66700" algn="just" rtl="1">
              <a:lnSpc>
                <a:spcPts val="3740"/>
              </a:lnSpc>
              <a:spcBef>
                <a:spcPts val="2240"/>
              </a:spcBef>
            </a:pPr>
            <a:r>
              <a:rPr lang="ar-SA" sz="1800">
                <a:latin typeface="Arial Unicode MS"/>
              </a:rPr>
              <a:t>يصرف </a:t>
            </a:r>
            <a:r>
              <a:rPr lang="ar-SA" sz="1700">
                <a:latin typeface="Arial Unicode MS"/>
              </a:rPr>
              <a:t>لمن </a:t>
            </a:r>
            <a:r>
              <a:rPr lang="ar-SA" sz="1800">
                <a:latin typeface="Arial Unicode MS"/>
              </a:rPr>
              <a:t>يثترك </a:t>
            </a:r>
            <a:r>
              <a:rPr lang="ar-SA" sz="1700">
                <a:latin typeface="Arial Unicode MS"/>
              </a:rPr>
              <a:t>في منا </a:t>
            </a:r>
            <a:r>
              <a:rPr lang="ar-SA" sz="1900">
                <a:latin typeface="Arial Unicode MS"/>
              </a:rPr>
              <a:t>قثة رسالة </a:t>
            </a:r>
            <a:r>
              <a:rPr lang="ar-SA" sz="1700">
                <a:latin typeface="Arial Unicode MS"/>
              </a:rPr>
              <a:t>ما جتير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دكتوراه </a:t>
            </a:r>
            <a:r>
              <a:rPr lang="ar-SA" sz="1900">
                <a:latin typeface="Arial Unicode MS"/>
              </a:rPr>
              <a:t>مكافأة </a:t>
            </a:r>
            <a:r>
              <a:rPr lang="ar-SA" sz="1700">
                <a:latin typeface="Arial Unicode MS"/>
              </a:rPr>
              <a:t>مقطوعة مقدارها</a:t>
            </a:r>
            <a:r>
              <a:rPr lang="ar-SA" sz="2000">
                <a:latin typeface="Arial Unicode MS"/>
              </a:rPr>
              <a:t>(</a:t>
            </a:r>
            <a:r>
              <a:rPr lang="en-US" sz="2000">
                <a:latin typeface="Arial Unicode MS"/>
              </a:rPr>
              <a:t>٠</a:t>
            </a:r>
            <a:r>
              <a:rPr lang="ar-SA" sz="2000">
                <a:latin typeface="Arial Unicode MS"/>
              </a:rPr>
              <a:t>ا</a:t>
            </a:r>
            <a:r>
              <a:rPr lang="en-US" sz="2000">
                <a:latin typeface="Arial Unicode MS"/>
              </a:rPr>
              <a:t>١٠</a:t>
            </a:r>
            <a:r>
              <a:rPr lang="ar-SA" sz="2000">
                <a:latin typeface="Arial Unicode MS"/>
              </a:rPr>
              <a:t>) </a:t>
            </a:r>
            <a:r>
              <a:rPr lang="ar-SA" sz="1900">
                <a:latin typeface="Arial Unicode MS"/>
              </a:rPr>
              <a:t>ألف </a:t>
            </a:r>
            <a:r>
              <a:rPr lang="ar-SA" sz="1700">
                <a:latin typeface="Arial Unicode MS"/>
              </a:rPr>
              <a:t>ريال إذا </a:t>
            </a:r>
            <a:r>
              <a:rPr lang="ar-SA" sz="1900">
                <a:latin typeface="Arial Unicode MS"/>
              </a:rPr>
              <a:t>كان </a:t>
            </a:r>
            <a:r>
              <a:rPr lang="ar-SA" sz="1700">
                <a:latin typeface="Arial Unicode MS"/>
              </a:rPr>
              <a:t>المناقش عضرأ ني </a:t>
            </a:r>
            <a:r>
              <a:rPr lang="ar-SA" sz="1800">
                <a:latin typeface="Arial Unicode MS"/>
              </a:rPr>
              <a:t>هيئة </a:t>
            </a:r>
            <a:r>
              <a:rPr lang="ar-SA" sz="1700">
                <a:latin typeface="Arial Unicode MS"/>
              </a:rPr>
              <a:t>التدريس ينعس الجامعة التي تقدم لها </a:t>
            </a:r>
            <a:r>
              <a:rPr lang="ar-SA" sz="1900">
                <a:latin typeface="Arial Unicode MS"/>
              </a:rPr>
              <a:t>الرسالة .</a:t>
            </a:r>
          </a:p>
          <a:p>
            <a:pPr indent="266700" algn="just" rtl="1">
              <a:lnSpc>
                <a:spcPts val="3740"/>
              </a:lnSpc>
            </a:pPr>
            <a:r>
              <a:rPr lang="ar-SA" sz="1700">
                <a:latin typeface="Arial Unicode MS"/>
              </a:rPr>
              <a:t>أما </a:t>
            </a:r>
            <a:r>
              <a:rPr lang="ar-SA" sz="2000">
                <a:latin typeface="Arial Unicode MS"/>
              </a:rPr>
              <a:t>إذا </a:t>
            </a:r>
            <a:r>
              <a:rPr lang="ar-SA" sz="1700">
                <a:latin typeface="Arial Unicode MS"/>
              </a:rPr>
              <a:t>كان المناقش من </a:t>
            </a:r>
            <a:r>
              <a:rPr lang="ar-SA" sz="1800">
                <a:latin typeface="Arial Unicode MS"/>
              </a:rPr>
              <a:t>غير </a:t>
            </a:r>
            <a:r>
              <a:rPr lang="ar-SA" sz="1700">
                <a:latin typeface="Arial Unicode MS"/>
              </a:rPr>
              <a:t>أعضاء </a:t>
            </a:r>
            <a:r>
              <a:rPr lang="ar-SA" sz="1800">
                <a:latin typeface="Arial Unicode MS"/>
              </a:rPr>
              <a:t>هيئة </a:t>
            </a:r>
            <a:r>
              <a:rPr lang="ar-SA" sz="1700">
                <a:latin typeface="Arial Unicode MS"/>
              </a:rPr>
              <a:t>التدريس ني الجامعة التي تناقش فيها الرسالة سراء كان من موظفي تلك الجامعة أو ممن يدعى من خارجها فتصرف له مكافأة مقطوعة مقدارها </a:t>
            </a:r>
            <a:r>
              <a:rPr lang="ar-SA" sz="2000">
                <a:latin typeface="Arial Unicode MS"/>
              </a:rPr>
              <a:t>(.</a:t>
            </a:r>
            <a:r>
              <a:rPr lang="en-US" sz="2000">
                <a:latin typeface="Arial Unicode MS"/>
              </a:rPr>
              <a:t>١٥٠</a:t>
            </a:r>
            <a:r>
              <a:rPr lang="ar-SA" sz="2000">
                <a:latin typeface="Arial Unicode MS"/>
              </a:rPr>
              <a:t>) </a:t>
            </a:r>
            <a:r>
              <a:rPr lang="ar-SA" sz="1700">
                <a:latin typeface="Arial Unicode MS"/>
              </a:rPr>
              <a:t>ريال لمناقشة رسالة الدكتوراه ، ر(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2000">
                <a:latin typeface="Arial Unicode MS"/>
              </a:rPr>
              <a:t>٠</a:t>
            </a:r>
            <a:r>
              <a:rPr lang="ar-SA" sz="2000">
                <a:latin typeface="Arial Unicode MS"/>
              </a:rPr>
              <a:t> 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</a:t>
            </a:r>
            <a:r>
              <a:rPr lang="ar-SA" sz="1700">
                <a:latin typeface="Arial Unicode MS"/>
              </a:rPr>
              <a:t>) ريال لمناقشة رسالة الماجستير </a:t>
            </a:r>
            <a:r>
              <a:rPr lang="ar-SA" sz="2000">
                <a:latin typeface="Arial Unicode MS"/>
              </a:rPr>
              <a:t>وراد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لمكافأة لتصيح(.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ه</a:t>
            </a: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)ريال </a:t>
            </a:r>
            <a:r>
              <a:rPr lang="ar-SA" sz="2000">
                <a:latin typeface="Arial Unicode MS"/>
              </a:rPr>
              <a:t>إذا </a:t>
            </a:r>
            <a:r>
              <a:rPr lang="ar-SA" sz="1700">
                <a:latin typeface="Arial Unicode MS"/>
              </a:rPr>
              <a:t>كان المناقش من خارج المملكة.</a:t>
            </a:r>
          </a:p>
          <a:p>
            <a:pPr indent="266700" algn="just" rtl="1">
              <a:lnSpc>
                <a:spcPts val="3321"/>
              </a:lnSpc>
            </a:pPr>
            <a:r>
              <a:rPr lang="ar-SA" sz="1700">
                <a:latin typeface="Arial Unicode MS"/>
              </a:rPr>
              <a:t>وإذا كان المناقش من خارج المدينة التي بها مقر ابتامعة التي تناقش </a:t>
            </a:r>
            <a:r>
              <a:rPr lang="ar-SA" sz="1800">
                <a:latin typeface="Arial Unicode MS"/>
              </a:rPr>
              <a:t>فيها </a:t>
            </a:r>
            <a:r>
              <a:rPr lang="ar-SA" sz="1700">
                <a:latin typeface="Arial Unicode MS"/>
              </a:rPr>
              <a:t>الرسالة سواء كان من داخل </a:t>
            </a:r>
            <a:r>
              <a:rPr lang="ar-SA" sz="1900">
                <a:latin typeface="Arial Unicode MS"/>
              </a:rPr>
              <a:t>المملكة </a:t>
            </a:r>
            <a:r>
              <a:rPr lang="ar-SA" sz="1700">
                <a:latin typeface="Arial Unicode MS"/>
              </a:rPr>
              <a:t>أو من خارجها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8" y="10632"/>
            <a:ext cx="705293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6" y="354418"/>
            <a:ext cx="503275" cy="10327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711" y="492641"/>
            <a:ext cx="180754" cy="970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95" y="10217888"/>
            <a:ext cx="6648893" cy="467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8660" y="3200400"/>
            <a:ext cx="4366437" cy="33315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680"/>
              </a:lnSpc>
              <a:spcBef>
                <a:spcPts val="2730"/>
              </a:spcBef>
              <a:spcAft>
                <a:spcPts val="770"/>
              </a:spcAft>
            </a:pPr>
            <a:r>
              <a:rPr lang="ar-SA" sz="1700">
                <a:latin typeface="Arial Unicode MS"/>
              </a:rPr>
              <a:t>تهدف الدرلات </a:t>
            </a:r>
            <a:r>
              <a:rPr lang="ar-SA" sz="2000">
                <a:latin typeface="Arial Unicode MS"/>
              </a:rPr>
              <a:t>العب </a:t>
            </a:r>
            <a:r>
              <a:rPr lang="ar-SA" sz="1700">
                <a:latin typeface="Arial Unicode MS"/>
              </a:rPr>
              <a:t>إر نحص الأغراخى </a:t>
            </a:r>
            <a:r>
              <a:rPr lang="ar-SA" sz="2000">
                <a:latin typeface="Arial Unicode MS"/>
              </a:rPr>
              <a:t>الآب :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7776" y="733646"/>
            <a:ext cx="3257107" cy="9037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3020"/>
              </a:lnSpc>
              <a:spcAft>
                <a:spcPts val="770"/>
              </a:spcAft>
            </a:pPr>
            <a:r>
              <a:rPr lang="ar-SA" sz="2700" b="1">
                <a:solidFill>
                  <a:srgbClr val="E45E1B"/>
                </a:solidFill>
                <a:latin typeface="Arial"/>
              </a:rPr>
              <a:t>ابباا</a:t>
            </a:r>
            <a:r>
              <a:rPr lang="en-US" sz="2700" b="1">
                <a:solidFill>
                  <a:srgbClr val="E45E1B"/>
                </a:solidFill>
                <a:latin typeface="Arial"/>
              </a:rPr>
              <a:t>٠</a:t>
            </a:r>
            <a:r>
              <a:rPr lang="ar-SA" sz="2700" b="1">
                <a:solidFill>
                  <a:srgbClr val="E45E1B"/>
                </a:solidFill>
                <a:latin typeface="Arial"/>
              </a:rPr>
              <a:t>لي</a:t>
            </a:r>
          </a:p>
          <a:p>
            <a:pPr indent="0" algn="ctr" rtl="1">
              <a:lnSpc>
                <a:spcPts val="3620"/>
              </a:lnSpc>
              <a:spcAft>
                <a:spcPts val="3080"/>
              </a:spcAft>
            </a:pPr>
            <a:r>
              <a:rPr lang="ar-SA" sz="2700">
                <a:latin typeface="Arial Unicode MS"/>
              </a:rPr>
              <a:t>((أهداف الد راسات </a:t>
            </a:r>
            <a:r>
              <a:rPr lang="ar-SA" sz="2600">
                <a:latin typeface="Arial Unicode MS"/>
              </a:rPr>
              <a:t>العليا»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0027" y="2225748"/>
            <a:ext cx="1733107" cy="396949"/>
          </a:xfrm>
          <a:prstGeom prst="rect">
            <a:avLst/>
          </a:prstGeom>
          <a:solidFill>
            <a:srgbClr val="FAD7C4"/>
          </a:solidFill>
        </p:spPr>
        <p:txBody>
          <a:bodyPr wrap="none" lIns="0" tIns="0" rIns="0" bIns="0">
            <a:noAutofit/>
          </a:bodyPr>
          <a:lstStyle/>
          <a:p>
            <a:pPr marR="203200" indent="0" algn="r" rtl="1">
              <a:lnSpc>
                <a:spcPts val="3480"/>
              </a:lnSpc>
            </a:pPr>
            <a:r>
              <a:rPr lang="ar-SA" sz="2600">
                <a:latin typeface="Arial Unicode MS"/>
              </a:rPr>
              <a:t>المادة الأولى</a:t>
            </a:r>
          </a:p>
        </p:txBody>
      </p:sp>
      <p:sp>
        <p:nvSpPr>
          <p:cNvPr id="9" name="Rectangle 8"/>
          <p:cNvSpPr/>
          <p:nvPr/>
        </p:nvSpPr>
        <p:spPr>
          <a:xfrm>
            <a:off x="715925" y="3685953"/>
            <a:ext cx="6099544" cy="3898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R="191682" indent="-368300" algn="just" rtl="1">
              <a:lnSpc>
                <a:spcPts val="2280"/>
              </a:lnSpc>
              <a:spcBef>
                <a:spcPts val="770"/>
              </a:spcBef>
              <a:spcAft>
                <a:spcPts val="980"/>
              </a:spcAft>
            </a:pP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 - العناية بالدراسات الإسلامية والعربية والتومع في بحوثها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837" y="4625162"/>
            <a:ext cx="6152707" cy="558209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237756" indent="-368300" algn="just" rtl="1">
              <a:lnSpc>
                <a:spcPts val="3488"/>
              </a:lnSpc>
              <a:spcBef>
                <a:spcPts val="770"/>
              </a:spcBef>
            </a:pP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الإسهام في إثراء المعرفة الإسانية بكافة فروعها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ءن طريق الدراسات </a:t>
            </a:r>
            <a:r>
              <a:rPr lang="ar-SA" sz="2000">
                <a:latin typeface="Arial Unicode MS"/>
              </a:rPr>
              <a:t>المتخصصة </a:t>
            </a:r>
            <a:r>
              <a:rPr lang="ar-SA" sz="1700">
                <a:latin typeface="Arial Unicode MS"/>
              </a:rPr>
              <a:t>والبحث الجاد للوصول إلى إضافات علمية وتطبيقية مبتكرة و الكشف عن حقائق جديدة.</a:t>
            </a:r>
          </a:p>
          <a:p>
            <a:pPr marR="237756" indent="-368300" algn="just" rtl="1">
              <a:lnSpc>
                <a:spcPts val="4047"/>
              </a:lnSpc>
            </a:pPr>
            <a:r>
              <a:rPr lang="en-US" sz="2000">
                <a:latin typeface="Arial Unicode MS"/>
              </a:rPr>
              <a:t>٣</a:t>
            </a:r>
            <a:r>
              <a:rPr lang="ar-SA" sz="2000">
                <a:latin typeface="Arial Unicode MS"/>
              </a:rPr>
              <a:t>- تمكين الطلأب </a:t>
            </a:r>
            <a:r>
              <a:rPr lang="ar-SA" sz="1700">
                <a:latin typeface="Arial Unicode MS"/>
              </a:rPr>
              <a:t>المتميزين من حملة </a:t>
            </a:r>
            <a:r>
              <a:rPr lang="ar-SA" sz="2000">
                <a:latin typeface="Arial Unicode MS"/>
              </a:rPr>
              <a:t>الشهادات </a:t>
            </a:r>
            <a:r>
              <a:rPr lang="ar-SA" sz="1700">
                <a:latin typeface="Arial Unicode MS"/>
              </a:rPr>
              <a:t>الجامعية من مواصلة </a:t>
            </a:r>
            <a:r>
              <a:rPr lang="ar-SA" sz="2000">
                <a:latin typeface="Arial Unicode MS"/>
              </a:rPr>
              <a:t>دراساتهم </a:t>
            </a:r>
            <a:r>
              <a:rPr lang="ar-SA" sz="1700">
                <a:latin typeface="Arial Unicode MS"/>
              </a:rPr>
              <a:t>العليا محليأ .</a:t>
            </a:r>
          </a:p>
          <a:p>
            <a:pPr marR="237756" indent="-368300" algn="just" rtl="1">
              <a:lnSpc>
                <a:spcPts val="3879"/>
              </a:lnSpc>
            </a:pPr>
            <a:r>
              <a:rPr lang="en-US" sz="1700">
                <a:latin typeface="Arial Unicode MS"/>
              </a:rPr>
              <a:t>٤</a:t>
            </a:r>
            <a:r>
              <a:rPr lang="ar-SA" sz="1700">
                <a:latin typeface="Arial Unicode MS"/>
              </a:rPr>
              <a:t> - إعداد الكفايات العلمية والمهنية المتخصصة وتأهيلهم تأهيلاء عاليأ </a:t>
            </a:r>
            <a:r>
              <a:rPr lang="ar-SA" sz="20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مجالات المعرفة المحتلغة .</a:t>
            </a:r>
          </a:p>
          <a:p>
            <a:pPr marR="237756" indent="-368300" algn="just" rtl="1">
              <a:lnSpc>
                <a:spcPts val="3684"/>
              </a:lnSpc>
            </a:pP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- </a:t>
            </a:r>
            <a:r>
              <a:rPr lang="ar-SA" sz="2000">
                <a:latin typeface="Arial Unicode MS"/>
              </a:rPr>
              <a:t>تشجح الكفايات </a:t>
            </a:r>
            <a:r>
              <a:rPr lang="ar-SA" sz="1700">
                <a:latin typeface="Arial Unicode MS"/>
              </a:rPr>
              <a:t>العلمية </a:t>
            </a:r>
            <a:r>
              <a:rPr lang="ar-SA" sz="2000">
                <a:latin typeface="Arial Unicode MS"/>
              </a:rPr>
              <a:t>على </a:t>
            </a:r>
            <a:r>
              <a:rPr lang="ar-SA" sz="1800">
                <a:latin typeface="Arial Unicode MS"/>
              </a:rPr>
              <a:t>مسايرة </a:t>
            </a:r>
            <a:r>
              <a:rPr lang="ar-SA" sz="2000">
                <a:latin typeface="Arial Unicode MS"/>
              </a:rPr>
              <a:t>التقدم </a:t>
            </a:r>
            <a:r>
              <a:rPr lang="ar-SA" sz="1700">
                <a:latin typeface="Arial Unicode MS"/>
              </a:rPr>
              <a:t>السرح </a:t>
            </a:r>
            <a:r>
              <a:rPr lang="ar-SA" sz="2000">
                <a:latin typeface="Arial Unicode MS"/>
              </a:rPr>
              <a:t>للعلم والتقنية ودفعهم إلى الإيداع والابتكار وطوير البحث العلمي وتوجيهه لمعالجة قضايا المجتمع السعودي .</a:t>
            </a:r>
          </a:p>
          <a:p>
            <a:pPr marR="237756" indent="-368300" algn="just" rtl="1">
              <a:lnSpc>
                <a:spcPts val="3684"/>
              </a:lnSpc>
            </a:pPr>
            <a:r>
              <a:rPr lang="en-US" sz="2000">
                <a:latin typeface="Arial Unicode MS"/>
              </a:rPr>
              <a:t>٦</a:t>
            </a:r>
            <a:r>
              <a:rPr lang="ar-SA" sz="20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الإسهام </a:t>
            </a:r>
            <a:r>
              <a:rPr lang="ar-SA" sz="20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تحسنن </a:t>
            </a:r>
            <a:r>
              <a:rPr lang="ar-SA" sz="2000">
                <a:latin typeface="Arial Unicode MS"/>
              </a:rPr>
              <a:t>سسوى برامح </a:t>
            </a:r>
            <a:r>
              <a:rPr lang="ar-SA" sz="1700">
                <a:latin typeface="Arial Unicode MS"/>
              </a:rPr>
              <a:t>المرحلة الجامعية </a:t>
            </a:r>
            <a:r>
              <a:rPr lang="ar-SA" sz="2000">
                <a:latin typeface="Arial Unicode MS"/>
              </a:rPr>
              <a:t>لتتفاعل </a:t>
            </a:r>
            <a:r>
              <a:rPr lang="en-US" sz="2000">
                <a:latin typeface="Arial Unicode MS"/>
              </a:rPr>
              <a:t>٠</a:t>
            </a:r>
            <a:r>
              <a:rPr lang="ar-SA" sz="2000">
                <a:latin typeface="Arial Unicode MS"/>
              </a:rPr>
              <a:t>ع برامج </a:t>
            </a:r>
            <a:r>
              <a:rPr lang="ar-SA" sz="1700">
                <a:latin typeface="Arial Unicode MS"/>
              </a:rPr>
              <a:t>الدراسات العليا </a:t>
            </a:r>
            <a:r>
              <a:rPr lang="en-US" sz="1200">
                <a:latin typeface="Arial Unicode MS"/>
              </a:rPr>
              <a:t>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6055" y="4157330"/>
            <a:ext cx="2052084" cy="3437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 rtl="1">
              <a:lnSpc>
                <a:spcPts val="2680"/>
              </a:lnSpc>
              <a:spcBef>
                <a:spcPts val="980"/>
              </a:spcBef>
              <a:spcAft>
                <a:spcPts val="770"/>
              </a:spcAft>
            </a:pPr>
            <a:r>
              <a:rPr lang="ar-SA" sz="2000">
                <a:latin typeface="Arial Unicode MS"/>
              </a:rPr>
              <a:t>والعمل على نشرها </a:t>
            </a:r>
            <a:r>
              <a:rPr lang="en-US" sz="1200">
                <a:latin typeface="Arial Unicode MS"/>
              </a:rPr>
              <a:t>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50" y="696515"/>
            <a:ext cx="6107906" cy="44469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30200" algn="just" rtl="1">
              <a:lnSpc>
                <a:spcPts val="3403"/>
              </a:lnSpc>
              <a:spcAft>
                <a:spcPts val="840"/>
              </a:spcAft>
            </a:pPr>
            <a:r>
              <a:rPr lang="ar-SA" sz="1700">
                <a:latin typeface="Arial Unicode MS"/>
              </a:rPr>
              <a:t>فيصرف له بالإضافة إلى المكانأة المشار إليها اعلاه تنكرة </a:t>
            </a:r>
            <a:r>
              <a:rPr lang="ar-SA" sz="2000">
                <a:latin typeface="Arial Unicode MS"/>
              </a:rPr>
              <a:t>إزكاب </a:t>
            </a:r>
            <a:r>
              <a:rPr lang="ar-SA" sz="1700">
                <a:latin typeface="Arial Unicode MS"/>
              </a:rPr>
              <a:t>من مقر إقامته وإليه واجرة السكن المناسب والإعاشة وبحد أقصى لا يتجاوز ليلتين. كما تصرف تنكرة </a:t>
            </a:r>
            <a:r>
              <a:rPr lang="ar-SA" sz="2000">
                <a:latin typeface="Arial Unicode MS"/>
              </a:rPr>
              <a:t>إركاب </a:t>
            </a:r>
            <a:r>
              <a:rPr lang="ar-SA" sz="1700">
                <a:latin typeface="Arial Unicode MS"/>
              </a:rPr>
              <a:t>لمرافق المناقش إذا كان المناقش كغيغأ ولمحرم ا نمنا</a:t>
            </a:r>
            <a:r>
              <a:rPr lang="ar-SA" sz="1900">
                <a:latin typeface="Arial Unicode MS"/>
              </a:rPr>
              <a:t>قشة </a:t>
            </a:r>
            <a:r>
              <a:rPr lang="ar-SA" sz="1700">
                <a:latin typeface="Arial Unicode MS"/>
              </a:rPr>
              <a:t>بالإضافة إنى أ جره السكن المناسب بحد أقحعى لا </a:t>
            </a:r>
            <a:r>
              <a:rPr lang="ar-SA" sz="2100">
                <a:latin typeface="Arial Unicode MS"/>
              </a:rPr>
              <a:t>يتجاوز ليلتين.</a:t>
            </a:r>
          </a:p>
          <a:p>
            <a:pPr indent="330200" algn="just" rtl="1">
              <a:lnSpc>
                <a:spcPts val="3684"/>
              </a:lnSpc>
              <a:spcAft>
                <a:spcPts val="18550"/>
              </a:spcAft>
            </a:pPr>
            <a:r>
              <a:rPr lang="ar-SA" sz="1700">
                <a:latin typeface="Arial Unicode MS"/>
              </a:rPr>
              <a:t>(( ويجوز لمجلس الدراسات العليا إضافة ليلة آو ليلتين في حالات الضرورة ، وإذا ما أقتضت ذلك طبيعة الدراسة، وذلك بنا؛ </a:t>
            </a:r>
            <a:r>
              <a:rPr lang="ar-SA" sz="2000">
                <a:latin typeface="Arial"/>
              </a:rPr>
              <a:t>على </a:t>
            </a:r>
            <a:r>
              <a:rPr lang="ar-SA" sz="1700">
                <a:latin typeface="Arial Unicode MS"/>
              </a:rPr>
              <a:t>توصية من مجلسي القسم والكلية المختصين مع إيضاح المبررات </a:t>
            </a:r>
            <a:r>
              <a:rPr lang="ar-SA" sz="1800">
                <a:latin typeface="Arial Unicode MS"/>
              </a:rPr>
              <a:t>للبقاء </a:t>
            </a:r>
            <a:r>
              <a:rPr lang="ar-SA" sz="1700">
                <a:latin typeface="Arial Unicode MS"/>
              </a:rPr>
              <a:t>مدة تزيف عن ليلتين ))    .</a:t>
            </a:r>
          </a:p>
        </p:txBody>
      </p:sp>
      <p:sp>
        <p:nvSpPr>
          <p:cNvPr id="3" name="Rectangle 2"/>
          <p:cNvSpPr/>
          <p:nvPr/>
        </p:nvSpPr>
        <p:spPr>
          <a:xfrm>
            <a:off x="782240" y="8672512"/>
            <a:ext cx="6043613" cy="10429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505222" indent="-495300" algn="just" rtl="1">
              <a:lnSpc>
                <a:spcPts val="3038"/>
              </a:lnSpc>
              <a:spcBef>
                <a:spcPts val="18550"/>
              </a:spcBef>
            </a:pPr>
            <a:r>
              <a:rPr lang="ar-SA" sz="1700">
                <a:latin typeface="Arial Unicode MS"/>
              </a:rPr>
              <a:t>(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) تمت </a:t>
            </a:r>
            <a:r>
              <a:rPr lang="ar-SA" sz="1500">
                <a:latin typeface="Arial Unicode MS"/>
              </a:rPr>
              <a:t>إضافة الجز، الأخير من المادة بموجب قرار مجلس التعليم العالي رقم</a:t>
            </a:r>
            <a:r>
              <a:rPr lang="ar-SA" sz="1700">
                <a:latin typeface="Arial Unicode MS"/>
              </a:rPr>
              <a:t>( </a:t>
            </a:r>
            <a:r>
              <a:rPr lang="en-US" sz="1700">
                <a:latin typeface="Arial Unicode MS"/>
              </a:rPr>
              <a:t>٤٢١/١٨/٩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) </a:t>
            </a:r>
            <a:r>
              <a:rPr lang="ar-SA" sz="1500">
                <a:latin typeface="Arial Unicode MS"/>
              </a:rPr>
              <a:t>وتاريخ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٤٢١/٢/١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١</a:t>
            </a:r>
            <a:r>
              <a:rPr lang="ar-SA" sz="1700">
                <a:latin typeface="Arial Unicode MS"/>
              </a:rPr>
              <a:t>ه </a:t>
            </a:r>
            <a:r>
              <a:rPr lang="ar-SA" sz="1500">
                <a:latin typeface="Arial Unicode MS"/>
              </a:rPr>
              <a:t>المتوج بالموافقة السامية</a:t>
            </a:r>
            <a:r>
              <a:rPr lang="ar-SA" sz="1700">
                <a:latin typeface="Arial Unicode MS"/>
              </a:rPr>
              <a:t>رقم(ه</a:t>
            </a:r>
            <a:r>
              <a:rPr lang="en-US" sz="1700">
                <a:latin typeface="Arial Unicode MS"/>
              </a:rPr>
              <a:t>٨/٢٢</a:t>
            </a:r>
            <a:r>
              <a:rPr lang="ar-SA" sz="1700">
                <a:latin typeface="Arial Unicode MS"/>
              </a:rPr>
              <a:t> </a:t>
            </a:r>
            <a:r>
              <a:rPr lang="ar-SA" sz="1500">
                <a:latin typeface="Arial Unicode MS"/>
              </a:rPr>
              <a:t>)وتاريخ </a:t>
            </a:r>
            <a:r>
              <a:rPr lang="en-US" sz="1700">
                <a:latin typeface="Arial Unicode MS"/>
              </a:rPr>
              <a:t>١٤٢١/٣/١٧</a:t>
            </a:r>
            <a:r>
              <a:rPr lang="ar-SA" sz="1700">
                <a:latin typeface="Arial Unicode MS"/>
              </a:rPr>
              <a:t>د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5469" y="623776"/>
            <a:ext cx="1516912" cy="9569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4409"/>
              </a:lnSpc>
            </a:pPr>
            <a:r>
              <a:rPr lang="ar-SA" sz="2200" b="1">
                <a:solidFill>
                  <a:srgbClr val="E45E1B"/>
                </a:solidFill>
                <a:latin typeface="Tahoma"/>
              </a:rPr>
              <a:t>اداب ات</a:t>
            </a:r>
            <a:r>
              <a:rPr lang="ar-SA" sz="2100">
                <a:solidFill>
                  <a:srgbClr val="E45E1B"/>
                </a:solidFill>
                <a:latin typeface="Arial Unicode MS"/>
              </a:rPr>
              <a:t>—ء</a:t>
            </a:r>
          </a:p>
          <a:p>
            <a:pPr indent="0" algn="ctr" rtl="1">
              <a:lnSpc>
                <a:spcPts val="4409"/>
              </a:lnSpc>
              <a:spcAft>
                <a:spcPts val="3220"/>
              </a:spcAft>
            </a:pPr>
            <a:r>
              <a:rPr lang="ar-SA" sz="2600">
                <a:latin typeface="Arial Unicode MS"/>
              </a:rPr>
              <a:t>أحكام </a:t>
            </a:r>
            <a:r>
              <a:rPr lang="ar-SA" sz="2700">
                <a:latin typeface="Arial Unicode MS"/>
              </a:rPr>
              <a:t>عامة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3720" y="2282455"/>
            <a:ext cx="2863703" cy="411126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3220"/>
              </a:spcBef>
              <a:spcAft>
                <a:spcPts val="2240"/>
              </a:spcAft>
            </a:pPr>
            <a:r>
              <a:rPr lang="ar-SA" sz="2600">
                <a:latin typeface="Arial Unicode MS"/>
              </a:rPr>
              <a:t>المادة الثانية </a:t>
            </a:r>
            <a:r>
              <a:rPr lang="ar-SA" sz="2700">
                <a:latin typeface="Arial Unicode MS"/>
              </a:rPr>
              <a:t>والستون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279" y="3168502"/>
            <a:ext cx="6067646" cy="13893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79400" algn="just" rtl="1">
              <a:lnSpc>
                <a:spcPts val="3740"/>
              </a:lnSpc>
              <a:spcBef>
                <a:spcPts val="2240"/>
              </a:spcBef>
              <a:spcAft>
                <a:spcPts val="2870"/>
              </a:spcAft>
            </a:pPr>
            <a:r>
              <a:rPr lang="ar-SA" sz="1700">
                <a:latin typeface="Arial Unicode MS"/>
              </a:rPr>
              <a:t>يضع مجلس الجامعة القواعد المنظمة لتقويم برامج الدراسات العليا بناء </a:t>
            </a:r>
            <a:r>
              <a:rPr lang="ar-SA" sz="2000">
                <a:latin typeface="Arial Unicode MS"/>
              </a:rPr>
              <a:t>على </a:t>
            </a:r>
            <a:r>
              <a:rPr lang="ar-SA" sz="1900">
                <a:latin typeface="Arial Unicode MS"/>
              </a:rPr>
              <a:t>اقتراح </a:t>
            </a:r>
            <a:r>
              <a:rPr lang="ar-SA" sz="1700">
                <a:latin typeface="Arial Unicode MS"/>
              </a:rPr>
              <a:t>مجلس عمادة الدراسات العليا ، </a:t>
            </a:r>
            <a:r>
              <a:rPr lang="ar-SA" sz="2000">
                <a:latin typeface="Arial Unicode MS"/>
              </a:rPr>
              <a:t>على </a:t>
            </a:r>
            <a:r>
              <a:rPr lang="ar-SA" sz="1900">
                <a:latin typeface="Arial Unicode MS"/>
              </a:rPr>
              <a:t>أن </a:t>
            </a:r>
            <a:r>
              <a:rPr lang="ar-SA" sz="1700">
                <a:latin typeface="Arial Unicode MS"/>
              </a:rPr>
              <a:t>ترفع نتائح التقويم لمجد الجامعة.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9544" y="5089451"/>
            <a:ext cx="2842437" cy="418214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2870"/>
              </a:spcBef>
              <a:spcAft>
                <a:spcPts val="224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الثالثة والستون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279" y="5996762"/>
            <a:ext cx="6067646" cy="12971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79400" algn="just" rtl="1">
              <a:lnSpc>
                <a:spcPts val="2680"/>
              </a:lnSpc>
              <a:spcBef>
                <a:spcPts val="2240"/>
              </a:spcBef>
              <a:spcAft>
                <a:spcPts val="1050"/>
              </a:spcAft>
            </a:pPr>
            <a:r>
              <a:rPr lang="ar-SA" sz="1700">
                <a:latin typeface="Arial Unicode MS"/>
              </a:rPr>
              <a:t>يقدم </a:t>
            </a:r>
            <a:r>
              <a:rPr lang="ar-SA" sz="1400">
                <a:latin typeface="Arial Unicode MS"/>
              </a:rPr>
              <a:t>رئيس </a:t>
            </a:r>
            <a:r>
              <a:rPr lang="ar-SA" sz="2000">
                <a:latin typeface="Arial Unicode MS"/>
              </a:rPr>
              <a:t>القسم </a:t>
            </a:r>
            <a:r>
              <a:rPr lang="ar-SA" sz="1700">
                <a:latin typeface="Arial Unicode MS"/>
              </a:rPr>
              <a:t>إلى كل من عميد الكلية المعنية وعميد</a:t>
            </a:r>
          </a:p>
          <a:p>
            <a:pPr indent="0" algn="r" rtl="1">
              <a:lnSpc>
                <a:spcPts val="2680"/>
              </a:lnSpc>
              <a:spcAft>
                <a:spcPts val="420"/>
              </a:spcAft>
            </a:pPr>
            <a:r>
              <a:rPr lang="ar-SA" sz="1900">
                <a:latin typeface="Arial Unicode MS"/>
              </a:rPr>
              <a:t>الدراسات العليا </a:t>
            </a:r>
            <a:r>
              <a:rPr lang="ar-SA" sz="1700">
                <a:latin typeface="Arial Unicode MS"/>
              </a:rPr>
              <a:t>في </a:t>
            </a:r>
            <a:r>
              <a:rPr lang="ar-SA" sz="1900">
                <a:latin typeface="Arial Unicode MS"/>
              </a:rPr>
              <a:t>نهاية كل عام دراسي </a:t>
            </a:r>
            <a:r>
              <a:rPr lang="ar-SA" sz="2000">
                <a:latin typeface="Arial Unicode MS"/>
              </a:rPr>
              <a:t>تقريرأ </a:t>
            </a:r>
            <a:r>
              <a:rPr lang="ar-SA" sz="1900">
                <a:latin typeface="Arial Unicode MS"/>
              </a:rPr>
              <a:t>عن </a:t>
            </a:r>
            <a:r>
              <a:rPr lang="ar-SA" sz="2000">
                <a:latin typeface="Arial Unicode MS"/>
              </a:rPr>
              <a:t>سجر</a:t>
            </a:r>
          </a:p>
          <a:p>
            <a:pPr indent="0" algn="r" rtl="1">
              <a:lnSpc>
                <a:spcPts val="2280"/>
              </a:lnSpc>
              <a:spcAft>
                <a:spcPts val="3850"/>
              </a:spcAft>
            </a:pPr>
            <a:r>
              <a:rPr lang="ar-SA" sz="1700">
                <a:latin typeface="Arial Unicode MS"/>
              </a:rPr>
              <a:t>الدراسات العليا فيه 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9925" y="7882269"/>
            <a:ext cx="2941675" cy="439479"/>
          </a:xfrm>
          <a:prstGeom prst="rect">
            <a:avLst/>
          </a:prstGeom>
          <a:solidFill>
            <a:srgbClr val="FCE9DA"/>
          </a:solidFill>
        </p:spPr>
        <p:txBody>
          <a:bodyPr wrap="none"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Bef>
                <a:spcPts val="3850"/>
              </a:spcBef>
              <a:spcAft>
                <a:spcPts val="2240"/>
              </a:spcAft>
            </a:pPr>
            <a:r>
              <a:rPr lang="ar-SA" sz="2600">
                <a:latin typeface="Arial Unicode MS"/>
              </a:rPr>
              <a:t>المادة </a:t>
            </a:r>
            <a:r>
              <a:rPr lang="ar-SA" sz="2700">
                <a:latin typeface="Arial Unicode MS"/>
              </a:rPr>
              <a:t>الرابعة والستو,ن</a:t>
            </a:r>
          </a:p>
        </p:txBody>
      </p:sp>
      <p:sp>
        <p:nvSpPr>
          <p:cNvPr id="8" name="Rectangle 7"/>
          <p:cNvSpPr/>
          <p:nvPr/>
        </p:nvSpPr>
        <p:spPr>
          <a:xfrm>
            <a:off x="751367" y="8761227"/>
            <a:ext cx="6060558" cy="14389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79400" algn="just" rtl="1">
              <a:lnSpc>
                <a:spcPts val="3740"/>
              </a:lnSpc>
              <a:spcBef>
                <a:spcPts val="2240"/>
              </a:spcBef>
            </a:pPr>
            <a:r>
              <a:rPr lang="ar-SA" sz="1700">
                <a:latin typeface="Arial Unicode MS"/>
              </a:rPr>
              <a:t>ما لم يرد فيه نص خاص في هذ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 اللائحة يطبق بشأنه نظام مجلس التعليم العالي والجامعات ولوائحه التنفيذية والاءبظمة واللوائح والقرارات المعمول بها في المملكة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102" y="1024269"/>
            <a:ext cx="6096000" cy="7109637"/>
          </a:xfrm>
          <a:prstGeom prst="rect">
            <a:avLst/>
          </a:prstGeom>
          <a:solidFill>
            <a:srgbClr val="FCDCCB"/>
          </a:solidFill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3620"/>
              </a:lnSpc>
              <a:spcAft>
                <a:spcPts val="2240"/>
              </a:spcAft>
            </a:pPr>
            <a:r>
              <a:rPr lang="ar-SA" sz="2700">
                <a:latin typeface="Arial Unicode MS"/>
              </a:rPr>
              <a:t>المادة الخامسة والستون</a:t>
            </a:r>
          </a:p>
          <a:p>
            <a:pPr indent="266700" algn="just" rtl="1">
              <a:lnSpc>
                <a:spcPts val="3349"/>
              </a:lnSpc>
              <a:spcAft>
                <a:spcPts val="2240"/>
              </a:spcAft>
            </a:pPr>
            <a:r>
              <a:rPr lang="ar-SA" sz="1800">
                <a:latin typeface="Arial Unicode MS"/>
              </a:rPr>
              <a:t>تلغي </a:t>
            </a:r>
            <a:r>
              <a:rPr lang="ar-SA" sz="1700">
                <a:latin typeface="Arial Unicode MS"/>
              </a:rPr>
              <a:t>هذه اللائحة ما سبقها من لوائح الدراسات العليا </a:t>
            </a:r>
            <a:r>
              <a:rPr lang="ar-SA" sz="18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الجامعات، ويري العمل بها اعتبارأ من أول سنة دراسية تالية لتاريخ إقرارها. ولمجلس الجامعة معالجة حالات الطلاب الملتحقين </a:t>
            </a:r>
            <a:r>
              <a:rPr lang="ar-SA" sz="1800">
                <a:latin typeface="Arial Unicode MS"/>
              </a:rPr>
              <a:t>في </a:t>
            </a:r>
            <a:r>
              <a:rPr lang="ar-SA" sz="1700">
                <a:latin typeface="Arial Unicode MS"/>
              </a:rPr>
              <a:t>ظل اللوائح السابقة لنفاد هذه اللائحة .</a:t>
            </a:r>
          </a:p>
          <a:p>
            <a:pPr indent="0" algn="ctr" rtl="1">
              <a:lnSpc>
                <a:spcPts val="3620"/>
              </a:lnSpc>
              <a:spcAft>
                <a:spcPts val="2240"/>
              </a:spcAft>
            </a:pPr>
            <a:r>
              <a:rPr lang="ar-SA" sz="2700">
                <a:latin typeface="Arial Unicode MS"/>
              </a:rPr>
              <a:t>المادة السادسة والستون</a:t>
            </a:r>
          </a:p>
          <a:p>
            <a:pPr indent="266700" algn="just" rtl="1">
              <a:lnSpc>
                <a:spcPts val="3153"/>
              </a:lnSpc>
              <a:spcAft>
                <a:spcPts val="2590"/>
              </a:spcAft>
            </a:pPr>
            <a:r>
              <a:rPr lang="ar-SA" sz="1800">
                <a:latin typeface="Arial Unicode MS"/>
              </a:rPr>
              <a:t>لمجال</a:t>
            </a:r>
            <a:r>
              <a:rPr lang="en-US" sz="1800">
                <a:latin typeface="Arial Unicode MS"/>
              </a:rPr>
              <a:t>١</a:t>
            </a:r>
            <a:r>
              <a:rPr lang="ar-SA" sz="1800">
                <a:latin typeface="Arial Unicode MS"/>
              </a:rPr>
              <a:t> ا لجامعات وضع القواعد وا لإ</a:t>
            </a:r>
            <a:r>
              <a:rPr lang="ar-SA" sz="2000" b="1">
                <a:latin typeface="Arial"/>
              </a:rPr>
              <a:t>جر</a:t>
            </a:r>
            <a:r>
              <a:rPr lang="ar-SA" sz="1800">
                <a:latin typeface="Arial Unicode MS"/>
              </a:rPr>
              <a:t>اء ات التنظيمية والتنفيذية </a:t>
            </a:r>
            <a:r>
              <a:rPr lang="ar-SA" sz="2000" b="1">
                <a:latin typeface="Arial"/>
              </a:rPr>
              <a:t>لسير </a:t>
            </a:r>
            <a:r>
              <a:rPr lang="ar-SA" sz="1800">
                <a:latin typeface="Arial Unicode MS"/>
              </a:rPr>
              <a:t>الدراسات العليا </a:t>
            </a:r>
            <a:r>
              <a:rPr lang="ar-SA" sz="1700">
                <a:latin typeface="Arial Unicode MS"/>
              </a:rPr>
              <a:t>بها </a:t>
            </a:r>
            <a:r>
              <a:rPr lang="ar-SA" sz="1900">
                <a:latin typeface="Arial Unicode MS"/>
              </a:rPr>
              <a:t>بما </a:t>
            </a:r>
            <a:r>
              <a:rPr lang="ar-SA" sz="1800">
                <a:latin typeface="Arial Unicode MS"/>
              </a:rPr>
              <a:t>لا يتعار </a:t>
            </a:r>
            <a:r>
              <a:rPr lang="ar-SA" sz="1700">
                <a:latin typeface="Arial Unicode MS"/>
              </a:rPr>
              <a:t>ضر بع </a:t>
            </a:r>
            <a:r>
              <a:rPr lang="ar-SA" sz="1900">
                <a:latin typeface="Arial Unicode MS"/>
              </a:rPr>
              <a:t>أحكام </a:t>
            </a:r>
            <a:r>
              <a:rPr lang="ar-SA" sz="1700">
                <a:latin typeface="Arial Unicode MS"/>
              </a:rPr>
              <a:t>هذه </a:t>
            </a:r>
            <a:r>
              <a:rPr lang="ar-SA" sz="1800">
                <a:latin typeface="Arial Unicode MS"/>
              </a:rPr>
              <a:t>اللائحة.</a:t>
            </a:r>
          </a:p>
          <a:p>
            <a:pPr indent="0" algn="ctr" rtl="1">
              <a:lnSpc>
                <a:spcPts val="3620"/>
              </a:lnSpc>
              <a:spcAft>
                <a:spcPts val="2240"/>
              </a:spcAft>
            </a:pPr>
            <a:r>
              <a:rPr lang="ar-SA" sz="2700">
                <a:latin typeface="Arial Unicode MS"/>
              </a:rPr>
              <a:t>المادة السابعة والستون</a:t>
            </a:r>
          </a:p>
          <a:p>
            <a:pPr indent="266700" algn="just" rtl="1">
              <a:lnSpc>
                <a:spcPts val="2680"/>
              </a:lnSpc>
            </a:pPr>
            <a:r>
              <a:rPr lang="ar-SA" sz="2000">
                <a:latin typeface="Arial Unicode MS"/>
              </a:rPr>
              <a:t>لمجلس. التعليم العالي </a:t>
            </a:r>
            <a:r>
              <a:rPr lang="ar-SA" sz="1700">
                <a:latin typeface="Arial Unicode MS"/>
              </a:rPr>
              <a:t>حق تفير هذ</a:t>
            </a: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 </a:t>
            </a:r>
            <a:r>
              <a:rPr lang="ar-SA" sz="1800">
                <a:latin typeface="Arial Unicode MS"/>
              </a:rPr>
              <a:t>اللائحة.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3" y="10005237"/>
            <a:ext cx="6744586" cy="691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7190" y="804530"/>
            <a:ext cx="6131442" cy="54828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2900"/>
              </a:lnSpc>
              <a:spcAft>
                <a:spcPts val="560"/>
              </a:spcAft>
            </a:pPr>
            <a:r>
              <a:rPr lang="ar-SA" sz="2600" b="1">
                <a:solidFill>
                  <a:srgbClr val="E45E1B"/>
                </a:solidFill>
                <a:latin typeface="Arial"/>
              </a:rPr>
              <a:t>الاالالي</a:t>
            </a:r>
          </a:p>
          <a:p>
            <a:pPr indent="0" algn="ctr" rtl="1">
              <a:lnSpc>
                <a:spcPts val="3350"/>
              </a:lnSpc>
              <a:spcAft>
                <a:spcPts val="2870"/>
              </a:spcAft>
            </a:pPr>
            <a:r>
              <a:rPr lang="ar-SA" sz="2500">
                <a:latin typeface="Arial Unicode MS"/>
              </a:rPr>
              <a:t>(( الد نجات العلمية ))</a:t>
            </a:r>
          </a:p>
          <a:p>
            <a:pPr indent="0" algn="ctr" rtl="1">
              <a:lnSpc>
                <a:spcPts val="3480"/>
              </a:lnSpc>
              <a:spcAft>
                <a:spcPts val="2870"/>
              </a:spcAft>
            </a:pPr>
            <a:r>
              <a:rPr lang="ar-SA" sz="2600">
                <a:latin typeface="Arial Unicode MS"/>
              </a:rPr>
              <a:t>المادة الثانية</a:t>
            </a:r>
          </a:p>
          <a:p>
            <a:pPr indent="254000" algn="r" rtl="1">
              <a:lnSpc>
                <a:spcPts val="3684"/>
              </a:lnSpc>
            </a:pPr>
            <a:r>
              <a:rPr lang="ar-SA" sz="1700">
                <a:latin typeface="Arial Unicode MS"/>
              </a:rPr>
              <a:t>يمخ مجلس الجامعة الدرجات العلمية الآتية </a:t>
            </a:r>
            <a:r>
              <a:rPr lang="ar-SA" sz="2000">
                <a:latin typeface="Arial Unicode MS"/>
              </a:rPr>
              <a:t>بناء على </a:t>
            </a:r>
            <a:r>
              <a:rPr lang="ar-SA" sz="1700">
                <a:latin typeface="Arial Unicode MS"/>
              </a:rPr>
              <a:t>توبة مجلي الشم والكية وتاييد مجلس عمادة الدرامات العب 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</a:t>
            </a:r>
            <a:r>
              <a:rPr lang="ar-SA" sz="1700">
                <a:latin typeface="Arial Unicode MS"/>
              </a:rPr>
              <a:t>- الدبلوم </a:t>
            </a:r>
            <a:r>
              <a:rPr lang="en-US" sz="2000">
                <a:latin typeface="Arial Unicode MS"/>
              </a:rPr>
              <a:t>٠</a:t>
            </a:r>
          </a:p>
          <a:p>
            <a:pPr marL="134089" indent="0" algn="r" rtl="1">
              <a:lnSpc>
                <a:spcPts val="3014"/>
              </a:lnSpc>
              <a:spcAft>
                <a:spcPts val="2870"/>
              </a:spcAft>
            </a:pP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</a:t>
            </a:r>
            <a:r>
              <a:rPr lang="ar-SA" sz="1900">
                <a:latin typeface="Arial Unicode MS"/>
              </a:rPr>
              <a:t>الما</a:t>
            </a:r>
            <a:r>
              <a:rPr lang="ar-SA" sz="1700">
                <a:latin typeface="Arial Unicode MS"/>
              </a:rPr>
              <a:t>جير </a:t>
            </a:r>
            <a:r>
              <a:rPr lang="ar-SA" sz="1900">
                <a:latin typeface="Arial Unicode MS"/>
              </a:rPr>
              <a:t>(العابة). </a:t>
            </a:r>
            <a:r>
              <a:rPr lang="en-US" sz="2000">
                <a:latin typeface="Arial Unicode MS"/>
              </a:rPr>
              <a:t>٣</a:t>
            </a:r>
            <a:r>
              <a:rPr lang="ar-SA" sz="20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الدكتوراه( العابة العاية).</a:t>
            </a:r>
          </a:p>
          <a:p>
            <a:pPr indent="0" algn="ctr" rtl="1">
              <a:lnSpc>
                <a:spcPts val="3480"/>
              </a:lnSpc>
              <a:spcAft>
                <a:spcPts val="2870"/>
              </a:spcAft>
            </a:pPr>
            <a:r>
              <a:rPr lang="ar-SA" sz="2600">
                <a:latin typeface="Arial Unicode MS"/>
              </a:rPr>
              <a:t>المادة الثالثة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469" y="6982046"/>
            <a:ext cx="6131442" cy="22753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54000" algn="r" rtl="1">
              <a:lnSpc>
                <a:spcPts val="3684"/>
              </a:lnSpc>
              <a:spcBef>
                <a:spcPts val="2870"/>
              </a:spcBef>
            </a:pPr>
            <a:r>
              <a:rPr lang="ar-SA" sz="1700">
                <a:latin typeface="Arial Unicode MS"/>
              </a:rPr>
              <a:t>تكون متطلبات الدراسة للدرجات العلمية المنصرمى عليها في المادة الثائية </a:t>
            </a:r>
            <a:r>
              <a:rPr lang="ar-SA" sz="1900">
                <a:latin typeface="Arial Unicode MS"/>
              </a:rPr>
              <a:t>وفق أحكام هذ</a:t>
            </a:r>
            <a:r>
              <a:rPr lang="en-US" sz="1900">
                <a:latin typeface="Arial Unicode MS"/>
              </a:rPr>
              <a:t>٥</a:t>
            </a:r>
            <a:r>
              <a:rPr lang="ar-SA" sz="1900">
                <a:latin typeface="Arial Unicode MS"/>
              </a:rPr>
              <a:t> اللائحة </a:t>
            </a:r>
            <a:r>
              <a:rPr lang="ar-SA" sz="1700">
                <a:latin typeface="Arial Unicode MS"/>
              </a:rPr>
              <a:t>ويتثتى من ذلك : 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</a:t>
            </a:r>
            <a:r>
              <a:rPr lang="ar-SA" sz="1700">
                <a:latin typeface="Arial Unicode MS"/>
              </a:rPr>
              <a:t>- الدبلومات الطبية . </a:t>
            </a: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- الزمالات الطبية.</a:t>
            </a:r>
          </a:p>
          <a:p>
            <a:pPr indent="0" algn="r" rtl="1">
              <a:lnSpc>
                <a:spcPts val="2680"/>
              </a:lnSpc>
              <a:spcAft>
                <a:spcPts val="4970"/>
              </a:spcAft>
            </a:pPr>
            <a:r>
              <a:rPr lang="ar-SA" sz="2000" b="1">
                <a:latin typeface="Arial"/>
              </a:rPr>
              <a:t>فيطبق </a:t>
            </a:r>
            <a:r>
              <a:rPr lang="ar-SA" sz="2000">
                <a:latin typeface="Arial Unicode MS"/>
              </a:rPr>
              <a:t>عليهما </a:t>
            </a:r>
            <a:r>
              <a:rPr lang="ar-SA" sz="1700">
                <a:latin typeface="Arial Unicode MS"/>
              </a:rPr>
              <a:t>القواعد واللوائح الصادرة من مجلس الجامعة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11" y="2041451"/>
            <a:ext cx="2537637" cy="793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1" y="361506"/>
            <a:ext cx="4763386" cy="10334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576" y="5280837"/>
            <a:ext cx="2516372" cy="793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6511" y="715925"/>
            <a:ext cx="3260651" cy="102781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 rtl="1">
              <a:lnSpc>
                <a:spcPts val="2660"/>
              </a:lnSpc>
              <a:spcAft>
                <a:spcPts val="1260"/>
              </a:spcAft>
            </a:pPr>
            <a:r>
              <a:rPr lang="ar-SA" sz="2200" b="1">
                <a:solidFill>
                  <a:srgbClr val="E45E1B"/>
                </a:solidFill>
                <a:latin typeface="Tahoma"/>
              </a:rPr>
              <a:t>الااس</a:t>
            </a:r>
            <a:r>
              <a:rPr lang="en-US" sz="2200" b="1">
                <a:solidFill>
                  <a:srgbClr val="E45E1B"/>
                </a:solidFill>
                <a:latin typeface="Tahoma"/>
              </a:rPr>
              <a:t>٠</a:t>
            </a:r>
          </a:p>
          <a:p>
            <a:pPr indent="0" algn="r" rtl="1">
              <a:lnSpc>
                <a:spcPts val="3350"/>
              </a:lnSpc>
            </a:pPr>
            <a:r>
              <a:rPr lang="ar-SA" sz="2500">
                <a:latin typeface="Arial Unicode MS"/>
              </a:rPr>
              <a:t>(( تنظيم الد راسات العليا))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218" y="3189767"/>
            <a:ext cx="6173972" cy="1835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79400" algn="just" rtl="1">
              <a:lnSpc>
                <a:spcPts val="3600"/>
              </a:lnSpc>
              <a:spcAft>
                <a:spcPts val="1890"/>
              </a:spcAft>
            </a:pPr>
            <a:r>
              <a:rPr lang="ar-SA" sz="1900">
                <a:latin typeface="Arial Unicode MS"/>
              </a:rPr>
              <a:t>ينشأ </a:t>
            </a:r>
            <a:r>
              <a:rPr lang="ar-SA" sz="1700">
                <a:latin typeface="Arial Unicode MS"/>
              </a:rPr>
              <a:t>في كل جامعة عمادة للدراسات العليا ترتبط بوكيل الجامعة للدراسات العيا والبحث العلمي وتولى الإشراف على جمح </a:t>
            </a:r>
            <a:r>
              <a:rPr lang="ar-SA" sz="1900">
                <a:latin typeface="Arial Unicode MS"/>
              </a:rPr>
              <a:t>برامح </a:t>
            </a:r>
            <a:r>
              <a:rPr lang="ar-SA" sz="1700">
                <a:latin typeface="Arial Unicode MS"/>
              </a:rPr>
              <a:t>الدراسات العليا بالجامعة-والتنسيق فيما بينها ، والتوصية بالموافقة عليها وتقويمها والمراجعة الدائمة لها 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2381" y="8633637"/>
            <a:ext cx="1942214" cy="10561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 rtl="1">
              <a:lnSpc>
                <a:spcPts val="3237"/>
              </a:lnSpc>
            </a:pPr>
            <a:r>
              <a:rPr lang="ar-SA" sz="2000">
                <a:latin typeface="Arial Unicode MS"/>
              </a:rPr>
              <a:t>وتنسيقها في </a:t>
            </a:r>
            <a:r>
              <a:rPr lang="ar-SA" sz="1900">
                <a:latin typeface="Arial Unicode MS"/>
              </a:rPr>
              <a:t>جم. تنفيذها </a:t>
            </a:r>
            <a:r>
              <a:rPr lang="ar-SA" sz="1700">
                <a:latin typeface="Arial Unicode MS"/>
              </a:rPr>
              <a:t>بعد </a:t>
            </a:r>
            <a:r>
              <a:rPr lang="ar-SA" sz="1900">
                <a:latin typeface="Arial Unicode MS"/>
              </a:rPr>
              <a:t>إقرارها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306" y="6379534"/>
            <a:ext cx="6202326" cy="16941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79400" algn="just" rtl="1">
              <a:lnSpc>
                <a:spcPts val="3237"/>
              </a:lnSpc>
              <a:spcBef>
                <a:spcPts val="2240"/>
              </a:spcBef>
            </a:pPr>
            <a:r>
              <a:rPr lang="ar-SA" sz="1700">
                <a:latin typeface="Arial Unicode MS"/>
              </a:rPr>
              <a:t>يكون لعمادة الدراسات العليا مجلس يختص بالنظر في جمح الأمور المتعلقة بالدراسات العليا بالجامعة واتخاذ القرارات اللازمة بشأنها في حدود اختصاصه </a:t>
            </a:r>
            <a:r>
              <a:rPr lang="ar-SA" sz="2000">
                <a:latin typeface="Arial Unicode MS"/>
              </a:rPr>
              <a:t>وفق </a:t>
            </a:r>
            <a:r>
              <a:rPr lang="ar-SA" sz="1700">
                <a:latin typeface="Arial Unicode MS"/>
              </a:rPr>
              <a:t>ما تقفي به </a:t>
            </a:r>
            <a:r>
              <a:rPr lang="ar-SA" sz="1900">
                <a:latin typeface="Arial Unicode MS"/>
              </a:rPr>
              <a:t>هذه </a:t>
            </a:r>
            <a:r>
              <a:rPr lang="ar-SA" sz="1700">
                <a:latin typeface="Arial Unicode MS"/>
              </a:rPr>
              <a:t>اللائحة، وله ء</a:t>
            </a:r>
            <a:r>
              <a:rPr lang="en-US" sz="1700">
                <a:latin typeface="Arial Unicode MS"/>
              </a:rPr>
              <a:t>1</a:t>
            </a:r>
            <a:r>
              <a:rPr lang="ar-SA" sz="1700">
                <a:latin typeface="Arial Unicode MS"/>
              </a:rPr>
              <a:t> الأخم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لال</a:t>
            </a:r>
            <a:r>
              <a:rPr lang="en-US" sz="1700">
                <a:latin typeface="Arial Unicode MS"/>
              </a:rPr>
              <a:t>1</a:t>
            </a:r>
            <a:r>
              <a:rPr lang="ar-SA" sz="1700">
                <a:latin typeface="Arial Unicode MS"/>
              </a:rPr>
              <a:t>ت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-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659" y="657225"/>
            <a:ext cx="6154341" cy="93011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19497" indent="0" algn="r" rtl="1">
              <a:lnSpc>
                <a:spcPts val="2280"/>
              </a:lnSpc>
              <a:spcAft>
                <a:spcPts val="980"/>
              </a:spcAft>
            </a:pPr>
            <a:r>
              <a:rPr lang="ar-SA" sz="1700">
                <a:latin typeface="Arial Unicode MS"/>
              </a:rPr>
              <a:t>يتعلق بتنظيم الدراسات العليا .</a:t>
            </a:r>
          </a:p>
          <a:p>
            <a:pPr indent="0" algn="r" rtl="1">
              <a:lnSpc>
                <a:spcPts val="3178"/>
              </a:lnSpc>
              <a:spcAft>
                <a:spcPts val="350"/>
              </a:spcAft>
            </a:pPr>
            <a:r>
              <a:rPr lang="en-US" sz="2000">
                <a:latin typeface="Arial Unicode MS"/>
              </a:rPr>
              <a:t>٣</a:t>
            </a:r>
            <a:r>
              <a:rPr lang="ar-SA" sz="20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اقتراح أسس </a:t>
            </a:r>
            <a:r>
              <a:rPr lang="ar-SA" sz="1700">
                <a:latin typeface="Arial Unicode MS"/>
              </a:rPr>
              <a:t>القبول للدراسات العليا وتنفيذها </a:t>
            </a:r>
            <a:r>
              <a:rPr lang="ar-SA" sz="1900">
                <a:latin typeface="Arial Unicode MS"/>
              </a:rPr>
              <a:t>والإشراف</a:t>
            </a:r>
          </a:p>
          <a:p>
            <a:pPr marR="419497" indent="0" algn="r" rtl="1">
              <a:lnSpc>
                <a:spcPts val="3178"/>
              </a:lnSpc>
              <a:spcAft>
                <a:spcPts val="350"/>
              </a:spcAft>
            </a:pPr>
            <a:r>
              <a:rPr lang="ar-SA" sz="2000">
                <a:latin typeface="Arial Unicode MS"/>
              </a:rPr>
              <a:t>عليها.</a:t>
            </a:r>
          </a:p>
          <a:p>
            <a:pPr marR="419497" indent="-381000" algn="r" rtl="1">
              <a:lnSpc>
                <a:spcPts val="3741"/>
              </a:lnSpc>
            </a:pPr>
            <a:r>
              <a:rPr lang="en-US" sz="1700">
                <a:latin typeface="Arial Unicode MS"/>
              </a:rPr>
              <a:t>٤</a:t>
            </a:r>
            <a:r>
              <a:rPr lang="ar-SA" sz="1700">
                <a:latin typeface="Arial Unicode MS"/>
              </a:rPr>
              <a:t> - التوصية بإجازة البرامج المستحدثة بعد دراستها والتنسيق </a:t>
            </a:r>
            <a:r>
              <a:rPr lang="ar-SA" sz="1800">
                <a:latin typeface="Arial Unicode MS"/>
              </a:rPr>
              <a:t>بينها </a:t>
            </a:r>
            <a:r>
              <a:rPr lang="ar-SA" sz="1700">
                <a:latin typeface="Arial Unicode MS"/>
              </a:rPr>
              <a:t>وبين البرامج القائمة </a:t>
            </a:r>
            <a:r>
              <a:rPr lang="en-US" sz="1700">
                <a:latin typeface="Arial Unicode MS"/>
              </a:rPr>
              <a:t>٠</a:t>
            </a:r>
          </a:p>
          <a:p>
            <a:pPr indent="0" algn="r" rtl="1">
              <a:lnSpc>
                <a:spcPts val="2680"/>
              </a:lnSpc>
              <a:spcAft>
                <a:spcPts val="980"/>
              </a:spcAft>
            </a:pPr>
            <a:r>
              <a:rPr lang="en-US" sz="1700">
                <a:latin typeface="Arial Unicode MS"/>
              </a:rPr>
              <a:t>٥</a:t>
            </a:r>
            <a:r>
              <a:rPr lang="ar-SA" sz="1700">
                <a:latin typeface="Arial Unicode MS"/>
              </a:rPr>
              <a:t> </a:t>
            </a:r>
            <a:r>
              <a:rPr lang="en-US" sz="1700">
                <a:latin typeface="Arial Unicode MS"/>
              </a:rPr>
              <a:t>٠</a:t>
            </a:r>
            <a:r>
              <a:rPr lang="ar-SA" sz="1700">
                <a:latin typeface="Arial Unicode MS"/>
              </a:rPr>
              <a:t> التوصية بالموافقة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مقررات الدراسات العليا وما يطرأ</a:t>
            </a:r>
          </a:p>
          <a:p>
            <a:pPr marR="419497" indent="0" algn="r" rtl="1">
              <a:lnSpc>
                <a:spcPts val="2540"/>
              </a:lnSpc>
              <a:spcAft>
                <a:spcPts val="350"/>
              </a:spcAft>
            </a:pPr>
            <a:r>
              <a:rPr lang="ar-SA" sz="1900">
                <a:latin typeface="Arial Unicode MS"/>
              </a:rPr>
              <a:t>عليها </a:t>
            </a:r>
            <a:r>
              <a:rPr lang="ar-SA" sz="1500">
                <a:latin typeface="Arial Unicode MS"/>
              </a:rPr>
              <a:t>أو </a:t>
            </a:r>
            <a:r>
              <a:rPr lang="ar-SA" sz="1900">
                <a:latin typeface="Arial Unicode MS"/>
              </a:rPr>
              <a:t>على البرامج من تعديل </a:t>
            </a:r>
            <a:r>
              <a:rPr lang="ar-SA" sz="1500">
                <a:latin typeface="Arial Unicode MS"/>
              </a:rPr>
              <a:t>أو </a:t>
            </a:r>
            <a:r>
              <a:rPr lang="ar-SA" sz="1900">
                <a:latin typeface="Arial Unicode MS"/>
              </a:rPr>
              <a:t>تبديل.</a:t>
            </a:r>
          </a:p>
          <a:p>
            <a:pPr marR="419497" indent="-381000" algn="r" rtl="1">
              <a:lnSpc>
                <a:spcPts val="3741"/>
              </a:lnSpc>
            </a:pPr>
            <a:r>
              <a:rPr lang="en-US" sz="1700">
                <a:latin typeface="Arial Unicode MS"/>
              </a:rPr>
              <a:t>٦</a:t>
            </a:r>
            <a:r>
              <a:rPr lang="ar-SA" sz="1700">
                <a:latin typeface="Arial Unicode MS"/>
              </a:rPr>
              <a:t>- التوصية بمميات الشهادات العليا باللغتين </a:t>
            </a:r>
            <a:r>
              <a:rPr lang="ar-SA" sz="1800">
                <a:latin typeface="Arial Unicode MS"/>
              </a:rPr>
              <a:t>العربية </a:t>
            </a:r>
            <a:r>
              <a:rPr lang="ar-SA" sz="1700">
                <a:latin typeface="Arial Unicode MS"/>
              </a:rPr>
              <a:t>والإنجليزية بناءء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توصية مجالس الكليات .</a:t>
            </a:r>
          </a:p>
          <a:p>
            <a:pPr indent="0" algn="r" rtl="1">
              <a:lnSpc>
                <a:spcPts val="4275"/>
              </a:lnSpc>
            </a:pPr>
            <a:r>
              <a:rPr lang="en-US" sz="1700">
                <a:latin typeface="Arial Unicode MS"/>
              </a:rPr>
              <a:t>٧</a:t>
            </a:r>
            <a:r>
              <a:rPr lang="ar-SA" sz="1700">
                <a:latin typeface="Arial Unicode MS"/>
              </a:rPr>
              <a:t>- التوبة بمنح الدرجات العلمية . </a:t>
            </a:r>
            <a:r>
              <a:rPr lang="en-US" sz="1700">
                <a:latin typeface="Arial Unicode MS"/>
              </a:rPr>
              <a:t>٨</a:t>
            </a:r>
            <a:r>
              <a:rPr lang="ar-SA" sz="1700">
                <a:latin typeface="Arial Unicode MS"/>
              </a:rPr>
              <a:t>- البت في جمح الشؤون الطلأبية المتعلقة بطلأب الدراسات العليا في الجامعة .</a:t>
            </a:r>
          </a:p>
          <a:p>
            <a:pPr marR="419497" indent="-381000" algn="r" rtl="1">
              <a:lnSpc>
                <a:spcPts val="3403"/>
              </a:lnSpc>
              <a:spcAft>
                <a:spcPts val="350"/>
              </a:spcAft>
            </a:pPr>
            <a:r>
              <a:rPr lang="en-US" sz="1700">
                <a:latin typeface="Arial Unicode MS"/>
              </a:rPr>
              <a:t>٩</a:t>
            </a:r>
            <a:r>
              <a:rPr lang="ar-SA" sz="1700">
                <a:latin typeface="Arial Unicode MS"/>
              </a:rPr>
              <a:t>- </a:t>
            </a:r>
            <a:r>
              <a:rPr lang="ar-SA" sz="1900">
                <a:latin typeface="Arial Unicode MS"/>
              </a:rPr>
              <a:t>الموافقة </a:t>
            </a:r>
            <a:r>
              <a:rPr lang="ar-SA" sz="18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تثكيل لجان </a:t>
            </a:r>
            <a:r>
              <a:rPr lang="ar-SA" sz="1900">
                <a:latin typeface="Arial Unicode MS"/>
              </a:rPr>
              <a:t>الإشراف </a:t>
            </a:r>
            <a:r>
              <a:rPr lang="ar-SA" sz="1700">
                <a:latin typeface="Arial Unicode MS"/>
              </a:rPr>
              <a:t>ومناقثة </a:t>
            </a:r>
            <a:r>
              <a:rPr lang="ar-SA" sz="1900">
                <a:latin typeface="Arial Unicode MS"/>
              </a:rPr>
              <a:t>الرمائل </a:t>
            </a:r>
            <a:r>
              <a:rPr lang="ar-SA" sz="1700">
                <a:latin typeface="Arial Unicode MS"/>
              </a:rPr>
              <a:t>العلمية .</a:t>
            </a:r>
          </a:p>
          <a:p>
            <a:pPr indent="0" algn="r" rtl="1">
              <a:lnSpc>
                <a:spcPts val="3572"/>
              </a:lnSpc>
            </a:pPr>
            <a:r>
              <a:rPr lang="ar-SA" sz="1700">
                <a:latin typeface="Arial Unicode MS"/>
              </a:rPr>
              <a:t>. 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وضع الإطار العام لخطة البحث والقواعد المنظمة لكيفية كتابة الرصالة العلمية وطباعتها وإخر اجها ، وتقديمها ، ونماذج تقارير لجنة </a:t>
            </a:r>
            <a:r>
              <a:rPr lang="ar-SA" sz="1900">
                <a:latin typeface="Arial Unicode MS"/>
              </a:rPr>
              <a:t>المناقشة </a:t>
            </a:r>
            <a:r>
              <a:rPr lang="ar-SA" sz="1700">
                <a:latin typeface="Arial Unicode MS"/>
              </a:rPr>
              <a:t>والحكم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الرسائل . </a:t>
            </a:r>
            <a:r>
              <a:rPr lang="en-US" sz="2000">
                <a:latin typeface="Arial Unicode MS"/>
              </a:rPr>
              <a:t>١١</a:t>
            </a:r>
            <a:r>
              <a:rPr lang="ar-SA" sz="2000">
                <a:latin typeface="Arial Unicode MS"/>
              </a:rPr>
              <a:t>- </a:t>
            </a:r>
            <a:r>
              <a:rPr lang="ar-SA" sz="1700">
                <a:latin typeface="Arial Unicode MS"/>
              </a:rPr>
              <a:t>تقويم برامج الدراسات العليا في الجامعة بصفة دورية بواسطة لجان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هيئات متخصصة من داخل </a:t>
            </a:r>
            <a:r>
              <a:rPr lang="ar-SA" sz="1900">
                <a:latin typeface="Arial Unicode MS"/>
              </a:rPr>
              <a:t>أو </a:t>
            </a:r>
            <a:r>
              <a:rPr lang="ar-SA" sz="1700">
                <a:latin typeface="Arial Unicode MS"/>
              </a:rPr>
              <a:t>من خارج الجامعة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79" y="822251"/>
            <a:ext cx="5943600" cy="88781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14670" indent="-368300" algn="r" rtl="1">
              <a:lnSpc>
                <a:spcPts val="3823"/>
              </a:lnSpc>
            </a:pPr>
            <a:r>
              <a:rPr lang="en-US" sz="2000">
                <a:latin typeface="Arial Unicode MS"/>
              </a:rPr>
              <a:t>١٢</a:t>
            </a:r>
            <a:r>
              <a:rPr lang="ar-SA" sz="2000">
                <a:latin typeface="Arial Unicode MS"/>
              </a:rPr>
              <a:t>-</a:t>
            </a:r>
            <a:r>
              <a:rPr lang="ar-SA" sz="1700">
                <a:latin typeface="Arial Unicode MS"/>
              </a:rPr>
              <a:t>دراسة التقارير الدورية التي تقدمها الأقام العلمية في الجامعة .</a:t>
            </a:r>
          </a:p>
          <a:p>
            <a:pPr marR="414670" indent="-368300" algn="r" rtl="1">
              <a:lnSpc>
                <a:spcPts val="3014"/>
              </a:lnSpc>
              <a:spcAft>
                <a:spcPts val="3150"/>
              </a:spcAft>
            </a:pPr>
            <a:r>
              <a:rPr lang="en-US" sz="2000">
                <a:latin typeface="Arial Unicode MS"/>
              </a:rPr>
              <a:t>١٣</a:t>
            </a:r>
            <a:r>
              <a:rPr lang="ar-SA" sz="2000">
                <a:latin typeface="Arial Unicode MS"/>
              </a:rPr>
              <a:t>- النظر </a:t>
            </a:r>
            <a:r>
              <a:rPr lang="ar-SA" sz="1700">
                <a:latin typeface="Arial Unicode MS"/>
              </a:rPr>
              <a:t>فيما يحيله إليه </a:t>
            </a:r>
            <a:r>
              <a:rPr lang="ar-SA" sz="1900">
                <a:latin typeface="Arial Unicode MS"/>
              </a:rPr>
              <a:t>مجلس الجامعة </a:t>
            </a:r>
            <a:r>
              <a:rPr lang="ar-SA" sz="1700">
                <a:latin typeface="Arial Unicode MS"/>
              </a:rPr>
              <a:t>أو رئيه أو </a:t>
            </a:r>
            <a:r>
              <a:rPr lang="ar-SA" sz="1800">
                <a:latin typeface="Arial Unicode MS"/>
              </a:rPr>
              <a:t>مدير </a:t>
            </a:r>
            <a:r>
              <a:rPr lang="ar-SA" sz="1900">
                <a:latin typeface="Arial Unicode MS"/>
              </a:rPr>
              <a:t>الجامعة </a:t>
            </a:r>
            <a:r>
              <a:rPr lang="ar-SA" sz="2000">
                <a:latin typeface="Arial Unicode MS"/>
              </a:rPr>
              <a:t>للدراسة </a:t>
            </a:r>
            <a:r>
              <a:rPr lang="ar-SA" sz="1800">
                <a:latin typeface="Arial Unicode MS"/>
              </a:rPr>
              <a:t>وابد</a:t>
            </a:r>
            <a:r>
              <a:rPr lang="en-US" sz="1800">
                <a:latin typeface="Arial Unicode MS"/>
              </a:rPr>
              <a:t>١</a:t>
            </a:r>
            <a:r>
              <a:rPr lang="ar-SA" sz="1800">
                <a:latin typeface="Arial Unicode MS"/>
              </a:rPr>
              <a:t>ء </a:t>
            </a:r>
            <a:r>
              <a:rPr lang="ar-SA" sz="2000">
                <a:latin typeface="Arial Unicode MS"/>
              </a:rPr>
              <a:t>الرأي.</a:t>
            </a:r>
          </a:p>
          <a:p>
            <a:pPr indent="0" algn="ctr" rtl="1">
              <a:lnSpc>
                <a:spcPts val="3480"/>
              </a:lnSpc>
              <a:spcAft>
                <a:spcPts val="2590"/>
              </a:spcAft>
            </a:pPr>
            <a:r>
              <a:rPr lang="ar-SA" sz="2600">
                <a:latin typeface="Arial Unicode MS"/>
              </a:rPr>
              <a:t>المادة السادسة</a:t>
            </a:r>
          </a:p>
          <a:p>
            <a:pPr indent="368300" algn="r" rtl="1">
              <a:lnSpc>
                <a:spcPts val="3237"/>
              </a:lnSpc>
              <a:spcAft>
                <a:spcPts val="420"/>
              </a:spcAft>
            </a:pPr>
            <a:r>
              <a:rPr lang="ar-SA" sz="1700">
                <a:latin typeface="Arial Unicode MS"/>
              </a:rPr>
              <a:t>يؤلف </a:t>
            </a:r>
            <a:r>
              <a:rPr lang="ar-SA" sz="2000">
                <a:latin typeface="Arial Unicode MS"/>
              </a:rPr>
              <a:t>مجلس </a:t>
            </a:r>
            <a:r>
              <a:rPr lang="ar-SA" sz="1700">
                <a:latin typeface="Arial Unicode MS"/>
              </a:rPr>
              <a:t>عمادة الدرامات </a:t>
            </a:r>
            <a:r>
              <a:rPr lang="ar-SA" sz="2000">
                <a:latin typeface="Arial Unicode MS"/>
              </a:rPr>
              <a:t>العليا على </a:t>
            </a:r>
            <a:r>
              <a:rPr lang="ar-SA" sz="1700">
                <a:latin typeface="Arial Unicode MS"/>
              </a:rPr>
              <a:t>النحوالآتي:-</a:t>
            </a:r>
            <a:r>
              <a:rPr lang="en-US" sz="2000">
                <a:latin typeface="Arial Unicode MS"/>
              </a:rPr>
              <a:t>١</a:t>
            </a:r>
            <a:r>
              <a:rPr lang="ar-SA" sz="2000">
                <a:latin typeface="Arial Unicode MS"/>
              </a:rPr>
              <a:t> </a:t>
            </a:r>
            <a:r>
              <a:rPr lang="ar-SA" sz="1700">
                <a:latin typeface="Arial Unicode MS"/>
              </a:rPr>
              <a:t>— عميد الدراسات العليا وله </a:t>
            </a:r>
            <a:r>
              <a:rPr lang="ar-SA" sz="1900">
                <a:latin typeface="Arial Unicode MS"/>
              </a:rPr>
              <a:t>رئاسة </a:t>
            </a:r>
            <a:r>
              <a:rPr lang="ar-SA" sz="1700">
                <a:latin typeface="Arial Unicode MS"/>
              </a:rPr>
              <a:t>المجلس . </a:t>
            </a:r>
            <a:r>
              <a:rPr lang="en-US" sz="1700">
                <a:latin typeface="Arial Unicode MS"/>
              </a:rPr>
              <a:t>٢</a:t>
            </a:r>
            <a:r>
              <a:rPr lang="ar-SA" sz="1700">
                <a:latin typeface="Arial Unicode MS"/>
              </a:rPr>
              <a:t>— عميد البحث العلمي.</a:t>
            </a:r>
          </a:p>
          <a:p>
            <a:pPr indent="0" algn="just" rtl="1">
              <a:lnSpc>
                <a:spcPts val="3544"/>
              </a:lnSpc>
              <a:spcAft>
                <a:spcPts val="420"/>
              </a:spcAft>
            </a:pPr>
            <a:r>
              <a:rPr lang="en-US" sz="2000">
                <a:latin typeface="Arial Unicode MS"/>
              </a:rPr>
              <a:t>٣</a:t>
            </a:r>
            <a:r>
              <a:rPr lang="ar-SA" sz="1700">
                <a:latin typeface="Arial Unicode MS"/>
              </a:rPr>
              <a:t>— وكيل عمادة الدرامات العليا وله أمانة المجلس . </a:t>
            </a:r>
            <a:r>
              <a:rPr lang="en-US" sz="1700">
                <a:latin typeface="Arial Unicode MS"/>
              </a:rPr>
              <a:t>٤</a:t>
            </a:r>
            <a:r>
              <a:rPr lang="ar-SA" sz="1700">
                <a:latin typeface="Arial Unicode MS"/>
              </a:rPr>
              <a:t>- عضو هيئة تدريمس واحد عن كل كلية بها دراسات عليا بدرجة </a:t>
            </a:r>
            <a:r>
              <a:rPr lang="ar-SA" sz="2000">
                <a:latin typeface="Arial Unicode MS"/>
              </a:rPr>
              <a:t>أسان </a:t>
            </a:r>
            <a:r>
              <a:rPr lang="ar-SA" sz="1700">
                <a:latin typeface="Arial Unicode MS"/>
              </a:rPr>
              <a:t>مشارك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الاقل يتم تعيينهم بقرار من مجلس الجامعة بنا؛ </a:t>
            </a:r>
            <a:r>
              <a:rPr lang="ar-SA" sz="2000">
                <a:latin typeface="Arial Unicode MS"/>
              </a:rPr>
              <a:t>على </a:t>
            </a:r>
            <a:r>
              <a:rPr lang="ar-SA" sz="1700">
                <a:latin typeface="Arial Unicode MS"/>
              </a:rPr>
              <a:t>توصية مجالس الكليات وموافقة </a:t>
            </a:r>
            <a:r>
              <a:rPr lang="ar-SA" sz="1800">
                <a:latin typeface="Arial Unicode MS"/>
              </a:rPr>
              <a:t>مدير </a:t>
            </a:r>
            <a:r>
              <a:rPr lang="ar-SA" sz="1700">
                <a:latin typeface="Arial Unicode MS"/>
              </a:rPr>
              <a:t>الجامعة، ويكون تعيينهم لمدة سنتين قابلة للتجديد.</a:t>
            </a:r>
          </a:p>
          <a:p>
            <a:pPr indent="368300" algn="r" rtl="1">
              <a:lnSpc>
                <a:spcPts val="2540"/>
              </a:lnSpc>
              <a:spcAft>
                <a:spcPts val="420"/>
              </a:spcAft>
            </a:pPr>
            <a:r>
              <a:rPr lang="ar-SA" sz="1900">
                <a:latin typeface="Arial Unicode MS"/>
              </a:rPr>
              <a:t>ويجتمع المجلس بدعوة من ربه مرة </a:t>
            </a:r>
            <a:r>
              <a:rPr lang="ar-SA" sz="1800">
                <a:latin typeface="Arial Unicode MS"/>
              </a:rPr>
              <a:t>كل </a:t>
            </a:r>
            <a:r>
              <a:rPr lang="ar-SA" sz="1900">
                <a:latin typeface="Arial Unicode MS"/>
              </a:rPr>
              <a:t>شهر على </a:t>
            </a:r>
            <a:r>
              <a:rPr lang="ar-SA" sz="1800">
                <a:latin typeface="Arial Unicode MS"/>
              </a:rPr>
              <a:t>الأقل</a:t>
            </a:r>
          </a:p>
          <a:p>
            <a:pPr indent="0" algn="r" rtl="1">
              <a:lnSpc>
                <a:spcPts val="3460"/>
              </a:lnSpc>
            </a:pPr>
            <a:r>
              <a:rPr lang="ar-SA" sz="2000">
                <a:latin typeface="Arial Unicode MS"/>
              </a:rPr>
              <a:t>ولا </a:t>
            </a:r>
            <a:r>
              <a:rPr lang="ar-SA" sz="1700">
                <a:latin typeface="Arial Unicode MS"/>
              </a:rPr>
              <a:t>يصح الاجتماع إلأ بحضور ثلثي </a:t>
            </a:r>
            <a:r>
              <a:rPr lang="ar-SA" sz="2000">
                <a:latin typeface="Arial Unicode MS"/>
              </a:rPr>
              <a:t>أعضائه وتصدر </a:t>
            </a:r>
            <a:r>
              <a:rPr lang="ar-SA" sz="1900">
                <a:latin typeface="Arial Unicode MS"/>
              </a:rPr>
              <a:t>قراراته </a:t>
            </a:r>
            <a:r>
              <a:rPr lang="ar-SA" sz="1700">
                <a:latin typeface="Arial Unicode MS"/>
              </a:rPr>
              <a:t>بالأغلبية لأصوات </a:t>
            </a:r>
            <a:r>
              <a:rPr lang="ar-SA" sz="2000">
                <a:latin typeface="Arial Unicode MS"/>
              </a:rPr>
              <a:t>الأعضاء الحاصرين وعند التاوي يرجح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530" y="691116"/>
            <a:ext cx="5886893" cy="227891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 rtl="1">
              <a:lnSpc>
                <a:spcPts val="2680"/>
              </a:lnSpc>
              <a:spcAft>
                <a:spcPts val="560"/>
              </a:spcAft>
            </a:pPr>
            <a:r>
              <a:rPr lang="ar-SA" sz="2000">
                <a:latin typeface="Arial Unicode MS"/>
              </a:rPr>
              <a:t>الجانب الذي </a:t>
            </a:r>
            <a:r>
              <a:rPr lang="ar-SA" sz="2000" b="1">
                <a:latin typeface="Arial"/>
              </a:rPr>
              <a:t>فيه الرئيس </a:t>
            </a:r>
            <a:r>
              <a:rPr lang="ar-SA" sz="2000">
                <a:latin typeface="Arial Unicode MS"/>
              </a:rPr>
              <a:t>، </a:t>
            </a:r>
            <a:r>
              <a:rPr lang="ar-SA" sz="1700">
                <a:latin typeface="Arial Unicode MS"/>
              </a:rPr>
              <a:t>وتعتبر </a:t>
            </a:r>
            <a:r>
              <a:rPr lang="ar-SA" sz="1900">
                <a:latin typeface="Arial Unicode MS"/>
              </a:rPr>
              <a:t>قرارات </a:t>
            </a:r>
            <a:r>
              <a:rPr lang="ar-SA" sz="2000">
                <a:latin typeface="Arial Unicode MS"/>
              </a:rPr>
              <a:t>المجلس نافذة ما لم</a:t>
            </a:r>
          </a:p>
          <a:p>
            <a:pPr indent="0" algn="r" rtl="1">
              <a:lnSpc>
                <a:spcPts val="2810"/>
              </a:lnSpc>
              <a:spcAft>
                <a:spcPts val="980"/>
              </a:spcAft>
            </a:pPr>
            <a:r>
              <a:rPr lang="ar-SA" sz="2000" b="1">
                <a:latin typeface="Arial"/>
              </a:rPr>
              <a:t>يرد </a:t>
            </a:r>
            <a:r>
              <a:rPr lang="ar-SA" sz="2000">
                <a:latin typeface="Arial Unicode MS"/>
              </a:rPr>
              <a:t>عليها </a:t>
            </a:r>
            <a:r>
              <a:rPr lang="ar-SA" sz="2000" b="1">
                <a:latin typeface="Arial"/>
              </a:rPr>
              <a:t>اعتراض </a:t>
            </a:r>
            <a:r>
              <a:rPr lang="ar-SA" sz="2000">
                <a:latin typeface="Arial Unicode MS"/>
              </a:rPr>
              <a:t>من </a:t>
            </a:r>
            <a:r>
              <a:rPr lang="ar-SA" sz="2000" b="1">
                <a:latin typeface="Arial"/>
              </a:rPr>
              <a:t>مدير </a:t>
            </a:r>
            <a:r>
              <a:rPr lang="ar-SA" sz="2000">
                <a:latin typeface="Arial Unicode MS"/>
              </a:rPr>
              <a:t>الجامعة خلال خمة </a:t>
            </a:r>
            <a:r>
              <a:rPr lang="ar-SA" sz="2100">
                <a:latin typeface="Arial Unicode MS"/>
              </a:rPr>
              <a:t>ءشم</a:t>
            </a:r>
            <a:r>
              <a:rPr lang="en-US" sz="2100">
                <a:latin typeface="Arial Unicode MS"/>
              </a:rPr>
              <a:t>٠</a:t>
            </a:r>
            <a:r>
              <a:rPr lang="ar-SA" sz="2100">
                <a:latin typeface="Arial Unicode MS"/>
              </a:rPr>
              <a:t> </a:t>
            </a:r>
            <a:r>
              <a:rPr lang="ar-SA" sz="2000">
                <a:latin typeface="Arial Unicode MS"/>
              </a:rPr>
              <a:t>يو</a:t>
            </a:r>
            <a:r>
              <a:rPr lang="en-US" sz="2000">
                <a:latin typeface="Arial Unicode MS"/>
              </a:rPr>
              <a:t>٠</a:t>
            </a:r>
            <a:r>
              <a:rPr lang="ar-SA" sz="2000">
                <a:latin typeface="Arial Unicode MS"/>
              </a:rPr>
              <a:t>أ ض</a:t>
            </a:r>
          </a:p>
          <a:p>
            <a:pPr indent="0" algn="r" rtl="1">
              <a:lnSpc>
                <a:spcPts val="2680"/>
              </a:lnSpc>
              <a:spcAft>
                <a:spcPts val="560"/>
              </a:spcAft>
            </a:pPr>
            <a:r>
              <a:rPr lang="ar-SA" sz="2000">
                <a:latin typeface="Arial Unicode MS"/>
              </a:rPr>
              <a:t>تاريخ </a:t>
            </a:r>
            <a:r>
              <a:rPr lang="ar-SA" sz="1900">
                <a:latin typeface="Arial Unicode MS"/>
              </a:rPr>
              <a:t>وصر</a:t>
            </a:r>
            <a:r>
              <a:rPr lang="ar-SA" sz="2000">
                <a:latin typeface="Arial Unicode MS"/>
              </a:rPr>
              <a:t>لها إليه </a:t>
            </a:r>
            <a:r>
              <a:rPr lang="en-US" sz="2000">
                <a:latin typeface="Arial Unicode MS"/>
              </a:rPr>
              <a:t>٠</a:t>
            </a:r>
          </a:p>
          <a:p>
            <a:pPr indent="596900" algn="r" rtl="1">
              <a:lnSpc>
                <a:spcPts val="3935"/>
              </a:lnSpc>
            </a:pPr>
            <a:r>
              <a:rPr lang="ar-SA" sz="1700">
                <a:latin typeface="Arial Unicode MS"/>
              </a:rPr>
              <a:t>ولمجلس </a:t>
            </a:r>
            <a:r>
              <a:rPr lang="ar-SA" sz="2000">
                <a:latin typeface="Arial Unicode MS"/>
              </a:rPr>
              <a:t>العمادة تثكيل لجان دائمة </a:t>
            </a:r>
            <a:r>
              <a:rPr lang="ar-SA" sz="1900">
                <a:latin typeface="Arial Unicode MS"/>
              </a:rPr>
              <a:t>أو </a:t>
            </a:r>
            <a:r>
              <a:rPr lang="ar-SA" sz="2000">
                <a:latin typeface="Arial Unicode MS"/>
              </a:rPr>
              <a:t>مؤقته </a:t>
            </a:r>
            <a:r>
              <a:rPr lang="en-US" sz="2000">
                <a:latin typeface="Arial Unicode MS"/>
              </a:rPr>
              <a:t>٠</a:t>
            </a:r>
            <a:r>
              <a:rPr lang="ar-SA" sz="2000">
                <a:latin typeface="Arial Unicode MS"/>
              </a:rPr>
              <a:t>ن س أعضائه </a:t>
            </a:r>
            <a:r>
              <a:rPr lang="ar-SA" sz="1900">
                <a:latin typeface="Arial Unicode MS"/>
              </a:rPr>
              <a:t>أو </a:t>
            </a:r>
            <a:r>
              <a:rPr lang="ar-SA" sz="2000">
                <a:latin typeface="Arial Unicode MS"/>
              </a:rPr>
              <a:t>من </a:t>
            </a:r>
            <a:r>
              <a:rPr lang="ar-SA" sz="2000" b="1">
                <a:latin typeface="Arial"/>
              </a:rPr>
              <a:t>غيرهم </a:t>
            </a:r>
            <a:r>
              <a:rPr lang="ar-SA" sz="2000">
                <a:latin typeface="Arial Unicode MS"/>
              </a:rPr>
              <a:t>لدراسة ما يكلفهم </a:t>
            </a:r>
            <a:r>
              <a:rPr lang="ar-SA" sz="2000" b="1">
                <a:latin typeface="Arial"/>
              </a:rPr>
              <a:t>به </a:t>
            </a:r>
            <a:r>
              <a:rPr lang="en-US" sz="2000">
                <a:latin typeface="Arial Unicode MS"/>
              </a:rPr>
              <a:t>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4616</Words>
  <Application>Microsoft Office PowerPoint</Application>
  <PresentationFormat>Custom</PresentationFormat>
  <Paragraphs>272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 Unicode MS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Aabed</dc:creator>
  <cp:lastModifiedBy>Mohammad Aabed</cp:lastModifiedBy>
  <cp:revision>1</cp:revision>
  <dcterms:modified xsi:type="dcterms:W3CDTF">2015-04-17T19:18:00Z</dcterms:modified>
</cp:coreProperties>
</file>