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7556500" cy="10696575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57" d="100"/>
          <a:sy n="57" d="100"/>
        </p:scale>
        <p:origin x="250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79451" y="4175051"/>
            <a:ext cx="4976037" cy="1155404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ctr" rtl="1">
              <a:lnSpc>
                <a:spcPts val="2660"/>
              </a:lnSpc>
              <a:spcAft>
                <a:spcPts val="2310"/>
              </a:spcAft>
            </a:pPr>
            <a:r>
              <a:rPr lang="ar-SA" sz="2000" b="1">
                <a:latin typeface="Segoe UI"/>
              </a:rPr>
              <a:t>(الغصل الثاني)</a:t>
            </a:r>
          </a:p>
          <a:p>
            <a:pPr indent="0" algn="r" rtl="1">
              <a:lnSpc>
                <a:spcPts val="4820"/>
              </a:lnSpc>
            </a:pPr>
            <a:r>
              <a:rPr lang="ar-SA" sz="3600">
                <a:solidFill>
                  <a:srgbClr val="6CA57E"/>
                </a:solidFill>
                <a:latin typeface="Arial Unicode MS"/>
              </a:rPr>
              <a:t>المشتريات والتكليف بالأعمال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68632" y="10324213"/>
            <a:ext cx="428847" cy="287080"/>
          </a:xfrm>
          <a:prstGeom prst="rect">
            <a:avLst/>
          </a:prstGeom>
          <a:solidFill>
            <a:srgbClr val="000000"/>
          </a:solidFill>
        </p:spPr>
        <p:txBody>
          <a:bodyPr wrap="none" lIns="0" tIns="0" rIns="0" bIns="0">
            <a:noAutofit/>
          </a:bodyPr>
          <a:lstStyle/>
          <a:p>
            <a:pPr indent="0" algn="r">
              <a:lnSpc>
                <a:spcPts val="4650"/>
              </a:lnSpc>
            </a:pPr>
            <a:r>
              <a:rPr lang="en-US" sz="4100" i="1">
                <a:solidFill>
                  <a:srgbClr val="FFFFFF"/>
                </a:solidFill>
                <a:latin typeface="Franklin Gothic Medium"/>
              </a:rPr>
              <a:t>m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26558" y="684027"/>
            <a:ext cx="6131442" cy="701749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-1397000" algn="r" rtl="1">
              <a:lnSpc>
                <a:spcPts val="3349"/>
              </a:lnSpc>
            </a:pPr>
            <a:r>
              <a:rPr lang="ar-SA" sz="1900">
                <a:solidFill>
                  <a:srgbClr val="6CA57E"/>
                </a:solidFill>
                <a:latin typeface="Arial Unicode MS"/>
              </a:rPr>
              <a:t>مادة (</a:t>
            </a:r>
            <a:r>
              <a:rPr lang="en-US" sz="1900">
                <a:solidFill>
                  <a:srgbClr val="6CA57E"/>
                </a:solidFill>
                <a:latin typeface="Arial Unicode MS"/>
              </a:rPr>
              <a:t>٩</a:t>
            </a:r>
            <a:r>
              <a:rPr lang="ar-SA" sz="1900">
                <a:solidFill>
                  <a:srgbClr val="6CA57E"/>
                </a:solidFill>
                <a:latin typeface="Arial Unicode MS"/>
              </a:rPr>
              <a:t>')</a:t>
            </a:r>
            <a:r>
              <a:rPr lang="ar-SA" sz="1900">
                <a:latin typeface="Arial Unicode MS"/>
              </a:rPr>
              <a:t> : لمدير الجامعة فيإ يتعلق بالمثزيات والتكيف</a:t>
            </a:r>
            <a:r>
              <a:rPr lang="ar-SA" sz="1900">
                <a:solidFill>
                  <a:srgbClr val="6CA57E"/>
                </a:solidFill>
                <a:latin typeface="Arial Unicode MS"/>
              </a:rPr>
              <a:t> </a:t>
            </a:r>
            <a:r>
              <a:rPr lang="ar-SA" sz="1900">
                <a:latin typeface="Arial Unicode MS"/>
              </a:rPr>
              <a:t>بالأعإل، الصلاحيات الآتية:</a:t>
            </a:r>
          </a:p>
        </p:txBody>
      </p:sp>
      <p:sp>
        <p:nvSpPr>
          <p:cNvPr id="3" name="Rectangle 2"/>
          <p:cNvSpPr/>
          <p:nvPr/>
        </p:nvSpPr>
        <p:spPr>
          <a:xfrm>
            <a:off x="769088" y="1520455"/>
            <a:ext cx="4713767" cy="361507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1397000" algn="just" rtl="1">
              <a:lnSpc>
                <a:spcPts val="2790"/>
              </a:lnSpc>
              <a:spcAft>
                <a:spcPts val="420"/>
              </a:spcAft>
            </a:pPr>
            <a:r>
              <a:rPr lang="ar-SA" sz="1900">
                <a:latin typeface="Arial Unicode MS"/>
              </a:rPr>
              <a:t>(أ) </a:t>
            </a:r>
            <a:r>
              <a:rPr lang="ar-SA" sz="2100" b="1">
                <a:latin typeface="Segoe UI"/>
              </a:rPr>
              <a:t>طرح </a:t>
            </a:r>
            <a:r>
              <a:rPr lang="ar-SA" sz="1900">
                <a:latin typeface="Arial Unicode MS"/>
              </a:rPr>
              <a:t>المنافسات العامة للمشزيات،</a:t>
            </a:r>
          </a:p>
        </p:txBody>
      </p:sp>
      <p:sp>
        <p:nvSpPr>
          <p:cNvPr id="4" name="Rectangle 3"/>
          <p:cNvSpPr/>
          <p:nvPr/>
        </p:nvSpPr>
        <p:spPr>
          <a:xfrm>
            <a:off x="733646" y="1956390"/>
            <a:ext cx="4763386" cy="2059172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660400" algn="r" rtl="1">
              <a:lnSpc>
                <a:spcPts val="3488"/>
              </a:lnSpc>
            </a:pPr>
            <a:r>
              <a:rPr lang="ar-SA" sz="1900">
                <a:latin typeface="Arial Unicode MS"/>
              </a:rPr>
              <a:t>والأعإل، وابت فيها، بإ لا يتجاوز حمسة عثر </a:t>
            </a:r>
            <a:r>
              <a:rPr lang="ar-SA" sz="1500" b="1">
                <a:latin typeface="Segoe UI"/>
              </a:rPr>
              <a:t>مليون </a:t>
            </a:r>
            <a:r>
              <a:rPr lang="ar-SA" sz="1900">
                <a:latin typeface="Arial Unicode MS"/>
              </a:rPr>
              <a:t>ريال، وما زاد عن </a:t>
            </a:r>
            <a:r>
              <a:rPr lang="ar-SA" sz="2000">
                <a:latin typeface="Arial Unicode MS"/>
              </a:rPr>
              <a:t>ذلك </a:t>
            </a:r>
            <a:r>
              <a:rPr lang="ar-SA" sz="1900">
                <a:latin typeface="Arial Unicode MS"/>
              </a:rPr>
              <a:t>يكون </a:t>
            </a:r>
            <a:r>
              <a:rPr lang="ar-SA" sz="2000">
                <a:latin typeface="Arial Unicode MS"/>
              </a:rPr>
              <a:t>البت </a:t>
            </a:r>
            <a:r>
              <a:rPr lang="ar-SA" sz="1900">
                <a:latin typeface="Arial Unicode MS"/>
              </a:rPr>
              <a:t>فيه </a:t>
            </a:r>
            <a:r>
              <a:rPr lang="ar-SA" sz="2000">
                <a:latin typeface="Arial Unicode MS"/>
              </a:rPr>
              <a:t>لرئيس مجلس </a:t>
            </a:r>
            <a:r>
              <a:rPr lang="ar-SA" sz="1900">
                <a:latin typeface="Arial Unicode MS"/>
              </a:rPr>
              <a:t>الجامعة </a:t>
            </a:r>
            <a:r>
              <a:rPr lang="en-US" sz="1900">
                <a:latin typeface="Arial Unicode MS"/>
              </a:rPr>
              <a:t>٠</a:t>
            </a:r>
            <a:r>
              <a:rPr lang="ar-SA" sz="1900">
                <a:latin typeface="Arial Unicode MS"/>
              </a:rPr>
              <a:t> (ب) </a:t>
            </a:r>
            <a:r>
              <a:rPr lang="ar-SA" sz="2000">
                <a:latin typeface="Arial Unicode MS"/>
              </a:rPr>
              <a:t>الكليف المباش </a:t>
            </a:r>
            <a:r>
              <a:rPr lang="ar-SA" sz="1900">
                <a:latin typeface="Arial Unicode MS"/>
              </a:rPr>
              <a:t>لتغيذ الأعمال، والثراء </a:t>
            </a:r>
            <a:r>
              <a:rPr lang="ar-SA" sz="2000">
                <a:latin typeface="Arial Unicode MS"/>
              </a:rPr>
              <a:t>المباثر، </a:t>
            </a:r>
            <a:r>
              <a:rPr lang="ar-SA" sz="1900">
                <a:latin typeface="Arial Unicode MS"/>
              </a:rPr>
              <a:t>في حدود مليون ريال .</a:t>
            </a:r>
          </a:p>
        </p:txBody>
      </p:sp>
      <p:sp>
        <p:nvSpPr>
          <p:cNvPr id="5" name="Rectangle 4"/>
          <p:cNvSpPr/>
          <p:nvPr/>
        </p:nvSpPr>
        <p:spPr>
          <a:xfrm>
            <a:off x="737190" y="4143153"/>
            <a:ext cx="4752754" cy="1197935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-660400" algn="just" rtl="1">
              <a:lnSpc>
                <a:spcPts val="3377"/>
              </a:lnSpc>
              <a:spcAft>
                <a:spcPts val="420"/>
              </a:spcAft>
            </a:pPr>
            <a:r>
              <a:rPr lang="ar-SA" sz="1900">
                <a:latin typeface="Arial Unicode MS"/>
              </a:rPr>
              <a:t>(ر) قبول العطاء الوحيد في حدود المباح الموضحة أعلاه مما هوداخل في صلاحيته، وكانت حاجة العمل لا تسمح بإعادة طرح العملية في منافسة</a:t>
            </a:r>
          </a:p>
        </p:txBody>
      </p:sp>
      <p:sp>
        <p:nvSpPr>
          <p:cNvPr id="6" name="Rectangle 5"/>
          <p:cNvSpPr/>
          <p:nvPr/>
        </p:nvSpPr>
        <p:spPr>
          <a:xfrm>
            <a:off x="4164418" y="5411972"/>
            <a:ext cx="712382" cy="30480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660400" algn="r" rtl="1">
              <a:lnSpc>
                <a:spcPts val="2540"/>
              </a:lnSpc>
              <a:spcAft>
                <a:spcPts val="2590"/>
              </a:spcAft>
            </a:pPr>
            <a:r>
              <a:rPr lang="ar-SA" sz="1900">
                <a:latin typeface="Arial Unicode MS"/>
              </a:rPr>
              <a:t>أخرى .</a:t>
            </a:r>
          </a:p>
        </p:txBody>
      </p:sp>
      <p:sp>
        <p:nvSpPr>
          <p:cNvPr id="7" name="Rectangle 6"/>
          <p:cNvSpPr/>
          <p:nvPr/>
        </p:nvSpPr>
        <p:spPr>
          <a:xfrm>
            <a:off x="740734" y="6273209"/>
            <a:ext cx="6117266" cy="311888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 rtl="1">
              <a:lnSpc>
                <a:spcPts val="2540"/>
              </a:lnSpc>
              <a:spcAft>
                <a:spcPts val="420"/>
              </a:spcAft>
            </a:pPr>
            <a:r>
              <a:rPr lang="ar-SA" sz="1900">
                <a:solidFill>
                  <a:srgbClr val="6CA57E"/>
                </a:solidFill>
                <a:latin typeface="Arial Unicode MS"/>
              </a:rPr>
              <a:t>مادة (</a:t>
            </a:r>
            <a:r>
              <a:rPr lang="en-US" sz="1900">
                <a:solidFill>
                  <a:srgbClr val="6CA57E"/>
                </a:solidFill>
                <a:latin typeface="Arial Unicode MS"/>
              </a:rPr>
              <a:t>١٠</a:t>
            </a:r>
            <a:r>
              <a:rPr lang="ar-SA" sz="1900">
                <a:solidFill>
                  <a:srgbClr val="6CA57E"/>
                </a:solidFill>
                <a:latin typeface="Arial Unicode MS"/>
              </a:rPr>
              <a:t>)</a:t>
            </a:r>
            <a:r>
              <a:rPr lang="ar-SA" sz="1900">
                <a:latin typeface="Arial Unicode MS"/>
              </a:rPr>
              <a:t> : </a:t>
            </a:r>
            <a:r>
              <a:rPr lang="ar-SA" sz="1600" b="1">
                <a:latin typeface="Segoe UI"/>
              </a:rPr>
              <a:t>لمدير </a:t>
            </a:r>
            <a:r>
              <a:rPr lang="ar-SA" sz="1700" b="1">
                <a:latin typeface="Segoe UI"/>
              </a:rPr>
              <a:t>الجامعة </a:t>
            </a:r>
            <a:r>
              <a:rPr lang="ar-SA" sz="1900">
                <a:latin typeface="Arial Unicode MS"/>
              </a:rPr>
              <a:t>أن يفوض </a:t>
            </a:r>
            <a:r>
              <a:rPr lang="ar-SA" sz="1700" b="1">
                <a:latin typeface="Segoe UI"/>
              </a:rPr>
              <a:t>بعض ملاحيا</a:t>
            </a:r>
            <a:r>
              <a:rPr lang="ar-SA" sz="1900">
                <a:latin typeface="Arial Unicode MS"/>
              </a:rPr>
              <a:t>ته </a:t>
            </a:r>
            <a:r>
              <a:rPr lang="ar-SA" sz="1700" b="1">
                <a:latin typeface="Segoe UI"/>
              </a:rPr>
              <a:t>المالية</a:t>
            </a:r>
          </a:p>
        </p:txBody>
      </p:sp>
      <p:sp>
        <p:nvSpPr>
          <p:cNvPr id="8" name="Rectangle 7"/>
          <p:cNvSpPr/>
          <p:nvPr/>
        </p:nvSpPr>
        <p:spPr>
          <a:xfrm>
            <a:off x="733646" y="6705600"/>
            <a:ext cx="6117265" cy="2923953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1397000" algn="just" rtl="1">
              <a:lnSpc>
                <a:spcPts val="4130"/>
              </a:lnSpc>
            </a:pPr>
            <a:r>
              <a:rPr lang="ar-SA" sz="1900">
                <a:latin typeface="Arial Unicode MS"/>
              </a:rPr>
              <a:t>المتعلقة بالثرات، والتكليف بالال، لوكلاء الجامعة، والعمداء، ومديري المعاهد، ورؤساء الأقام، وغيرهم بالجامعة وفق نظام تأمين مشزيات الحكومة، وتنفيذ مشروعاتها، عل أن يكون التعويض متدرجأ ح</a:t>
            </a:r>
            <a:r>
              <a:rPr lang="en-US" sz="1900">
                <a:latin typeface="Arial Unicode MS"/>
              </a:rPr>
              <a:t>٠</a:t>
            </a:r>
            <a:r>
              <a:rPr lang="ar-SA" sz="1900">
                <a:latin typeface="Arial Unicode MS"/>
              </a:rPr>
              <a:t>ب مسؤولية الشخص المة</a:t>
            </a:r>
            <a:r>
              <a:rPr lang="en-US" sz="1900">
                <a:latin typeface="Arial Unicode MS"/>
              </a:rPr>
              <a:t>٠</a:t>
            </a:r>
            <a:r>
              <a:rPr lang="ar-SA" sz="1900">
                <a:latin typeface="Arial Unicode MS"/>
              </a:rPr>
              <a:t>وضن إليه </a:t>
            </a:r>
            <a:r>
              <a:rPr lang="en-US" sz="1900">
                <a:latin typeface="Arial Unicode MS"/>
              </a:rPr>
              <a:t>٠</a:t>
            </a:r>
            <a:r>
              <a:rPr lang="ar-SA" sz="1900">
                <a:latin typeface="Arial Unicode MS"/>
              </a:rPr>
              <a:t> </a:t>
            </a:r>
            <a:r>
              <a:rPr lang="ar-SA" sz="1900">
                <a:solidFill>
                  <a:srgbClr val="6CA57E"/>
                </a:solidFill>
                <a:latin typeface="Arial Unicode MS"/>
              </a:rPr>
              <a:t>مادة (</a:t>
            </a:r>
            <a:r>
              <a:rPr lang="en-US" sz="1900">
                <a:solidFill>
                  <a:srgbClr val="6CA57E"/>
                </a:solidFill>
                <a:latin typeface="Arial Unicode MS"/>
              </a:rPr>
              <a:t>١١</a:t>
            </a:r>
            <a:r>
              <a:rPr lang="ar-SA" sz="1900">
                <a:solidFill>
                  <a:srgbClr val="6CA57E"/>
                </a:solidFill>
                <a:latin typeface="Arial Unicode MS"/>
              </a:rPr>
              <a:t>)</a:t>
            </a:r>
            <a:r>
              <a:rPr lang="ar-SA" sz="1900">
                <a:latin typeface="Arial Unicode MS"/>
              </a:rPr>
              <a:t> : كل ما لم يرد به ض خاص في هذ</a:t>
            </a:r>
            <a:r>
              <a:rPr lang="en-US" sz="1900">
                <a:latin typeface="Arial Unicode MS"/>
              </a:rPr>
              <a:t>٥</a:t>
            </a:r>
            <a:r>
              <a:rPr lang="ar-SA" sz="1900">
                <a:latin typeface="Arial Unicode MS"/>
              </a:rPr>
              <a:t> اللائحة </a:t>
            </a:r>
            <a:r>
              <a:rPr lang="ar-SA" sz="1700" b="1">
                <a:latin typeface="Segoe UI"/>
              </a:rPr>
              <a:t>فيء</a:t>
            </a:r>
            <a:r>
              <a:rPr lang="en-US" sz="1700" b="1">
                <a:latin typeface="Segoe UI"/>
              </a:rPr>
              <a:t>١</a:t>
            </a:r>
            <a:r>
              <a:rPr lang="ar-SA" sz="1700" b="1">
                <a:latin typeface="Segoe UI"/>
              </a:rPr>
              <a:t> </a:t>
            </a:r>
            <a:r>
              <a:rPr lang="ar-SA" sz="1900">
                <a:latin typeface="Arial Unicode MS"/>
              </a:rPr>
              <a:t>يتعلق</a:t>
            </a:r>
          </a:p>
        </p:txBody>
      </p:sp>
      <p:sp>
        <p:nvSpPr>
          <p:cNvPr id="9" name="Rectangle 8"/>
          <p:cNvSpPr/>
          <p:nvPr/>
        </p:nvSpPr>
        <p:spPr>
          <a:xfrm>
            <a:off x="733646" y="9711069"/>
            <a:ext cx="4593265" cy="297712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 rtl="1">
              <a:lnSpc>
                <a:spcPts val="2540"/>
              </a:lnSpc>
            </a:pPr>
            <a:r>
              <a:rPr lang="ar-SA" sz="1900">
                <a:latin typeface="Arial Unicode MS"/>
              </a:rPr>
              <a:t>بالمثقيات والتكليف بالأعإل، تطبق بشأنه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37953" y="652130"/>
            <a:ext cx="6209414" cy="552893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R="1533747" indent="0" algn="r" rtl="1">
              <a:lnSpc>
                <a:spcPts val="3433"/>
              </a:lnSpc>
            </a:pPr>
            <a:r>
              <a:rPr lang="ar-SA" sz="1900">
                <a:latin typeface="Arial Unicode MS"/>
              </a:rPr>
              <a:t>الأحكام الواردة في نظام تأمين شهريات الحكومة </a:t>
            </a:r>
            <a:r>
              <a:rPr lang="ar-SA" sz="1800">
                <a:latin typeface="Arial Unicode MS"/>
              </a:rPr>
              <a:t>الصادر </a:t>
            </a:r>
            <a:r>
              <a:rPr lang="ar-SA" sz="1500" b="1">
                <a:latin typeface="Segoe UI"/>
              </a:rPr>
              <a:t>بالرسوم </a:t>
            </a:r>
            <a:r>
              <a:rPr lang="ar-SA" sz="1900">
                <a:latin typeface="Arial Unicode MS"/>
              </a:rPr>
              <a:t>الملكي رقم (م/ </a:t>
            </a:r>
            <a:r>
              <a:rPr lang="en-US" sz="1900">
                <a:latin typeface="Arial Unicode MS"/>
              </a:rPr>
              <a:t>٤</a:t>
            </a:r>
            <a:r>
              <a:rPr lang="ar-SA" sz="1900">
                <a:latin typeface="Arial Unicode MS"/>
              </a:rPr>
              <a:t> </a:t>
            </a:r>
            <a:r>
              <a:rPr lang="en-US" sz="1900">
                <a:latin typeface="Arial Unicode MS"/>
              </a:rPr>
              <a:t>١</a:t>
            </a:r>
            <a:r>
              <a:rPr lang="ar-SA" sz="1900">
                <a:latin typeface="Arial Unicode MS"/>
              </a:rPr>
              <a:t>) </a:t>
            </a:r>
            <a:r>
              <a:rPr lang="ar-SA" sz="1800">
                <a:latin typeface="Arial Unicode MS"/>
              </a:rPr>
              <a:t>وتارخ</a:t>
            </a:r>
          </a:p>
          <a:p>
            <a:pPr marR="1533747" indent="0" algn="r" rtl="1">
              <a:lnSpc>
                <a:spcPts val="3684"/>
              </a:lnSpc>
              <a:spcAft>
                <a:spcPts val="2170"/>
              </a:spcAft>
            </a:pPr>
            <a:r>
              <a:rPr lang="en-US" sz="1900">
                <a:latin typeface="Arial Unicode MS"/>
              </a:rPr>
              <a:t>١٣٩٧/٤/٧</a:t>
            </a:r>
            <a:r>
              <a:rPr lang="ar-SA" sz="1900">
                <a:latin typeface="Arial Unicode MS"/>
              </a:rPr>
              <a:t>شولاءحهاكيذية،وما,طرأى من تعديلات .</a:t>
            </a:r>
          </a:p>
          <a:p>
            <a:pPr indent="0" rtl="1">
              <a:lnSpc>
                <a:spcPts val="2540"/>
              </a:lnSpc>
              <a:spcAft>
                <a:spcPts val="560"/>
              </a:spcAft>
            </a:pPr>
            <a:r>
              <a:rPr lang="ar-SA" sz="1900">
                <a:solidFill>
                  <a:srgbClr val="6CA57E"/>
                </a:solidFill>
                <a:latin typeface="Arial Unicode MS"/>
              </a:rPr>
              <a:t>مادة (</a:t>
            </a:r>
            <a:r>
              <a:rPr lang="en-US" sz="1900">
                <a:solidFill>
                  <a:srgbClr val="6CA57E"/>
                </a:solidFill>
                <a:latin typeface="Arial Unicode MS"/>
              </a:rPr>
              <a:t>١٢</a:t>
            </a:r>
            <a:r>
              <a:rPr lang="ar-SA" sz="1900">
                <a:solidFill>
                  <a:srgbClr val="6CA57E"/>
                </a:solidFill>
                <a:latin typeface="Arial Unicode MS"/>
              </a:rPr>
              <a:t>)</a:t>
            </a:r>
            <a:r>
              <a:rPr lang="ar-SA" sz="1900">
                <a:latin typeface="Arial Unicode MS"/>
              </a:rPr>
              <a:t> : </a:t>
            </a:r>
            <a:r>
              <a:rPr lang="en-US" sz="1900">
                <a:latin typeface="Arial Unicode MS"/>
              </a:rPr>
              <a:t>٠</a:t>
            </a:r>
            <a:r>
              <a:rPr lang="ar-SA" sz="1900">
                <a:latin typeface="Arial Unicode MS"/>
              </a:rPr>
              <a:t>ع مراعاة القواعد المنظمة لتأ جر، وإزالة المباني</a:t>
            </a:r>
          </a:p>
          <a:p>
            <a:pPr marR="1533747" indent="0" algn="r" rtl="1">
              <a:lnSpc>
                <a:spcPts val="3460"/>
              </a:lnSpc>
            </a:pPr>
            <a:r>
              <a:rPr lang="ar-SA" sz="1900">
                <a:latin typeface="Arial Unicode MS"/>
              </a:rPr>
              <a:t>الحكومية، والاسثجار من الفير، لمدير الجامعة، أو منيغوصه:_</a:t>
            </a:r>
          </a:p>
          <a:p>
            <a:pPr indent="0" rtl="1">
              <a:lnSpc>
                <a:spcPts val="3460"/>
              </a:lnSpc>
            </a:pPr>
            <a:r>
              <a:rPr lang="ar-SA" sz="1900">
                <a:latin typeface="Arial Unicode MS"/>
              </a:rPr>
              <a:t>(أ) تأجير ممتلكات الجامعة، وتجديد عقود الإيجار،</a:t>
            </a:r>
          </a:p>
          <a:p>
            <a:pPr marR="2092547" indent="0" algn="r" rtl="1">
              <a:lnSpc>
                <a:spcPts val="2540"/>
              </a:lnSpc>
              <a:spcAft>
                <a:spcPts val="560"/>
              </a:spcAft>
            </a:pPr>
            <a:r>
              <a:rPr lang="ar-SA" sz="1900">
                <a:latin typeface="Arial Unicode MS"/>
              </a:rPr>
              <a:t>أو فخها.</a:t>
            </a:r>
          </a:p>
          <a:p>
            <a:pPr marR="1394047" indent="0" algn="r" rtl="1">
              <a:lnSpc>
                <a:spcPts val="2540"/>
              </a:lnSpc>
              <a:spcAft>
                <a:spcPts val="560"/>
              </a:spcAft>
            </a:pPr>
            <a:r>
              <a:rPr lang="ar-SA" sz="1900">
                <a:latin typeface="Arial Unicode MS"/>
              </a:rPr>
              <a:t>(ب) إزالة المباني إذا كانت آيلة للقوط، أو تثكل</a:t>
            </a:r>
          </a:p>
          <a:p>
            <a:pPr marR="2092547" indent="0" algn="r" rtl="1">
              <a:lnSpc>
                <a:spcPts val="2540"/>
              </a:lnSpc>
              <a:spcAft>
                <a:spcPts val="560"/>
              </a:spcAft>
            </a:pPr>
            <a:r>
              <a:rPr lang="ar-SA" sz="1900">
                <a:latin typeface="Arial Unicode MS"/>
              </a:rPr>
              <a:t>خطرأ .</a:t>
            </a:r>
          </a:p>
          <a:p>
            <a:pPr marR="1394047" indent="0" algn="r" rtl="1">
              <a:lnSpc>
                <a:spcPts val="2540"/>
              </a:lnSpc>
            </a:pPr>
            <a:r>
              <a:rPr lang="ar-SA" sz="1900">
                <a:latin typeface="Arial Unicode MS"/>
              </a:rPr>
              <a:t>(ر) اسنئجار الأعيان، أو العقارات من الفير.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29293" y="4355804"/>
            <a:ext cx="3048000" cy="1173126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ctr" rtl="1">
              <a:lnSpc>
                <a:spcPts val="2660"/>
              </a:lnSpc>
              <a:spcAft>
                <a:spcPts val="2450"/>
              </a:spcAft>
            </a:pPr>
            <a:r>
              <a:rPr lang="ar-SA" sz="2000" b="1">
                <a:latin typeface="Segoe UI"/>
              </a:rPr>
              <a:t>(الغصل الثالث)</a:t>
            </a:r>
          </a:p>
          <a:p>
            <a:pPr indent="0" algn="ctr" rtl="1">
              <a:lnSpc>
                <a:spcPts val="4820"/>
              </a:lnSpc>
            </a:pPr>
            <a:r>
              <a:rPr lang="ar-SA" sz="3600">
                <a:solidFill>
                  <a:srgbClr val="6CA57E"/>
                </a:solidFill>
                <a:latin typeface="Arial Unicode MS"/>
              </a:rPr>
              <a:t>المستودعات</a:t>
            </a:r>
          </a:p>
        </p:txBody>
      </p:sp>
      <p:sp>
        <p:nvSpPr>
          <p:cNvPr id="3" name="Rectangle 2"/>
          <p:cNvSpPr/>
          <p:nvPr/>
        </p:nvSpPr>
        <p:spPr>
          <a:xfrm>
            <a:off x="6861544" y="10185990"/>
            <a:ext cx="418214" cy="421758"/>
          </a:xfrm>
          <a:prstGeom prst="rect">
            <a:avLst/>
          </a:prstGeom>
          <a:solidFill>
            <a:srgbClr val="000000"/>
          </a:solidFill>
        </p:spPr>
        <p:txBody>
          <a:bodyPr wrap="none" lIns="0" tIns="0" rIns="0" bIns="0">
            <a:noAutofit/>
          </a:bodyPr>
          <a:lstStyle/>
          <a:p>
            <a:pPr indent="0">
              <a:lnSpc>
                <a:spcPts val="5630"/>
              </a:lnSpc>
            </a:pPr>
            <a:r>
              <a:rPr lang="es" sz="4200">
                <a:solidFill>
                  <a:srgbClr val="FFFFFF"/>
                </a:solidFill>
                <a:latin typeface="Arial Unicode MS"/>
              </a:rPr>
              <a:t>i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275</Words>
  <Application>Microsoft Office PowerPoint</Application>
  <PresentationFormat>Custom</PresentationFormat>
  <Paragraphs>23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 Unicode MS</vt:lpstr>
      <vt:lpstr>Arial</vt:lpstr>
      <vt:lpstr>Franklin Gothic Medium</vt:lpstr>
      <vt:lpstr>Segoe UI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Mohammad Aabed</dc:creator>
  <cp:lastModifiedBy>Mohammad Aabed</cp:lastModifiedBy>
  <cp:revision>1</cp:revision>
  <dcterms:modified xsi:type="dcterms:W3CDTF">2015-04-17T19:18:58Z</dcterms:modified>
</cp:coreProperties>
</file>