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05469" y="623776"/>
            <a:ext cx="1516912" cy="95693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4409"/>
              </a:lnSpc>
            </a:pPr>
            <a:r>
              <a:rPr lang="ar-SA" sz="2700" b="1">
                <a:solidFill>
                  <a:srgbClr val="EB7021"/>
                </a:solidFill>
                <a:latin typeface="Arial"/>
              </a:rPr>
              <a:t>اداب ات</a:t>
            </a:r>
            <a:r>
              <a:rPr lang="ar-SA" sz="4300">
                <a:solidFill>
                  <a:srgbClr val="EB7021"/>
                </a:solidFill>
                <a:latin typeface="Arial Unicode MS"/>
              </a:rPr>
              <a:t>—ء</a:t>
            </a:r>
          </a:p>
          <a:p>
            <a:pPr indent="0" algn="ctr" rtl="1">
              <a:lnSpc>
                <a:spcPts val="4409"/>
              </a:lnSpc>
              <a:spcAft>
                <a:spcPts val="3220"/>
              </a:spcAft>
            </a:pPr>
            <a:r>
              <a:rPr lang="ar-SA" sz="2600">
                <a:latin typeface="Arial Unicode MS"/>
              </a:rPr>
              <a:t>أحكام </a:t>
            </a:r>
            <a:r>
              <a:rPr lang="ar-SA" sz="2500">
                <a:latin typeface="Arial Unicode MS"/>
              </a:rPr>
              <a:t>عامة</a:t>
            </a:r>
          </a:p>
        </p:txBody>
      </p:sp>
      <p:sp>
        <p:nvSpPr>
          <p:cNvPr id="3" name="Rectangle 2"/>
          <p:cNvSpPr/>
          <p:nvPr/>
        </p:nvSpPr>
        <p:spPr>
          <a:xfrm>
            <a:off x="2303720" y="2282455"/>
            <a:ext cx="2863703" cy="41112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80"/>
              </a:lnSpc>
              <a:spcBef>
                <a:spcPts val="3220"/>
              </a:spcBef>
              <a:spcAft>
                <a:spcPts val="2380"/>
              </a:spcAft>
            </a:pPr>
            <a:r>
              <a:rPr lang="ar-SA" sz="2600">
                <a:latin typeface="Arial Unicode MS"/>
              </a:rPr>
              <a:t>المادة الثانية </a:t>
            </a:r>
            <a:r>
              <a:rPr lang="ar-SA" sz="2500">
                <a:latin typeface="Arial Unicode MS"/>
              </a:rPr>
              <a:t>والستون</a:t>
            </a:r>
          </a:p>
        </p:txBody>
      </p:sp>
      <p:sp>
        <p:nvSpPr>
          <p:cNvPr id="4" name="Rectangle 3"/>
          <p:cNvSpPr/>
          <p:nvPr/>
        </p:nvSpPr>
        <p:spPr>
          <a:xfrm>
            <a:off x="744279" y="3168502"/>
            <a:ext cx="6067646" cy="1389321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04800" algn="just" rtl="1">
              <a:lnSpc>
                <a:spcPts val="3740"/>
              </a:lnSpc>
              <a:spcBef>
                <a:spcPts val="2380"/>
              </a:spcBef>
              <a:spcAft>
                <a:spcPts val="2870"/>
              </a:spcAft>
            </a:pPr>
            <a:r>
              <a:rPr lang="ar-SA" sz="1900">
                <a:latin typeface="Arial Unicode MS"/>
              </a:rPr>
              <a:t>يضع مجلس الجامعة القواعد المنظمة لتقويم برامج الدراسات العليا </a:t>
            </a:r>
            <a:r>
              <a:rPr lang="ar-SA" sz="1800">
                <a:latin typeface="Arial Unicode MS"/>
              </a:rPr>
              <a:t>بناء </a:t>
            </a:r>
            <a:r>
              <a:rPr lang="ar-SA" sz="1900">
                <a:latin typeface="Arial Unicode MS"/>
              </a:rPr>
              <a:t>على اقتراح مجلس عمادة الدراسات العليا ، على أن ترفع نتائح التقويم لمجد الجامعة.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9544" y="5089451"/>
            <a:ext cx="2842437" cy="41821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80"/>
              </a:lnSpc>
              <a:spcBef>
                <a:spcPts val="2870"/>
              </a:spcBef>
              <a:spcAft>
                <a:spcPts val="2380"/>
              </a:spcAft>
            </a:pPr>
            <a:r>
              <a:rPr lang="ar-SA" sz="2600">
                <a:latin typeface="Arial Unicode MS"/>
              </a:rPr>
              <a:t>المادة </a:t>
            </a:r>
            <a:r>
              <a:rPr lang="ar-SA" sz="2500">
                <a:latin typeface="Arial Unicode MS"/>
              </a:rPr>
              <a:t>الثالثة والستون</a:t>
            </a:r>
          </a:p>
        </p:txBody>
      </p:sp>
      <p:sp>
        <p:nvSpPr>
          <p:cNvPr id="6" name="Rectangle 5"/>
          <p:cNvSpPr/>
          <p:nvPr/>
        </p:nvSpPr>
        <p:spPr>
          <a:xfrm>
            <a:off x="744279" y="5996762"/>
            <a:ext cx="6067646" cy="12971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04800" algn="just" rtl="1">
              <a:lnSpc>
                <a:spcPts val="2540"/>
              </a:lnSpc>
              <a:spcBef>
                <a:spcPts val="2380"/>
              </a:spcBef>
              <a:spcAft>
                <a:spcPts val="1120"/>
              </a:spcAft>
            </a:pPr>
            <a:r>
              <a:rPr lang="ar-SA" sz="1900">
                <a:latin typeface="Arial Unicode MS"/>
              </a:rPr>
              <a:t>يقدم رئيس القسم </a:t>
            </a:r>
            <a:r>
              <a:rPr lang="ar-SA" sz="1800">
                <a:latin typeface="Arial Unicode MS"/>
              </a:rPr>
              <a:t>إلى </a:t>
            </a:r>
            <a:r>
              <a:rPr lang="ar-SA" sz="1900">
                <a:latin typeface="Arial Unicode MS"/>
              </a:rPr>
              <a:t>كل من </a:t>
            </a:r>
            <a:r>
              <a:rPr lang="ar-SA" sz="1800">
                <a:latin typeface="Arial Unicode MS"/>
              </a:rPr>
              <a:t>عميد </a:t>
            </a:r>
            <a:r>
              <a:rPr lang="ar-SA" sz="1900">
                <a:latin typeface="Arial Unicode MS"/>
              </a:rPr>
              <a:t>الكلية المعنية </a:t>
            </a:r>
            <a:r>
              <a:rPr lang="ar-SA" sz="1800">
                <a:latin typeface="Arial Unicode MS"/>
              </a:rPr>
              <a:t>وعميد</a:t>
            </a:r>
          </a:p>
          <a:p>
            <a:pPr indent="0" algn="r" rtl="1">
              <a:lnSpc>
                <a:spcPts val="2680"/>
              </a:lnSpc>
              <a:spcAft>
                <a:spcPts val="420"/>
              </a:spcAft>
            </a:pPr>
            <a:r>
              <a:rPr lang="ar-SA" sz="2000">
                <a:latin typeface="Arial Unicode MS"/>
              </a:rPr>
              <a:t>الدراسات العليا </a:t>
            </a:r>
            <a:r>
              <a:rPr lang="ar-SA" sz="1900">
                <a:latin typeface="Arial Unicode MS"/>
              </a:rPr>
              <a:t>في </a:t>
            </a:r>
            <a:r>
              <a:rPr lang="ar-SA" sz="2000">
                <a:latin typeface="Arial Unicode MS"/>
              </a:rPr>
              <a:t>نهاية كل عام </a:t>
            </a:r>
            <a:r>
              <a:rPr lang="ar-SA" sz="2000">
                <a:latin typeface="Arial"/>
              </a:rPr>
              <a:t>دراسي </a:t>
            </a:r>
            <a:r>
              <a:rPr lang="ar-SA" sz="2000">
                <a:latin typeface="Arial Unicode MS"/>
              </a:rPr>
              <a:t>تقريرأ عن سجر</a:t>
            </a:r>
          </a:p>
          <a:p>
            <a:pPr indent="0" algn="r" rtl="1">
              <a:lnSpc>
                <a:spcPts val="2540"/>
              </a:lnSpc>
              <a:spcAft>
                <a:spcPts val="3640"/>
              </a:spcAft>
            </a:pPr>
            <a:r>
              <a:rPr lang="ar-SA" sz="1900">
                <a:latin typeface="Arial Unicode MS"/>
              </a:rPr>
              <a:t>الدراسات </a:t>
            </a:r>
            <a:r>
              <a:rPr lang="ar-SA" sz="1800">
                <a:latin typeface="Arial Unicode MS"/>
              </a:rPr>
              <a:t>العليا فيه .</a:t>
            </a:r>
          </a:p>
        </p:txBody>
      </p:sp>
      <p:sp>
        <p:nvSpPr>
          <p:cNvPr id="7" name="Rectangle 6"/>
          <p:cNvSpPr/>
          <p:nvPr/>
        </p:nvSpPr>
        <p:spPr>
          <a:xfrm>
            <a:off x="2239925" y="7882269"/>
            <a:ext cx="2941675" cy="439479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 rtl="1">
              <a:lnSpc>
                <a:spcPts val="3480"/>
              </a:lnSpc>
              <a:spcBef>
                <a:spcPts val="3640"/>
              </a:spcBef>
              <a:spcAft>
                <a:spcPts val="2380"/>
              </a:spcAft>
            </a:pPr>
            <a:r>
              <a:rPr lang="ar-SA" sz="2600">
                <a:latin typeface="Arial Unicode MS"/>
              </a:rPr>
              <a:t>المادة </a:t>
            </a:r>
            <a:r>
              <a:rPr lang="ar-SA" sz="2500">
                <a:latin typeface="Arial Unicode MS"/>
              </a:rPr>
              <a:t>الرابعة والستو,ن</a:t>
            </a:r>
          </a:p>
        </p:txBody>
      </p:sp>
      <p:sp>
        <p:nvSpPr>
          <p:cNvPr id="8" name="Rectangle 7"/>
          <p:cNvSpPr/>
          <p:nvPr/>
        </p:nvSpPr>
        <p:spPr>
          <a:xfrm>
            <a:off x="751367" y="8761227"/>
            <a:ext cx="6060558" cy="14389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04800" algn="just" rtl="1">
              <a:lnSpc>
                <a:spcPts val="3740"/>
              </a:lnSpc>
              <a:spcBef>
                <a:spcPts val="2380"/>
              </a:spcBef>
            </a:pPr>
            <a:r>
              <a:rPr lang="ar-SA" sz="1900">
                <a:latin typeface="Arial Unicode MS"/>
              </a:rPr>
              <a:t>ما لم يرد </a:t>
            </a:r>
            <a:r>
              <a:rPr lang="ar-SA" sz="1800">
                <a:latin typeface="Arial Unicode MS"/>
              </a:rPr>
              <a:t>فيه </a:t>
            </a:r>
            <a:r>
              <a:rPr lang="ar-SA" sz="1900">
                <a:latin typeface="Arial Unicode MS"/>
              </a:rPr>
              <a:t>نص خاص </a:t>
            </a:r>
            <a:r>
              <a:rPr lang="ar-SA" sz="1800">
                <a:latin typeface="Arial Unicode MS"/>
              </a:rPr>
              <a:t>في </a:t>
            </a:r>
            <a:r>
              <a:rPr lang="ar-SA" sz="1900">
                <a:latin typeface="Arial Unicode MS"/>
              </a:rPr>
              <a:t>هذ</a:t>
            </a:r>
            <a:r>
              <a:rPr lang="en-US" sz="1900">
                <a:latin typeface="Arial Unicode MS"/>
              </a:rPr>
              <a:t>٥</a:t>
            </a:r>
            <a:r>
              <a:rPr lang="ar-SA" sz="1900">
                <a:latin typeface="Arial Unicode MS"/>
              </a:rPr>
              <a:t> اللائحة </a:t>
            </a:r>
            <a:r>
              <a:rPr lang="ar-SA" sz="1800">
                <a:latin typeface="Arial Unicode MS"/>
              </a:rPr>
              <a:t>يطبق </a:t>
            </a:r>
            <a:r>
              <a:rPr lang="ar-SA" sz="1900">
                <a:latin typeface="Arial Unicode MS"/>
              </a:rPr>
              <a:t>بشأنه نظام مجلس التعليم العالي والجامعات ولوائحه التنفيذية والاءبظمة واللوائح والقرارات المعمول </a:t>
            </a:r>
            <a:r>
              <a:rPr lang="ar-SA" sz="1800">
                <a:latin typeface="Arial Unicode MS"/>
              </a:rPr>
              <a:t>بها في </a:t>
            </a:r>
            <a:r>
              <a:rPr lang="ar-SA" sz="1900">
                <a:latin typeface="Arial Unicode MS"/>
              </a:rPr>
              <a:t>المملكة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0102" y="1024269"/>
            <a:ext cx="6096000" cy="7109637"/>
          </a:xfrm>
          <a:prstGeom prst="rect">
            <a:avLst/>
          </a:prstGeom>
          <a:solidFill>
            <a:srgbClr val="FCDCCB"/>
          </a:solidFill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350"/>
              </a:lnSpc>
              <a:spcAft>
                <a:spcPts val="2520"/>
              </a:spcAft>
            </a:pPr>
            <a:r>
              <a:rPr lang="ar-SA" sz="2500">
                <a:latin typeface="Arial Unicode MS"/>
              </a:rPr>
              <a:t>المادة الخامسة والستون</a:t>
            </a:r>
          </a:p>
          <a:p>
            <a:pPr indent="292100" algn="just" rtl="1">
              <a:lnSpc>
                <a:spcPts val="3349"/>
              </a:lnSpc>
              <a:spcAft>
                <a:spcPts val="2520"/>
              </a:spcAft>
            </a:pPr>
            <a:r>
              <a:rPr lang="ar-SA" sz="1800">
                <a:latin typeface="Arial Unicode MS"/>
              </a:rPr>
              <a:t>تلغي </a:t>
            </a:r>
            <a:r>
              <a:rPr lang="ar-SA" sz="1900">
                <a:latin typeface="Arial Unicode MS"/>
              </a:rPr>
              <a:t>هذه اللائحة ما سبقها من لوائح الدراسات العليا </a:t>
            </a:r>
            <a:r>
              <a:rPr lang="ar-SA" sz="1800">
                <a:latin typeface="Arial Unicode MS"/>
              </a:rPr>
              <a:t>في </a:t>
            </a:r>
            <a:r>
              <a:rPr lang="ar-SA" sz="1900">
                <a:latin typeface="Arial Unicode MS"/>
              </a:rPr>
              <a:t>الجامعات، ويري العمل بها اعتبارأ من أول سنة دراسية تالية لتاريخ إقرارها. ولمجلس الجامعة معالجة حالات الطلاب الملتحقين </a:t>
            </a:r>
            <a:r>
              <a:rPr lang="ar-SA" sz="1800">
                <a:latin typeface="Arial Unicode MS"/>
              </a:rPr>
              <a:t>في </a:t>
            </a:r>
            <a:r>
              <a:rPr lang="ar-SA" sz="1900">
                <a:latin typeface="Arial Unicode MS"/>
              </a:rPr>
              <a:t>ظل اللوائح السابقة لنفاد هذه اللائحة .</a:t>
            </a:r>
          </a:p>
          <a:p>
            <a:pPr indent="0" algn="ctr" rtl="1">
              <a:lnSpc>
                <a:spcPts val="3350"/>
              </a:lnSpc>
              <a:spcAft>
                <a:spcPts val="2520"/>
              </a:spcAft>
            </a:pPr>
            <a:r>
              <a:rPr lang="ar-SA" sz="2500">
                <a:latin typeface="Arial Unicode MS"/>
              </a:rPr>
              <a:t>المادة السادسة والستون</a:t>
            </a:r>
          </a:p>
          <a:p>
            <a:pPr indent="292100" algn="just" rtl="1">
              <a:lnSpc>
                <a:spcPts val="3153"/>
              </a:lnSpc>
              <a:spcAft>
                <a:spcPts val="2520"/>
              </a:spcAft>
            </a:pPr>
            <a:r>
              <a:rPr lang="ar-SA" sz="1800">
                <a:latin typeface="Arial Unicode MS"/>
              </a:rPr>
              <a:t>لمجال</a:t>
            </a:r>
            <a:r>
              <a:rPr lang="en-US" sz="1800">
                <a:latin typeface="Arial Unicode MS"/>
              </a:rPr>
              <a:t>١</a:t>
            </a:r>
            <a:r>
              <a:rPr lang="ar-SA" sz="1800">
                <a:latin typeface="Arial Unicode MS"/>
              </a:rPr>
              <a:t> ا لجامعات وضع القواعد وا لإ</a:t>
            </a:r>
            <a:r>
              <a:rPr lang="ar-SA" sz="1900">
                <a:latin typeface="Arial Unicode MS"/>
              </a:rPr>
              <a:t>جر</a:t>
            </a:r>
            <a:r>
              <a:rPr lang="ar-SA" sz="1800">
                <a:latin typeface="Arial Unicode MS"/>
              </a:rPr>
              <a:t>اء ات التنظيمية والتنفيذية </a:t>
            </a:r>
            <a:r>
              <a:rPr lang="ar-SA" sz="1900">
                <a:latin typeface="Arial Unicode MS"/>
              </a:rPr>
              <a:t>لسير </a:t>
            </a:r>
            <a:r>
              <a:rPr lang="ar-SA" sz="1800">
                <a:latin typeface="Arial Unicode MS"/>
              </a:rPr>
              <a:t>الدراسات العليا بها </a:t>
            </a:r>
            <a:r>
              <a:rPr lang="ar-SA" sz="1900">
                <a:latin typeface="Arial Unicode MS"/>
              </a:rPr>
              <a:t>بما </a:t>
            </a:r>
            <a:r>
              <a:rPr lang="ar-SA" sz="1800">
                <a:latin typeface="Arial Unicode MS"/>
              </a:rPr>
              <a:t>لا يتعار </a:t>
            </a:r>
            <a:r>
              <a:rPr lang="ar-SA" sz="3100">
                <a:latin typeface="Arial Unicode MS"/>
              </a:rPr>
              <a:t>ضر </a:t>
            </a:r>
            <a:r>
              <a:rPr lang="ar-SA" sz="1200">
                <a:latin typeface="Arial Unicode MS"/>
              </a:rPr>
              <a:t>بع </a:t>
            </a:r>
            <a:r>
              <a:rPr lang="ar-SA" sz="1900">
                <a:latin typeface="Arial Unicode MS"/>
              </a:rPr>
              <a:t>أحكام هذه </a:t>
            </a:r>
            <a:r>
              <a:rPr lang="ar-SA" sz="1800">
                <a:latin typeface="Arial Unicode MS"/>
              </a:rPr>
              <a:t>اللائحة.</a:t>
            </a:r>
          </a:p>
          <a:p>
            <a:pPr indent="0" algn="ctr" rtl="1">
              <a:lnSpc>
                <a:spcPts val="3350"/>
              </a:lnSpc>
              <a:spcAft>
                <a:spcPts val="2520"/>
              </a:spcAft>
            </a:pPr>
            <a:r>
              <a:rPr lang="ar-SA" sz="2500">
                <a:latin typeface="Arial Unicode MS"/>
              </a:rPr>
              <a:t>المادة السابعة والستون</a:t>
            </a:r>
          </a:p>
          <a:p>
            <a:pPr indent="292100" algn="just" rtl="1">
              <a:lnSpc>
                <a:spcPts val="2540"/>
              </a:lnSpc>
            </a:pPr>
            <a:r>
              <a:rPr lang="ar-SA" sz="1900">
                <a:latin typeface="Arial Unicode MS"/>
              </a:rPr>
              <a:t>لمجلس. التعليم العالي حق تفير هذ</a:t>
            </a:r>
            <a:r>
              <a:rPr lang="en-US" sz="1900">
                <a:latin typeface="Arial Unicode MS"/>
              </a:rPr>
              <a:t>٥</a:t>
            </a:r>
            <a:r>
              <a:rPr lang="ar-SA" sz="1900">
                <a:latin typeface="Arial Unicode MS"/>
              </a:rPr>
              <a:t> </a:t>
            </a:r>
            <a:r>
              <a:rPr lang="ar-SA" sz="1800">
                <a:latin typeface="Arial Unicode MS"/>
              </a:rPr>
              <a:t>اللائحة.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 Unicode MS</vt:lpstr>
      <vt:lpstr>Arial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2015-04-17T18:52:05Z</dcterms:modified>
</cp:coreProperties>
</file>