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Lst>
  <p:sldSz cx="7575550" cy="1070768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250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3283" y="0"/>
            <a:ext cx="7109637" cy="1069635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3596" y="3571"/>
            <a:ext cx="7154466" cy="10701338"/>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1"/>
          <p:cNvSpPr/>
          <p:nvPr/>
        </p:nvSpPr>
        <p:spPr>
          <a:xfrm>
            <a:off x="5854995" y="701748"/>
            <a:ext cx="1041991" cy="294168"/>
          </a:xfrm>
          <a:prstGeom prst="rect">
            <a:avLst/>
          </a:prstGeom>
        </p:spPr>
        <p:txBody>
          <a:bodyPr wrap="none" lIns="0" tIns="0" rIns="0" bIns="0">
            <a:noAutofit/>
          </a:bodyPr>
          <a:lstStyle/>
          <a:p>
            <a:pPr indent="0" algn="r" rtl="1">
              <a:lnSpc>
                <a:spcPts val="2540"/>
              </a:lnSpc>
            </a:pPr>
            <a:r>
              <a:rPr lang="ar-SA" sz="1900">
                <a:solidFill>
                  <a:srgbClr val="739E86"/>
                </a:solidFill>
                <a:latin typeface="Arial Unicode MS"/>
              </a:rPr>
              <a:t>مادة (</a:t>
            </a:r>
            <a:r>
              <a:rPr lang="en-US" sz="1900">
                <a:solidFill>
                  <a:srgbClr val="739E86"/>
                </a:solidFill>
                <a:latin typeface="Arial Unicode MS"/>
              </a:rPr>
              <a:t>١</a:t>
            </a:r>
            <a:r>
              <a:rPr lang="ar-SA" sz="1900">
                <a:solidFill>
                  <a:srgbClr val="739E86"/>
                </a:solidFill>
                <a:latin typeface="Arial Unicode MS"/>
              </a:rPr>
              <a:t>)</a:t>
            </a:r>
            <a:r>
              <a:rPr lang="ar-SA" sz="1900">
                <a:latin typeface="Arial Unicode MS"/>
              </a:rPr>
              <a:t> :</a:t>
            </a:r>
          </a:p>
        </p:txBody>
      </p:sp>
      <p:sp>
        <p:nvSpPr>
          <p:cNvPr id="3" name="Rectangle 2"/>
          <p:cNvSpPr/>
          <p:nvPr/>
        </p:nvSpPr>
        <p:spPr>
          <a:xfrm>
            <a:off x="5844362" y="2849525"/>
            <a:ext cx="1052624" cy="294168"/>
          </a:xfrm>
          <a:prstGeom prst="rect">
            <a:avLst/>
          </a:prstGeom>
        </p:spPr>
        <p:txBody>
          <a:bodyPr wrap="none" lIns="0" tIns="0" rIns="0" bIns="0">
            <a:noAutofit/>
          </a:bodyPr>
          <a:lstStyle/>
          <a:p>
            <a:pPr indent="0" algn="r" rtl="1">
              <a:lnSpc>
                <a:spcPts val="2540"/>
              </a:lnSpc>
            </a:pPr>
            <a:r>
              <a:rPr lang="ar-SA" sz="1900">
                <a:solidFill>
                  <a:srgbClr val="739E86"/>
                </a:solidFill>
                <a:latin typeface="Arial Unicode MS"/>
              </a:rPr>
              <a:t>مادة (</a:t>
            </a:r>
            <a:r>
              <a:rPr lang="en-US" sz="1900">
                <a:solidFill>
                  <a:srgbClr val="739E86"/>
                </a:solidFill>
                <a:latin typeface="Arial Unicode MS"/>
              </a:rPr>
              <a:t>٢</a:t>
            </a:r>
            <a:r>
              <a:rPr lang="ar-SA" sz="1900">
                <a:solidFill>
                  <a:srgbClr val="739E86"/>
                </a:solidFill>
                <a:latin typeface="Arial Unicode MS"/>
              </a:rPr>
              <a:t>)</a:t>
            </a:r>
            <a:r>
              <a:rPr lang="ar-SA" sz="1900">
                <a:latin typeface="Arial Unicode MS"/>
              </a:rPr>
              <a:t> :</a:t>
            </a:r>
          </a:p>
        </p:txBody>
      </p:sp>
      <p:sp>
        <p:nvSpPr>
          <p:cNvPr id="4" name="Rectangle 3"/>
          <p:cNvSpPr/>
          <p:nvPr/>
        </p:nvSpPr>
        <p:spPr>
          <a:xfrm>
            <a:off x="5837274" y="6280297"/>
            <a:ext cx="1070344" cy="290623"/>
          </a:xfrm>
          <a:prstGeom prst="rect">
            <a:avLst/>
          </a:prstGeom>
        </p:spPr>
        <p:txBody>
          <a:bodyPr wrap="none" lIns="0" tIns="0" rIns="0" bIns="0">
            <a:noAutofit/>
          </a:bodyPr>
          <a:lstStyle/>
          <a:p>
            <a:pPr indent="0" algn="r" rtl="1">
              <a:lnSpc>
                <a:spcPts val="2540"/>
              </a:lnSpc>
            </a:pPr>
            <a:r>
              <a:rPr lang="ar-SA" sz="1900">
                <a:solidFill>
                  <a:srgbClr val="739E86"/>
                </a:solidFill>
                <a:latin typeface="Arial Unicode MS"/>
              </a:rPr>
              <a:t>مادة(</a:t>
            </a:r>
            <a:r>
              <a:rPr lang="en-US" sz="1900">
                <a:solidFill>
                  <a:srgbClr val="739E86"/>
                </a:solidFill>
                <a:latin typeface="Arial Unicode MS"/>
              </a:rPr>
              <a:t>٣</a:t>
            </a:r>
            <a:r>
              <a:rPr lang="ar-SA" sz="1900">
                <a:solidFill>
                  <a:srgbClr val="739E86"/>
                </a:solidFill>
                <a:latin typeface="Arial Unicode MS"/>
              </a:rPr>
              <a:t>)</a:t>
            </a:r>
            <a:r>
              <a:rPr lang="ar-SA" sz="1900">
                <a:latin typeface="Arial Unicode MS"/>
              </a:rPr>
              <a:t> :</a:t>
            </a:r>
          </a:p>
        </p:txBody>
      </p:sp>
      <p:sp>
        <p:nvSpPr>
          <p:cNvPr id="5" name="Rectangle 4"/>
          <p:cNvSpPr/>
          <p:nvPr/>
        </p:nvSpPr>
        <p:spPr>
          <a:xfrm>
            <a:off x="5837274" y="8849832"/>
            <a:ext cx="1084521" cy="290623"/>
          </a:xfrm>
          <a:prstGeom prst="rect">
            <a:avLst/>
          </a:prstGeom>
        </p:spPr>
        <p:txBody>
          <a:bodyPr wrap="none" lIns="0" tIns="0" rIns="0" bIns="0">
            <a:noAutofit/>
          </a:bodyPr>
          <a:lstStyle/>
          <a:p>
            <a:pPr indent="0" algn="r" rtl="1">
              <a:lnSpc>
                <a:spcPts val="2540"/>
              </a:lnSpc>
            </a:pPr>
            <a:r>
              <a:rPr lang="ar-SA" sz="1900">
                <a:solidFill>
                  <a:srgbClr val="739E86"/>
                </a:solidFill>
                <a:latin typeface="Arial Unicode MS"/>
              </a:rPr>
              <a:t>مادة (</a:t>
            </a:r>
            <a:r>
              <a:rPr lang="en-US" sz="1900">
                <a:solidFill>
                  <a:srgbClr val="739E86"/>
                </a:solidFill>
                <a:latin typeface="Arial Unicode MS"/>
              </a:rPr>
              <a:t>٤</a:t>
            </a:r>
            <a:r>
              <a:rPr lang="ar-SA" sz="1900">
                <a:solidFill>
                  <a:srgbClr val="739E86"/>
                </a:solidFill>
                <a:latin typeface="Arial Unicode MS"/>
              </a:rPr>
              <a:t>)</a:t>
            </a:r>
            <a:r>
              <a:rPr lang="ar-SA" sz="1900">
                <a:latin typeface="Arial Unicode MS"/>
              </a:rPr>
              <a:t> :</a:t>
            </a:r>
          </a:p>
        </p:txBody>
      </p:sp>
      <p:sp>
        <p:nvSpPr>
          <p:cNvPr id="6" name="Rectangle 5"/>
          <p:cNvSpPr/>
          <p:nvPr/>
        </p:nvSpPr>
        <p:spPr>
          <a:xfrm>
            <a:off x="443023" y="701748"/>
            <a:ext cx="5234763" cy="9299945"/>
          </a:xfrm>
          <a:prstGeom prst="rect">
            <a:avLst/>
          </a:prstGeom>
        </p:spPr>
        <p:txBody>
          <a:bodyPr lIns="0" tIns="0" rIns="0" bIns="0">
            <a:noAutofit/>
          </a:bodyPr>
          <a:lstStyle/>
          <a:p>
            <a:pPr indent="0" algn="r" rtl="1">
              <a:lnSpc>
                <a:spcPts val="3907"/>
              </a:lnSpc>
            </a:pPr>
            <a:r>
              <a:rPr lang="ar-SA" sz="1900">
                <a:latin typeface="Arial Unicode MS"/>
              </a:rPr>
              <a:t>يكون لكل جامعة ميزانية مستقلة خاصة </a:t>
            </a:r>
            <a:r>
              <a:rPr lang="ar-SA" sz="1800">
                <a:latin typeface="Arial Unicode MS"/>
              </a:rPr>
              <a:t>ببا، </a:t>
            </a:r>
            <a:r>
              <a:rPr lang="ar-SA" sz="1900">
                <a:latin typeface="Arial Unicode MS"/>
              </a:rPr>
              <a:t>يصدر بإقرارها مرسوم ملكي يجدد إيراد اتها، ونفقاتها، وتخضع في مراقبة تنفيذها لديوان المراقبة العامة، والسة المالية للجامعة ص السة المالية للدولة . تتكرن إيرادات كل جامعة من : (أ) </a:t>
            </a:r>
            <a:r>
              <a:rPr lang="ar-SA" sz="1800">
                <a:latin typeface="Arial Unicode MS"/>
              </a:rPr>
              <a:t>الاعتإدات الي </a:t>
            </a:r>
            <a:r>
              <a:rPr lang="ar-SA" sz="1900">
                <a:latin typeface="Arial Unicode MS"/>
              </a:rPr>
              <a:t>تخعص لها في بزانتة الدولة. </a:t>
            </a:r>
            <a:r>
              <a:rPr lang="ar-SA" sz="3300">
                <a:latin typeface="Arial Unicode MS"/>
              </a:rPr>
              <a:t>(ب) </a:t>
            </a:r>
            <a:r>
              <a:rPr lang="ar-SA" sz="1900">
                <a:latin typeface="Arial Unicode MS"/>
              </a:rPr>
              <a:t>الترعات، والمنح، والوصايا، والأوقاف . </a:t>
            </a:r>
            <a:r>
              <a:rPr lang="ar-SA" sz="2000">
                <a:latin typeface="Arial Unicode MS"/>
              </a:rPr>
              <a:t>(ر) </a:t>
            </a:r>
            <a:r>
              <a:rPr lang="ar-SA" sz="1800">
                <a:latin typeface="Arial Unicode MS"/>
              </a:rPr>
              <a:t>رح </a:t>
            </a:r>
            <a:r>
              <a:rPr lang="ar-SA" sz="1900">
                <a:latin typeface="Arial Unicode MS"/>
              </a:rPr>
              <a:t>أملاكها، وما </a:t>
            </a:r>
            <a:r>
              <a:rPr lang="ar-SA" sz="1800">
                <a:latin typeface="Arial Unicode MS"/>
              </a:rPr>
              <a:t>ينتح عن </a:t>
            </a:r>
            <a:r>
              <a:rPr lang="ar-SA" sz="1900">
                <a:latin typeface="Arial Unicode MS"/>
              </a:rPr>
              <a:t>التصرف فيها .</a:t>
            </a:r>
          </a:p>
          <a:p>
            <a:pPr marL="305096" indent="0" rtl="1">
              <a:lnSpc>
                <a:spcPts val="2065"/>
              </a:lnSpc>
              <a:spcAft>
                <a:spcPts val="1330"/>
              </a:spcAft>
            </a:pPr>
            <a:r>
              <a:rPr lang="ar-SA" sz="1900">
                <a:latin typeface="Arial Unicode MS"/>
              </a:rPr>
              <a:t>(د) أي إيراد</a:t>
            </a:r>
            <a:r>
              <a:rPr lang="en-US" sz="1900">
                <a:latin typeface="Arial Unicode MS"/>
              </a:rPr>
              <a:t>١</a:t>
            </a:r>
            <a:r>
              <a:rPr lang="ar-SA" sz="1900">
                <a:latin typeface="Arial Unicode MS"/>
              </a:rPr>
              <a:t>ت تنتح </a:t>
            </a:r>
            <a:r>
              <a:rPr lang="ar-SA" sz="1800">
                <a:latin typeface="Arial Unicode MS"/>
              </a:rPr>
              <a:t>عن </a:t>
            </a:r>
            <a:r>
              <a:rPr lang="ar-SA" sz="1900">
                <a:latin typeface="Arial Unicode MS"/>
              </a:rPr>
              <a:t>إلقيام بمثاريع البحوث، </a:t>
            </a:r>
            <a:r>
              <a:rPr lang="ar-SA" sz="1500">
                <a:latin typeface="Arial Unicode MS"/>
              </a:rPr>
              <a:t>أو </a:t>
            </a:r>
            <a:r>
              <a:rPr lang="ar-SA" sz="1900">
                <a:latin typeface="Arial Unicode MS"/>
              </a:rPr>
              <a:t>الدراسات، </a:t>
            </a:r>
            <a:r>
              <a:rPr lang="ar-SA" sz="1500">
                <a:latin typeface="Arial Unicode MS"/>
              </a:rPr>
              <a:t>أو </a:t>
            </a:r>
            <a:r>
              <a:rPr lang="ar-SA" sz="1900">
                <a:latin typeface="Arial Unicode MS"/>
              </a:rPr>
              <a:t>الخدمات العلمية</a:t>
            </a:r>
          </a:p>
          <a:p>
            <a:pPr indent="0" algn="r" rtl="1">
              <a:lnSpc>
                <a:spcPts val="2950"/>
              </a:lnSpc>
              <a:spcAft>
                <a:spcPts val="2170"/>
              </a:spcAft>
            </a:pPr>
            <a:r>
              <a:rPr lang="ar-SA" sz="2200">
                <a:latin typeface="Arial Unicode MS"/>
              </a:rPr>
              <a:t>للاخرين.</a:t>
            </a:r>
          </a:p>
          <a:p>
            <a:pPr marL="305096" indent="0" algn="just" rtl="1">
              <a:lnSpc>
                <a:spcPts val="3405"/>
              </a:lnSpc>
              <a:spcAft>
                <a:spcPts val="280"/>
              </a:spcAft>
            </a:pPr>
            <a:r>
              <a:rPr lang="ar-SA" sz="1900">
                <a:latin typeface="Arial Unicode MS"/>
              </a:rPr>
              <a:t>تتولى كل جامعة تحضير مشرع </a:t>
            </a:r>
            <a:r>
              <a:rPr lang="ar-SA" sz="1800">
                <a:latin typeface="Arial Unicode MS"/>
              </a:rPr>
              <a:t>الميزانية </a:t>
            </a:r>
            <a:r>
              <a:rPr lang="ar-SA" sz="1900">
                <a:latin typeface="Arial Unicode MS"/>
              </a:rPr>
              <a:t>الخاصة ببا با</a:t>
            </a:r>
            <a:r>
              <a:rPr lang="ar-SA" sz="1800">
                <a:latin typeface="Arial Unicode MS"/>
              </a:rPr>
              <a:t>لتنسيق مع كليات </a:t>
            </a:r>
            <a:r>
              <a:rPr lang="ar-SA" sz="1900">
                <a:latin typeface="Arial Unicode MS"/>
              </a:rPr>
              <a:t>الجامعة، </a:t>
            </a:r>
            <a:r>
              <a:rPr lang="ar-SA" sz="1800">
                <a:latin typeface="Arial Unicode MS"/>
              </a:rPr>
              <a:t>ومعاهدها، ومراكزها،</a:t>
            </a:r>
          </a:p>
          <a:p>
            <a:pPr indent="0" algn="r" rtl="1">
              <a:lnSpc>
                <a:spcPts val="2540"/>
              </a:lnSpc>
              <a:spcAft>
                <a:spcPts val="280"/>
              </a:spcAft>
            </a:pPr>
            <a:r>
              <a:rPr lang="ar-SA" sz="1800">
                <a:latin typeface="Arial Unicode MS"/>
              </a:rPr>
              <a:t>وفروعها، وإداراتها عل </a:t>
            </a:r>
            <a:r>
              <a:rPr lang="ar-SA" sz="1900">
                <a:latin typeface="Arial Unicode MS"/>
              </a:rPr>
              <a:t>أساس </a:t>
            </a:r>
            <a:r>
              <a:rPr lang="ar-SA" sz="1800">
                <a:latin typeface="Arial Unicode MS"/>
              </a:rPr>
              <a:t>تقديرات مصروفاتها</a:t>
            </a:r>
          </a:p>
          <a:p>
            <a:pPr marL="305096" indent="0" algn="r" rtl="1">
              <a:lnSpc>
                <a:spcPts val="2902"/>
              </a:lnSpc>
              <a:spcAft>
                <a:spcPts val="2730"/>
              </a:spcAft>
            </a:pPr>
            <a:r>
              <a:rPr lang="ar-SA" sz="1900">
                <a:latin typeface="Arial Unicode MS"/>
              </a:rPr>
              <a:t>ويصحب </a:t>
            </a:r>
            <a:r>
              <a:rPr lang="ar-SA" sz="1900" b="1">
                <a:latin typeface="Arial"/>
              </a:rPr>
              <a:t>التقديرات بيان بالمررات الني بني </a:t>
            </a:r>
            <a:r>
              <a:rPr lang="ar-SA" sz="1900">
                <a:latin typeface="Arial Unicode MS"/>
              </a:rPr>
              <a:t>عليها </a:t>
            </a:r>
            <a:r>
              <a:rPr lang="ar-SA" sz="1900" b="1">
                <a:latin typeface="Arial"/>
              </a:rPr>
              <a:t>التقدير.</a:t>
            </a:r>
          </a:p>
          <a:p>
            <a:pPr marL="305096" indent="0" algn="just" rtl="1">
              <a:lnSpc>
                <a:spcPts val="3042"/>
              </a:lnSpc>
            </a:pPr>
            <a:r>
              <a:rPr lang="ar-SA" sz="1900">
                <a:latin typeface="Arial Unicode MS"/>
              </a:rPr>
              <a:t>مع </a:t>
            </a:r>
            <a:r>
              <a:rPr lang="ar-SA" sz="1800">
                <a:latin typeface="Arial Unicode MS"/>
              </a:rPr>
              <a:t>مراعاة التعليإت الصادرة بها الميزانية </a:t>
            </a:r>
            <a:r>
              <a:rPr lang="ar-SA" sz="1900">
                <a:latin typeface="Arial Unicode MS"/>
              </a:rPr>
              <a:t>العامة للدولة</a:t>
            </a:r>
            <a:r>
              <a:rPr lang="ar-SA" sz="1800">
                <a:latin typeface="Arial Unicode MS"/>
              </a:rPr>
              <a:t>، </a:t>
            </a:r>
            <a:r>
              <a:rPr lang="ar-SA" sz="1900">
                <a:latin typeface="Arial Unicode MS"/>
              </a:rPr>
              <a:t>تثتمل مصروفات </a:t>
            </a:r>
            <a:r>
              <a:rPr lang="ar-SA" sz="1800">
                <a:latin typeface="Arial Unicode MS"/>
              </a:rPr>
              <a:t>كل جامعة عل </a:t>
            </a:r>
            <a:r>
              <a:rPr lang="ar-SA" sz="1900">
                <a:latin typeface="Arial Unicode MS"/>
              </a:rPr>
              <a:t>الأبواب لآتية</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33190" y="177209"/>
            <a:ext cx="425303" cy="673395"/>
          </a:xfrm>
          <a:prstGeom prst="rect">
            <a:avLst/>
          </a:prstGeom>
        </p:spPr>
      </p:pic>
      <p:pic>
        <p:nvPicPr>
          <p:cNvPr id="3" name="Picture 2"/>
          <p:cNvPicPr>
            <a:picLocks noChangeAspect="1"/>
          </p:cNvPicPr>
          <p:nvPr/>
        </p:nvPicPr>
        <p:blipFill>
          <a:blip r:embed="rId3"/>
          <a:stretch>
            <a:fillRect/>
          </a:stretch>
        </p:blipFill>
        <p:spPr>
          <a:xfrm>
            <a:off x="6046381" y="3572539"/>
            <a:ext cx="1226288" cy="6950149"/>
          </a:xfrm>
          <a:prstGeom prst="rect">
            <a:avLst/>
          </a:prstGeom>
        </p:spPr>
      </p:pic>
      <p:sp>
        <p:nvSpPr>
          <p:cNvPr id="4" name="Rectangle 3"/>
          <p:cNvSpPr/>
          <p:nvPr/>
        </p:nvSpPr>
        <p:spPr>
          <a:xfrm>
            <a:off x="7052930" y="857693"/>
            <a:ext cx="155944" cy="106325"/>
          </a:xfrm>
          <a:prstGeom prst="rect">
            <a:avLst/>
          </a:prstGeom>
          <a:solidFill>
            <a:srgbClr val="56AD73"/>
          </a:solidFill>
        </p:spPr>
        <p:txBody>
          <a:bodyPr wrap="none" lIns="0" tIns="0" rIns="0" bIns="0">
            <a:noAutofit/>
          </a:bodyPr>
          <a:lstStyle/>
          <a:p>
            <a:pPr indent="0">
              <a:lnSpc>
                <a:spcPts val="390"/>
              </a:lnSpc>
            </a:pPr>
            <a:r>
              <a:rPr lang="en-US" sz="400">
                <a:latin typeface="David"/>
              </a:rPr>
              <a:t>'</a:t>
            </a:r>
          </a:p>
        </p:txBody>
      </p:sp>
      <p:sp>
        <p:nvSpPr>
          <p:cNvPr id="5" name="Rectangle 4"/>
          <p:cNvSpPr/>
          <p:nvPr/>
        </p:nvSpPr>
        <p:spPr>
          <a:xfrm>
            <a:off x="0" y="0"/>
            <a:ext cx="0" cy="0"/>
          </a:xfrm>
          <a:prstGeom prst="rect">
            <a:avLst/>
          </a:prstGeom>
          <a:solidFill>
            <a:srgbClr val="56AD73"/>
          </a:solidFill>
        </p:spPr>
        <p:txBody>
          <a:bodyPr wrap="none" lIns="0" tIns="0" rIns="0" bIns="0">
            <a:noAutofit/>
          </a:bodyPr>
          <a:lstStyle/>
          <a:p>
            <a:endParaRPr/>
          </a:p>
        </p:txBody>
      </p:sp>
      <p:sp>
        <p:nvSpPr>
          <p:cNvPr id="6" name="Rectangle 5"/>
          <p:cNvSpPr/>
          <p:nvPr/>
        </p:nvSpPr>
        <p:spPr>
          <a:xfrm>
            <a:off x="6053469" y="5975497"/>
            <a:ext cx="822251" cy="326065"/>
          </a:xfrm>
          <a:prstGeom prst="rect">
            <a:avLst/>
          </a:prstGeom>
        </p:spPr>
        <p:txBody>
          <a:bodyPr wrap="none" lIns="0" tIns="0" rIns="0" bIns="0">
            <a:noAutofit/>
          </a:bodyPr>
          <a:lstStyle/>
          <a:p>
            <a:pPr indent="0" algn="r" rtl="1">
              <a:lnSpc>
                <a:spcPts val="2540"/>
              </a:lnSpc>
            </a:pPr>
            <a:r>
              <a:rPr lang="ar-SA" sz="1900">
                <a:solidFill>
                  <a:srgbClr val="739E86"/>
                </a:solidFill>
                <a:latin typeface="Arial Unicode MS"/>
              </a:rPr>
              <a:t>مادة (</a:t>
            </a:r>
            <a:r>
              <a:rPr lang="en-US" sz="1900">
                <a:solidFill>
                  <a:srgbClr val="739E86"/>
                </a:solidFill>
                <a:latin typeface="Arial Unicode MS"/>
              </a:rPr>
              <a:t>٦</a:t>
            </a:r>
            <a:r>
              <a:rPr lang="ar-SA" sz="1900">
                <a:solidFill>
                  <a:srgbClr val="739E86"/>
                </a:solidFill>
                <a:latin typeface="Arial Unicode MS"/>
              </a:rPr>
              <a:t>)</a:t>
            </a:r>
          </a:p>
        </p:txBody>
      </p:sp>
      <p:sp>
        <p:nvSpPr>
          <p:cNvPr id="7" name="Rectangle 6"/>
          <p:cNvSpPr/>
          <p:nvPr/>
        </p:nvSpPr>
        <p:spPr>
          <a:xfrm>
            <a:off x="4118344" y="2154865"/>
            <a:ext cx="1353879" cy="368595"/>
          </a:xfrm>
          <a:prstGeom prst="rect">
            <a:avLst/>
          </a:prstGeom>
        </p:spPr>
        <p:txBody>
          <a:bodyPr wrap="none" lIns="0" tIns="0" rIns="0" bIns="0">
            <a:noAutofit/>
          </a:bodyPr>
          <a:lstStyle/>
          <a:p>
            <a:pPr indent="0" algn="r" rtl="1">
              <a:lnSpc>
                <a:spcPts val="3020"/>
              </a:lnSpc>
            </a:pPr>
            <a:r>
              <a:rPr lang="ar-SA" sz="2700">
                <a:latin typeface="Arial"/>
              </a:rPr>
              <a:t>ابب؛ثك:</a:t>
            </a:r>
          </a:p>
        </p:txBody>
      </p:sp>
      <p:sp>
        <p:nvSpPr>
          <p:cNvPr id="8" name="Rectangle 7"/>
          <p:cNvSpPr/>
          <p:nvPr/>
        </p:nvSpPr>
        <p:spPr>
          <a:xfrm>
            <a:off x="698204" y="478465"/>
            <a:ext cx="4738577" cy="308344"/>
          </a:xfrm>
          <a:prstGeom prst="rect">
            <a:avLst/>
          </a:prstGeom>
        </p:spPr>
        <p:txBody>
          <a:bodyPr wrap="none" lIns="0" tIns="0" rIns="0" bIns="0">
            <a:noAutofit/>
          </a:bodyPr>
          <a:lstStyle/>
          <a:p>
            <a:pPr indent="0" algn="just" rtl="1">
              <a:lnSpc>
                <a:spcPts val="2680"/>
              </a:lnSpc>
              <a:spcAft>
                <a:spcPts val="560"/>
              </a:spcAft>
            </a:pPr>
            <a:r>
              <a:rPr lang="ar-SA" sz="2000">
                <a:latin typeface="Arial Unicode MS"/>
              </a:rPr>
              <a:t>الباب الأول : يخصص للمرتبات، والأجور،</a:t>
            </a:r>
          </a:p>
        </p:txBody>
      </p:sp>
      <p:sp>
        <p:nvSpPr>
          <p:cNvPr id="9" name="Rectangle 8"/>
          <p:cNvSpPr/>
          <p:nvPr/>
        </p:nvSpPr>
        <p:spPr>
          <a:xfrm>
            <a:off x="2725479" y="932120"/>
            <a:ext cx="1013637" cy="265814"/>
          </a:xfrm>
          <a:prstGeom prst="rect">
            <a:avLst/>
          </a:prstGeom>
        </p:spPr>
        <p:txBody>
          <a:bodyPr wrap="none" lIns="0" tIns="0" rIns="0" bIns="0">
            <a:noAutofit/>
          </a:bodyPr>
          <a:lstStyle/>
          <a:p>
            <a:pPr indent="0" algn="r" rtl="1">
              <a:lnSpc>
                <a:spcPts val="2410"/>
              </a:lnSpc>
              <a:spcAft>
                <a:spcPts val="560"/>
              </a:spcAft>
            </a:pPr>
            <a:r>
              <a:rPr lang="ar-SA" sz="1800">
                <a:latin typeface="Arial Unicode MS"/>
              </a:rPr>
              <a:t>والبدلات .</a:t>
            </a:r>
          </a:p>
        </p:txBody>
      </p:sp>
      <p:sp>
        <p:nvSpPr>
          <p:cNvPr id="10" name="Rectangle 9"/>
          <p:cNvSpPr/>
          <p:nvPr/>
        </p:nvSpPr>
        <p:spPr>
          <a:xfrm>
            <a:off x="701748" y="1368055"/>
            <a:ext cx="4738577" cy="311889"/>
          </a:xfrm>
          <a:prstGeom prst="rect">
            <a:avLst/>
          </a:prstGeom>
        </p:spPr>
        <p:txBody>
          <a:bodyPr wrap="none" lIns="0" tIns="0" rIns="0" bIns="0">
            <a:noAutofit/>
          </a:bodyPr>
          <a:lstStyle/>
          <a:p>
            <a:pPr indent="0" algn="just" rtl="1">
              <a:lnSpc>
                <a:spcPts val="2680"/>
              </a:lnSpc>
              <a:spcAft>
                <a:spcPts val="560"/>
              </a:spcAft>
            </a:pPr>
            <a:r>
              <a:rPr lang="ar-SA" sz="2000">
                <a:latin typeface="Arial Unicode MS"/>
              </a:rPr>
              <a:t>الباب الثاني </a:t>
            </a:r>
            <a:r>
              <a:rPr lang="ar-SA" sz="1800">
                <a:latin typeface="Arial Unicode MS"/>
              </a:rPr>
              <a:t>: يخصص </a:t>
            </a:r>
            <a:r>
              <a:rPr lang="ar-SA" sz="2000">
                <a:latin typeface="Arial Unicode MS"/>
              </a:rPr>
              <a:t>للمصروفات التثفيلية</a:t>
            </a:r>
            <a:r>
              <a:rPr lang="ar-SA" sz="1800">
                <a:latin typeface="Arial Unicode MS"/>
              </a:rPr>
              <a:t>،</a:t>
            </a:r>
          </a:p>
        </p:txBody>
      </p:sp>
      <p:sp>
        <p:nvSpPr>
          <p:cNvPr id="11" name="Rectangle 10"/>
          <p:cNvSpPr/>
          <p:nvPr/>
        </p:nvSpPr>
        <p:spPr>
          <a:xfrm>
            <a:off x="1442483" y="1796902"/>
            <a:ext cx="2310810" cy="318977"/>
          </a:xfrm>
          <a:prstGeom prst="rect">
            <a:avLst/>
          </a:prstGeom>
        </p:spPr>
        <p:txBody>
          <a:bodyPr wrap="none" lIns="0" tIns="0" rIns="0" bIns="0">
            <a:noAutofit/>
          </a:bodyPr>
          <a:lstStyle/>
          <a:p>
            <a:pPr indent="0" algn="just" rtl="1">
              <a:lnSpc>
                <a:spcPts val="2410"/>
              </a:lnSpc>
              <a:spcAft>
                <a:spcPts val="560"/>
              </a:spcAft>
            </a:pPr>
            <a:r>
              <a:rPr lang="ar-SA" sz="1800">
                <a:latin typeface="Arial Unicode MS"/>
              </a:rPr>
              <a:t>والاسهلاكية، والإدارية.</a:t>
            </a:r>
          </a:p>
        </p:txBody>
      </p:sp>
      <p:sp>
        <p:nvSpPr>
          <p:cNvPr id="12" name="Rectangle 11"/>
          <p:cNvSpPr/>
          <p:nvPr/>
        </p:nvSpPr>
        <p:spPr>
          <a:xfrm>
            <a:off x="818706" y="2278911"/>
            <a:ext cx="2913321" cy="340242"/>
          </a:xfrm>
          <a:prstGeom prst="rect">
            <a:avLst/>
          </a:prstGeom>
        </p:spPr>
        <p:txBody>
          <a:bodyPr wrap="none" lIns="0" tIns="0" rIns="0" bIns="0">
            <a:noAutofit/>
          </a:bodyPr>
          <a:lstStyle/>
          <a:p>
            <a:pPr indent="0" algn="just" rtl="1">
              <a:lnSpc>
                <a:spcPts val="2410"/>
              </a:lnSpc>
              <a:spcAft>
                <a:spcPts val="560"/>
              </a:spcAft>
            </a:pPr>
            <a:r>
              <a:rPr lang="ar-SA" sz="1800">
                <a:latin typeface="Arial Unicode MS"/>
              </a:rPr>
              <a:t>يخصص لمصروفات براهح الصيانة،</a:t>
            </a:r>
          </a:p>
        </p:txBody>
      </p:sp>
      <p:sp>
        <p:nvSpPr>
          <p:cNvPr id="13" name="Rectangle 12"/>
          <p:cNvSpPr/>
          <p:nvPr/>
        </p:nvSpPr>
        <p:spPr>
          <a:xfrm>
            <a:off x="2916865" y="2675860"/>
            <a:ext cx="825795" cy="290623"/>
          </a:xfrm>
          <a:prstGeom prst="rect">
            <a:avLst/>
          </a:prstGeom>
        </p:spPr>
        <p:txBody>
          <a:bodyPr wrap="none" lIns="0" tIns="0" rIns="0" bIns="0">
            <a:noAutofit/>
          </a:bodyPr>
          <a:lstStyle/>
          <a:p>
            <a:pPr indent="0" algn="just" rtl="1">
              <a:lnSpc>
                <a:spcPts val="2680"/>
              </a:lnSpc>
              <a:spcAft>
                <a:spcPts val="560"/>
              </a:spcAft>
            </a:pPr>
            <a:r>
              <a:rPr lang="ar-SA" sz="1800">
                <a:latin typeface="Arial Unicode MS"/>
              </a:rPr>
              <a:t>وا</a:t>
            </a:r>
            <a:r>
              <a:rPr lang="ar-SA" sz="2000">
                <a:latin typeface="Arial Unicode MS"/>
              </a:rPr>
              <a:t>لتشغيل.</a:t>
            </a:r>
          </a:p>
        </p:txBody>
      </p:sp>
      <p:sp>
        <p:nvSpPr>
          <p:cNvPr id="14" name="Rectangle 13"/>
          <p:cNvSpPr/>
          <p:nvPr/>
        </p:nvSpPr>
        <p:spPr>
          <a:xfrm>
            <a:off x="808074" y="3076353"/>
            <a:ext cx="4635795" cy="357963"/>
          </a:xfrm>
          <a:prstGeom prst="rect">
            <a:avLst/>
          </a:prstGeom>
        </p:spPr>
        <p:txBody>
          <a:bodyPr wrap="none" lIns="0" tIns="0" rIns="0" bIns="0">
            <a:noAutofit/>
          </a:bodyPr>
          <a:lstStyle/>
          <a:p>
            <a:pPr indent="0" algn="just" rtl="1">
              <a:lnSpc>
                <a:spcPts val="2680"/>
              </a:lnSpc>
              <a:spcAft>
                <a:spcPts val="280"/>
              </a:spcAft>
            </a:pPr>
            <a:r>
              <a:rPr lang="ar-SA" sz="2000">
                <a:latin typeface="Arial Unicode MS"/>
              </a:rPr>
              <a:t>الباب الرابع </a:t>
            </a:r>
            <a:r>
              <a:rPr lang="ar-SA" sz="1800">
                <a:latin typeface="Arial Unicode MS"/>
              </a:rPr>
              <a:t>:    </a:t>
            </a:r>
            <a:r>
              <a:rPr lang="ar-SA" sz="1900">
                <a:latin typeface="Arial Unicode MS"/>
              </a:rPr>
              <a:t>يخصص </a:t>
            </a:r>
            <a:r>
              <a:rPr lang="ar-SA" sz="2000">
                <a:latin typeface="Arial Unicode MS"/>
              </a:rPr>
              <a:t>للمشارح </a:t>
            </a:r>
            <a:r>
              <a:rPr lang="ar-SA" sz="1800">
                <a:latin typeface="Arial Unicode MS"/>
              </a:rPr>
              <a:t>والانشاءات</a:t>
            </a:r>
          </a:p>
        </p:txBody>
      </p:sp>
      <p:sp>
        <p:nvSpPr>
          <p:cNvPr id="15" name="Rectangle 14"/>
          <p:cNvSpPr/>
          <p:nvPr/>
        </p:nvSpPr>
        <p:spPr>
          <a:xfrm>
            <a:off x="2973572" y="3487479"/>
            <a:ext cx="762000" cy="265814"/>
          </a:xfrm>
          <a:prstGeom prst="rect">
            <a:avLst/>
          </a:prstGeom>
        </p:spPr>
        <p:txBody>
          <a:bodyPr wrap="none" lIns="0" tIns="0" rIns="0" bIns="0">
            <a:noAutofit/>
          </a:bodyPr>
          <a:lstStyle/>
          <a:p>
            <a:pPr indent="0" algn="r" rtl="1">
              <a:lnSpc>
                <a:spcPts val="2540"/>
              </a:lnSpc>
              <a:spcAft>
                <a:spcPts val="1610"/>
              </a:spcAft>
            </a:pPr>
            <a:r>
              <a:rPr lang="ar-SA" sz="1900">
                <a:latin typeface="Arial Unicode MS"/>
              </a:rPr>
              <a:t>الجديدة.</a:t>
            </a:r>
          </a:p>
        </p:txBody>
      </p:sp>
      <p:sp>
        <p:nvSpPr>
          <p:cNvPr id="16" name="Rectangle 15"/>
          <p:cNvSpPr/>
          <p:nvPr/>
        </p:nvSpPr>
        <p:spPr>
          <a:xfrm>
            <a:off x="641497" y="4114800"/>
            <a:ext cx="4820093" cy="2697125"/>
          </a:xfrm>
          <a:prstGeom prst="rect">
            <a:avLst/>
          </a:prstGeom>
        </p:spPr>
        <p:txBody>
          <a:bodyPr lIns="0" tIns="0" rIns="0" bIns="0">
            <a:noAutofit/>
          </a:bodyPr>
          <a:lstStyle/>
          <a:p>
            <a:pPr indent="0" algn="r" rtl="1">
              <a:lnSpc>
                <a:spcPts val="3712"/>
              </a:lnSpc>
              <a:spcAft>
                <a:spcPts val="1610"/>
              </a:spcAft>
            </a:pPr>
            <a:r>
              <a:rPr lang="ar-SA" sz="1800">
                <a:latin typeface="Arial Unicode MS"/>
              </a:rPr>
              <a:t>مع مراعاة الفزات المحددة من قبل وزارة المالية والاقتصاد الوطني </a:t>
            </a:r>
            <a:r>
              <a:rPr lang="ar-SA" sz="1900">
                <a:latin typeface="Arial Unicode MS"/>
              </a:rPr>
              <a:t>لتقديم </a:t>
            </a:r>
            <a:r>
              <a:rPr lang="ar-SA" sz="1800">
                <a:latin typeface="Arial Unicode MS"/>
              </a:rPr>
              <a:t>مثروع الميزانية، </a:t>
            </a:r>
            <a:r>
              <a:rPr lang="ar-SA" sz="1900">
                <a:latin typeface="Arial Unicode MS"/>
              </a:rPr>
              <a:t>يقدم مدير </a:t>
            </a:r>
            <a:r>
              <a:rPr lang="ar-SA" sz="1800">
                <a:latin typeface="Arial Unicode MS"/>
              </a:rPr>
              <a:t>الجامعة مثرع الميزانية </a:t>
            </a:r>
            <a:r>
              <a:rPr lang="ar-SA" sz="1900">
                <a:latin typeface="Arial Unicode MS"/>
              </a:rPr>
              <a:t>إلى </a:t>
            </a:r>
            <a:r>
              <a:rPr lang="ar-SA" sz="1800">
                <a:latin typeface="Arial Unicode MS"/>
              </a:rPr>
              <a:t>مجلس الجامعة للموافقة عليه، ويرفعه لوزير التعليم العالي. </a:t>
            </a:r>
            <a:r>
              <a:rPr lang="ar-SA" sz="1900">
                <a:latin typeface="Arial Unicode MS"/>
              </a:rPr>
              <a:t>تتم </a:t>
            </a:r>
            <a:r>
              <a:rPr lang="ar-SA" sz="1800">
                <a:latin typeface="Arial Unicode MS"/>
              </a:rPr>
              <a:t>المناقلات </a:t>
            </a:r>
            <a:r>
              <a:rPr lang="ar-SA" sz="2000">
                <a:latin typeface="Arial Unicode MS"/>
              </a:rPr>
              <a:t>بين </a:t>
            </a:r>
            <a:r>
              <a:rPr lang="ar-SA" sz="2800">
                <a:latin typeface="Arial Unicode MS"/>
              </a:rPr>
              <a:t>البو، </a:t>
            </a:r>
            <a:r>
              <a:rPr lang="ar-SA" sz="1900">
                <a:latin typeface="Arial Unicode MS"/>
              </a:rPr>
              <a:t>أو </a:t>
            </a:r>
            <a:r>
              <a:rPr lang="ar-SA" sz="2000">
                <a:latin typeface="Arial Unicode MS"/>
              </a:rPr>
              <a:t>بين </a:t>
            </a:r>
            <a:r>
              <a:rPr lang="ar-SA" sz="1800">
                <a:latin typeface="Arial Unicode MS"/>
              </a:rPr>
              <a:t>أواب ادزانية، وفق ما </a:t>
            </a:r>
            <a:r>
              <a:rPr lang="ar-SA" sz="1900">
                <a:latin typeface="Arial Unicode MS"/>
              </a:rPr>
              <a:t>يقفي </a:t>
            </a:r>
            <a:r>
              <a:rPr lang="ar-SA" sz="1900" b="1">
                <a:latin typeface="Arial"/>
              </a:rPr>
              <a:t>به </a:t>
            </a:r>
            <a:r>
              <a:rPr lang="ar-SA" sz="1900">
                <a:latin typeface="Arial Unicode MS"/>
              </a:rPr>
              <a:t>مرسوم </a:t>
            </a:r>
            <a:r>
              <a:rPr lang="ar-SA" sz="1800">
                <a:latin typeface="Arial Unicode MS"/>
              </a:rPr>
              <a:t>الميزانية.</a:t>
            </a:r>
          </a:p>
        </p:txBody>
      </p:sp>
      <p:sp>
        <p:nvSpPr>
          <p:cNvPr id="17" name="Rectangle 16"/>
          <p:cNvSpPr/>
          <p:nvPr/>
        </p:nvSpPr>
        <p:spPr>
          <a:xfrm>
            <a:off x="623776" y="7130902"/>
            <a:ext cx="4869712" cy="3133060"/>
          </a:xfrm>
          <a:prstGeom prst="rect">
            <a:avLst/>
          </a:prstGeom>
        </p:spPr>
        <p:txBody>
          <a:bodyPr lIns="0" tIns="0" rIns="0" bIns="0">
            <a:noAutofit/>
          </a:bodyPr>
          <a:lstStyle/>
          <a:p>
            <a:pPr indent="0" algn="r" rtl="1">
              <a:lnSpc>
                <a:spcPts val="3628"/>
              </a:lnSpc>
              <a:spcBef>
                <a:spcPts val="1610"/>
              </a:spcBef>
            </a:pPr>
            <a:r>
              <a:rPr lang="ar-SA" sz="2000" b="1">
                <a:latin typeface="Arial"/>
              </a:rPr>
              <a:t>لا مجوز </a:t>
            </a:r>
            <a:r>
              <a:rPr lang="ar-SA" sz="1900">
                <a:latin typeface="Arial Unicode MS"/>
              </a:rPr>
              <a:t>الصرف إلا بناء عل ارتباط ابق، ولا </a:t>
            </a:r>
            <a:r>
              <a:rPr lang="ar-SA" sz="2000" b="1">
                <a:latin typeface="Arial"/>
              </a:rPr>
              <a:t>يجوز </a:t>
            </a:r>
            <a:r>
              <a:rPr lang="ar-SA" sz="1900">
                <a:latin typeface="Arial Unicode MS"/>
              </a:rPr>
              <a:t>الارتباط إلا في حدود الاعتإدات المدرجة في الميزانية، أو بعد صدور قرار بتعديلها من اللطة المختصة. تولع أموال الجامعة باسمها في مؤسة النقد العربي العودي، أو أحد فروعها في المملكة، وهوز بموافقة مجلس الجامعة إيداعها في مصرف أوأكثر إذا اقتضت مصلحة العمل ذلك.</a:t>
            </a:r>
          </a:p>
        </p:txBody>
      </p:sp>
      <p:sp>
        <p:nvSpPr>
          <p:cNvPr id="18" name="Rectangle 17"/>
          <p:cNvSpPr/>
          <p:nvPr/>
        </p:nvSpPr>
        <p:spPr>
          <a:xfrm>
            <a:off x="0" y="0"/>
            <a:ext cx="0" cy="0"/>
          </a:xfrm>
          <a:prstGeom prst="rect">
            <a:avLst/>
          </a:prstGeom>
          <a:solidFill>
            <a:srgbClr val="56AD73"/>
          </a:solidFill>
        </p:spPr>
        <p:txBody>
          <a:bodyPr wrap="none" lIns="0" tIns="0" rIns="0" bIns="0">
            <a:noAutofit/>
          </a:bodyPr>
          <a:lstStyle/>
          <a:p>
            <a:endParaRPr/>
          </a:p>
        </p:txBody>
      </p:sp>
      <p:sp>
        <p:nvSpPr>
          <p:cNvPr id="19" name="Rectangle 18"/>
          <p:cNvSpPr/>
          <p:nvPr/>
        </p:nvSpPr>
        <p:spPr>
          <a:xfrm>
            <a:off x="0" y="0"/>
            <a:ext cx="0" cy="0"/>
          </a:xfrm>
          <a:prstGeom prst="rect">
            <a:avLst/>
          </a:prstGeom>
          <a:solidFill>
            <a:srgbClr val="56AD73"/>
          </a:solidFill>
        </p:spPr>
        <p:txBody>
          <a:bodyPr wrap="none" lIns="0" tIns="0" rIns="0" bIns="0">
            <a:noAutofit/>
          </a:bodyPr>
          <a:lstStyle/>
          <a:p>
            <a:endParaRP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312</Words>
  <Application>Microsoft Office PowerPoint</Application>
  <PresentationFormat>Custom</PresentationFormat>
  <Paragraphs>24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 Unicode MS</vt:lpstr>
      <vt:lpstr>Arial</vt:lpstr>
      <vt:lpstr>Calibri</vt:lpstr>
      <vt:lpstr>David</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Aabed</dc:creator>
  <cp:lastModifiedBy>Mohammad Aabed</cp:lastModifiedBy>
  <cp:revision>1</cp:revision>
  <dcterms:modified xsi:type="dcterms:W3CDTF">2015-04-17T19:20:10Z</dcterms:modified>
</cp:coreProperties>
</file>