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7578725" cy="1070768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5428" y="582215"/>
            <a:ext cx="639365" cy="70008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64406" y="1585912"/>
            <a:ext cx="5625703" cy="86760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3020"/>
              </a:lnSpc>
              <a:spcBef>
                <a:spcPts val="1750"/>
              </a:spcBef>
              <a:spcAft>
                <a:spcPts val="770"/>
              </a:spcAft>
            </a:pPr>
            <a:r>
              <a:rPr lang="ar-SA" sz="2400" b="1">
                <a:latin typeface="Arial"/>
              </a:rPr>
              <a:t>المادة الثاهنة </a:t>
            </a:r>
            <a:r>
              <a:rPr lang="ar-SA" sz="2700" b="1">
                <a:latin typeface="Arial"/>
              </a:rPr>
              <a:t>والأربعون</a:t>
            </a:r>
          </a:p>
          <a:p>
            <a:pPr indent="304800" algn="just" rtl="1">
              <a:lnSpc>
                <a:spcPts val="3038"/>
              </a:lnSpc>
              <a:spcAft>
                <a:spcPts val="770"/>
              </a:spcAft>
            </a:pPr>
            <a:r>
              <a:rPr lang="ar-SA" sz="1900">
                <a:latin typeface="Arial"/>
              </a:rPr>
              <a:t>يجوز </a:t>
            </a:r>
            <a:r>
              <a:rPr lang="ar-SA" sz="1600" b="1">
                <a:latin typeface="Arial"/>
              </a:rPr>
              <a:t>بقرار </a:t>
            </a:r>
            <a:r>
              <a:rPr lang="ar-SA" sz="1900">
                <a:latin typeface="Arial"/>
              </a:rPr>
              <a:t>من مدير الجامعة </a:t>
            </a:r>
            <a:r>
              <a:rPr lang="ar-SA" sz="2000">
                <a:latin typeface="Arial"/>
              </a:rPr>
              <a:t>أن </a:t>
            </a:r>
            <a:r>
              <a:rPr lang="ar-SA" sz="1900">
                <a:latin typeface="Arial"/>
              </a:rPr>
              <a:t>يعهد </a:t>
            </a:r>
            <a:r>
              <a:rPr lang="ar-SA" sz="1600" b="1">
                <a:latin typeface="Arial"/>
              </a:rPr>
              <a:t>بالتدريس </a:t>
            </a:r>
            <a:r>
              <a:rPr lang="ar-SA" sz="2000">
                <a:latin typeface="Arial"/>
              </a:rPr>
              <a:t>أو </a:t>
            </a:r>
            <a:r>
              <a:rPr lang="ar-SA" sz="1900">
                <a:latin typeface="Arial"/>
              </a:rPr>
              <a:t>الإشراف </a:t>
            </a:r>
            <a:r>
              <a:rPr lang="ar-SA" sz="1600" b="1">
                <a:latin typeface="Arial"/>
              </a:rPr>
              <a:t>عاى </a:t>
            </a:r>
            <a:r>
              <a:rPr lang="ar-SA" sz="1900">
                <a:latin typeface="Arial"/>
              </a:rPr>
              <a:t>البحوث </a:t>
            </a:r>
            <a:r>
              <a:rPr lang="ar-SA" sz="1600" b="1">
                <a:latin typeface="Arial"/>
              </a:rPr>
              <a:t>والرسائل </a:t>
            </a:r>
            <a:r>
              <a:rPr lang="ar-SA" sz="1900">
                <a:latin typeface="Arial"/>
              </a:rPr>
              <a:t>العلمية إلى أشخاص غر متفرغين من </a:t>
            </a:r>
            <a:r>
              <a:rPr lang="ar-SA" sz="2000">
                <a:latin typeface="Arial"/>
              </a:rPr>
              <a:t>ذوي </a:t>
            </a:r>
            <a:r>
              <a:rPr lang="ar-SA" sz="1900">
                <a:latin typeface="Arial"/>
              </a:rPr>
              <a:t>المكانة العلمية </a:t>
            </a:r>
            <a:r>
              <a:rPr lang="ar-SA" sz="1600" b="1">
                <a:latin typeface="Arial"/>
              </a:rPr>
              <a:t>البارزة بناء عل </a:t>
            </a:r>
            <a:r>
              <a:rPr lang="ar-SA" sz="1900">
                <a:latin typeface="Arial"/>
              </a:rPr>
              <a:t>إقتراح </a:t>
            </a:r>
            <a:r>
              <a:rPr lang="ar-SA" sz="1800">
                <a:latin typeface="Arial"/>
              </a:rPr>
              <a:t>مجلس </a:t>
            </a:r>
            <a:r>
              <a:rPr lang="ar-SA" sz="1900">
                <a:latin typeface="Arial"/>
              </a:rPr>
              <a:t>القسم وتوصية </a:t>
            </a:r>
            <a:r>
              <a:rPr lang="ar-SA" sz="1800">
                <a:latin typeface="Arial"/>
              </a:rPr>
              <a:t>مجلس الكلية </a:t>
            </a:r>
            <a:r>
              <a:rPr lang="ar-SA" sz="2000">
                <a:latin typeface="Arial"/>
              </a:rPr>
              <a:t>أو </a:t>
            </a:r>
            <a:r>
              <a:rPr lang="ar-SA" sz="1900">
                <a:latin typeface="Arial"/>
              </a:rPr>
              <a:t>المعهد، وهدد </a:t>
            </a:r>
            <a:r>
              <a:rPr lang="ar-SA" sz="1800">
                <a:latin typeface="Arial"/>
              </a:rPr>
              <a:t>مجلس </a:t>
            </a:r>
            <a:r>
              <a:rPr lang="ar-SA" sz="1900">
                <a:latin typeface="Arial"/>
              </a:rPr>
              <a:t>التعليم العالي ثر وط </a:t>
            </a:r>
            <a:r>
              <a:rPr lang="ar-SA" sz="1600" b="1">
                <a:latin typeface="Arial"/>
              </a:rPr>
              <a:t>إختيارهم </a:t>
            </a:r>
            <a:r>
              <a:rPr lang="ar-SA" sz="1900">
                <a:latin typeface="Arial"/>
              </a:rPr>
              <a:t>ومكافامجم .</a:t>
            </a:r>
          </a:p>
          <a:p>
            <a:pPr indent="0" algn="ctr" rtl="1">
              <a:lnSpc>
                <a:spcPts val="3020"/>
              </a:lnSpc>
              <a:spcAft>
                <a:spcPts val="770"/>
              </a:spcAft>
            </a:pPr>
            <a:r>
              <a:rPr lang="ar-SA" sz="2400" b="1">
                <a:latin typeface="Arial"/>
              </a:rPr>
              <a:t>المادة التاسعة </a:t>
            </a:r>
            <a:r>
              <a:rPr lang="ar-SA" sz="2700" b="1">
                <a:latin typeface="Arial"/>
              </a:rPr>
              <a:t>والأربعون</a:t>
            </a:r>
          </a:p>
          <a:p>
            <a:pPr indent="304800" algn="just" rtl="1">
              <a:lnSpc>
                <a:spcPts val="3122"/>
              </a:lnSpc>
              <a:spcAft>
                <a:spcPts val="1330"/>
              </a:spcAft>
            </a:pPr>
            <a:r>
              <a:rPr lang="ar-SA" sz="1900">
                <a:latin typeface="Arial"/>
              </a:rPr>
              <a:t>يجوز </a:t>
            </a:r>
            <a:r>
              <a:rPr lang="ar-SA" sz="1600" b="1">
                <a:latin typeface="Arial"/>
              </a:rPr>
              <a:t>عند الاقتضاء بقرار من مدير </a:t>
            </a:r>
            <a:r>
              <a:rPr lang="ar-SA" sz="1900">
                <a:latin typeface="Arial"/>
              </a:rPr>
              <a:t>الجامعة الاسعانة بمتخصمين بصفة </a:t>
            </a:r>
            <a:r>
              <a:rPr lang="ar-SA" sz="1600" b="1">
                <a:latin typeface="Arial"/>
              </a:rPr>
              <a:t>زائرين من </a:t>
            </a:r>
            <a:r>
              <a:rPr lang="ar-SA" sz="1900">
                <a:latin typeface="Arial"/>
              </a:rPr>
              <a:t>السعوديين وغيرهم لمدة محددة بناء عل </a:t>
            </a:r>
            <a:r>
              <a:rPr lang="ar-SA" sz="1800">
                <a:latin typeface="Arial"/>
              </a:rPr>
              <a:t>إقةر'ح </a:t>
            </a:r>
            <a:r>
              <a:rPr lang="ar-SA" sz="1900">
                <a:latin typeface="Arial"/>
              </a:rPr>
              <a:t>مجلس الفم وتوصية مجك </a:t>
            </a:r>
            <a:r>
              <a:rPr lang="ar-SA" sz="1800">
                <a:latin typeface="Arial"/>
              </a:rPr>
              <a:t>الكلية </a:t>
            </a:r>
            <a:r>
              <a:rPr lang="ar-SA" sz="2000">
                <a:latin typeface="Arial"/>
              </a:rPr>
              <a:t>وذلك وفق </a:t>
            </a:r>
            <a:r>
              <a:rPr lang="ar-SA" sz="1900">
                <a:latin typeface="Arial"/>
              </a:rPr>
              <a:t>قواعد يضعها مجلس </a:t>
            </a:r>
            <a:r>
              <a:rPr lang="ar-SA" sz="1800">
                <a:latin typeface="Arial"/>
              </a:rPr>
              <a:t>التعليم العالي.</a:t>
            </a:r>
          </a:p>
          <a:p>
            <a:pPr indent="0" algn="ctr" rtl="1">
              <a:lnSpc>
                <a:spcPts val="3800"/>
              </a:lnSpc>
              <a:spcAft>
                <a:spcPts val="770"/>
              </a:spcAft>
            </a:pPr>
            <a:r>
              <a:rPr lang="ar-SA" sz="3400" b="1">
                <a:solidFill>
                  <a:srgbClr val="267ADA"/>
                </a:solidFill>
                <a:latin typeface="Arial"/>
              </a:rPr>
              <a:t>اسلا</a:t>
            </a:r>
            <a:r>
              <a:rPr lang="en-US" sz="3400" b="1">
                <a:solidFill>
                  <a:srgbClr val="267ADA"/>
                </a:solidFill>
                <a:latin typeface="Arial"/>
              </a:rPr>
              <a:t>٠</a:t>
            </a:r>
            <a:r>
              <a:rPr lang="ar-SA" sz="3400" b="1">
                <a:solidFill>
                  <a:srgbClr val="267ADA"/>
                </a:solidFill>
                <a:latin typeface="Arial"/>
              </a:rPr>
              <a:t>ا |دادى سا</a:t>
            </a:r>
            <a:r>
              <a:rPr lang="en-US" sz="3400" b="1">
                <a:solidFill>
                  <a:srgbClr val="267ADA"/>
                </a:solidFill>
                <a:latin typeface="Arial"/>
              </a:rPr>
              <a:t>٠</a:t>
            </a:r>
            <a:r>
              <a:rPr lang="ar-SA" sz="3400" b="1">
                <a:solidFill>
                  <a:srgbClr val="267ADA"/>
                </a:solidFill>
                <a:latin typeface="Arial"/>
              </a:rPr>
              <a:t>س</a:t>
            </a:r>
          </a:p>
          <a:p>
            <a:pPr indent="0" algn="ctr" rtl="1">
              <a:lnSpc>
                <a:spcPts val="2680"/>
              </a:lnSpc>
              <a:spcAft>
                <a:spcPts val="770"/>
              </a:spcAft>
            </a:pPr>
            <a:r>
              <a:rPr lang="ar-SA" sz="2400" b="1">
                <a:latin typeface="Arial"/>
              </a:rPr>
              <a:t>المادة الخمسون</a:t>
            </a:r>
          </a:p>
          <a:p>
            <a:pPr indent="304800" algn="just" rtl="1">
              <a:lnSpc>
                <a:spcPts val="3178"/>
              </a:lnSpc>
              <a:spcAft>
                <a:spcPts val="770"/>
              </a:spcAft>
            </a:pPr>
            <a:r>
              <a:rPr lang="ar-SA" sz="1900">
                <a:latin typeface="Arial"/>
              </a:rPr>
              <a:t>يكون لكا جامعة ميزانية متقلة </a:t>
            </a:r>
            <a:r>
              <a:rPr lang="ar-SA" sz="1800">
                <a:latin typeface="Arial"/>
              </a:rPr>
              <a:t>خاصة </a:t>
            </a:r>
            <a:r>
              <a:rPr lang="ar-SA" sz="1900">
                <a:latin typeface="Arial"/>
              </a:rPr>
              <a:t>بها، يصدر </a:t>
            </a:r>
            <a:r>
              <a:rPr lang="ar-SA" sz="1800">
                <a:latin typeface="Arial"/>
              </a:rPr>
              <a:t>بإقرارها </a:t>
            </a:r>
            <a:r>
              <a:rPr lang="ar-SA" sz="1900">
                <a:latin typeface="Arial"/>
              </a:rPr>
              <a:t>مرسوم ملكي، تفدد إيراداتها، ونفقاتها، وتخضع في </a:t>
            </a:r>
            <a:r>
              <a:rPr lang="ar-SA" sz="1800">
                <a:latin typeface="Arial"/>
              </a:rPr>
              <a:t>مراقبة تنفيذها </a:t>
            </a:r>
            <a:r>
              <a:rPr lang="ar-SA" sz="1900">
                <a:latin typeface="Arial"/>
              </a:rPr>
              <a:t>لديوان </a:t>
            </a:r>
            <a:r>
              <a:rPr lang="ar-SA" sz="1800">
                <a:latin typeface="Arial"/>
              </a:rPr>
              <a:t>المراقبة </a:t>
            </a:r>
            <a:r>
              <a:rPr lang="ar-SA" sz="1900">
                <a:latin typeface="Arial"/>
              </a:rPr>
              <a:t>العامة، والنة المالية للجامعة </a:t>
            </a:r>
            <a:r>
              <a:rPr lang="ar-SA" sz="1600">
                <a:latin typeface="Arial"/>
              </a:rPr>
              <a:t>هي </a:t>
            </a:r>
            <a:r>
              <a:rPr lang="ar-SA" sz="1900">
                <a:latin typeface="Arial"/>
              </a:rPr>
              <a:t>النة المالية للدولة .</a:t>
            </a:r>
          </a:p>
          <a:p>
            <a:pPr indent="0" algn="ctr" rtl="1">
              <a:lnSpc>
                <a:spcPts val="2680"/>
              </a:lnSpc>
              <a:spcAft>
                <a:spcPts val="770"/>
              </a:spcAft>
            </a:pPr>
            <a:r>
              <a:rPr lang="ar-SA" sz="2400" b="1">
                <a:latin typeface="Arial"/>
              </a:rPr>
              <a:t>المادة الحادية والخمسون</a:t>
            </a:r>
          </a:p>
          <a:p>
            <a:pPr indent="304800" algn="just" rtl="1">
              <a:lnSpc>
                <a:spcPts val="3094"/>
              </a:lnSpc>
            </a:pPr>
            <a:r>
              <a:rPr lang="ar-SA" sz="1600" b="1">
                <a:latin typeface="Arial"/>
              </a:rPr>
              <a:t>يفع </a:t>
            </a:r>
            <a:r>
              <a:rPr lang="ar-SA" sz="1900">
                <a:latin typeface="Arial"/>
              </a:rPr>
              <a:t>مجلس التعليم العالي </a:t>
            </a:r>
            <a:r>
              <a:rPr lang="ar-SA" sz="2000">
                <a:latin typeface="Arial"/>
              </a:rPr>
              <a:t>أحكام </a:t>
            </a:r>
            <a:r>
              <a:rPr lang="ar-SA" sz="1900">
                <a:latin typeface="Arial"/>
              </a:rPr>
              <a:t>المراقبة المالية الن بقة للصرف بعد إعدادها من قبل كل من وزارة التعليم العالي، ووزارة المالية والاقتصاد الوطني، وديوان المراقبة العامة.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4406" y="1957387"/>
            <a:ext cx="5700712" cy="793670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2680"/>
              </a:lnSpc>
              <a:spcAft>
                <a:spcPts val="910"/>
              </a:spcAft>
            </a:pPr>
            <a:r>
              <a:rPr lang="ar-SA" sz="2400" b="1">
                <a:latin typeface="Arial"/>
              </a:rPr>
              <a:t>المادة الثانية والخمسون</a:t>
            </a:r>
          </a:p>
          <a:p>
            <a:pPr indent="355600" algn="just" rtl="1">
              <a:lnSpc>
                <a:spcPts val="3038"/>
              </a:lnSpc>
              <a:spcAft>
                <a:spcPts val="910"/>
              </a:spcAft>
            </a:pPr>
            <a:r>
              <a:rPr lang="ar-SA" sz="1800">
                <a:latin typeface="Arial"/>
              </a:rPr>
              <a:t>مع </a:t>
            </a:r>
            <a:r>
              <a:rPr lang="ar-SA" sz="1900">
                <a:latin typeface="Arial"/>
              </a:rPr>
              <a:t>عدم </a:t>
            </a:r>
            <a:r>
              <a:rPr lang="ar-SA" sz="1800">
                <a:latin typeface="Arial"/>
              </a:rPr>
              <a:t>الإخلال بمراقبة </a:t>
            </a:r>
            <a:r>
              <a:rPr lang="ar-SA" sz="2000">
                <a:latin typeface="Arial"/>
              </a:rPr>
              <a:t>ديوان </a:t>
            </a:r>
            <a:r>
              <a:rPr lang="ar-SA" sz="1800">
                <a:latin typeface="Arial"/>
              </a:rPr>
              <a:t>المراقبة </a:t>
            </a:r>
            <a:r>
              <a:rPr lang="ar-SA" sz="1900">
                <a:latin typeface="Arial"/>
              </a:rPr>
              <a:t>العامة </a:t>
            </a:r>
            <a:r>
              <a:rPr lang="ar-SA" sz="2000">
                <a:latin typeface="Arial"/>
              </a:rPr>
              <a:t>يعين </a:t>
            </a:r>
            <a:r>
              <a:rPr lang="ar-SA" sz="1600" b="1">
                <a:latin typeface="Arial"/>
              </a:rPr>
              <a:t>مجلس </a:t>
            </a:r>
            <a:r>
              <a:rPr lang="ar-SA" sz="2000">
                <a:latin typeface="Arial"/>
              </a:rPr>
              <a:t>كل </a:t>
            </a:r>
            <a:r>
              <a:rPr lang="ar-SA" sz="1900">
                <a:latin typeface="Arial"/>
              </a:rPr>
              <a:t>جامعة </a:t>
            </a:r>
            <a:r>
              <a:rPr lang="ar-SA" sz="1800">
                <a:latin typeface="Arial"/>
              </a:rPr>
              <a:t>مراقبأ </a:t>
            </a:r>
            <a:r>
              <a:rPr lang="ar-SA" sz="1900">
                <a:latin typeface="Arial"/>
              </a:rPr>
              <a:t>أو </a:t>
            </a:r>
            <a:r>
              <a:rPr lang="ar-SA" sz="2000">
                <a:latin typeface="Arial"/>
              </a:rPr>
              <a:t>أكثر </a:t>
            </a:r>
            <a:r>
              <a:rPr lang="ar-SA" sz="1600" b="1">
                <a:latin typeface="Arial"/>
              </a:rPr>
              <a:t>للحسابات </a:t>
            </a:r>
            <a:r>
              <a:rPr lang="ar-SA" sz="1900">
                <a:latin typeface="Arial"/>
              </a:rPr>
              <a:t>ممن تتوفر </a:t>
            </a:r>
            <a:r>
              <a:rPr lang="ar-SA" sz="1600" b="1">
                <a:latin typeface="Arial"/>
              </a:rPr>
              <a:t>فيهم </a:t>
            </a:r>
            <a:r>
              <a:rPr lang="ar-SA" sz="1900">
                <a:latin typeface="Arial"/>
              </a:rPr>
              <a:t>الثروط </a:t>
            </a:r>
            <a:r>
              <a:rPr lang="ar-SA" sz="1800">
                <a:latin typeface="Arial"/>
              </a:rPr>
              <a:t>القانونية </a:t>
            </a:r>
            <a:r>
              <a:rPr lang="ar-SA" sz="1900">
                <a:latin typeface="Arial"/>
              </a:rPr>
              <a:t>وتكون </a:t>
            </a:r>
            <a:r>
              <a:rPr lang="ar-SA" sz="1600" b="1">
                <a:latin typeface="Arial"/>
              </a:rPr>
              <a:t>لهم </a:t>
            </a:r>
            <a:r>
              <a:rPr lang="ar-SA" sz="1900">
                <a:latin typeface="Arial"/>
              </a:rPr>
              <a:t>حقوق </a:t>
            </a:r>
            <a:r>
              <a:rPr lang="ar-SA" sz="1800">
                <a:latin typeface="Arial"/>
              </a:rPr>
              <a:t>المراقب في الثركات الن همة </a:t>
            </a:r>
            <a:r>
              <a:rPr lang="ar-SA" sz="1600" b="1">
                <a:latin typeface="Arial"/>
              </a:rPr>
              <a:t>وعليهم </a:t>
            </a:r>
            <a:r>
              <a:rPr lang="ar-SA" sz="2000">
                <a:latin typeface="Arial"/>
              </a:rPr>
              <a:t>واجباته </a:t>
            </a:r>
            <a:r>
              <a:rPr lang="ar-SA" sz="1800">
                <a:latin typeface="Arial"/>
              </a:rPr>
              <a:t>.</a:t>
            </a:r>
          </a:p>
          <a:p>
            <a:pPr indent="0" algn="ctr" rtl="1">
              <a:lnSpc>
                <a:spcPts val="2680"/>
              </a:lnSpc>
              <a:spcAft>
                <a:spcPts val="910"/>
              </a:spcAft>
            </a:pPr>
            <a:r>
              <a:rPr lang="ar-SA" sz="2400" b="1">
                <a:latin typeface="Arial"/>
              </a:rPr>
              <a:t>المادة الثالثة والخمسون</a:t>
            </a:r>
          </a:p>
          <a:p>
            <a:pPr indent="355600" algn="just" rtl="1">
              <a:lnSpc>
                <a:spcPts val="2120"/>
              </a:lnSpc>
              <a:spcAft>
                <a:spcPts val="630"/>
              </a:spcAft>
            </a:pPr>
            <a:r>
              <a:rPr lang="ar-SA" sz="1900">
                <a:latin typeface="Arial"/>
              </a:rPr>
              <a:t>تتكون </a:t>
            </a:r>
            <a:r>
              <a:rPr lang="ar-SA" sz="1800">
                <a:latin typeface="Arial"/>
              </a:rPr>
              <a:t>إيرادات </a:t>
            </a:r>
            <a:r>
              <a:rPr lang="ar-SA" sz="1900">
                <a:latin typeface="Arial"/>
              </a:rPr>
              <a:t>الجامعة من :</a:t>
            </a:r>
          </a:p>
          <a:p>
            <a:pPr indent="0" algn="r" rtl="1">
              <a:lnSpc>
                <a:spcPts val="2953"/>
              </a:lnSpc>
              <a:spcAft>
                <a:spcPts val="910"/>
              </a:spcAft>
            </a:pPr>
            <a:r>
              <a:rPr lang="en-US" sz="1900">
                <a:latin typeface="Arial"/>
              </a:rPr>
              <a:t>١</a:t>
            </a:r>
            <a:r>
              <a:rPr lang="ar-SA" sz="1900">
                <a:latin typeface="Arial"/>
              </a:rPr>
              <a:t> - </a:t>
            </a:r>
            <a:r>
              <a:rPr lang="ar-SA" sz="1800">
                <a:latin typeface="Arial"/>
              </a:rPr>
              <a:t>الإعتإدات </a:t>
            </a:r>
            <a:r>
              <a:rPr lang="ar-SA" sz="1900">
                <a:latin typeface="Arial"/>
              </a:rPr>
              <a:t>الني تخصص لها في ميزانية الدولة. </a:t>
            </a:r>
            <a:r>
              <a:rPr lang="en-US" sz="1900">
                <a:latin typeface="Arial"/>
              </a:rPr>
              <a:t>٢</a:t>
            </a:r>
            <a:r>
              <a:rPr lang="ar-SA" sz="1900">
                <a:latin typeface="Arial"/>
              </a:rPr>
              <a:t>-الترعات والمع والوصايا والأوقاف. </a:t>
            </a:r>
            <a:r>
              <a:rPr lang="en-US" sz="1900">
                <a:latin typeface="Arial"/>
              </a:rPr>
              <a:t>٣</a:t>
            </a:r>
            <a:r>
              <a:rPr lang="ar-SA" sz="1900">
                <a:latin typeface="Arial"/>
              </a:rPr>
              <a:t> - ريع </a:t>
            </a:r>
            <a:r>
              <a:rPr lang="ar-SA" sz="2000">
                <a:latin typeface="Arial"/>
              </a:rPr>
              <a:t>أملاكها </a:t>
            </a:r>
            <a:r>
              <a:rPr lang="ar-SA" sz="1900">
                <a:latin typeface="Arial"/>
              </a:rPr>
              <a:t>وما ينح عن التمرف فيها. </a:t>
            </a:r>
            <a:r>
              <a:rPr lang="en-US" sz="1900">
                <a:latin typeface="Arial"/>
              </a:rPr>
              <a:t>٤</a:t>
            </a:r>
            <a:r>
              <a:rPr lang="ar-SA" sz="1900">
                <a:latin typeface="Arial"/>
              </a:rPr>
              <a:t> - أي </a:t>
            </a:r>
            <a:r>
              <a:rPr lang="ar-SA" sz="1800">
                <a:latin typeface="Arial"/>
              </a:rPr>
              <a:t>إيرادات </a:t>
            </a:r>
            <a:r>
              <a:rPr lang="ar-SA" sz="1900">
                <a:latin typeface="Arial"/>
              </a:rPr>
              <a:t>تنتير عن القيام بمثاربع </a:t>
            </a:r>
            <a:r>
              <a:rPr lang="ar-SA" sz="2000">
                <a:latin typeface="Arial"/>
              </a:rPr>
              <a:t>البحوث </a:t>
            </a:r>
            <a:r>
              <a:rPr lang="ar-SA" sz="1900">
                <a:latin typeface="Arial"/>
              </a:rPr>
              <a:t>أو الدراسات أو الخدمات العلمية للاخرين .</a:t>
            </a:r>
          </a:p>
          <a:p>
            <a:pPr indent="0" algn="ctr" rtl="1">
              <a:lnSpc>
                <a:spcPts val="2680"/>
              </a:lnSpc>
              <a:spcAft>
                <a:spcPts val="910"/>
              </a:spcAft>
            </a:pPr>
            <a:r>
              <a:rPr lang="ar-SA" sz="2400" b="1">
                <a:latin typeface="Arial"/>
              </a:rPr>
              <a:t>المادة الرامعة والخمسون</a:t>
            </a:r>
          </a:p>
          <a:p>
            <a:pPr marR="495300" indent="-495300" algn="just" rtl="1">
              <a:lnSpc>
                <a:spcPts val="3066"/>
              </a:lnSpc>
            </a:pPr>
            <a:r>
              <a:rPr lang="ar-SA" sz="1900">
                <a:latin typeface="Arial"/>
              </a:rPr>
              <a:t>أ - للجامعة القيام بدراسات أو خدمات علمية لجهات سعودية مقابل </a:t>
            </a:r>
            <a:r>
              <a:rPr lang="ar-SA" sz="2000">
                <a:latin typeface="Arial"/>
              </a:rPr>
              <a:t>مبابغ </a:t>
            </a:r>
            <a:r>
              <a:rPr lang="ar-SA" sz="1900">
                <a:latin typeface="Arial"/>
              </a:rPr>
              <a:t>مالية، وتدح عائدات هذ</a:t>
            </a:r>
            <a:r>
              <a:rPr lang="en-US" sz="1900">
                <a:latin typeface="Arial"/>
              </a:rPr>
              <a:t>٥</a:t>
            </a:r>
            <a:r>
              <a:rPr lang="ar-SA" sz="1900">
                <a:latin typeface="Arial"/>
              </a:rPr>
              <a:t> الدراسات </a:t>
            </a:r>
            <a:r>
              <a:rPr lang="ar-SA" sz="1600" b="1">
                <a:latin typeface="Arial"/>
              </a:rPr>
              <a:t>وا</a:t>
            </a:r>
            <a:r>
              <a:rPr lang="ar-SA" sz="1900">
                <a:latin typeface="Arial"/>
              </a:rPr>
              <a:t>لحدمات في حساب مستقل تصرف في الأغراضى الني مجددها </a:t>
            </a:r>
            <a:r>
              <a:rPr lang="ar-SA" sz="1600" b="1">
                <a:latin typeface="Arial"/>
              </a:rPr>
              <a:t>ويضع </a:t>
            </a:r>
            <a:r>
              <a:rPr lang="ar-SA" sz="1900">
                <a:latin typeface="Arial"/>
              </a:rPr>
              <a:t>قوامعدها </a:t>
            </a:r>
            <a:r>
              <a:rPr lang="ar-SA" sz="1600" b="1">
                <a:latin typeface="Arial"/>
              </a:rPr>
              <a:t>مجلس التعليم </a:t>
            </a:r>
            <a:r>
              <a:rPr lang="ar-SA" sz="1900">
                <a:latin typeface="Arial"/>
              </a:rPr>
              <a:t>العالي </a:t>
            </a:r>
            <a:r>
              <a:rPr lang="en-US" sz="1900">
                <a:latin typeface="Arial"/>
              </a:rPr>
              <a:t>٠</a:t>
            </a:r>
          </a:p>
          <a:p>
            <a:pPr marR="495300" indent="-495300" algn="just" rtl="1">
              <a:lnSpc>
                <a:spcPts val="2897"/>
              </a:lnSpc>
            </a:pPr>
            <a:r>
              <a:rPr lang="ar-SA" sz="1900">
                <a:latin typeface="Arial"/>
              </a:rPr>
              <a:t>ب</a:t>
            </a:r>
            <a:r>
              <a:rPr lang="en-US" sz="1900">
                <a:latin typeface="Arial"/>
              </a:rPr>
              <a:t>٠</a:t>
            </a:r>
            <a:r>
              <a:rPr lang="ar-SA" sz="1900">
                <a:latin typeface="Arial"/>
              </a:rPr>
              <a:t> لمجلس الجامعة قبول الترعات، والمخ، والوصايا، والأوقاف الخاصة بالجامعة، كيا مجوز له قبول الترعات المقزنة بتروط، أو المخصمة </a:t>
            </a:r>
            <a:r>
              <a:rPr lang="ar-SA" sz="1700" b="1">
                <a:latin typeface="Arial"/>
              </a:rPr>
              <a:t>لأغراض </a:t>
            </a:r>
            <a:r>
              <a:rPr lang="ar-SA" sz="1600" b="1">
                <a:latin typeface="Arial"/>
              </a:rPr>
              <a:t>معينة، </a:t>
            </a:r>
            <a:r>
              <a:rPr lang="ar-SA" sz="1900">
                <a:latin typeface="Arial"/>
              </a:rPr>
              <a:t>إذا كانت الشروط أو </a:t>
            </a:r>
            <a:r>
              <a:rPr lang="ar-SA" sz="1700" b="1">
                <a:latin typeface="Arial"/>
              </a:rPr>
              <a:t>الأغراض </a:t>
            </a:r>
            <a:r>
              <a:rPr lang="ar-SA" sz="1900">
                <a:latin typeface="Arial"/>
              </a:rPr>
              <a:t>تتفق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2" y="1789509"/>
            <a:ext cx="5186363" cy="71794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 rtl="1">
              <a:lnSpc>
                <a:spcPts val="3066"/>
              </a:lnSpc>
              <a:spcAft>
                <a:spcPts val="210"/>
              </a:spcAft>
            </a:pPr>
            <a:r>
              <a:rPr lang="en-US" sz="1900">
                <a:latin typeface="Arial"/>
              </a:rPr>
              <a:t>٠</a:t>
            </a:r>
            <a:r>
              <a:rPr lang="ar-SA" sz="1900">
                <a:latin typeface="Arial"/>
              </a:rPr>
              <a:t>ع رسالة </a:t>
            </a:r>
            <a:r>
              <a:rPr lang="ar-SA" sz="2000">
                <a:latin typeface="Arial"/>
              </a:rPr>
              <a:t>الجامعة</a:t>
            </a:r>
            <a:r>
              <a:rPr lang="ar-SA" sz="1900">
                <a:latin typeface="Arial"/>
              </a:rPr>
              <a:t>، </a:t>
            </a:r>
            <a:r>
              <a:rPr lang="ar-SA" sz="2000">
                <a:latin typeface="Arial"/>
              </a:rPr>
              <a:t>وتددج </a:t>
            </a:r>
            <a:r>
              <a:rPr lang="ar-SA" sz="1900">
                <a:latin typeface="Arial"/>
              </a:rPr>
              <a:t>هذه الترعات في حساب مستقل تصرف في الأغراض المخصمة لها </a:t>
            </a:r>
            <a:r>
              <a:rPr lang="ar-SA" sz="2000">
                <a:latin typeface="Arial"/>
              </a:rPr>
              <a:t>وفقأ </a:t>
            </a:r>
            <a:r>
              <a:rPr lang="ar-SA" sz="1900">
                <a:latin typeface="Arial"/>
              </a:rPr>
              <a:t>للقواعد الني </a:t>
            </a:r>
            <a:r>
              <a:rPr lang="ar-SA" sz="1600" b="1">
                <a:latin typeface="Arial"/>
              </a:rPr>
              <a:t>يضعها </a:t>
            </a:r>
            <a:r>
              <a:rPr lang="ar-SA" sz="1900">
                <a:latin typeface="Arial"/>
              </a:rPr>
              <a:t>مجلس التعليم</a:t>
            </a:r>
          </a:p>
        </p:txBody>
      </p:sp>
      <p:sp>
        <p:nvSpPr>
          <p:cNvPr id="3" name="Rectangle 2"/>
          <p:cNvSpPr/>
          <p:nvPr/>
        </p:nvSpPr>
        <p:spPr>
          <a:xfrm>
            <a:off x="5639990" y="2557462"/>
            <a:ext cx="553641" cy="31075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 rtl="1">
              <a:lnSpc>
                <a:spcPts val="2230"/>
              </a:lnSpc>
              <a:spcBef>
                <a:spcPts val="210"/>
              </a:spcBef>
              <a:spcAft>
                <a:spcPts val="3570"/>
              </a:spcAft>
            </a:pPr>
            <a:r>
              <a:rPr lang="ar-SA" sz="2000">
                <a:latin typeface="Arial"/>
              </a:rPr>
              <a:t>العالي.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10840" y="3414712"/>
            <a:ext cx="5618560" cy="646152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5850"/>
              </a:lnSpc>
              <a:spcBef>
                <a:spcPts val="3570"/>
              </a:spcBef>
            </a:pPr>
            <a:r>
              <a:rPr lang="ar-SA" sz="3000" b="1">
                <a:solidFill>
                  <a:srgbClr val="267ADA"/>
                </a:solidFill>
                <a:latin typeface="Arial"/>
              </a:rPr>
              <a:t>،هكا </a:t>
            </a:r>
            <a:r>
              <a:rPr lang="en-US" sz="3000" b="1">
                <a:solidFill>
                  <a:srgbClr val="267ADA"/>
                </a:solidFill>
                <a:latin typeface="Arial"/>
              </a:rPr>
              <a:t>١٠</a:t>
            </a:r>
            <a:r>
              <a:rPr lang="ar-SA" sz="3000" b="1">
                <a:solidFill>
                  <a:srgbClr val="267ADA"/>
                </a:solidFill>
                <a:latin typeface="Arial"/>
              </a:rPr>
              <a:t> ختامية وولعه ية</a:t>
            </a:r>
          </a:p>
          <a:p>
            <a:pPr indent="0" algn="ctr" rtl="1">
              <a:lnSpc>
                <a:spcPts val="5850"/>
              </a:lnSpc>
            </a:pPr>
            <a:r>
              <a:rPr lang="ar-SA" sz="2400" b="1">
                <a:latin typeface="Arial"/>
              </a:rPr>
              <a:t>المادة الخامسة والخمسون</a:t>
            </a:r>
          </a:p>
          <a:p>
            <a:pPr indent="317500" algn="just" rtl="1">
              <a:lnSpc>
                <a:spcPts val="3150"/>
              </a:lnSpc>
              <a:spcAft>
                <a:spcPts val="700"/>
              </a:spcAft>
            </a:pPr>
            <a:r>
              <a:rPr lang="ar-SA" sz="1800">
                <a:latin typeface="Arial"/>
              </a:rPr>
              <a:t>تحدد </a:t>
            </a:r>
            <a:r>
              <a:rPr lang="ar-SA" sz="1900">
                <a:latin typeface="Arial"/>
              </a:rPr>
              <a:t>بقرار </a:t>
            </a:r>
            <a:r>
              <a:rPr lang="ar-SA" sz="2000">
                <a:latin typeface="Arial"/>
              </a:rPr>
              <a:t>من </a:t>
            </a:r>
            <a:r>
              <a:rPr lang="ar-SA" sz="1900">
                <a:latin typeface="Arial"/>
              </a:rPr>
              <a:t>مجلس الوزراء </a:t>
            </a:r>
            <a:r>
              <a:rPr lang="ar-SA" sz="2000">
                <a:latin typeface="Arial"/>
              </a:rPr>
              <a:t>مكافأة </a:t>
            </a:r>
            <a:r>
              <a:rPr lang="ar-SA" sz="1900">
                <a:latin typeface="Arial"/>
              </a:rPr>
              <a:t>مقابل حضور جلسات مجلس التعليم العالي </a:t>
            </a:r>
            <a:r>
              <a:rPr lang="ar-SA" sz="2000">
                <a:latin typeface="Arial"/>
              </a:rPr>
              <a:t>ومجالس </a:t>
            </a:r>
            <a:r>
              <a:rPr lang="ar-SA" sz="1900">
                <a:latin typeface="Arial"/>
              </a:rPr>
              <a:t>الجامعات </a:t>
            </a:r>
            <a:r>
              <a:rPr lang="ar-SA" sz="2000">
                <a:latin typeface="Arial"/>
              </a:rPr>
              <a:t>والمجالس </a:t>
            </a:r>
            <a:r>
              <a:rPr lang="ar-SA" sz="1900">
                <a:latin typeface="Arial"/>
              </a:rPr>
              <a:t>العلمية.</a:t>
            </a:r>
          </a:p>
          <a:p>
            <a:pPr indent="0" algn="ctr" rtl="1">
              <a:lnSpc>
                <a:spcPts val="2680"/>
              </a:lnSpc>
              <a:spcAft>
                <a:spcPts val="980"/>
              </a:spcAft>
            </a:pPr>
            <a:r>
              <a:rPr lang="ar-SA" sz="2400" b="1">
                <a:latin typeface="Arial"/>
              </a:rPr>
              <a:t>المادة السادسة والخمسون</a:t>
            </a:r>
          </a:p>
          <a:p>
            <a:pPr indent="317500" algn="just" rtl="1">
              <a:lnSpc>
                <a:spcPts val="3094"/>
              </a:lnSpc>
              <a:spcAft>
                <a:spcPts val="700"/>
              </a:spcAft>
            </a:pPr>
            <a:r>
              <a:rPr lang="ar-SA" sz="1600" b="1">
                <a:latin typeface="Arial"/>
              </a:rPr>
              <a:t>يستمر </a:t>
            </a:r>
            <a:r>
              <a:rPr lang="ar-SA" sz="2000">
                <a:latin typeface="Arial"/>
              </a:rPr>
              <a:t>العمل باللوائح الجامعية الحالية </a:t>
            </a:r>
            <a:r>
              <a:rPr lang="ar-SA" sz="1800">
                <a:latin typeface="Arial"/>
              </a:rPr>
              <a:t>والقرارات </a:t>
            </a:r>
            <a:r>
              <a:rPr lang="ar-SA" sz="2000">
                <a:latin typeface="Arial"/>
              </a:rPr>
              <a:t>التنظيمية </a:t>
            </a:r>
            <a:r>
              <a:rPr lang="ar-SA" sz="1800">
                <a:latin typeface="Arial"/>
              </a:rPr>
              <a:t>الأخرى </a:t>
            </a:r>
            <a:r>
              <a:rPr lang="ar-SA" sz="2000">
                <a:latin typeface="Arial"/>
              </a:rPr>
              <a:t>فيإ لا </a:t>
            </a:r>
            <a:r>
              <a:rPr lang="ar-SA" sz="1600" b="1">
                <a:latin typeface="Arial"/>
              </a:rPr>
              <a:t>يتعارفس </a:t>
            </a:r>
            <a:r>
              <a:rPr lang="ar-SA" sz="1900">
                <a:latin typeface="Arial"/>
              </a:rPr>
              <a:t>م</a:t>
            </a:r>
            <a:r>
              <a:rPr lang="en-US" sz="1900">
                <a:latin typeface="Arial"/>
              </a:rPr>
              <a:t>٨</a:t>
            </a:r>
            <a:r>
              <a:rPr lang="ar-SA" sz="1900">
                <a:latin typeface="Arial"/>
              </a:rPr>
              <a:t> هذا </a:t>
            </a:r>
            <a:r>
              <a:rPr lang="ar-SA" sz="2000">
                <a:latin typeface="Arial"/>
              </a:rPr>
              <a:t>النظام </a:t>
            </a:r>
            <a:r>
              <a:rPr lang="ar-SA" sz="1900">
                <a:latin typeface="Arial"/>
              </a:rPr>
              <a:t>إلى </a:t>
            </a:r>
            <a:r>
              <a:rPr lang="ar-SA" sz="2000">
                <a:latin typeface="Arial"/>
              </a:rPr>
              <a:t>أن </a:t>
            </a:r>
            <a:r>
              <a:rPr lang="ar-SA" sz="1900">
                <a:latin typeface="Arial"/>
              </a:rPr>
              <a:t>تصدر ا</a:t>
            </a:r>
            <a:r>
              <a:rPr lang="ar-SA" sz="2000">
                <a:latin typeface="Arial"/>
              </a:rPr>
              <a:t>للوائح الجديدة عل أن </a:t>
            </a:r>
            <a:r>
              <a:rPr lang="ar-SA" sz="1600" b="1">
                <a:latin typeface="Arial"/>
              </a:rPr>
              <a:t>يتم </a:t>
            </a:r>
            <a:r>
              <a:rPr lang="ar-SA" sz="1900">
                <a:latin typeface="Arial"/>
              </a:rPr>
              <a:t>ذلك </a:t>
            </a:r>
            <a:r>
              <a:rPr lang="ar-SA" sz="1800">
                <a:latin typeface="Arial"/>
              </a:rPr>
              <a:t>خلال </a:t>
            </a:r>
            <a:r>
              <a:rPr lang="ar-SA" sz="2000">
                <a:latin typeface="Arial"/>
              </a:rPr>
              <a:t>سنتين عل الأكثر من تارخ العمل بهذا النظام .</a:t>
            </a:r>
          </a:p>
          <a:p>
            <a:pPr indent="0" algn="ctr" rtl="1">
              <a:lnSpc>
                <a:spcPts val="2680"/>
              </a:lnSpc>
              <a:spcAft>
                <a:spcPts val="980"/>
              </a:spcAft>
            </a:pPr>
            <a:r>
              <a:rPr lang="ar-SA" sz="2400" b="1">
                <a:latin typeface="Arial"/>
              </a:rPr>
              <a:t>المادة السابعة والخمسون</a:t>
            </a:r>
          </a:p>
          <a:p>
            <a:pPr indent="317500" algn="just" rtl="1">
              <a:lnSpc>
                <a:spcPts val="2230"/>
              </a:lnSpc>
              <a:spcAft>
                <a:spcPts val="700"/>
              </a:spcAft>
            </a:pPr>
            <a:r>
              <a:rPr lang="ar-SA" sz="1900">
                <a:latin typeface="Arial"/>
              </a:rPr>
              <a:t>تحسب المدة المحددة في هذا النظام لثغل وكلاء الجامعات </a:t>
            </a:r>
            <a:r>
              <a:rPr lang="ar-SA" sz="2000">
                <a:latin typeface="Arial"/>
              </a:rPr>
              <a:t>وا</a:t>
            </a:r>
            <a:r>
              <a:rPr lang="ar-SA" sz="1900">
                <a:latin typeface="Arial"/>
              </a:rPr>
              <a:t>لعمداء</a:t>
            </a:r>
          </a:p>
          <a:p>
            <a:pPr indent="0" algn="just" rtl="1">
              <a:lnSpc>
                <a:spcPts val="2230"/>
              </a:lnSpc>
              <a:spcAft>
                <a:spcPts val="210"/>
              </a:spcAft>
            </a:pPr>
            <a:r>
              <a:rPr lang="ar-SA" sz="2000">
                <a:latin typeface="Arial"/>
              </a:rPr>
              <a:t>ووكلائهم ورؤساء الأقام من تارخ شغلهم لمنابهم وبنى من تجاوز</a:t>
            </a:r>
          </a:p>
          <a:p>
            <a:pPr indent="0" algn="just" rtl="1">
              <a:lnSpc>
                <a:spcPts val="3066"/>
              </a:lnSpc>
            </a:pPr>
            <a:r>
              <a:rPr lang="ar-SA" sz="2000">
                <a:latin typeface="Arial"/>
              </a:rPr>
              <a:t>من </a:t>
            </a:r>
            <a:r>
              <a:rPr lang="ar-SA" sz="1900">
                <a:latin typeface="Arial"/>
              </a:rPr>
              <a:t>الوكلاء والعمداء ووكلائهم ورؤساء الأقام هذ</a:t>
            </a:r>
            <a:r>
              <a:rPr lang="en-US" sz="1900">
                <a:latin typeface="Arial"/>
              </a:rPr>
              <a:t>٥</a:t>
            </a:r>
            <a:r>
              <a:rPr lang="ar-SA" sz="1900">
                <a:latin typeface="Arial"/>
              </a:rPr>
              <a:t> المدة في منصب </a:t>
            </a:r>
            <a:r>
              <a:rPr lang="ar-SA" sz="1800">
                <a:latin typeface="Arial"/>
              </a:rPr>
              <a:t>إلى </a:t>
            </a:r>
            <a:r>
              <a:rPr lang="ar-SA" sz="2000">
                <a:latin typeface="Arial"/>
              </a:rPr>
              <a:t>أن </a:t>
            </a:r>
            <a:r>
              <a:rPr lang="ar-SA" sz="1900">
                <a:latin typeface="Arial"/>
              </a:rPr>
              <a:t>يعين </a:t>
            </a:r>
            <a:r>
              <a:rPr lang="ar-SA" sz="2000">
                <a:latin typeface="Arial"/>
              </a:rPr>
              <a:t>من </a:t>
            </a:r>
            <a:r>
              <a:rPr lang="ar-SA" sz="1900">
                <a:latin typeface="Arial"/>
              </a:rPr>
              <a:t>يشغل هذا المنصب عل </a:t>
            </a:r>
            <a:r>
              <a:rPr lang="ar-SA" sz="2000">
                <a:latin typeface="Arial"/>
              </a:rPr>
              <a:t>أن </a:t>
            </a:r>
            <a:r>
              <a:rPr lang="ar-SA" sz="1600" b="1">
                <a:latin typeface="Arial"/>
              </a:rPr>
              <a:t>يتم </a:t>
            </a:r>
            <a:r>
              <a:rPr lang="ar-SA" sz="1900">
                <a:latin typeface="Arial"/>
              </a:rPr>
              <a:t>ذلك في مدة لا تتجاوز </a:t>
            </a:r>
            <a:r>
              <a:rPr lang="ar-SA" sz="1800">
                <a:latin typeface="Arial"/>
              </a:rPr>
              <a:t>سنة </a:t>
            </a:r>
            <a:r>
              <a:rPr lang="ar-SA" sz="1900">
                <a:latin typeface="Arial"/>
              </a:rPr>
              <a:t>واحدة اعتبارا </a:t>
            </a:r>
            <a:r>
              <a:rPr lang="ar-SA" sz="2000">
                <a:latin typeface="Arial"/>
              </a:rPr>
              <a:t>من </a:t>
            </a:r>
            <a:r>
              <a:rPr lang="ar-SA" sz="1900">
                <a:latin typeface="Arial"/>
              </a:rPr>
              <a:t>تاريبخ العمل بهذا النظام 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457</Words>
  <Application>Microsoft Office PowerPoint</Application>
  <PresentationFormat>Custom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2015-04-17T19:20:40Z</dcterms:modified>
</cp:coreProperties>
</file>