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358" y="10632"/>
            <a:ext cx="7052930" cy="457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06" y="354418"/>
            <a:ext cx="503275" cy="10327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5711" y="492641"/>
            <a:ext cx="180754" cy="97004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395" y="10217888"/>
            <a:ext cx="6648893" cy="46783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18660" y="3200400"/>
            <a:ext cx="4366437" cy="3331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680"/>
              </a:lnSpc>
              <a:spcBef>
                <a:spcPts val="2730"/>
              </a:spcBef>
              <a:spcAft>
                <a:spcPts val="840"/>
              </a:spcAft>
            </a:pPr>
            <a:r>
              <a:rPr lang="ar-SA" sz="2000">
                <a:latin typeface="Arial Unicode MS"/>
              </a:rPr>
              <a:t>تهدف الدرلات </a:t>
            </a:r>
            <a:r>
              <a:rPr lang="ar-SA" sz="1800">
                <a:latin typeface="Arial Unicode MS"/>
              </a:rPr>
              <a:t>العب </a:t>
            </a:r>
            <a:r>
              <a:rPr lang="ar-SA" sz="2000">
                <a:latin typeface="Arial Unicode MS"/>
              </a:rPr>
              <a:t>إر نحص الأغراخى </a:t>
            </a:r>
            <a:r>
              <a:rPr lang="ar-SA" sz="1800">
                <a:latin typeface="Arial Unicode MS"/>
              </a:rPr>
              <a:t>الآب :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7776" y="733646"/>
            <a:ext cx="3257107" cy="90376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240"/>
              </a:lnSpc>
              <a:spcAft>
                <a:spcPts val="630"/>
              </a:spcAft>
            </a:pPr>
            <a:r>
              <a:rPr lang="ar-SA" sz="2900">
                <a:solidFill>
                  <a:srgbClr val="E14014"/>
                </a:solidFill>
                <a:latin typeface="Arial"/>
              </a:rPr>
              <a:t>ابباا</a:t>
            </a:r>
            <a:r>
              <a:rPr lang="en-US" sz="2900">
                <a:solidFill>
                  <a:srgbClr val="E14014"/>
                </a:solidFill>
                <a:latin typeface="Arial"/>
              </a:rPr>
              <a:t>٠</a:t>
            </a:r>
            <a:r>
              <a:rPr lang="ar-SA" sz="2900">
                <a:solidFill>
                  <a:srgbClr val="E14014"/>
                </a:solidFill>
                <a:latin typeface="Arial"/>
              </a:rPr>
              <a:t>لي</a:t>
            </a:r>
          </a:p>
          <a:p>
            <a:pPr indent="0" algn="ctr" rtl="1">
              <a:lnSpc>
                <a:spcPts val="3350"/>
              </a:lnSpc>
              <a:spcAft>
                <a:spcPts val="3080"/>
              </a:spcAft>
            </a:pPr>
            <a:r>
              <a:rPr lang="ar-SA" sz="1900">
                <a:latin typeface="Arial Unicode MS"/>
              </a:rPr>
              <a:t>((أهداف الد راسات </a:t>
            </a:r>
            <a:r>
              <a:rPr lang="ar-SA" sz="2500">
                <a:latin typeface="Arial Unicode MS"/>
              </a:rPr>
              <a:t>العليا»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0027" y="2225748"/>
            <a:ext cx="1733107" cy="396949"/>
          </a:xfrm>
          <a:prstGeom prst="rect">
            <a:avLst/>
          </a:prstGeom>
          <a:solidFill>
            <a:srgbClr val="FCD2BE"/>
          </a:solidFill>
        </p:spPr>
        <p:txBody>
          <a:bodyPr wrap="none" lIns="0" tIns="0" rIns="0" bIns="0">
            <a:noAutofit/>
          </a:bodyPr>
          <a:lstStyle/>
          <a:p>
            <a:pPr marR="203200" indent="0" algn="r" rtl="1">
              <a:lnSpc>
                <a:spcPts val="3350"/>
              </a:lnSpc>
            </a:pPr>
            <a:r>
              <a:rPr lang="ar-SA" sz="2500">
                <a:latin typeface="Arial Unicode MS"/>
              </a:rPr>
              <a:t>المادة </a:t>
            </a:r>
            <a:r>
              <a:rPr lang="ar-SA" sz="2600" b="1">
                <a:latin typeface="Arial"/>
              </a:rPr>
              <a:t>الأولى</a:t>
            </a:r>
          </a:p>
        </p:txBody>
      </p:sp>
      <p:sp>
        <p:nvSpPr>
          <p:cNvPr id="9" name="Rectangle 8"/>
          <p:cNvSpPr/>
          <p:nvPr/>
        </p:nvSpPr>
        <p:spPr>
          <a:xfrm>
            <a:off x="715925" y="3685953"/>
            <a:ext cx="6099544" cy="38986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marR="191682" indent="-368300" algn="just" rtl="1">
              <a:lnSpc>
                <a:spcPts val="2680"/>
              </a:lnSpc>
              <a:spcBef>
                <a:spcPts val="840"/>
              </a:spcBef>
              <a:spcAft>
                <a:spcPts val="630"/>
              </a:spcAft>
            </a:pPr>
            <a:r>
              <a:rPr lang="en-US" sz="2000">
                <a:latin typeface="Arial Unicode MS"/>
              </a:rPr>
              <a:t>١</a:t>
            </a:r>
            <a:r>
              <a:rPr lang="ar-SA" sz="2000">
                <a:latin typeface="Arial Unicode MS"/>
              </a:rPr>
              <a:t> - العناية بالدراسات الإسلامية والعربية والتومع في بحوثها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8837" y="4625162"/>
            <a:ext cx="6152707" cy="558209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237756" indent="-368300" algn="just" rtl="1">
              <a:lnSpc>
                <a:spcPts val="3488"/>
              </a:lnSpc>
              <a:spcBef>
                <a:spcPts val="840"/>
              </a:spcBef>
            </a:pPr>
            <a:r>
              <a:rPr lang="en-US" sz="2000">
                <a:latin typeface="Arial Unicode MS"/>
              </a:rPr>
              <a:t>٢</a:t>
            </a:r>
            <a:r>
              <a:rPr lang="ar-SA" sz="2000">
                <a:latin typeface="Arial Unicode MS"/>
              </a:rPr>
              <a:t>- الإسهام في إثراء المعرفة الإسانية بكافة فروعها </a:t>
            </a:r>
            <a:r>
              <a:rPr lang="en-US" sz="2000">
                <a:latin typeface="Arial Unicode MS"/>
              </a:rPr>
              <a:t>٠</a:t>
            </a:r>
            <a:r>
              <a:rPr lang="ar-SA" sz="2000">
                <a:latin typeface="Arial Unicode MS"/>
              </a:rPr>
              <a:t>ءن طريق الدراسات </a:t>
            </a:r>
            <a:r>
              <a:rPr lang="ar-SA" sz="1900">
                <a:latin typeface="Arial Unicode MS"/>
              </a:rPr>
              <a:t>المتخصصة </a:t>
            </a:r>
            <a:r>
              <a:rPr lang="ar-SA" sz="2000">
                <a:latin typeface="Arial Unicode MS"/>
              </a:rPr>
              <a:t>والبحث الجاد للوصول إلى إضافات علمية وتطبيقية مبتكرة و الكشف </a:t>
            </a:r>
            <a:r>
              <a:rPr lang="ar-SA" sz="1900">
                <a:latin typeface="Arial Unicode MS"/>
              </a:rPr>
              <a:t>عن </a:t>
            </a:r>
            <a:r>
              <a:rPr lang="ar-SA" sz="2000">
                <a:latin typeface="Arial Unicode MS"/>
              </a:rPr>
              <a:t>حقائق جديدة.</a:t>
            </a:r>
          </a:p>
          <a:p>
            <a:pPr marR="237756" indent="-368300" algn="just" rtl="1">
              <a:lnSpc>
                <a:spcPts val="4047"/>
              </a:lnSpc>
            </a:pPr>
            <a:r>
              <a:rPr lang="en-US" sz="1900">
                <a:latin typeface="Arial Unicode MS"/>
              </a:rPr>
              <a:t>٣</a:t>
            </a:r>
            <a:r>
              <a:rPr lang="ar-SA" sz="1900">
                <a:latin typeface="Arial Unicode MS"/>
              </a:rPr>
              <a:t>- تمكين الطلأب المتميزين من حملة الشهادات الجامعية من مواصلة دراساتهم العليا محليأ .</a:t>
            </a:r>
          </a:p>
          <a:p>
            <a:pPr marR="237756" indent="-368300" algn="just" rtl="1">
              <a:lnSpc>
                <a:spcPts val="3879"/>
              </a:lnSpc>
            </a:pPr>
            <a:r>
              <a:rPr lang="en-US" sz="2000">
                <a:latin typeface="Arial Unicode MS"/>
              </a:rPr>
              <a:t>٤</a:t>
            </a:r>
            <a:r>
              <a:rPr lang="ar-SA" sz="2000">
                <a:latin typeface="Arial Unicode MS"/>
              </a:rPr>
              <a:t> - إعداد الكفايات العلمية والمهنية المتخصصة وتأهيلهم تأهيلاء عاليأ </a:t>
            </a:r>
            <a:r>
              <a:rPr lang="ar-SA" sz="1800">
                <a:latin typeface="Arial Unicode MS"/>
              </a:rPr>
              <a:t>في </a:t>
            </a:r>
            <a:r>
              <a:rPr lang="ar-SA" sz="2000">
                <a:latin typeface="Arial Unicode MS"/>
              </a:rPr>
              <a:t>مجالات المعرفة المحتلغة .</a:t>
            </a:r>
          </a:p>
          <a:p>
            <a:pPr marR="237756" indent="-368300" algn="just" rtl="1">
              <a:lnSpc>
                <a:spcPts val="3684"/>
              </a:lnSpc>
            </a:pPr>
            <a:r>
              <a:rPr lang="en-US" sz="2000">
                <a:latin typeface="Arial Unicode MS"/>
              </a:rPr>
              <a:t>٥</a:t>
            </a:r>
            <a:r>
              <a:rPr lang="ar-SA" sz="2000">
                <a:latin typeface="Arial Unicode MS"/>
              </a:rPr>
              <a:t>- </a:t>
            </a:r>
            <a:r>
              <a:rPr lang="ar-SA" sz="1900">
                <a:latin typeface="Arial Unicode MS"/>
              </a:rPr>
              <a:t>تشجح الكفايات </a:t>
            </a:r>
            <a:r>
              <a:rPr lang="ar-SA" sz="2000">
                <a:latin typeface="Arial Unicode MS"/>
              </a:rPr>
              <a:t>العلمية </a:t>
            </a:r>
            <a:r>
              <a:rPr lang="ar-SA" sz="1800">
                <a:latin typeface="Arial Unicode MS"/>
              </a:rPr>
              <a:t>على </a:t>
            </a:r>
            <a:r>
              <a:rPr lang="ar-SA" sz="1600">
                <a:latin typeface="Arial Unicode MS"/>
              </a:rPr>
              <a:t>مسايرة </a:t>
            </a:r>
            <a:r>
              <a:rPr lang="ar-SA" sz="1900">
                <a:latin typeface="Arial Unicode MS"/>
              </a:rPr>
              <a:t>التقدم </a:t>
            </a:r>
            <a:r>
              <a:rPr lang="ar-SA" sz="2000">
                <a:latin typeface="Arial Unicode MS"/>
              </a:rPr>
              <a:t>السرح </a:t>
            </a:r>
            <a:r>
              <a:rPr lang="ar-SA" sz="1900">
                <a:latin typeface="Arial Unicode MS"/>
              </a:rPr>
              <a:t>للعلم والتقنية ودفعهم إلى الإيداع والابتكار وطوير البحث </a:t>
            </a:r>
            <a:r>
              <a:rPr lang="ar-SA" sz="1800">
                <a:latin typeface="Arial Unicode MS"/>
              </a:rPr>
              <a:t>العلمي </a:t>
            </a:r>
            <a:r>
              <a:rPr lang="ar-SA" sz="1900">
                <a:latin typeface="Arial Unicode MS"/>
              </a:rPr>
              <a:t>وتوجيهه لمعالجة قضايا </a:t>
            </a:r>
            <a:r>
              <a:rPr lang="ar-SA" sz="1800">
                <a:latin typeface="Arial Unicode MS"/>
              </a:rPr>
              <a:t>المجتمع </a:t>
            </a:r>
            <a:r>
              <a:rPr lang="ar-SA" sz="1900">
                <a:latin typeface="Arial Unicode MS"/>
              </a:rPr>
              <a:t>السعودي .</a:t>
            </a:r>
          </a:p>
          <a:p>
            <a:pPr marR="237756" indent="-368300" algn="just" rtl="1">
              <a:lnSpc>
                <a:spcPts val="3684"/>
              </a:lnSpc>
            </a:pPr>
            <a:r>
              <a:rPr lang="en-US" sz="1900">
                <a:latin typeface="Arial Unicode MS"/>
              </a:rPr>
              <a:t>٦</a:t>
            </a:r>
            <a:r>
              <a:rPr lang="ar-SA" sz="1900">
                <a:latin typeface="Arial Unicode MS"/>
              </a:rPr>
              <a:t>- الإسهام </a:t>
            </a:r>
            <a:r>
              <a:rPr lang="ar-SA" sz="1800">
                <a:latin typeface="Arial Unicode MS"/>
              </a:rPr>
              <a:t>في </a:t>
            </a:r>
            <a:r>
              <a:rPr lang="ar-SA" sz="1900">
                <a:latin typeface="Arial Unicode MS"/>
              </a:rPr>
              <a:t>تحسنن سسوى </a:t>
            </a:r>
            <a:r>
              <a:rPr lang="ar-SA" sz="1800">
                <a:latin typeface="Arial Unicode MS"/>
              </a:rPr>
              <a:t>برامح </a:t>
            </a:r>
            <a:r>
              <a:rPr lang="ar-SA" sz="1900">
                <a:latin typeface="Arial Unicode MS"/>
              </a:rPr>
              <a:t>المرحلة الجامعية لتتفاعل </a:t>
            </a:r>
            <a:r>
              <a:rPr lang="en-US" sz="1800">
                <a:latin typeface="Arial Unicode MS"/>
              </a:rPr>
              <a:t>٠</a:t>
            </a:r>
            <a:r>
              <a:rPr lang="ar-SA" sz="1800">
                <a:latin typeface="Arial Unicode MS"/>
              </a:rPr>
              <a:t>ع برامج </a:t>
            </a:r>
            <a:r>
              <a:rPr lang="ar-SA" sz="1900">
                <a:latin typeface="Arial Unicode MS"/>
              </a:rPr>
              <a:t>الدراسات العليا </a:t>
            </a:r>
            <a:r>
              <a:rPr lang="en-US" sz="1200">
                <a:latin typeface="Arial Unicode MS"/>
              </a:rPr>
              <a:t>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16055" y="4157330"/>
            <a:ext cx="2052084" cy="34378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540"/>
              </a:lnSpc>
              <a:spcBef>
                <a:spcPts val="630"/>
              </a:spcBef>
              <a:spcAft>
                <a:spcPts val="840"/>
              </a:spcAft>
            </a:pPr>
            <a:r>
              <a:rPr lang="ar-SA" sz="1800">
                <a:latin typeface="Arial Unicode MS"/>
              </a:rPr>
              <a:t>والعمل على </a:t>
            </a:r>
            <a:r>
              <a:rPr lang="ar-SA" sz="1900">
                <a:latin typeface="Arial Unicode MS"/>
              </a:rPr>
              <a:t>نشرها </a:t>
            </a:r>
            <a:r>
              <a:rPr lang="en-US" sz="1200">
                <a:latin typeface="Arial Unicode MS"/>
              </a:rPr>
              <a:t>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2015-04-17T19:21:14Z</dcterms:modified>
</cp:coreProperties>
</file>