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8088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84" y="10715"/>
            <a:ext cx="7115175" cy="14608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46" y="10183415"/>
            <a:ext cx="7068741" cy="50006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92956" y="1750218"/>
          <a:ext cx="5954313" cy="5314949"/>
        </p:xfrm>
        <a:graphic>
          <a:graphicData uri="http://schemas.openxmlformats.org/drawingml/2006/table">
            <a:tbl>
              <a:tblPr/>
              <a:tblGrid>
                <a:gridCol w="960834"/>
                <a:gridCol w="664368"/>
                <a:gridCol w="650081"/>
                <a:gridCol w="589359"/>
                <a:gridCol w="728662"/>
                <a:gridCol w="2361009"/>
              </a:tblGrid>
              <a:tr h="1418034"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660"/>
                        </a:lnSpc>
                        <a:spcAft>
                          <a:spcPts val="112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دل</a:t>
                      </a:r>
                    </a:p>
                    <a:p>
                      <a:pPr marR="215900" indent="0" algn="r" rtl="1">
                        <a:lnSpc>
                          <a:spcPts val="1770"/>
                        </a:lnSpc>
                      </a:pPr>
                      <a:r>
                        <a:rPr lang="ar-SA" sz="1600">
                          <a:latin typeface="Times New Roman"/>
                        </a:rPr>
                        <a:t>الكن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660"/>
                        </a:lnSpc>
                        <a:spcAft>
                          <a:spcPts val="140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الحد</a:t>
                      </a:r>
                    </a:p>
                    <a:p>
                      <a:pPr marR="165100" indent="0" algn="r" rtl="1">
                        <a:lnSpc>
                          <a:spcPts val="1660"/>
                        </a:lnSpc>
                        <a:spcAft>
                          <a:spcPts val="84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الأش</a:t>
                      </a:r>
                    </a:p>
                    <a:p>
                      <a:pPr marR="165100" indent="0" algn="r" rtl="1">
                        <a:lnSpc>
                          <a:spcPts val="1660"/>
                        </a:lnSpc>
                      </a:pPr>
                      <a:r>
                        <a:rPr lang="ar-SA" sz="1400">
                          <a:latin typeface="Times New Roman"/>
                        </a:rPr>
                        <a:t>للراب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203200" indent="0" algn="r" rtl="1">
                        <a:lnSpc>
                          <a:spcPts val="1660"/>
                        </a:lnSpc>
                        <a:spcAft>
                          <a:spcPts val="112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دل</a:t>
                      </a:r>
                    </a:p>
                    <a:p>
                      <a:pPr marR="88900" indent="0" algn="r" rtl="1">
                        <a:lnSpc>
                          <a:spcPts val="1660"/>
                        </a:lnSpc>
                      </a:pPr>
                      <a:r>
                        <a:rPr lang="ar-SA" sz="1400">
                          <a:latin typeface="Times New Roman"/>
                        </a:rPr>
                        <a:t>الانتقال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39700" indent="0" algn="r" rtl="1">
                        <a:lnSpc>
                          <a:spcPts val="1660"/>
                        </a:lnSpc>
                        <a:spcAft>
                          <a:spcPts val="133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علاوة</a:t>
                      </a:r>
                    </a:p>
                    <a:p>
                      <a:pPr marR="139700" indent="0" algn="r" rtl="1">
                        <a:lnSpc>
                          <a:spcPts val="1660"/>
                        </a:lnSpc>
                      </a:pPr>
                      <a:r>
                        <a:rPr lang="ar-SA" sz="1400">
                          <a:latin typeface="Times New Roman"/>
                        </a:rPr>
                        <a:t>الخبرة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77800" indent="0" algn="r" rtl="1">
                        <a:lnSpc>
                          <a:spcPts val="1660"/>
                        </a:lnSpc>
                        <a:spcAft>
                          <a:spcPts val="105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الراتب</a:t>
                      </a:r>
                    </a:p>
                    <a:p>
                      <a:pPr marR="88900" indent="0" algn="r" rtl="1">
                        <a:lnSpc>
                          <a:spcPts val="1660"/>
                        </a:lnSpc>
                      </a:pPr>
                      <a:r>
                        <a:rPr lang="ar-SA" sz="1400">
                          <a:latin typeface="Times New Roman"/>
                        </a:rPr>
                        <a:t>الآماس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6700"/>
                    </a:p>
                  </a:txBody>
                  <a:tcPr marL="0" marR="0" marT="0" marB="0"/>
                </a:tc>
              </a:tr>
              <a:tr h="482203">
                <a:tc>
                  <a:txBody>
                    <a:bodyPr/>
                    <a:lstStyle/>
                    <a:p>
                      <a:pPr marR="88900" indent="0" algn="r" rtl="1">
                        <a:lnSpc>
                          <a:spcPts val="1660"/>
                        </a:lnSpc>
                      </a:pPr>
                      <a:r>
                        <a:rPr lang="ar-SA" sz="1300" b="1">
                          <a:latin typeface="Times New Roman"/>
                        </a:rPr>
                        <a:t>رآب </a:t>
                      </a:r>
                      <a:r>
                        <a:rPr lang="ar-SA" sz="1400">
                          <a:latin typeface="Times New Roman"/>
                        </a:rPr>
                        <a:t>ثلاثة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65100" indent="0" algn="r" rtl="1">
                        <a:lnSpc>
                          <a:spcPts val="1440"/>
                        </a:lnSpc>
                      </a:pPr>
                      <a:r>
                        <a:rPr lang="ar-SA" sz="1300">
                          <a:latin typeface="Times New Roman"/>
                        </a:rPr>
                        <a:t>ا</a:t>
                      </a:r>
                      <a:r>
                        <a:rPr lang="en-US" sz="1300">
                          <a:latin typeface="Times New Roman"/>
                        </a:rPr>
                        <a:t>٧٠٠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65100" indent="0">
                        <a:lnSpc>
                          <a:spcPts val="1550"/>
                        </a:lnSpc>
                      </a:pPr>
                      <a:r>
                        <a:rPr lang="ar-SA" sz="1400" b="1">
                          <a:latin typeface="Times New Roman"/>
                        </a:rPr>
                        <a:t>٤٠.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14300" indent="0">
                        <a:lnSpc>
                          <a:spcPts val="1440"/>
                        </a:lnSpc>
                      </a:pPr>
                      <a:r>
                        <a:rPr lang="ar-SA" sz="1300">
                          <a:latin typeface="Times New Roman"/>
                        </a:rPr>
                        <a:t>٢٠.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0" indent="0">
                        <a:lnSpc>
                          <a:spcPts val="1550"/>
                        </a:lnSpc>
                      </a:pPr>
                      <a:r>
                        <a:rPr lang="ar-SA" sz="1400" b="1">
                          <a:latin typeface="Times New Roman"/>
                        </a:rPr>
                        <a:t>٤٠.</a:t>
                      </a:r>
                      <a:r>
                        <a:rPr lang="ar-SA" sz="1300">
                          <a:latin typeface="Times New Roman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1660"/>
                        </a:lnSpc>
                      </a:pPr>
                      <a:r>
                        <a:rPr lang="ar-SA" sz="1400">
                          <a:latin typeface="Times New Roman"/>
                        </a:rPr>
                        <a:t>بكالوريوسطب</a:t>
                      </a:r>
                      <a:r>
                        <a:rPr lang="en-US" sz="1400">
                          <a:latin typeface="Times New Roman"/>
                        </a:rPr>
                        <a:t>٠</a:t>
                      </a:r>
                    </a:p>
                  </a:txBody>
                  <a:tcPr marL="0" marR="0" marT="0" marB="0" anchor="ctr"/>
                </a:tc>
              </a:tr>
              <a:tr h="828675">
                <a:tc>
                  <a:txBody>
                    <a:bodyPr/>
                    <a:lstStyle/>
                    <a:p>
                      <a:pPr marR="88900" indent="0" algn="r" rtl="1">
                        <a:lnSpc>
                          <a:spcPts val="1660"/>
                        </a:lnSpc>
                        <a:spcAft>
                          <a:spcPts val="112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أثهر وبحد</a:t>
                      </a:r>
                    </a:p>
                    <a:p>
                      <a:pPr marR="215900" indent="0" algn="r" rtl="1">
                        <a:lnSpc>
                          <a:spcPts val="1440"/>
                        </a:lnSpc>
                      </a:pPr>
                      <a:r>
                        <a:rPr lang="ar-SA" sz="1200">
                          <a:latin typeface="Times New Roman"/>
                        </a:rPr>
                        <a:t>أش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ar-SA" sz="1300">
                          <a:latin typeface="Times New Roman"/>
                        </a:rPr>
                        <a:t>٧٦٠.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>
                        <a:lnSpc>
                          <a:spcPts val="1550"/>
                        </a:lnSpc>
                      </a:pPr>
                      <a:r>
                        <a:rPr lang="ar-SA" sz="1400" b="1">
                          <a:latin typeface="Times New Roman"/>
                        </a:rPr>
                        <a:t>٤٠.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>
                        <a:lnSpc>
                          <a:spcPts val="1440"/>
                        </a:lnSpc>
                      </a:pPr>
                      <a:r>
                        <a:rPr lang="ar-SA" sz="1300">
                          <a:latin typeface="Times New Roman"/>
                        </a:rPr>
                        <a:t>٢٢٠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indent="0">
                        <a:lnSpc>
                          <a:spcPts val="1550"/>
                        </a:lnSpc>
                      </a:pPr>
                      <a:r>
                        <a:rPr lang="ar-SA" sz="1400" b="1">
                          <a:latin typeface="Times New Roman"/>
                        </a:rPr>
                        <a:t>٤٣٠.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1660"/>
                        </a:lnSpc>
                        <a:spcAft>
                          <a:spcPts val="84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بكالوريوس طب + دبلوم لمدة</a:t>
                      </a:r>
                    </a:p>
                    <a:p>
                      <a:pPr marR="114300" indent="0" algn="r" rtl="1">
                        <a:lnSpc>
                          <a:spcPts val="1660"/>
                        </a:lnSpc>
                      </a:pPr>
                      <a:r>
                        <a:rPr lang="ar-SA" sz="1500">
                          <a:latin typeface="Times New Roman"/>
                        </a:rPr>
                        <a:t>لاتقلءن,ذة.</a:t>
                      </a:r>
                    </a:p>
                  </a:txBody>
                  <a:tcPr marL="0" marR="0" marT="0" marB="0" anchor="b"/>
                </a:tc>
              </a:tr>
              <a:tr h="1218009"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660"/>
                        </a:lnSpc>
                        <a:spcAft>
                          <a:spcPts val="133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...</a:t>
                      </a:r>
                      <a:r>
                        <a:rPr lang="en-US" sz="1400">
                          <a:latin typeface="Times New Roman"/>
                        </a:rPr>
                        <a:t>٢٥</a:t>
                      </a:r>
                    </a:p>
                    <a:p>
                      <a:pPr marR="215900" indent="0" algn="r" rtl="1">
                        <a:lnSpc>
                          <a:spcPts val="1660"/>
                        </a:lnSpc>
                      </a:pPr>
                      <a:r>
                        <a:rPr lang="ar-SA" sz="1400">
                          <a:latin typeface="Times New Roman"/>
                        </a:rPr>
                        <a:t>ريال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ar-SA" sz="1300">
                          <a:latin typeface="Times New Roman"/>
                        </a:rPr>
                        <a:t>٨٣٥٠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>
                        <a:lnSpc>
                          <a:spcPts val="1550"/>
                        </a:lnSpc>
                      </a:pPr>
                      <a:r>
                        <a:rPr lang="ar-SA" sz="1400" b="1">
                          <a:latin typeface="Times New Roman"/>
                        </a:rPr>
                        <a:t>٤٠.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>
                        <a:lnSpc>
                          <a:spcPts val="1440"/>
                        </a:lnSpc>
                      </a:pPr>
                      <a:r>
                        <a:rPr lang="ar-SA" sz="1300">
                          <a:latin typeface="Times New Roman"/>
                        </a:rPr>
                        <a:t>٢٥.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indent="0">
                        <a:lnSpc>
                          <a:spcPts val="1550"/>
                        </a:lnSpc>
                      </a:pPr>
                      <a:r>
                        <a:rPr lang="ar-SA" sz="1400" b="1">
                          <a:latin typeface="Times New Roman"/>
                        </a:rPr>
                        <a:t>٤٦٠.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3291"/>
                        </a:lnSpc>
                      </a:pPr>
                      <a:r>
                        <a:rPr lang="ar-SA" sz="1300" b="1">
                          <a:latin typeface="Times New Roman"/>
                        </a:rPr>
                        <a:t>ماجستير </a:t>
                      </a:r>
                      <a:r>
                        <a:rPr lang="ar-SA" sz="1400">
                          <a:latin typeface="Times New Roman"/>
                        </a:rPr>
                        <a:t>ل أو </a:t>
                      </a:r>
                      <a:r>
                        <a:rPr lang="ar-SA" sz="1300" b="1">
                          <a:latin typeface="Times New Roman"/>
                        </a:rPr>
                        <a:t>ما </a:t>
                      </a:r>
                      <a:r>
                        <a:rPr lang="ar-SA" sz="1400">
                          <a:latin typeface="Times New Roman"/>
                        </a:rPr>
                        <a:t>يعادلها بعد دراسة </a:t>
                      </a:r>
                      <a:r>
                        <a:rPr lang="ar-SA" sz="1500">
                          <a:latin typeface="Times New Roman"/>
                        </a:rPr>
                        <a:t>منتين </a:t>
                      </a:r>
                      <a:r>
                        <a:rPr lang="ar-SA" sz="1300">
                          <a:latin typeface="Times New Roman"/>
                        </a:rPr>
                        <a:t>على </a:t>
                      </a:r>
                      <a:r>
                        <a:rPr lang="ar-SA" sz="1400">
                          <a:latin typeface="Times New Roman"/>
                        </a:rPr>
                        <a:t>الأقل بعد البكالوريوس</a:t>
                      </a:r>
                    </a:p>
                  </a:txBody>
                  <a:tcPr marL="0" marR="0" marT="0" marB="0" anchor="b"/>
                </a:tc>
              </a:tr>
              <a:tr h="1368028">
                <a:tc>
                  <a:txBody>
                    <a:bodyPr/>
                    <a:lstStyle/>
                    <a:p>
                      <a:endParaRPr sz="6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660"/>
                        </a:lnSpc>
                      </a:pPr>
                      <a:r>
                        <a:rPr lang="ar-SA" sz="1400">
                          <a:latin typeface="Times New Roman"/>
                        </a:rPr>
                        <a:t>١....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>
                        <a:lnSpc>
                          <a:spcPts val="1730"/>
                        </a:lnSpc>
                      </a:pPr>
                      <a:r>
                        <a:rPr lang="ar-SA" sz="1300" b="1">
                          <a:latin typeface="Segoe UI"/>
                        </a:rPr>
                        <a:t>٥٠.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6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indent="0">
                        <a:lnSpc>
                          <a:spcPts val="1440"/>
                        </a:lnSpc>
                      </a:pPr>
                      <a:r>
                        <a:rPr lang="ar-SA" sz="1300">
                          <a:latin typeface="Times New Roman"/>
                        </a:rPr>
                        <a:t>٥٥٠.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3347"/>
                        </a:lnSpc>
                        <a:spcAft>
                          <a:spcPts val="210"/>
                        </a:spcAft>
                      </a:pPr>
                      <a:r>
                        <a:rPr lang="ar-SA" sz="1400">
                          <a:latin typeface="Times New Roman"/>
                        </a:rPr>
                        <a:t>دكتوراه </a:t>
                      </a:r>
                      <a:r>
                        <a:rPr lang="ar-SA" sz="1300">
                          <a:latin typeface="Times New Roman"/>
                        </a:rPr>
                        <a:t>فى </a:t>
                      </a:r>
                      <a:r>
                        <a:rPr lang="ar-SA" sz="1400">
                          <a:latin typeface="Times New Roman"/>
                        </a:rPr>
                        <a:t>العل، أو ما معادلها معد دراسة ثلاث سوات </a:t>
                      </a:r>
                      <a:r>
                        <a:rPr lang="ar-SA" sz="1300" b="1">
                          <a:latin typeface="Times New Roman"/>
                        </a:rPr>
                        <a:t>على</a:t>
                      </a:r>
                    </a:p>
                    <a:p>
                      <a:pPr marR="114300" indent="0" algn="r" rtl="1">
                        <a:lnSpc>
                          <a:spcPts val="1660"/>
                        </a:lnSpc>
                      </a:pPr>
                      <a:r>
                        <a:rPr lang="ar-SA" sz="1400">
                          <a:latin typeface="Times New Roman"/>
                        </a:rPr>
                        <a:t>الاقل بعد البكالوريوس.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28662" y="8115300"/>
            <a:ext cx="6093619" cy="150733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73422" indent="0" algn="r" rtl="1">
              <a:lnSpc>
                <a:spcPts val="4331"/>
              </a:lnSpc>
              <a:spcBef>
                <a:spcPts val="5880"/>
              </a:spcBef>
            </a:pPr>
            <a:r>
              <a:rPr lang="ar-SA" sz="1900" b="1">
                <a:latin typeface="Times New Roman"/>
              </a:rPr>
              <a:t>عند تقدير الرواتب </a:t>
            </a:r>
            <a:r>
              <a:rPr lang="ar-SA" sz="2000">
                <a:latin typeface="Times New Roman"/>
              </a:rPr>
              <a:t>وفقأ </a:t>
            </a:r>
            <a:r>
              <a:rPr lang="ar-SA" sz="1900" b="1">
                <a:latin typeface="Times New Roman"/>
              </a:rPr>
              <a:t>لهذا الجدول يجب مراعاة مايلي : </a:t>
            </a:r>
            <a:r>
              <a:rPr lang="ar-SA" sz="2000">
                <a:latin typeface="Times New Roman"/>
              </a:rPr>
              <a:t>أ </a:t>
            </a:r>
            <a:r>
              <a:rPr lang="ar-SA" sz="1900" b="1">
                <a:latin typeface="Times New Roman"/>
              </a:rPr>
              <a:t>— البكالوريوس في الطب بعد دراسة ست سنوات </a:t>
            </a:r>
            <a:r>
              <a:rPr lang="ar-SA" sz="2000">
                <a:latin typeface="Times New Roman"/>
              </a:rPr>
              <a:t>أو </a:t>
            </a:r>
            <a:r>
              <a:rPr lang="ar-SA" sz="1700" b="1">
                <a:latin typeface="Times New Roman"/>
              </a:rPr>
              <a:t>خمس </a:t>
            </a:r>
            <a:r>
              <a:rPr lang="ar-SA" sz="1900" b="1">
                <a:latin typeface="Times New Roman"/>
              </a:rPr>
              <a:t>.سنوات لالذ</a:t>
            </a:r>
            <a:r>
              <a:rPr lang="en-US" sz="1900" b="1">
                <a:latin typeface="Times New Roman"/>
              </a:rPr>
              <a:t>٠</a:t>
            </a:r>
            <a:r>
              <a:rPr lang="ar-SA" sz="1900" b="1">
                <a:latin typeface="Times New Roman"/>
              </a:rPr>
              <a:t>س</a:t>
            </a:r>
            <a:r>
              <a:rPr lang="en-US" sz="1900" b="1">
                <a:latin typeface="Times New Roman"/>
              </a:rPr>
              <a:t>٠</a:t>
            </a:r>
            <a:r>
              <a:rPr lang="ar-SA" sz="1900" b="1">
                <a:latin typeface="Times New Roman"/>
              </a:rPr>
              <a:t>بة لعلب الأسنان منها سنة تحضيرية والباقي </a:t>
            </a:r>
            <a:r>
              <a:rPr lang="ar-SA" sz="1600" b="1">
                <a:latin typeface="Times New Roman"/>
              </a:rPr>
              <a:t>تعليمية.</a:t>
            </a:r>
          </a:p>
        </p:txBody>
      </p:sp>
      <p:sp>
        <p:nvSpPr>
          <p:cNvPr id="6" name="Rectangle 5"/>
          <p:cNvSpPr/>
          <p:nvPr/>
        </p:nvSpPr>
        <p:spPr>
          <a:xfrm>
            <a:off x="728662" y="9808368"/>
            <a:ext cx="6082903" cy="3536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100"/>
              </a:lnSpc>
            </a:pPr>
            <a:r>
              <a:rPr lang="ar-SA" sz="1900" b="1">
                <a:latin typeface="Times New Roman"/>
              </a:rPr>
              <a:t>ب </a:t>
            </a:r>
            <a:r>
              <a:rPr lang="en-US" sz="1900" b="1">
                <a:latin typeface="Times New Roman"/>
              </a:rPr>
              <a:t>٠</a:t>
            </a:r>
            <a:r>
              <a:rPr lang="ar-SA" sz="1900" b="1">
                <a:latin typeface="Times New Roman"/>
              </a:rPr>
              <a:t> </a:t>
            </a:r>
            <a:r>
              <a:rPr lang="ar-SA" sz="1700" b="1">
                <a:latin typeface="Times New Roman"/>
              </a:rPr>
              <a:t>الخبرة المعتبرة </a:t>
            </a:r>
            <a:r>
              <a:rPr lang="ar-SA" sz="1900" b="1">
                <a:latin typeface="Times New Roman"/>
              </a:rPr>
              <a:t>في تحديد </a:t>
            </a:r>
            <a:r>
              <a:rPr lang="ar-SA" sz="1700" b="1">
                <a:latin typeface="Times New Roman"/>
              </a:rPr>
              <a:t>الرانب </a:t>
            </a:r>
            <a:r>
              <a:rPr lang="ar-SA" sz="1900" b="1">
                <a:latin typeface="Times New Roman"/>
              </a:rPr>
              <a:t>هي التي تقضى في سسثنيات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2015-04-17T19:23:03Z</dcterms:modified>
</cp:coreProperties>
</file>