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558088" cy="10693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25065"/>
            <a:ext cx="646509" cy="71794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68165" y="1464468"/>
            <a:ext cx="2711053" cy="56078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4820"/>
              </a:lnSpc>
              <a:spcBef>
                <a:spcPts val="1750"/>
              </a:spcBef>
              <a:spcAft>
                <a:spcPts val="840"/>
              </a:spcAft>
            </a:pPr>
            <a:r>
              <a:rPr lang="ar-SA" sz="3600">
                <a:solidFill>
                  <a:srgbClr val="176FDC"/>
                </a:solidFill>
                <a:latin typeface="Arial Unicode MS"/>
              </a:rPr>
              <a:t>سطهأ </a:t>
            </a:r>
            <a:r>
              <a:rPr lang="ar-SA" sz="3400" b="1">
                <a:solidFill>
                  <a:srgbClr val="176FDC"/>
                </a:solidFill>
                <a:latin typeface="Tahoma"/>
              </a:rPr>
              <a:t>ءا</a:t>
            </a:r>
            <a:r>
              <a:rPr lang="en-US" sz="3400" b="1">
                <a:solidFill>
                  <a:srgbClr val="176FDC"/>
                </a:solidFill>
                <a:latin typeface="Tahoma"/>
              </a:rPr>
              <a:t>٠</a:t>
            </a:r>
            <a:r>
              <a:rPr lang="ar-SA" sz="3400" b="1">
                <a:solidFill>
                  <a:srgbClr val="176FDC"/>
                </a:solidFill>
                <a:latin typeface="Tahoma"/>
              </a:rPr>
              <a:t>ة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3696" y="2375296"/>
            <a:ext cx="5600700" cy="511849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2490"/>
              </a:lnSpc>
              <a:spcBef>
                <a:spcPts val="840"/>
              </a:spcBef>
              <a:spcAft>
                <a:spcPts val="840"/>
              </a:spcAft>
            </a:pPr>
            <a:r>
              <a:rPr lang="ar-SA" sz="2200">
                <a:latin typeface="Microsoft Sans Serif"/>
              </a:rPr>
              <a:t>المادة الاولى</a:t>
            </a:r>
          </a:p>
          <a:p>
            <a:pPr indent="317500" algn="just" rtl="1">
              <a:lnSpc>
                <a:spcPts val="3066"/>
              </a:lnSpc>
              <a:spcAft>
                <a:spcPts val="840"/>
              </a:spcAft>
            </a:pPr>
            <a:r>
              <a:rPr lang="ar-SA" sz="1600">
                <a:latin typeface="Microsoft Sans Serif"/>
              </a:rPr>
              <a:t>الجامعات مؤسسات علمية وثقافية تعمل عل هدي الثريعة الإسلامية، وتقوم بتنفيذ الساسة التعليمية بتوفر التعليم الجامعي، والدراسات العيا، والبوضى بالبحث العلمي، والقيام بالتأليف، والزجة، والنثر، وخدمة </a:t>
            </a:r>
            <a:r>
              <a:rPr lang="ar-SA" sz="1500">
                <a:latin typeface="Microsoft Sans Serif"/>
              </a:rPr>
              <a:t>المجتمع </a:t>
            </a:r>
            <a:r>
              <a:rPr lang="ar-SA" sz="1600">
                <a:latin typeface="Microsoft Sans Serif"/>
              </a:rPr>
              <a:t>في نطاق اختصاصها .</a:t>
            </a:r>
          </a:p>
          <a:p>
            <a:pPr indent="0" algn="ctr" rtl="1">
              <a:lnSpc>
                <a:spcPts val="2490"/>
              </a:lnSpc>
              <a:spcAft>
                <a:spcPts val="1190"/>
              </a:spcAft>
            </a:pPr>
            <a:r>
              <a:rPr lang="ar-SA" sz="2200">
                <a:latin typeface="Microsoft Sans Serif"/>
              </a:rPr>
              <a:t>المادة الثانية</a:t>
            </a:r>
          </a:p>
          <a:p>
            <a:pPr indent="317500" algn="just" rtl="1">
              <a:lnSpc>
                <a:spcPts val="3150"/>
              </a:lnSpc>
              <a:spcAft>
                <a:spcPts val="840"/>
              </a:spcAft>
            </a:pPr>
            <a:r>
              <a:rPr lang="ar-SA" sz="1600">
                <a:latin typeface="Microsoft Sans Serif"/>
              </a:rPr>
              <a:t>تتمتع كل جامعة بشخصية معنوية نات </a:t>
            </a:r>
            <a:r>
              <a:rPr lang="ar-SA" sz="1800">
                <a:latin typeface="Microsoft Sans Serif"/>
              </a:rPr>
              <a:t>ذمة </a:t>
            </a:r>
            <a:r>
              <a:rPr lang="ar-SA" sz="1600">
                <a:latin typeface="Microsoft Sans Serif"/>
              </a:rPr>
              <a:t>مالية </a:t>
            </a:r>
            <a:r>
              <a:rPr lang="ar-SA" sz="1500">
                <a:latin typeface="Microsoft Sans Serif"/>
              </a:rPr>
              <a:t>تعطيها </a:t>
            </a:r>
            <a:r>
              <a:rPr lang="ar-SA" sz="1600">
                <a:latin typeface="Microsoft Sans Serif"/>
              </a:rPr>
              <a:t>حق التملك، والتصرف، والتقاضي .</a:t>
            </a:r>
          </a:p>
          <a:p>
            <a:pPr indent="0" algn="ctr" rtl="1">
              <a:lnSpc>
                <a:spcPts val="2490"/>
              </a:lnSpc>
              <a:spcAft>
                <a:spcPts val="840"/>
              </a:spcAft>
            </a:pPr>
            <a:r>
              <a:rPr lang="ar-SA" sz="2200">
                <a:latin typeface="Microsoft Sans Serif"/>
              </a:rPr>
              <a:t>المادة الثالثة</a:t>
            </a:r>
          </a:p>
          <a:p>
            <a:pPr indent="317500" algn="just" rtl="1">
              <a:lnSpc>
                <a:spcPts val="1810"/>
              </a:lnSpc>
              <a:spcAft>
                <a:spcPts val="1190"/>
              </a:spcAft>
            </a:pPr>
            <a:r>
              <a:rPr lang="ar-SA" sz="1600">
                <a:latin typeface="Microsoft Sans Serif"/>
              </a:rPr>
              <a:t>يكون </a:t>
            </a:r>
            <a:r>
              <a:rPr lang="ar-SA" sz="1500">
                <a:latin typeface="Microsoft Sans Serif"/>
              </a:rPr>
              <a:t>للجامعا</a:t>
            </a:r>
            <a:r>
              <a:rPr lang="ar-SA" sz="1600">
                <a:latin typeface="Microsoft Sans Serif"/>
              </a:rPr>
              <a:t>ت وغيرها من مؤسسات </a:t>
            </a:r>
            <a:r>
              <a:rPr lang="ar-SA" sz="1500">
                <a:latin typeface="Microsoft Sans Serif"/>
              </a:rPr>
              <a:t>التعليم العالي</a:t>
            </a:r>
            <a:r>
              <a:rPr lang="ar-SA" sz="1600">
                <a:latin typeface="Microsoft Sans Serif"/>
              </a:rPr>
              <a:t>، مجلس </a:t>
            </a:r>
            <a:r>
              <a:rPr lang="ar-SA" sz="1300">
                <a:latin typeface="Tahoma"/>
              </a:rPr>
              <a:t>يسمى</a:t>
            </a:r>
          </a:p>
          <a:p>
            <a:pPr indent="0" algn="just" rtl="1">
              <a:lnSpc>
                <a:spcPts val="2419"/>
              </a:lnSpc>
              <a:spcAft>
                <a:spcPts val="1190"/>
              </a:spcAft>
            </a:pPr>
            <a:r>
              <a:rPr lang="ar-SA" sz="1600">
                <a:latin typeface="Microsoft Sans Serif"/>
              </a:rPr>
              <a:t>مجلس التعليم </a:t>
            </a:r>
            <a:r>
              <a:rPr lang="ar-SA" sz="1800">
                <a:latin typeface="Microsoft Sans Serif"/>
              </a:rPr>
              <a:t>العالي، ويكون لكل جامعة </a:t>
            </a:r>
            <a:r>
              <a:rPr lang="ar-SA" sz="1600">
                <a:latin typeface="Microsoft Sans Serif"/>
              </a:rPr>
              <a:t>مجلى سمى مجلس </a:t>
            </a:r>
            <a:r>
              <a:rPr lang="ar-SA" sz="1800">
                <a:latin typeface="Microsoft Sans Serif"/>
              </a:rPr>
              <a:t>الجامعة</a:t>
            </a:r>
            <a:r>
              <a:rPr lang="ar-SA" sz="1800" u="sng">
                <a:latin typeface="Microsoft Sans Serif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17984" y="7733109"/>
            <a:ext cx="5604272" cy="232171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2490"/>
              </a:lnSpc>
              <a:spcBef>
                <a:spcPts val="1190"/>
              </a:spcBef>
              <a:spcAft>
                <a:spcPts val="840"/>
              </a:spcAft>
            </a:pPr>
            <a:r>
              <a:rPr lang="ar-SA" sz="2200">
                <a:latin typeface="Microsoft Sans Serif"/>
              </a:rPr>
              <a:t>المادة الرابعة</a:t>
            </a:r>
          </a:p>
          <a:p>
            <a:pPr indent="317500" algn="just" rtl="1">
              <a:lnSpc>
                <a:spcPts val="1810"/>
              </a:lnSpc>
              <a:spcAft>
                <a:spcPts val="840"/>
              </a:spcAft>
            </a:pPr>
            <a:r>
              <a:rPr lang="ar-SA" sz="1600">
                <a:latin typeface="Microsoft Sans Serif"/>
              </a:rPr>
              <a:t>يسري هذا النظام عل:</a:t>
            </a:r>
          </a:p>
          <a:p>
            <a:pPr indent="0" algn="r" rtl="1">
              <a:lnSpc>
                <a:spcPts val="2784"/>
              </a:lnSpc>
            </a:pPr>
            <a:r>
              <a:rPr lang="en-US" sz="1600">
                <a:latin typeface="Microsoft Sans Serif"/>
              </a:rPr>
              <a:t>١</a:t>
            </a:r>
            <a:r>
              <a:rPr lang="ar-SA" sz="1600">
                <a:latin typeface="Microsoft Sans Serif"/>
              </a:rPr>
              <a:t> - جامعة أم القرى ومقرها الربي مكة المكرمة . </a:t>
            </a:r>
            <a:r>
              <a:rPr lang="en-US" sz="1600">
                <a:latin typeface="Microsoft Sans Serif"/>
              </a:rPr>
              <a:t>٢</a:t>
            </a:r>
            <a:r>
              <a:rPr lang="ar-SA" sz="1600">
                <a:latin typeface="Microsoft Sans Serif"/>
              </a:rPr>
              <a:t> </a:t>
            </a:r>
            <a:r>
              <a:rPr lang="en-US" sz="1600">
                <a:latin typeface="Microsoft Sans Serif"/>
              </a:rPr>
              <a:t>٠</a:t>
            </a:r>
            <a:r>
              <a:rPr lang="ar-SA" sz="1600">
                <a:latin typeface="Microsoft Sans Serif"/>
              </a:rPr>
              <a:t> الجامعة الإسلامية ومقرها الربي المدينة المنورة . </a:t>
            </a:r>
            <a:r>
              <a:rPr lang="en-US" sz="1600">
                <a:latin typeface="Microsoft Sans Serif"/>
              </a:rPr>
              <a:t>٣</a:t>
            </a:r>
            <a:r>
              <a:rPr lang="ar-SA" sz="1600">
                <a:latin typeface="Microsoft Sans Serif"/>
              </a:rPr>
              <a:t> - جامعة الإمام محمد بن سعود الإسلامية ومقرها الربي مدينة </a:t>
            </a:r>
            <a:r>
              <a:rPr lang="ar-SA" sz="1800">
                <a:latin typeface="Microsoft Sans Serif"/>
              </a:rPr>
              <a:t>الرياض.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3690" y="1593056"/>
            <a:ext cx="5632847" cy="853320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2784"/>
              </a:lnSpc>
              <a:spcAft>
                <a:spcPts val="420"/>
              </a:spcAft>
            </a:pPr>
            <a:r>
              <a:rPr lang="en-US" sz="1600">
                <a:latin typeface="Microsoft Sans Serif"/>
              </a:rPr>
              <a:t>٤</a:t>
            </a:r>
            <a:r>
              <a:rPr lang="ar-SA" sz="1600">
                <a:latin typeface="Microsoft Sans Serif"/>
              </a:rPr>
              <a:t> — جامعة الملك سعود ومقرها الرسمي مدينة الرياضر </a:t>
            </a:r>
            <a:r>
              <a:rPr lang="en-US" sz="650">
                <a:latin typeface="Microsoft Sans Serif"/>
              </a:rPr>
              <a:t>٠</a:t>
            </a:r>
            <a:r>
              <a:rPr lang="ar-SA" sz="650">
                <a:latin typeface="Microsoft Sans Serif"/>
              </a:rPr>
              <a:t> </a:t>
            </a:r>
            <a:r>
              <a:rPr lang="ar-SA" sz="1600">
                <a:latin typeface="Microsoft Sans Serif"/>
              </a:rPr>
              <a:t>ه - جامعة الملك عبدالعزيز ومقرها الربي مدينة جدة . </a:t>
            </a:r>
            <a:r>
              <a:rPr lang="en-US" sz="1600">
                <a:latin typeface="Microsoft Sans Serif"/>
              </a:rPr>
              <a:t>٦</a:t>
            </a:r>
            <a:r>
              <a:rPr lang="ar-SA" sz="1600">
                <a:latin typeface="Microsoft Sans Serif"/>
              </a:rPr>
              <a:t> - جامعة الملك فهد للبزو ل والمعادن ومقرها الربي مدينة الظهران . ثم</a:t>
            </a:r>
            <a:r>
              <a:rPr lang="en-US" sz="1600">
                <a:latin typeface="Microsoft Sans Serif"/>
              </a:rPr>
              <a:t>١</a:t>
            </a:r>
            <a:r>
              <a:rPr lang="ar-SA" sz="1600">
                <a:latin typeface="Microsoft Sans Serif"/>
              </a:rPr>
              <a:t> - جامعة الملك فيصل ومقرها الربى مدينة الهفوف . </a:t>
            </a:r>
            <a:r>
              <a:rPr lang="en-US" sz="1600">
                <a:latin typeface="Microsoft Sans Serif"/>
              </a:rPr>
              <a:t>٨</a:t>
            </a:r>
            <a:r>
              <a:rPr lang="ar-SA" sz="1600">
                <a:latin typeface="Microsoft Sans Serif"/>
              </a:rPr>
              <a:t> - الجامعات الني تنثأ مستقبلا ما لمر ينص قرار إنشائها عل خلاف </a:t>
            </a:r>
            <a:r>
              <a:rPr lang="ar-SA" sz="1800">
                <a:latin typeface="Microsoft Sans Serif"/>
              </a:rPr>
              <a:t>ذلك.</a:t>
            </a:r>
          </a:p>
          <a:p>
            <a:pPr indent="0" algn="ctr" rtl="1">
              <a:lnSpc>
                <a:spcPts val="2490"/>
              </a:lnSpc>
              <a:spcAft>
                <a:spcPts val="910"/>
              </a:spcAft>
            </a:pPr>
            <a:r>
              <a:rPr lang="ar-SA" sz="2200">
                <a:latin typeface="Microsoft Sans Serif"/>
              </a:rPr>
              <a:t>المادة الخامسة</a:t>
            </a:r>
          </a:p>
          <a:p>
            <a:pPr indent="304800" algn="just" rtl="1">
              <a:lnSpc>
                <a:spcPts val="3038"/>
              </a:lnSpc>
              <a:spcAft>
                <a:spcPts val="910"/>
              </a:spcAft>
            </a:pPr>
            <a:r>
              <a:rPr lang="ar-SA" sz="1600">
                <a:latin typeface="Microsoft Sans Serif"/>
              </a:rPr>
              <a:t>تتكون كل جامعة من عدد من الكليات، والمعاهد، ومراكز البحث، والعادات والمراكز </a:t>
            </a:r>
            <a:r>
              <a:rPr lang="en-US" sz="1600">
                <a:latin typeface="Microsoft Sans Serif"/>
              </a:rPr>
              <a:t>٠</a:t>
            </a:r>
            <a:r>
              <a:rPr lang="ar-SA" sz="1600">
                <a:latin typeface="Microsoft Sans Serif"/>
              </a:rPr>
              <a:t>لادة، وتتكون الجامعات المنصوص عليها في المادة الظ بقة من الكليات، والمعاهد، ومراكز </a:t>
            </a:r>
            <a:r>
              <a:rPr lang="ar-SA" sz="1500">
                <a:latin typeface="Microsoft Sans Serif"/>
              </a:rPr>
              <a:t>البحث، </a:t>
            </a:r>
            <a:r>
              <a:rPr lang="ar-SA" sz="1600">
                <a:latin typeface="Microsoft Sans Serif"/>
              </a:rPr>
              <a:t>والعادات، والمراكز الزندة، والمعاهد العلمية، والمدارس دون السوى الجامعي القائمة بها </a:t>
            </a:r>
            <a:r>
              <a:rPr lang="en-US" sz="1600">
                <a:latin typeface="Microsoft Sans Serif"/>
              </a:rPr>
              <a:t>٠</a:t>
            </a:r>
            <a:r>
              <a:rPr lang="ar-SA" sz="1600">
                <a:latin typeface="Microsoft Sans Serif"/>
              </a:rPr>
              <a:t>ءذد صدور هذا النظام، وكذلك العإدات، والمراكز الزندة الني يقرها </a:t>
            </a:r>
            <a:r>
              <a:rPr lang="ar-SA" sz="1500">
                <a:latin typeface="Arial Unicode MS"/>
              </a:rPr>
              <a:t>مجلن </a:t>
            </a:r>
            <a:r>
              <a:rPr lang="ar-SA" sz="1600">
                <a:latin typeface="Microsoft Sans Serif"/>
              </a:rPr>
              <a:t>التعليم العالي .</a:t>
            </a:r>
          </a:p>
          <a:p>
            <a:pPr indent="0" algn="ctr" rtl="1">
              <a:lnSpc>
                <a:spcPts val="2490"/>
              </a:lnSpc>
              <a:spcAft>
                <a:spcPts val="910"/>
              </a:spcAft>
            </a:pPr>
            <a:r>
              <a:rPr lang="ar-SA" sz="2200">
                <a:latin typeface="Microsoft Sans Serif"/>
              </a:rPr>
              <a:t>المادة السادسة</a:t>
            </a:r>
          </a:p>
          <a:p>
            <a:pPr indent="304800" algn="just" rtl="1">
              <a:lnSpc>
                <a:spcPts val="2981"/>
              </a:lnSpc>
              <a:spcAft>
                <a:spcPts val="910"/>
              </a:spcAft>
            </a:pPr>
            <a:r>
              <a:rPr lang="ar-SA" sz="1600">
                <a:latin typeface="Microsoft Sans Serif"/>
              </a:rPr>
              <a:t>يجوز تعديل </a:t>
            </a:r>
            <a:r>
              <a:rPr lang="ar-SA" sz="1500">
                <a:latin typeface="Microsoft Sans Serif"/>
              </a:rPr>
              <a:t>أسعاء </a:t>
            </a:r>
            <a:r>
              <a:rPr lang="ar-SA" sz="1600">
                <a:latin typeface="Microsoft Sans Serif"/>
              </a:rPr>
              <a:t>الكليات، والمعاهد، ومراكز البحث، والعادات، والمراكز اكاندة بقرار من مجك التعليم العالي بناء عل توصية مجلن الجامعة المختص .</a:t>
            </a:r>
          </a:p>
          <a:p>
            <a:pPr indent="0" algn="ctr" rtl="1">
              <a:lnSpc>
                <a:spcPts val="2490"/>
              </a:lnSpc>
              <a:spcAft>
                <a:spcPts val="910"/>
              </a:spcAft>
            </a:pPr>
            <a:r>
              <a:rPr lang="ar-SA" sz="2200">
                <a:latin typeface="Microsoft Sans Serif"/>
              </a:rPr>
              <a:t>المادة السابعة</a:t>
            </a:r>
          </a:p>
          <a:p>
            <a:pPr indent="304800" algn="r" rtl="1">
              <a:lnSpc>
                <a:spcPts val="2784"/>
              </a:lnSpc>
            </a:pPr>
            <a:r>
              <a:rPr lang="ar-SA" sz="1600">
                <a:latin typeface="Microsoft Sans Serif"/>
              </a:rPr>
              <a:t>يجوز أن تكون </a:t>
            </a:r>
            <a:r>
              <a:rPr lang="ar-SA" sz="1500">
                <a:latin typeface="Arial Unicode MS"/>
              </a:rPr>
              <a:t>بعفن </a:t>
            </a:r>
            <a:r>
              <a:rPr lang="ar-SA" sz="1600">
                <a:latin typeface="Microsoft Sans Serif"/>
              </a:rPr>
              <a:t>الكليات والمعاهد أو مراكز </a:t>
            </a:r>
            <a:r>
              <a:rPr lang="ar-SA" sz="1500">
                <a:latin typeface="Microsoft Sans Serif"/>
              </a:rPr>
              <a:t>البحث </a:t>
            </a:r>
            <a:r>
              <a:rPr lang="ar-SA" sz="1600">
                <a:latin typeface="Microsoft Sans Serif"/>
              </a:rPr>
              <a:t>في غ</a:t>
            </a:r>
            <a:r>
              <a:rPr lang="en-US" sz="1600">
                <a:latin typeface="Microsoft Sans Serif"/>
              </a:rPr>
              <a:t>١</a:t>
            </a:r>
            <a:r>
              <a:rPr lang="ar-SA" sz="1600">
                <a:latin typeface="Microsoft Sans Serif"/>
              </a:rPr>
              <a:t>و مقر الجامعة الني تتبعها بقرار من </a:t>
            </a:r>
            <a:r>
              <a:rPr lang="ar-SA" sz="1500">
                <a:latin typeface="Arial Unicode MS"/>
              </a:rPr>
              <a:t>مجلن </a:t>
            </a:r>
            <a:r>
              <a:rPr lang="ar-SA" sz="1600">
                <a:latin typeface="Microsoft Sans Serif"/>
              </a:rPr>
              <a:t>التعليم العالي بناء عل افزاح مجك الجامعة المختص 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21806" y="1875234"/>
            <a:ext cx="1453753" cy="2357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2490"/>
              </a:lnSpc>
              <a:spcAft>
                <a:spcPts val="980"/>
              </a:spcAft>
            </a:pPr>
            <a:r>
              <a:rPr lang="ar-SA" sz="2200">
                <a:latin typeface="Microsoft Sans Serif"/>
              </a:rPr>
              <a:t>المادة الثامنة</a:t>
            </a:r>
          </a:p>
        </p:txBody>
      </p:sp>
      <p:sp>
        <p:nvSpPr>
          <p:cNvPr id="3" name="Rectangle 2"/>
          <p:cNvSpPr/>
          <p:nvPr/>
        </p:nvSpPr>
        <p:spPr>
          <a:xfrm>
            <a:off x="935831" y="2364581"/>
            <a:ext cx="5643562" cy="76473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17500" algn="just" rtl="1">
              <a:lnSpc>
                <a:spcPts val="3038"/>
              </a:lnSpc>
              <a:spcBef>
                <a:spcPts val="980"/>
              </a:spcBef>
              <a:spcAft>
                <a:spcPts val="700"/>
              </a:spcAft>
            </a:pPr>
            <a:r>
              <a:rPr lang="ar-SA" sz="1600">
                <a:latin typeface="Microsoft Sans Serif"/>
              </a:rPr>
              <a:t>تتكون كإ كلية أومعهد </a:t>
            </a:r>
            <a:r>
              <a:rPr lang="ar-SA" sz="1500">
                <a:latin typeface="Microsoft Sans Serif"/>
              </a:rPr>
              <a:t>من </a:t>
            </a:r>
            <a:r>
              <a:rPr lang="ar-SA" sz="1600">
                <a:latin typeface="Microsoft Sans Serif"/>
              </a:rPr>
              <a:t>عدد </a:t>
            </a:r>
            <a:r>
              <a:rPr lang="ar-SA" sz="1500">
                <a:latin typeface="Microsoft Sans Serif"/>
              </a:rPr>
              <a:t>من </a:t>
            </a:r>
            <a:r>
              <a:rPr lang="ar-SA" sz="1600">
                <a:latin typeface="Microsoft Sans Serif"/>
              </a:rPr>
              <a:t>الأقام إذا كانت </a:t>
            </a:r>
            <a:r>
              <a:rPr lang="ar-SA" sz="1500">
                <a:latin typeface="Microsoft Sans Serif"/>
              </a:rPr>
              <a:t>طبيعة </a:t>
            </a:r>
            <a:r>
              <a:rPr lang="ar-SA" sz="1600">
                <a:latin typeface="Microsoft Sans Serif"/>
              </a:rPr>
              <a:t>الكلية </a:t>
            </a:r>
            <a:r>
              <a:rPr lang="ar-SA" sz="1400">
                <a:latin typeface="Arial Unicode MS"/>
              </a:rPr>
              <a:t>أو </a:t>
            </a:r>
            <a:r>
              <a:rPr lang="ar-SA" sz="1600">
                <a:latin typeface="Microsoft Sans Serif"/>
              </a:rPr>
              <a:t>المعهد تقتفي ذلك، ويج</a:t>
            </a:r>
            <a:r>
              <a:rPr lang="en-US" sz="1600">
                <a:latin typeface="Microsoft Sans Serif"/>
              </a:rPr>
              <a:t>٠</a:t>
            </a:r>
            <a:r>
              <a:rPr lang="ar-SA" sz="1600">
                <a:latin typeface="Microsoft Sans Serif"/>
              </a:rPr>
              <a:t>وز إنشاء أقام جديدة بقرار من مجلس </a:t>
            </a:r>
            <a:r>
              <a:rPr lang="ar-SA" sz="1500">
                <a:latin typeface="Microsoft Sans Serif"/>
              </a:rPr>
              <a:t>التعليم </a:t>
            </a:r>
            <a:r>
              <a:rPr lang="ar-SA" sz="1600">
                <a:latin typeface="Microsoft Sans Serif"/>
              </a:rPr>
              <a:t>العالي بناء عل اقزاح مجلس الجامعة المختصى، ويراعى ألا تتكرر الأفام المتإثلة في كليات </a:t>
            </a:r>
            <a:r>
              <a:rPr lang="ar-SA" sz="1400">
                <a:latin typeface="Arial Unicode MS"/>
              </a:rPr>
              <a:t>أو </a:t>
            </a:r>
            <a:r>
              <a:rPr lang="ar-SA" sz="1600">
                <a:latin typeface="Microsoft Sans Serif"/>
              </a:rPr>
              <a:t>معاهد الجامعة الواحدة الموجودة في مقر واحد.</a:t>
            </a:r>
          </a:p>
          <a:p>
            <a:pPr indent="0" algn="ctr" rtl="1">
              <a:lnSpc>
                <a:spcPts val="2490"/>
              </a:lnSpc>
              <a:spcAft>
                <a:spcPts val="980"/>
              </a:spcAft>
            </a:pPr>
            <a:r>
              <a:rPr lang="ar-SA" sz="2200">
                <a:latin typeface="Microsoft Sans Serif"/>
              </a:rPr>
              <a:t>المادة التاسعة</a:t>
            </a:r>
          </a:p>
          <a:p>
            <a:pPr indent="317500" algn="just" rtl="1">
              <a:lnSpc>
                <a:spcPts val="3038"/>
              </a:lnSpc>
              <a:spcAft>
                <a:spcPts val="700"/>
              </a:spcAft>
            </a:pPr>
            <a:r>
              <a:rPr lang="ar-SA" sz="1600">
                <a:latin typeface="Microsoft Sans Serif"/>
              </a:rPr>
              <a:t>يكون لكل كلية ومعهد وعإدة ساندة صلاحيات مناسبة في الشؤون العلمية والمالية والإدارية وفقأ لما يصدره مجلس الجامعة المختصى في حدود اختصاصه </a:t>
            </a:r>
            <a:r>
              <a:rPr lang="ar-SA" sz="1400">
                <a:latin typeface="Arial Unicode MS"/>
              </a:rPr>
              <a:t>أو </a:t>
            </a:r>
            <a:r>
              <a:rPr lang="ar-SA" sz="1500">
                <a:latin typeface="Microsoft Sans Serif"/>
              </a:rPr>
              <a:t>صلاحياته </a:t>
            </a:r>
            <a:r>
              <a:rPr lang="ar-SA" sz="1800">
                <a:latin typeface="Microsoft Sans Serif"/>
              </a:rPr>
              <a:t>من </a:t>
            </a:r>
            <a:r>
              <a:rPr lang="ar-SA" sz="1600">
                <a:latin typeface="Microsoft Sans Serif"/>
              </a:rPr>
              <a:t>لواثح تحدد اختصاصات مجااس الكب ت والمعاهد، والعمداء ووكلاثهم، </a:t>
            </a:r>
            <a:r>
              <a:rPr lang="ar-SA" sz="1400">
                <a:latin typeface="Arial Unicode MS"/>
              </a:rPr>
              <a:t>ومجالس </a:t>
            </a:r>
            <a:r>
              <a:rPr lang="ar-SA" sz="1600">
                <a:latin typeface="Microsoft Sans Serif"/>
              </a:rPr>
              <a:t>الأقسام ورؤساثها </a:t>
            </a:r>
            <a:r>
              <a:rPr lang="en-US" sz="650">
                <a:latin typeface="Microsoft Sans Serif"/>
              </a:rPr>
              <a:t>٠</a:t>
            </a:r>
          </a:p>
          <a:p>
            <a:pPr indent="0" algn="ctr" rtl="1">
              <a:lnSpc>
                <a:spcPts val="2490"/>
              </a:lnSpc>
              <a:spcAft>
                <a:spcPts val="980"/>
              </a:spcAft>
            </a:pPr>
            <a:r>
              <a:rPr lang="ar-SA" sz="2200">
                <a:latin typeface="Microsoft Sans Serif"/>
              </a:rPr>
              <a:t>المادة العاثرة</a:t>
            </a:r>
          </a:p>
          <a:p>
            <a:pPr indent="317500" algn="just" rtl="1">
              <a:lnSpc>
                <a:spcPts val="2869"/>
              </a:lnSpc>
              <a:spcAft>
                <a:spcPts val="980"/>
              </a:spcAft>
            </a:pPr>
            <a:r>
              <a:rPr lang="ar-SA" sz="1600">
                <a:latin typeface="Microsoft Sans Serif"/>
              </a:rPr>
              <a:t>يجوز عند الاقتضاء باء عل اقزاح مجلس الجامعة المختصى وموافقة مجلس التعليم العالي أن تتبه, الجامعة وحدات تعليمية دون المستوى الجامعي، وتحدد لاثحة خاصة سسوى ا'دراسة في هذ</a:t>
            </a:r>
            <a:r>
              <a:rPr lang="en-US" sz="1600">
                <a:latin typeface="Microsoft Sans Serif"/>
              </a:rPr>
              <a:t>٥</a:t>
            </a:r>
            <a:r>
              <a:rPr lang="ar-SA" sz="1600">
                <a:latin typeface="Microsoft Sans Serif"/>
              </a:rPr>
              <a:t> الوحدات، ومناهجها، وكيفية إدارب </a:t>
            </a:r>
            <a:r>
              <a:rPr lang="en-US" sz="650">
                <a:latin typeface="Microsoft Sans Serif"/>
              </a:rPr>
              <a:t>٠</a:t>
            </a:r>
          </a:p>
          <a:p>
            <a:pPr indent="0" algn="ctr" rtl="1">
              <a:lnSpc>
                <a:spcPts val="2490"/>
              </a:lnSpc>
              <a:spcAft>
                <a:spcPts val="980"/>
              </a:spcAft>
            </a:pPr>
            <a:r>
              <a:rPr lang="ar-SA" sz="2200">
                <a:latin typeface="Microsoft Sans Serif"/>
              </a:rPr>
              <a:t>المادة الحادية عشرة</a:t>
            </a:r>
          </a:p>
          <a:p>
            <a:pPr indent="317500" algn="just" rtl="1">
              <a:lnSpc>
                <a:spcPts val="1810"/>
              </a:lnSpc>
              <a:spcAft>
                <a:spcPts val="980"/>
              </a:spcAft>
            </a:pPr>
            <a:r>
              <a:rPr lang="ar-SA" sz="1600">
                <a:latin typeface="Microsoft Sans Serif"/>
              </a:rPr>
              <a:t>اللغة العربية </a:t>
            </a:r>
            <a:r>
              <a:rPr lang="ar-SA" sz="1300">
                <a:latin typeface="Microsoft Sans Serif"/>
              </a:rPr>
              <a:t>هي </a:t>
            </a:r>
            <a:r>
              <a:rPr lang="ar-SA" sz="1600">
                <a:latin typeface="Microsoft Sans Serif"/>
              </a:rPr>
              <a:t>لغة التعليم في الجامعات وهوز عند الاقتضاء</a:t>
            </a:r>
          </a:p>
          <a:p>
            <a:pPr indent="0" algn="r" rtl="1">
              <a:lnSpc>
                <a:spcPts val="2040"/>
              </a:lnSpc>
            </a:pPr>
            <a:r>
              <a:rPr lang="ar-SA" sz="1800">
                <a:latin typeface="Microsoft Sans Serif"/>
              </a:rPr>
              <a:t>التدرس بلغة </a:t>
            </a:r>
            <a:r>
              <a:rPr lang="ar-SA" sz="1600">
                <a:latin typeface="Microsoft Sans Serif"/>
              </a:rPr>
              <a:t>أخرى </a:t>
            </a:r>
            <a:r>
              <a:rPr lang="ar-SA" sz="1800">
                <a:latin typeface="Microsoft Sans Serif"/>
              </a:rPr>
              <a:t>بقرار من </a:t>
            </a:r>
            <a:r>
              <a:rPr lang="ar-SA" sz="1600">
                <a:latin typeface="Microsoft Sans Serif"/>
              </a:rPr>
              <a:t>مجلس </a:t>
            </a:r>
            <a:r>
              <a:rPr lang="ar-SA" sz="1800">
                <a:latin typeface="Microsoft Sans Serif"/>
              </a:rPr>
              <a:t>الجامعة </a:t>
            </a:r>
            <a:r>
              <a:rPr lang="ar-SA" sz="1500">
                <a:latin typeface="Microsoft Sans Serif"/>
              </a:rPr>
              <a:t>المختص </a:t>
            </a:r>
            <a:r>
              <a:rPr lang="en-US" sz="1800">
                <a:latin typeface="Microsoft Sans Serif"/>
              </a:rPr>
              <a:t>٠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" y="10715"/>
            <a:ext cx="6911578" cy="3571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39403" y="582215"/>
            <a:ext cx="5675709" cy="51435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8840"/>
              </a:lnSpc>
            </a:pPr>
            <a:r>
              <a:rPr lang="ar-SA" sz="1400">
                <a:latin typeface="Tahoma"/>
              </a:rPr>
              <a:t>"</a:t>
            </a:r>
            <a:r>
              <a:rPr lang="en-US" sz="7600">
                <a:latin typeface="Franklin Gothic Heavy"/>
              </a:rPr>
              <a:t>1</a:t>
            </a:r>
            <a:r>
              <a:rPr lang="ar-SA" sz="1400">
                <a:latin typeface="Tahoma"/>
              </a:rPr>
              <a:t>.</a:t>
            </a:r>
          </a:p>
          <a:p>
            <a:pPr indent="0" algn="ctr" rtl="1">
              <a:lnSpc>
                <a:spcPts val="2950"/>
              </a:lnSpc>
              <a:spcAft>
                <a:spcPts val="700"/>
              </a:spcAft>
            </a:pPr>
            <a:r>
              <a:rPr lang="ar-SA" sz="2200">
                <a:latin typeface="Microsoft Sans Serif"/>
              </a:rPr>
              <a:t>المادة الثانية </a:t>
            </a:r>
            <a:r>
              <a:rPr lang="ar-SA" sz="2200">
                <a:latin typeface="Arial Unicode MS"/>
              </a:rPr>
              <a:t>عشرة</a:t>
            </a:r>
          </a:p>
          <a:p>
            <a:pPr marR="304800" indent="0" algn="r" rtl="1">
              <a:lnSpc>
                <a:spcPts val="1810"/>
              </a:lnSpc>
              <a:spcAft>
                <a:spcPts val="1120"/>
              </a:spcAft>
            </a:pPr>
            <a:r>
              <a:rPr lang="ar-SA" sz="1600">
                <a:latin typeface="Microsoft Sans Serif"/>
              </a:rPr>
              <a:t>رثيس مجلس الوزراء - رئيس اللجنة العليا لساسة التعليم - هو</a:t>
            </a:r>
          </a:p>
          <a:p>
            <a:pPr indent="0" algn="just" rtl="1">
              <a:lnSpc>
                <a:spcPts val="2040"/>
              </a:lnSpc>
              <a:spcAft>
                <a:spcPts val="1120"/>
              </a:spcAft>
            </a:pPr>
            <a:r>
              <a:rPr lang="ar-SA" sz="1800">
                <a:latin typeface="Microsoft Sans Serif"/>
              </a:rPr>
              <a:t>رئيس </a:t>
            </a:r>
            <a:r>
              <a:rPr lang="ar-SA" sz="1600">
                <a:latin typeface="Microsoft Sans Serif"/>
              </a:rPr>
              <a:t>مجلس التعليم العالي .</a:t>
            </a:r>
          </a:p>
          <a:p>
            <a:pPr indent="0" algn="ctr" rtl="1">
              <a:lnSpc>
                <a:spcPts val="2950"/>
              </a:lnSpc>
              <a:spcAft>
                <a:spcPts val="1120"/>
              </a:spcAft>
            </a:pPr>
            <a:r>
              <a:rPr lang="ar-SA" sz="2200">
                <a:latin typeface="Microsoft Sans Serif"/>
              </a:rPr>
              <a:t>المادة الثالثة </a:t>
            </a:r>
            <a:r>
              <a:rPr lang="ar-SA" sz="2200">
                <a:latin typeface="Arial Unicode MS"/>
              </a:rPr>
              <a:t>عثرة</a:t>
            </a:r>
          </a:p>
          <a:p>
            <a:pPr marR="304800" indent="0" algn="r" rtl="1">
              <a:lnSpc>
                <a:spcPts val="2040"/>
              </a:lnSpc>
              <a:spcAft>
                <a:spcPts val="420"/>
              </a:spcAft>
            </a:pPr>
            <a:r>
              <a:rPr lang="ar-SA" sz="1800">
                <a:latin typeface="Microsoft Sans Serif"/>
              </a:rPr>
              <a:t>يرأس وزير </a:t>
            </a:r>
            <a:r>
              <a:rPr lang="ar-SA" sz="1600">
                <a:latin typeface="Microsoft Sans Serif"/>
              </a:rPr>
              <a:t>التعليم العالي مجلس </a:t>
            </a:r>
            <a:r>
              <a:rPr lang="ar-SA" sz="1800">
                <a:latin typeface="Microsoft Sans Serif"/>
              </a:rPr>
              <a:t>كل </a:t>
            </a:r>
            <a:r>
              <a:rPr lang="ar-SA" sz="1600">
                <a:latin typeface="Microsoft Sans Serif"/>
              </a:rPr>
              <a:t>جامعة </a:t>
            </a:r>
            <a:r>
              <a:rPr lang="ar-SA" sz="1800">
                <a:latin typeface="Microsoft Sans Serif"/>
              </a:rPr>
              <a:t>وهو الؤول عن </a:t>
            </a:r>
            <a:r>
              <a:rPr lang="ar-SA" sz="1600">
                <a:latin typeface="Microsoft Sans Serif"/>
              </a:rPr>
              <a:t>مراقبة</a:t>
            </a:r>
          </a:p>
          <a:p>
            <a:pPr indent="0" algn="just" rtl="1">
              <a:lnSpc>
                <a:spcPts val="2953"/>
              </a:lnSpc>
            </a:pPr>
            <a:r>
              <a:rPr lang="ar-SA" sz="1600">
                <a:latin typeface="Microsoft Sans Serif"/>
              </a:rPr>
              <a:t>تنغيذ باسة الدولا التعليمية في مجال </a:t>
            </a:r>
            <a:r>
              <a:rPr lang="ar-SA" sz="1500">
                <a:latin typeface="Microsoft Sans Serif"/>
              </a:rPr>
              <a:t>التعليم </a:t>
            </a:r>
            <a:r>
              <a:rPr lang="ar-SA" sz="1600">
                <a:latin typeface="Microsoft Sans Serif"/>
              </a:rPr>
              <a:t>الجامعي، ومراقبة تطبيق هذا النظام ولوائحه في الجامعات الموجودة حاليأ أو الني تنثأ فيإ بعد، وترتبط به الجامعات الني يسري عليها هذا النظام وتخضع كل جامعة لإثرافه.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Custom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Arial</vt:lpstr>
      <vt:lpstr>Franklin Gothic Heavy</vt:lpstr>
      <vt:lpstr>Microsoft Sans Serif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2015-04-17T18:53:11Z</dcterms:modified>
</cp:coreProperties>
</file>