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65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3581" y="368595"/>
            <a:ext cx="4175051" cy="474921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3540"/>
              </a:lnSpc>
              <a:spcAft>
                <a:spcPts val="7770"/>
              </a:spcAft>
            </a:pPr>
            <a:r>
              <a:rPr lang="ar-SA" sz="3200" b="1">
                <a:solidFill>
                  <a:srgbClr val="D60C46"/>
                </a:solidFill>
                <a:latin typeface="Times New Roman"/>
              </a:rPr>
              <a:t>ابسات اسهافوين </a:t>
            </a:r>
            <a:r>
              <a:rPr lang="en-US" sz="3200" b="1">
                <a:solidFill>
                  <a:srgbClr val="D60C46"/>
                </a:solidFill>
                <a:latin typeface="Times New Roman"/>
              </a:rPr>
              <a:t>٠</a:t>
            </a:r>
            <a:r>
              <a:rPr lang="ar-SA" sz="3200" b="1">
                <a:solidFill>
                  <a:srgbClr val="D60C46"/>
                </a:solidFill>
                <a:latin typeface="Times New Roman"/>
              </a:rPr>
              <a:t>اس</a:t>
            </a:r>
            <a:r>
              <a:rPr lang="en-US" sz="3200" b="1">
                <a:solidFill>
                  <a:srgbClr val="D60C46"/>
                </a:solidFill>
                <a:latin typeface="Times New Roman"/>
              </a:rPr>
              <a:t>٠</a:t>
            </a:r>
            <a:r>
              <a:rPr lang="ar-SA" sz="3200" b="1">
                <a:solidFill>
                  <a:srgbClr val="D60C46"/>
                </a:solidFill>
                <a:latin typeface="Times New Roman"/>
              </a:rPr>
              <a:t>ين</a:t>
            </a:r>
          </a:p>
        </p:txBody>
      </p:sp>
      <p:sp>
        <p:nvSpPr>
          <p:cNvPr id="3" name="Rectangle 2"/>
          <p:cNvSpPr/>
          <p:nvPr/>
        </p:nvSpPr>
        <p:spPr>
          <a:xfrm>
            <a:off x="751367" y="2268279"/>
            <a:ext cx="6145619" cy="329609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419100" indent="0" algn="r" rtl="1">
              <a:lnSpc>
                <a:spcPts val="2440"/>
              </a:lnSpc>
              <a:spcBef>
                <a:spcPts val="7770"/>
              </a:spcBef>
              <a:spcAft>
                <a:spcPts val="700"/>
              </a:spcAft>
            </a:pPr>
            <a:r>
              <a:rPr lang="ar-SA" sz="2200" b="1">
                <a:latin typeface="Times New Roman"/>
              </a:rPr>
              <a:t>يكون </a:t>
            </a:r>
            <a:r>
              <a:rPr lang="ar-SA" sz="2100">
                <a:latin typeface="Times New Roman"/>
              </a:rPr>
              <a:t>الابتعاث </a:t>
            </a:r>
            <a:r>
              <a:rPr lang="ar-SA" sz="2200" b="1">
                <a:latin typeface="Times New Roman"/>
              </a:rPr>
              <a:t>لداخل المملكة وخارجها </a:t>
            </a:r>
            <a:r>
              <a:rPr lang="ar-SA" sz="1800" b="1">
                <a:latin typeface="Times New Roman"/>
              </a:rPr>
              <a:t>على </a:t>
            </a:r>
            <a:r>
              <a:rPr lang="ar-SA" sz="2200" b="1">
                <a:latin typeface="Times New Roman"/>
              </a:rPr>
              <a:t>النحو</a:t>
            </a:r>
            <a:r>
              <a:rPr lang="ar-SA" sz="2100">
                <a:latin typeface="Times New Roman"/>
              </a:rPr>
              <a:t>الآني:</a:t>
            </a:r>
          </a:p>
          <a:p>
            <a:pPr marL="3149600" indent="0" algn="r" rtl="1">
              <a:lnSpc>
                <a:spcPts val="3405"/>
              </a:lnSpc>
            </a:pPr>
            <a:r>
              <a:rPr lang="en-US" sz="2100">
                <a:latin typeface="Times New Roman"/>
              </a:rPr>
              <a:t>١</a:t>
            </a:r>
            <a:r>
              <a:rPr lang="ar-SA" sz="2100">
                <a:latin typeface="Times New Roman"/>
              </a:rPr>
              <a:t> </a:t>
            </a:r>
            <a:r>
              <a:rPr lang="en-US" sz="2100">
                <a:latin typeface="Times New Roman"/>
              </a:rPr>
              <a:t>٠</a:t>
            </a:r>
            <a:r>
              <a:rPr lang="ar-SA" sz="2100">
                <a:latin typeface="Times New Roman"/>
              </a:rPr>
              <a:t> للما </a:t>
            </a:r>
            <a:r>
              <a:rPr lang="ar-SA" sz="1600" b="1">
                <a:latin typeface="Times New Roman"/>
              </a:rPr>
              <a:t>جستير </a:t>
            </a:r>
            <a:r>
              <a:rPr lang="ar-SA" sz="2100">
                <a:latin typeface="Times New Roman"/>
              </a:rPr>
              <a:t>فقط</a:t>
            </a:r>
            <a:r>
              <a:rPr lang="en-US" sz="2100">
                <a:latin typeface="Times New Roman"/>
              </a:rPr>
              <a:t>٠</a:t>
            </a:r>
            <a:r>
              <a:rPr lang="ar-SA" sz="2100">
                <a:latin typeface="Times New Roman"/>
              </a:rPr>
              <a:t> </a:t>
            </a:r>
            <a:r>
              <a:rPr lang="en-US" sz="2100">
                <a:latin typeface="Times New Roman"/>
              </a:rPr>
              <a:t>٢</a:t>
            </a:r>
            <a:r>
              <a:rPr lang="ar-SA" sz="2100">
                <a:latin typeface="Times New Roman"/>
              </a:rPr>
              <a:t>-للدكتورا</a:t>
            </a:r>
            <a:r>
              <a:rPr lang="en-US" sz="2100">
                <a:latin typeface="Times New Roman"/>
              </a:rPr>
              <a:t>٠</a:t>
            </a:r>
            <a:r>
              <a:rPr lang="ar-SA" sz="2100">
                <a:latin typeface="Times New Roman"/>
              </a:rPr>
              <a:t>ذقط.</a:t>
            </a:r>
          </a:p>
          <a:p>
            <a:pPr marR="419100" indent="-419100" algn="r" rtl="1">
              <a:lnSpc>
                <a:spcPts val="2344"/>
              </a:lnSpc>
              <a:spcAft>
                <a:spcPts val="700"/>
              </a:spcAft>
            </a:pPr>
            <a:r>
              <a:rPr lang="en-US" sz="2100">
                <a:latin typeface="Times New Roman"/>
              </a:rPr>
              <a:t>٣</a:t>
            </a:r>
            <a:r>
              <a:rPr lang="ar-SA" sz="2100">
                <a:latin typeface="Times New Roman"/>
              </a:rPr>
              <a:t> - </a:t>
            </a:r>
            <a:r>
              <a:rPr lang="ar-SA" sz="1700" b="1">
                <a:latin typeface="Times New Roman"/>
              </a:rPr>
              <a:t>للماجتبر </a:t>
            </a:r>
            <a:r>
              <a:rPr lang="ar-SA" sz="2100">
                <a:latin typeface="Times New Roman"/>
              </a:rPr>
              <a:t>والدكرراه </a:t>
            </a:r>
            <a:r>
              <a:rPr lang="ar-SA" sz="1900" b="1">
                <a:latin typeface="Times New Roman"/>
              </a:rPr>
              <a:t>معأ </a:t>
            </a:r>
            <a:r>
              <a:rPr lang="ar-SA" sz="2100">
                <a:latin typeface="Times New Roman"/>
              </a:rPr>
              <a:t>هع </a:t>
            </a:r>
            <a:r>
              <a:rPr lang="ar-SA" sz="1700" b="1">
                <a:latin typeface="Times New Roman"/>
              </a:rPr>
              <a:t>مراعاة </a:t>
            </a:r>
            <a:r>
              <a:rPr lang="ar-SA" sz="1900" b="1">
                <a:latin typeface="Times New Roman"/>
              </a:rPr>
              <a:t>ما </a:t>
            </a:r>
            <a:r>
              <a:rPr lang="ar-SA" sz="2100">
                <a:latin typeface="Times New Roman"/>
              </a:rPr>
              <a:t>ورد </a:t>
            </a:r>
            <a:r>
              <a:rPr lang="ar-SA" sz="2300" b="1">
                <a:latin typeface="Times New Roman"/>
              </a:rPr>
              <a:t>ني </a:t>
            </a:r>
            <a:r>
              <a:rPr lang="ar-SA" sz="2100">
                <a:latin typeface="Times New Roman"/>
              </a:rPr>
              <a:t>الققرة (</a:t>
            </a:r>
            <a:r>
              <a:rPr lang="en-US" sz="2100">
                <a:latin typeface="Times New Roman"/>
              </a:rPr>
              <a:t>٧</a:t>
            </a:r>
            <a:r>
              <a:rPr lang="ar-SA" sz="2100">
                <a:latin typeface="Times New Roman"/>
              </a:rPr>
              <a:t>) من المادة الثالثة.</a:t>
            </a:r>
          </a:p>
          <a:p>
            <a:pPr marR="419100" indent="-419100" algn="r" rtl="1">
              <a:lnSpc>
                <a:spcPts val="2440"/>
              </a:lnSpc>
              <a:spcAft>
                <a:spcPts val="2450"/>
              </a:spcAft>
            </a:pPr>
            <a:r>
              <a:rPr lang="en-US" sz="2100">
                <a:latin typeface="Times New Roman"/>
              </a:rPr>
              <a:t>٤</a:t>
            </a:r>
            <a:r>
              <a:rPr lang="ar-SA" sz="2100">
                <a:latin typeface="Times New Roman"/>
              </a:rPr>
              <a:t> - للزمالآ ني اتخهمات </a:t>
            </a:r>
            <a:r>
              <a:rPr lang="ar-SA" sz="2200" b="1">
                <a:latin typeface="Times New Roman"/>
              </a:rPr>
              <a:t>الية.</a:t>
            </a:r>
          </a:p>
          <a:p>
            <a:pPr indent="0" algn="r" rtl="1">
              <a:lnSpc>
                <a:spcPts val="3990"/>
              </a:lnSpc>
            </a:pPr>
            <a:r>
              <a:rPr lang="ar-SA" sz="3600" b="1">
                <a:solidFill>
                  <a:srgbClr val="D60C46"/>
                </a:solidFill>
                <a:latin typeface="Times New Roman"/>
              </a:rPr>
              <a:t>مر</a:t>
            </a:r>
            <a:r>
              <a:rPr lang="en-US" sz="3600" b="1">
                <a:solidFill>
                  <a:srgbClr val="D60C46"/>
                </a:solidFill>
                <a:latin typeface="Times New Roman"/>
              </a:rPr>
              <a:t>٠</a:t>
            </a:r>
            <a:r>
              <a:rPr lang="ar-SA" sz="3600" b="1">
                <a:solidFill>
                  <a:srgbClr val="D60C46"/>
                </a:solidFill>
                <a:latin typeface="Times New Roman"/>
              </a:rPr>
              <a:t> اهبئد:</a:t>
            </a:r>
          </a:p>
        </p:txBody>
      </p:sp>
      <p:sp>
        <p:nvSpPr>
          <p:cNvPr id="4" name="Rectangle 3"/>
          <p:cNvSpPr/>
          <p:nvPr/>
        </p:nvSpPr>
        <p:spPr>
          <a:xfrm>
            <a:off x="2544725" y="6046381"/>
            <a:ext cx="2629786" cy="38277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3210"/>
              </a:lnSpc>
            </a:pPr>
            <a:r>
              <a:rPr lang="ar-SA" sz="2900" b="1">
                <a:solidFill>
                  <a:srgbClr val="D60C46"/>
                </a:solidFill>
                <a:latin typeface="Times New Roman"/>
              </a:rPr>
              <a:t>المادة الخامسة</a:t>
            </a:r>
          </a:p>
        </p:txBody>
      </p:sp>
      <p:sp>
        <p:nvSpPr>
          <p:cNvPr id="5" name="Rectangle 4"/>
          <p:cNvSpPr/>
          <p:nvPr/>
        </p:nvSpPr>
        <p:spPr>
          <a:xfrm>
            <a:off x="6556744" y="9916632"/>
            <a:ext cx="304800" cy="20556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2150"/>
              </a:lnSpc>
            </a:pPr>
            <a:r>
              <a:rPr lang="ar-SA" sz="1900" b="1">
                <a:latin typeface="Courier New"/>
              </a:rPr>
              <a:t>_٤</a:t>
            </a:r>
          </a:p>
        </p:txBody>
      </p:sp>
      <p:sp>
        <p:nvSpPr>
          <p:cNvPr id="6" name="Rectangle 5"/>
          <p:cNvSpPr/>
          <p:nvPr/>
        </p:nvSpPr>
        <p:spPr>
          <a:xfrm>
            <a:off x="758455" y="7003311"/>
            <a:ext cx="5784112" cy="324647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551712" indent="0" algn="r" rtl="1">
              <a:lnSpc>
                <a:spcPts val="3600"/>
              </a:lnSpc>
            </a:pPr>
            <a:r>
              <a:rPr lang="ar-SA" sz="1700" b="1">
                <a:latin typeface="Times New Roman"/>
              </a:rPr>
              <a:t>يشترط </a:t>
            </a:r>
            <a:r>
              <a:rPr lang="ar-SA" sz="1800" b="1">
                <a:latin typeface="Times New Roman"/>
              </a:rPr>
              <a:t>لابتعاث المعيد </a:t>
            </a:r>
            <a:r>
              <a:rPr lang="ar-SA" sz="1900" b="1">
                <a:latin typeface="Times New Roman"/>
              </a:rPr>
              <a:t>أو </a:t>
            </a:r>
            <a:r>
              <a:rPr lang="ar-SA" sz="2100">
                <a:latin typeface="Times New Roman"/>
              </a:rPr>
              <a:t>المحاصر </a:t>
            </a:r>
            <a:r>
              <a:rPr lang="ar-SA" sz="2300" b="1">
                <a:latin typeface="Times New Roman"/>
              </a:rPr>
              <a:t>في </a:t>
            </a:r>
            <a:r>
              <a:rPr lang="ar-SA" sz="2100">
                <a:latin typeface="Times New Roman"/>
              </a:rPr>
              <a:t>الداخل والخارج ما</a:t>
            </a:r>
            <a:r>
              <a:rPr lang="ar-SA" sz="1900" b="1">
                <a:latin typeface="Times New Roman"/>
              </a:rPr>
              <a:t>يأتي: أن </a:t>
            </a:r>
            <a:r>
              <a:rPr lang="ar-SA" sz="2100">
                <a:latin typeface="Times New Roman"/>
              </a:rPr>
              <a:t>يكون </a:t>
            </a:r>
            <a:r>
              <a:rPr lang="ar-SA" sz="1900" b="1">
                <a:latin typeface="Times New Roman"/>
              </a:rPr>
              <a:t>سعودي </a:t>
            </a:r>
            <a:r>
              <a:rPr lang="ar-SA" sz="1700" b="1">
                <a:latin typeface="Times New Roman"/>
              </a:rPr>
              <a:t>الجنسية.</a:t>
            </a:r>
          </a:p>
          <a:p>
            <a:pPr marR="153582" indent="-114300" algn="just" rtl="1">
              <a:lnSpc>
                <a:spcPts val="3181"/>
              </a:lnSpc>
            </a:pPr>
            <a:r>
              <a:rPr lang="ar-SA" sz="2100">
                <a:latin typeface="Times New Roman"/>
              </a:rPr>
              <a:t>أن يكون قد أمضى </a:t>
            </a:r>
            <a:r>
              <a:rPr lang="ar-SA" sz="2300" b="1">
                <a:latin typeface="Times New Roman"/>
              </a:rPr>
              <a:t>في </a:t>
            </a:r>
            <a:r>
              <a:rPr lang="ar-SA" sz="2100">
                <a:latin typeface="Times New Roman"/>
              </a:rPr>
              <a:t>خدمة الجامعة مدة لا تقل </a:t>
            </a:r>
            <a:r>
              <a:rPr lang="ar-SA" sz="1800" b="1">
                <a:latin typeface="Times New Roman"/>
              </a:rPr>
              <a:t>عن سة من تاريإخ تعيينه </a:t>
            </a:r>
            <a:r>
              <a:rPr lang="ar-SA" sz="2100">
                <a:latin typeface="Times New Roman"/>
              </a:rPr>
              <a:t>يكلف خلالها </a:t>
            </a:r>
            <a:r>
              <a:rPr lang="ar-SA" sz="1600" b="1">
                <a:latin typeface="Times New Roman"/>
              </a:rPr>
              <a:t>ببرنا</a:t>
            </a:r>
            <a:r>
              <a:rPr lang="ar-SA" sz="2100">
                <a:latin typeface="Times New Roman"/>
              </a:rPr>
              <a:t>مح عمل مناسب تضعه له الكلية ويقوم </a:t>
            </a:r>
            <a:r>
              <a:rPr lang="ar-SA" sz="1900" b="1">
                <a:latin typeface="Times New Roman"/>
              </a:rPr>
              <a:t>أداؤه </a:t>
            </a:r>
            <a:r>
              <a:rPr lang="ar-SA" sz="2100">
                <a:latin typeface="Times New Roman"/>
              </a:rPr>
              <a:t>بنا</a:t>
            </a:r>
            <a:r>
              <a:rPr lang="ar-SA" sz="1900" b="1">
                <a:latin typeface="Times New Roman"/>
              </a:rPr>
              <a:t>ذ </a:t>
            </a:r>
            <a:r>
              <a:rPr lang="ar-SA" sz="1800" b="1">
                <a:latin typeface="Times New Roman"/>
              </a:rPr>
              <a:t>على </a:t>
            </a:r>
            <a:r>
              <a:rPr lang="ar-SA" sz="2100">
                <a:latin typeface="Times New Roman"/>
              </a:rPr>
              <a:t>ذلك.</a:t>
            </a:r>
          </a:p>
          <a:p>
            <a:pPr marL="856512" indent="393700" algn="r" rtl="1">
              <a:lnSpc>
                <a:spcPts val="3879"/>
              </a:lnSpc>
            </a:pPr>
            <a:r>
              <a:rPr lang="ar-SA" sz="1900" b="1">
                <a:latin typeface="Times New Roman"/>
              </a:rPr>
              <a:t>أن </a:t>
            </a:r>
            <a:r>
              <a:rPr lang="ar-SA" sz="2100">
                <a:latin typeface="Times New Roman"/>
              </a:rPr>
              <a:t>يكون </a:t>
            </a:r>
            <a:r>
              <a:rPr lang="ar-SA" sz="1900" b="1">
                <a:latin typeface="Times New Roman"/>
              </a:rPr>
              <a:t>حاصلا </a:t>
            </a:r>
            <a:r>
              <a:rPr lang="ar-SA" sz="1800">
                <a:latin typeface="Arial Unicode MS"/>
              </a:rPr>
              <a:t>على </a:t>
            </a:r>
            <a:r>
              <a:rPr lang="ar-SA" sz="1800" b="1">
                <a:latin typeface="Times New Roman"/>
              </a:rPr>
              <a:t>قبول </a:t>
            </a:r>
            <a:r>
              <a:rPr lang="ar-SA" sz="2100">
                <a:latin typeface="Times New Roman"/>
              </a:rPr>
              <a:t>من جامعة معترف </a:t>
            </a:r>
            <a:r>
              <a:rPr lang="ar-SA" sz="1800" b="1">
                <a:latin typeface="Times New Roman"/>
              </a:rPr>
              <a:t>بها </a:t>
            </a:r>
            <a:r>
              <a:rPr lang="ar-SA" sz="1900" b="1">
                <a:latin typeface="Times New Roman"/>
              </a:rPr>
              <a:t>أكاديمنا . أن </a:t>
            </a:r>
            <a:r>
              <a:rPr lang="ar-SA" sz="2100">
                <a:latin typeface="Times New Roman"/>
              </a:rPr>
              <a:t>يرافق المبتعثة </a:t>
            </a:r>
            <a:r>
              <a:rPr lang="ar-SA" sz="1800" b="1">
                <a:latin typeface="Times New Roman"/>
              </a:rPr>
              <a:t>للحارج </a:t>
            </a:r>
            <a:r>
              <a:rPr lang="ar-SA" sz="2100">
                <a:latin typeface="Times New Roman"/>
              </a:rPr>
              <a:t>محرم </a:t>
            </a:r>
            <a:r>
              <a:rPr lang="ar-SA" sz="1800" b="1">
                <a:latin typeface="Times New Roman"/>
              </a:rPr>
              <a:t>لها </a:t>
            </a:r>
            <a:r>
              <a:rPr lang="ar-SA" sz="2100">
                <a:latin typeface="Times New Roman"/>
              </a:rPr>
              <a:t>طيلة مدة </a:t>
            </a:r>
            <a:r>
              <a:rPr lang="ar-SA" sz="1800" b="1">
                <a:latin typeface="Times New Roman"/>
              </a:rPr>
              <a:t>ابتعاثها.</a:t>
            </a:r>
          </a:p>
        </p:txBody>
      </p:sp>
      <p:sp>
        <p:nvSpPr>
          <p:cNvPr id="7" name="Rectangle 6"/>
          <p:cNvSpPr/>
          <p:nvPr/>
        </p:nvSpPr>
        <p:spPr>
          <a:xfrm>
            <a:off x="6893441" y="10338390"/>
            <a:ext cx="382772" cy="255182"/>
          </a:xfrm>
          <a:prstGeom prst="rect">
            <a:avLst/>
          </a:prstGeom>
          <a:solidFill>
            <a:srgbClr val="961439"/>
          </a:solidFill>
        </p:spPr>
        <p:txBody>
          <a:bodyPr wrap="none" lIns="0" tIns="0" rIns="0" bIns="0">
            <a:noAutofit/>
          </a:bodyPr>
          <a:lstStyle/>
          <a:p>
            <a:pPr indent="0" algn="just" rtl="1"/>
            <a:r>
              <a:rPr lang="ar-SA" sz="2300">
                <a:solidFill>
                  <a:srgbClr val="FFFFFF"/>
                </a:solidFill>
                <a:latin typeface="Arial Unicode MS"/>
              </a:rPr>
              <a:t>لجة</a:t>
            </a:r>
            <a:r>
              <a:rPr lang="en-US" sz="2300">
                <a:solidFill>
                  <a:srgbClr val="FFFFFF"/>
                </a:solidFill>
                <a:latin typeface="Arial Unicode MS"/>
              </a:rPr>
              <a:t>٢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endParaRPr/>
          </a:p>
        </p:txBody>
      </p:sp>
      <p:sp>
        <p:nvSpPr>
          <p:cNvPr id="3" name="Rectangle 2"/>
          <p:cNvSpPr/>
          <p:nvPr/>
        </p:nvSpPr>
        <p:spPr>
          <a:xfrm>
            <a:off x="6492948" y="588334"/>
            <a:ext cx="318977" cy="18429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540"/>
              </a:lnSpc>
            </a:pPr>
            <a:r>
              <a:rPr lang="ar-SA" sz="1150">
                <a:latin typeface="Arial Unicode MS"/>
              </a:rPr>
              <a:t>-٥</a:t>
            </a:r>
          </a:p>
        </p:txBody>
      </p:sp>
      <p:sp>
        <p:nvSpPr>
          <p:cNvPr id="4" name="Rectangle 3"/>
          <p:cNvSpPr/>
          <p:nvPr/>
        </p:nvSpPr>
        <p:spPr>
          <a:xfrm>
            <a:off x="6492948" y="1396409"/>
            <a:ext cx="645042" cy="29062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2680"/>
              </a:lnSpc>
            </a:pPr>
            <a:r>
              <a:rPr lang="ar-SA" sz="2000">
                <a:latin typeface="Arial Unicode MS"/>
              </a:rPr>
              <a:t>-٦</a:t>
            </a:r>
          </a:p>
        </p:txBody>
      </p:sp>
      <p:sp>
        <p:nvSpPr>
          <p:cNvPr id="5" name="Rectangle 4"/>
          <p:cNvSpPr/>
          <p:nvPr/>
        </p:nvSpPr>
        <p:spPr>
          <a:xfrm>
            <a:off x="694660" y="446567"/>
            <a:ext cx="5777023" cy="253763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 rtl="1">
              <a:lnSpc>
                <a:spcPts val="3795"/>
              </a:lnSpc>
              <a:spcAft>
                <a:spcPts val="280"/>
              </a:spcAft>
            </a:pPr>
            <a:r>
              <a:rPr lang="ar-SA" sz="1900" b="1">
                <a:latin typeface="Times New Roman"/>
              </a:rPr>
              <a:t>ألآ </a:t>
            </a:r>
            <a:r>
              <a:rPr lang="ar-SA" sz="2200">
                <a:latin typeface="Times New Roman"/>
              </a:rPr>
              <a:t>يتجاوز عبر المبتعث(</a:t>
            </a:r>
            <a:r>
              <a:rPr lang="en-US" sz="2200">
                <a:latin typeface="Times New Roman"/>
              </a:rPr>
              <a:t>٣٠</a:t>
            </a:r>
            <a:r>
              <a:rPr lang="ar-SA" sz="2200">
                <a:latin typeface="Times New Roman"/>
              </a:rPr>
              <a:t>) عامأ للمعبد و(</a:t>
            </a:r>
            <a:r>
              <a:rPr lang="en-US" sz="2200">
                <a:latin typeface="Times New Roman"/>
              </a:rPr>
              <a:t>٣٥</a:t>
            </a:r>
            <a:r>
              <a:rPr lang="ar-SA" sz="2200">
                <a:latin typeface="Times New Roman"/>
              </a:rPr>
              <a:t>) اللسانر ولمجلس الجامعة الاستثناء من هذا الثرط. </a:t>
            </a:r>
            <a:r>
              <a:rPr lang="ar-SA" sz="1900" b="1">
                <a:latin typeface="Times New Roman"/>
              </a:rPr>
              <a:t>أن </a:t>
            </a:r>
            <a:r>
              <a:rPr lang="ar-SA" sz="2200">
                <a:latin typeface="Times New Roman"/>
              </a:rPr>
              <a:t>يتعهد بالعمل </a:t>
            </a:r>
            <a:r>
              <a:rPr lang="ar-SA" sz="1800" b="1">
                <a:latin typeface="Times New Roman"/>
              </a:rPr>
              <a:t>في </a:t>
            </a:r>
            <a:r>
              <a:rPr lang="ar-SA" sz="2200">
                <a:latin typeface="Times New Roman"/>
              </a:rPr>
              <a:t>الجامعة بعد عودته مدة تعادل نترة بعثته </a:t>
            </a:r>
            <a:r>
              <a:rPr lang="ar-SA" sz="1800" b="1">
                <a:latin typeface="Times New Roman"/>
              </a:rPr>
              <a:t>على</a:t>
            </a:r>
          </a:p>
          <a:p>
            <a:pPr indent="0" algn="r" rtl="1">
              <a:lnSpc>
                <a:spcPts val="2100"/>
              </a:lnSpc>
              <a:spcAft>
                <a:spcPts val="2240"/>
              </a:spcAft>
            </a:pPr>
            <a:r>
              <a:rPr lang="ar-SA" sz="1900">
                <a:latin typeface="Times New Roman"/>
              </a:rPr>
              <a:t>الأر.</a:t>
            </a:r>
          </a:p>
          <a:p>
            <a:pPr indent="0" algn="r" rtl="1">
              <a:lnSpc>
                <a:spcPts val="3210"/>
              </a:lnSpc>
            </a:pPr>
            <a:r>
              <a:rPr lang="ar-SA" sz="2900" b="1">
                <a:solidFill>
                  <a:srgbClr val="D60C46"/>
                </a:solidFill>
                <a:latin typeface="Times New Roman"/>
              </a:rPr>
              <a:t>ا؛اسه:</a:t>
            </a:r>
          </a:p>
        </p:txBody>
      </p:sp>
      <p:sp>
        <p:nvSpPr>
          <p:cNvPr id="6" name="Rectangle 5"/>
          <p:cNvSpPr/>
          <p:nvPr/>
        </p:nvSpPr>
        <p:spPr>
          <a:xfrm>
            <a:off x="2410046" y="3466213"/>
            <a:ext cx="2608521" cy="38277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3210"/>
              </a:lnSpc>
            </a:pPr>
            <a:r>
              <a:rPr lang="ar-SA" sz="2900" b="1">
                <a:solidFill>
                  <a:srgbClr val="D60C46"/>
                </a:solidFill>
                <a:latin typeface="Times New Roman"/>
              </a:rPr>
              <a:t>المادة السادسة</a:t>
            </a:r>
          </a:p>
        </p:txBody>
      </p:sp>
      <p:sp>
        <p:nvSpPr>
          <p:cNvPr id="7" name="Rectangle 6"/>
          <p:cNvSpPr/>
          <p:nvPr/>
        </p:nvSpPr>
        <p:spPr>
          <a:xfrm>
            <a:off x="701748" y="4458586"/>
            <a:ext cx="6145619" cy="217613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06400" algn="just" rtl="1">
              <a:lnSpc>
                <a:spcPts val="3460"/>
              </a:lnSpc>
            </a:pPr>
            <a:r>
              <a:rPr lang="ar-SA" sz="1700" b="1">
                <a:latin typeface="Times New Roman"/>
              </a:rPr>
              <a:t>يتم </a:t>
            </a:r>
            <a:r>
              <a:rPr lang="ar-SA" sz="2200">
                <a:latin typeface="Times New Roman"/>
              </a:rPr>
              <a:t>الابتعاث لداخل المملكة وخارجها بقرار من مجلى الجامعة </a:t>
            </a:r>
            <a:r>
              <a:rPr lang="ar-SA" sz="1800" b="1">
                <a:latin typeface="Times New Roman"/>
              </a:rPr>
              <a:t>بناء على </a:t>
            </a:r>
            <a:r>
              <a:rPr lang="ar-SA" sz="2200">
                <a:latin typeface="Times New Roman"/>
              </a:rPr>
              <a:t>تربة د</a:t>
            </a:r>
            <a:r>
              <a:rPr lang="en-US" sz="2200">
                <a:latin typeface="Times New Roman"/>
              </a:rPr>
              <a:t>٠</a:t>
            </a:r>
            <a:r>
              <a:rPr lang="ar-SA" sz="2200">
                <a:latin typeface="Times New Roman"/>
              </a:rPr>
              <a:t>جلي السمم والكلية </a:t>
            </a:r>
            <a:r>
              <a:rPr lang="ar-SA" sz="1900" b="1">
                <a:latin typeface="Times New Roman"/>
              </a:rPr>
              <a:t>أو </a:t>
            </a:r>
            <a:r>
              <a:rPr lang="ar-SA" sz="1500">
                <a:latin typeface="Arial Unicode MS"/>
              </a:rPr>
              <a:t>المعهد وبا ني حكمهما </a:t>
            </a:r>
            <a:r>
              <a:rPr lang="ar-SA" sz="2200">
                <a:latin typeface="Times New Roman"/>
              </a:rPr>
              <a:t>ولجنة الابتماث والتدريب ويتضمن القرار تحديد الدرجة العلمية اقي يوفد الميتمث للحصول </a:t>
            </a:r>
            <a:r>
              <a:rPr lang="ar-SA" sz="1800" b="1">
                <a:latin typeface="Times New Roman"/>
              </a:rPr>
              <a:t>عليها، </a:t>
            </a:r>
            <a:r>
              <a:rPr lang="ar-SA" sz="2200">
                <a:latin typeface="Times New Roman"/>
              </a:rPr>
              <a:t>والتخصمى العام، والدقيق، ومدة الابتعاث </a:t>
            </a:r>
            <a:r>
              <a:rPr lang="ar-SA" sz="1900" b="1">
                <a:latin typeface="Times New Roman"/>
              </a:rPr>
              <a:t>وفقأ </a:t>
            </a:r>
            <a:r>
              <a:rPr lang="ar-SA" sz="2200">
                <a:latin typeface="Times New Roman"/>
              </a:rPr>
              <a:t>لأحكام المادة </a:t>
            </a:r>
            <a:r>
              <a:rPr lang="en-US" sz="2200">
                <a:latin typeface="Times New Roman"/>
              </a:rPr>
              <a:t>١</a:t>
            </a:r>
            <a:r>
              <a:rPr lang="ar-SA" sz="2200">
                <a:latin typeface="Times New Roman"/>
              </a:rPr>
              <a:t>لابعة، والجامعة التي -يدرس </a:t>
            </a:r>
            <a:r>
              <a:rPr lang="ar-SA" sz="1800" b="1">
                <a:latin typeface="Times New Roman"/>
              </a:rPr>
              <a:t>بها.</a:t>
            </a:r>
          </a:p>
        </p:txBody>
      </p:sp>
      <p:sp>
        <p:nvSpPr>
          <p:cNvPr id="8" name="Rectangle 7"/>
          <p:cNvSpPr/>
          <p:nvPr/>
        </p:nvSpPr>
        <p:spPr>
          <a:xfrm>
            <a:off x="2544725" y="7010400"/>
            <a:ext cx="2466754" cy="46783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3210"/>
              </a:lnSpc>
            </a:pPr>
            <a:r>
              <a:rPr lang="ar-SA" sz="2900" b="1">
                <a:solidFill>
                  <a:srgbClr val="D60C46"/>
                </a:solidFill>
                <a:latin typeface="Times New Roman"/>
              </a:rPr>
              <a:t>المادة السابعن</a:t>
            </a:r>
          </a:p>
        </p:txBody>
      </p:sp>
      <p:sp>
        <p:nvSpPr>
          <p:cNvPr id="9" name="Rectangle 8"/>
          <p:cNvSpPr/>
          <p:nvPr/>
        </p:nvSpPr>
        <p:spPr>
          <a:xfrm>
            <a:off x="6500037" y="8491869"/>
            <a:ext cx="297711" cy="22682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2680"/>
              </a:lnSpc>
            </a:pPr>
            <a:r>
              <a:rPr lang="ar-SA" sz="2000">
                <a:latin typeface="Arial Unicode MS"/>
              </a:rPr>
              <a:t>-١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14576" y="8066567"/>
            <a:ext cx="3239386" cy="33315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 rtl="1">
              <a:lnSpc>
                <a:spcPts val="2440"/>
              </a:lnSpc>
              <a:spcAft>
                <a:spcPts val="840"/>
              </a:spcAft>
            </a:pPr>
            <a:r>
              <a:rPr lang="ar-SA" sz="2200">
                <a:latin typeface="Times New Roman"/>
              </a:rPr>
              <a:t>تكون مدة الابتعاث </a:t>
            </a:r>
            <a:r>
              <a:rPr lang="ar-SA" sz="1800" b="1">
                <a:latin typeface="Times New Roman"/>
              </a:rPr>
              <a:t>على </a:t>
            </a:r>
            <a:r>
              <a:rPr lang="ar-SA" sz="2200">
                <a:latin typeface="Times New Roman"/>
              </a:rPr>
              <a:t>النحو الآفي 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33646" y="8502502"/>
            <a:ext cx="5709684" cy="71947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 rtl="1">
              <a:lnSpc>
                <a:spcPts val="3349"/>
              </a:lnSpc>
            </a:pPr>
            <a:r>
              <a:rPr lang="ar-SA" sz="2200">
                <a:latin typeface="Times New Roman"/>
              </a:rPr>
              <a:t>سنة لدراسة اللغة ويجوز لمجلس الجامعة أن </a:t>
            </a:r>
            <a:r>
              <a:rPr lang="ar-SA" sz="1800" b="1">
                <a:latin typeface="Times New Roman"/>
              </a:rPr>
              <a:t>يجعلها ستتين </a:t>
            </a:r>
            <a:r>
              <a:rPr lang="ar-SA" sz="2200">
                <a:latin typeface="Times New Roman"/>
              </a:rPr>
              <a:t>إذا تطلب الامر ذلك.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40595" y="9406269"/>
            <a:ext cx="1839432" cy="25872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 rtl="1">
              <a:lnSpc>
                <a:spcPts val="2440"/>
              </a:lnSpc>
              <a:spcAft>
                <a:spcPts val="840"/>
              </a:spcAft>
            </a:pPr>
            <a:r>
              <a:rPr lang="en-US" sz="2200">
                <a:latin typeface="Times New Roman"/>
              </a:rPr>
              <a:t>٢</a:t>
            </a:r>
            <a:r>
              <a:rPr lang="ar-SA" sz="2200">
                <a:latin typeface="Times New Roman"/>
              </a:rPr>
              <a:t> - ستتان </a:t>
            </a:r>
            <a:r>
              <a:rPr lang="ar-SA" sz="1800" b="1">
                <a:latin typeface="Times New Roman"/>
              </a:rPr>
              <a:t>للما ج^سير 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93897" y="9898911"/>
            <a:ext cx="5989675" cy="287079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 rtl="1">
              <a:lnSpc>
                <a:spcPts val="2280"/>
              </a:lnSpc>
            </a:pPr>
            <a:r>
              <a:rPr lang="en-US" sz="1700">
                <a:latin typeface="Arial Unicode MS"/>
              </a:rPr>
              <a:t>٣</a:t>
            </a:r>
            <a:r>
              <a:rPr lang="ar-SA" sz="1700">
                <a:latin typeface="Arial Unicode MS"/>
              </a:rPr>
              <a:t> - ثلاث سنوات للدكتوواه آو ما يعادلها في كل التحصصات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Custom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 Unicode MS</vt:lpstr>
      <vt:lpstr>Arial</vt:lpstr>
      <vt:lpstr>Calibri</vt:lpstr>
      <vt:lpstr>Courier New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2015-04-17T19:25:57Z</dcterms:modified>
</cp:coreProperties>
</file>