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8088" cy="10693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6568" y="64293"/>
            <a:ext cx="421482" cy="4143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3712" y="10201275"/>
            <a:ext cx="464344" cy="4143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462" y="10079831"/>
            <a:ext cx="407194" cy="5357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0031" y="42862"/>
            <a:ext cx="471487" cy="47863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rtl="1">
              <a:lnSpc>
                <a:spcPts val="10990"/>
              </a:lnSpc>
            </a:pPr>
            <a:r>
              <a:rPr lang="ar-SA" sz="8200">
                <a:solidFill>
                  <a:srgbClr val="806B5C"/>
                </a:solidFill>
                <a:latin typeface="Arial Unicode MS"/>
              </a:rPr>
              <a:t>ء</a:t>
            </a:r>
          </a:p>
        </p:txBody>
      </p:sp>
      <p:sp>
        <p:nvSpPr>
          <p:cNvPr id="6" name="Rectangle 5"/>
          <p:cNvSpPr/>
          <p:nvPr/>
        </p:nvSpPr>
        <p:spPr>
          <a:xfrm>
            <a:off x="5907881" y="2093118"/>
            <a:ext cx="914400" cy="37861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120"/>
              </a:lnSpc>
            </a:pPr>
            <a:r>
              <a:rPr lang="ar-SA" sz="1900" b="1">
                <a:latin typeface="Arial"/>
              </a:rPr>
              <a:t>إنه في يوم</a:t>
            </a:r>
          </a:p>
        </p:txBody>
      </p:sp>
      <p:sp>
        <p:nvSpPr>
          <p:cNvPr id="7" name="Rectangle 6"/>
          <p:cNvSpPr/>
          <p:nvPr/>
        </p:nvSpPr>
        <p:spPr>
          <a:xfrm>
            <a:off x="3864768" y="2121693"/>
            <a:ext cx="792957" cy="30718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120"/>
              </a:lnSpc>
            </a:pPr>
            <a:r>
              <a:rPr lang="ar-SA" sz="1900" b="1">
                <a:latin typeface="Arial"/>
              </a:rPr>
              <a:t>من ثهر</a:t>
            </a:r>
          </a:p>
        </p:txBody>
      </p:sp>
      <p:sp>
        <p:nvSpPr>
          <p:cNvPr id="8" name="Rectangle 7"/>
          <p:cNvSpPr/>
          <p:nvPr/>
        </p:nvSpPr>
        <p:spPr>
          <a:xfrm>
            <a:off x="771525" y="2057400"/>
            <a:ext cx="1750218" cy="41433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1340"/>
              </a:lnSpc>
            </a:pPr>
            <a:r>
              <a:rPr lang="ar-SA" sz="1000" i="1">
                <a:latin typeface="Arial Unicode MS"/>
              </a:rPr>
              <a:t>س عغ ا ؛ ف</a:t>
            </a:r>
          </a:p>
        </p:txBody>
      </p:sp>
      <p:sp>
        <p:nvSpPr>
          <p:cNvPr id="9" name="Rectangle 8"/>
          <p:cNvSpPr/>
          <p:nvPr/>
        </p:nvSpPr>
        <p:spPr>
          <a:xfrm>
            <a:off x="2639615" y="2714625"/>
            <a:ext cx="4143375" cy="3250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355600" algn="just" rtl="1">
              <a:lnSpc>
                <a:spcPts val="3178"/>
              </a:lnSpc>
              <a:spcAft>
                <a:spcPts val="280"/>
              </a:spcAft>
            </a:pPr>
            <a:r>
              <a:rPr lang="ar-SA" sz="2300">
                <a:latin typeface="Arial"/>
              </a:rPr>
              <a:t>الموافق </a:t>
            </a:r>
            <a:r>
              <a:rPr lang="ar-SA" sz="1900" b="1">
                <a:latin typeface="Arial"/>
              </a:rPr>
              <a:t>ا ا م </a:t>
            </a:r>
            <a:r>
              <a:rPr lang="ar-SA" sz="2300">
                <a:latin typeface="Arial"/>
              </a:rPr>
              <a:t>قد </a:t>
            </a:r>
            <a:r>
              <a:rPr lang="ar-SA" sz="1900" b="1">
                <a:latin typeface="Arial"/>
              </a:rPr>
              <a:t>تم </a:t>
            </a:r>
            <a:r>
              <a:rPr lang="ar-SA" sz="2300">
                <a:latin typeface="Arial"/>
              </a:rPr>
              <a:t>التعاقد </a:t>
            </a:r>
            <a:r>
              <a:rPr lang="ar-SA" sz="1900" b="1">
                <a:latin typeface="Arial"/>
              </a:rPr>
              <a:t>ين كل من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792956" y="3164681"/>
            <a:ext cx="5975747" cy="28217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355600" algn="just" rtl="1">
              <a:lnSpc>
                <a:spcPts val="3178"/>
              </a:lnSpc>
              <a:spcAft>
                <a:spcPts val="280"/>
              </a:spcAft>
            </a:pPr>
            <a:r>
              <a:rPr lang="ar-SA" sz="1900" b="1">
                <a:latin typeface="Arial"/>
              </a:rPr>
              <a:t>أ ) جامعة ............................... ويمثلها مديرها طرف أول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0093" y="3654028"/>
            <a:ext cx="6029325" cy="32146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355600" algn="just" rtl="1">
              <a:lnSpc>
                <a:spcPts val="3178"/>
              </a:lnSpc>
              <a:spcAft>
                <a:spcPts val="630"/>
              </a:spcAft>
            </a:pPr>
            <a:r>
              <a:rPr lang="ar-SA" sz="1700" b="1">
                <a:latin typeface="Arial"/>
              </a:rPr>
              <a:t>ب) السيد/ ..................... ( ..................... الجنسية) </a:t>
            </a:r>
            <a:r>
              <a:rPr lang="ar-SA" sz="1900" b="1">
                <a:latin typeface="Arial"/>
              </a:rPr>
              <a:t>طرف ثاني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82290" y="4089796"/>
            <a:ext cx="5607844" cy="3607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355600" algn="just" rtl="1">
              <a:lnSpc>
                <a:spcPts val="2570"/>
              </a:lnSpc>
              <a:spcAft>
                <a:spcPts val="630"/>
              </a:spcAft>
            </a:pPr>
            <a:r>
              <a:rPr lang="ar-SA" sz="1900" b="1">
                <a:latin typeface="Arial"/>
              </a:rPr>
              <a:t>ليشغل الطرف الثاني وظيغة ( ......................... ) </a:t>
            </a:r>
            <a:r>
              <a:rPr lang="ar-SA" sz="2300">
                <a:latin typeface="Arial"/>
              </a:rPr>
              <a:t>وفقآ </a:t>
            </a:r>
            <a:r>
              <a:rPr lang="ar-SA" sz="1900" b="1">
                <a:latin typeface="Arial"/>
              </a:rPr>
              <a:t>لما يلي: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39378" y="4561284"/>
            <a:ext cx="6015037" cy="7929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rtl="1">
              <a:lnSpc>
                <a:spcPts val="2306"/>
              </a:lnSpc>
              <a:spcAft>
                <a:spcPts val="630"/>
              </a:spcAft>
            </a:pPr>
            <a:r>
              <a:rPr lang="en-US" sz="1900" b="1">
                <a:latin typeface="Arial"/>
              </a:rPr>
              <a:t>١</a:t>
            </a:r>
            <a:r>
              <a:rPr lang="ar-SA" sz="1900" b="1">
                <a:latin typeface="Arial"/>
              </a:rPr>
              <a:t> - ينز</a:t>
            </a:r>
            <a:r>
              <a:rPr lang="ar-SA" sz="2100" b="1">
                <a:latin typeface="Arial"/>
              </a:rPr>
              <a:t>م </a:t>
            </a:r>
            <a:r>
              <a:rPr lang="ar-SA" sz="1900" b="1">
                <a:latin typeface="Arial"/>
              </a:rPr>
              <a:t>الطرف الأول بأن يدنع للطرف اثني راتبا شهرا مقدار. ( ................... ) ريال يدخ في نهاية كل شهر بالإضافة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89546" y="5479256"/>
            <a:ext cx="4171950" cy="27503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570"/>
              </a:lnSpc>
              <a:spcAft>
                <a:spcPts val="630"/>
              </a:spcAft>
            </a:pPr>
            <a:r>
              <a:rPr lang="ar-SA" sz="1900" b="1">
                <a:latin typeface="Arial"/>
              </a:rPr>
              <a:t>إلى البدلات الشهرية والعلاوات السوية </a:t>
            </a:r>
            <a:r>
              <a:rPr lang="ar-SA" sz="2300">
                <a:latin typeface="Arial"/>
              </a:rPr>
              <a:t>المقررة.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0093" y="5907881"/>
            <a:ext cx="6007894" cy="77866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rtl="1">
              <a:lnSpc>
                <a:spcPts val="2419"/>
              </a:lnSpc>
              <a:spcAft>
                <a:spcPts val="630"/>
              </a:spcAft>
            </a:pPr>
            <a:r>
              <a:rPr lang="en-US" sz="1900" b="1">
                <a:latin typeface="Arial"/>
              </a:rPr>
              <a:t>٢</a:t>
            </a:r>
            <a:r>
              <a:rPr lang="ar-SA" sz="1900" b="1">
                <a:latin typeface="Arial"/>
              </a:rPr>
              <a:t> - يلتزم الطرف </a:t>
            </a:r>
            <a:r>
              <a:rPr lang="ar-SA" sz="2300">
                <a:latin typeface="Arial"/>
              </a:rPr>
              <a:t>الأول </a:t>
            </a:r>
            <a:r>
              <a:rPr lang="ar-SA" sz="1900" b="1">
                <a:latin typeface="Arial"/>
              </a:rPr>
              <a:t>بأن يؤمن للطرف الثاني </a:t>
            </a:r>
            <a:r>
              <a:rPr lang="ar-SA" sz="2300">
                <a:latin typeface="Arial"/>
              </a:rPr>
              <a:t>سكنا أو أن </a:t>
            </a:r>
            <a:r>
              <a:rPr lang="ar-SA" sz="1900" b="1">
                <a:latin typeface="Arial"/>
              </a:rPr>
              <a:t>يدبع له بدل سكن سنوي قدر</a:t>
            </a:r>
            <a:r>
              <a:rPr lang="en-US" sz="1900" b="1">
                <a:latin typeface="Arial"/>
              </a:rPr>
              <a:t>٠</a:t>
            </a:r>
            <a:r>
              <a:rPr lang="ar-SA" sz="1900" b="1">
                <a:latin typeface="Arial"/>
              </a:rPr>
              <a:t> ( ................... ) ريال بالإضافة </a:t>
            </a:r>
            <a:r>
              <a:rPr lang="ar-SA" sz="1700" b="1">
                <a:latin typeface="Arial"/>
              </a:rPr>
              <a:t>إلى </a:t>
            </a:r>
            <a:r>
              <a:rPr lang="ar-SA" sz="1900" b="1">
                <a:latin typeface="Arial"/>
              </a:rPr>
              <a:t>بدل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71525" y="6804421"/>
            <a:ext cx="5486400" cy="33218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rtl="1">
              <a:lnSpc>
                <a:spcPts val="2570"/>
              </a:lnSpc>
              <a:spcAft>
                <a:spcPts val="630"/>
              </a:spcAft>
            </a:pPr>
            <a:r>
              <a:rPr lang="ar-SA" sz="1900" b="1">
                <a:latin typeface="Arial"/>
              </a:rPr>
              <a:t>تأثيث </a:t>
            </a:r>
            <a:r>
              <a:rPr lang="ar-SA" sz="2300">
                <a:latin typeface="Arial"/>
              </a:rPr>
              <a:t>قدره </a:t>
            </a:r>
            <a:r>
              <a:rPr lang="ar-SA" sz="1900" b="1">
                <a:latin typeface="Arial"/>
              </a:rPr>
              <a:t>( .................... ) ريال يدبع </a:t>
            </a:r>
            <a:r>
              <a:rPr lang="ar-SA" sz="2300">
                <a:latin typeface="Arial"/>
              </a:rPr>
              <a:t>لمرة </a:t>
            </a:r>
            <a:r>
              <a:rPr lang="ar-SA" sz="1900" b="1">
                <a:latin typeface="Arial"/>
              </a:rPr>
              <a:t>واحدة عند بداية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632846" y="7268765"/>
            <a:ext cx="617935" cy="16787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120"/>
              </a:lnSpc>
              <a:spcAft>
                <a:spcPts val="1120"/>
              </a:spcAft>
            </a:pPr>
            <a:r>
              <a:rPr lang="ar-SA" sz="1900" b="1">
                <a:latin typeface="Arial"/>
              </a:rPr>
              <a:t>ال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42950" y="7733109"/>
            <a:ext cx="6022181" cy="117871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55600" algn="just" rtl="1">
              <a:lnSpc>
                <a:spcPts val="3431"/>
              </a:lnSpc>
              <a:spcAft>
                <a:spcPts val="630"/>
              </a:spcAft>
            </a:pPr>
            <a:r>
              <a:rPr lang="en-US" sz="1900" b="1">
                <a:latin typeface="Arial"/>
              </a:rPr>
              <a:t>٣</a:t>
            </a:r>
            <a:r>
              <a:rPr lang="ar-SA" sz="1900" b="1">
                <a:latin typeface="Arial"/>
              </a:rPr>
              <a:t> </a:t>
            </a:r>
            <a:r>
              <a:rPr lang="en-US" sz="1900" b="1">
                <a:latin typeface="Arial"/>
              </a:rPr>
              <a:t>٠</a:t>
            </a:r>
            <a:r>
              <a:rPr lang="ar-SA" sz="1900" b="1">
                <a:latin typeface="Arial"/>
              </a:rPr>
              <a:t> مدة هذا العقد </a:t>
            </a:r>
            <a:r>
              <a:rPr lang="ar-SA" sz="2100" b="1">
                <a:latin typeface="Arial"/>
              </a:rPr>
              <a:t>يوم </a:t>
            </a:r>
            <a:r>
              <a:rPr lang="ar-SA" sz="1900" b="1">
                <a:latin typeface="Arial"/>
              </a:rPr>
              <a:t>شهر سة تنتهي بنهاية </a:t>
            </a:r>
            <a:r>
              <a:rPr lang="ar-SA" sz="2100" b="1">
                <a:latin typeface="Arial"/>
              </a:rPr>
              <a:t>يوم </a:t>
            </a:r>
            <a:r>
              <a:rPr lang="ar-SA" sz="1900" b="1">
                <a:latin typeface="Arial"/>
              </a:rPr>
              <a:t>ا ا د الموافق ا ا م ويتجدد تلقائيا ما لم يخطر </a:t>
            </a:r>
            <a:r>
              <a:rPr lang="ar-SA" sz="2300">
                <a:latin typeface="Arial"/>
              </a:rPr>
              <a:t>أحد </a:t>
            </a:r>
            <a:r>
              <a:rPr lang="ar-SA" sz="1900" b="1">
                <a:latin typeface="Arial"/>
              </a:rPr>
              <a:t>الطرفين الطرف الآخر كتابة برغبته في عدم التجديد قبل موعد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493293" y="9008268"/>
            <a:ext cx="2757488" cy="30361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680"/>
              </a:lnSpc>
              <a:spcAft>
                <a:spcPts val="280"/>
              </a:spcAft>
            </a:pPr>
            <a:r>
              <a:rPr lang="ar-SA" sz="1900" b="1">
                <a:latin typeface="Arial"/>
              </a:rPr>
              <a:t>انتهاء العقد بشهرين </a:t>
            </a:r>
            <a:r>
              <a:rPr lang="ar-SA" sz="2400">
                <a:latin typeface="Arial"/>
              </a:rPr>
              <a:t>عر </a:t>
            </a:r>
            <a:r>
              <a:rPr lang="ar-SA" sz="1900" b="1">
                <a:latin typeface="Arial"/>
              </a:rPr>
              <a:t>الأقل.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35806" y="9476184"/>
            <a:ext cx="5689997" cy="71794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177800" algn="r" rtl="1">
              <a:lnSpc>
                <a:spcPts val="3009"/>
              </a:lnSpc>
            </a:pPr>
            <a:r>
              <a:rPr lang="ar-SA" sz="1900" b="1">
                <a:latin typeface="Arial"/>
              </a:rPr>
              <a:t>تعتبر لائحة توظيف غير السعوديين بالجامعة والتعديلات التي تطرأ عليها جزءأ مكملأ لهذا العقد.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465093" y="9486900"/>
            <a:ext cx="314325" cy="2214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270"/>
              </a:lnSpc>
            </a:pPr>
            <a:r>
              <a:rPr lang="ar-SA" sz="2000">
                <a:latin typeface="Courier New"/>
              </a:rPr>
              <a:t>_٤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Courier New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2015-04-17T19:28:31Z</dcterms:modified>
</cp:coreProperties>
</file>