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7589838" cy="107156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311" y="10363200"/>
            <a:ext cx="304800" cy="3118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16" y="10249786"/>
            <a:ext cx="318977" cy="4394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08967" y="737190"/>
            <a:ext cx="2197395" cy="124046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680"/>
              </a:lnSpc>
            </a:pPr>
            <a:r>
              <a:rPr lang="en-US" sz="2000" i="1">
                <a:latin typeface="Arial Unicode MS"/>
              </a:rPr>
              <a:t>١</a:t>
            </a:r>
            <a:r>
              <a:rPr lang="ar-SA" sz="2000" i="1">
                <a:latin typeface="Arial Unicode MS"/>
              </a:rPr>
              <a:t>ركذادئهيذ</a:t>
            </a:r>
            <a:r>
              <a:rPr lang="en-US" sz="2000" i="1">
                <a:latin typeface="Arial Unicode MS"/>
              </a:rPr>
              <a:t>١</a:t>
            </a:r>
            <a:r>
              <a:rPr lang="ar-SA" sz="2000" i="1">
                <a:latin typeface="Arial Unicode MS"/>
              </a:rPr>
              <a:t>مرت'</a:t>
            </a:r>
          </a:p>
          <a:p>
            <a:pPr marR="230668" indent="0" algn="r" rtl="1">
              <a:lnSpc>
                <a:spcPts val="2680"/>
              </a:lnSpc>
              <a:spcAft>
                <a:spcPts val="630"/>
              </a:spcAft>
            </a:pPr>
            <a:r>
              <a:rPr lang="ar-SA" sz="2000" i="1">
                <a:latin typeface="Arial Unicode MS"/>
              </a:rPr>
              <a:t>بدتنبتعذبءال</a:t>
            </a:r>
            <a:r>
              <a:rPr lang="en-US" sz="2000" i="1">
                <a:latin typeface="Arial Unicode MS"/>
              </a:rPr>
              <a:t>٠</a:t>
            </a:r>
            <a:r>
              <a:rPr lang="ar-SA" sz="2000" i="1">
                <a:latin typeface="Arial Unicode MS"/>
              </a:rPr>
              <a:t>تزلي</a:t>
            </a:r>
          </a:p>
          <a:p>
            <a:pPr marR="383068" indent="0" algn="r" rtl="1">
              <a:lnSpc>
                <a:spcPts val="2330"/>
              </a:lnSpc>
              <a:spcAft>
                <a:spcPts val="8680"/>
              </a:spcAft>
            </a:pPr>
            <a:r>
              <a:rPr lang="ar-SA" sz="2100">
                <a:latin typeface="Times New Roman"/>
              </a:rPr>
              <a:t>ا;،راتارمال&lt;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8697" y="2991293"/>
            <a:ext cx="5337544" cy="97819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430"/>
              </a:lnSpc>
              <a:spcBef>
                <a:spcPts val="8680"/>
              </a:spcBef>
              <a:spcAft>
                <a:spcPts val="4690"/>
              </a:spcAft>
            </a:pPr>
            <a:r>
              <a:rPr lang="ar-SA" sz="3100" b="1">
                <a:solidFill>
                  <a:srgbClr val="D40F46"/>
                </a:solidFill>
                <a:latin typeface="Times New Roman"/>
              </a:rPr>
              <a:t>الابتعات واتدريب سي</a:t>
            </a:r>
            <a:r>
              <a:rPr lang="en-US" sz="3100" b="1">
                <a:solidFill>
                  <a:srgbClr val="D40F46"/>
                </a:solidFill>
                <a:latin typeface="Times New Roman"/>
              </a:rPr>
              <a:t>٠</a:t>
            </a:r>
            <a:r>
              <a:rPr lang="ar-SA" sz="3100" b="1">
                <a:solidFill>
                  <a:srgbClr val="D40F46"/>
                </a:solidFill>
                <a:latin typeface="Times New Roman"/>
              </a:rPr>
              <a:t>وس الا</a:t>
            </a:r>
            <a:r>
              <a:rPr lang="en-US" sz="3100" b="1">
                <a:solidFill>
                  <a:srgbClr val="D40F46"/>
                </a:solidFill>
                <a:latin typeface="Times New Roman"/>
              </a:rPr>
              <a:t>٠</a:t>
            </a:r>
            <a:r>
              <a:rPr lang="ar-SA" sz="3100" b="1">
                <a:solidFill>
                  <a:srgbClr val="D40F46"/>
                </a:solidFill>
                <a:latin typeface="Times New Roman"/>
              </a:rPr>
              <a:t>ئت</a:t>
            </a:r>
          </a:p>
        </p:txBody>
      </p:sp>
      <p:sp>
        <p:nvSpPr>
          <p:cNvPr id="6" name="Rectangle 5"/>
          <p:cNvSpPr/>
          <p:nvPr/>
        </p:nvSpPr>
        <p:spPr>
          <a:xfrm>
            <a:off x="864781" y="4798827"/>
            <a:ext cx="5904614" cy="488388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4828"/>
              </a:lnSpc>
              <a:spcBef>
                <a:spcPts val="4690"/>
              </a:spcBef>
              <a:spcAft>
                <a:spcPts val="350"/>
              </a:spcAft>
            </a:pPr>
            <a:r>
              <a:rPr lang="ar-SA" sz="2100">
                <a:latin typeface="Times New Roman"/>
              </a:rPr>
              <a:t>الصادرة بقرار </a:t>
            </a:r>
            <a:r>
              <a:rPr lang="ar-SA" sz="1900" b="1">
                <a:latin typeface="Times New Roman"/>
              </a:rPr>
              <a:t>مجلس </a:t>
            </a:r>
            <a:r>
              <a:rPr lang="ar-SA" sz="2100">
                <a:latin typeface="Times New Roman"/>
              </a:rPr>
              <a:t>التعلبم العاني رقم</a:t>
            </a:r>
            <a:r>
              <a:rPr lang="ar-SA" sz="1900" b="1">
                <a:latin typeface="Times New Roman"/>
              </a:rPr>
              <a:t>(</a:t>
            </a:r>
            <a:r>
              <a:rPr lang="en-US" sz="2100">
                <a:latin typeface="Times New Roman"/>
              </a:rPr>
              <a:t>٤</a:t>
            </a:r>
            <a:r>
              <a:rPr lang="en-US" sz="1900" b="1">
                <a:latin typeface="Times New Roman"/>
              </a:rPr>
              <a:t>/٦</a:t>
            </a:r>
            <a:r>
              <a:rPr lang="ar-SA" sz="1900" b="1">
                <a:latin typeface="Times New Roman"/>
              </a:rPr>
              <a:t>/ </a:t>
            </a:r>
            <a:r>
              <a:rPr lang="en-US" sz="1900" b="1">
                <a:latin typeface="Times New Roman"/>
              </a:rPr>
              <a:t>١٧</a:t>
            </a:r>
            <a:r>
              <a:rPr lang="ar-SA" sz="1900" b="1">
                <a:latin typeface="Times New Roman"/>
              </a:rPr>
              <a:t> </a:t>
            </a:r>
            <a:r>
              <a:rPr lang="en-US" sz="1900" b="1">
                <a:latin typeface="Times New Roman"/>
              </a:rPr>
              <a:t>٤</a:t>
            </a:r>
            <a:r>
              <a:rPr lang="ar-SA" sz="1900" b="1">
                <a:latin typeface="Times New Roman"/>
              </a:rPr>
              <a:t> </a:t>
            </a:r>
            <a:r>
              <a:rPr lang="en-US" sz="1900" b="1">
                <a:latin typeface="Times New Roman"/>
              </a:rPr>
              <a:t>١</a:t>
            </a:r>
            <a:r>
              <a:rPr lang="ar-SA" sz="1900" b="1">
                <a:latin typeface="Times New Roman"/>
              </a:rPr>
              <a:t>ش ) ني الجلة (الرابعة) لمجلس </a:t>
            </a:r>
            <a:r>
              <a:rPr lang="ar-SA" sz="2300" b="1">
                <a:latin typeface="Times New Roman"/>
              </a:rPr>
              <a:t>التعليم </a:t>
            </a:r>
            <a:r>
              <a:rPr lang="ar-SA" sz="2100">
                <a:latin typeface="Times New Roman"/>
              </a:rPr>
              <a:t>العالي </a:t>
            </a:r>
            <a:r>
              <a:rPr lang="ar-SA" sz="1900" b="1">
                <a:latin typeface="Times New Roman"/>
              </a:rPr>
              <a:t>المعقودة </a:t>
            </a:r>
            <a:r>
              <a:rPr lang="ar-SA" sz="2100">
                <a:latin typeface="Times New Roman"/>
              </a:rPr>
              <a:t>بتاريخ </a:t>
            </a:r>
            <a:r>
              <a:rPr lang="en-US" sz="1900" b="1">
                <a:latin typeface="Times New Roman"/>
              </a:rPr>
              <a:t>٢/٧</a:t>
            </a:r>
            <a:r>
              <a:rPr lang="ar-SA" sz="1900" b="1">
                <a:latin typeface="Times New Roman"/>
              </a:rPr>
              <a:t> ا </a:t>
            </a:r>
            <a:r>
              <a:rPr lang="en-US" sz="1900" b="1">
                <a:latin typeface="Times New Roman"/>
              </a:rPr>
              <a:t>١٤١٧</a:t>
            </a:r>
            <a:r>
              <a:rPr lang="ar-SA" sz="1900" b="1">
                <a:latin typeface="Times New Roman"/>
              </a:rPr>
              <a:t>ش</a:t>
            </a:r>
          </a:p>
          <a:p>
            <a:pPr indent="0" algn="ctr" rtl="1">
              <a:lnSpc>
                <a:spcPts val="4828"/>
              </a:lnSpc>
              <a:spcAft>
                <a:spcPts val="350"/>
              </a:spcAft>
            </a:pPr>
            <a:r>
              <a:rPr lang="ar-SA" sz="2000">
                <a:latin typeface="Arial Unicode MS"/>
              </a:rPr>
              <a:t>المتوج </a:t>
            </a:r>
            <a:r>
              <a:rPr lang="ar-SA" sz="2100" b="1">
                <a:latin typeface="Times New Roman"/>
              </a:rPr>
              <a:t>بموافقة </a:t>
            </a:r>
            <a:r>
              <a:rPr lang="ar-SA" sz="2100">
                <a:latin typeface="Arial Unicode MS"/>
              </a:rPr>
              <a:t>حادم </a:t>
            </a:r>
            <a:r>
              <a:rPr lang="ar-SA" sz="2000">
                <a:latin typeface="Arial Unicode MS"/>
              </a:rPr>
              <a:t>الحرمين الشريفين </a:t>
            </a:r>
            <a:r>
              <a:rPr lang="ar-SA" sz="2100" b="1">
                <a:latin typeface="Times New Roman"/>
              </a:rPr>
              <a:t>رئس </a:t>
            </a:r>
            <a:r>
              <a:rPr lang="ar-SA" sz="2000">
                <a:latin typeface="Arial Unicode MS"/>
              </a:rPr>
              <a:t>مجلس الوزرات </a:t>
            </a:r>
            <a:r>
              <a:rPr lang="ar-SA" sz="2100" b="1">
                <a:latin typeface="Times New Roman"/>
              </a:rPr>
              <a:t>رئس </a:t>
            </a:r>
            <a:r>
              <a:rPr lang="ar-SA" sz="2000">
                <a:latin typeface="Arial Unicode MS"/>
              </a:rPr>
              <a:t>مجلس التعليم العالي بالتوجيه البرقي الكريم </a:t>
            </a:r>
            <a:r>
              <a:rPr lang="ar-SA" sz="1900" b="1">
                <a:latin typeface="Times New Roman"/>
              </a:rPr>
              <a:t>رقم(</a:t>
            </a:r>
            <a:r>
              <a:rPr lang="en-US" sz="1900" b="1">
                <a:latin typeface="Times New Roman"/>
              </a:rPr>
              <a:t>٧</a:t>
            </a:r>
            <a:r>
              <a:rPr lang="ar-SA" sz="1900" b="1">
                <a:latin typeface="Times New Roman"/>
              </a:rPr>
              <a:t>/ب/</a:t>
            </a:r>
            <a:r>
              <a:rPr lang="en-US" sz="1900" b="1">
                <a:latin typeface="Times New Roman"/>
              </a:rPr>
              <a:t>١٦٧٨٥</a:t>
            </a:r>
            <a:r>
              <a:rPr lang="ar-SA" sz="1900" b="1">
                <a:latin typeface="Times New Roman"/>
              </a:rPr>
              <a:t>) وتاريخ </a:t>
            </a:r>
            <a:r>
              <a:rPr lang="en-US" sz="1900" b="1">
                <a:latin typeface="Times New Roman"/>
              </a:rPr>
              <a:t>٤</a:t>
            </a:r>
            <a:r>
              <a:rPr lang="ar-SA" sz="1900" b="1">
                <a:latin typeface="Times New Roman"/>
              </a:rPr>
              <a:t> ا </a:t>
            </a:r>
            <a:r>
              <a:rPr lang="en-US" sz="1900" b="1">
                <a:latin typeface="Times New Roman"/>
              </a:rPr>
              <a:t>١</a:t>
            </a:r>
            <a:r>
              <a:rPr lang="ar-SA" sz="1900" b="1">
                <a:latin typeface="Times New Roman"/>
              </a:rPr>
              <a:t> </a:t>
            </a:r>
            <a:r>
              <a:rPr lang="en-US" sz="1900" b="1">
                <a:latin typeface="Times New Roman"/>
              </a:rPr>
              <a:t>١</a:t>
            </a:r>
            <a:r>
              <a:rPr lang="ar-SA" sz="1900" b="1">
                <a:latin typeface="Times New Roman"/>
              </a:rPr>
              <a:t> ا </a:t>
            </a:r>
            <a:r>
              <a:rPr lang="en-US" sz="1900" b="1">
                <a:latin typeface="Times New Roman"/>
              </a:rPr>
              <a:t>٧</a:t>
            </a:r>
            <a:r>
              <a:rPr lang="ar-SA" sz="1900" b="1">
                <a:latin typeface="Times New Roman"/>
              </a:rPr>
              <a:t> </a:t>
            </a:r>
            <a:r>
              <a:rPr lang="en-US" sz="1900" b="1">
                <a:latin typeface="Times New Roman"/>
              </a:rPr>
              <a:t>١</a:t>
            </a:r>
            <a:r>
              <a:rPr lang="ar-SA" sz="1900" b="1">
                <a:latin typeface="Times New Roman"/>
              </a:rPr>
              <a:t> </a:t>
            </a:r>
            <a:r>
              <a:rPr lang="en-US" sz="1900" b="1">
                <a:latin typeface="Times New Roman"/>
              </a:rPr>
              <a:t>٤</a:t>
            </a:r>
            <a:r>
              <a:rPr lang="ar-SA" sz="1900" b="1">
                <a:latin typeface="Times New Roman"/>
              </a:rPr>
              <a:t> </a:t>
            </a:r>
            <a:r>
              <a:rPr lang="en-US" sz="1900" b="1">
                <a:latin typeface="Times New Roman"/>
              </a:rPr>
              <a:t>١</a:t>
            </a:r>
            <a:r>
              <a:rPr lang="ar-SA" sz="1900" b="1">
                <a:latin typeface="Times New Roman"/>
              </a:rPr>
              <a:t> ه</a:t>
            </a:r>
            <a:r>
              <a:rPr lang="en-US" sz="1900" b="1">
                <a:latin typeface="Times New Roman"/>
              </a:rPr>
              <a:t>٠</a:t>
            </a:r>
          </a:p>
          <a:p>
            <a:pPr marL="76200" indent="0" algn="ctr" rtl="1">
              <a:lnSpc>
                <a:spcPts val="5693"/>
              </a:lnSpc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اسهاة؛ش</a:t>
            </a:r>
          </a:p>
          <a:p>
            <a:pPr indent="0" algn="ctr" rtl="1">
              <a:lnSpc>
                <a:spcPts val="5693"/>
              </a:lnSpc>
            </a:pPr>
            <a:r>
              <a:rPr lang="en-US" sz="2200" b="1">
                <a:latin typeface="Times New Roman"/>
              </a:rPr>
              <a:t>١٤١٨</a:t>
            </a:r>
            <a:r>
              <a:rPr lang="ar-SA" sz="2200" b="1">
                <a:latin typeface="Times New Roman"/>
              </a:rPr>
              <a:t>د- </a:t>
            </a:r>
            <a:r>
              <a:rPr lang="en-US" sz="2200" b="1">
                <a:latin typeface="Times New Roman"/>
              </a:rPr>
              <a:t>٢١٩٩٧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5509" y="489346"/>
            <a:ext cx="2746772" cy="38219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540"/>
              </a:lnSpc>
              <a:spcAft>
                <a:spcPts val="2800"/>
              </a:spcAft>
            </a:pPr>
            <a:r>
              <a:rPr lang="ar-SA" sz="3200" b="1">
                <a:solidFill>
                  <a:srgbClr val="D40F46"/>
                </a:solidFill>
                <a:latin typeface="Times New Roman"/>
              </a:rPr>
              <a:t>امفعفات الماية ل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5278" y="1368028"/>
            <a:ext cx="3164681" cy="4429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Aft>
                <a:spcPts val="189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الثالثة </a:t>
            </a:r>
            <a:r>
              <a:rPr lang="ar-SA" sz="2700" b="1">
                <a:solidFill>
                  <a:srgbClr val="CA0C20"/>
                </a:solidFill>
                <a:latin typeface="Times New Roman"/>
              </a:rPr>
              <a:t>عشرة</a:t>
            </a:r>
          </a:p>
        </p:txBody>
      </p:sp>
      <p:sp>
        <p:nvSpPr>
          <p:cNvPr id="4" name="Rectangle 3"/>
          <p:cNvSpPr/>
          <p:nvPr/>
        </p:nvSpPr>
        <p:spPr>
          <a:xfrm>
            <a:off x="757237" y="2278856"/>
            <a:ext cx="6043613" cy="119300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279400" algn="just" rtl="1">
              <a:lnSpc>
                <a:spcPts val="3319"/>
              </a:lnSpc>
              <a:spcAft>
                <a:spcPts val="2800"/>
              </a:spcAft>
            </a:pPr>
            <a:r>
              <a:rPr lang="ar-SA" sz="1900" b="1">
                <a:latin typeface="Times New Roman"/>
              </a:rPr>
              <a:t>يصرف </a:t>
            </a:r>
            <a:r>
              <a:rPr lang="ar-SA" sz="2000" b="1">
                <a:latin typeface="Times New Roman"/>
              </a:rPr>
              <a:t>للمبتمث </a:t>
            </a:r>
            <a:r>
              <a:rPr lang="ar-SA" sz="2100">
                <a:latin typeface="Times New Roman"/>
              </a:rPr>
              <a:t>إلى الحاج التحقات المالية </a:t>
            </a:r>
            <a:r>
              <a:rPr lang="ar-SA" sz="2200" b="1">
                <a:latin typeface="Times New Roman"/>
              </a:rPr>
              <a:t>التي </a:t>
            </a:r>
            <a:r>
              <a:rPr lang="ar-SA" sz="1900" b="1">
                <a:latin typeface="Times New Roman"/>
              </a:rPr>
              <a:t>تصرف </a:t>
            </a:r>
            <a:r>
              <a:rPr lang="ar-SA" sz="2000" b="1">
                <a:latin typeface="Times New Roman"/>
              </a:rPr>
              <a:t>لموظفي الدولة ا لمبتعثين للخاح، ويعامل </a:t>
            </a:r>
            <a:r>
              <a:rPr lang="ar-SA" sz="1900" b="1">
                <a:latin typeface="Times New Roman"/>
              </a:rPr>
              <a:t>محرم </a:t>
            </a:r>
            <a:r>
              <a:rPr lang="ar-SA" sz="2000" b="1">
                <a:latin typeface="Times New Roman"/>
              </a:rPr>
              <a:t>ا لمبتعثة (غب; ابتمث) معاملة زوجة ابتمث في </a:t>
            </a:r>
            <a:r>
              <a:rPr lang="ar-SA" sz="1900" b="1">
                <a:latin typeface="Times New Roman"/>
              </a:rPr>
              <a:t>أحكام </a:t>
            </a:r>
            <a:r>
              <a:rPr lang="ar-SA" sz="2000" b="1">
                <a:latin typeface="Times New Roman"/>
              </a:rPr>
              <a:t>الابتعاث( </a:t>
            </a:r>
            <a:r>
              <a:rPr lang="en-US" sz="2000" b="1">
                <a:latin typeface="Times New Roman"/>
              </a:rPr>
              <a:t>١</a:t>
            </a:r>
            <a:r>
              <a:rPr lang="ar-SA" sz="2000" b="1">
                <a:latin typeface="Times New Roman"/>
              </a:rPr>
              <a:t> )</a:t>
            </a:r>
            <a:r>
              <a:rPr lang="en-US" sz="2000" b="1">
                <a:latin typeface="Times New Roman"/>
              </a:rPr>
              <a:t>٠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7418" y="3964781"/>
            <a:ext cx="3218260" cy="43219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Aft>
                <a:spcPts val="189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الرابعن عشرة</a:t>
            </a:r>
          </a:p>
        </p:txBody>
      </p:sp>
      <p:sp>
        <p:nvSpPr>
          <p:cNvPr id="6" name="Rectangle 5"/>
          <p:cNvSpPr/>
          <p:nvPr/>
        </p:nvSpPr>
        <p:spPr>
          <a:xfrm>
            <a:off x="760809" y="4872037"/>
            <a:ext cx="6047184" cy="1564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279400" algn="just" rtl="1">
              <a:lnSpc>
                <a:spcPts val="3291"/>
              </a:lnSpc>
              <a:spcAft>
                <a:spcPts val="700"/>
              </a:spcAft>
            </a:pPr>
            <a:r>
              <a:rPr lang="ar-SA" sz="2100">
                <a:latin typeface="Times New Roman"/>
              </a:rPr>
              <a:t>يصرف للمبتمث إلى الخاح الحاصل على منحة درامية من جهة </a:t>
            </a:r>
            <a:r>
              <a:rPr lang="ar-SA" sz="1900" b="1">
                <a:latin typeface="Times New Roman"/>
              </a:rPr>
              <a:t>أخرى </a:t>
            </a:r>
            <a:r>
              <a:rPr lang="ar-SA" sz="2100">
                <a:latin typeface="Times New Roman"/>
              </a:rPr>
              <a:t>، نصف مرتبه من الجهة التي يعمل لديها، وإذانقصت مخصمات المنحة،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الزمالة </a:t>
            </a:r>
            <a:r>
              <a:rPr lang="ar-SA" sz="1800" b="1">
                <a:latin typeface="Times New Roman"/>
              </a:rPr>
              <a:t>عن </a:t>
            </a:r>
            <a:r>
              <a:rPr lang="ar-SA" sz="2100">
                <a:latin typeface="Times New Roman"/>
              </a:rPr>
              <a:t>المخصصات والمزايا المقررة لغيره من </a:t>
            </a:r>
            <a:r>
              <a:rPr lang="ar-SA" sz="1800" b="1">
                <a:latin typeface="Times New Roman"/>
              </a:rPr>
              <a:t>المبتعثين </a:t>
            </a:r>
            <a:r>
              <a:rPr lang="ar-SA" sz="2100">
                <a:latin typeface="Times New Roman"/>
              </a:rPr>
              <a:t>فيصرف له الفرق.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18396" y="6682978"/>
            <a:ext cx="2478882" cy="35004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540"/>
              </a:lnSpc>
              <a:spcAft>
                <a:spcPts val="1890"/>
              </a:spcAft>
            </a:pPr>
            <a:r>
              <a:rPr lang="ar-SA" sz="3200" b="1">
                <a:solidFill>
                  <a:srgbClr val="CA0C20"/>
                </a:solidFill>
                <a:latin typeface="Times New Roman"/>
              </a:rPr>
              <a:t>الرملات </a:t>
            </a:r>
            <a:r>
              <a:rPr lang="ar-SA" sz="3000" b="1">
                <a:solidFill>
                  <a:srgbClr val="CA0C20"/>
                </a:solidFill>
                <a:latin typeface="Times New Roman"/>
              </a:rPr>
              <a:t>اس</a:t>
            </a:r>
            <a:r>
              <a:rPr lang="en-US" sz="3000" b="1">
                <a:solidFill>
                  <a:srgbClr val="CA0C20"/>
                </a:solidFill>
                <a:latin typeface="Times New Roman"/>
              </a:rPr>
              <a:t>٠٠</a:t>
            </a:r>
            <a:r>
              <a:rPr lang="ar-SA" sz="3000" b="1">
                <a:solidFill>
                  <a:srgbClr val="CA0C20"/>
                </a:solidFill>
                <a:latin typeface="Times New Roman"/>
              </a:rPr>
              <a:t>ة:</a:t>
            </a:r>
          </a:p>
        </p:txBody>
      </p:sp>
      <p:sp>
        <p:nvSpPr>
          <p:cNvPr id="8" name="Rectangle 7"/>
          <p:cNvSpPr/>
          <p:nvPr/>
        </p:nvSpPr>
        <p:spPr>
          <a:xfrm>
            <a:off x="1996678" y="7418784"/>
            <a:ext cx="3657600" cy="43576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Aft>
                <a:spcPts val="189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الخامسه عشرة</a:t>
            </a:r>
          </a:p>
        </p:txBody>
      </p:sp>
      <p:sp>
        <p:nvSpPr>
          <p:cNvPr id="9" name="Rectangle 8"/>
          <p:cNvSpPr/>
          <p:nvPr/>
        </p:nvSpPr>
        <p:spPr>
          <a:xfrm>
            <a:off x="789384" y="8311753"/>
            <a:ext cx="6043612" cy="782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279400" algn="just" rtl="1">
              <a:lnSpc>
                <a:spcPts val="3516"/>
              </a:lnSpc>
              <a:spcAft>
                <a:spcPts val="700"/>
              </a:spcAft>
            </a:pPr>
            <a:r>
              <a:rPr lang="ar-SA" sz="1800" b="1">
                <a:latin typeface="Times New Roman"/>
              </a:rPr>
              <a:t>يجوز </a:t>
            </a:r>
            <a:r>
              <a:rPr lang="ar-SA" sz="2100">
                <a:latin typeface="Times New Roman"/>
              </a:rPr>
              <a:t>للمبتمث إلى الخاح القيام برحلة علمية </a:t>
            </a:r>
            <a:r>
              <a:rPr lang="ar-SA" sz="2000" b="1">
                <a:latin typeface="Times New Roman"/>
              </a:rPr>
              <a:t>أثناء </a:t>
            </a:r>
            <a:r>
              <a:rPr lang="ar-SA" sz="2100">
                <a:latin typeface="Times New Roman"/>
              </a:rPr>
              <a:t>إعداد </a:t>
            </a:r>
            <a:r>
              <a:rPr lang="ar-SA" sz="2000" b="1">
                <a:latin typeface="Times New Roman"/>
              </a:rPr>
              <a:t>الرسالة </a:t>
            </a:r>
            <a:r>
              <a:rPr lang="ar-SA" sz="2100">
                <a:latin typeface="Times New Roman"/>
              </a:rPr>
              <a:t>ولمرة واحدة حلال المرحلة الدرامية الواحدة إلى المملكة </a:t>
            </a:r>
            <a:r>
              <a:rPr lang="ar-SA" sz="20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غيرها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7978" y="9401175"/>
            <a:ext cx="5900737" cy="75366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79400" algn="just" rtl="1">
              <a:lnSpc>
                <a:spcPts val="1913"/>
              </a:lnSpc>
              <a:spcAft>
                <a:spcPts val="1050"/>
              </a:spcAft>
            </a:pPr>
            <a:r>
              <a:rPr lang="ar-SA" sz="1500">
                <a:latin typeface="Times New Roman"/>
              </a:rPr>
              <a:t>(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) تم تعدبل احكام هذ</a:t>
            </a:r>
            <a:r>
              <a:rPr lang="en-US" sz="1500">
                <a:latin typeface="Times New Roman"/>
              </a:rPr>
              <a:t>٠</a:t>
            </a:r>
            <a:r>
              <a:rPr lang="ar-SA" sz="1500">
                <a:latin typeface="Times New Roman"/>
              </a:rPr>
              <a:t> المادن بموجب نرار مجلس انعبم العالي رنم ( </a:t>
            </a:r>
            <a:r>
              <a:rPr lang="en-US" sz="1500">
                <a:latin typeface="Times New Roman"/>
              </a:rPr>
              <a:t>٣</a:t>
            </a:r>
            <a:r>
              <a:rPr lang="ar-SA" sz="1500">
                <a:latin typeface="Times New Roman"/>
              </a:rPr>
              <a:t>/ </a:t>
            </a:r>
            <a:r>
              <a:rPr lang="en-US" sz="1500">
                <a:latin typeface="Times New Roman"/>
              </a:rPr>
              <a:t>٢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ا </a:t>
            </a:r>
            <a:r>
              <a:rPr lang="en-US" sz="1500">
                <a:latin typeface="Times New Roman"/>
              </a:rPr>
              <a:t>٩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٤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د )الخن في جف الثانية ءثر</a:t>
            </a:r>
            <a:r>
              <a:rPr lang="en-US" sz="1500">
                <a:latin typeface="Times New Roman"/>
              </a:rPr>
              <a:t>٠</a:t>
            </a:r>
            <a:r>
              <a:rPr lang="ar-SA" sz="1500">
                <a:latin typeface="Times New Roman"/>
              </a:rPr>
              <a:t>. العقوبة بتارخ </a:t>
            </a:r>
            <a:r>
              <a:rPr lang="en-US" sz="1500">
                <a:latin typeface="Times New Roman"/>
              </a:rPr>
              <a:t>٩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ا </a:t>
            </a:r>
            <a:r>
              <a:rPr lang="en-US" sz="1500">
                <a:latin typeface="Times New Roman"/>
              </a:rPr>
              <a:t>٢</a:t>
            </a:r>
            <a:r>
              <a:rPr lang="ar-SA" sz="1500">
                <a:latin typeface="Times New Roman"/>
              </a:rPr>
              <a:t>/ </a:t>
            </a:r>
            <a:r>
              <a:rPr lang="en-US" sz="1500">
                <a:latin typeface="Times New Roman"/>
              </a:rPr>
              <a:t>٩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٤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د المفرج بالموافقة الب رنم </a:t>
            </a:r>
            <a:r>
              <a:rPr lang="en-US" sz="1500">
                <a:latin typeface="Times New Roman"/>
              </a:rPr>
              <a:t>٦٨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ا </a:t>
            </a:r>
            <a:r>
              <a:rPr lang="en-US" sz="1500">
                <a:latin typeface="Times New Roman"/>
              </a:rPr>
              <a:t>٨</a:t>
            </a:r>
            <a:r>
              <a:rPr lang="ar-SA" sz="1500">
                <a:latin typeface="Times New Roman"/>
              </a:rPr>
              <a:t> وتارخ </a:t>
            </a:r>
            <a:r>
              <a:rPr lang="en-US" sz="1500">
                <a:latin typeface="Times New Roman"/>
              </a:rPr>
              <a:t>٢٩</a:t>
            </a:r>
            <a:r>
              <a:rPr lang="ar-SA" sz="1500">
                <a:latin typeface="Times New Roman"/>
              </a:rPr>
              <a:t>لم</a:t>
            </a:r>
            <a:r>
              <a:rPr lang="en-US" sz="1500">
                <a:latin typeface="Times New Roman"/>
              </a:rPr>
              <a:t>١٤١٩/٣</a:t>
            </a:r>
            <a:r>
              <a:rPr lang="ar-SA" sz="1500">
                <a:latin typeface="Times New Roman"/>
              </a:rPr>
              <a:t>ش.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68715" y="10194131"/>
            <a:ext cx="428625" cy="407194"/>
          </a:xfrm>
          <a:prstGeom prst="rect">
            <a:avLst/>
          </a:prstGeom>
          <a:solidFill>
            <a:srgbClr val="8C060F"/>
          </a:solidFill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620"/>
              </a:lnSpc>
              <a:spcBef>
                <a:spcPts val="1050"/>
              </a:spcBef>
            </a:pPr>
            <a:r>
              <a:rPr lang="ar-SA" sz="2700" i="1">
                <a:solidFill>
                  <a:srgbClr val="FFFFFF"/>
                </a:solidFill>
                <a:latin typeface="Arial Unicode MS"/>
              </a:rPr>
              <a:t>ا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04" y="10207255"/>
            <a:ext cx="361507" cy="47492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3013" y="453655"/>
            <a:ext cx="6131442" cy="748532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436231" indent="-393700" algn="r" rtl="1">
              <a:lnSpc>
                <a:spcPts val="2330"/>
              </a:lnSpc>
              <a:spcAft>
                <a:spcPts val="1050"/>
              </a:spcAft>
            </a:pPr>
            <a:r>
              <a:rPr lang="ar-SA" sz="2100">
                <a:latin typeface="Times New Roman"/>
              </a:rPr>
              <a:t>خارج </a:t>
            </a:r>
            <a:r>
              <a:rPr lang="ar-SA" sz="1700">
                <a:latin typeface="Arial Unicode MS"/>
              </a:rPr>
              <a:t>مقر </a:t>
            </a:r>
            <a:r>
              <a:rPr lang="ar-SA" sz="2100">
                <a:latin typeface="Times New Roman"/>
              </a:rPr>
              <a:t>ا لبعثة </a:t>
            </a:r>
            <a:r>
              <a:rPr lang="ar-SA" sz="1700">
                <a:latin typeface="Arial Unicode MS"/>
              </a:rPr>
              <a:t>وفقآ </a:t>
            </a:r>
            <a:r>
              <a:rPr lang="ar-SA" sz="2100">
                <a:latin typeface="Times New Roman"/>
              </a:rPr>
              <a:t>للضوابط الآتية:</a:t>
            </a:r>
          </a:p>
          <a:p>
            <a:pPr marR="436231" indent="-393700" algn="r" rtl="1">
              <a:lnSpc>
                <a:spcPts val="3321"/>
              </a:lnSpc>
              <a:spcAft>
                <a:spcPts val="420"/>
              </a:spcAft>
            </a:pP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ar-SA" sz="1700">
                <a:latin typeface="Arial Unicode MS"/>
              </a:rPr>
              <a:t>أن </a:t>
            </a:r>
            <a:r>
              <a:rPr lang="ar-SA" sz="2000" b="1">
                <a:latin typeface="Times New Roman"/>
              </a:rPr>
              <a:t>يوصي </a:t>
            </a:r>
            <a:r>
              <a:rPr lang="ar-SA" sz="1700">
                <a:latin typeface="Arial Unicode MS"/>
              </a:rPr>
              <a:t>المشرف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دراسة </a:t>
            </a:r>
            <a:r>
              <a:rPr lang="ar-SA" sz="1700">
                <a:latin typeface="Arial Unicode MS"/>
              </a:rPr>
              <a:t>الطالب </a:t>
            </a:r>
            <a:r>
              <a:rPr lang="ar-SA" sz="2100">
                <a:latin typeface="Times New Roman"/>
              </a:rPr>
              <a:t>بحاجة البحث إلى الرحلة </a:t>
            </a:r>
            <a:r>
              <a:rPr lang="ar-SA" sz="1600" b="1">
                <a:latin typeface="Tahoma"/>
              </a:rPr>
              <a:t>اسبة.</a:t>
            </a:r>
          </a:p>
          <a:p>
            <a:pPr marR="436231" indent="-393700" algn="r" rtl="1">
              <a:lnSpc>
                <a:spcPts val="3907"/>
              </a:lnSpc>
            </a:pPr>
            <a:r>
              <a:rPr lang="en-US" sz="1900" b="1">
                <a:latin typeface="Times New Roman"/>
              </a:rPr>
              <a:t>٢</a:t>
            </a:r>
            <a:r>
              <a:rPr lang="ar-SA" sz="1900" b="1">
                <a:latin typeface="Times New Roman"/>
              </a:rPr>
              <a:t>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ar-SA" sz="2100">
                <a:latin typeface="Times New Roman"/>
              </a:rPr>
              <a:t>تأييد </a:t>
            </a:r>
            <a:r>
              <a:rPr lang="ar-SA" sz="1900" b="1">
                <a:latin typeface="Times New Roman"/>
              </a:rPr>
              <a:t>الملحق الثقافي.</a:t>
            </a:r>
          </a:p>
          <a:p>
            <a:pPr marR="436231" indent="-393700" algn="r" rtl="1">
              <a:lnSpc>
                <a:spcPts val="3907"/>
              </a:lnSpc>
            </a:pPr>
            <a:r>
              <a:rPr lang="en-US" sz="1900" b="1">
                <a:latin typeface="Times New Roman"/>
              </a:rPr>
              <a:t>٣</a:t>
            </a:r>
            <a:r>
              <a:rPr lang="ar-SA" sz="1900" b="1">
                <a:latin typeface="Times New Roman"/>
              </a:rPr>
              <a:t> - موافقة مجلي الشم والكلية، أو المعهد وما في حكمهما، ولجنة </a:t>
            </a:r>
            <a:r>
              <a:rPr lang="ar-SA" sz="2100">
                <a:latin typeface="Times New Roman"/>
              </a:rPr>
              <a:t>الابعاث والتدريب في الجامعة المبتمث منها.</a:t>
            </a:r>
          </a:p>
          <a:p>
            <a:pPr marR="436231" indent="-393700" algn="r" rtl="1">
              <a:lnSpc>
                <a:spcPts val="3879"/>
              </a:lnSpc>
            </a:pPr>
            <a:r>
              <a:rPr lang="en-US" sz="2100">
                <a:latin typeface="Times New Roman"/>
              </a:rPr>
              <a:t>٤</a:t>
            </a:r>
            <a:r>
              <a:rPr lang="ar-SA" sz="2100">
                <a:latin typeface="Times New Roman"/>
              </a:rPr>
              <a:t> - </a:t>
            </a:r>
            <a:r>
              <a:rPr lang="ar-SA" sz="1700">
                <a:latin typeface="Arial Unicode MS"/>
              </a:rPr>
              <a:t>ألا </a:t>
            </a:r>
            <a:r>
              <a:rPr lang="ar-SA" sz="2100">
                <a:latin typeface="Times New Roman"/>
              </a:rPr>
              <a:t>تزيد مدة </a:t>
            </a:r>
            <a:r>
              <a:rPr lang="ar-SA" sz="1700">
                <a:latin typeface="Arial Unicode MS"/>
              </a:rPr>
              <a:t>الرحلة </a:t>
            </a:r>
            <a:r>
              <a:rPr lang="ar-SA" sz="2100">
                <a:latin typeface="Times New Roman"/>
              </a:rPr>
              <a:t>العلمية </a:t>
            </a:r>
            <a:r>
              <a:rPr lang="ar-SA" sz="1800" b="1">
                <a:latin typeface="Times New Roman"/>
              </a:rPr>
              <a:t>عن </a:t>
            </a:r>
            <a:r>
              <a:rPr lang="ar-SA" sz="1700">
                <a:latin typeface="Arial Unicode MS"/>
              </a:rPr>
              <a:t>ثلاثة أشهر حدأ أفصى.</a:t>
            </a:r>
          </a:p>
          <a:p>
            <a:pPr marR="436231" indent="-393700" algn="just" rtl="1">
              <a:lnSpc>
                <a:spcPts val="3879"/>
              </a:lnSpc>
            </a:pPr>
            <a:r>
              <a:rPr lang="en-US" sz="1700">
                <a:latin typeface="Arial Unicode MS"/>
              </a:rPr>
              <a:t>٥</a:t>
            </a:r>
            <a:r>
              <a:rPr lang="ar-SA" sz="1700">
                <a:latin typeface="Arial Unicode MS"/>
              </a:rPr>
              <a:t>-إذا </a:t>
            </a:r>
            <a:r>
              <a:rPr lang="ar-SA" sz="2100">
                <a:latin typeface="Times New Roman"/>
              </a:rPr>
              <a:t>كانت </a:t>
            </a:r>
            <a:r>
              <a:rPr lang="ar-SA" sz="2000" b="1">
                <a:latin typeface="Times New Roman"/>
              </a:rPr>
              <a:t>الرحلة اسمبة </a:t>
            </a:r>
            <a:r>
              <a:rPr lang="ar-SA" sz="1700">
                <a:latin typeface="Arial Unicode MS"/>
              </a:rPr>
              <a:t>إر السلكة </a:t>
            </a:r>
            <a:r>
              <a:rPr lang="ar-SA" sz="1900" b="1">
                <a:latin typeface="Times New Roman"/>
              </a:rPr>
              <a:t>سر </a:t>
            </a:r>
            <a:r>
              <a:rPr lang="ar-SA" sz="2000" b="1">
                <a:latin typeface="Times New Roman"/>
              </a:rPr>
              <a:t>البعث </a:t>
            </a:r>
            <a:r>
              <a:rPr lang="ar-SA" sz="1700">
                <a:latin typeface="Arial Unicode MS"/>
              </a:rPr>
              <a:t>أف </a:t>
            </a:r>
            <a:r>
              <a:rPr lang="ar-SA" sz="1800" b="1">
                <a:latin typeface="Times New Roman"/>
              </a:rPr>
              <a:t>يباشر </a:t>
            </a:r>
            <a:r>
              <a:rPr lang="ar-SA" sz="2100">
                <a:latin typeface="Times New Roman"/>
              </a:rPr>
              <a:t>أبحاثه تحت </a:t>
            </a:r>
            <a:r>
              <a:rPr lang="ar-SA" sz="1700">
                <a:latin typeface="Arial Unicode MS"/>
              </a:rPr>
              <a:t>إشراف </a:t>
            </a:r>
            <a:r>
              <a:rPr lang="ar-SA" sz="2100">
                <a:latin typeface="Times New Roman"/>
              </a:rPr>
              <a:t>القم التابع له </a:t>
            </a:r>
            <a:r>
              <a:rPr lang="ar-SA" sz="1700">
                <a:latin typeface="Arial Unicode MS"/>
              </a:rPr>
              <a:t>ويقوم </a:t>
            </a:r>
            <a:r>
              <a:rPr lang="ar-SA" sz="2100">
                <a:latin typeface="Times New Roman"/>
              </a:rPr>
              <a:t>القم </a:t>
            </a:r>
            <a:r>
              <a:rPr lang="ar-SA" sz="2000" b="1">
                <a:latin typeface="Times New Roman"/>
              </a:rPr>
              <a:t>بإعداد </a:t>
            </a:r>
            <a:r>
              <a:rPr lang="ar-SA" sz="1700">
                <a:latin typeface="Arial Unicode MS"/>
              </a:rPr>
              <a:t>تقرير واف </a:t>
            </a:r>
            <a:r>
              <a:rPr lang="ar-SA" sz="1800" b="1">
                <a:latin typeface="Times New Roman"/>
              </a:rPr>
              <a:t>عن </a:t>
            </a:r>
            <a:r>
              <a:rPr lang="ar-SA" sz="1700">
                <a:latin typeface="Arial Unicode MS"/>
              </a:rPr>
              <a:t>الرحلة.</a:t>
            </a:r>
          </a:p>
          <a:p>
            <a:pPr marR="436231" indent="-393700" algn="just" rtl="1">
              <a:lnSpc>
                <a:spcPts val="3740"/>
              </a:lnSpc>
              <a:spcAft>
                <a:spcPts val="1050"/>
              </a:spcAft>
            </a:pPr>
            <a:r>
              <a:rPr lang="en-US" sz="1900" b="1">
                <a:latin typeface="Times New Roman"/>
              </a:rPr>
              <a:t>٦</a:t>
            </a:r>
            <a:r>
              <a:rPr lang="ar-SA" sz="1900" b="1">
                <a:latin typeface="Times New Roman"/>
              </a:rPr>
              <a:t> - إذا كانت الرحلة العلمية خارج مقر البعثة </a:t>
            </a:r>
            <a:r>
              <a:rPr lang="ar-SA" sz="2100">
                <a:latin typeface="Times New Roman"/>
              </a:rPr>
              <a:t>وإلى غير </a:t>
            </a:r>
            <a:r>
              <a:rPr lang="ar-SA" sz="1900" b="1">
                <a:latin typeface="Times New Roman"/>
              </a:rPr>
              <a:t>المملكة </a:t>
            </a:r>
            <a:r>
              <a:rPr lang="ar-SA" sz="2100">
                <a:latin typeface="Times New Roman"/>
              </a:rPr>
              <a:t>فيتم </a:t>
            </a:r>
            <a:r>
              <a:rPr lang="ar-SA" sz="1900" b="1">
                <a:latin typeface="Times New Roman"/>
              </a:rPr>
              <a:t>ربع تقرير عن الرحلة إلى الملحق الثقافي من قبل المشرف </a:t>
            </a:r>
            <a:r>
              <a:rPr lang="ar-SA" sz="2100">
                <a:latin typeface="Times New Roman"/>
              </a:rPr>
              <a:t>على </a:t>
            </a:r>
            <a:r>
              <a:rPr lang="ar-SA" sz="1900" b="1">
                <a:latin typeface="Times New Roman"/>
              </a:rPr>
              <a:t>دراسة المبتمث ويقوم الملحق </a:t>
            </a:r>
            <a:r>
              <a:rPr lang="ar-SA" sz="2100">
                <a:latin typeface="Times New Roman"/>
              </a:rPr>
              <a:t>بتزويد </a:t>
            </a:r>
            <a:r>
              <a:rPr lang="ar-SA" sz="1900" b="1">
                <a:latin typeface="Times New Roman"/>
              </a:rPr>
              <a:t>الجامعة التاح لها المبتمث </a:t>
            </a:r>
            <a:r>
              <a:rPr lang="ar-SA" sz="2100">
                <a:latin typeface="Times New Roman"/>
              </a:rPr>
              <a:t>بصورة </a:t>
            </a:r>
            <a:r>
              <a:rPr lang="ar-SA" sz="1900" b="1">
                <a:latin typeface="Times New Roman"/>
              </a:rPr>
              <a:t>منه.</a:t>
            </a:r>
          </a:p>
          <a:p>
            <a:pPr marR="436231" indent="-393700" algn="r" rtl="1">
              <a:lnSpc>
                <a:spcPts val="2330"/>
              </a:lnSpc>
              <a:spcAft>
                <a:spcPts val="3080"/>
              </a:spcAft>
            </a:pPr>
            <a:r>
              <a:rPr lang="ar-SA" sz="2100">
                <a:solidFill>
                  <a:srgbClr val="CA0C20"/>
                </a:solidFill>
                <a:latin typeface="Times New Roman"/>
              </a:rPr>
              <a:t>ته</a:t>
            </a:r>
            <a:r>
              <a:rPr lang="en-US" sz="2100">
                <a:solidFill>
                  <a:srgbClr val="CA0C20"/>
                </a:solidFill>
                <a:latin typeface="Times New Roman"/>
              </a:rPr>
              <a:t>1</a:t>
            </a:r>
            <a:r>
              <a:rPr lang="ar-SA" sz="2100">
                <a:solidFill>
                  <a:srgbClr val="CA0C20"/>
                </a:solidFill>
                <a:latin typeface="Times New Roman"/>
              </a:rPr>
              <a:t>مادد: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4744" y="8293395"/>
            <a:ext cx="3685953" cy="50327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3080"/>
              </a:spcBef>
              <a:spcAft>
                <a:spcPts val="203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السادسة </a:t>
            </a:r>
            <a:r>
              <a:rPr lang="ar-SA" sz="2700" b="1">
                <a:solidFill>
                  <a:srgbClr val="CA0C20"/>
                </a:solidFill>
                <a:latin typeface="Times New Roman"/>
              </a:rPr>
              <a:t>عشرة</a:t>
            </a:r>
          </a:p>
        </p:txBody>
      </p:sp>
      <p:sp>
        <p:nvSpPr>
          <p:cNvPr id="5" name="Rectangle 4"/>
          <p:cNvSpPr/>
          <p:nvPr/>
        </p:nvSpPr>
        <p:spPr>
          <a:xfrm>
            <a:off x="765544" y="9221972"/>
            <a:ext cx="6117265" cy="90731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93700" algn="r" rtl="1">
              <a:lnSpc>
                <a:spcPts val="4074"/>
              </a:lnSpc>
              <a:spcBef>
                <a:spcPts val="2030"/>
              </a:spcBef>
            </a:pPr>
            <a:r>
              <a:rPr lang="ar-SA" sz="1900" b="1">
                <a:latin typeface="Times New Roman"/>
              </a:rPr>
              <a:t>تصرف للمبتمث </a:t>
            </a:r>
            <a:r>
              <a:rPr lang="ar-SA" sz="2100">
                <a:latin typeface="Times New Roman"/>
              </a:rPr>
              <a:t>للخارج </a:t>
            </a:r>
            <a:r>
              <a:rPr lang="ar-SA" sz="1900" b="1">
                <a:latin typeface="Times New Roman"/>
              </a:rPr>
              <a:t>تنكرة سنر </a:t>
            </a:r>
            <a:r>
              <a:rPr lang="ar-SA" sz="2100">
                <a:latin typeface="Times New Roman"/>
              </a:rPr>
              <a:t>بالطائرة بالدرجة </a:t>
            </a:r>
            <a:r>
              <a:rPr lang="ar-SA" sz="1800" b="1">
                <a:latin typeface="Times New Roman"/>
              </a:rPr>
              <a:t>السياحية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1800" b="1">
                <a:latin typeface="Times New Roman"/>
              </a:rPr>
              <a:t>النحو الآتي: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518" y="450056"/>
            <a:ext cx="6111478" cy="91475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330"/>
              </a:lnSpc>
              <a:spcAft>
                <a:spcPts val="1190"/>
              </a:spcAft>
            </a:pP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- المبتمث الأعزب أو المتزوج الذي لا </a:t>
            </a:r>
            <a:r>
              <a:rPr lang="ar-SA" sz="1700">
                <a:latin typeface="Arial Unicode MS"/>
              </a:rPr>
              <a:t>ترافقه أسرته:</a:t>
            </a:r>
          </a:p>
          <a:p>
            <a:pPr marR="975122" indent="-431800" algn="just" rtl="1">
              <a:lnSpc>
                <a:spcPts val="3853"/>
              </a:lnSpc>
              <a:spcAft>
                <a:spcPts val="350"/>
              </a:spcAft>
            </a:pPr>
            <a:r>
              <a:rPr lang="ar-SA" sz="2100">
                <a:latin typeface="Times New Roman"/>
              </a:rPr>
              <a:t>أ ) </a:t>
            </a:r>
            <a:r>
              <a:rPr lang="ar-SA" sz="1700">
                <a:latin typeface="Arial Unicode MS"/>
              </a:rPr>
              <a:t>تنكرة سفر </a:t>
            </a:r>
            <a:r>
              <a:rPr lang="ar-SA" sz="2100">
                <a:latin typeface="Times New Roman"/>
              </a:rPr>
              <a:t>وحيدة الاتجاه من </a:t>
            </a:r>
            <a:r>
              <a:rPr lang="ar-SA" sz="1700">
                <a:latin typeface="Arial Unicode MS"/>
              </a:rPr>
              <a:t>المملكة </a:t>
            </a:r>
            <a:r>
              <a:rPr lang="ar-SA" sz="1800" b="1">
                <a:latin typeface="Times New Roman"/>
              </a:rPr>
              <a:t>إلى </a:t>
            </a:r>
            <a:r>
              <a:rPr lang="ar-SA" sz="1700">
                <a:latin typeface="Arial Unicode MS"/>
              </a:rPr>
              <a:t>مقر </a:t>
            </a:r>
            <a:r>
              <a:rPr lang="ar-SA" sz="2100">
                <a:latin typeface="Times New Roman"/>
              </a:rPr>
              <a:t>دراسته للالتحاق </a:t>
            </a:r>
            <a:r>
              <a:rPr lang="ar-SA" sz="1800" b="1">
                <a:latin typeface="Times New Roman"/>
              </a:rPr>
              <a:t>بالبعثة.</a:t>
            </a:r>
          </a:p>
          <a:p>
            <a:pPr marR="975122" indent="-431800" algn="just" rtl="1">
              <a:lnSpc>
                <a:spcPts val="4388"/>
              </a:lnSpc>
            </a:pPr>
            <a:r>
              <a:rPr lang="ar-SA" sz="1700">
                <a:latin typeface="Arial Unicode MS"/>
              </a:rPr>
              <a:t>ب) تنكرة سفر </a:t>
            </a:r>
            <a:r>
              <a:rPr lang="ar-SA" sz="2100">
                <a:latin typeface="Times New Roman"/>
              </a:rPr>
              <a:t>نهابأ وإيابآ من مقر دراسته </a:t>
            </a:r>
            <a:r>
              <a:rPr lang="ar-SA" sz="1800" b="1">
                <a:latin typeface="Times New Roman"/>
              </a:rPr>
              <a:t>إلى </a:t>
            </a:r>
            <a:r>
              <a:rPr lang="ar-SA" sz="2100">
                <a:latin typeface="Times New Roman"/>
              </a:rPr>
              <a:t>المملكة </a:t>
            </a:r>
            <a:r>
              <a:rPr lang="ar-SA" sz="1800" b="1">
                <a:latin typeface="Times New Roman"/>
              </a:rPr>
              <a:t>بعد مضي </a:t>
            </a:r>
            <a:r>
              <a:rPr lang="ar-SA" sz="2100">
                <a:latin typeface="Times New Roman"/>
              </a:rPr>
              <a:t>سنة دراسية لقضاء إجازته السوية.</a:t>
            </a:r>
          </a:p>
          <a:p>
            <a:pPr marR="975122" indent="-431800" algn="r" rtl="1">
              <a:lnSpc>
                <a:spcPts val="3572"/>
              </a:lnSpc>
              <a:spcAft>
                <a:spcPts val="350"/>
              </a:spcAft>
            </a:pPr>
            <a:r>
              <a:rPr lang="ar-SA" sz="2100">
                <a:latin typeface="Times New Roman"/>
              </a:rPr>
              <a:t>ر) </a:t>
            </a:r>
            <a:r>
              <a:rPr lang="ar-SA" sz="1700">
                <a:latin typeface="Arial Unicode MS"/>
              </a:rPr>
              <a:t>تنكرة </a:t>
            </a:r>
            <a:r>
              <a:rPr lang="ar-SA" sz="2100">
                <a:latin typeface="Times New Roman"/>
              </a:rPr>
              <a:t>سفر </a:t>
            </a:r>
            <a:r>
              <a:rPr lang="ar-SA" sz="1700">
                <a:latin typeface="Arial Unicode MS"/>
              </a:rPr>
              <a:t>نهابأ وإيابأ </a:t>
            </a:r>
            <a:r>
              <a:rPr lang="ar-SA" sz="2100">
                <a:latin typeface="Times New Roman"/>
              </a:rPr>
              <a:t>من مقر دراسته للقيام بالرحلة</a:t>
            </a:r>
          </a:p>
          <a:p>
            <a:pPr marR="975122" indent="0" algn="r" rtl="1">
              <a:lnSpc>
                <a:spcPts val="3572"/>
              </a:lnSpc>
              <a:spcAft>
                <a:spcPts val="350"/>
              </a:spcAft>
            </a:pPr>
            <a:r>
              <a:rPr lang="ar-SA" sz="2100" u="sng">
                <a:latin typeface="Times New Roman"/>
              </a:rPr>
              <a:t>العب</a:t>
            </a:r>
          </a:p>
          <a:p>
            <a:pPr marR="975122" indent="-431800" algn="just" rtl="1">
              <a:lnSpc>
                <a:spcPts val="4247"/>
              </a:lnSpc>
            </a:pPr>
            <a:r>
              <a:rPr lang="ar-SA" sz="2100">
                <a:latin typeface="Times New Roman"/>
              </a:rPr>
              <a:t>د ) </a:t>
            </a:r>
            <a:r>
              <a:rPr lang="ar-SA" sz="1700">
                <a:latin typeface="Arial Unicode MS"/>
              </a:rPr>
              <a:t>تنكرة سشر </a:t>
            </a:r>
            <a:r>
              <a:rPr lang="ar-SA" sz="2100">
                <a:latin typeface="Times New Roman"/>
              </a:rPr>
              <a:t>نهابأ وإيابأ داخل الدولة مقر </a:t>
            </a:r>
            <a:r>
              <a:rPr lang="ar-SA" sz="1900" b="1">
                <a:latin typeface="Times New Roman"/>
              </a:rPr>
              <a:t>ابعثة </a:t>
            </a:r>
            <a:r>
              <a:rPr lang="ar-SA" sz="2100">
                <a:latin typeface="Times New Roman"/>
              </a:rPr>
              <a:t>ولمرة واحدة للقيام بإجراء الأبحاث أو أداء الاختبارات بشرط </a:t>
            </a:r>
            <a:r>
              <a:rPr lang="ar-SA" sz="1700">
                <a:latin typeface="Arial Unicode MS"/>
              </a:rPr>
              <a:t>أن </a:t>
            </a:r>
            <a:r>
              <a:rPr lang="ar-SA" sz="2100">
                <a:latin typeface="Times New Roman"/>
              </a:rPr>
              <a:t>تزيد </a:t>
            </a:r>
            <a:r>
              <a:rPr lang="ar-SA" sz="1900" b="1">
                <a:latin typeface="Times New Roman"/>
              </a:rPr>
              <a:t>المانة </a:t>
            </a:r>
            <a:r>
              <a:rPr lang="ar-SA" sz="2100">
                <a:latin typeface="Times New Roman"/>
              </a:rPr>
              <a:t>ءن(</a:t>
            </a:r>
            <a:r>
              <a:rPr lang="en-US" sz="2100">
                <a:latin typeface="Times New Roman"/>
              </a:rPr>
              <a:t>١٠٠</a:t>
            </a:r>
            <a:r>
              <a:rPr lang="ar-SA" sz="2100">
                <a:latin typeface="Times New Roman"/>
              </a:rPr>
              <a:t>)داثذ تمم.</a:t>
            </a:r>
          </a:p>
          <a:p>
            <a:pPr marR="975122" indent="-431800" algn="just" rtl="1">
              <a:lnSpc>
                <a:spcPts val="2981"/>
              </a:lnSpc>
              <a:spcAft>
                <a:spcPts val="770"/>
              </a:spcAft>
            </a:pPr>
            <a:r>
              <a:rPr lang="ar-SA" sz="2100">
                <a:latin typeface="Times New Roman"/>
              </a:rPr>
              <a:t>م) </a:t>
            </a:r>
            <a:r>
              <a:rPr lang="ar-SA" sz="1700">
                <a:latin typeface="Arial Unicode MS"/>
              </a:rPr>
              <a:t>تنكرة سنر </a:t>
            </a:r>
            <a:r>
              <a:rPr lang="ar-SA" sz="2100">
                <a:latin typeface="Times New Roman"/>
              </a:rPr>
              <a:t>نهابأ وإيابأ من </a:t>
            </a:r>
            <a:r>
              <a:rPr lang="ar-SA" sz="1700">
                <a:latin typeface="Arial Unicode MS"/>
              </a:rPr>
              <a:t>مقر </a:t>
            </a:r>
            <a:r>
              <a:rPr lang="ar-SA" sz="2100">
                <a:latin typeface="Times New Roman"/>
              </a:rPr>
              <a:t>دراسته </a:t>
            </a:r>
            <a:r>
              <a:rPr lang="ar-SA" sz="1800" b="1">
                <a:latin typeface="Times New Roman"/>
              </a:rPr>
              <a:t>إلى </a:t>
            </a:r>
            <a:r>
              <a:rPr lang="ar-SA" sz="2100">
                <a:latin typeface="Times New Roman"/>
              </a:rPr>
              <a:t>المملكة </a:t>
            </a:r>
            <a:r>
              <a:rPr lang="ar-SA" sz="18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حال وفاة أحد والدي المبتمث أوزوجه أو أحد أولاده.</a:t>
            </a:r>
          </a:p>
          <a:p>
            <a:pPr marR="975122" indent="-431800" algn="just" rtl="1">
              <a:lnSpc>
                <a:spcPts val="3347"/>
              </a:lnSpc>
              <a:spcAft>
                <a:spcPts val="350"/>
              </a:spcAft>
            </a:pPr>
            <a:r>
              <a:rPr lang="ar-SA" sz="1800" b="1">
                <a:latin typeface="Times New Roman"/>
              </a:rPr>
              <a:t>و </a:t>
            </a:r>
            <a:r>
              <a:rPr lang="ar-SA" sz="2100">
                <a:latin typeface="Times New Roman"/>
              </a:rPr>
              <a:t>) </a:t>
            </a:r>
            <a:r>
              <a:rPr lang="ar-SA" sz="1700">
                <a:latin typeface="Arial Unicode MS"/>
              </a:rPr>
              <a:t>تنكرة سنر </a:t>
            </a:r>
            <a:r>
              <a:rPr lang="ar-SA" sz="1800" b="1">
                <a:latin typeface="Times New Roman"/>
              </a:rPr>
              <a:t>وحيدة </a:t>
            </a:r>
            <a:r>
              <a:rPr lang="ar-SA" sz="2100">
                <a:latin typeface="Times New Roman"/>
              </a:rPr>
              <a:t>الاتجاه من </a:t>
            </a:r>
            <a:r>
              <a:rPr lang="ar-SA" sz="1700">
                <a:latin typeface="Arial Unicode MS"/>
              </a:rPr>
              <a:t>مقر </a:t>
            </a:r>
            <a:r>
              <a:rPr lang="ar-SA" sz="2100">
                <a:latin typeface="Times New Roman"/>
              </a:rPr>
              <a:t>دراسته </a:t>
            </a:r>
            <a:r>
              <a:rPr lang="ar-SA" sz="1800" b="1">
                <a:latin typeface="Times New Roman"/>
              </a:rPr>
              <a:t>إلى </a:t>
            </a:r>
            <a:r>
              <a:rPr lang="ar-SA" sz="2100">
                <a:latin typeface="Times New Roman"/>
              </a:rPr>
              <a:t>المملكة </a:t>
            </a:r>
            <a:r>
              <a:rPr lang="ar-SA" sz="1800" b="1">
                <a:latin typeface="Times New Roman"/>
              </a:rPr>
              <a:t>بعد </a:t>
            </a:r>
            <a:r>
              <a:rPr lang="ar-SA" sz="2100">
                <a:latin typeface="Times New Roman"/>
              </a:rPr>
              <a:t>التخرج أوإنهاء البعثة.</a:t>
            </a:r>
          </a:p>
          <a:p>
            <a:pPr indent="0" algn="r" rtl="1">
              <a:lnSpc>
                <a:spcPts val="2330"/>
              </a:lnSpc>
              <a:spcAft>
                <a:spcPts val="1190"/>
              </a:spcAft>
            </a:pP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 - المبتمث المتزح الذي </a:t>
            </a:r>
            <a:r>
              <a:rPr lang="ar-SA" sz="1700">
                <a:latin typeface="Arial Unicode MS"/>
              </a:rPr>
              <a:t>ترافقه أسرته:</a:t>
            </a:r>
          </a:p>
          <a:p>
            <a:pPr marR="403622" indent="0" algn="just" rtl="1">
              <a:lnSpc>
                <a:spcPts val="3994"/>
              </a:lnSpc>
            </a:pPr>
            <a:r>
              <a:rPr lang="ar-SA" sz="2100">
                <a:latin typeface="Times New Roman"/>
              </a:rPr>
              <a:t>يتحق المبتمث وزوجه </a:t>
            </a:r>
            <a:r>
              <a:rPr lang="ar-SA" sz="1700">
                <a:latin typeface="Arial Unicode MS"/>
              </a:rPr>
              <a:t>وأولاده </a:t>
            </a:r>
            <a:r>
              <a:rPr lang="ar-SA" sz="2100">
                <a:latin typeface="Times New Roman"/>
              </a:rPr>
              <a:t>القصر مهما كان عددهم وبناته </a:t>
            </a:r>
            <a:r>
              <a:rPr lang="ar-SA" sz="1800" b="1">
                <a:latin typeface="Times New Roman"/>
              </a:rPr>
              <a:t>غير </a:t>
            </a:r>
            <a:r>
              <a:rPr lang="ar-SA" sz="2100">
                <a:latin typeface="Times New Roman"/>
              </a:rPr>
              <a:t>المتزوجات، ووالدته إذا كان يعولها </a:t>
            </a:r>
            <a:r>
              <a:rPr lang="ar-SA" sz="1800" b="1">
                <a:latin typeface="Times New Roman"/>
              </a:rPr>
              <a:t>شرعا </a:t>
            </a:r>
            <a:r>
              <a:rPr lang="ar-SA" sz="2100">
                <a:latin typeface="Times New Roman"/>
              </a:rPr>
              <a:t>ورافقته </a:t>
            </a:r>
            <a:r>
              <a:rPr lang="ar-SA" sz="1800" b="1">
                <a:latin typeface="Times New Roman"/>
              </a:rPr>
              <a:t>إلى مقر </a:t>
            </a:r>
            <a:r>
              <a:rPr lang="ar-SA" sz="2100">
                <a:latin typeface="Times New Roman"/>
              </a:rPr>
              <a:t>دراسته، التناكر المشار إليها </a:t>
            </a:r>
            <a:r>
              <a:rPr lang="ar-SA" sz="18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&lt;(أ، ب، ر،ض،واا 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ن </a:t>
            </a:r>
            <a:r>
              <a:rPr lang="ar-SA" sz="1700">
                <a:latin typeface="Arial Unicode MS"/>
              </a:rPr>
              <a:t>الفقرة</a:t>
            </a:r>
          </a:p>
        </p:txBody>
      </p:sp>
      <p:sp>
        <p:nvSpPr>
          <p:cNvPr id="3" name="Rectangle 2"/>
          <p:cNvSpPr/>
          <p:nvPr/>
        </p:nvSpPr>
        <p:spPr>
          <a:xfrm>
            <a:off x="4779168" y="9754790"/>
            <a:ext cx="1682353" cy="30718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2330"/>
              </a:lnSpc>
            </a:pPr>
            <a:r>
              <a:rPr lang="ar-SA" sz="2100">
                <a:latin typeface="Times New Roman"/>
              </a:rPr>
              <a:t>(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) من هذ</a:t>
            </a:r>
            <a:r>
              <a:rPr lang="en-US" sz="2100">
                <a:latin typeface="Times New Roman"/>
              </a:rPr>
              <a:t>٥</a:t>
            </a:r>
            <a:r>
              <a:rPr lang="ar-SA" sz="2100">
                <a:latin typeface="Times New Roman"/>
              </a:rPr>
              <a:t> المادة.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521" y="746521"/>
            <a:ext cx="6115050" cy="45005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76200" indent="0" algn="ctr" rtl="1">
              <a:lnSpc>
                <a:spcPts val="3540"/>
              </a:lnSpc>
            </a:pPr>
            <a:r>
              <a:rPr lang="ar-SA" sz="3200" b="1">
                <a:solidFill>
                  <a:srgbClr val="D40F46"/>
                </a:solidFill>
                <a:latin typeface="Times New Roman"/>
              </a:rPr>
              <a:t>المادة السابعن عشرة</a:t>
            </a:r>
          </a:p>
        </p:txBody>
      </p:sp>
      <p:sp>
        <p:nvSpPr>
          <p:cNvPr id="3" name="Rectangle 2"/>
          <p:cNvSpPr/>
          <p:nvPr/>
        </p:nvSpPr>
        <p:spPr>
          <a:xfrm>
            <a:off x="746521" y="1739503"/>
            <a:ext cx="6115050" cy="496490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19100" algn="r" rtl="1">
              <a:lnSpc>
                <a:spcPts val="3263"/>
              </a:lnSpc>
            </a:pPr>
            <a:r>
              <a:rPr lang="ar-SA" sz="2100">
                <a:latin typeface="Times New Roman"/>
              </a:rPr>
              <a:t>يصرف للمبتمث تنكرة سفر نهابآ وإيابآ لمرة واحدة لحضور المؤتمرات، والندوات العلمية،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الدورات القصيرة </a:t>
            </a:r>
            <a:r>
              <a:rPr lang="ar-SA" sz="1900" b="1">
                <a:latin typeface="Times New Roman"/>
              </a:rPr>
              <a:t>وذلك </a:t>
            </a:r>
            <a:r>
              <a:rPr lang="ar-SA" sz="1700">
                <a:latin typeface="Arial Unicode MS"/>
              </a:rPr>
              <a:t>خلال </a:t>
            </a:r>
            <a:r>
              <a:rPr lang="ar-SA" sz="2100">
                <a:latin typeface="Times New Roman"/>
              </a:rPr>
              <a:t>المرحلة الدراسية الواحدة وفق الضوابط الآتية : </a:t>
            </a:r>
            <a:r>
              <a:rPr lang="en-US" sz="1900" b="1">
                <a:latin typeface="Times New Roman"/>
              </a:rPr>
              <a:t>١</a:t>
            </a:r>
            <a:r>
              <a:rPr lang="ar-SA" sz="1900" b="1">
                <a:latin typeface="Times New Roman"/>
              </a:rPr>
              <a:t>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ar-SA" sz="1900" b="1">
                <a:latin typeface="Times New Roman"/>
              </a:rPr>
              <a:t>أن </a:t>
            </a:r>
            <a:r>
              <a:rPr lang="ar-SA" sz="2100">
                <a:latin typeface="Times New Roman"/>
              </a:rPr>
              <a:t>يكون للمؤتمر، أو الدورة علاقة مباشرة بتخصمه </a:t>
            </a:r>
            <a:r>
              <a:rPr lang="ar-SA" sz="1900" b="1">
                <a:latin typeface="Times New Roman"/>
              </a:rPr>
              <a:t>أو موضع </a:t>
            </a:r>
            <a:r>
              <a:rPr lang="ar-SA" sz="2100">
                <a:latin typeface="Times New Roman"/>
              </a:rPr>
              <a:t>بحثه.</a:t>
            </a:r>
          </a:p>
          <a:p>
            <a:pPr marR="457597" indent="-419100" algn="just" rtl="1">
              <a:lnSpc>
                <a:spcPts val="3403"/>
              </a:lnSpc>
              <a:spcAft>
                <a:spcPts val="1400"/>
              </a:spcAft>
            </a:pPr>
            <a:r>
              <a:rPr lang="en-US" sz="1700">
                <a:latin typeface="Arial Unicode MS"/>
              </a:rPr>
              <a:t>٢</a:t>
            </a:r>
            <a:r>
              <a:rPr lang="ar-SA" sz="1700">
                <a:latin typeface="Arial Unicode MS"/>
              </a:rPr>
              <a:t>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ar-SA" sz="2100">
                <a:latin typeface="Times New Roman"/>
              </a:rPr>
              <a:t>موافقة لجنة الابتعاث والتدريب </a:t>
            </a:r>
            <a:r>
              <a:rPr lang="ar-SA" sz="18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الجامعة </a:t>
            </a:r>
            <a:r>
              <a:rPr lang="ar-SA" sz="1800" b="1">
                <a:latin typeface="Times New Roman"/>
              </a:rPr>
              <a:t>بناء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توصية المشرف </a:t>
            </a:r>
            <a:r>
              <a:rPr lang="ar-SA" sz="1900" b="1">
                <a:latin typeface="Times New Roman"/>
              </a:rPr>
              <a:t>عر </a:t>
            </a:r>
            <a:r>
              <a:rPr lang="ar-SA" sz="2100">
                <a:latin typeface="Times New Roman"/>
              </a:rPr>
              <a:t>دراسة الطالب وتأيد الملحق الثقافي بالنسبة للابتعاث للحارج.</a:t>
            </a:r>
          </a:p>
          <a:p>
            <a:pPr marR="457597" indent="-419100" algn="just" rtl="1">
              <a:lnSpc>
                <a:spcPts val="3140"/>
              </a:lnSpc>
              <a:spcAft>
                <a:spcPts val="2800"/>
              </a:spcAft>
            </a:pPr>
            <a:r>
              <a:rPr lang="ar-SA" sz="2600">
                <a:solidFill>
                  <a:srgbClr val="D40F46"/>
                </a:solidFill>
                <a:latin typeface="Tahoma"/>
              </a:rPr>
              <a:t>اهتتلعداخلي:</a:t>
            </a:r>
          </a:p>
          <a:p>
            <a:pPr indent="0" algn="ctr" rtl="1">
              <a:lnSpc>
                <a:spcPts val="3320"/>
              </a:lnSpc>
              <a:spcAft>
                <a:spcPts val="280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الث منن </a:t>
            </a:r>
            <a:r>
              <a:rPr lang="ar-SA" sz="2700" b="1">
                <a:solidFill>
                  <a:srgbClr val="D40F46"/>
                </a:solidFill>
                <a:latin typeface="Times New Roman"/>
              </a:rPr>
              <a:t>عشرة</a:t>
            </a:r>
          </a:p>
        </p:txBody>
      </p:sp>
      <p:sp>
        <p:nvSpPr>
          <p:cNvPr id="4" name="Rectangle 3"/>
          <p:cNvSpPr/>
          <p:nvPr/>
        </p:nvSpPr>
        <p:spPr>
          <a:xfrm>
            <a:off x="757237" y="7311628"/>
            <a:ext cx="6100763" cy="291107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19100" algn="r" rtl="1">
              <a:lnSpc>
                <a:spcPts val="2330"/>
              </a:lnSpc>
              <a:spcBef>
                <a:spcPts val="2800"/>
              </a:spcBef>
              <a:spcAft>
                <a:spcPts val="1050"/>
              </a:spcAft>
            </a:pPr>
            <a:r>
              <a:rPr lang="ar-SA" sz="2100">
                <a:latin typeface="Times New Roman"/>
              </a:rPr>
              <a:t>يكون </a:t>
            </a:r>
            <a:r>
              <a:rPr lang="ar-SA" sz="1800" b="1">
                <a:latin typeface="Times New Roman"/>
              </a:rPr>
              <a:t>الابغاث </a:t>
            </a:r>
            <a:r>
              <a:rPr lang="ar-SA" sz="2100">
                <a:latin typeface="Times New Roman"/>
              </a:rPr>
              <a:t>للداخل في الحالات الآبة:</a:t>
            </a:r>
          </a:p>
          <a:p>
            <a:pPr indent="0" algn="r" rtl="1">
              <a:lnSpc>
                <a:spcPts val="2680"/>
              </a:lnSpc>
              <a:spcAft>
                <a:spcPts val="1050"/>
              </a:spcAft>
            </a:pP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 </a:t>
            </a:r>
            <a:r>
              <a:rPr lang="ar-SA" sz="2000">
                <a:latin typeface="Arial Unicode MS"/>
              </a:rPr>
              <a:t>من </a:t>
            </a:r>
            <a:r>
              <a:rPr lang="ar-SA" sz="2100">
                <a:latin typeface="Times New Roman"/>
              </a:rPr>
              <a:t>مؤسسة </a:t>
            </a:r>
            <a:r>
              <a:rPr lang="ar-SA" sz="1800" b="1">
                <a:latin typeface="Times New Roman"/>
              </a:rPr>
              <a:t>تعليمية </a:t>
            </a:r>
            <a:r>
              <a:rPr lang="ar-SA" sz="2100">
                <a:latin typeface="Times New Roman"/>
              </a:rPr>
              <a:t>إلى مؤسة </a:t>
            </a:r>
            <a:r>
              <a:rPr lang="ar-SA" sz="1800" b="1">
                <a:latin typeface="Times New Roman"/>
              </a:rPr>
              <a:t>تعليمية </a:t>
            </a:r>
            <a:r>
              <a:rPr lang="ar-SA" sz="1700">
                <a:latin typeface="Arial Unicode MS"/>
              </a:rPr>
              <a:t>أخرى </a:t>
            </a:r>
            <a:r>
              <a:rPr lang="ar-SA" sz="18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مكانين</a:t>
            </a:r>
          </a:p>
          <a:p>
            <a:pPr indent="419100" algn="r" rtl="1">
              <a:lnSpc>
                <a:spcPts val="2680"/>
              </a:lnSpc>
              <a:spcAft>
                <a:spcPts val="770"/>
              </a:spcAft>
            </a:pPr>
            <a:r>
              <a:rPr lang="ar-SA" sz="2000">
                <a:latin typeface="Arial Unicode MS"/>
              </a:rPr>
              <a:t>مختلفين.</a:t>
            </a:r>
          </a:p>
          <a:p>
            <a:pPr indent="0" algn="r" rtl="1">
              <a:lnSpc>
                <a:spcPts val="4528"/>
              </a:lnSpc>
            </a:pPr>
            <a:r>
              <a:rPr lang="en-US" sz="1700">
                <a:latin typeface="Arial Unicode MS"/>
              </a:rPr>
              <a:t>٢</a:t>
            </a:r>
            <a:r>
              <a:rPr lang="ar-SA" sz="1700">
                <a:latin typeface="Arial Unicode MS"/>
              </a:rPr>
              <a:t>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ar-SA" sz="1800" b="1">
                <a:latin typeface="Times New Roman"/>
              </a:rPr>
              <a:t>من </a:t>
            </a:r>
            <a:r>
              <a:rPr lang="ar-SA" sz="2100">
                <a:latin typeface="Times New Roman"/>
              </a:rPr>
              <a:t>مؤسسة </a:t>
            </a:r>
            <a:r>
              <a:rPr lang="ar-SA" sz="1800" b="1">
                <a:latin typeface="Times New Roman"/>
              </a:rPr>
              <a:t>تعليمية </a:t>
            </a:r>
            <a:r>
              <a:rPr lang="ar-SA" sz="2100">
                <a:latin typeface="Times New Roman"/>
              </a:rPr>
              <a:t>إلى موسسة </a:t>
            </a:r>
            <a:r>
              <a:rPr lang="ar-SA" sz="1800" b="1">
                <a:latin typeface="Times New Roman"/>
              </a:rPr>
              <a:t>تعليمية </a:t>
            </a:r>
            <a:r>
              <a:rPr lang="ar-SA" sz="1700">
                <a:latin typeface="Arial Unicode MS"/>
              </a:rPr>
              <a:t>أخرى </a:t>
            </a:r>
            <a:r>
              <a:rPr lang="ar-SA" sz="18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المدينة شبا. </a:t>
            </a:r>
            <a:r>
              <a:rPr lang="en-US" sz="2100">
                <a:latin typeface="Times New Roman"/>
              </a:rPr>
              <a:t>٣</a:t>
            </a:r>
            <a:r>
              <a:rPr lang="ar-SA" sz="2100">
                <a:latin typeface="Times New Roman"/>
              </a:rPr>
              <a:t> - </a:t>
            </a:r>
            <a:r>
              <a:rPr lang="ar-SA" sz="2000">
                <a:latin typeface="Arial Unicode MS"/>
              </a:rPr>
              <a:t>من </a:t>
            </a:r>
            <a:r>
              <a:rPr lang="ar-SA" sz="1600" b="1">
                <a:latin typeface="Times New Roman"/>
              </a:rPr>
              <a:t>فرع </a:t>
            </a:r>
            <a:r>
              <a:rPr lang="ar-SA" sz="2100">
                <a:latin typeface="Times New Roman"/>
              </a:rPr>
              <a:t>إر </a:t>
            </a:r>
            <a:r>
              <a:rPr lang="ar-SA" sz="1600" b="1">
                <a:latin typeface="Times New Roman"/>
              </a:rPr>
              <a:t>فرع </a:t>
            </a:r>
            <a:r>
              <a:rPr lang="ar-SA" sz="1700">
                <a:latin typeface="Arial Unicode MS"/>
              </a:rPr>
              <a:t>داحل </a:t>
            </a:r>
            <a:r>
              <a:rPr lang="ar-SA" sz="2100">
                <a:latin typeface="Times New Roman"/>
              </a:rPr>
              <a:t>المؤسة </a:t>
            </a:r>
            <a:r>
              <a:rPr lang="ar-SA" sz="1800" b="1">
                <a:latin typeface="Times New Roman"/>
              </a:rPr>
              <a:t>اتعليمية </a:t>
            </a:r>
            <a:r>
              <a:rPr lang="ar-SA" sz="2100">
                <a:latin typeface="Times New Roman"/>
              </a:rPr>
              <a:t>الواحدة ولكن ني </a:t>
            </a:r>
            <a:r>
              <a:rPr lang="ar-SA" sz="1800" b="1">
                <a:latin typeface="Times New Roman"/>
              </a:rPr>
              <a:t>مقرين </a:t>
            </a:r>
            <a:r>
              <a:rPr lang="ar-SA" sz="2000">
                <a:latin typeface="Arial Unicode MS"/>
              </a:rPr>
              <a:t>مختلفين.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4531" y="721518"/>
            <a:ext cx="3557587" cy="4786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540"/>
              </a:lnSpc>
            </a:pPr>
            <a:r>
              <a:rPr lang="ar-SA" sz="3200" b="1">
                <a:solidFill>
                  <a:srgbClr val="D40F46"/>
                </a:solidFill>
                <a:latin typeface="Times New Roman"/>
              </a:rPr>
              <a:t>المادة التاسعذ عشرة</a:t>
            </a:r>
          </a:p>
        </p:txBody>
      </p:sp>
      <p:sp>
        <p:nvSpPr>
          <p:cNvPr id="3" name="Rectangle 2"/>
          <p:cNvSpPr/>
          <p:nvPr/>
        </p:nvSpPr>
        <p:spPr>
          <a:xfrm>
            <a:off x="700087" y="1607343"/>
            <a:ext cx="6129338" cy="15359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55600" algn="just" rtl="1">
              <a:lnSpc>
                <a:spcPts val="4219"/>
              </a:lnSpc>
              <a:spcAft>
                <a:spcPts val="1820"/>
              </a:spcAft>
            </a:pPr>
            <a:r>
              <a:rPr lang="ar-SA" sz="2100">
                <a:latin typeface="Times New Roman"/>
              </a:rPr>
              <a:t>يكلف المعيد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المحاصر المبتمث للدراسات العليا </a:t>
            </a:r>
            <a:r>
              <a:rPr lang="ar-SA" sz="18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الداخل بأعمال إدارية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تدريية مناسبة لتخععه الدرامي على ألآ يؤثر ذلك على تحصيله العلمي </a:t>
            </a:r>
            <a:r>
              <a:rPr lang="ar-SA" sz="1700">
                <a:latin typeface="Arial Unicode MS"/>
              </a:rPr>
              <a:t>وفقأ </a:t>
            </a:r>
            <a:r>
              <a:rPr lang="ar-SA" sz="2100">
                <a:latin typeface="Times New Roman"/>
              </a:rPr>
              <a:t>لما يقرره مجلس القم المبتمث إيه.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8893" y="3493293"/>
            <a:ext cx="2507457" cy="4714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1820"/>
              </a:spcBef>
              <a:spcAft>
                <a:spcPts val="280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العشرهن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375" y="4521993"/>
            <a:ext cx="6129337" cy="36933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55600" algn="r" rtl="1">
              <a:lnSpc>
                <a:spcPts val="3431"/>
              </a:lnSpc>
              <a:spcBef>
                <a:spcPts val="2800"/>
              </a:spcBef>
            </a:pPr>
            <a:r>
              <a:rPr lang="ar-SA" sz="2100">
                <a:latin typeface="Times New Roman"/>
              </a:rPr>
              <a:t>يجوز للمبتمث القيام برحلة علمية أثتاء إعداد الرسالة ولمرة واحدة خلال المرحلة الدراسية الواحدة خارج مقرالدراسة سواء كان الفر داخل المملكة أوخارجها وفقأ للضوابط الآتية : 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</a:t>
            </a:r>
            <a:r>
              <a:rPr lang="ar-SA" sz="2000" b="1">
                <a:latin typeface="Times New Roman"/>
              </a:rPr>
              <a:t>— </a:t>
            </a:r>
            <a:r>
              <a:rPr lang="ar-SA" sz="1900" b="1">
                <a:latin typeface="Times New Roman"/>
              </a:rPr>
              <a:t>أن </a:t>
            </a:r>
            <a:r>
              <a:rPr lang="ar-SA" sz="2000" b="1">
                <a:latin typeface="Times New Roman"/>
              </a:rPr>
              <a:t>يوصي </a:t>
            </a:r>
            <a:r>
              <a:rPr lang="ar-SA" sz="2100">
                <a:latin typeface="Times New Roman"/>
              </a:rPr>
              <a:t>المشرف على دراسة الطالب بحاجة </a:t>
            </a:r>
            <a:r>
              <a:rPr lang="ar-SA" sz="1900" b="1">
                <a:latin typeface="Times New Roman"/>
              </a:rPr>
              <a:t>ابحث </a:t>
            </a:r>
            <a:r>
              <a:rPr lang="ar-SA" sz="2100">
                <a:latin typeface="Times New Roman"/>
              </a:rPr>
              <a:t>إلى الرحلة اسبة.</a:t>
            </a:r>
          </a:p>
          <a:p>
            <a:pPr marR="398463" indent="-355600" algn="r" rtl="1">
              <a:lnSpc>
                <a:spcPts val="3684"/>
              </a:lnSpc>
            </a:pP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 - موافقة مجلسي القم والكلية، أو المعهد وما ني حكمهما، ولجة الابتعاث والتدريب في الجامعة المبتمث منها.</a:t>
            </a:r>
          </a:p>
          <a:p>
            <a:pPr marR="398463" indent="-355600" algn="r" rtl="1">
              <a:lnSpc>
                <a:spcPts val="2330"/>
              </a:lnSpc>
              <a:spcAft>
                <a:spcPts val="2800"/>
              </a:spcAft>
            </a:pPr>
            <a:r>
              <a:rPr lang="en-US" sz="2100">
                <a:latin typeface="Times New Roman"/>
              </a:rPr>
              <a:t>٣</a:t>
            </a:r>
            <a:r>
              <a:rPr lang="ar-SA" sz="2100">
                <a:latin typeface="Times New Roman"/>
              </a:rPr>
              <a:t> - ألأ تزيد مدة الرحلة الطمية عن ثلاثة </a:t>
            </a:r>
            <a:r>
              <a:rPr lang="ar-SA" sz="1900" b="1">
                <a:latin typeface="Times New Roman"/>
              </a:rPr>
              <a:t>أثهر حدأ أنص.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0225" y="8558212"/>
            <a:ext cx="4007643" cy="5000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2800"/>
              </a:spcBef>
              <a:spcAft>
                <a:spcPts val="182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الحاديذ والعشرون</a:t>
            </a:r>
          </a:p>
        </p:txBody>
      </p:sp>
      <p:sp>
        <p:nvSpPr>
          <p:cNvPr id="7" name="Rectangle 6"/>
          <p:cNvSpPr/>
          <p:nvPr/>
        </p:nvSpPr>
        <p:spPr>
          <a:xfrm>
            <a:off x="764381" y="9440465"/>
            <a:ext cx="6068615" cy="71080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55600" algn="just" rtl="1">
              <a:lnSpc>
                <a:spcPts val="2897"/>
              </a:lnSpc>
            </a:pPr>
            <a:r>
              <a:rPr lang="ar-SA" sz="2100">
                <a:latin typeface="Times New Roman"/>
              </a:rPr>
              <a:t>يتقاضى المبتمث </a:t>
            </a:r>
            <a:r>
              <a:rPr lang="ar-SA" sz="1900" b="1">
                <a:latin typeface="Times New Roman"/>
              </a:rPr>
              <a:t>للداخل </a:t>
            </a:r>
            <a:r>
              <a:rPr lang="ar-SA" sz="2100">
                <a:latin typeface="Times New Roman"/>
              </a:rPr>
              <a:t>راتبه كاملأ وبدل الانتقال المتحق له </a:t>
            </a:r>
            <a:r>
              <a:rPr lang="ar-SA" sz="1600" b="1">
                <a:latin typeface="Times New Roman"/>
              </a:rPr>
              <a:t>ثهر.ا</a:t>
            </a:r>
            <a:r>
              <a:rPr lang="en-US" sz="1600" b="1">
                <a:latin typeface="Times New Roman"/>
              </a:rPr>
              <a:t>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" y="10715"/>
            <a:ext cx="507206" cy="106870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8668" y="714375"/>
            <a:ext cx="6090047" cy="309324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430"/>
              </a:lnSpc>
              <a:spcAft>
                <a:spcPts val="2590"/>
              </a:spcAft>
            </a:pPr>
            <a:r>
              <a:rPr lang="ar-SA" sz="3100" b="1">
                <a:solidFill>
                  <a:srgbClr val="CA0C20"/>
                </a:solidFill>
                <a:latin typeface="Times New Roman"/>
              </a:rPr>
              <a:t>المادة الثانية هالعشرون</a:t>
            </a:r>
          </a:p>
          <a:p>
            <a:pPr indent="393700" algn="just" rtl="1">
              <a:lnSpc>
                <a:spcPts val="3234"/>
              </a:lnSpc>
              <a:spcAft>
                <a:spcPts val="2590"/>
              </a:spcAft>
            </a:pPr>
            <a:r>
              <a:rPr lang="ar-SA" sz="2100">
                <a:latin typeface="Times New Roman"/>
              </a:rPr>
              <a:t>يصرف للمبتمث إلى مؤسة تعليمية في مدينة </a:t>
            </a:r>
            <a:r>
              <a:rPr lang="ar-SA" sz="2200">
                <a:latin typeface="Times New Roman"/>
              </a:rPr>
              <a:t>أخرى </a:t>
            </a:r>
            <a:r>
              <a:rPr lang="ar-SA" sz="2100">
                <a:latin typeface="Times New Roman"/>
              </a:rPr>
              <a:t>بدل ترحيل يمادل راتب </a:t>
            </a:r>
            <a:r>
              <a:rPr lang="ar-SA" sz="2200">
                <a:latin typeface="Times New Roman"/>
              </a:rPr>
              <a:t>شهر </a:t>
            </a:r>
            <a:r>
              <a:rPr lang="ar-SA" sz="2100">
                <a:latin typeface="Times New Roman"/>
              </a:rPr>
              <a:t>إذا </a:t>
            </a:r>
            <a:r>
              <a:rPr lang="ar-SA" sz="2200">
                <a:latin typeface="Times New Roman"/>
              </a:rPr>
              <a:t>كانت المسافة </a:t>
            </a:r>
            <a:r>
              <a:rPr lang="ar-SA" sz="2100">
                <a:latin typeface="Times New Roman"/>
              </a:rPr>
              <a:t>بين المدينتين تماثل السافة </a:t>
            </a:r>
            <a:r>
              <a:rPr lang="ar-SA" sz="2200">
                <a:latin typeface="Times New Roman"/>
              </a:rPr>
              <a:t>المقررة </a:t>
            </a:r>
            <a:r>
              <a:rPr lang="ar-SA" sz="2100">
                <a:latin typeface="Times New Roman"/>
              </a:rPr>
              <a:t>لصرف الانتداب.</a:t>
            </a:r>
          </a:p>
          <a:p>
            <a:pPr indent="0" algn="ctr" rtl="1">
              <a:lnSpc>
                <a:spcPts val="3430"/>
              </a:lnSpc>
              <a:spcAft>
                <a:spcPts val="259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الثالثذ </a:t>
            </a:r>
            <a:r>
              <a:rPr lang="ar-SA" sz="3100" b="1">
                <a:solidFill>
                  <a:srgbClr val="CA0C20"/>
                </a:solidFill>
                <a:latin typeface="Times New Roman"/>
              </a:rPr>
              <a:t>هالعشرون</a:t>
            </a:r>
          </a:p>
        </p:txBody>
      </p:sp>
      <p:sp>
        <p:nvSpPr>
          <p:cNvPr id="4" name="Rectangle 3"/>
          <p:cNvSpPr/>
          <p:nvPr/>
        </p:nvSpPr>
        <p:spPr>
          <a:xfrm>
            <a:off x="782240" y="4411265"/>
            <a:ext cx="6107906" cy="5707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93700" algn="r" rtl="1">
              <a:lnSpc>
                <a:spcPts val="3375"/>
              </a:lnSpc>
              <a:spcBef>
                <a:spcPts val="2590"/>
              </a:spcBef>
            </a:pPr>
            <a:r>
              <a:rPr lang="ar-SA" sz="2100">
                <a:latin typeface="Times New Roman"/>
              </a:rPr>
              <a:t>يصرف للمبتمث، ولزوجه، وأولاده القصر وبناته غير المتزوجات، ولوالدته اقي يعولها ثرعأ تذاكر </a:t>
            </a:r>
            <a:r>
              <a:rPr lang="ar-SA" sz="1700">
                <a:latin typeface="Arial Unicode MS"/>
              </a:rPr>
              <a:t>سنر </a:t>
            </a:r>
            <a:r>
              <a:rPr lang="ar-SA" sz="2100">
                <a:latin typeface="Times New Roman"/>
              </a:rPr>
              <a:t>بالطائرة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النحو الآتي: </a:t>
            </a:r>
            <a:r>
              <a:rPr lang="en-US" sz="1900" b="1">
                <a:latin typeface="Times New Roman"/>
              </a:rPr>
              <a:t>١</a:t>
            </a:r>
            <a:r>
              <a:rPr lang="ar-SA" sz="1900" b="1">
                <a:latin typeface="Times New Roman"/>
              </a:rPr>
              <a:t> </a:t>
            </a:r>
            <a:r>
              <a:rPr lang="ar-SA" sz="2100">
                <a:latin typeface="Times New Roman"/>
              </a:rPr>
              <a:t>- تذاكر </a:t>
            </a:r>
            <a:r>
              <a:rPr lang="ar-SA" sz="1700">
                <a:latin typeface="Arial Unicode MS"/>
              </a:rPr>
              <a:t>سنر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الدرجة السياحية وحيدة الاتجاه </a:t>
            </a:r>
            <a:r>
              <a:rPr lang="ar-SA" sz="1900" b="1">
                <a:latin typeface="Times New Roman"/>
              </a:rPr>
              <a:t>من </a:t>
            </a:r>
            <a:r>
              <a:rPr lang="ar-SA" sz="1700">
                <a:latin typeface="Arial Unicode MS"/>
              </a:rPr>
              <a:t>مقر </a:t>
            </a:r>
            <a:r>
              <a:rPr lang="ar-SA" sz="2100">
                <a:latin typeface="Times New Roman"/>
              </a:rPr>
              <a:t>عمله إلى </a:t>
            </a:r>
            <a:r>
              <a:rPr lang="ar-SA" sz="1700">
                <a:latin typeface="Arial Unicode MS"/>
              </a:rPr>
              <a:t>مقر </a:t>
            </a:r>
            <a:r>
              <a:rPr lang="ar-SA" sz="2100">
                <a:latin typeface="Times New Roman"/>
              </a:rPr>
              <a:t>دراسته.</a:t>
            </a:r>
          </a:p>
          <a:p>
            <a:pPr marR="432197" indent="-393700" algn="r" rtl="1">
              <a:lnSpc>
                <a:spcPts val="3094"/>
              </a:lnSpc>
            </a:pP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 - </a:t>
            </a:r>
            <a:r>
              <a:rPr lang="ar-SA" sz="1700">
                <a:latin typeface="Arial Unicode MS"/>
              </a:rPr>
              <a:t>تذاكر سفر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الدرجة الياحية ني نهاية </a:t>
            </a:r>
            <a:r>
              <a:rPr lang="ar-SA" sz="1700">
                <a:latin typeface="Arial Unicode MS"/>
              </a:rPr>
              <a:t>كل </a:t>
            </a:r>
            <a:r>
              <a:rPr lang="ar-SA" sz="2100">
                <a:latin typeface="Times New Roman"/>
              </a:rPr>
              <a:t>عام دراس نهابا وإيابا </a:t>
            </a:r>
            <a:r>
              <a:rPr lang="ar-SA" sz="1900" b="1">
                <a:latin typeface="Times New Roman"/>
              </a:rPr>
              <a:t>من </a:t>
            </a:r>
            <a:r>
              <a:rPr lang="ar-SA" sz="1700">
                <a:latin typeface="Arial Unicode MS"/>
              </a:rPr>
              <a:t>مقر </a:t>
            </a:r>
            <a:r>
              <a:rPr lang="ar-SA" sz="2100">
                <a:latin typeface="Times New Roman"/>
              </a:rPr>
              <a:t>دراسته إلى </a:t>
            </a:r>
            <a:r>
              <a:rPr lang="ar-SA" sz="1700">
                <a:latin typeface="Arial Unicode MS"/>
              </a:rPr>
              <a:t>مقر </a:t>
            </a:r>
            <a:r>
              <a:rPr lang="ar-SA" sz="1800" b="1">
                <a:latin typeface="Times New Roman"/>
              </a:rPr>
              <a:t>عمله.</a:t>
            </a:r>
          </a:p>
          <a:p>
            <a:pPr marR="432197" indent="-393700" algn="r" rtl="1">
              <a:lnSpc>
                <a:spcPts val="3263"/>
              </a:lnSpc>
              <a:spcAft>
                <a:spcPts val="2590"/>
              </a:spcAft>
            </a:pPr>
            <a:r>
              <a:rPr lang="en-US" sz="2100">
                <a:latin typeface="Times New Roman"/>
              </a:rPr>
              <a:t>٣</a:t>
            </a:r>
            <a:r>
              <a:rPr lang="ar-SA" sz="2100">
                <a:latin typeface="Times New Roman"/>
              </a:rPr>
              <a:t> — </a:t>
            </a:r>
            <a:r>
              <a:rPr lang="ar-SA" sz="1900" b="1">
                <a:latin typeface="Times New Roman"/>
              </a:rPr>
              <a:t>إذا </a:t>
            </a:r>
            <a:r>
              <a:rPr lang="ar-SA" sz="2100">
                <a:latin typeface="Times New Roman"/>
              </a:rPr>
              <a:t>تعنر </a:t>
            </a:r>
            <a:r>
              <a:rPr lang="ar-SA" sz="2000" b="1">
                <a:latin typeface="Times New Roman"/>
              </a:rPr>
              <a:t>السفر بالنقل </a:t>
            </a:r>
            <a:r>
              <a:rPr lang="ar-SA" sz="1900" b="1">
                <a:latin typeface="Times New Roman"/>
              </a:rPr>
              <a:t>الجوي بين </a:t>
            </a:r>
            <a:r>
              <a:rPr lang="ar-SA" sz="1700">
                <a:latin typeface="Arial Unicode MS"/>
              </a:rPr>
              <a:t>مقو </a:t>
            </a:r>
            <a:r>
              <a:rPr lang="ar-SA" sz="2100">
                <a:latin typeface="Times New Roman"/>
              </a:rPr>
              <a:t>عمله </a:t>
            </a:r>
            <a:r>
              <a:rPr lang="ar-SA" sz="2000" b="1">
                <a:latin typeface="Times New Roman"/>
              </a:rPr>
              <a:t>إلى </a:t>
            </a:r>
            <a:r>
              <a:rPr lang="ar-SA" sz="1900" b="1">
                <a:latin typeface="Times New Roman"/>
              </a:rPr>
              <a:t>مقر </a:t>
            </a:r>
            <a:r>
              <a:rPr lang="ar-SA" sz="2100">
                <a:latin typeface="Times New Roman"/>
              </a:rPr>
              <a:t>دراسته فيعوحض تعويضا يادل </a:t>
            </a:r>
            <a:r>
              <a:rPr lang="ar-SA" sz="1900" b="1">
                <a:latin typeface="Times New Roman"/>
              </a:rPr>
              <a:t>قيمة </a:t>
            </a:r>
            <a:r>
              <a:rPr lang="ar-SA" sz="2100">
                <a:latin typeface="Times New Roman"/>
              </a:rPr>
              <a:t>ابار بوائل </a:t>
            </a:r>
            <a:r>
              <a:rPr lang="ar-SA" sz="1900" b="1">
                <a:latin typeface="Times New Roman"/>
              </a:rPr>
              <a:t>النقل العامة -</a:t>
            </a:r>
          </a:p>
          <a:p>
            <a:pPr indent="0" algn="ctr" rtl="1">
              <a:lnSpc>
                <a:spcPts val="3430"/>
              </a:lnSpc>
              <a:spcAft>
                <a:spcPts val="3080"/>
              </a:spcAft>
            </a:pPr>
            <a:r>
              <a:rPr lang="ar-SA" sz="3100" b="1">
                <a:solidFill>
                  <a:srgbClr val="CA0C20"/>
                </a:solidFill>
                <a:latin typeface="Times New Roman"/>
              </a:rPr>
              <a:t>المادة الرابعن و</a:t>
            </a:r>
            <a:r>
              <a:rPr lang="en-US" sz="3100" b="1">
                <a:solidFill>
                  <a:srgbClr val="CA0C20"/>
                </a:solidFill>
                <a:latin typeface="Times New Roman"/>
              </a:rPr>
              <a:t>٠</a:t>
            </a:r>
            <a:r>
              <a:rPr lang="ar-SA" sz="3100" b="1">
                <a:solidFill>
                  <a:srgbClr val="CA0C20"/>
                </a:solidFill>
                <a:latin typeface="Times New Roman"/>
              </a:rPr>
              <a:t>لعشرون</a:t>
            </a:r>
          </a:p>
          <a:p>
            <a:pPr indent="393700" algn="just" rtl="1">
              <a:lnSpc>
                <a:spcPts val="3488"/>
              </a:lnSpc>
            </a:pPr>
            <a:r>
              <a:rPr lang="ar-SA" sz="2100">
                <a:latin typeface="Times New Roman"/>
              </a:rPr>
              <a:t>يصرف </a:t>
            </a:r>
            <a:r>
              <a:rPr lang="ar-SA" sz="1900" b="1">
                <a:latin typeface="Times New Roman"/>
              </a:rPr>
              <a:t>للمبتمث </a:t>
            </a:r>
            <a:r>
              <a:rPr lang="ar-SA" sz="2100">
                <a:latin typeface="Times New Roman"/>
              </a:rPr>
              <a:t>سنوا </a:t>
            </a:r>
            <a:r>
              <a:rPr lang="ar-SA" sz="1900" b="1">
                <a:latin typeface="Times New Roman"/>
              </a:rPr>
              <a:t>بدل </a:t>
            </a:r>
            <a:r>
              <a:rPr lang="ar-SA" sz="2100">
                <a:latin typeface="Times New Roman"/>
              </a:rPr>
              <a:t>كتب ومراح </a:t>
            </a:r>
            <a:r>
              <a:rPr lang="ar-SA" sz="1900" b="1">
                <a:latin typeface="Times New Roman"/>
              </a:rPr>
              <a:t>يعادل راتب </a:t>
            </a:r>
            <a:r>
              <a:rPr lang="ar-SA" sz="2100">
                <a:latin typeface="Times New Roman"/>
              </a:rPr>
              <a:t>ثهر </a:t>
            </a:r>
            <a:r>
              <a:rPr lang="ar-SA" sz="1900" b="1">
                <a:latin typeface="Times New Roman"/>
              </a:rPr>
              <a:t>واحد على </a:t>
            </a:r>
            <a:r>
              <a:rPr lang="ar-SA" sz="2100">
                <a:latin typeface="Times New Roman"/>
              </a:rPr>
              <a:t>أن يقتصر صرفه </a:t>
            </a:r>
            <a:r>
              <a:rPr lang="ar-SA" sz="1900" b="1">
                <a:latin typeface="Times New Roman"/>
              </a:rPr>
              <a:t>على المدة 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لأاسية </a:t>
            </a:r>
            <a:r>
              <a:rPr lang="ar-SA" sz="1900" b="1">
                <a:latin typeface="Times New Roman"/>
              </a:rPr>
              <a:t>للابتعاث دون التمديد.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079" y="95693"/>
            <a:ext cx="396948" cy="251637"/>
          </a:xfrm>
          <a:prstGeom prst="rect">
            <a:avLst/>
          </a:prstGeom>
          <a:solidFill>
            <a:srgbClr val="C60927"/>
          </a:solidFill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100"/>
              </a:lnSpc>
              <a:spcAft>
                <a:spcPts val="3080"/>
              </a:spcAft>
            </a:pPr>
            <a:r>
              <a:rPr lang="ar-SA" sz="1900" b="1">
                <a:solidFill>
                  <a:srgbClr val="FFFFFF"/>
                </a:solidFill>
                <a:latin typeface="Times New Roman"/>
              </a:rPr>
              <a:t>ق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6530" y="751367"/>
            <a:ext cx="4352260" cy="52453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3080"/>
              </a:spcBef>
              <a:spcAft>
                <a:spcPts val="350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الخامسة والعشرون</a:t>
            </a:r>
          </a:p>
        </p:txBody>
      </p:sp>
      <p:sp>
        <p:nvSpPr>
          <p:cNvPr id="4" name="Rectangle 3"/>
          <p:cNvSpPr/>
          <p:nvPr/>
        </p:nvSpPr>
        <p:spPr>
          <a:xfrm>
            <a:off x="673395" y="1984744"/>
            <a:ext cx="6138530" cy="14672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42900" algn="just" rtl="1">
              <a:lnSpc>
                <a:spcPts val="4242"/>
              </a:lnSpc>
              <a:spcBef>
                <a:spcPts val="3500"/>
              </a:spcBef>
              <a:spcAft>
                <a:spcPts val="3080"/>
              </a:spcAft>
            </a:pPr>
            <a:r>
              <a:rPr lang="ar-SA" sz="2100">
                <a:latin typeface="Times New Roman"/>
              </a:rPr>
              <a:t>يحرف للمبتمث </a:t>
            </a:r>
            <a:r>
              <a:rPr lang="ar-SA" sz="1900" b="1">
                <a:latin typeface="Times New Roman"/>
              </a:rPr>
              <a:t>ولمرة واحدة </a:t>
            </a:r>
            <a:r>
              <a:rPr lang="ar-SA" sz="2100">
                <a:latin typeface="Times New Roman"/>
              </a:rPr>
              <a:t>بدل .باعة وتجليد الر</a:t>
            </a:r>
            <a:r>
              <a:rPr lang="ar-SA" sz="1900" b="1">
                <a:latin typeface="Times New Roman"/>
              </a:rPr>
              <a:t>مالة لدرجة </a:t>
            </a:r>
            <a:r>
              <a:rPr lang="ar-SA" sz="2100">
                <a:latin typeface="Times New Roman"/>
              </a:rPr>
              <a:t>الماجتير مبحقدر.(.*</a:t>
            </a:r>
            <a:r>
              <a:rPr lang="en-US" sz="2100">
                <a:latin typeface="Times New Roman"/>
              </a:rPr>
              <a:t>٣٠</a:t>
            </a:r>
            <a:r>
              <a:rPr lang="ar-SA" sz="2100">
                <a:latin typeface="Times New Roman"/>
              </a:rPr>
              <a:t>)</a:t>
            </a:r>
            <a:r>
              <a:rPr lang="ar-SA" sz="1900" b="1">
                <a:latin typeface="Times New Roman"/>
              </a:rPr>
              <a:t>ثلاتذآلافدال، ولدرجة </a:t>
            </a:r>
            <a:r>
              <a:rPr lang="ar-SA" sz="2100">
                <a:latin typeface="Times New Roman"/>
              </a:rPr>
              <a:t>الدكتورا، </a:t>
            </a:r>
            <a:r>
              <a:rPr lang="ar-SA" sz="1900" b="1">
                <a:latin typeface="Times New Roman"/>
              </a:rPr>
              <a:t>مبح قدره </a:t>
            </a:r>
            <a:r>
              <a:rPr lang="ar-SA" sz="2100">
                <a:latin typeface="Times New Roman"/>
              </a:rPr>
              <a:t>(...</a:t>
            </a:r>
            <a:r>
              <a:rPr lang="en-US" sz="2100">
                <a:latin typeface="Times New Roman"/>
              </a:rPr>
              <a:t>٤</a:t>
            </a:r>
            <a:r>
              <a:rPr lang="ar-SA" sz="2100">
                <a:latin typeface="Times New Roman"/>
              </a:rPr>
              <a:t>) </a:t>
            </a:r>
            <a:r>
              <a:rPr lang="ar-SA" sz="1900" b="1">
                <a:latin typeface="Times New Roman"/>
              </a:rPr>
              <a:t>أربعة </a:t>
            </a:r>
            <a:r>
              <a:rPr lang="ar-SA" sz="1700">
                <a:latin typeface="Arial Unicode MS"/>
              </a:rPr>
              <a:t>آلاف </a:t>
            </a:r>
            <a:r>
              <a:rPr lang="ar-SA" sz="2100">
                <a:latin typeface="Times New Roman"/>
              </a:rPr>
              <a:t>ريال </a:t>
            </a:r>
            <a:r>
              <a:rPr lang="en-US" sz="1200">
                <a:latin typeface="Arial Unicode MS"/>
              </a:rPr>
              <a:t>٠</a:t>
            </a:r>
          </a:p>
        </p:txBody>
      </p:sp>
      <p:sp>
        <p:nvSpPr>
          <p:cNvPr id="5" name="Rectangle 4"/>
          <p:cNvSpPr/>
          <p:nvPr/>
        </p:nvSpPr>
        <p:spPr>
          <a:xfrm>
            <a:off x="1587795" y="3955311"/>
            <a:ext cx="4323907" cy="5387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3080"/>
              </a:spcBef>
              <a:spcAft>
                <a:spcPts val="350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السادسن والعشرون</a:t>
            </a:r>
          </a:p>
        </p:txBody>
      </p:sp>
      <p:sp>
        <p:nvSpPr>
          <p:cNvPr id="6" name="Rectangle 5"/>
          <p:cNvSpPr/>
          <p:nvPr/>
        </p:nvSpPr>
        <p:spPr>
          <a:xfrm>
            <a:off x="680483" y="5153246"/>
            <a:ext cx="6138530" cy="201309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42900" algn="just" rtl="1">
              <a:lnSpc>
                <a:spcPts val="3628"/>
              </a:lnSpc>
              <a:spcBef>
                <a:spcPts val="3500"/>
              </a:spcBef>
              <a:spcAft>
                <a:spcPts val="700"/>
              </a:spcAft>
            </a:pPr>
            <a:r>
              <a:rPr lang="ar-SA" sz="2100">
                <a:latin typeface="Times New Roman"/>
              </a:rPr>
              <a:t>يعامل المعيد أوالمحاضر الذي يلتحق بأحد برامج الدراسات العليا داخل </a:t>
            </a:r>
            <a:r>
              <a:rPr lang="ar-SA" sz="1700">
                <a:latin typeface="Arial Unicode MS"/>
              </a:rPr>
              <a:t>المؤسسة </a:t>
            </a:r>
            <a:r>
              <a:rPr lang="ar-SA" sz="2100">
                <a:latin typeface="Times New Roman"/>
              </a:rPr>
              <a:t>التعليمية الواحدة </a:t>
            </a:r>
            <a:r>
              <a:rPr lang="ar-SA" sz="1800" b="1">
                <a:latin typeface="Times New Roman"/>
              </a:rPr>
              <a:t>في </a:t>
            </a:r>
            <a:r>
              <a:rPr lang="ar-SA" sz="1700">
                <a:latin typeface="Arial Unicode MS"/>
              </a:rPr>
              <a:t>المقر نف، </a:t>
            </a:r>
            <a:r>
              <a:rPr lang="ar-SA" sz="2100">
                <a:latin typeface="Times New Roman"/>
              </a:rPr>
              <a:t>معاملة المبتمث داخليا.</a:t>
            </a:r>
          </a:p>
          <a:p>
            <a:pPr indent="0" algn="r" rtl="1">
              <a:lnSpc>
                <a:spcPts val="3760"/>
              </a:lnSpc>
              <a:spcAft>
                <a:spcPts val="2380"/>
              </a:spcAft>
            </a:pPr>
            <a:r>
              <a:rPr lang="ar-SA" sz="3400" b="1">
                <a:solidFill>
                  <a:srgbClr val="CA0C20"/>
                </a:solidFill>
                <a:latin typeface="Times New Roman"/>
              </a:rPr>
              <a:t>إيفاداسغمىس</a:t>
            </a:r>
            <a:r>
              <a:rPr lang="en-US" sz="3400" b="1">
                <a:solidFill>
                  <a:srgbClr val="CA0C20"/>
                </a:solidFill>
                <a:latin typeface="Times New Roman"/>
              </a:rPr>
              <a:t>٠</a:t>
            </a:r>
            <a:r>
              <a:rPr lang="ar-SA" sz="3400" b="1">
                <a:solidFill>
                  <a:srgbClr val="CA0C20"/>
                </a:solidFill>
                <a:latin typeface="Times New Roman"/>
              </a:rPr>
              <a:t> وانما، ابعتة:</a:t>
            </a:r>
          </a:p>
        </p:txBody>
      </p:sp>
      <p:sp>
        <p:nvSpPr>
          <p:cNvPr id="7" name="Rectangle 6"/>
          <p:cNvSpPr/>
          <p:nvPr/>
        </p:nvSpPr>
        <p:spPr>
          <a:xfrm>
            <a:off x="1701209" y="7499497"/>
            <a:ext cx="4082902" cy="55289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2380"/>
              </a:spcBef>
              <a:spcAft>
                <a:spcPts val="350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السابعنوالعشرون</a:t>
            </a:r>
          </a:p>
        </p:txBody>
      </p:sp>
      <p:sp>
        <p:nvSpPr>
          <p:cNvPr id="8" name="Rectangle 7"/>
          <p:cNvSpPr/>
          <p:nvPr/>
        </p:nvSpPr>
        <p:spPr>
          <a:xfrm>
            <a:off x="694660" y="8796669"/>
            <a:ext cx="6145619" cy="13255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42900" algn="just" rtl="1">
              <a:lnSpc>
                <a:spcPts val="3851"/>
              </a:lnSpc>
              <a:spcBef>
                <a:spcPts val="3500"/>
              </a:spcBef>
            </a:pPr>
            <a:r>
              <a:rPr lang="ar-SA" sz="2100">
                <a:latin typeface="Times New Roman"/>
              </a:rPr>
              <a:t>توقف مخصصات المبتمث بحصوله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الدرجة العلمية </a:t>
            </a:r>
            <a:r>
              <a:rPr lang="ar-SA" sz="1900" b="1">
                <a:latin typeface="Times New Roman"/>
              </a:rPr>
              <a:t>آو </a:t>
            </a:r>
            <a:r>
              <a:rPr lang="ar-SA" sz="2100">
                <a:latin typeface="Times New Roman"/>
              </a:rPr>
              <a:t>إذا </a:t>
            </a:r>
            <a:r>
              <a:rPr lang="ar-SA" sz="2000" b="1">
                <a:latin typeface="Times New Roman"/>
              </a:rPr>
              <a:t>غير </a:t>
            </a:r>
            <a:r>
              <a:rPr lang="ar-SA" sz="2100">
                <a:latin typeface="Times New Roman"/>
              </a:rPr>
              <a:t>مقر دراسته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تخممه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جامعته دون موافقة مجلس الجامعة.</a:t>
            </a:r>
          </a:p>
        </p:txBody>
      </p:sp>
      <p:sp>
        <p:nvSpPr>
          <p:cNvPr id="9" name="Rectangle 8"/>
          <p:cNvSpPr/>
          <p:nvPr/>
        </p:nvSpPr>
        <p:spPr>
          <a:xfrm>
            <a:off x="581246" y="10313581"/>
            <a:ext cx="134679" cy="1559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1340"/>
              </a:lnSpc>
            </a:pPr>
            <a:r>
              <a:rPr lang="ar-SA" sz="1000">
                <a:solidFill>
                  <a:srgbClr val="4D0A0E"/>
                </a:solidFill>
                <a:latin typeface="Arial Unicode MS"/>
              </a:rPr>
              <a:t>طه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5090" y="739378"/>
            <a:ext cx="6118622" cy="94047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Aft>
                <a:spcPts val="308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الثامنن والعشرون</a:t>
            </a:r>
          </a:p>
          <a:p>
            <a:pPr indent="342900" algn="just" rtl="1">
              <a:lnSpc>
                <a:spcPts val="4022"/>
              </a:lnSpc>
            </a:pPr>
            <a:r>
              <a:rPr lang="ar-SA" sz="2100">
                <a:latin typeface="Times New Roman"/>
              </a:rPr>
              <a:t>يجوز لمجلس الجامعة </a:t>
            </a:r>
            <a:r>
              <a:rPr lang="ar-SA" sz="1900" b="1">
                <a:latin typeface="Times New Roman"/>
              </a:rPr>
              <a:t>أن ينهي </a:t>
            </a:r>
            <a:r>
              <a:rPr lang="ar-SA" sz="2100">
                <a:latin typeface="Times New Roman"/>
              </a:rPr>
              <a:t>بعثة المبتمث بناء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توصية مجلي القم والكلية، </a:t>
            </a:r>
            <a:r>
              <a:rPr lang="ar-SA" sz="1900" b="1">
                <a:latin typeface="Times New Roman"/>
              </a:rPr>
              <a:t>أو</a:t>
            </a:r>
            <a:r>
              <a:rPr lang="ar-SA" sz="2100">
                <a:latin typeface="Times New Roman"/>
              </a:rPr>
              <a:t>المعهد وما </a:t>
            </a:r>
            <a:r>
              <a:rPr lang="ar-SA" sz="19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حكمهما، ولجنة الابتعاث والتدريب </a:t>
            </a:r>
            <a:r>
              <a:rPr lang="ar-SA" sz="19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الحالات الآتية :</a:t>
            </a:r>
          </a:p>
          <a:p>
            <a:pPr marR="514350" indent="-469900" algn="r" rtl="1">
              <a:lnSpc>
                <a:spcPts val="3122"/>
              </a:lnSpc>
              <a:spcAft>
                <a:spcPts val="700"/>
              </a:spcAft>
            </a:pP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- عدم قدرته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مواصلة الدراسة </a:t>
            </a:r>
            <a:r>
              <a:rPr lang="ar-SA" sz="1700">
                <a:latin typeface="Arial Unicode MS"/>
              </a:rPr>
              <a:t>وفقآ </a:t>
            </a:r>
            <a:r>
              <a:rPr lang="ar-SA" sz="2100">
                <a:latin typeface="Times New Roman"/>
              </a:rPr>
              <a:t>للتقارير المتعلقة </a:t>
            </a:r>
            <a:r>
              <a:rPr lang="ar-SA" sz="1900" b="1">
                <a:latin typeface="Times New Roman"/>
              </a:rPr>
              <a:t>بير </a:t>
            </a:r>
            <a:r>
              <a:rPr lang="ar-SA" sz="2100">
                <a:latin typeface="Times New Roman"/>
              </a:rPr>
              <a:t>دراسته.</a:t>
            </a:r>
          </a:p>
          <a:p>
            <a:pPr marL="976313" indent="0" algn="r" rtl="1">
              <a:lnSpc>
                <a:spcPts val="4022"/>
              </a:lnSpc>
              <a:spcAft>
                <a:spcPts val="1960"/>
              </a:spcAft>
            </a:pP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-طلبه إنهاء البعثة والعودة إلى ا لمملكة. </a:t>
            </a:r>
            <a:r>
              <a:rPr lang="en-US" sz="1900" b="1">
                <a:latin typeface="Times New Roman"/>
              </a:rPr>
              <a:t>٣</a:t>
            </a:r>
            <a:r>
              <a:rPr lang="ar-SA" sz="1900" b="1">
                <a:latin typeface="Times New Roman"/>
              </a:rPr>
              <a:t>-إذا </a:t>
            </a:r>
            <a:r>
              <a:rPr lang="ar-SA" sz="2100">
                <a:latin typeface="Times New Roman"/>
              </a:rPr>
              <a:t>خالف الأنظمة </a:t>
            </a:r>
            <a:r>
              <a:rPr lang="ar-SA" sz="1900" b="1">
                <a:latin typeface="Times New Roman"/>
              </a:rPr>
              <a:t>أو</a:t>
            </a:r>
            <a:r>
              <a:rPr lang="ar-SA" sz="2100">
                <a:latin typeface="Times New Roman"/>
              </a:rPr>
              <a:t>التعليمات </a:t>
            </a:r>
            <a:r>
              <a:rPr lang="ar-SA" sz="1900" b="1">
                <a:latin typeface="Times New Roman"/>
              </a:rPr>
              <a:t>أو</a:t>
            </a:r>
            <a:r>
              <a:rPr lang="ar-SA" sz="2100">
                <a:latin typeface="Times New Roman"/>
              </a:rPr>
              <a:t>ا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تع عنتنفيذها. </a:t>
            </a:r>
            <a:r>
              <a:rPr lang="en-US" sz="2100">
                <a:latin typeface="Times New Roman"/>
              </a:rPr>
              <a:t>٤</a:t>
            </a:r>
            <a:r>
              <a:rPr lang="ar-SA" sz="2100">
                <a:latin typeface="Times New Roman"/>
              </a:rPr>
              <a:t> - </a:t>
            </a:r>
            <a:r>
              <a:rPr lang="ar-SA" sz="1900" b="1">
                <a:latin typeface="Times New Roman"/>
              </a:rPr>
              <a:t>إذا </a:t>
            </a:r>
            <a:r>
              <a:rPr lang="ar-SA" sz="2100">
                <a:latin typeface="Times New Roman"/>
              </a:rPr>
              <a:t>لم يحصل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المؤهل المطلوب </a:t>
            </a:r>
            <a:r>
              <a:rPr lang="ar-SA" sz="19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المدة المحددة. </a:t>
            </a:r>
            <a:r>
              <a:rPr lang="en-US" sz="1900" b="1">
                <a:latin typeface="Times New Roman"/>
              </a:rPr>
              <a:t>٥</a:t>
            </a:r>
            <a:r>
              <a:rPr lang="ar-SA" sz="1900" b="1">
                <a:latin typeface="Times New Roman"/>
              </a:rPr>
              <a:t> - إذا </a:t>
            </a:r>
            <a:r>
              <a:rPr lang="ar-SA" sz="2100">
                <a:latin typeface="Times New Roman"/>
              </a:rPr>
              <a:t>ثبت توقفه </a:t>
            </a:r>
            <a:r>
              <a:rPr lang="ar-SA" sz="1800" b="1">
                <a:latin typeface="Times New Roman"/>
              </a:rPr>
              <a:t>عن </a:t>
            </a:r>
            <a:r>
              <a:rPr lang="ar-SA" sz="2100">
                <a:latin typeface="Times New Roman"/>
              </a:rPr>
              <a:t>الدراسة دون </a:t>
            </a:r>
            <a:r>
              <a:rPr lang="ar-SA" sz="1800" b="1">
                <a:latin typeface="Times New Roman"/>
              </a:rPr>
              <a:t>عذر مقبول.</a:t>
            </a:r>
          </a:p>
          <a:p>
            <a:pPr indent="0" algn="ctr" rtl="1">
              <a:lnSpc>
                <a:spcPts val="3320"/>
              </a:lnSpc>
              <a:spcAft>
                <a:spcPts val="308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التاسعذ </a:t>
            </a:r>
            <a:r>
              <a:rPr lang="en-US" sz="3000" b="1">
                <a:solidFill>
                  <a:srgbClr val="CA0C20"/>
                </a:solidFill>
                <a:latin typeface="Times New Roman"/>
              </a:rPr>
              <a:t>٠</a:t>
            </a:r>
            <a:r>
              <a:rPr lang="ar-SA" sz="3000" b="1">
                <a:solidFill>
                  <a:srgbClr val="CA0C20"/>
                </a:solidFill>
                <a:latin typeface="Times New Roman"/>
              </a:rPr>
              <a:t>العشرون</a:t>
            </a:r>
          </a:p>
          <a:p>
            <a:pPr indent="342900" algn="just" rtl="1">
              <a:lnSpc>
                <a:spcPts val="3375"/>
              </a:lnSpc>
            </a:pPr>
            <a:r>
              <a:rPr lang="ar-SA" sz="1900" b="1">
                <a:latin typeface="Times New Roman"/>
              </a:rPr>
              <a:t>لا يجوز للمبتمث في الداخل أو الخارج الذي يرغب في إنهاء ابتعاثه قبل الحصول على </a:t>
            </a:r>
            <a:r>
              <a:rPr lang="ar-SA" sz="2100">
                <a:latin typeface="Times New Roman"/>
              </a:rPr>
              <a:t>المؤهل المطلوب ذ </a:t>
            </a:r>
            <a:r>
              <a:rPr lang="ar-SA" sz="1900" b="1">
                <a:latin typeface="Times New Roman"/>
              </a:rPr>
              <a:t>لث مقر دراسته </a:t>
            </a:r>
            <a:r>
              <a:rPr lang="ar-SA" sz="2100">
                <a:latin typeface="Times New Roman"/>
              </a:rPr>
              <a:t>قبل </a:t>
            </a:r>
            <a:r>
              <a:rPr lang="ar-SA" sz="1900" b="1">
                <a:latin typeface="Times New Roman"/>
              </a:rPr>
              <a:t>موافقة </a:t>
            </a:r>
            <a:r>
              <a:rPr lang="ar-SA" sz="2100">
                <a:latin typeface="Times New Roman"/>
              </a:rPr>
              <a:t>مجلس </a:t>
            </a:r>
            <a:r>
              <a:rPr lang="ar-SA" sz="1900" b="1">
                <a:latin typeface="Times New Roman"/>
              </a:rPr>
              <a:t>الجامعة.</a:t>
            </a:r>
          </a:p>
          <a:p>
            <a:pPr indent="342900" algn="just" rtl="1">
              <a:lnSpc>
                <a:spcPts val="2897"/>
              </a:lnSpc>
            </a:pPr>
            <a:r>
              <a:rPr lang="ar-SA" sz="1900" b="1">
                <a:latin typeface="Times New Roman"/>
              </a:rPr>
              <a:t>وفي </a:t>
            </a:r>
            <a:r>
              <a:rPr lang="ar-SA" sz="2100">
                <a:latin typeface="Times New Roman"/>
              </a:rPr>
              <a:t>حال عودة المبتمث قبل موانقة مجلس الجامعة </a:t>
            </a:r>
            <a:r>
              <a:rPr lang="ar-SA" sz="1900" b="1">
                <a:latin typeface="Times New Roman"/>
              </a:rPr>
              <a:t>يطبق </a:t>
            </a:r>
            <a:r>
              <a:rPr lang="ar-SA" sz="2100">
                <a:latin typeface="Times New Roman"/>
              </a:rPr>
              <a:t>بشأنه ما </a:t>
            </a:r>
            <a:r>
              <a:rPr lang="ar-SA" sz="1900" b="1">
                <a:latin typeface="Times New Roman"/>
              </a:rPr>
              <a:t>ورد في </a:t>
            </a:r>
            <a:r>
              <a:rPr lang="ar-SA" sz="2300" b="1">
                <a:latin typeface="Times New Roman"/>
              </a:rPr>
              <a:t>إحدى </a:t>
            </a:r>
            <a:r>
              <a:rPr lang="ar-SA" sz="2100">
                <a:latin typeface="Times New Roman"/>
              </a:rPr>
              <a:t>الفقرتين (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أو</a:t>
            </a: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) من المادة الثلاثين من </a:t>
            </a:r>
            <a:r>
              <a:rPr lang="ar-SA" sz="1900" b="1">
                <a:latin typeface="Times New Roman"/>
              </a:rPr>
              <a:t>هذ</a:t>
            </a:r>
            <a:r>
              <a:rPr lang="en-US" sz="1900" b="1">
                <a:latin typeface="Times New Roman"/>
              </a:rPr>
              <a:t>٥</a:t>
            </a:r>
            <a:r>
              <a:rPr lang="ar-SA" sz="1900" b="1">
                <a:latin typeface="Times New Roman"/>
              </a:rPr>
              <a:t> </a:t>
            </a:r>
            <a:r>
              <a:rPr lang="ar-SA" sz="2100">
                <a:latin typeface="Times New Roman"/>
              </a:rPr>
              <a:t>اللائحة.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5488" y="971106"/>
            <a:ext cx="2736112" cy="55998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540"/>
              </a:lnSpc>
            </a:pPr>
            <a:r>
              <a:rPr lang="ar-SA" sz="3200" b="1">
                <a:solidFill>
                  <a:srgbClr val="CA0C20"/>
                </a:solidFill>
                <a:latin typeface="Times New Roman"/>
              </a:rPr>
              <a:t>المادة الثلاثون</a:t>
            </a:r>
          </a:p>
        </p:txBody>
      </p:sp>
      <p:sp>
        <p:nvSpPr>
          <p:cNvPr id="3" name="Rectangle 2"/>
          <p:cNvSpPr/>
          <p:nvPr/>
        </p:nvSpPr>
        <p:spPr>
          <a:xfrm>
            <a:off x="687572" y="2020186"/>
            <a:ext cx="6131441" cy="14318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68300" algn="r" rtl="1">
              <a:lnSpc>
                <a:spcPts val="3795"/>
              </a:lnSpc>
            </a:pPr>
            <a:r>
              <a:rPr lang="ar-SA" sz="19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حال موافقة مجلس الجامعة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إنهاء بعثة المبتمث </a:t>
            </a:r>
            <a:r>
              <a:rPr lang="ar-SA" sz="1900" b="1">
                <a:latin typeface="Times New Roman"/>
              </a:rPr>
              <a:t>وفقأ </a:t>
            </a:r>
            <a:r>
              <a:rPr lang="ar-SA" sz="2100">
                <a:latin typeface="Times New Roman"/>
              </a:rPr>
              <a:t>لأحكام المادة الثامنة والعشرين فللمجلس ما يأتي: 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- </a:t>
            </a:r>
            <a:r>
              <a:rPr lang="ar-SA" sz="1900" b="1">
                <a:latin typeface="Times New Roman"/>
              </a:rPr>
              <a:t>اتخان </a:t>
            </a:r>
            <a:r>
              <a:rPr lang="ar-SA" sz="2100">
                <a:latin typeface="Times New Roman"/>
              </a:rPr>
              <a:t>قرار </a:t>
            </a:r>
            <a:r>
              <a:rPr lang="ar-SA" sz="1900" b="1">
                <a:latin typeface="Times New Roman"/>
              </a:rPr>
              <a:t>بطي </a:t>
            </a:r>
            <a:r>
              <a:rPr lang="ar-SA" sz="2100">
                <a:latin typeface="Times New Roman"/>
              </a:rPr>
              <a:t>قيده </a:t>
            </a:r>
            <a:r>
              <a:rPr lang="ar-SA" sz="19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مدة لا تتجاوز الة من تارخ إنهاء</a:t>
            </a:r>
          </a:p>
        </p:txBody>
      </p:sp>
      <p:sp>
        <p:nvSpPr>
          <p:cNvPr id="4" name="Rectangle 3"/>
          <p:cNvSpPr/>
          <p:nvPr/>
        </p:nvSpPr>
        <p:spPr>
          <a:xfrm>
            <a:off x="5819553" y="3537097"/>
            <a:ext cx="623777" cy="2268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368300" algn="r" rtl="1">
              <a:lnSpc>
                <a:spcPts val="2330"/>
              </a:lnSpc>
              <a:spcAft>
                <a:spcPts val="980"/>
              </a:spcAft>
            </a:pPr>
            <a:r>
              <a:rPr lang="ar-SA" sz="2100">
                <a:latin typeface="Times New Roman"/>
              </a:rPr>
              <a:t>اقعاثه.</a:t>
            </a:r>
          </a:p>
        </p:txBody>
      </p:sp>
      <p:sp>
        <p:nvSpPr>
          <p:cNvPr id="5" name="Rectangle 4"/>
          <p:cNvSpPr/>
          <p:nvPr/>
        </p:nvSpPr>
        <p:spPr>
          <a:xfrm>
            <a:off x="6507125" y="4026195"/>
            <a:ext cx="318977" cy="2055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330"/>
              </a:lnSpc>
            </a:pPr>
            <a:r>
              <a:rPr lang="ar-SA" sz="2100">
                <a:latin typeface="Times New Roman"/>
              </a:rPr>
              <a:t>-٢</a:t>
            </a:r>
          </a:p>
        </p:txBody>
      </p:sp>
      <p:sp>
        <p:nvSpPr>
          <p:cNvPr id="6" name="Rectangle 5"/>
          <p:cNvSpPr/>
          <p:nvPr/>
        </p:nvSpPr>
        <p:spPr>
          <a:xfrm>
            <a:off x="1173125" y="4015562"/>
            <a:ext cx="5284381" cy="34733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330"/>
              </a:lnSpc>
              <a:spcAft>
                <a:spcPts val="980"/>
              </a:spcAft>
            </a:pPr>
            <a:r>
              <a:rPr lang="ar-SA" sz="2100">
                <a:latin typeface="Times New Roman"/>
              </a:rPr>
              <a:t>أو إحالته إلىو^يغة إدارية إذا كانت الجامعة </a:t>
            </a:r>
            <a:r>
              <a:rPr lang="ar-SA" sz="19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حاجة لخدماته.</a:t>
            </a:r>
          </a:p>
        </p:txBody>
      </p:sp>
      <p:sp>
        <p:nvSpPr>
          <p:cNvPr id="7" name="Rectangle 6"/>
          <p:cNvSpPr/>
          <p:nvPr/>
        </p:nvSpPr>
        <p:spPr>
          <a:xfrm>
            <a:off x="737190" y="4490483"/>
            <a:ext cx="5890437" cy="125109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03200" algn="just" rtl="1">
              <a:lnSpc>
                <a:spcPts val="3433"/>
              </a:lnSpc>
            </a:pPr>
            <a:r>
              <a:rPr lang="ar-SA" sz="1900" b="1">
                <a:latin typeface="Times New Roman"/>
              </a:rPr>
              <a:t>- أو </a:t>
            </a:r>
            <a:r>
              <a:rPr lang="ar-SA" sz="2100">
                <a:latin typeface="Times New Roman"/>
              </a:rPr>
              <a:t>إبقاء.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وظيفته وتحديد المدة اللازمة لاسئنافه لراسه العليا </a:t>
            </a:r>
            <a:r>
              <a:rPr lang="ar-SA" sz="1900" b="1">
                <a:latin typeface="Times New Roman"/>
              </a:rPr>
              <a:t>على أن </a:t>
            </a:r>
            <a:r>
              <a:rPr lang="ar-SA" sz="2100">
                <a:latin typeface="Times New Roman"/>
              </a:rPr>
              <a:t>لا تتجاوز تلك المدة </a:t>
            </a:r>
            <a:r>
              <a:rPr lang="ar-SA" sz="1900" b="1">
                <a:latin typeface="Times New Roman"/>
              </a:rPr>
              <a:t>التين. وفي </a:t>
            </a:r>
            <a:r>
              <a:rPr lang="ar-SA" sz="2100">
                <a:latin typeface="Times New Roman"/>
              </a:rPr>
              <a:t>حال تجاوزه لها </a:t>
            </a:r>
            <a:r>
              <a:rPr lang="ar-SA" sz="1900" b="1">
                <a:latin typeface="Times New Roman"/>
              </a:rPr>
              <a:t>يطبق </a:t>
            </a:r>
            <a:r>
              <a:rPr lang="ar-SA" sz="2100">
                <a:latin typeface="Times New Roman"/>
              </a:rPr>
              <a:t>بشأنه ماورد </a:t>
            </a:r>
            <a:r>
              <a:rPr lang="ar-SA" sz="1900" b="1">
                <a:latin typeface="Times New Roman"/>
              </a:rPr>
              <a:t>فى </a:t>
            </a:r>
            <a:r>
              <a:rPr lang="ar-SA" sz="2100">
                <a:latin typeface="Times New Roman"/>
              </a:rPr>
              <a:t>إحدى الفقرتين. (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أو</a:t>
            </a: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) من هذه المادة.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98920" y="6216502"/>
            <a:ext cx="3664689" cy="5103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430"/>
              </a:lnSpc>
            </a:pPr>
            <a:r>
              <a:rPr lang="ar-SA" sz="3100" b="1">
                <a:solidFill>
                  <a:srgbClr val="CA0C20"/>
                </a:solidFill>
                <a:latin typeface="Times New Roman"/>
              </a:rPr>
              <a:t>المادةال</a:t>
            </a:r>
            <a:r>
              <a:rPr lang="en-US" sz="3100" b="1">
                <a:solidFill>
                  <a:srgbClr val="CA0C20"/>
                </a:solidFill>
                <a:latin typeface="Times New Roman"/>
              </a:rPr>
              <a:t>٠</a:t>
            </a:r>
            <a:r>
              <a:rPr lang="ar-SA" sz="3100" b="1">
                <a:solidFill>
                  <a:srgbClr val="CA0C20"/>
                </a:solidFill>
                <a:latin typeface="Times New Roman"/>
              </a:rPr>
              <a:t>ئديذ </a:t>
            </a:r>
            <a:r>
              <a:rPr lang="ar-SA" sz="3000" b="1">
                <a:solidFill>
                  <a:srgbClr val="CA0C20"/>
                </a:solidFill>
                <a:latin typeface="Times New Roman"/>
              </a:rPr>
              <a:t>والثلاثون</a:t>
            </a:r>
          </a:p>
        </p:txBody>
      </p:sp>
      <p:sp>
        <p:nvSpPr>
          <p:cNvPr id="9" name="Rectangle 8"/>
          <p:cNvSpPr/>
          <p:nvPr/>
        </p:nvSpPr>
        <p:spPr>
          <a:xfrm>
            <a:off x="708837" y="7272669"/>
            <a:ext cx="6138530" cy="900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06400" algn="r" rtl="1">
              <a:lnSpc>
                <a:spcPts val="3795"/>
              </a:lnSpc>
            </a:pPr>
            <a:r>
              <a:rPr lang="ar-SA" sz="1900" b="1">
                <a:latin typeface="Times New Roman"/>
              </a:rPr>
              <a:t>يطبق </a:t>
            </a:r>
            <a:r>
              <a:rPr lang="ar-SA" sz="2100">
                <a:latin typeface="Times New Roman"/>
              </a:rPr>
              <a:t>ني الإلحاق بالبعثة بالنسبة للزوجات والأبناء المرافقين للمبتمث التعليمات الواردة في القرارات واللوائح المنظمة </a:t>
            </a:r>
            <a:r>
              <a:rPr lang="ar-SA" sz="2200">
                <a:latin typeface="Times New Roman"/>
              </a:rPr>
              <a:t>لذلك.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79265" y="10210800"/>
            <a:ext cx="354418" cy="382772"/>
          </a:xfrm>
          <a:prstGeom prst="rect">
            <a:avLst/>
          </a:prstGeom>
          <a:solidFill>
            <a:srgbClr val="490607"/>
          </a:solidFill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320"/>
              </a:lnSpc>
            </a:pPr>
            <a:r>
              <a:rPr lang="ar-SA" sz="3000" b="1">
                <a:solidFill>
                  <a:srgbClr val="FFFFFF"/>
                </a:solidFill>
                <a:latin typeface="Times New Roman"/>
              </a:rPr>
              <a:t>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7879" y="6383079"/>
            <a:ext cx="106325" cy="205562"/>
          </a:xfrm>
          <a:prstGeom prst="rect">
            <a:avLst/>
          </a:prstGeom>
        </p:spPr>
        <p:txBody>
          <a:bodyPr vert="vert" wrap="none" lIns="0" tIns="0" rIns="0" bIns="0">
            <a:noAutofit/>
          </a:bodyPr>
          <a:lstStyle/>
          <a:p>
            <a:pPr indent="0">
              <a:lnSpc>
                <a:spcPts val="2330"/>
              </a:lnSpc>
            </a:pPr>
            <a:r>
              <a:rPr lang="en-US" sz="2100" u="sng">
                <a:latin typeface="Times New Roman"/>
              </a:rPr>
              <a:t>-</a:t>
            </a:r>
          </a:p>
        </p:txBody>
      </p:sp>
      <p:sp>
        <p:nvSpPr>
          <p:cNvPr id="3" name="Rectangle 2"/>
          <p:cNvSpPr/>
          <p:nvPr/>
        </p:nvSpPr>
        <p:spPr>
          <a:xfrm>
            <a:off x="687572" y="616688"/>
            <a:ext cx="6088911" cy="559981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5805"/>
              </a:lnSpc>
              <a:spcAft>
                <a:spcPts val="560"/>
              </a:spcAft>
            </a:pPr>
            <a:r>
              <a:rPr lang="ar-SA" sz="3100" b="1">
                <a:solidFill>
                  <a:srgbClr val="D40F46"/>
                </a:solidFill>
                <a:latin typeface="Times New Roman"/>
              </a:rPr>
              <a:t>ابتعاث وتدريب منسوبي الجامعن من غبرأعضاء هيئذ التدريس والمحاصرين والمعيدين المادة الثانية والثلاثون</a:t>
            </a:r>
          </a:p>
          <a:p>
            <a:pPr indent="0" rtl="1">
              <a:lnSpc>
                <a:spcPts val="1990"/>
              </a:lnSpc>
              <a:spcAft>
                <a:spcPts val="1890"/>
              </a:spcAft>
            </a:pPr>
            <a:r>
              <a:rPr lang="ar-SA" sz="1800" b="1">
                <a:latin typeface="Times New Roman"/>
              </a:rPr>
              <a:t>يشزط فيمن يبتعث من ا لموظفين للحصول عل درجة علمية ا لآني.</a:t>
            </a:r>
          </a:p>
          <a:p>
            <a:pPr indent="0" algn="just" rtl="1">
              <a:lnSpc>
                <a:spcPts val="2330"/>
              </a:lnSpc>
              <a:spcAft>
                <a:spcPts val="1120"/>
              </a:spcAft>
            </a:pP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- </a:t>
            </a:r>
            <a:r>
              <a:rPr lang="ar-SA" sz="1700">
                <a:latin typeface="Arial Unicode MS"/>
              </a:rPr>
              <a:t>أن يكون سودي </a:t>
            </a:r>
            <a:r>
              <a:rPr lang="ar-SA" sz="2100">
                <a:latin typeface="Times New Roman"/>
              </a:rPr>
              <a:t>الحسية.</a:t>
            </a:r>
          </a:p>
          <a:p>
            <a:pPr indent="0" rtl="1">
              <a:lnSpc>
                <a:spcPts val="2330"/>
              </a:lnSpc>
              <a:spcAft>
                <a:spcPts val="560"/>
              </a:spcAft>
            </a:pP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 - ألأيتجاوز عمره (</a:t>
            </a:r>
            <a:r>
              <a:rPr lang="en-US" sz="2100">
                <a:latin typeface="Times New Roman"/>
              </a:rPr>
              <a:t>٤٠</a:t>
            </a:r>
            <a:r>
              <a:rPr lang="ar-SA" sz="2100">
                <a:latin typeface="Times New Roman"/>
              </a:rPr>
              <a:t>) عامأ ولمجلس الجامعة الاستثناء من هذا</a:t>
            </a:r>
          </a:p>
          <a:p>
            <a:pPr indent="0" algn="r" rtl="1">
              <a:lnSpc>
                <a:spcPts val="2330"/>
              </a:lnSpc>
              <a:spcAft>
                <a:spcPts val="1120"/>
              </a:spcAft>
            </a:pPr>
            <a:r>
              <a:rPr lang="ar-SA" sz="2100">
                <a:latin typeface="Times New Roman"/>
              </a:rPr>
              <a:t>الشرط.</a:t>
            </a:r>
          </a:p>
          <a:p>
            <a:pPr indent="0" algn="just" rtl="1">
              <a:lnSpc>
                <a:spcPts val="3795"/>
              </a:lnSpc>
            </a:pPr>
            <a:r>
              <a:rPr lang="en-US" sz="1900" b="1">
                <a:latin typeface="Times New Roman"/>
              </a:rPr>
              <a:t>٣</a:t>
            </a:r>
            <a:r>
              <a:rPr lang="ar-SA" sz="1900" b="1">
                <a:latin typeface="Times New Roman"/>
              </a:rPr>
              <a:t>-ألآيقل تقديره </a:t>
            </a:r>
            <a:r>
              <a:rPr lang="ar-SA" sz="2000" b="1">
                <a:latin typeface="Times New Roman"/>
              </a:rPr>
              <a:t>العام في الشهادة الجامعية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000" b="1">
                <a:latin typeface="Times New Roman"/>
              </a:rPr>
              <a:t>المعادلة لها </a:t>
            </a:r>
            <a:r>
              <a:rPr lang="ar-SA" sz="1900" b="1">
                <a:latin typeface="Times New Roman"/>
              </a:rPr>
              <a:t>عن تقدير </a:t>
            </a:r>
            <a:r>
              <a:rPr lang="ar-SA" sz="2000" b="1">
                <a:latin typeface="Times New Roman"/>
              </a:rPr>
              <a:t>«جيد 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ا.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9088" y="6337004"/>
            <a:ext cx="5830186" cy="13148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795"/>
              </a:lnSpc>
            </a:pPr>
            <a:r>
              <a:rPr lang="ar-SA" sz="2000" b="1">
                <a:latin typeface="Times New Roman"/>
              </a:rPr>
              <a:t>- أن يكون قد </a:t>
            </a:r>
            <a:r>
              <a:rPr lang="ar-SA" sz="2300" b="1">
                <a:latin typeface="Times New Roman"/>
              </a:rPr>
              <a:t>أمضى </a:t>
            </a:r>
            <a:r>
              <a:rPr lang="ar-SA" sz="2000" b="1">
                <a:latin typeface="Times New Roman"/>
              </a:rPr>
              <a:t>في خدمة الجامعة مدة لا تقل عن </a:t>
            </a:r>
            <a:r>
              <a:rPr lang="ar-SA" sz="2000">
                <a:latin typeface="Arial Unicode MS"/>
              </a:rPr>
              <a:t>سنتين </a:t>
            </a:r>
            <a:r>
              <a:rPr lang="ar-SA" sz="2000" b="1">
                <a:latin typeface="Times New Roman"/>
              </a:rPr>
              <a:t>من </a:t>
            </a:r>
            <a:r>
              <a:rPr lang="ar-SA" sz="2000">
                <a:latin typeface="Arial Unicode MS"/>
              </a:rPr>
              <a:t>نارخ تعيينه، ويتثنى من </a:t>
            </a:r>
            <a:r>
              <a:rPr lang="ar-SA" sz="2000" b="1">
                <a:latin typeface="Times New Roman"/>
              </a:rPr>
              <a:t>دلك الأطباء الن </a:t>
            </a:r>
            <a:r>
              <a:rPr lang="ar-SA" sz="1900" b="1">
                <a:latin typeface="Times New Roman"/>
              </a:rPr>
              <a:t>ين </a:t>
            </a:r>
            <a:r>
              <a:rPr lang="ar-SA" sz="2000">
                <a:latin typeface="Arial Unicode MS"/>
              </a:rPr>
              <a:t>يجوز ابتعاثهم</a:t>
            </a:r>
          </a:p>
          <a:p>
            <a:pPr indent="0" algn="just" rtl="1">
              <a:lnSpc>
                <a:spcPts val="1990"/>
              </a:lnSpc>
              <a:spcAft>
                <a:spcPts val="1120"/>
              </a:spcAft>
            </a:pPr>
            <a:r>
              <a:rPr lang="ar-SA" sz="1800" b="1">
                <a:latin typeface="Times New Roman"/>
              </a:rPr>
              <a:t>بعد اكإل </a:t>
            </a:r>
            <a:r>
              <a:rPr lang="en-US" sz="1800" b="1">
                <a:latin typeface="Times New Roman"/>
              </a:rPr>
              <a:t>٠</a:t>
            </a:r>
            <a:r>
              <a:rPr lang="ar-SA" sz="1800" b="1">
                <a:latin typeface="Times New Roman"/>
              </a:rPr>
              <a:t>سة من تارخ تعيينهم'</a:t>
            </a:r>
            <a:r>
              <a:rPr lang="en-US" sz="1800" b="1">
                <a:latin typeface="Times New Roman"/>
              </a:rPr>
              <a:t>١</a:t>
            </a:r>
            <a:r>
              <a:rPr lang="ar-SA" sz="1800" b="1">
                <a:latin typeface="Times New Roman"/>
              </a:rPr>
              <a:t> ا.</a:t>
            </a:r>
          </a:p>
        </p:txBody>
      </p:sp>
      <p:sp>
        <p:nvSpPr>
          <p:cNvPr id="5" name="Rectangle 4"/>
          <p:cNvSpPr/>
          <p:nvPr/>
        </p:nvSpPr>
        <p:spPr>
          <a:xfrm>
            <a:off x="747823" y="7790120"/>
            <a:ext cx="6096000" cy="21832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17500" algn="r" rtl="1">
              <a:lnSpc>
                <a:spcPts val="3851"/>
              </a:lnSpc>
              <a:spcAft>
                <a:spcPts val="210"/>
              </a:spcAft>
            </a:pPr>
            <a:r>
              <a:rPr lang="en-US" sz="2100">
                <a:latin typeface="Times New Roman"/>
              </a:rPr>
              <a:t>٥</a:t>
            </a:r>
            <a:r>
              <a:rPr lang="ar-SA" sz="2100">
                <a:latin typeface="Times New Roman"/>
              </a:rPr>
              <a:t>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ar-SA" sz="2100">
                <a:latin typeface="Times New Roman"/>
              </a:rPr>
              <a:t>أن تكون هناك علاقة مباشرة </a:t>
            </a:r>
            <a:r>
              <a:rPr lang="ar-SA" sz="1900" b="1">
                <a:latin typeface="Times New Roman"/>
              </a:rPr>
              <a:t>بين </a:t>
            </a:r>
            <a:r>
              <a:rPr lang="ar-SA" sz="2100">
                <a:latin typeface="Times New Roman"/>
              </a:rPr>
              <a:t>التخصعس الذي موف يبتمث إليه وطبيعة العمل الذي يعد للدنيام </a:t>
            </a:r>
            <a:r>
              <a:rPr lang="ar-SA" sz="1900" b="1">
                <a:latin typeface="Times New Roman"/>
              </a:rPr>
              <a:t>به.</a:t>
            </a:r>
          </a:p>
          <a:p>
            <a:pPr indent="0" algn="just" rtl="1">
              <a:lnSpc>
                <a:spcPts val="2210"/>
              </a:lnSpc>
              <a:spcAft>
                <a:spcPts val="1610"/>
              </a:spcAft>
            </a:pPr>
            <a:r>
              <a:rPr lang="en-US" sz="2000" b="1">
                <a:latin typeface="Times New Roman"/>
              </a:rPr>
              <a:t>٦</a:t>
            </a:r>
            <a:r>
              <a:rPr lang="ar-SA" sz="2000" b="1">
                <a:latin typeface="Times New Roman"/>
              </a:rPr>
              <a:t>-ألآ يقل تقويم الأداء الوظيفي للسنتين الأخيرتين عن تقدير ((جيد جدلي-</a:t>
            </a:r>
          </a:p>
          <a:p>
            <a:pPr indent="0" rtl="1">
              <a:lnSpc>
                <a:spcPts val="2567"/>
              </a:lnSpc>
            </a:pPr>
            <a:r>
              <a:rPr lang="ar-SA" sz="1200">
                <a:latin typeface="Arial Unicode MS"/>
              </a:rPr>
              <a:t>(</a:t>
            </a:r>
            <a:r>
              <a:rPr lang="en-US" sz="1200">
                <a:latin typeface="Arial Unicode MS"/>
              </a:rPr>
              <a:t>١</a:t>
            </a:r>
            <a:r>
              <a:rPr lang="ar-SA" sz="1200">
                <a:latin typeface="Arial Unicode MS"/>
              </a:rPr>
              <a:t>)ذم تعديل احكام ط. الغغرةصجبزاربملسسىليرذم(</a:t>
            </a:r>
            <a:r>
              <a:rPr lang="en-US" sz="1200">
                <a:latin typeface="Arial Unicode MS"/>
              </a:rPr>
              <a:t>٤</a:t>
            </a:r>
            <a:r>
              <a:rPr lang="ar-SA" sz="1200">
                <a:latin typeface="Arial Unicode MS"/>
              </a:rPr>
              <a:t>ر</a:t>
            </a:r>
            <a:r>
              <a:rPr lang="en-US" sz="1200">
                <a:latin typeface="Arial Unicode MS"/>
              </a:rPr>
              <a:t>١٤١٩/١٢</a:t>
            </a:r>
            <a:r>
              <a:rPr lang="ar-SA" sz="1200">
                <a:latin typeface="Arial Unicode MS"/>
              </a:rPr>
              <a:t>د)اسذفيف اثانيةعثرآاسودةضاوخ </a:t>
            </a:r>
            <a:r>
              <a:rPr lang="en-US" sz="1200">
                <a:latin typeface="Arial Unicode MS"/>
              </a:rPr>
              <a:t>١٤١٩/٢٨٩</a:t>
            </a:r>
            <a:r>
              <a:rPr lang="ar-SA" sz="1200">
                <a:latin typeface="Arial Unicode MS"/>
              </a:rPr>
              <a:t>ئايحبالموافغةابابةرئم</a:t>
            </a:r>
            <a:r>
              <a:rPr lang="en-US" sz="1200">
                <a:latin typeface="Arial Unicode MS"/>
              </a:rPr>
              <a:t>١٦٨</a:t>
            </a:r>
            <a:r>
              <a:rPr lang="ar-SA" sz="1200">
                <a:latin typeface="Arial Unicode MS"/>
              </a:rPr>
              <a:t>ا</a:t>
            </a:r>
            <a:r>
              <a:rPr lang="en-US" sz="1200">
                <a:latin typeface="Arial Unicode MS"/>
              </a:rPr>
              <a:t>٨</a:t>
            </a:r>
            <a:r>
              <a:rPr lang="ar-SA" sz="1200">
                <a:latin typeface="Arial Unicode MS"/>
              </a:rPr>
              <a:t>وتارخ</a:t>
            </a:r>
            <a:r>
              <a:rPr lang="en-US" sz="1200">
                <a:latin typeface="Arial Unicode MS"/>
              </a:rPr>
              <a:t>٣/٢٩</a:t>
            </a:r>
            <a:r>
              <a:rPr lang="ar-SA" sz="1200">
                <a:latin typeface="Arial Unicode MS"/>
              </a:rPr>
              <a:t>ر</a:t>
            </a:r>
            <a:r>
              <a:rPr lang="en-US" sz="1200">
                <a:latin typeface="Arial Unicode MS"/>
              </a:rPr>
              <a:t>٠١٤١٩</a:t>
            </a:r>
            <a:r>
              <a:rPr lang="ar-SA" sz="1200">
                <a:latin typeface="Arial Unicode MS"/>
              </a:rPr>
              <a:t>_-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96" y="0"/>
            <a:ext cx="7150894" cy="1069419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503" y="614362"/>
            <a:ext cx="6125765" cy="87903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881"/>
              </a:lnSpc>
              <a:spcAft>
                <a:spcPts val="2800"/>
              </a:spcAft>
            </a:pPr>
            <a:r>
              <a:rPr lang="en-US" sz="2100">
                <a:latin typeface="Times New Roman"/>
              </a:rPr>
              <a:t>٧</a:t>
            </a:r>
            <a:r>
              <a:rPr lang="ar-SA" sz="2100">
                <a:latin typeface="Times New Roman"/>
              </a:rPr>
              <a:t> - أن يكوف حاصلا على قبول من مؤسة علمية معترف </a:t>
            </a:r>
            <a:r>
              <a:rPr lang="ar-SA" sz="1900" b="1">
                <a:latin typeface="Times New Roman"/>
              </a:rPr>
              <a:t>بها </a:t>
            </a:r>
            <a:r>
              <a:rPr lang="ar-SA" sz="2100">
                <a:latin typeface="Times New Roman"/>
              </a:rPr>
              <a:t>علميا. </a:t>
            </a:r>
            <a:r>
              <a:rPr lang="en-US" sz="2100">
                <a:latin typeface="Times New Roman"/>
              </a:rPr>
              <a:t>٨</a:t>
            </a:r>
            <a:r>
              <a:rPr lang="ar-SA" sz="2100">
                <a:latin typeface="Times New Roman"/>
              </a:rPr>
              <a:t> - أن يرافق ابتعثة </a:t>
            </a:r>
            <a:r>
              <a:rPr lang="ar-SA" sz="2300" b="1">
                <a:latin typeface="Times New Roman"/>
              </a:rPr>
              <a:t>للخارج </a:t>
            </a:r>
            <a:r>
              <a:rPr lang="ar-SA" sz="1900" b="1">
                <a:latin typeface="Times New Roman"/>
              </a:rPr>
              <a:t>محرم لها </a:t>
            </a:r>
            <a:r>
              <a:rPr lang="ar-SA" sz="2100">
                <a:latin typeface="Times New Roman"/>
              </a:rPr>
              <a:t>طيلة مدة ابتعاثها.</a:t>
            </a:r>
          </a:p>
          <a:p>
            <a:pPr marL="88900" indent="0" algn="ctr" rtl="1">
              <a:lnSpc>
                <a:spcPts val="3320"/>
              </a:lnSpc>
              <a:spcAft>
                <a:spcPts val="196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الثالثذ والثلاثون</a:t>
            </a:r>
          </a:p>
          <a:p>
            <a:pPr indent="355600" algn="r" rtl="1">
              <a:lnSpc>
                <a:spcPts val="2306"/>
              </a:lnSpc>
              <a:spcAft>
                <a:spcPts val="3220"/>
              </a:spcAft>
            </a:pP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ع مراعاة ماورد في المواد(</a:t>
            </a:r>
            <a:r>
              <a:rPr lang="en-US" sz="2100">
                <a:latin typeface="Times New Roman"/>
              </a:rPr>
              <a:t>٣٢</a:t>
            </a:r>
            <a:r>
              <a:rPr lang="ar-SA" sz="2100">
                <a:latin typeface="Times New Roman"/>
              </a:rPr>
              <a:t>، </a:t>
            </a:r>
            <a:r>
              <a:rPr lang="en-US" sz="2100">
                <a:latin typeface="Times New Roman"/>
              </a:rPr>
              <a:t>٣٦</a:t>
            </a:r>
            <a:r>
              <a:rPr lang="ar-SA" sz="2100">
                <a:latin typeface="Times New Roman"/>
              </a:rPr>
              <a:t>) تطبق </a:t>
            </a:r>
            <a:r>
              <a:rPr lang="ar-SA" sz="2300" b="1">
                <a:latin typeface="Times New Roman"/>
              </a:rPr>
              <a:t>الأحكام </a:t>
            </a:r>
            <a:r>
              <a:rPr lang="ar-SA" sz="2100">
                <a:latin typeface="Times New Roman"/>
              </a:rPr>
              <a:t>الواردة في ابتعاث المحاضرين والمبدين على ابتعاث بقية منوبي الجامعة.</a:t>
            </a:r>
          </a:p>
          <a:p>
            <a:pPr marL="88900" indent="0" algn="ctr" rtl="1">
              <a:lnSpc>
                <a:spcPts val="3320"/>
              </a:lnSpc>
              <a:spcAft>
                <a:spcPts val="196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الرابعن والثلاثون</a:t>
            </a:r>
          </a:p>
          <a:p>
            <a:pPr indent="355600" algn="r" rtl="1">
              <a:lnSpc>
                <a:spcPts val="3291"/>
              </a:lnSpc>
              <a:spcAft>
                <a:spcPts val="2800"/>
              </a:spcAft>
            </a:pPr>
            <a:r>
              <a:rPr lang="ar-SA" sz="2100">
                <a:latin typeface="Times New Roman"/>
              </a:rPr>
              <a:t>لا يجوز للمبتمث أن يلتحق ببرنا</a:t>
            </a:r>
            <a:r>
              <a:rPr lang="ar-SA" sz="1900" b="1">
                <a:latin typeface="Times New Roman"/>
              </a:rPr>
              <a:t>مجين </a:t>
            </a:r>
            <a:r>
              <a:rPr lang="ar-SA" sz="2100">
                <a:latin typeface="Times New Roman"/>
              </a:rPr>
              <a:t>للدراسات </a:t>
            </a:r>
            <a:r>
              <a:rPr lang="ar-SA" sz="1900" b="1">
                <a:latin typeface="Times New Roman"/>
              </a:rPr>
              <a:t>العليا </a:t>
            </a:r>
            <a:r>
              <a:rPr lang="ar-SA" sz="2100">
                <a:latin typeface="Times New Roman"/>
              </a:rPr>
              <a:t>في وقت واحد، ويجوز لمجلس الجامعة الاستثناء من ذلك.</a:t>
            </a:r>
          </a:p>
          <a:p>
            <a:pPr marL="88900" indent="0" algn="ctr" rtl="1">
              <a:lnSpc>
                <a:spcPts val="3320"/>
              </a:lnSpc>
              <a:spcAft>
                <a:spcPts val="154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الخامسن والثلاثون</a:t>
            </a:r>
          </a:p>
          <a:p>
            <a:pPr indent="355600" algn="r" rtl="1">
              <a:lnSpc>
                <a:spcPts val="2330"/>
              </a:lnSpc>
              <a:spcAft>
                <a:spcPts val="1050"/>
              </a:spcAft>
            </a:pPr>
            <a:r>
              <a:rPr lang="ar-SA" sz="2100">
                <a:latin typeface="Times New Roman"/>
              </a:rPr>
              <a:t>يثترط فيمن يبتمث للتدريب ما يأتي:</a:t>
            </a:r>
          </a:p>
          <a:p>
            <a:pPr indent="0" algn="r" rtl="1">
              <a:lnSpc>
                <a:spcPts val="3909"/>
              </a:lnSpc>
            </a:pP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- أن يكون سعودي الجنية.</a:t>
            </a:r>
          </a:p>
          <a:p>
            <a:pPr indent="0" algn="r" rtl="1">
              <a:lnSpc>
                <a:spcPts val="3909"/>
              </a:lnSpc>
            </a:pP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 - أن </a:t>
            </a:r>
            <a:r>
              <a:rPr lang="ar-SA" sz="1700">
                <a:latin typeface="Arial Unicode MS"/>
              </a:rPr>
              <a:t>يكون </a:t>
            </a:r>
            <a:r>
              <a:rPr lang="ar-SA" sz="2000" b="1">
                <a:latin typeface="Times New Roman"/>
              </a:rPr>
              <a:t>قد </a:t>
            </a:r>
            <a:r>
              <a:rPr lang="ar-SA" sz="2100">
                <a:latin typeface="Times New Roman"/>
              </a:rPr>
              <a:t>أمضى في </a:t>
            </a:r>
            <a:r>
              <a:rPr lang="ar-SA" sz="2000" b="1">
                <a:latin typeface="Times New Roman"/>
              </a:rPr>
              <a:t>خدمة الجامعة مدة </a:t>
            </a:r>
            <a:r>
              <a:rPr lang="ar-SA" sz="2100">
                <a:latin typeface="Times New Roman"/>
              </a:rPr>
              <a:t>لا </a:t>
            </a:r>
            <a:r>
              <a:rPr lang="ar-SA" sz="2000">
                <a:latin typeface="Arial Unicode MS"/>
              </a:rPr>
              <a:t>تقل </a:t>
            </a:r>
            <a:r>
              <a:rPr lang="ar-SA" sz="2100">
                <a:latin typeface="Times New Roman"/>
              </a:rPr>
              <a:t>عن </a:t>
            </a:r>
            <a:r>
              <a:rPr lang="ar-SA" sz="1900" b="1">
                <a:latin typeface="Times New Roman"/>
              </a:rPr>
              <a:t>شتين </a:t>
            </a:r>
            <a:r>
              <a:rPr lang="ar-SA" sz="2100">
                <a:latin typeface="Times New Roman"/>
              </a:rPr>
              <a:t>من </a:t>
            </a:r>
            <a:r>
              <a:rPr lang="ar-SA" sz="2000">
                <a:latin typeface="Arial Unicode MS"/>
              </a:rPr>
              <a:t>تارخ تعيينه، </a:t>
            </a:r>
            <a:r>
              <a:rPr lang="ar-SA" sz="2100">
                <a:latin typeface="Times New Roman"/>
              </a:rPr>
              <a:t>وبشى من </a:t>
            </a:r>
            <a:r>
              <a:rPr lang="ar-SA" sz="2000" b="1">
                <a:latin typeface="Times New Roman"/>
              </a:rPr>
              <a:t>ذلك الأطباء الن</a:t>
            </a:r>
            <a:r>
              <a:rPr lang="ar-SA" sz="2100">
                <a:latin typeface="Times New Roman"/>
              </a:rPr>
              <a:t>ين </a:t>
            </a:r>
            <a:r>
              <a:rPr lang="ar-SA" sz="2000" b="1">
                <a:latin typeface="Times New Roman"/>
              </a:rPr>
              <a:t>يحوز ابتعاثهم</a:t>
            </a:r>
          </a:p>
          <a:p>
            <a:pPr indent="0" algn="r" rtl="1">
              <a:lnSpc>
                <a:spcPts val="2210"/>
              </a:lnSpc>
              <a:spcAft>
                <a:spcPts val="1540"/>
              </a:spcAft>
            </a:pPr>
            <a:r>
              <a:rPr lang="ar-SA" sz="1900" b="1">
                <a:latin typeface="Times New Roman"/>
              </a:rPr>
              <a:t>للتدريب </a:t>
            </a:r>
            <a:r>
              <a:rPr lang="ar-SA" sz="1800" b="1">
                <a:latin typeface="Times New Roman"/>
              </a:rPr>
              <a:t>بعد </a:t>
            </a:r>
            <a:r>
              <a:rPr lang="ar-SA" sz="1900" b="1">
                <a:latin typeface="Times New Roman"/>
              </a:rPr>
              <a:t>إكإ ل سة من </a:t>
            </a:r>
            <a:r>
              <a:rPr lang="ar-SA" sz="2000" b="1">
                <a:latin typeface="Times New Roman"/>
              </a:rPr>
              <a:t>تارخ تعيينهم(').</a:t>
            </a:r>
          </a:p>
        </p:txBody>
      </p:sp>
      <p:sp>
        <p:nvSpPr>
          <p:cNvPr id="3" name="Rectangle 2"/>
          <p:cNvSpPr/>
          <p:nvPr/>
        </p:nvSpPr>
        <p:spPr>
          <a:xfrm>
            <a:off x="950118" y="9626203"/>
            <a:ext cx="5872163" cy="5750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27000" indent="0" algn="r" rtl="1">
              <a:lnSpc>
                <a:spcPts val="2503"/>
              </a:lnSpc>
              <a:spcBef>
                <a:spcPts val="1540"/>
              </a:spcBef>
            </a:pPr>
            <a:r>
              <a:rPr lang="ar-SA" sz="1200">
                <a:latin typeface="Arial Unicode MS"/>
              </a:rPr>
              <a:t>ؤ </a:t>
            </a:r>
            <a:r>
              <a:rPr lang="en-US" sz="1200">
                <a:latin typeface="Arial Unicode MS"/>
              </a:rPr>
              <a:t>١</a:t>
            </a:r>
            <a:r>
              <a:rPr lang="ar-SA" sz="1200">
                <a:latin typeface="Arial Unicode MS"/>
              </a:rPr>
              <a:t>) تم تعديل احكام مذ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الفترة برجب يراربلس اتبم العالي رقم(</a:t>
            </a:r>
            <a:r>
              <a:rPr lang="en-US" sz="1200">
                <a:latin typeface="Arial Unicode MS"/>
              </a:rPr>
              <a:t>٤</a:t>
            </a:r>
            <a:r>
              <a:rPr lang="ar-SA" sz="1200">
                <a:latin typeface="Arial Unicode MS"/>
              </a:rPr>
              <a:t>ر</a:t>
            </a:r>
            <a:r>
              <a:rPr lang="en-US" sz="1200">
                <a:latin typeface="Arial Unicode MS"/>
              </a:rPr>
              <a:t>١٢</a:t>
            </a:r>
            <a:r>
              <a:rPr lang="ar-SA" sz="1200">
                <a:latin typeface="Arial Unicode MS"/>
              </a:rPr>
              <a:t>ر</a:t>
            </a:r>
            <a:r>
              <a:rPr lang="en-US" sz="1200">
                <a:latin typeface="Arial Unicode MS"/>
              </a:rPr>
              <a:t>١٤١٩</a:t>
            </a:r>
            <a:r>
              <a:rPr lang="ar-SA" sz="1200">
                <a:latin typeface="Arial Unicode MS"/>
              </a:rPr>
              <a:t>ئ)المتخذ في جدت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الثانيةفرءالمعغودءيآرخ </a:t>
            </a:r>
            <a:r>
              <a:rPr lang="en-US" sz="1200">
                <a:latin typeface="Arial Unicode MS"/>
              </a:rPr>
              <a:t>٢٨٩</a:t>
            </a:r>
            <a:r>
              <a:rPr lang="ar-SA" sz="1200">
                <a:latin typeface="Arial Unicode MS"/>
              </a:rPr>
              <a:t>ر</a:t>
            </a:r>
            <a:r>
              <a:rPr lang="en-US" sz="1200">
                <a:latin typeface="Arial Unicode MS"/>
              </a:rPr>
              <a:t>١٤١٩</a:t>
            </a:r>
            <a:r>
              <a:rPr lang="ar-SA" sz="1200">
                <a:latin typeface="Arial Unicode MS"/>
              </a:rPr>
              <a:t>ئ اتجبالموافغة|دابرقم</a:t>
            </a:r>
            <a:r>
              <a:rPr lang="en-US" sz="1200">
                <a:latin typeface="Arial Unicode MS"/>
              </a:rPr>
              <a:t>١٦٨</a:t>
            </a:r>
            <a:r>
              <a:rPr lang="ar-SA" sz="1200">
                <a:latin typeface="Arial Unicode MS"/>
              </a:rPr>
              <a:t>ا</a:t>
            </a:r>
            <a:r>
              <a:rPr lang="en-US" sz="1200">
                <a:latin typeface="Arial Unicode MS"/>
              </a:rPr>
              <a:t>٨</a:t>
            </a:r>
            <a:r>
              <a:rPr lang="ar-SA" sz="1200">
                <a:latin typeface="Arial Unicode MS"/>
              </a:rPr>
              <a:t>وتارذخ</a:t>
            </a:r>
            <a:r>
              <a:rPr lang="en-US" sz="1200">
                <a:latin typeface="Arial Unicode MS"/>
              </a:rPr>
              <a:t>١٤١٩/٣/٢٩</a:t>
            </a:r>
            <a:r>
              <a:rPr lang="ar-SA" sz="1200">
                <a:latin typeface="Arial Unicode MS"/>
              </a:rPr>
              <a:t>ب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4455" y="74427"/>
            <a:ext cx="365051" cy="102782"/>
          </a:xfrm>
          <a:prstGeom prst="rect">
            <a:avLst/>
          </a:prstGeom>
          <a:solidFill>
            <a:srgbClr val="8C060F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410"/>
              </a:lnSpc>
            </a:pPr>
            <a:r>
              <a:rPr lang="en-US" sz="1050">
                <a:solidFill>
                  <a:srgbClr val="FFFFFF"/>
                </a:solidFill>
                <a:latin typeface="Arial Unicode MS"/>
              </a:rPr>
              <a:t>0\\1</a:t>
            </a:r>
          </a:p>
        </p:txBody>
      </p:sp>
      <p:sp>
        <p:nvSpPr>
          <p:cNvPr id="3" name="Rectangle 2"/>
          <p:cNvSpPr/>
          <p:nvPr/>
        </p:nvSpPr>
        <p:spPr>
          <a:xfrm>
            <a:off x="301255" y="88604"/>
            <a:ext cx="393405" cy="251637"/>
          </a:xfrm>
          <a:prstGeom prst="rect">
            <a:avLst/>
          </a:prstGeom>
          <a:solidFill>
            <a:srgbClr val="F20538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340"/>
              </a:lnSpc>
            </a:pPr>
            <a:r>
              <a:rPr lang="en-US" sz="1000">
                <a:solidFill>
                  <a:srgbClr val="FFFFFF"/>
                </a:solidFill>
                <a:latin typeface="Arial Unicode MS"/>
              </a:rPr>
              <a:t>¡1</a:t>
            </a:r>
          </a:p>
        </p:txBody>
      </p:sp>
      <p:sp>
        <p:nvSpPr>
          <p:cNvPr id="4" name="Rectangle 3"/>
          <p:cNvSpPr/>
          <p:nvPr/>
        </p:nvSpPr>
        <p:spPr>
          <a:xfrm>
            <a:off x="6528390" y="1538176"/>
            <a:ext cx="333154" cy="2197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280"/>
              </a:lnSpc>
            </a:pPr>
            <a:r>
              <a:rPr lang="ar-SA" sz="1700">
                <a:latin typeface="Arial Unicode MS"/>
              </a:rPr>
              <a:t>-٤</a:t>
            </a:r>
          </a:p>
        </p:txBody>
      </p:sp>
      <p:sp>
        <p:nvSpPr>
          <p:cNvPr id="5" name="Rectangle 4"/>
          <p:cNvSpPr/>
          <p:nvPr/>
        </p:nvSpPr>
        <p:spPr>
          <a:xfrm>
            <a:off x="6528390" y="4515293"/>
            <a:ext cx="347330" cy="19138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140"/>
              </a:lnSpc>
            </a:pPr>
            <a:r>
              <a:rPr lang="ar-SA" sz="1600" u="sng">
                <a:latin typeface="Arial Unicode MS"/>
              </a:rPr>
              <a:t>-٨</a:t>
            </a:r>
          </a:p>
        </p:txBody>
      </p:sp>
      <p:sp>
        <p:nvSpPr>
          <p:cNvPr id="6" name="Rectangle 5"/>
          <p:cNvSpPr/>
          <p:nvPr/>
        </p:nvSpPr>
        <p:spPr>
          <a:xfrm>
            <a:off x="6521302" y="5996762"/>
            <a:ext cx="326065" cy="2197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440"/>
              </a:lnSpc>
            </a:pPr>
            <a:r>
              <a:rPr lang="ar-SA" sz="2200">
                <a:latin typeface="Times New Roman"/>
              </a:rPr>
              <a:t>-٩</a:t>
            </a:r>
          </a:p>
        </p:txBody>
      </p:sp>
      <p:sp>
        <p:nvSpPr>
          <p:cNvPr id="7" name="Rectangle 6"/>
          <p:cNvSpPr/>
          <p:nvPr/>
        </p:nvSpPr>
        <p:spPr>
          <a:xfrm>
            <a:off x="715925" y="538716"/>
            <a:ext cx="5791200" cy="580537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544"/>
              </a:lnSpc>
            </a:pPr>
            <a:r>
              <a:rPr lang="ar-SA" sz="1900" b="1">
                <a:latin typeface="Times New Roman"/>
              </a:rPr>
              <a:t>أن تكون </a:t>
            </a:r>
            <a:r>
              <a:rPr lang="ar-SA" sz="1800" b="1">
                <a:latin typeface="Times New Roman"/>
              </a:rPr>
              <a:t>هناك </a:t>
            </a:r>
            <a:r>
              <a:rPr lang="ar-SA" sz="1900" b="1">
                <a:latin typeface="Times New Roman"/>
              </a:rPr>
              <a:t>علاقة </a:t>
            </a:r>
            <a:r>
              <a:rPr lang="ar-SA" sz="1800" b="1">
                <a:latin typeface="Times New Roman"/>
              </a:rPr>
              <a:t>مباثرة </a:t>
            </a:r>
            <a:r>
              <a:rPr lang="ar-SA" sz="1900" b="1">
                <a:latin typeface="Times New Roman"/>
              </a:rPr>
              <a:t>بين </a:t>
            </a:r>
            <a:r>
              <a:rPr lang="ar-SA" sz="1800" b="1">
                <a:latin typeface="Times New Roman"/>
              </a:rPr>
              <a:t>التخصمى </a:t>
            </a:r>
            <a:r>
              <a:rPr lang="ar-SA" sz="1900" b="1">
                <a:latin typeface="Times New Roman"/>
              </a:rPr>
              <a:t>الذي سوف </a:t>
            </a:r>
            <a:r>
              <a:rPr lang="ar-SA" sz="1800" b="1">
                <a:latin typeface="Times New Roman"/>
              </a:rPr>
              <a:t>يبتمث إليه وطبيعة </a:t>
            </a:r>
            <a:r>
              <a:rPr lang="ar-SA" sz="1900" b="1">
                <a:latin typeface="Times New Roman"/>
              </a:rPr>
              <a:t>العمل الذي </a:t>
            </a:r>
            <a:r>
              <a:rPr lang="ar-SA" sz="1800" b="1">
                <a:latin typeface="Times New Roman"/>
              </a:rPr>
              <a:t>يعد للقيام به</a:t>
            </a:r>
            <a:r>
              <a:rPr lang="en-US" sz="1800" b="1">
                <a:latin typeface="Times New Roman"/>
              </a:rPr>
              <a:t>٠</a:t>
            </a:r>
          </a:p>
          <a:p>
            <a:pPr indent="0" algn="r" rtl="1">
              <a:lnSpc>
                <a:spcPts val="2330"/>
              </a:lnSpc>
              <a:spcAft>
                <a:spcPts val="1120"/>
              </a:spcAft>
            </a:pPr>
            <a:r>
              <a:rPr lang="ar-SA" sz="1900" b="1">
                <a:latin typeface="Times New Roman"/>
              </a:rPr>
              <a:t>ألأ </a:t>
            </a:r>
            <a:r>
              <a:rPr lang="ar-SA" sz="1800" b="1">
                <a:latin typeface="Times New Roman"/>
              </a:rPr>
              <a:t>يقل تقويم </a:t>
            </a:r>
            <a:r>
              <a:rPr lang="ar-SA" sz="2100">
                <a:latin typeface="Times New Roman"/>
              </a:rPr>
              <a:t>الأداء </a:t>
            </a:r>
            <a:r>
              <a:rPr lang="ar-SA" sz="1800" b="1">
                <a:latin typeface="Times New Roman"/>
              </a:rPr>
              <a:t>الوظيفي للسنتين الأخيرتين </a:t>
            </a:r>
            <a:r>
              <a:rPr lang="ar-SA" sz="2100">
                <a:latin typeface="Times New Roman"/>
              </a:rPr>
              <a:t>عن تقدير </a:t>
            </a:r>
            <a:r>
              <a:rPr lang="ar-SA" sz="1800" b="1">
                <a:latin typeface="Times New Roman"/>
              </a:rPr>
              <a:t>((جيد</a:t>
            </a:r>
          </a:p>
          <a:p>
            <a:pPr indent="0" algn="r" rtl="1">
              <a:lnSpc>
                <a:spcPts val="2100"/>
              </a:lnSpc>
              <a:spcAft>
                <a:spcPts val="1120"/>
              </a:spcAft>
            </a:pPr>
            <a:r>
              <a:rPr lang="ar-SA" sz="1900" b="1" u="sng">
                <a:latin typeface="Times New Roman"/>
              </a:rPr>
              <a:t>ب أ))</a:t>
            </a:r>
          </a:p>
          <a:p>
            <a:pPr indent="0" algn="r" rtl="1">
              <a:lnSpc>
                <a:spcPts val="3935"/>
              </a:lnSpc>
            </a:pPr>
            <a:r>
              <a:rPr lang="ar-SA" sz="1900" b="1">
                <a:latin typeface="Times New Roman"/>
              </a:rPr>
              <a:t>أن </a:t>
            </a:r>
            <a:r>
              <a:rPr lang="ar-SA" sz="2100">
                <a:latin typeface="Times New Roman"/>
              </a:rPr>
              <a:t>يكون حاصلا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قبول من مؤسسة تدريبية معترف </a:t>
            </a:r>
            <a:r>
              <a:rPr lang="ar-SA" sz="1800" b="1">
                <a:latin typeface="Times New Roman"/>
              </a:rPr>
              <a:t>بها. </a:t>
            </a:r>
            <a:r>
              <a:rPr lang="ar-SA" sz="1900" b="1">
                <a:latin typeface="Times New Roman"/>
              </a:rPr>
              <a:t>أن </a:t>
            </a:r>
            <a:r>
              <a:rPr lang="ar-SA" sz="2100">
                <a:latin typeface="Times New Roman"/>
              </a:rPr>
              <a:t>يجيد </a:t>
            </a:r>
            <a:r>
              <a:rPr lang="ar-SA" sz="1900" b="1">
                <a:latin typeface="Times New Roman"/>
              </a:rPr>
              <a:t>اللغة </a:t>
            </a:r>
            <a:r>
              <a:rPr lang="ar-SA" sz="2100">
                <a:latin typeface="Times New Roman"/>
              </a:rPr>
              <a:t>التي يقدم بها برناهج التدريب. </a:t>
            </a:r>
            <a:r>
              <a:rPr lang="ar-SA" sz="1900" b="1">
                <a:latin typeface="Times New Roman"/>
              </a:rPr>
              <a:t>أن </a:t>
            </a:r>
            <a:r>
              <a:rPr lang="ar-SA" sz="2100">
                <a:latin typeface="Times New Roman"/>
              </a:rPr>
              <a:t>يهدف البرنامج إلى إفاب المتدرب مهارات جديدة تتطلبها حاجة العمل الحاني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المستقبلي. </a:t>
            </a:r>
            <a:r>
              <a:rPr lang="ar-SA" sz="1900" b="1">
                <a:latin typeface="Times New Roman"/>
              </a:rPr>
              <a:t>أن </a:t>
            </a:r>
            <a:r>
              <a:rPr lang="ar-SA" sz="2100">
                <a:latin typeface="Times New Roman"/>
              </a:rPr>
              <a:t>يكون الترشح للتدريب من الجهة </a:t>
            </a:r>
            <a:r>
              <a:rPr lang="ar-SA" sz="1800" b="1">
                <a:latin typeface="Times New Roman"/>
              </a:rPr>
              <a:t>التابع </a:t>
            </a:r>
            <a:r>
              <a:rPr lang="ar-SA" sz="2100">
                <a:latin typeface="Times New Roman"/>
              </a:rPr>
              <a:t>لها المرثإح مع تحديد نوعية البرنامج والعمل الذي يعد للقيام به بعد الانتهاء من البرنامج.</a:t>
            </a:r>
          </a:p>
          <a:p>
            <a:pPr indent="0" algn="r" rtl="1">
              <a:lnSpc>
                <a:spcPts val="2330"/>
              </a:lnSpc>
            </a:pPr>
            <a:r>
              <a:rPr lang="ar-SA" sz="1900" b="1">
                <a:latin typeface="Times New Roman"/>
              </a:rPr>
              <a:t>أن </a:t>
            </a:r>
            <a:r>
              <a:rPr lang="ar-SA" sz="2100">
                <a:latin typeface="Times New Roman"/>
              </a:rPr>
              <a:t>يرافق </a:t>
            </a:r>
            <a:r>
              <a:rPr lang="ar-SA" sz="1800" b="1">
                <a:latin typeface="Times New Roman"/>
              </a:rPr>
              <a:t>المبتعثة للحارج </a:t>
            </a:r>
            <a:r>
              <a:rPr lang="ar-SA" sz="1900" b="1">
                <a:latin typeface="Times New Roman"/>
              </a:rPr>
              <a:t>محرم </a:t>
            </a:r>
            <a:r>
              <a:rPr lang="ar-SA" sz="1800" b="1">
                <a:latin typeface="Times New Roman"/>
              </a:rPr>
              <a:t>لها طيلة </a:t>
            </a:r>
            <a:r>
              <a:rPr lang="ar-SA" sz="1900" b="1">
                <a:latin typeface="Times New Roman"/>
              </a:rPr>
              <a:t>مدة </a:t>
            </a:r>
            <a:r>
              <a:rPr lang="ar-SA" sz="1800" b="1">
                <a:latin typeface="Times New Roman"/>
              </a:rPr>
              <a:t>ابتعاثها.</a:t>
            </a:r>
          </a:p>
        </p:txBody>
      </p:sp>
      <p:sp>
        <p:nvSpPr>
          <p:cNvPr id="8" name="Rectangle 7"/>
          <p:cNvSpPr/>
          <p:nvPr/>
        </p:nvSpPr>
        <p:spPr>
          <a:xfrm>
            <a:off x="1722474" y="6741041"/>
            <a:ext cx="4068726" cy="46783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320"/>
              </a:lnSpc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السادسن والثلاثون</a:t>
            </a:r>
          </a:p>
        </p:txBody>
      </p:sp>
      <p:sp>
        <p:nvSpPr>
          <p:cNvPr id="9" name="Rectangle 8"/>
          <p:cNvSpPr/>
          <p:nvPr/>
        </p:nvSpPr>
        <p:spPr>
          <a:xfrm>
            <a:off x="715925" y="7605823"/>
            <a:ext cx="6131442" cy="23887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06400" algn="just" rtl="1">
              <a:lnSpc>
                <a:spcPts val="3879"/>
              </a:lnSpc>
            </a:pPr>
            <a:r>
              <a:rPr lang="ar-SA" sz="2100">
                <a:latin typeface="Times New Roman"/>
              </a:rPr>
              <a:t>يتم الابتعاث والتدريب بقرار من مجلس الجامعة بناء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توصية الجهة التي يتبعها الموظف ولجنة الابتعاث والتدريب ويتضمن قرار الابتعاث الدرجة العلمية اقي يبتمث الموظف للحصول </a:t>
            </a:r>
            <a:r>
              <a:rPr lang="ar-SA" sz="1900" b="1">
                <a:latin typeface="Times New Roman"/>
              </a:rPr>
              <a:t>عليها، </a:t>
            </a:r>
            <a:r>
              <a:rPr lang="ar-SA" sz="2100">
                <a:latin typeface="Times New Roman"/>
              </a:rPr>
              <a:t>والتخصعس الدقيق، والعام، ومدة الدراسة، والمؤسف العلمية التي تتم </a:t>
            </a:r>
            <a:r>
              <a:rPr lang="ar-SA" sz="1900" b="1">
                <a:latin typeface="Times New Roman"/>
              </a:rPr>
              <a:t>الدراسة </a:t>
            </a:r>
            <a:r>
              <a:rPr lang="ar-SA" sz="1800" b="1">
                <a:latin typeface="Times New Roman"/>
              </a:rPr>
              <a:t>بها.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4502" y="489097"/>
            <a:ext cx="3941135" cy="55998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540"/>
              </a:lnSpc>
            </a:pPr>
            <a:r>
              <a:rPr lang="ar-SA" sz="3200" b="1">
                <a:solidFill>
                  <a:srgbClr val="CA0C20"/>
                </a:solidFill>
                <a:latin typeface="Times New Roman"/>
              </a:rPr>
              <a:t>المادة السابعن والثلاثون</a:t>
            </a:r>
          </a:p>
        </p:txBody>
      </p:sp>
      <p:sp>
        <p:nvSpPr>
          <p:cNvPr id="3" name="Rectangle 2"/>
          <p:cNvSpPr/>
          <p:nvPr/>
        </p:nvSpPr>
        <p:spPr>
          <a:xfrm>
            <a:off x="694660" y="1687032"/>
            <a:ext cx="6145619" cy="156653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93700" algn="r" rtl="1">
              <a:lnSpc>
                <a:spcPts val="4130"/>
              </a:lnSpc>
              <a:spcAft>
                <a:spcPts val="980"/>
              </a:spcAft>
            </a:pPr>
            <a:r>
              <a:rPr lang="ar-SA" sz="1900" b="1">
                <a:latin typeface="Times New Roman"/>
              </a:rPr>
              <a:t>يصرف </a:t>
            </a:r>
            <a:r>
              <a:rPr lang="ar-SA" sz="1800" b="1">
                <a:latin typeface="Times New Roman"/>
              </a:rPr>
              <a:t>لمنعوبي الجامعة الإداريين والغنيين المبتعثين للتدريب المميزات المالية التي </a:t>
            </a:r>
            <a:r>
              <a:rPr lang="ar-SA" sz="1900" b="1">
                <a:latin typeface="Times New Roman"/>
              </a:rPr>
              <a:t>تصرف </a:t>
            </a:r>
            <a:r>
              <a:rPr lang="ar-SA" sz="2000" b="1">
                <a:latin typeface="Times New Roman"/>
              </a:rPr>
              <a:t>لغيرهم </a:t>
            </a:r>
            <a:r>
              <a:rPr lang="ar-SA" sz="1800" b="1">
                <a:latin typeface="Times New Roman"/>
              </a:rPr>
              <a:t>من موظفي الدولة المدنيين.</a:t>
            </a:r>
          </a:p>
          <a:p>
            <a:pPr indent="0" algn="r" rtl="1">
              <a:lnSpc>
                <a:spcPts val="3140"/>
              </a:lnSpc>
              <a:spcAft>
                <a:spcPts val="2800"/>
              </a:spcAft>
            </a:pPr>
            <a:r>
              <a:rPr lang="ar-SA" sz="2600">
                <a:solidFill>
                  <a:srgbClr val="CA0C20"/>
                </a:solidFill>
                <a:latin typeface="Tahoma"/>
              </a:rPr>
              <a:t>الآهئ</a:t>
            </a:r>
            <a:r>
              <a:rPr lang="en-US" sz="2600">
                <a:solidFill>
                  <a:srgbClr val="CA0C20"/>
                </a:solidFill>
                <a:latin typeface="Tahoma"/>
              </a:rPr>
              <a:t>٠</a:t>
            </a:r>
            <a:r>
              <a:rPr lang="ar-SA" sz="2600">
                <a:solidFill>
                  <a:srgbClr val="CA0C20"/>
                </a:solidFill>
                <a:latin typeface="Tahoma"/>
              </a:rPr>
              <a:t>ااسذ؛</a:t>
            </a:r>
          </a:p>
        </p:txBody>
      </p:sp>
      <p:sp>
        <p:nvSpPr>
          <p:cNvPr id="4" name="Rectangle 3"/>
          <p:cNvSpPr/>
          <p:nvPr/>
        </p:nvSpPr>
        <p:spPr>
          <a:xfrm>
            <a:off x="1942213" y="3671776"/>
            <a:ext cx="3671777" cy="47492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2800"/>
              </a:spcBef>
              <a:spcAft>
                <a:spcPts val="329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الثامنة والثلاثون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837" y="4770474"/>
            <a:ext cx="5777023" cy="43947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393700" algn="r" rtl="1">
              <a:lnSpc>
                <a:spcPts val="2330"/>
              </a:lnSpc>
              <a:spcBef>
                <a:spcPts val="3290"/>
              </a:spcBef>
              <a:spcAft>
                <a:spcPts val="980"/>
              </a:spcAft>
            </a:pPr>
            <a:r>
              <a:rPr lang="ar-SA" sz="1800" b="1">
                <a:latin typeface="Times New Roman"/>
              </a:rPr>
              <a:t>يصدر </a:t>
            </a:r>
            <a:r>
              <a:rPr lang="ar-SA" sz="2100">
                <a:latin typeface="Times New Roman"/>
              </a:rPr>
              <a:t>مجلس كل جامعة القواعد التنفيذية اللازمة لتنفيذ </a:t>
            </a:r>
            <a:r>
              <a:rPr lang="ar-SA" sz="1900" b="1">
                <a:latin typeface="Times New Roman"/>
              </a:rPr>
              <a:t>أحكام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3227" y="5330455"/>
            <a:ext cx="1127052" cy="26227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100"/>
              </a:lnSpc>
              <a:spcBef>
                <a:spcPts val="980"/>
              </a:spcBef>
              <a:spcAft>
                <a:spcPts val="3290"/>
              </a:spcAft>
            </a:pPr>
            <a:r>
              <a:rPr lang="ar-SA" sz="1900" b="1">
                <a:latin typeface="Times New Roman"/>
              </a:rPr>
              <a:t>هذ</a:t>
            </a:r>
            <a:r>
              <a:rPr lang="en-US" sz="1900" b="1">
                <a:latin typeface="Times New Roman"/>
              </a:rPr>
              <a:t>٥</a:t>
            </a:r>
            <a:r>
              <a:rPr lang="ar-SA" sz="1900" b="1">
                <a:latin typeface="Times New Roman"/>
              </a:rPr>
              <a:t> اللائحة.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1711" y="6060558"/>
            <a:ext cx="3941135" cy="4678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3290"/>
              </a:spcBef>
              <a:spcAft>
                <a:spcPts val="224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التاسعذ والثلاثون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837" y="6989134"/>
            <a:ext cx="6117265" cy="9073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93700" algn="r" rtl="1">
              <a:lnSpc>
                <a:spcPts val="3851"/>
              </a:lnSpc>
              <a:spcBef>
                <a:spcPts val="2240"/>
              </a:spcBef>
              <a:spcAft>
                <a:spcPts val="2240"/>
              </a:spcAft>
            </a:pPr>
            <a:r>
              <a:rPr lang="ar-SA" sz="2100">
                <a:latin typeface="Times New Roman"/>
              </a:rPr>
              <a:t>كل ما </a:t>
            </a:r>
            <a:r>
              <a:rPr lang="ar-SA" sz="1900" b="1">
                <a:latin typeface="Times New Roman"/>
              </a:rPr>
              <a:t>لم </a:t>
            </a:r>
            <a:r>
              <a:rPr lang="ar-SA" sz="1800" b="1">
                <a:latin typeface="Times New Roman"/>
              </a:rPr>
              <a:t>يرد </a:t>
            </a:r>
            <a:r>
              <a:rPr lang="ar-SA" sz="2100">
                <a:latin typeface="Times New Roman"/>
              </a:rPr>
              <a:t>فيه نص خاصن </a:t>
            </a:r>
            <a:r>
              <a:rPr lang="ar-SA" sz="1800" b="1">
                <a:latin typeface="Times New Roman"/>
              </a:rPr>
              <a:t>في </a:t>
            </a:r>
            <a:r>
              <a:rPr lang="ar-SA" sz="1900" b="1">
                <a:latin typeface="Times New Roman"/>
              </a:rPr>
              <a:t>هذ</a:t>
            </a:r>
            <a:r>
              <a:rPr lang="en-US" sz="1900" b="1">
                <a:latin typeface="Times New Roman"/>
              </a:rPr>
              <a:t>٥</a:t>
            </a:r>
            <a:r>
              <a:rPr lang="ar-SA" sz="1900" b="1">
                <a:latin typeface="Times New Roman"/>
              </a:rPr>
              <a:t> اللائحة </a:t>
            </a:r>
            <a:r>
              <a:rPr lang="ar-SA" sz="2100">
                <a:latin typeface="Times New Roman"/>
              </a:rPr>
              <a:t>تطبق بشأنه </a:t>
            </a:r>
            <a:r>
              <a:rPr lang="ar-SA" sz="1900" b="1">
                <a:latin typeface="Times New Roman"/>
              </a:rPr>
              <a:t>الآنظمة والقرارات واللوائح </a:t>
            </a:r>
            <a:r>
              <a:rPr lang="ar-SA" sz="2100">
                <a:latin typeface="Times New Roman"/>
              </a:rPr>
              <a:t>النا</a:t>
            </a:r>
            <a:r>
              <a:rPr lang="ar-SA" sz="1900" b="1">
                <a:latin typeface="Times New Roman"/>
              </a:rPr>
              <a:t>فذة </a:t>
            </a:r>
            <a:r>
              <a:rPr lang="ar-SA" sz="1800" b="1">
                <a:latin typeface="Times New Roman"/>
              </a:rPr>
              <a:t>في </a:t>
            </a:r>
            <a:r>
              <a:rPr lang="ar-SA" sz="1900" b="1">
                <a:latin typeface="Times New Roman"/>
              </a:rPr>
              <a:t>المملكة.</a:t>
            </a:r>
          </a:p>
        </p:txBody>
      </p:sp>
      <p:sp>
        <p:nvSpPr>
          <p:cNvPr id="9" name="Rectangle 8"/>
          <p:cNvSpPr/>
          <p:nvPr/>
        </p:nvSpPr>
        <p:spPr>
          <a:xfrm>
            <a:off x="2339162" y="8265041"/>
            <a:ext cx="2792819" cy="50327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760"/>
              </a:lnSpc>
              <a:spcBef>
                <a:spcPts val="2240"/>
              </a:spcBef>
              <a:spcAft>
                <a:spcPts val="2800"/>
              </a:spcAft>
            </a:pPr>
            <a:r>
              <a:rPr lang="ar-SA" sz="3000" b="1">
                <a:solidFill>
                  <a:srgbClr val="CA0C20"/>
                </a:solidFill>
                <a:latin typeface="Times New Roman"/>
              </a:rPr>
              <a:t>المادة </a:t>
            </a:r>
            <a:r>
              <a:rPr lang="ar-SA" sz="3400" b="1">
                <a:solidFill>
                  <a:srgbClr val="CA0C20"/>
                </a:solidFill>
                <a:latin typeface="Times New Roman"/>
              </a:rPr>
              <a:t>الأوبعون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3013" y="9335386"/>
            <a:ext cx="6131442" cy="94984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93700" algn="r" rtl="1">
              <a:lnSpc>
                <a:spcPts val="3879"/>
              </a:lnSpc>
              <a:spcBef>
                <a:spcPts val="2800"/>
              </a:spcBef>
            </a:pPr>
            <a:r>
              <a:rPr lang="ar-SA" sz="2100">
                <a:latin typeface="Times New Roman"/>
              </a:rPr>
              <a:t>يعمل بهذه </a:t>
            </a:r>
            <a:r>
              <a:rPr lang="ar-SA" sz="1900" b="1">
                <a:latin typeface="Times New Roman"/>
              </a:rPr>
              <a:t>اللائحة </a:t>
            </a:r>
            <a:r>
              <a:rPr lang="ar-SA" sz="1800" b="1">
                <a:latin typeface="Times New Roman"/>
              </a:rPr>
              <a:t>اعتبارأ </a:t>
            </a:r>
            <a:r>
              <a:rPr lang="ar-SA" sz="2100">
                <a:latin typeface="Times New Roman"/>
              </a:rPr>
              <a:t>من تارخ صدورها </a:t>
            </a:r>
            <a:r>
              <a:rPr lang="ar-SA" sz="1800" b="1">
                <a:latin typeface="Times New Roman"/>
              </a:rPr>
              <a:t>وتلغي </a:t>
            </a:r>
            <a:r>
              <a:rPr lang="ar-SA" sz="2100">
                <a:latin typeface="Times New Roman"/>
              </a:rPr>
              <a:t>كل ما يتعارض معها من </a:t>
            </a:r>
            <a:r>
              <a:rPr lang="ar-SA" sz="1900" b="1">
                <a:latin typeface="Times New Roman"/>
              </a:rPr>
              <a:t>أحكام </a:t>
            </a:r>
            <a:r>
              <a:rPr lang="ar-SA" sz="2100">
                <a:latin typeface="Times New Roman"/>
              </a:rPr>
              <a:t>ولمجلس الجامعة معالجة ونع المبتعثين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3678" y="635793"/>
            <a:ext cx="6018609" cy="850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4163"/>
              </a:lnSpc>
              <a:spcAft>
                <a:spcPts val="1960"/>
              </a:spcAft>
            </a:pPr>
            <a:r>
              <a:rPr lang="ar-SA" sz="2100">
                <a:latin typeface="Times New Roman"/>
              </a:rPr>
              <a:t>القائمين </a:t>
            </a:r>
            <a:r>
              <a:rPr lang="ar-SA" sz="23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رأس ابعثة وقت صدور هذه اللائحة ممن تجاوزوا المد المحددة للابتعاث الشصوصى </a:t>
            </a:r>
            <a:r>
              <a:rPr lang="ar-SA" sz="2300" b="1">
                <a:latin typeface="Times New Roman"/>
              </a:rPr>
              <a:t>عليها </a:t>
            </a:r>
            <a:r>
              <a:rPr lang="ar-SA" sz="18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هذه اللائحة.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43100" y="1864518"/>
            <a:ext cx="3800475" cy="48577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760"/>
              </a:lnSpc>
              <a:spcBef>
                <a:spcPts val="1960"/>
              </a:spcBef>
              <a:spcAft>
                <a:spcPts val="3220"/>
              </a:spcAft>
            </a:pPr>
            <a:r>
              <a:rPr lang="ar-SA" sz="3100" b="1">
                <a:solidFill>
                  <a:srgbClr val="CA0C20"/>
                </a:solidFill>
                <a:latin typeface="Times New Roman"/>
              </a:rPr>
              <a:t>المادة اساديذ </a:t>
            </a:r>
            <a:r>
              <a:rPr lang="ar-SA" sz="3400" b="1">
                <a:solidFill>
                  <a:srgbClr val="CA0C20"/>
                </a:solidFill>
                <a:latin typeface="Times New Roman"/>
              </a:rPr>
              <a:t>والأربعون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6653" y="3075384"/>
            <a:ext cx="4725590" cy="37861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50"/>
              </a:lnSpc>
              <a:spcBef>
                <a:spcPts val="3220"/>
              </a:spcBef>
            </a:pPr>
            <a:r>
              <a:rPr lang="ar-SA" sz="2300" b="1">
                <a:latin typeface="Times New Roman"/>
              </a:rPr>
              <a:t>لمجلس التعليم العالي </a:t>
            </a:r>
            <a:r>
              <a:rPr lang="ar-SA" sz="2100">
                <a:latin typeface="Times New Roman"/>
              </a:rPr>
              <a:t>حق شير مواد هذ</a:t>
            </a:r>
            <a:r>
              <a:rPr lang="en-US" sz="2100">
                <a:latin typeface="Times New Roman"/>
              </a:rPr>
              <a:t>٥</a:t>
            </a:r>
            <a:r>
              <a:rPr lang="ar-SA" sz="2100">
                <a:latin typeface="Times New Roman"/>
              </a:rPr>
              <a:t> اللائحة.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484" y="1289446"/>
            <a:ext cx="6365081" cy="83903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938213" marR="1844675" indent="-1130300" algn="r" rtl="1">
              <a:lnSpc>
                <a:spcPts val="3713"/>
              </a:lnSpc>
              <a:spcAft>
                <a:spcPts val="1330"/>
              </a:spcAft>
            </a:pPr>
            <a:r>
              <a:rPr lang="ar-SA" sz="2600">
                <a:solidFill>
                  <a:srgbClr val="D40F46"/>
                </a:solidFill>
                <a:latin typeface="Arial Unicode MS"/>
              </a:rPr>
              <a:t>نحى فرار</a:t>
            </a:r>
            <a:r>
              <a:rPr lang="ar-SA" sz="2800" b="1">
                <a:solidFill>
                  <a:srgbClr val="D40F46"/>
                </a:solidFill>
                <a:latin typeface="Times New Roman"/>
              </a:rPr>
              <a:t>مجلس </a:t>
            </a:r>
            <a:r>
              <a:rPr lang="en-US" sz="2600">
                <a:solidFill>
                  <a:srgbClr val="D40F46"/>
                </a:solidFill>
                <a:latin typeface="Arial Unicode MS"/>
              </a:rPr>
              <a:t>٠</a:t>
            </a:r>
            <a:r>
              <a:rPr lang="ar-SA" sz="2600">
                <a:solidFill>
                  <a:srgbClr val="D40F46"/>
                </a:solidFill>
                <a:latin typeface="Arial Unicode MS"/>
              </a:rPr>
              <a:t>لتعييم العالي وف</a:t>
            </a:r>
            <a:r>
              <a:rPr lang="en-US" sz="2600">
                <a:solidFill>
                  <a:srgbClr val="D40F46"/>
                </a:solidFill>
                <a:latin typeface="Arial Unicode MS"/>
              </a:rPr>
              <a:t>٠٠</a:t>
            </a:r>
            <a:r>
              <a:rPr lang="ar-SA" sz="2600">
                <a:solidFill>
                  <a:srgbClr val="D40F46"/>
                </a:solidFill>
                <a:latin typeface="Arial Unicode MS"/>
              </a:rPr>
              <a:t>(</a:t>
            </a:r>
            <a:r>
              <a:rPr lang="en-US" sz="2600">
                <a:solidFill>
                  <a:srgbClr val="D40F46"/>
                </a:solidFill>
                <a:latin typeface="Arial Unicode MS"/>
              </a:rPr>
              <a:t>٦</a:t>
            </a:r>
            <a:r>
              <a:rPr lang="ar-SA" sz="2600">
                <a:solidFill>
                  <a:srgbClr val="D40F46"/>
                </a:solidFill>
                <a:latin typeface="Arial Unicode MS"/>
              </a:rPr>
              <a:t>/ي/</a:t>
            </a:r>
            <a:r>
              <a:rPr lang="en-US" sz="2600">
                <a:solidFill>
                  <a:srgbClr val="D40F46"/>
                </a:solidFill>
                <a:latin typeface="Arial Unicode MS"/>
              </a:rPr>
              <a:t>٧</a:t>
            </a:r>
            <a:r>
              <a:rPr lang="ar-SA" sz="2600">
                <a:solidFill>
                  <a:srgbClr val="D40F46"/>
                </a:solidFill>
                <a:latin typeface="Arial Unicode MS"/>
              </a:rPr>
              <a:t>ا</a:t>
            </a:r>
            <a:r>
              <a:rPr lang="en-US" sz="2600">
                <a:solidFill>
                  <a:srgbClr val="D40F46"/>
                </a:solidFill>
                <a:latin typeface="Arial Unicode MS"/>
              </a:rPr>
              <a:t>1</a:t>
            </a:r>
            <a:r>
              <a:rPr lang="ar-SA" sz="2600">
                <a:solidFill>
                  <a:srgbClr val="D40F46"/>
                </a:solidFill>
                <a:latin typeface="Arial Unicode MS"/>
              </a:rPr>
              <a:t>ال)</a:t>
            </a:r>
          </a:p>
          <a:p>
            <a:pPr indent="0" algn="just" rtl="1">
              <a:lnSpc>
                <a:spcPts val="4359"/>
              </a:lnSpc>
            </a:pPr>
            <a:r>
              <a:rPr lang="ar-SA" sz="2100">
                <a:latin typeface="Times New Roman"/>
              </a:rPr>
              <a:t>إن مجلس التعليم العالي.</a:t>
            </a:r>
          </a:p>
          <a:p>
            <a:pPr marL="290513" indent="0" algn="just" rtl="1">
              <a:lnSpc>
                <a:spcPts val="4359"/>
              </a:lnSpc>
            </a:pPr>
            <a:r>
              <a:rPr lang="ar-SA" sz="2100">
                <a:latin typeface="Times New Roman"/>
              </a:rPr>
              <a:t>بنا؛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أحكام الفقرة (</a:t>
            </a:r>
            <a:r>
              <a:rPr lang="en-US" sz="2100">
                <a:latin typeface="Times New Roman"/>
              </a:rPr>
              <a:t>٧</a:t>
            </a:r>
            <a:r>
              <a:rPr lang="ar-SA" sz="2100">
                <a:latin typeface="Times New Roman"/>
              </a:rPr>
              <a:t>) من المادة (الخامة عشرة) من نظام مجلس التعليم العالي والجامعات التي تقضي بأن من اختصاصات مجلس </a:t>
            </a:r>
            <a:r>
              <a:rPr lang="ar-SA" sz="2000" b="1">
                <a:latin typeface="Times New Roman"/>
              </a:rPr>
              <a:t>التعلجم </a:t>
            </a:r>
            <a:r>
              <a:rPr lang="ar-SA" sz="2100">
                <a:latin typeface="Times New Roman"/>
              </a:rPr>
              <a:t>العالي إصدار اللوائح المنظمة لشؤون منربي الجامعات الوظيفية من العربيين والمتعاقدين </a:t>
            </a:r>
            <a:r>
              <a:rPr lang="ar-SA" sz="1800" b="1">
                <a:latin typeface="Times New Roman"/>
              </a:rPr>
              <a:t>بمن </a:t>
            </a:r>
            <a:r>
              <a:rPr lang="ar-SA" sz="2100">
                <a:latin typeface="Times New Roman"/>
              </a:rPr>
              <a:t>نيهم أعضاء هيئة التدرس، ويشمل ذلك مرتباتهم، ومكافآتهم، وبدلاتهم، وذلك بعد إعدادها من تبل كل من وزارة التعليم العالي، ووزارة الماية والاقتصاد الوطتي، والديوان العام للخدمة المدنية.</a:t>
            </a:r>
          </a:p>
          <a:p>
            <a:pPr marL="290513" indent="368300" algn="just" rtl="1">
              <a:lnSpc>
                <a:spcPts val="5653"/>
              </a:lnSpc>
            </a:pPr>
            <a:r>
              <a:rPr lang="ar-SA" sz="2100">
                <a:latin typeface="Times New Roman"/>
              </a:rPr>
              <a:t>وبعد الاطلاع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1700">
                <a:latin typeface="Arial Unicode MS"/>
              </a:rPr>
              <a:t>منكرة </a:t>
            </a:r>
            <a:r>
              <a:rPr lang="ar-SA" sz="1900" b="1">
                <a:latin typeface="Times New Roman"/>
              </a:rPr>
              <a:t>الأمانة </a:t>
            </a:r>
            <a:r>
              <a:rPr lang="ar-SA" sz="2100">
                <a:latin typeface="Times New Roman"/>
              </a:rPr>
              <a:t>العامة لمجلس </a:t>
            </a:r>
            <a:r>
              <a:rPr lang="ar-SA" sz="1800" b="1">
                <a:latin typeface="Times New Roman"/>
              </a:rPr>
              <a:t>التعليم </a:t>
            </a:r>
            <a:r>
              <a:rPr lang="ar-SA" sz="2100">
                <a:latin typeface="Times New Roman"/>
              </a:rPr>
              <a:t>العالي حول الموضرع، وبعد الاطلإع على </a:t>
            </a:r>
            <a:r>
              <a:rPr lang="ar-SA" sz="2000">
                <a:latin typeface="Arial Unicode MS"/>
              </a:rPr>
              <a:t>مشروع </a:t>
            </a:r>
            <a:r>
              <a:rPr lang="ar-SA" sz="1900" b="1">
                <a:latin typeface="Times New Roman"/>
              </a:rPr>
              <a:t>لائحة </a:t>
            </a:r>
            <a:r>
              <a:rPr lang="ar-SA" sz="2100">
                <a:latin typeface="Times New Roman"/>
              </a:rPr>
              <a:t>الابتعاث والتدريب ا(الموافتة عثى </a:t>
            </a:r>
            <a:r>
              <a:rPr lang="ar-SA" sz="1900" b="1">
                <a:latin typeface="Times New Roman"/>
              </a:rPr>
              <a:t>لا^حة </a:t>
            </a:r>
            <a:r>
              <a:rPr lang="en-US" sz="2100">
                <a:latin typeface="Times New Roman"/>
              </a:rPr>
              <a:t>1</a:t>
            </a:r>
            <a:r>
              <a:rPr lang="ar-SA" sz="2100">
                <a:latin typeface="Times New Roman"/>
              </a:rPr>
              <a:t>لابتعاث و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كدريجطبمتسوبي 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لجام</a:t>
            </a:r>
            <a:r>
              <a:rPr lang="en-US" sz="2100">
                <a:latin typeface="Times New Roman"/>
              </a:rPr>
              <a:t>٨</a:t>
            </a:r>
            <a:r>
              <a:rPr lang="ar-SA" sz="2100">
                <a:latin typeface="Times New Roman"/>
              </a:rPr>
              <a:t>ات وف-قأ للصيغة المرنقة بهذا القرار».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1934" y="708837"/>
            <a:ext cx="2169042" cy="58124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Aft>
                <a:spcPts val="273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</a:t>
            </a:r>
            <a:r>
              <a:rPr lang="ar-SA" sz="2800" b="1">
                <a:solidFill>
                  <a:srgbClr val="D40F46"/>
                </a:solidFill>
                <a:latin typeface="Times New Roman"/>
              </a:rPr>
              <a:t>الاءولى</a:t>
            </a:r>
          </a:p>
        </p:txBody>
      </p:sp>
      <p:sp>
        <p:nvSpPr>
          <p:cNvPr id="3" name="Rectangle 2"/>
          <p:cNvSpPr/>
          <p:nvPr/>
        </p:nvSpPr>
        <p:spPr>
          <a:xfrm>
            <a:off x="733646" y="1800446"/>
            <a:ext cx="6120809" cy="194930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68300" algn="just" rtl="1">
              <a:lnSpc>
                <a:spcPts val="3181"/>
              </a:lnSpc>
              <a:spcBef>
                <a:spcPts val="2730"/>
              </a:spcBef>
              <a:spcAft>
                <a:spcPts val="1540"/>
              </a:spcAft>
            </a:pPr>
            <a:r>
              <a:rPr lang="ar-SA" sz="2100">
                <a:latin typeface="Times New Roman"/>
              </a:rPr>
              <a:t>يهدف الابتعاث والتدريب </a:t>
            </a:r>
            <a:r>
              <a:rPr lang="ar-SA" sz="2000" b="1">
                <a:latin typeface="Times New Roman"/>
              </a:rPr>
              <a:t>إلى </a:t>
            </a:r>
            <a:r>
              <a:rPr lang="ar-SA" sz="2100">
                <a:latin typeface="Times New Roman"/>
              </a:rPr>
              <a:t>تأهيل منسوبي الجامعات علميأ للحصول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درجة علمية ، أو </a:t>
            </a:r>
            <a:r>
              <a:rPr lang="ar-SA" sz="2000" b="1">
                <a:latin typeface="Times New Roman"/>
              </a:rPr>
              <a:t>تطوير </a:t>
            </a:r>
            <a:r>
              <a:rPr lang="ar-SA" sz="2100">
                <a:latin typeface="Times New Roman"/>
              </a:rPr>
              <a:t>مهاراتهم أكاديميا ، وإداربا، وفنيا عن </a:t>
            </a:r>
            <a:r>
              <a:rPr lang="ar-SA" sz="2000" b="1">
                <a:latin typeface="Times New Roman"/>
              </a:rPr>
              <a:t>طريق </a:t>
            </a:r>
            <a:r>
              <a:rPr lang="ar-SA" sz="2100">
                <a:latin typeface="Times New Roman"/>
              </a:rPr>
              <a:t>التدريب حسب ما تقتضيه مصلحة الجامعة.</a:t>
            </a:r>
          </a:p>
          <a:p>
            <a:pPr indent="0" algn="r" rtl="1">
              <a:lnSpc>
                <a:spcPts val="3990"/>
              </a:lnSpc>
              <a:spcAft>
                <a:spcPts val="2240"/>
              </a:spcAft>
            </a:pPr>
            <a:r>
              <a:rPr lang="ar-SA" sz="3600" b="1">
                <a:solidFill>
                  <a:srgbClr val="D40F46"/>
                </a:solidFill>
                <a:latin typeface="Times New Roman"/>
              </a:rPr>
              <a:t>سة اهسئت هاتديب ل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7376" y="4189227"/>
            <a:ext cx="2112335" cy="49618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2240"/>
              </a:spcBef>
              <a:spcAft>
                <a:spcPts val="273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الثانية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279" y="5188688"/>
            <a:ext cx="6103088" cy="126173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68300" algn="just" rtl="1">
              <a:lnSpc>
                <a:spcPts val="3293"/>
              </a:lnSpc>
              <a:spcBef>
                <a:spcPts val="2730"/>
              </a:spcBef>
              <a:spcAft>
                <a:spcPts val="2730"/>
              </a:spcAft>
            </a:pPr>
            <a:r>
              <a:rPr lang="ar-SA" sz="1800">
                <a:latin typeface="Times New Roman"/>
              </a:rPr>
              <a:t>يشأ </a:t>
            </a:r>
            <a:r>
              <a:rPr lang="ar-SA" sz="2100">
                <a:latin typeface="Times New Roman"/>
              </a:rPr>
              <a:t>ني الجامعة لجنة دائمة للابتعاث والتدريب يكزنها مجلس الجامعة برئاسة وكيل الجامعة للدراسات العليا والبحث العلمي </a:t>
            </a:r>
            <a:r>
              <a:rPr lang="ar-SA" sz="2000" b="1">
                <a:latin typeface="Times New Roman"/>
              </a:rPr>
              <a:t>وتربع </a:t>
            </a:r>
            <a:r>
              <a:rPr lang="ar-SA" sz="2100">
                <a:latin typeface="Times New Roman"/>
              </a:rPr>
              <a:t>توصياتها </a:t>
            </a:r>
            <a:r>
              <a:rPr lang="ar-SA" sz="2000" b="1">
                <a:latin typeface="Times New Roman"/>
              </a:rPr>
              <a:t>إلى المجلس </a:t>
            </a:r>
            <a:r>
              <a:rPr lang="ar-SA" sz="2100">
                <a:latin typeface="Times New Roman"/>
              </a:rPr>
              <a:t>بعد اعتمادها من مدير الجامعة.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78641" y="6847367"/>
            <a:ext cx="2112335" cy="42530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2730"/>
              </a:spcBef>
              <a:spcAft>
                <a:spcPts val="273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الثالثة</a:t>
            </a:r>
          </a:p>
        </p:txBody>
      </p:sp>
      <p:sp>
        <p:nvSpPr>
          <p:cNvPr id="7" name="Rectangle 6"/>
          <p:cNvSpPr/>
          <p:nvPr/>
        </p:nvSpPr>
        <p:spPr>
          <a:xfrm>
            <a:off x="751367" y="7910623"/>
            <a:ext cx="6103088" cy="22115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68300" algn="r" rtl="1">
              <a:lnSpc>
                <a:spcPts val="3656"/>
              </a:lnSpc>
              <a:spcBef>
                <a:spcPts val="2730"/>
              </a:spcBef>
            </a:pPr>
            <a:r>
              <a:rPr lang="ar-SA" sz="2100">
                <a:latin typeface="Times New Roman"/>
              </a:rPr>
              <a:t>تختصى لجنة الابتعاث والتدريب بالنظر بكل ما يتعلق بشؤون الابتعاث والتدريب ولها </a:t>
            </a:r>
            <a:r>
              <a:rPr lang="ar-SA" sz="1900" b="1">
                <a:latin typeface="Times New Roman"/>
              </a:rPr>
              <a:t>عر </a:t>
            </a:r>
            <a:r>
              <a:rPr lang="ar-SA" sz="2100">
                <a:latin typeface="Times New Roman"/>
              </a:rPr>
              <a:t>الأخص ما يأتي: 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ar-SA" sz="2100">
                <a:latin typeface="Times New Roman"/>
              </a:rPr>
              <a:t>اقتراح الجاسة العامة للابغاث والتدرب . </a:t>
            </a: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ar-SA" sz="2100">
                <a:latin typeface="Times New Roman"/>
              </a:rPr>
              <a:t>اقتراح الخطة الزية لابتعاث وتدريب شربي الجامعة بعد التبق </a:t>
            </a:r>
            <a:r>
              <a:rPr lang="ar-SA" sz="2000" b="1">
                <a:latin typeface="Times New Roman"/>
              </a:rPr>
              <a:t>هع </a:t>
            </a:r>
            <a:r>
              <a:rPr lang="ar-SA" sz="2100">
                <a:latin typeface="Times New Roman"/>
              </a:rPr>
              <a:t>الجهات نات العلاتة </a:t>
            </a:r>
            <a:r>
              <a:rPr lang="ar-SA" sz="20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الجامعة.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68" y="10715"/>
            <a:ext cx="6647260" cy="4214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040" y="1896665"/>
            <a:ext cx="335756" cy="2393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5053" y="407193"/>
            <a:ext cx="6404372" cy="132873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marR="457200" indent="-457200" algn="just" rtl="1">
              <a:lnSpc>
                <a:spcPts val="3713"/>
              </a:lnSpc>
            </a:pPr>
            <a:r>
              <a:rPr lang="en-US" sz="2100">
                <a:latin typeface="Times New Roman"/>
              </a:rPr>
              <a:t>٣</a:t>
            </a:r>
            <a:r>
              <a:rPr lang="ar-SA" sz="2100">
                <a:latin typeface="Times New Roman"/>
              </a:rPr>
              <a:t> - النظر </a:t>
            </a:r>
            <a:r>
              <a:rPr lang="ar-SA" sz="19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توصية مجالس الكليات والمعاهد وما في حكمهما بابتعاث المعيدين والمحاصرين، والتنسيق فيما بينها والتوصية بما تراه مناسبأ </a:t>
            </a:r>
            <a:r>
              <a:rPr lang="ar-SA" sz="19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ضوء الخطة السوية للابتعاث 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ع </a:t>
            </a:r>
            <a:r>
              <a:rPr lang="ar-SA" sz="2000" b="1">
                <a:latin typeface="Times New Roman"/>
              </a:rPr>
              <a:t>مراعاة </a:t>
            </a:r>
            <a:r>
              <a:rPr lang="ar-SA" sz="2100">
                <a:latin typeface="Times New Roman"/>
              </a:rPr>
              <a:t>ما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481" y="2296715"/>
            <a:ext cx="5957887" cy="22717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39329" marR="514350" indent="-469900" algn="just" rtl="1">
              <a:lnSpc>
                <a:spcPts val="3825"/>
              </a:lnSpc>
            </a:pPr>
            <a:r>
              <a:rPr lang="ar-SA" sz="2100">
                <a:latin typeface="Times New Roman"/>
              </a:rPr>
              <a:t>أ) عدد أعضاء </a:t>
            </a:r>
            <a:r>
              <a:rPr lang="ar-SA" sz="2000" b="1">
                <a:latin typeface="Times New Roman"/>
              </a:rPr>
              <a:t>هيئة التدرس </a:t>
            </a:r>
            <a:r>
              <a:rPr lang="ar-SA" sz="1800" b="1">
                <a:latin typeface="Times New Roman"/>
              </a:rPr>
              <a:t>العودين </a:t>
            </a:r>
            <a:r>
              <a:rPr lang="ar-SA" sz="2100">
                <a:latin typeface="Times New Roman"/>
              </a:rPr>
              <a:t>ونبتهم </a:t>
            </a:r>
            <a:r>
              <a:rPr lang="ar-SA" sz="1900" b="1">
                <a:latin typeface="Times New Roman"/>
              </a:rPr>
              <a:t>لإجمالي </a:t>
            </a:r>
            <a:r>
              <a:rPr lang="ar-SA" sz="2100">
                <a:latin typeface="Times New Roman"/>
              </a:rPr>
              <a:t>أعضاء </a:t>
            </a:r>
            <a:r>
              <a:rPr lang="ar-SA" sz="2000" b="1">
                <a:latin typeface="Times New Roman"/>
              </a:rPr>
              <a:t>هيئة التدريس </a:t>
            </a:r>
            <a:r>
              <a:rPr lang="ar-SA" sz="1900" b="1">
                <a:latin typeface="Times New Roman"/>
              </a:rPr>
              <a:t>في </a:t>
            </a:r>
            <a:r>
              <a:rPr lang="ar-SA" sz="2000" b="1">
                <a:latin typeface="Times New Roman"/>
              </a:rPr>
              <a:t>القم، </a:t>
            </a:r>
            <a:r>
              <a:rPr lang="ar-SA" sz="2100">
                <a:latin typeface="Times New Roman"/>
              </a:rPr>
              <a:t>وتخساتهم </a:t>
            </a:r>
            <a:r>
              <a:rPr lang="ar-SA" sz="2000" b="1">
                <a:latin typeface="Times New Roman"/>
              </a:rPr>
              <a:t>الدتيقة، </a:t>
            </a:r>
            <a:r>
              <a:rPr lang="ar-SA" sz="2100">
                <a:latin typeface="Times New Roman"/>
              </a:rPr>
              <a:t>وأعبائهم </a:t>
            </a:r>
            <a:r>
              <a:rPr lang="ar-SA" sz="2000" b="1">
                <a:latin typeface="Times New Roman"/>
              </a:rPr>
              <a:t>التدريية.</a:t>
            </a:r>
          </a:p>
          <a:p>
            <a:pPr indent="0" algn="r" rtl="1">
              <a:lnSpc>
                <a:spcPts val="3713"/>
              </a:lnSpc>
            </a:pPr>
            <a:r>
              <a:rPr lang="ar-SA" sz="2100">
                <a:latin typeface="Times New Roman"/>
              </a:rPr>
              <a:t>ب ) عدد </a:t>
            </a:r>
            <a:r>
              <a:rPr lang="ar-SA" sz="1800" b="1">
                <a:latin typeface="Times New Roman"/>
              </a:rPr>
              <a:t>المحاصرين </a:t>
            </a:r>
            <a:r>
              <a:rPr lang="ar-SA" sz="2100">
                <a:latin typeface="Times New Roman"/>
              </a:rPr>
              <a:t>والمبدين ني القم. ر ) عدد </a:t>
            </a:r>
            <a:r>
              <a:rPr lang="ar-SA" sz="1800" b="1">
                <a:latin typeface="Times New Roman"/>
              </a:rPr>
              <a:t>الميتعثين من </a:t>
            </a:r>
            <a:r>
              <a:rPr lang="ar-SA" sz="2100">
                <a:latin typeface="Times New Roman"/>
              </a:rPr>
              <a:t>القم، والمتربع عودتهم، </a:t>
            </a:r>
            <a:r>
              <a:rPr lang="ar-SA" sz="1700">
                <a:latin typeface="Arial Unicode MS"/>
              </a:rPr>
              <a:t>وتحسا</a:t>
            </a:r>
            <a:r>
              <a:rPr lang="ar-SA" sz="2100">
                <a:latin typeface="Times New Roman"/>
              </a:rPr>
              <a:t>تهم</a:t>
            </a:r>
          </a:p>
        </p:txBody>
      </p:sp>
      <p:sp>
        <p:nvSpPr>
          <p:cNvPr id="6" name="Rectangle 5"/>
          <p:cNvSpPr/>
          <p:nvPr/>
        </p:nvSpPr>
        <p:spPr>
          <a:xfrm>
            <a:off x="732234" y="5161359"/>
            <a:ext cx="6068616" cy="82153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465932" indent="-444500" algn="r" rtl="1">
              <a:lnSpc>
                <a:spcPts val="3684"/>
              </a:lnSpc>
              <a:spcBef>
                <a:spcPts val="1190"/>
              </a:spcBef>
            </a:pPr>
            <a:r>
              <a:rPr lang="en-US" sz="1700">
                <a:latin typeface="Arial Unicode MS"/>
              </a:rPr>
              <a:t>٤</a:t>
            </a:r>
            <a:r>
              <a:rPr lang="ar-SA" sz="1700">
                <a:latin typeface="Arial Unicode MS"/>
              </a:rPr>
              <a:t> - التوصية </a:t>
            </a:r>
            <a:r>
              <a:rPr lang="ar-SA" sz="2300">
                <a:latin typeface="Arial Unicode MS"/>
              </a:rPr>
              <a:t>با</a:t>
            </a:r>
            <a:r>
              <a:rPr lang="ar-SA" sz="1700">
                <a:latin typeface="Arial Unicode MS"/>
              </a:rPr>
              <a:t>بتعاث </a:t>
            </a:r>
            <a:r>
              <a:rPr lang="ar-SA" sz="2300">
                <a:latin typeface="Arial Unicode MS"/>
              </a:rPr>
              <a:t>مشربي </a:t>
            </a:r>
            <a:r>
              <a:rPr lang="ar-SA" sz="1700">
                <a:latin typeface="Arial Unicode MS"/>
              </a:rPr>
              <a:t>الجامعة من الإداريين والغنيين وغيرهم وفذنأ للحظة المعتمدة </a:t>
            </a:r>
            <a:r>
              <a:rPr lang="ar-SA" sz="1900" b="1">
                <a:latin typeface="Times New Roman"/>
              </a:rPr>
              <a:t>في </a:t>
            </a:r>
            <a:r>
              <a:rPr lang="ar-SA" sz="1700">
                <a:latin typeface="Arial Unicode MS"/>
              </a:rPr>
              <a:t>الجامعة.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735806" y="6082903"/>
            <a:ext cx="6054328" cy="81081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455216" indent="-444500" algn="r" rtl="1">
              <a:lnSpc>
                <a:spcPts val="2700"/>
              </a:lnSpc>
              <a:spcAft>
                <a:spcPts val="840"/>
              </a:spcAft>
            </a:pPr>
            <a:r>
              <a:rPr lang="en-US" sz="2100">
                <a:latin typeface="Times New Roman"/>
              </a:rPr>
              <a:t>٥</a:t>
            </a:r>
            <a:r>
              <a:rPr lang="ar-SA" sz="2100">
                <a:latin typeface="Times New Roman"/>
              </a:rPr>
              <a:t> - التوصية بتمديد </a:t>
            </a:r>
            <a:r>
              <a:rPr lang="ar-SA" sz="1900" b="1">
                <a:latin typeface="Times New Roman"/>
              </a:rPr>
              <a:t>أر </a:t>
            </a:r>
            <a:r>
              <a:rPr lang="ar-SA" sz="2100">
                <a:latin typeface="Times New Roman"/>
              </a:rPr>
              <a:t>إنهاء الابتعاث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التدريب بناء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اقتراح مجالس الكليات والمعاهد والجهات نات العلاتة.</a:t>
            </a:r>
          </a:p>
        </p:txBody>
      </p:sp>
      <p:sp>
        <p:nvSpPr>
          <p:cNvPr id="8" name="Rectangle 7"/>
          <p:cNvSpPr/>
          <p:nvPr/>
        </p:nvSpPr>
        <p:spPr>
          <a:xfrm>
            <a:off x="417909" y="7068740"/>
            <a:ext cx="6704409" cy="271105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342900" indent="0" algn="r" rtl="1">
              <a:lnSpc>
                <a:spcPts val="2672"/>
              </a:lnSpc>
              <a:spcBef>
                <a:spcPts val="840"/>
              </a:spcBef>
              <a:spcAft>
                <a:spcPts val="840"/>
              </a:spcAft>
            </a:pPr>
            <a:r>
              <a:rPr lang="en-US" sz="2100">
                <a:latin typeface="Times New Roman"/>
              </a:rPr>
              <a:t>٦</a:t>
            </a:r>
            <a:r>
              <a:rPr lang="ar-SA" sz="2100">
                <a:latin typeface="Times New Roman"/>
              </a:rPr>
              <a:t> - </a:t>
            </a:r>
            <a:r>
              <a:rPr lang="ar-SA" sz="1800" b="1">
                <a:latin typeface="Times New Roman"/>
              </a:rPr>
              <a:t>البوصيإ يإدريب مإنر؛ </a:t>
            </a:r>
            <a:r>
              <a:rPr lang="ar-SA" sz="2100">
                <a:latin typeface="Times New Roman"/>
              </a:rPr>
              <a:t>الجاآعة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 </a:t>
            </a:r>
            <a:r>
              <a:rPr lang="en-US" sz="2100">
                <a:latin typeface="Times New Roman"/>
              </a:rPr>
              <a:t>٧</a:t>
            </a:r>
            <a:r>
              <a:rPr lang="ar-SA" sz="2100">
                <a:latin typeface="Times New Roman"/>
              </a:rPr>
              <a:t> - متابعة'</a:t>
            </a:r>
            <a:r>
              <a:rPr lang="ar-SA" sz="2200">
                <a:latin typeface="Arial Unicode MS"/>
              </a:rPr>
              <a:t>أوصاع </a:t>
            </a:r>
            <a:r>
              <a:rPr lang="ar-SA" sz="2100">
                <a:latin typeface="Times New Roman"/>
              </a:rPr>
              <a:t>المبتعثين. والمتدربين بالتنيق </a:t>
            </a:r>
            <a:r>
              <a:rPr lang="en-US" sz="2200">
                <a:latin typeface="Arial Unicode MS"/>
              </a:rPr>
              <a:t>٠</a:t>
            </a:r>
            <a:r>
              <a:rPr lang="ar-SA" sz="2200">
                <a:latin typeface="Arial Unicode MS"/>
              </a:rPr>
              <a:t>ع </a:t>
            </a:r>
            <a:r>
              <a:rPr lang="ar-SA" sz="2100">
                <a:latin typeface="Times New Roman"/>
              </a:rPr>
              <a:t>الأقام العلمية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الجهة </a:t>
            </a:r>
            <a:r>
              <a:rPr lang="ar-SA" sz="1800" b="1">
                <a:latin typeface="Times New Roman"/>
              </a:rPr>
              <a:t>التابع </a:t>
            </a:r>
            <a:r>
              <a:rPr lang="ar-SA" sz="2100">
                <a:latin typeface="Times New Roman"/>
              </a:rPr>
              <a:t>لها المبتمث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المتدرب،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1900" b="1">
                <a:latin typeface="Times New Roman"/>
              </a:rPr>
              <a:t>أن </a:t>
            </a:r>
            <a:r>
              <a:rPr lang="ar-SA" sz="1700" b="1">
                <a:latin typeface="Times New Roman"/>
              </a:rPr>
              <a:t>تربع </a:t>
            </a:r>
            <a:r>
              <a:rPr lang="ar-SA" sz="2100">
                <a:latin typeface="Times New Roman"/>
              </a:rPr>
              <a:t>لمجلس الجامعة </a:t>
            </a:r>
            <a:r>
              <a:rPr lang="ar-SA" sz="1700" b="1">
                <a:latin typeface="Times New Roman"/>
              </a:rPr>
              <a:t>تقر</a:t>
            </a:r>
            <a:r>
              <a:rPr lang="ar-SA" sz="2100">
                <a:latin typeface="Times New Roman"/>
              </a:rPr>
              <a:t>يرأ عن المبتمث المتعثر في دراسته بعد مضي خف المدة.</a:t>
            </a:r>
          </a:p>
          <a:p>
            <a:pPr marR="342900" indent="0" algn="r" rtl="1">
              <a:lnSpc>
                <a:spcPts val="2330"/>
              </a:lnSpc>
              <a:spcAft>
                <a:spcPts val="840"/>
              </a:spcAft>
            </a:pPr>
            <a:r>
              <a:rPr lang="en-US" sz="2100">
                <a:latin typeface="Times New Roman"/>
              </a:rPr>
              <a:t>٨</a:t>
            </a:r>
            <a:r>
              <a:rPr lang="ar-SA" sz="2100">
                <a:latin typeface="Times New Roman"/>
              </a:rPr>
              <a:t> - إعداد </a:t>
            </a:r>
            <a:r>
              <a:rPr lang="ar-SA" sz="1700" b="1">
                <a:latin typeface="Times New Roman"/>
              </a:rPr>
              <a:t>تقرير </a:t>
            </a:r>
            <a:r>
              <a:rPr lang="ar-SA" sz="2100">
                <a:latin typeface="Times New Roman"/>
              </a:rPr>
              <a:t>سنوي مغمل عن وخع الابتماث والتدريب على</a:t>
            </a:r>
          </a:p>
        </p:txBody>
      </p:sp>
      <p:sp>
        <p:nvSpPr>
          <p:cNvPr id="9" name="Rectangle 8"/>
          <p:cNvSpPr/>
          <p:nvPr/>
        </p:nvSpPr>
        <p:spPr>
          <a:xfrm>
            <a:off x="785812" y="9883378"/>
            <a:ext cx="5572125" cy="37147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330"/>
              </a:lnSpc>
              <a:spcBef>
                <a:spcPts val="840"/>
              </a:spcBef>
            </a:pPr>
            <a:r>
              <a:rPr lang="ar-SA" sz="2100">
                <a:latin typeface="Times New Roman"/>
              </a:rPr>
              <a:t>متوى </a:t>
            </a:r>
            <a:r>
              <a:rPr lang="ar-SA" sz="1700">
                <a:latin typeface="Arial Unicode MS"/>
              </a:rPr>
              <a:t>الكليات والأفام والإدارات ورفعه إلى مجلس الجامعة 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75659" y="4704159"/>
            <a:ext cx="592931" cy="21074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280"/>
              </a:lnSpc>
              <a:spcAft>
                <a:spcPts val="1190"/>
              </a:spcAft>
            </a:pPr>
            <a:r>
              <a:rPr lang="en-US" sz="1700">
                <a:latin typeface="Arial Unicode MS"/>
              </a:rPr>
              <a:t>١</a:t>
            </a:r>
            <a:r>
              <a:rPr lang="ar-SA" sz="1700">
                <a:latin typeface="Arial Unicode MS"/>
              </a:rPr>
              <a:t>لدققة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3581" y="368595"/>
            <a:ext cx="4175051" cy="47492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540"/>
              </a:lnSpc>
              <a:spcAft>
                <a:spcPts val="7770"/>
              </a:spcAft>
            </a:pPr>
            <a:r>
              <a:rPr lang="ar-SA" sz="3200" b="1">
                <a:solidFill>
                  <a:srgbClr val="D40F46"/>
                </a:solidFill>
                <a:latin typeface="Times New Roman"/>
              </a:rPr>
              <a:t>ابسات اسهافوين </a:t>
            </a:r>
            <a:r>
              <a:rPr lang="en-US" sz="3200" b="1">
                <a:solidFill>
                  <a:srgbClr val="D40F46"/>
                </a:solidFill>
                <a:latin typeface="Times New Roman"/>
              </a:rPr>
              <a:t>٠</a:t>
            </a:r>
            <a:r>
              <a:rPr lang="ar-SA" sz="3200" b="1">
                <a:solidFill>
                  <a:srgbClr val="D40F46"/>
                </a:solidFill>
                <a:latin typeface="Times New Roman"/>
              </a:rPr>
              <a:t>اس</a:t>
            </a:r>
            <a:r>
              <a:rPr lang="en-US" sz="3200" b="1">
                <a:solidFill>
                  <a:srgbClr val="D40F46"/>
                </a:solidFill>
                <a:latin typeface="Times New Roman"/>
              </a:rPr>
              <a:t>٠</a:t>
            </a:r>
            <a:r>
              <a:rPr lang="ar-SA" sz="3200" b="1">
                <a:solidFill>
                  <a:srgbClr val="D40F46"/>
                </a:solidFill>
                <a:latin typeface="Times New Roman"/>
              </a:rPr>
              <a:t>ين</a:t>
            </a:r>
          </a:p>
        </p:txBody>
      </p:sp>
      <p:sp>
        <p:nvSpPr>
          <p:cNvPr id="3" name="Rectangle 2"/>
          <p:cNvSpPr/>
          <p:nvPr/>
        </p:nvSpPr>
        <p:spPr>
          <a:xfrm>
            <a:off x="751367" y="2268279"/>
            <a:ext cx="6145619" cy="32960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79573" indent="0" algn="ctr" rtl="1">
              <a:lnSpc>
                <a:spcPts val="2330"/>
              </a:lnSpc>
              <a:spcBef>
                <a:spcPts val="7770"/>
              </a:spcBef>
              <a:spcAft>
                <a:spcPts val="700"/>
              </a:spcAft>
            </a:pPr>
            <a:r>
              <a:rPr lang="ar-SA" sz="1900" b="1">
                <a:latin typeface="Times New Roman"/>
              </a:rPr>
              <a:t>يكون </a:t>
            </a:r>
            <a:r>
              <a:rPr lang="ar-SA" sz="2100">
                <a:latin typeface="Times New Roman"/>
              </a:rPr>
              <a:t>الابتعاث </a:t>
            </a:r>
            <a:r>
              <a:rPr lang="ar-SA" sz="1900" b="1">
                <a:latin typeface="Times New Roman"/>
              </a:rPr>
              <a:t>لداخل المملكة وخارجها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1900" b="1">
                <a:latin typeface="Times New Roman"/>
              </a:rPr>
              <a:t>النحو</a:t>
            </a:r>
            <a:r>
              <a:rPr lang="ar-SA" sz="2100">
                <a:latin typeface="Times New Roman"/>
              </a:rPr>
              <a:t>الآني:</a:t>
            </a:r>
          </a:p>
          <a:p>
            <a:pPr marL="3146647" indent="0" algn="r" rtl="1">
              <a:lnSpc>
                <a:spcPts val="3405"/>
              </a:lnSpc>
            </a:pP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 للما </a:t>
            </a:r>
            <a:r>
              <a:rPr lang="ar-SA" sz="1800" b="1">
                <a:latin typeface="Times New Roman"/>
              </a:rPr>
              <a:t>جستير </a:t>
            </a:r>
            <a:r>
              <a:rPr lang="ar-SA" sz="2100">
                <a:latin typeface="Times New Roman"/>
              </a:rPr>
              <a:t>فقط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 </a:t>
            </a: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-للدكتورا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ذقط.</a:t>
            </a:r>
          </a:p>
          <a:p>
            <a:pPr marR="420873" indent="-368300" algn="r" rtl="1">
              <a:lnSpc>
                <a:spcPts val="2344"/>
              </a:lnSpc>
              <a:spcAft>
                <a:spcPts val="700"/>
              </a:spcAft>
            </a:pPr>
            <a:r>
              <a:rPr lang="en-US" sz="2100">
                <a:latin typeface="Times New Roman"/>
              </a:rPr>
              <a:t>٣</a:t>
            </a:r>
            <a:r>
              <a:rPr lang="ar-SA" sz="2100">
                <a:latin typeface="Times New Roman"/>
              </a:rPr>
              <a:t> - </a:t>
            </a:r>
            <a:r>
              <a:rPr lang="ar-SA" sz="1800" b="1">
                <a:latin typeface="Times New Roman"/>
              </a:rPr>
              <a:t>للماجتبر </a:t>
            </a:r>
            <a:r>
              <a:rPr lang="ar-SA" sz="2100">
                <a:latin typeface="Times New Roman"/>
              </a:rPr>
              <a:t>والدكرراه </a:t>
            </a:r>
            <a:r>
              <a:rPr lang="ar-SA" sz="1900" b="1">
                <a:latin typeface="Times New Roman"/>
              </a:rPr>
              <a:t>معأ </a:t>
            </a:r>
            <a:r>
              <a:rPr lang="ar-SA" sz="2100">
                <a:latin typeface="Times New Roman"/>
              </a:rPr>
              <a:t>هع </a:t>
            </a:r>
            <a:r>
              <a:rPr lang="ar-SA" sz="2000" b="1">
                <a:latin typeface="Times New Roman"/>
              </a:rPr>
              <a:t>مراعاة </a:t>
            </a:r>
            <a:r>
              <a:rPr lang="ar-SA" sz="1900" b="1">
                <a:latin typeface="Times New Roman"/>
              </a:rPr>
              <a:t>ما </a:t>
            </a:r>
            <a:r>
              <a:rPr lang="ar-SA" sz="2100">
                <a:latin typeface="Times New Roman"/>
              </a:rPr>
              <a:t>ورد </a:t>
            </a:r>
            <a:r>
              <a:rPr lang="ar-SA" sz="2200" b="1">
                <a:latin typeface="Times New Roman"/>
              </a:rPr>
              <a:t>ني </a:t>
            </a:r>
            <a:r>
              <a:rPr lang="ar-SA" sz="2100">
                <a:latin typeface="Times New Roman"/>
              </a:rPr>
              <a:t>الققرة (</a:t>
            </a:r>
            <a:r>
              <a:rPr lang="en-US" sz="2100">
                <a:latin typeface="Times New Roman"/>
              </a:rPr>
              <a:t>٧</a:t>
            </a:r>
            <a:r>
              <a:rPr lang="ar-SA" sz="2100">
                <a:latin typeface="Times New Roman"/>
              </a:rPr>
              <a:t>) من المادة الثالثة.</a:t>
            </a:r>
          </a:p>
          <a:p>
            <a:pPr marR="420873" indent="-368300" algn="r" rtl="1">
              <a:lnSpc>
                <a:spcPts val="2330"/>
              </a:lnSpc>
              <a:spcAft>
                <a:spcPts val="2520"/>
              </a:spcAft>
            </a:pPr>
            <a:r>
              <a:rPr lang="en-US" sz="2100">
                <a:latin typeface="Times New Roman"/>
              </a:rPr>
              <a:t>٤</a:t>
            </a:r>
            <a:r>
              <a:rPr lang="ar-SA" sz="2100">
                <a:latin typeface="Times New Roman"/>
              </a:rPr>
              <a:t> - للزمالآ ني اتخهمات </a:t>
            </a:r>
            <a:r>
              <a:rPr lang="ar-SA" sz="1900" b="1">
                <a:latin typeface="Times New Roman"/>
              </a:rPr>
              <a:t>الية.</a:t>
            </a:r>
          </a:p>
          <a:p>
            <a:pPr indent="0" algn="r" rtl="1">
              <a:lnSpc>
                <a:spcPts val="3760"/>
              </a:lnSpc>
            </a:pPr>
            <a:r>
              <a:rPr lang="ar-SA" sz="3400" b="1">
                <a:solidFill>
                  <a:srgbClr val="D40F46"/>
                </a:solidFill>
                <a:latin typeface="Times New Roman"/>
              </a:rPr>
              <a:t>مر</a:t>
            </a:r>
            <a:r>
              <a:rPr lang="en-US" sz="3400" b="1">
                <a:solidFill>
                  <a:srgbClr val="D40F46"/>
                </a:solidFill>
                <a:latin typeface="Times New Roman"/>
              </a:rPr>
              <a:t>٠</a:t>
            </a:r>
            <a:r>
              <a:rPr lang="ar-SA" sz="3400" b="1">
                <a:solidFill>
                  <a:srgbClr val="D40F46"/>
                </a:solidFill>
                <a:latin typeface="Times New Roman"/>
              </a:rPr>
              <a:t> اهبئد: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4725" y="6046381"/>
            <a:ext cx="2629786" cy="3827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320"/>
              </a:lnSpc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الخامسة</a:t>
            </a:r>
          </a:p>
        </p:txBody>
      </p:sp>
      <p:sp>
        <p:nvSpPr>
          <p:cNvPr id="5" name="Rectangle 4"/>
          <p:cNvSpPr/>
          <p:nvPr/>
        </p:nvSpPr>
        <p:spPr>
          <a:xfrm>
            <a:off x="6556744" y="9916632"/>
            <a:ext cx="304800" cy="2055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280"/>
              </a:lnSpc>
            </a:pPr>
            <a:r>
              <a:rPr lang="ar-SA" sz="1700">
                <a:latin typeface="Arial Unicode MS"/>
              </a:rPr>
              <a:t>_٤</a:t>
            </a:r>
          </a:p>
        </p:txBody>
      </p:sp>
      <p:sp>
        <p:nvSpPr>
          <p:cNvPr id="6" name="Rectangle 5"/>
          <p:cNvSpPr/>
          <p:nvPr/>
        </p:nvSpPr>
        <p:spPr>
          <a:xfrm>
            <a:off x="758455" y="7003311"/>
            <a:ext cx="5784112" cy="32464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51712" indent="0" algn="r" rtl="1">
              <a:lnSpc>
                <a:spcPts val="3600"/>
              </a:lnSpc>
            </a:pPr>
            <a:r>
              <a:rPr lang="ar-SA" sz="2000" b="1">
                <a:latin typeface="Times New Roman"/>
              </a:rPr>
              <a:t>يشترط </a:t>
            </a:r>
            <a:r>
              <a:rPr lang="ar-SA" sz="1800" b="1">
                <a:latin typeface="Times New Roman"/>
              </a:rPr>
              <a:t>لابتعاث المعيد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المحاصر </a:t>
            </a:r>
            <a:r>
              <a:rPr lang="ar-SA" sz="22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الداخل والخارج ما</a:t>
            </a:r>
            <a:r>
              <a:rPr lang="ar-SA" sz="1900" b="1">
                <a:latin typeface="Times New Roman"/>
              </a:rPr>
              <a:t>يأتي: أن </a:t>
            </a:r>
            <a:r>
              <a:rPr lang="ar-SA" sz="2100">
                <a:latin typeface="Times New Roman"/>
              </a:rPr>
              <a:t>يكون </a:t>
            </a:r>
            <a:r>
              <a:rPr lang="ar-SA" sz="1900" b="1">
                <a:latin typeface="Times New Roman"/>
              </a:rPr>
              <a:t>سعودي </a:t>
            </a:r>
            <a:r>
              <a:rPr lang="ar-SA" sz="2000" b="1">
                <a:latin typeface="Times New Roman"/>
              </a:rPr>
              <a:t>الجنسية.</a:t>
            </a:r>
          </a:p>
          <a:p>
            <a:pPr marR="153582" indent="-114300" algn="just" rtl="1">
              <a:lnSpc>
                <a:spcPts val="3181"/>
              </a:lnSpc>
            </a:pPr>
            <a:r>
              <a:rPr lang="ar-SA" sz="2100">
                <a:latin typeface="Times New Roman"/>
              </a:rPr>
              <a:t>أن يكون قد أمضى </a:t>
            </a:r>
            <a:r>
              <a:rPr lang="ar-SA" sz="22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خدمة الجامعة مدة لا تقل </a:t>
            </a:r>
            <a:r>
              <a:rPr lang="ar-SA" sz="1800" b="1">
                <a:latin typeface="Times New Roman"/>
              </a:rPr>
              <a:t>عن سة من تاريإخ تعيينه </a:t>
            </a:r>
            <a:r>
              <a:rPr lang="ar-SA" sz="2100">
                <a:latin typeface="Times New Roman"/>
              </a:rPr>
              <a:t>يكلف خلالها </a:t>
            </a:r>
            <a:r>
              <a:rPr lang="ar-SA" sz="1800" b="1">
                <a:latin typeface="Times New Roman"/>
              </a:rPr>
              <a:t>ببرنا</a:t>
            </a:r>
            <a:r>
              <a:rPr lang="ar-SA" sz="2100">
                <a:latin typeface="Times New Roman"/>
              </a:rPr>
              <a:t>مح عمل مناسب تضعه له الكلية ويقوم </a:t>
            </a:r>
            <a:r>
              <a:rPr lang="ar-SA" sz="1900" b="1">
                <a:latin typeface="Times New Roman"/>
              </a:rPr>
              <a:t>أداؤه </a:t>
            </a:r>
            <a:r>
              <a:rPr lang="ar-SA" sz="2100">
                <a:latin typeface="Times New Roman"/>
              </a:rPr>
              <a:t>بنا</a:t>
            </a:r>
            <a:r>
              <a:rPr lang="ar-SA" sz="1900" b="1">
                <a:latin typeface="Times New Roman"/>
              </a:rPr>
              <a:t>ذ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ذلك.</a:t>
            </a:r>
          </a:p>
          <a:p>
            <a:pPr marL="856512" indent="393700" algn="r" rtl="1">
              <a:lnSpc>
                <a:spcPts val="3879"/>
              </a:lnSpc>
            </a:pPr>
            <a:r>
              <a:rPr lang="ar-SA" sz="1900" b="1">
                <a:latin typeface="Times New Roman"/>
              </a:rPr>
              <a:t>أن </a:t>
            </a:r>
            <a:r>
              <a:rPr lang="ar-SA" sz="2100">
                <a:latin typeface="Times New Roman"/>
              </a:rPr>
              <a:t>يكون </a:t>
            </a:r>
            <a:r>
              <a:rPr lang="ar-SA" sz="1900" b="1">
                <a:latin typeface="Times New Roman"/>
              </a:rPr>
              <a:t>حاصلا </a:t>
            </a:r>
            <a:r>
              <a:rPr lang="ar-SA" sz="2200" b="1">
                <a:latin typeface="Times New Roman"/>
              </a:rPr>
              <a:t>على </a:t>
            </a:r>
            <a:r>
              <a:rPr lang="ar-SA" sz="1800" b="1">
                <a:latin typeface="Times New Roman"/>
              </a:rPr>
              <a:t>قبول </a:t>
            </a:r>
            <a:r>
              <a:rPr lang="ar-SA" sz="2100">
                <a:latin typeface="Times New Roman"/>
              </a:rPr>
              <a:t>من جامعة معترف </a:t>
            </a:r>
            <a:r>
              <a:rPr lang="ar-SA" sz="1800" b="1">
                <a:latin typeface="Times New Roman"/>
              </a:rPr>
              <a:t>بها </a:t>
            </a:r>
            <a:r>
              <a:rPr lang="ar-SA" sz="1900" b="1">
                <a:latin typeface="Times New Roman"/>
              </a:rPr>
              <a:t>أكاديمنا . أن </a:t>
            </a:r>
            <a:r>
              <a:rPr lang="ar-SA" sz="2100">
                <a:latin typeface="Times New Roman"/>
              </a:rPr>
              <a:t>يرافق المبتعثة </a:t>
            </a:r>
            <a:r>
              <a:rPr lang="ar-SA" sz="1800" b="1">
                <a:latin typeface="Times New Roman"/>
              </a:rPr>
              <a:t>للحارج </a:t>
            </a:r>
            <a:r>
              <a:rPr lang="ar-SA" sz="2100">
                <a:latin typeface="Times New Roman"/>
              </a:rPr>
              <a:t>محرم </a:t>
            </a:r>
            <a:r>
              <a:rPr lang="ar-SA" sz="1800" b="1">
                <a:latin typeface="Times New Roman"/>
              </a:rPr>
              <a:t>لها </a:t>
            </a:r>
            <a:r>
              <a:rPr lang="ar-SA" sz="2100">
                <a:latin typeface="Times New Roman"/>
              </a:rPr>
              <a:t>طيلة مدة </a:t>
            </a:r>
            <a:r>
              <a:rPr lang="ar-SA" sz="1800" b="1">
                <a:latin typeface="Times New Roman"/>
              </a:rPr>
              <a:t>ابتعاثها.</a:t>
            </a:r>
          </a:p>
        </p:txBody>
      </p:sp>
      <p:sp>
        <p:nvSpPr>
          <p:cNvPr id="7" name="Rectangle 6"/>
          <p:cNvSpPr/>
          <p:nvPr/>
        </p:nvSpPr>
        <p:spPr>
          <a:xfrm>
            <a:off x="6893441" y="10338390"/>
            <a:ext cx="382772" cy="255182"/>
          </a:xfrm>
          <a:prstGeom prst="rect">
            <a:avLst/>
          </a:prstGeom>
          <a:solidFill>
            <a:srgbClr val="961439"/>
          </a:solidFill>
        </p:spPr>
        <p:txBody>
          <a:bodyPr wrap="none" lIns="0" tIns="0" rIns="0" bIns="0">
            <a:noAutofit/>
          </a:bodyPr>
          <a:lstStyle/>
          <a:p>
            <a:pPr indent="0" algn="just" rtl="1"/>
            <a:r>
              <a:rPr lang="ar-SA" sz="2300">
                <a:solidFill>
                  <a:srgbClr val="FFFFFF"/>
                </a:solidFill>
                <a:latin typeface="Arial Unicode MS"/>
              </a:rPr>
              <a:t>لجة</a:t>
            </a:r>
            <a:r>
              <a:rPr lang="en-US" sz="2300">
                <a:solidFill>
                  <a:srgbClr val="FFFFFF"/>
                </a:solidFill>
                <a:latin typeface="Arial Unicode MS"/>
              </a:rPr>
              <a:t>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6492948" y="588334"/>
            <a:ext cx="318977" cy="18429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330"/>
              </a:lnSpc>
            </a:pPr>
            <a:r>
              <a:rPr lang="ar-SA" sz="2100">
                <a:latin typeface="Times New Roman"/>
              </a:rPr>
              <a:t>-٥</a:t>
            </a:r>
          </a:p>
        </p:txBody>
      </p:sp>
      <p:sp>
        <p:nvSpPr>
          <p:cNvPr id="4" name="Rectangle 3"/>
          <p:cNvSpPr/>
          <p:nvPr/>
        </p:nvSpPr>
        <p:spPr>
          <a:xfrm>
            <a:off x="6492948" y="1396409"/>
            <a:ext cx="645042" cy="29062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330"/>
              </a:lnSpc>
            </a:pPr>
            <a:r>
              <a:rPr lang="ar-SA" sz="2100">
                <a:latin typeface="Times New Roman"/>
              </a:rPr>
              <a:t>-٦</a:t>
            </a:r>
          </a:p>
        </p:txBody>
      </p:sp>
      <p:sp>
        <p:nvSpPr>
          <p:cNvPr id="5" name="Rectangle 4"/>
          <p:cNvSpPr/>
          <p:nvPr/>
        </p:nvSpPr>
        <p:spPr>
          <a:xfrm>
            <a:off x="694660" y="446567"/>
            <a:ext cx="5777023" cy="25376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795"/>
              </a:lnSpc>
              <a:spcAft>
                <a:spcPts val="280"/>
              </a:spcAft>
            </a:pPr>
            <a:r>
              <a:rPr lang="ar-SA" sz="1900" b="1">
                <a:latin typeface="Times New Roman"/>
              </a:rPr>
              <a:t>ألآ </a:t>
            </a:r>
            <a:r>
              <a:rPr lang="ar-SA" sz="2100">
                <a:latin typeface="Times New Roman"/>
              </a:rPr>
              <a:t>يتجاوز عبر المبتعث(</a:t>
            </a:r>
            <a:r>
              <a:rPr lang="en-US" sz="2100">
                <a:latin typeface="Times New Roman"/>
              </a:rPr>
              <a:t>٣٠</a:t>
            </a:r>
            <a:r>
              <a:rPr lang="ar-SA" sz="2100">
                <a:latin typeface="Times New Roman"/>
              </a:rPr>
              <a:t>) عامأ للمعبد و(</a:t>
            </a:r>
            <a:r>
              <a:rPr lang="en-US" sz="2100">
                <a:latin typeface="Times New Roman"/>
              </a:rPr>
              <a:t>٣٥</a:t>
            </a:r>
            <a:r>
              <a:rPr lang="ar-SA" sz="2100">
                <a:latin typeface="Times New Roman"/>
              </a:rPr>
              <a:t>) اللسانر ولمجلس الجامعة الاستثناء من هذا الثرط. </a:t>
            </a:r>
            <a:r>
              <a:rPr lang="ar-SA" sz="1900" b="1">
                <a:latin typeface="Times New Roman"/>
              </a:rPr>
              <a:t>أن </a:t>
            </a:r>
            <a:r>
              <a:rPr lang="ar-SA" sz="2100">
                <a:latin typeface="Times New Roman"/>
              </a:rPr>
              <a:t>يتعهد بالعمل </a:t>
            </a:r>
            <a:r>
              <a:rPr lang="ar-SA" sz="18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الجامعة بعد عودته مدة تعادل </a:t>
            </a:r>
            <a:r>
              <a:rPr lang="ar-SA" sz="1900" b="1">
                <a:latin typeface="Times New Roman"/>
              </a:rPr>
              <a:t>نترة </a:t>
            </a:r>
            <a:r>
              <a:rPr lang="ar-SA" sz="2100">
                <a:latin typeface="Times New Roman"/>
              </a:rPr>
              <a:t>بعثته </a:t>
            </a:r>
            <a:r>
              <a:rPr lang="ar-SA" sz="1800" b="1">
                <a:latin typeface="Times New Roman"/>
              </a:rPr>
              <a:t>على</a:t>
            </a:r>
          </a:p>
          <a:p>
            <a:pPr indent="0" algn="r" rtl="1">
              <a:lnSpc>
                <a:spcPts val="2100"/>
              </a:lnSpc>
              <a:spcAft>
                <a:spcPts val="2240"/>
              </a:spcAft>
            </a:pPr>
            <a:r>
              <a:rPr lang="ar-SA" sz="1900">
                <a:latin typeface="Times New Roman"/>
              </a:rPr>
              <a:t>الأر.</a:t>
            </a:r>
          </a:p>
          <a:p>
            <a:pPr indent="0" algn="r" rtl="1">
              <a:lnSpc>
                <a:spcPts val="3320"/>
              </a:lnSpc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ا؛اسه:</a:t>
            </a:r>
          </a:p>
        </p:txBody>
      </p:sp>
      <p:sp>
        <p:nvSpPr>
          <p:cNvPr id="6" name="Rectangle 5"/>
          <p:cNvSpPr/>
          <p:nvPr/>
        </p:nvSpPr>
        <p:spPr>
          <a:xfrm>
            <a:off x="2410046" y="3466213"/>
            <a:ext cx="2608521" cy="38277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320"/>
              </a:lnSpc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السادسة</a:t>
            </a:r>
          </a:p>
        </p:txBody>
      </p:sp>
      <p:sp>
        <p:nvSpPr>
          <p:cNvPr id="7" name="Rectangle 6"/>
          <p:cNvSpPr/>
          <p:nvPr/>
        </p:nvSpPr>
        <p:spPr>
          <a:xfrm>
            <a:off x="701748" y="4458586"/>
            <a:ext cx="6145619" cy="217613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06400" algn="just" rtl="1">
              <a:lnSpc>
                <a:spcPts val="3460"/>
              </a:lnSpc>
            </a:pPr>
            <a:r>
              <a:rPr lang="ar-SA" sz="1800" b="1">
                <a:latin typeface="Times New Roman"/>
              </a:rPr>
              <a:t>يتم </a:t>
            </a:r>
            <a:r>
              <a:rPr lang="ar-SA" sz="2100">
                <a:latin typeface="Times New Roman"/>
              </a:rPr>
              <a:t>الابتعاث لداخل المملكة وخارجها بقرار من مجلى الجامعة </a:t>
            </a:r>
            <a:r>
              <a:rPr lang="ar-SA" sz="1800" b="1">
                <a:latin typeface="Times New Roman"/>
              </a:rPr>
              <a:t>بناء على </a:t>
            </a:r>
            <a:r>
              <a:rPr lang="ar-SA" sz="2100">
                <a:latin typeface="Times New Roman"/>
              </a:rPr>
              <a:t>تربة </a:t>
            </a:r>
            <a:r>
              <a:rPr lang="ar-SA" sz="1900" b="1">
                <a:latin typeface="Times New Roman"/>
              </a:rPr>
              <a:t>د</a:t>
            </a:r>
            <a:r>
              <a:rPr lang="en-US" sz="1900" b="1">
                <a:latin typeface="Times New Roman"/>
              </a:rPr>
              <a:t>٠</a:t>
            </a:r>
            <a:r>
              <a:rPr lang="ar-SA" sz="1900" b="1">
                <a:latin typeface="Times New Roman"/>
              </a:rPr>
              <a:t>جلي </a:t>
            </a:r>
            <a:r>
              <a:rPr lang="ar-SA" sz="2100">
                <a:latin typeface="Times New Roman"/>
              </a:rPr>
              <a:t>السمم والكلية </a:t>
            </a:r>
            <a:r>
              <a:rPr lang="ar-SA" sz="1900" b="1">
                <a:latin typeface="Times New Roman"/>
              </a:rPr>
              <a:t>أو </a:t>
            </a:r>
            <a:r>
              <a:rPr lang="ar-SA" sz="2100">
                <a:latin typeface="Times New Roman"/>
              </a:rPr>
              <a:t>المعهد وبا ني حكمهما ولجنة الابتماث والتدريب ويتضمن القرار تحديد الدرجة العلمية اقي يوفد الميتمث للحصول </a:t>
            </a:r>
            <a:r>
              <a:rPr lang="ar-SA" sz="1800" b="1">
                <a:latin typeface="Times New Roman"/>
              </a:rPr>
              <a:t>عليها، </a:t>
            </a:r>
            <a:r>
              <a:rPr lang="ar-SA" sz="2100">
                <a:latin typeface="Times New Roman"/>
              </a:rPr>
              <a:t>والتخصمى العام، والدقيق، ومدة الابتعاث </a:t>
            </a:r>
            <a:r>
              <a:rPr lang="ar-SA" sz="1900" b="1">
                <a:latin typeface="Times New Roman"/>
              </a:rPr>
              <a:t>وفقأ </a:t>
            </a:r>
            <a:r>
              <a:rPr lang="ar-SA" sz="2100">
                <a:latin typeface="Times New Roman"/>
              </a:rPr>
              <a:t>لأحكام المادة 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لابعة، والجامعة التي -يدرس </a:t>
            </a:r>
            <a:r>
              <a:rPr lang="ar-SA" sz="1800" b="1">
                <a:latin typeface="Times New Roman"/>
              </a:rPr>
              <a:t>بها.</a:t>
            </a:r>
          </a:p>
        </p:txBody>
      </p:sp>
      <p:sp>
        <p:nvSpPr>
          <p:cNvPr id="8" name="Rectangle 7"/>
          <p:cNvSpPr/>
          <p:nvPr/>
        </p:nvSpPr>
        <p:spPr>
          <a:xfrm>
            <a:off x="2544725" y="7010400"/>
            <a:ext cx="2466754" cy="4678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320"/>
              </a:lnSpc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السابعن</a:t>
            </a:r>
          </a:p>
        </p:txBody>
      </p:sp>
      <p:sp>
        <p:nvSpPr>
          <p:cNvPr id="9" name="Rectangle 8"/>
          <p:cNvSpPr/>
          <p:nvPr/>
        </p:nvSpPr>
        <p:spPr>
          <a:xfrm>
            <a:off x="6500037" y="8491869"/>
            <a:ext cx="297711" cy="2268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330"/>
              </a:lnSpc>
            </a:pPr>
            <a:r>
              <a:rPr lang="ar-SA" sz="2100">
                <a:latin typeface="Times New Roman"/>
              </a:rPr>
              <a:t>-١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14576" y="8066567"/>
            <a:ext cx="3239386" cy="3331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2330"/>
              </a:lnSpc>
              <a:spcAft>
                <a:spcPts val="910"/>
              </a:spcAft>
            </a:pPr>
            <a:r>
              <a:rPr lang="ar-SA" sz="1900" b="1">
                <a:latin typeface="Times New Roman"/>
              </a:rPr>
              <a:t>تكون </a:t>
            </a:r>
            <a:r>
              <a:rPr lang="ar-SA" sz="2100">
                <a:latin typeface="Times New Roman"/>
              </a:rPr>
              <a:t>مدة الابتعاث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1900" b="1">
                <a:latin typeface="Times New Roman"/>
              </a:rPr>
              <a:t>النحو </a:t>
            </a:r>
            <a:r>
              <a:rPr lang="ar-SA" sz="2100">
                <a:latin typeface="Times New Roman"/>
              </a:rPr>
              <a:t>الآفي </a:t>
            </a:r>
            <a:r>
              <a:rPr lang="ar-SA" sz="1900" b="1">
                <a:latin typeface="Times New Roman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3646" y="8502502"/>
            <a:ext cx="5709684" cy="7194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349"/>
              </a:lnSpc>
            </a:pPr>
            <a:r>
              <a:rPr lang="ar-SA" sz="1900" b="1">
                <a:latin typeface="Times New Roman"/>
              </a:rPr>
              <a:t>سنة لدراسة اللغة </a:t>
            </a:r>
            <a:r>
              <a:rPr lang="ar-SA" sz="2100">
                <a:latin typeface="Times New Roman"/>
              </a:rPr>
              <a:t>ويجوز </a:t>
            </a:r>
            <a:r>
              <a:rPr lang="ar-SA" sz="1900" b="1">
                <a:latin typeface="Times New Roman"/>
              </a:rPr>
              <a:t>لمجلس الجامعة أن </a:t>
            </a:r>
            <a:r>
              <a:rPr lang="ar-SA" sz="1800" b="1">
                <a:latin typeface="Times New Roman"/>
              </a:rPr>
              <a:t>يجعلها ستتين </a:t>
            </a:r>
            <a:r>
              <a:rPr lang="ar-SA" sz="1900" b="1">
                <a:latin typeface="Times New Roman"/>
              </a:rPr>
              <a:t>إذا تطلب الامر ذلك.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0595" y="9406269"/>
            <a:ext cx="1839432" cy="25872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2330"/>
              </a:lnSpc>
              <a:spcAft>
                <a:spcPts val="910"/>
              </a:spcAft>
            </a:pP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 - ستتان </a:t>
            </a:r>
            <a:r>
              <a:rPr lang="ar-SA" sz="1800" b="1">
                <a:latin typeface="Times New Roman"/>
              </a:rPr>
              <a:t>للما ج^سير 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3897" y="9898911"/>
            <a:ext cx="5989675" cy="28707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1990"/>
              </a:lnSpc>
            </a:pPr>
            <a:r>
              <a:rPr lang="en-US" sz="1800" b="1">
                <a:latin typeface="Times New Roman"/>
              </a:rPr>
              <a:t>٣</a:t>
            </a:r>
            <a:r>
              <a:rPr lang="ar-SA" sz="1800" b="1">
                <a:latin typeface="Times New Roman"/>
              </a:rPr>
              <a:t> - ثلاث سنوات للدكتوواه آو ما يعادلها في كل التحصصات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387" y="421481"/>
            <a:ext cx="5693569" cy="7143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897"/>
              </a:lnSpc>
              <a:spcAft>
                <a:spcPts val="2240"/>
              </a:spcAft>
            </a:pPr>
            <a:r>
              <a:rPr lang="ar-SA" sz="1700">
                <a:latin typeface="Arial Unicode MS"/>
              </a:rPr>
              <a:t>ما عدا </a:t>
            </a:r>
            <a:r>
              <a:rPr lang="ar-SA" sz="1900" b="1">
                <a:latin typeface="Times New Roman"/>
              </a:rPr>
              <a:t>الحلب </a:t>
            </a:r>
            <a:r>
              <a:rPr lang="ar-SA" sz="1700">
                <a:latin typeface="Arial Unicode MS"/>
              </a:rPr>
              <a:t>فتحدد مدة دراسته </a:t>
            </a:r>
            <a:r>
              <a:rPr lang="ar-SA" sz="1900" b="1">
                <a:latin typeface="Times New Roman"/>
              </a:rPr>
              <a:t>وفقا لنظام </a:t>
            </a:r>
            <a:r>
              <a:rPr lang="ar-SA" sz="1700">
                <a:latin typeface="Arial Unicode MS"/>
              </a:rPr>
              <a:t>البلد </a:t>
            </a:r>
            <a:r>
              <a:rPr lang="ar-SA" sz="1900" b="1">
                <a:latin typeface="Times New Roman"/>
              </a:rPr>
              <a:t>الذي </a:t>
            </a:r>
            <a:r>
              <a:rPr lang="ar-SA" sz="1800" b="1">
                <a:latin typeface="Times New Roman"/>
              </a:rPr>
              <a:t>يدرس </a:t>
            </a:r>
            <a:r>
              <a:rPr lang="ar-SA" sz="1700">
                <a:latin typeface="Arial Unicode MS"/>
              </a:rPr>
              <a:t>فيه المبتعث ب </a:t>
            </a:r>
            <a:r>
              <a:rPr lang="en-US" sz="1700">
                <a:latin typeface="Arial Unicode MS"/>
              </a:rPr>
              <a:t>٠</a:t>
            </a:r>
          </a:p>
        </p:txBody>
      </p:sp>
      <p:sp>
        <p:nvSpPr>
          <p:cNvPr id="3" name="Rectangle 2"/>
          <p:cNvSpPr/>
          <p:nvPr/>
        </p:nvSpPr>
        <p:spPr>
          <a:xfrm>
            <a:off x="2736056" y="1457325"/>
            <a:ext cx="2214562" cy="40719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2240"/>
              </a:spcBef>
              <a:spcAft>
                <a:spcPts val="154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الثامنن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375" y="2257425"/>
            <a:ext cx="6157912" cy="13358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42900" algn="just" rtl="1">
              <a:lnSpc>
                <a:spcPts val="3656"/>
              </a:lnSpc>
              <a:spcBef>
                <a:spcPts val="1540"/>
              </a:spcBef>
              <a:spcAft>
                <a:spcPts val="210"/>
              </a:spcAft>
            </a:pPr>
            <a:r>
              <a:rPr lang="ar-SA" sz="2100">
                <a:latin typeface="Times New Roman"/>
              </a:rPr>
              <a:t>يتم سقر المبتمث </a:t>
            </a:r>
            <a:r>
              <a:rPr lang="ar-SA" sz="1800" b="1">
                <a:latin typeface="Times New Roman"/>
              </a:rPr>
              <a:t>إلى </a:t>
            </a:r>
            <a:r>
              <a:rPr lang="ar-SA" sz="1700">
                <a:latin typeface="Arial Unicode MS"/>
              </a:rPr>
              <a:t>مقر </a:t>
            </a:r>
            <a:r>
              <a:rPr lang="ar-SA" sz="2100">
                <a:latin typeface="Times New Roman"/>
              </a:rPr>
              <a:t>دراسته </a:t>
            </a:r>
            <a:r>
              <a:rPr lang="ar-SA" sz="1800" b="1">
                <a:latin typeface="Times New Roman"/>
              </a:rPr>
              <a:t>بعد </a:t>
            </a:r>
            <a:r>
              <a:rPr lang="ar-SA" sz="2100">
                <a:latin typeface="Times New Roman"/>
              </a:rPr>
              <a:t>صدور القرار التنفيذي لابتعاثه، </a:t>
            </a:r>
            <a:r>
              <a:rPr lang="ar-SA" sz="1800" b="1">
                <a:latin typeface="Times New Roman"/>
              </a:rPr>
              <a:t>ويلغى </a:t>
            </a:r>
            <a:r>
              <a:rPr lang="ar-SA" sz="2100">
                <a:latin typeface="Times New Roman"/>
              </a:rPr>
              <a:t>القرار إذا لم يصل </a:t>
            </a:r>
            <a:r>
              <a:rPr lang="ar-SA" sz="1800" b="1">
                <a:latin typeface="Times New Roman"/>
              </a:rPr>
              <a:t>إلى </a:t>
            </a:r>
            <a:r>
              <a:rPr lang="ar-SA" sz="1700">
                <a:latin typeface="Arial Unicode MS"/>
              </a:rPr>
              <a:t>مقر </a:t>
            </a:r>
            <a:r>
              <a:rPr lang="ar-SA" sz="2100">
                <a:latin typeface="Times New Roman"/>
              </a:rPr>
              <a:t>دراسته </a:t>
            </a:r>
            <a:r>
              <a:rPr lang="ar-SA" sz="1800" b="1">
                <a:latin typeface="Times New Roman"/>
              </a:rPr>
              <a:t>بعد مضي </a:t>
            </a:r>
            <a:r>
              <a:rPr lang="ar-SA" sz="2100">
                <a:latin typeface="Times New Roman"/>
              </a:rPr>
              <a:t>ثلاثة</a:t>
            </a:r>
          </a:p>
          <a:p>
            <a:pPr marR="714375" indent="-660400" algn="r" rtl="1">
              <a:lnSpc>
                <a:spcPts val="2330"/>
              </a:lnSpc>
              <a:spcAft>
                <a:spcPts val="2730"/>
              </a:spcAft>
            </a:pPr>
            <a:r>
              <a:rPr lang="ar-SA" sz="1900" b="1">
                <a:latin typeface="Times New Roman"/>
              </a:rPr>
              <a:t>أثهر </a:t>
            </a:r>
            <a:r>
              <a:rPr lang="ar-SA" sz="1700">
                <a:latin typeface="Arial Unicode MS"/>
              </a:rPr>
              <a:t>من </a:t>
            </a:r>
            <a:r>
              <a:rPr lang="ar-SA" sz="1900" b="1">
                <a:latin typeface="Times New Roman"/>
              </a:rPr>
              <a:t>التاريخ </a:t>
            </a:r>
            <a:r>
              <a:rPr lang="ar-SA" sz="1700">
                <a:latin typeface="Arial Unicode MS"/>
              </a:rPr>
              <a:t>المحدد </a:t>
            </a:r>
            <a:r>
              <a:rPr lang="ar-SA" sz="2100">
                <a:latin typeface="Times New Roman"/>
              </a:rPr>
              <a:t>ني </a:t>
            </a:r>
            <a:r>
              <a:rPr lang="ar-SA" sz="1900" b="1">
                <a:latin typeface="Times New Roman"/>
              </a:rPr>
              <a:t>القرار.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07468" y="3921918"/>
            <a:ext cx="2471738" cy="3857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2730"/>
              </a:spcBef>
              <a:spcAft>
                <a:spcPts val="224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التاسعذ</a:t>
            </a:r>
          </a:p>
        </p:txBody>
      </p:sp>
      <p:sp>
        <p:nvSpPr>
          <p:cNvPr id="6" name="Rectangle 5"/>
          <p:cNvSpPr/>
          <p:nvPr/>
        </p:nvSpPr>
        <p:spPr>
          <a:xfrm>
            <a:off x="735806" y="4914900"/>
            <a:ext cx="6125765" cy="82153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42900" algn="just" rtl="1">
              <a:lnSpc>
                <a:spcPts val="3713"/>
              </a:lnSpc>
              <a:spcAft>
                <a:spcPts val="630"/>
              </a:spcAft>
            </a:pPr>
            <a:r>
              <a:rPr lang="ar-SA" sz="2100">
                <a:latin typeface="Times New Roman"/>
              </a:rPr>
              <a:t>يبدأ الصرف </a:t>
            </a:r>
            <a:r>
              <a:rPr lang="ar-SA" sz="19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المبتمث </a:t>
            </a:r>
            <a:r>
              <a:rPr lang="ar-SA" sz="1800" b="1">
                <a:latin typeface="Times New Roman"/>
              </a:rPr>
              <a:t>من </a:t>
            </a:r>
            <a:r>
              <a:rPr lang="ar-SA" sz="2100">
                <a:latin typeface="Times New Roman"/>
              </a:rPr>
              <a:t>تاريخ وصرله </a:t>
            </a:r>
            <a:r>
              <a:rPr lang="ar-SA" sz="1800" b="1">
                <a:latin typeface="Times New Roman"/>
              </a:rPr>
              <a:t>إلى </a:t>
            </a:r>
            <a:r>
              <a:rPr lang="ar-SA" sz="1700">
                <a:latin typeface="Arial Unicode MS"/>
              </a:rPr>
              <a:t>مقر </a:t>
            </a:r>
            <a:r>
              <a:rPr lang="ar-SA" sz="2100">
                <a:latin typeface="Times New Roman"/>
              </a:rPr>
              <a:t>بعثته </a:t>
            </a:r>
            <a:r>
              <a:rPr lang="ar-SA" sz="1900" b="1">
                <a:latin typeface="Times New Roman"/>
              </a:rPr>
              <a:t>على ألا </a:t>
            </a:r>
            <a:r>
              <a:rPr lang="ar-SA" sz="2100">
                <a:latin typeface="Times New Roman"/>
              </a:rPr>
              <a:t>تزيد المدة </a:t>
            </a:r>
            <a:r>
              <a:rPr lang="ar-SA" sz="1800" b="1">
                <a:latin typeface="Times New Roman"/>
              </a:rPr>
              <a:t>بين </a:t>
            </a:r>
            <a:r>
              <a:rPr lang="ar-SA" sz="2100">
                <a:latin typeface="Times New Roman"/>
              </a:rPr>
              <a:t>تاريخ وصوله وبداية لراسه </a:t>
            </a:r>
            <a:r>
              <a:rPr lang="ar-SA" sz="1800" b="1">
                <a:latin typeface="Times New Roman"/>
              </a:rPr>
              <a:t>عن </a:t>
            </a:r>
            <a:r>
              <a:rPr lang="ar-SA" sz="2100">
                <a:latin typeface="Times New Roman"/>
              </a:rPr>
              <a:t>نهر واحد.</a:t>
            </a:r>
          </a:p>
        </p:txBody>
      </p:sp>
      <p:sp>
        <p:nvSpPr>
          <p:cNvPr id="7" name="Rectangle 6"/>
          <p:cNvSpPr/>
          <p:nvPr/>
        </p:nvSpPr>
        <p:spPr>
          <a:xfrm>
            <a:off x="6161484" y="5922168"/>
            <a:ext cx="703659" cy="27860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320"/>
              </a:lnSpc>
              <a:spcAft>
                <a:spcPts val="154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اس</a:t>
            </a:r>
          </a:p>
        </p:txBody>
      </p:sp>
      <p:sp>
        <p:nvSpPr>
          <p:cNvPr id="8" name="Rectangle 7"/>
          <p:cNvSpPr/>
          <p:nvPr/>
        </p:nvSpPr>
        <p:spPr>
          <a:xfrm>
            <a:off x="2550318" y="6515100"/>
            <a:ext cx="2407444" cy="48577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1540"/>
              </a:spcBef>
              <a:spcAft>
                <a:spcPts val="154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العاشرة</a:t>
            </a:r>
          </a:p>
        </p:txBody>
      </p:sp>
      <p:sp>
        <p:nvSpPr>
          <p:cNvPr id="9" name="Rectangle 8"/>
          <p:cNvSpPr/>
          <p:nvPr/>
        </p:nvSpPr>
        <p:spPr>
          <a:xfrm>
            <a:off x="664368" y="7300912"/>
            <a:ext cx="6172200" cy="28503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42900" algn="just" rtl="1">
              <a:lnSpc>
                <a:spcPts val="3319"/>
              </a:lnSpc>
              <a:spcBef>
                <a:spcPts val="1540"/>
              </a:spcBef>
              <a:spcAft>
                <a:spcPts val="210"/>
              </a:spcAft>
            </a:pPr>
            <a:r>
              <a:rPr lang="ar-SA" sz="1800" b="1">
                <a:latin typeface="Times New Roman"/>
              </a:rPr>
              <a:t>يجوز </a:t>
            </a:r>
            <a:r>
              <a:rPr lang="ar-SA" sz="2100">
                <a:latin typeface="Times New Roman"/>
              </a:rPr>
              <a:t>لمجلس الجامعة تمديد فترة الابتماث الأصلية في الداخل والخارج سنة واحدة للماجتير، وسنتين للدكتورا. والز</a:t>
            </a:r>
            <a:r>
              <a:rPr lang="ar-SA" sz="1800" b="1">
                <a:latin typeface="Times New Roman"/>
              </a:rPr>
              <a:t>مالات </a:t>
            </a:r>
            <a:r>
              <a:rPr lang="ar-SA" sz="2100">
                <a:latin typeface="Times New Roman"/>
              </a:rPr>
              <a:t>الطبية، </a:t>
            </a:r>
            <a:r>
              <a:rPr lang="ar-SA" sz="1800" b="1">
                <a:latin typeface="Times New Roman"/>
              </a:rPr>
              <a:t>بناء </a:t>
            </a:r>
            <a:r>
              <a:rPr lang="ar-SA" sz="22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اقتراح المثرف </a:t>
            </a:r>
            <a:r>
              <a:rPr lang="ar-SA" sz="22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دراسة الطالب وتوصبة </a:t>
            </a:r>
            <a:r>
              <a:rPr lang="ar-SA" sz="2200" b="1">
                <a:latin typeface="Times New Roman"/>
              </a:rPr>
              <a:t>مجلي </a:t>
            </a:r>
            <a:r>
              <a:rPr lang="ar-SA" sz="2100">
                <a:latin typeface="Times New Roman"/>
              </a:rPr>
              <a:t>القم والكلية، أو المعهد </a:t>
            </a:r>
            <a:r>
              <a:rPr lang="ar-SA" sz="1800" b="1">
                <a:latin typeface="Times New Roman"/>
              </a:rPr>
              <a:t>وما </a:t>
            </a:r>
            <a:r>
              <a:rPr lang="ar-SA" sz="1900" b="1">
                <a:latin typeface="Times New Roman"/>
              </a:rPr>
              <a:t>ني </a:t>
            </a:r>
            <a:r>
              <a:rPr lang="ar-SA" sz="2100">
                <a:latin typeface="Times New Roman"/>
              </a:rPr>
              <a:t>حكمهما، ولجنة </a:t>
            </a:r>
            <a:r>
              <a:rPr lang="ar-SA" sz="1800" b="1">
                <a:latin typeface="Times New Roman"/>
              </a:rPr>
              <a:t>الابتعاث والتدريب، </a:t>
            </a:r>
            <a:r>
              <a:rPr lang="ar-SA" sz="2100">
                <a:latin typeface="Times New Roman"/>
              </a:rPr>
              <a:t>كما</a:t>
            </a:r>
          </a:p>
          <a:p>
            <a:pPr marR="678657" indent="-660400" algn="r" rtl="1">
              <a:lnSpc>
                <a:spcPts val="2869"/>
              </a:lnSpc>
              <a:spcAft>
                <a:spcPts val="630"/>
              </a:spcAft>
            </a:pPr>
            <a:r>
              <a:rPr lang="ar-SA" sz="1400">
                <a:latin typeface="Arial Unicode MS"/>
              </a:rPr>
              <a:t>( </a:t>
            </a:r>
            <a:r>
              <a:rPr lang="en-US" sz="1400">
                <a:latin typeface="Arial Unicode MS"/>
              </a:rPr>
              <a:t>٠</a:t>
            </a:r>
            <a:r>
              <a:rPr lang="ar-SA" sz="1400">
                <a:latin typeface="Arial Unicode MS"/>
              </a:rPr>
              <a:t>ه </a:t>
            </a:r>
            <a:r>
              <a:rPr lang="en-US" sz="1400">
                <a:latin typeface="Arial Unicode MS"/>
              </a:rPr>
              <a:t>٠</a:t>
            </a:r>
            <a:r>
              <a:rPr lang="ar-SA" sz="1400">
                <a:latin typeface="Arial Unicode MS"/>
              </a:rPr>
              <a:t>) </a:t>
            </a:r>
            <a:r>
              <a:rPr lang="en-US" sz="1400">
                <a:latin typeface="Arial Unicode MS"/>
              </a:rPr>
              <a:t>٠</a:t>
            </a:r>
            <a:r>
              <a:rPr lang="ar-SA" sz="1400">
                <a:latin typeface="Arial Unicode MS"/>
              </a:rPr>
              <a:t>نح </a:t>
            </a:r>
            <a:r>
              <a:rPr lang="ar-SA" sz="1500">
                <a:latin typeface="Times New Roman"/>
              </a:rPr>
              <a:t>تعد </a:t>
            </a:r>
            <a:r>
              <a:rPr lang="ar-SA" sz="1400">
                <a:latin typeface="Arial Unicode MS"/>
              </a:rPr>
              <a:t>يل هند </a:t>
            </a:r>
            <a:r>
              <a:rPr lang="ar-SA" sz="1500">
                <a:latin typeface="Times New Roman"/>
              </a:rPr>
              <a:t>الفقرة </a:t>
            </a:r>
            <a:r>
              <a:rPr lang="ar-SA" sz="1400">
                <a:latin typeface="Arial Unicode MS"/>
              </a:rPr>
              <a:t>بناء </a:t>
            </a:r>
            <a:r>
              <a:rPr lang="ar-SA" sz="1600">
                <a:latin typeface="Times New Roman"/>
              </a:rPr>
              <a:t>على </a:t>
            </a:r>
            <a:r>
              <a:rPr lang="ar-SA" sz="1400" b="1">
                <a:latin typeface="Times New Roman"/>
              </a:rPr>
              <a:t>نرار </a:t>
            </a:r>
            <a:r>
              <a:rPr lang="ar-SA" sz="1500">
                <a:latin typeface="Times New Roman"/>
              </a:rPr>
              <a:t>مجد </a:t>
            </a:r>
            <a:r>
              <a:rPr lang="ar-SA" sz="1600">
                <a:latin typeface="Times New Roman"/>
              </a:rPr>
              <a:t>التعليب العالي </a:t>
            </a:r>
            <a:r>
              <a:rPr lang="en-US" sz="1400">
                <a:latin typeface="Arial Unicode MS"/>
              </a:rPr>
              <a:t>١</a:t>
            </a:r>
            <a:r>
              <a:rPr lang="ar-SA" sz="1400">
                <a:latin typeface="Arial Unicode MS"/>
              </a:rPr>
              <a:t> في </a:t>
            </a:r>
            <a:r>
              <a:rPr lang="ar-SA" sz="1500">
                <a:latin typeface="Times New Roman"/>
              </a:rPr>
              <a:t>(</a:t>
            </a:r>
            <a:r>
              <a:rPr lang="en-US" sz="1500">
                <a:latin typeface="Times New Roman"/>
              </a:rPr>
              <a:t>٣</a:t>
            </a:r>
            <a:r>
              <a:rPr lang="ar-SA" sz="1500">
                <a:latin typeface="Times New Roman"/>
              </a:rPr>
              <a:t> ر </a:t>
            </a:r>
            <a:r>
              <a:rPr lang="en-US" sz="1500">
                <a:latin typeface="Times New Roman"/>
              </a:rPr>
              <a:t>٤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ا </a:t>
            </a:r>
            <a:r>
              <a:rPr lang="en-US" sz="1500">
                <a:latin typeface="Times New Roman"/>
              </a:rPr>
              <a:t>٩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٤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د) </a:t>
            </a:r>
            <a:r>
              <a:rPr lang="ar-SA" sz="1500" b="1">
                <a:latin typeface="Times New Roman"/>
              </a:rPr>
              <a:t>وتاريخ </a:t>
            </a:r>
            <a:r>
              <a:rPr lang="en-US" sz="1500">
                <a:latin typeface="Times New Roman"/>
              </a:rPr>
              <a:t>٥</a:t>
            </a:r>
            <a:r>
              <a:rPr lang="ar-SA" sz="1500">
                <a:latin typeface="Times New Roman"/>
              </a:rPr>
              <a:t> ا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ا </a:t>
            </a:r>
            <a:r>
              <a:rPr lang="en-US" sz="1500">
                <a:latin typeface="Times New Roman"/>
              </a:rPr>
              <a:t>٩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٤</a:t>
            </a:r>
            <a:r>
              <a:rPr lang="ar-SA" sz="1500">
                <a:latin typeface="Times New Roman"/>
              </a:rPr>
              <a:t> </a:t>
            </a:r>
            <a:r>
              <a:rPr lang="en-US" sz="1500">
                <a:latin typeface="Times New Roman"/>
              </a:rPr>
              <a:t>١</a:t>
            </a:r>
            <a:r>
              <a:rPr lang="ar-SA" sz="1500">
                <a:latin typeface="Times New Roman"/>
              </a:rPr>
              <a:t> د المتوح بالموافقة </a:t>
            </a:r>
            <a:r>
              <a:rPr lang="ar-SA" sz="1400">
                <a:latin typeface="Arial Unicode MS"/>
              </a:rPr>
              <a:t>افامية </a:t>
            </a:r>
            <a:r>
              <a:rPr lang="ar-SA" sz="2100">
                <a:latin typeface="Times New Roman"/>
              </a:rPr>
              <a:t>ري </a:t>
            </a:r>
            <a:r>
              <a:rPr lang="en-US" sz="2100">
                <a:latin typeface="Times New Roman"/>
              </a:rPr>
              <a:t>١٢٦٢</a:t>
            </a:r>
            <a:r>
              <a:rPr lang="ar-SA" sz="2100">
                <a:latin typeface="Times New Roman"/>
              </a:rPr>
              <a:t> وتاريه </a:t>
            </a:r>
            <a:r>
              <a:rPr lang="en-US" sz="2100">
                <a:latin typeface="Times New Roman"/>
              </a:rPr>
              <a:t>٣</a:t>
            </a:r>
            <a:r>
              <a:rPr lang="ar-SA" sz="2100">
                <a:latin typeface="Times New Roman"/>
              </a:rPr>
              <a:t> </a:t>
            </a: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 ا 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 /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 ا</a:t>
            </a:r>
            <a:r>
              <a:rPr lang="en-US" sz="2100">
                <a:latin typeface="Times New Roman"/>
              </a:rPr>
              <a:t>٢</a:t>
            </a:r>
            <a:r>
              <a:rPr lang="ar-SA" sz="2100">
                <a:latin typeface="Times New Roman"/>
              </a:rPr>
              <a:t>؛</a:t>
            </a:r>
            <a:r>
              <a:rPr lang="en-US" sz="2100">
                <a:latin typeface="Times New Roman"/>
              </a:rPr>
              <a:t>١</a:t>
            </a:r>
            <a:r>
              <a:rPr lang="ar-SA" sz="2100">
                <a:latin typeface="Times New Roman"/>
              </a:rPr>
              <a:t>ر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75859" y="10201275"/>
            <a:ext cx="425053" cy="403621"/>
          </a:xfrm>
          <a:prstGeom prst="rect">
            <a:avLst/>
          </a:prstGeom>
          <a:solidFill>
            <a:srgbClr val="8C060F"/>
          </a:solidFill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620"/>
              </a:lnSpc>
              <a:spcBef>
                <a:spcPts val="630"/>
              </a:spcBef>
            </a:pPr>
            <a:r>
              <a:rPr lang="ar-SA" sz="2700" i="1">
                <a:solidFill>
                  <a:srgbClr val="FFFFFF"/>
                </a:solidFill>
                <a:latin typeface="Arial Unicode MS"/>
              </a:rPr>
              <a:t>ا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5806" y="450056"/>
            <a:ext cx="6122194" cy="27860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263"/>
              </a:lnSpc>
              <a:spcAft>
                <a:spcPts val="1960"/>
              </a:spcAft>
            </a:pPr>
            <a:r>
              <a:rPr lang="ar-SA" sz="2100">
                <a:latin typeface="Times New Roman"/>
              </a:rPr>
              <a:t>يجوز لمجلس الجامعة بناء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اقتراح </a:t>
            </a:r>
            <a:r>
              <a:rPr lang="ar-SA" sz="1700" b="1">
                <a:latin typeface="Times New Roman"/>
              </a:rPr>
              <a:t>المشرف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دراسة الطالب وتوبة مجلي القم والكلية، أو المعهد وما </a:t>
            </a:r>
            <a:r>
              <a:rPr lang="ar-SA" sz="19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حكمهما، ولجنة الابتعاث والتدريب إصافة سة </a:t>
            </a:r>
            <a:r>
              <a:rPr lang="ar-SA" sz="1900" b="1">
                <a:latin typeface="Times New Roman"/>
              </a:rPr>
              <a:t>أخرى </a:t>
            </a:r>
            <a:r>
              <a:rPr lang="ar-SA" sz="2100">
                <a:latin typeface="Times New Roman"/>
              </a:rPr>
              <a:t>حدأ أقمى لكل مرحلة بعد تقديم المبررات المقنعة لذلك. وبالنبة للابتعاث للخارج </a:t>
            </a:r>
            <a:r>
              <a:rPr lang="ar-SA" sz="1800" b="1">
                <a:latin typeface="Times New Roman"/>
              </a:rPr>
              <a:t>يلزم </a:t>
            </a:r>
            <a:r>
              <a:rPr lang="ar-SA" sz="1900" b="1">
                <a:latin typeface="Times New Roman"/>
              </a:rPr>
              <a:t>أن </a:t>
            </a:r>
            <a:r>
              <a:rPr lang="ar-SA" sz="2100">
                <a:latin typeface="Times New Roman"/>
              </a:rPr>
              <a:t>يؤيد رأي المشرف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دراسة الطالب من الملحق اثقافي.</a:t>
            </a:r>
          </a:p>
          <a:p>
            <a:pPr indent="0" algn="just" rtl="1">
              <a:lnSpc>
                <a:spcPts val="3140"/>
              </a:lnSpc>
              <a:spcAft>
                <a:spcPts val="2870"/>
              </a:spcAft>
            </a:pPr>
            <a:r>
              <a:rPr lang="ar-SA" sz="2600">
                <a:solidFill>
                  <a:srgbClr val="D40F46"/>
                </a:solidFill>
                <a:latin typeface="Tahoma"/>
              </a:rPr>
              <a:t>دسوا- واتهويق :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1693" y="3600450"/>
            <a:ext cx="3378994" cy="5500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320"/>
              </a:lnSpc>
              <a:spcBef>
                <a:spcPts val="2870"/>
              </a:spcBef>
              <a:spcAft>
                <a:spcPts val="462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اساديذ </a:t>
            </a:r>
            <a:r>
              <a:rPr lang="ar-SA" sz="2700" b="1">
                <a:solidFill>
                  <a:srgbClr val="D40F46"/>
                </a:solidFill>
                <a:latin typeface="Times New Roman"/>
              </a:rPr>
              <a:t>عشرة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4462" y="5007768"/>
            <a:ext cx="3836194" cy="74295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700"/>
              </a:lnSpc>
              <a:spcBef>
                <a:spcPts val="4620"/>
              </a:spcBef>
              <a:spcAft>
                <a:spcPts val="420"/>
              </a:spcAft>
            </a:pPr>
            <a:r>
              <a:rPr lang="ar-SA" sz="2100">
                <a:latin typeface="Times New Roman"/>
              </a:rPr>
              <a:t>مجلس الجامعة بناء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1700">
                <a:latin typeface="Arial Unicode MS"/>
              </a:rPr>
              <a:t>توصية </a:t>
            </a:r>
            <a:r>
              <a:rPr lang="ar-SA" sz="1900" b="1">
                <a:latin typeface="Times New Roman"/>
              </a:rPr>
              <a:t>مجالي </a:t>
            </a:r>
            <a:r>
              <a:rPr lang="en-US" sz="2100">
                <a:latin typeface="Times New Roman"/>
              </a:rPr>
              <a:t>٠</a:t>
            </a:r>
            <a:r>
              <a:rPr lang="ar-SA" sz="2100">
                <a:latin typeface="Times New Roman"/>
              </a:rPr>
              <a:t> وما ز حكمهما ، ولجنة الابتعاث والتدريب.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7543" y="5857875"/>
            <a:ext cx="3671888" cy="8001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rtl="1">
              <a:lnSpc>
                <a:spcPts val="3234"/>
              </a:lnSpc>
              <a:spcBef>
                <a:spcPts val="420"/>
              </a:spcBef>
              <a:spcAft>
                <a:spcPts val="2870"/>
              </a:spcAft>
            </a:pPr>
            <a:r>
              <a:rPr lang="ar-SA" sz="2100">
                <a:latin typeface="Times New Roman"/>
              </a:rPr>
              <a:t>وفي حال تخيير التخصعس قبل صد مخصمات المبتمث، وينظر </a:t>
            </a:r>
            <a:r>
              <a:rPr lang="ar-SA" sz="1900" b="1">
                <a:latin typeface="Times New Roman"/>
              </a:rPr>
              <a:t>في </a:t>
            </a:r>
            <a:r>
              <a:rPr lang="ar-SA" sz="2100">
                <a:latin typeface="Times New Roman"/>
              </a:rPr>
              <a:t>إنهاء </a:t>
            </a:r>
            <a:r>
              <a:rPr lang="ar-SA" sz="1900" b="1">
                <a:latin typeface="Times New Roman"/>
              </a:rPr>
              <a:t>بعثته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562" y="7072312"/>
            <a:ext cx="3207544" cy="52149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30"/>
              </a:lnSpc>
              <a:spcBef>
                <a:spcPts val="2870"/>
              </a:spcBef>
              <a:spcAft>
                <a:spcPts val="1960"/>
              </a:spcAft>
            </a:pPr>
            <a:r>
              <a:rPr lang="ar-SA" sz="3000" b="1">
                <a:solidFill>
                  <a:srgbClr val="D40F46"/>
                </a:solidFill>
                <a:latin typeface="Times New Roman"/>
              </a:rPr>
              <a:t>المادة الثا</a:t>
            </a:r>
            <a:r>
              <a:rPr lang="ar-SA" sz="3100" b="1">
                <a:solidFill>
                  <a:srgbClr val="D40F46"/>
                </a:solidFill>
                <a:latin typeface="Times New Roman"/>
              </a:rPr>
              <a:t>نين </a:t>
            </a:r>
            <a:r>
              <a:rPr lang="ar-SA" sz="2700" b="1">
                <a:solidFill>
                  <a:srgbClr val="D40F46"/>
                </a:solidFill>
                <a:latin typeface="Times New Roman"/>
              </a:rPr>
              <a:t>عشرة</a:t>
            </a:r>
          </a:p>
        </p:txBody>
      </p:sp>
      <p:sp>
        <p:nvSpPr>
          <p:cNvPr id="7" name="Rectangle 6"/>
          <p:cNvSpPr/>
          <p:nvPr/>
        </p:nvSpPr>
        <p:spPr>
          <a:xfrm>
            <a:off x="735806" y="7965281"/>
            <a:ext cx="6115050" cy="23145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rtl="1">
              <a:lnSpc>
                <a:spcPts val="2680"/>
              </a:lnSpc>
              <a:spcBef>
                <a:spcPts val="1960"/>
              </a:spcBef>
              <a:spcAft>
                <a:spcPts val="420"/>
              </a:spcAft>
            </a:pPr>
            <a:r>
              <a:rPr lang="ar-SA" sz="2000">
                <a:latin typeface="Arial Unicode MS"/>
              </a:rPr>
              <a:t>لا يجوز للمبتمث </a:t>
            </a:r>
            <a:r>
              <a:rPr lang="ar-SA" sz="1900">
                <a:latin typeface="Arial Unicode MS"/>
              </a:rPr>
              <a:t>أن </a:t>
            </a:r>
            <a:r>
              <a:rPr lang="ar-SA" sz="2000">
                <a:latin typeface="Arial Unicode MS"/>
              </a:rPr>
              <a:t>ينتقل من جامعة إلى </a:t>
            </a:r>
            <a:r>
              <a:rPr lang="ar-SA" sz="1900">
                <a:latin typeface="Arial Unicode MS"/>
              </a:rPr>
              <a:t>أخرى</a:t>
            </a:r>
            <a:r>
              <a:rPr lang="ar-SA" sz="2000">
                <a:latin typeface="Arial Unicode MS"/>
              </a:rPr>
              <a:t>، </a:t>
            </a:r>
            <a:r>
              <a:rPr lang="ar-SA" sz="1700">
                <a:latin typeface="Arial Unicode MS"/>
              </a:rPr>
              <a:t>أو </a:t>
            </a:r>
            <a:r>
              <a:rPr lang="ar-SA" sz="2000">
                <a:latin typeface="Arial Unicode MS"/>
              </a:rPr>
              <a:t>من بلد إلى</a:t>
            </a:r>
          </a:p>
          <a:p>
            <a:pPr indent="0" algn="just" rtl="1">
              <a:lnSpc>
                <a:spcPts val="3684"/>
              </a:lnSpc>
              <a:spcAft>
                <a:spcPts val="420"/>
              </a:spcAft>
            </a:pPr>
            <a:r>
              <a:rPr lang="ar-SA" sz="2100">
                <a:latin typeface="Times New Roman"/>
              </a:rPr>
              <a:t>اخر </a:t>
            </a:r>
            <a:r>
              <a:rPr lang="ar-SA" sz="2000">
                <a:latin typeface="Arial Unicode MS"/>
              </a:rPr>
              <a:t>إلا </a:t>
            </a:r>
            <a:r>
              <a:rPr lang="ar-SA" sz="2100">
                <a:latin typeface="Times New Roman"/>
              </a:rPr>
              <a:t>بعد موانقة مجلس الجامعة المبنية </a:t>
            </a:r>
            <a:r>
              <a:rPr lang="ar-SA" sz="1800" b="1">
                <a:latin typeface="Times New Roman"/>
              </a:rPr>
              <a:t>على </a:t>
            </a:r>
            <a:r>
              <a:rPr lang="ar-SA" sz="2100">
                <a:latin typeface="Times New Roman"/>
              </a:rPr>
              <a:t>توصية مجلسي الشم والكلية، أو المعهد وما في حكمهما، أو الجهة </a:t>
            </a:r>
            <a:r>
              <a:rPr lang="ar-SA" sz="1800" b="1">
                <a:latin typeface="Times New Roman"/>
              </a:rPr>
              <a:t>التاح </a:t>
            </a:r>
            <a:r>
              <a:rPr lang="ar-SA" sz="2100">
                <a:latin typeface="Times New Roman"/>
              </a:rPr>
              <a:t>لها المبتمث، ولجنة الابتعاث والتدريب ، وتأييد الملحق الثقافي بالنسبة </a:t>
            </a:r>
            <a:r>
              <a:rPr lang="ar-SA" sz="1800" b="1">
                <a:latin typeface="Times New Roman"/>
              </a:rPr>
              <a:t>للمبتعثين</a:t>
            </a:r>
          </a:p>
          <a:p>
            <a:pPr indent="0" algn="just" rtl="1">
              <a:lnSpc>
                <a:spcPts val="2680"/>
              </a:lnSpc>
            </a:pPr>
            <a:r>
              <a:rPr lang="ar-SA" sz="2000">
                <a:latin typeface="Arial Unicode MS"/>
              </a:rPr>
              <a:t>للخارج.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2867</Words>
  <Application>Microsoft Office PowerPoint</Application>
  <PresentationFormat>Custom</PresentationFormat>
  <Paragraphs>202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2015-04-17T19:40:36Z</dcterms:modified>
</cp:coreProperties>
</file>