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7558088" cy="1069657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7" d="100"/>
          <a:sy n="57" d="100"/>
        </p:scale>
        <p:origin x="250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 Id="rId5" Type="http://schemas.openxmlformats.org/officeDocument/2006/relationships/image" Target="../media/image44.jpeg"/><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xml"/><Relationship Id="rId4" Type="http://schemas.openxmlformats.org/officeDocument/2006/relationships/image" Target="../media/image58.jpeg"/></Relationships>
</file>

<file path=ppt/slides/_rels/slide2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xml"/><Relationship Id="rId4" Type="http://schemas.openxmlformats.org/officeDocument/2006/relationships/image" Target="../media/image6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xml"/><Relationship Id="rId5" Type="http://schemas.openxmlformats.org/officeDocument/2006/relationships/image" Target="../media/image66.jpeg"/><Relationship Id="rId4" Type="http://schemas.openxmlformats.org/officeDocument/2006/relationships/image" Target="../media/image65.jpeg"/></Relationships>
</file>

<file path=ppt/slides/_rels/slide31.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68.jpeg"/><Relationship Id="rId7" Type="http://schemas.openxmlformats.org/officeDocument/2006/relationships/image" Target="../media/image72.jpeg"/><Relationship Id="rId2" Type="http://schemas.openxmlformats.org/officeDocument/2006/relationships/image" Target="../media/image67.jpeg"/><Relationship Id="rId1" Type="http://schemas.openxmlformats.org/officeDocument/2006/relationships/slideLayout" Target="../slideLayouts/slideLayout1.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3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1.xml"/><Relationship Id="rId4" Type="http://schemas.openxmlformats.org/officeDocument/2006/relationships/image" Target="../media/image77.jpeg"/></Relationships>
</file>

<file path=ppt/slides/_rels/slide3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1.xml"/><Relationship Id="rId4" Type="http://schemas.openxmlformats.org/officeDocument/2006/relationships/image" Target="../media/image80.jpeg"/></Relationships>
</file>

<file path=ppt/slides/_rels/slide35.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1.xml"/><Relationship Id="rId4" Type="http://schemas.openxmlformats.org/officeDocument/2006/relationships/image" Target="../media/image8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3900487" y="1042987"/>
            <a:ext cx="2836069" cy="1035844"/>
          </a:xfrm>
          <a:prstGeom prst="rect">
            <a:avLst/>
          </a:prstGeom>
        </p:spPr>
        <p:txBody>
          <a:bodyPr lIns="0" tIns="0" rIns="0" bIns="0">
            <a:noAutofit/>
          </a:bodyPr>
          <a:lstStyle/>
          <a:p>
            <a:pPr indent="647700" algn="r" rtl="1">
              <a:lnSpc>
                <a:spcPts val="3150"/>
              </a:lnSpc>
              <a:spcAft>
                <a:spcPts val="5390"/>
              </a:spcAft>
            </a:pPr>
            <a:r>
              <a:rPr lang="ar-SA" sz="1500">
                <a:latin typeface="Times New Roman"/>
              </a:rPr>
              <a:t>المملكة العربية السعودية </a:t>
            </a:r>
            <a:r>
              <a:rPr lang="ar-SA" sz="1600">
                <a:latin typeface="Times New Roman"/>
              </a:rPr>
              <a:t>وزارة </a:t>
            </a:r>
            <a:r>
              <a:rPr lang="ar-SA" sz="1500">
                <a:latin typeface="Times New Roman"/>
              </a:rPr>
              <a:t>التعليم العالي الا. </a:t>
            </a:r>
            <a:r>
              <a:rPr lang="ar-SA" sz="1600">
                <a:latin typeface="Times New Roman"/>
              </a:rPr>
              <a:t>مانة </a:t>
            </a:r>
            <a:r>
              <a:rPr lang="ar-SA" sz="1500">
                <a:latin typeface="Times New Roman"/>
              </a:rPr>
              <a:t>العامة لمجلس التعليم العالي</a:t>
            </a:r>
          </a:p>
        </p:txBody>
      </p:sp>
      <p:sp>
        <p:nvSpPr>
          <p:cNvPr id="3" name="Rectangle 2"/>
          <p:cNvSpPr/>
          <p:nvPr/>
        </p:nvSpPr>
        <p:spPr>
          <a:xfrm>
            <a:off x="1814512" y="2864643"/>
            <a:ext cx="3950494" cy="2614613"/>
          </a:xfrm>
          <a:prstGeom prst="rect">
            <a:avLst/>
          </a:prstGeom>
        </p:spPr>
        <p:txBody>
          <a:bodyPr lIns="0" tIns="0" rIns="0" bIns="0">
            <a:noAutofit/>
          </a:bodyPr>
          <a:lstStyle/>
          <a:p>
            <a:pPr indent="0" algn="ctr" rtl="1">
              <a:lnSpc>
                <a:spcPts val="5090"/>
              </a:lnSpc>
              <a:spcBef>
                <a:spcPts val="5390"/>
              </a:spcBef>
              <a:spcAft>
                <a:spcPts val="1820"/>
              </a:spcAft>
            </a:pPr>
            <a:r>
              <a:rPr lang="en-US" sz="4600">
                <a:solidFill>
                  <a:srgbClr val="C8A387"/>
                </a:solidFill>
                <a:latin typeface="Times New Roman"/>
              </a:rPr>
              <a:t>٤</a:t>
            </a:r>
            <a:r>
              <a:rPr lang="ar-SA" sz="4600">
                <a:solidFill>
                  <a:srgbClr val="C8A387"/>
                </a:solidFill>
                <a:latin typeface="Times New Roman"/>
              </a:rPr>
              <a:t>ةس</a:t>
            </a:r>
          </a:p>
          <a:p>
            <a:pPr indent="0" algn="ctr" rtl="1">
              <a:lnSpc>
                <a:spcPts val="7706"/>
              </a:lnSpc>
              <a:spcAft>
                <a:spcPts val="210"/>
              </a:spcAft>
            </a:pPr>
            <a:r>
              <a:rPr lang="ar-SA" sz="4800" b="1">
                <a:solidFill>
                  <a:srgbClr val="C8A387"/>
                </a:solidFill>
                <a:latin typeface="Times New Roman"/>
              </a:rPr>
              <a:t>الدواسة واهخغبرات</a:t>
            </a:r>
          </a:p>
          <a:p>
            <a:pPr indent="0" algn="ctr" rtl="1">
              <a:lnSpc>
                <a:spcPts val="7706"/>
              </a:lnSpc>
              <a:spcAft>
                <a:spcPts val="210"/>
              </a:spcAft>
            </a:pPr>
            <a:r>
              <a:rPr lang="ar-SA" sz="4600" b="1">
                <a:solidFill>
                  <a:srgbClr val="C8A387"/>
                </a:solidFill>
                <a:latin typeface="Times New Roman"/>
              </a:rPr>
              <a:t>سرهدة </a:t>
            </a:r>
            <a:r>
              <a:rPr lang="en-US" sz="4600" b="1">
                <a:solidFill>
                  <a:srgbClr val="C8A387"/>
                </a:solidFill>
                <a:latin typeface="Times New Roman"/>
              </a:rPr>
              <a:t>١</a:t>
            </a:r>
            <a:r>
              <a:rPr lang="ar-SA" sz="4600" b="1">
                <a:solidFill>
                  <a:srgbClr val="C8A387"/>
                </a:solidFill>
                <a:latin typeface="Times New Roman"/>
              </a:rPr>
              <a:t>سسة</a:t>
            </a:r>
          </a:p>
        </p:txBody>
      </p:sp>
      <p:sp>
        <p:nvSpPr>
          <p:cNvPr id="4" name="Rectangle 3"/>
          <p:cNvSpPr/>
          <p:nvPr/>
        </p:nvSpPr>
        <p:spPr>
          <a:xfrm>
            <a:off x="792956" y="6143625"/>
            <a:ext cx="5979319" cy="3493293"/>
          </a:xfrm>
          <a:prstGeom prst="rect">
            <a:avLst/>
          </a:prstGeom>
        </p:spPr>
        <p:txBody>
          <a:bodyPr lIns="0" tIns="0" rIns="0" bIns="0">
            <a:noAutofit/>
          </a:bodyPr>
          <a:lstStyle/>
          <a:p>
            <a:pPr indent="0" algn="just" rtl="1">
              <a:lnSpc>
                <a:spcPts val="3319"/>
              </a:lnSpc>
              <a:spcBef>
                <a:spcPts val="210"/>
              </a:spcBef>
              <a:spcAft>
                <a:spcPts val="210"/>
              </a:spcAft>
            </a:pPr>
            <a:r>
              <a:rPr lang="ar-SA" sz="1600">
                <a:latin typeface="Times New Roman"/>
              </a:rPr>
              <a:t>المعدلة بقرار مجلس التعليم العالي رقم </a:t>
            </a:r>
            <a:r>
              <a:rPr lang="en-US" sz="1600">
                <a:latin typeface="Times New Roman"/>
              </a:rPr>
              <a:t>١٤٢٣/٢٧/١٣</a:t>
            </a:r>
            <a:r>
              <a:rPr lang="ar-SA" sz="1600">
                <a:latin typeface="Times New Roman"/>
              </a:rPr>
              <a:t> المتخذ في الجلسة السابعة والعشرين ؛ لم</a:t>
            </a:r>
            <a:r>
              <a:rPr lang="en-US" sz="1600">
                <a:latin typeface="Times New Roman"/>
              </a:rPr>
              <a:t>١</a:t>
            </a:r>
            <a:r>
              <a:rPr lang="ar-SA" sz="1600">
                <a:latin typeface="Times New Roman"/>
              </a:rPr>
              <a:t>بدس التعليم المعقودة بتاريخ </a:t>
            </a:r>
            <a:r>
              <a:rPr lang="en-US" sz="1600">
                <a:latin typeface="Times New Roman"/>
              </a:rPr>
              <a:t>٢</a:t>
            </a:r>
            <a:r>
              <a:rPr lang="ar-SA" sz="1600">
                <a:latin typeface="Times New Roman"/>
              </a:rPr>
              <a:t>/ </a:t>
            </a:r>
            <a:r>
              <a:rPr lang="en-US" sz="1600">
                <a:latin typeface="Times New Roman"/>
              </a:rPr>
              <a:t>١٤٢٣/١١</a:t>
            </a:r>
            <a:r>
              <a:rPr lang="ar-SA" sz="1600">
                <a:latin typeface="Times New Roman"/>
              </a:rPr>
              <a:t>د.</a:t>
            </a:r>
          </a:p>
          <a:p>
            <a:pPr indent="0" algn="ctr" rtl="1">
              <a:lnSpc>
                <a:spcPts val="2550"/>
              </a:lnSpc>
              <a:spcAft>
                <a:spcPts val="210"/>
              </a:spcAft>
            </a:pPr>
            <a:r>
              <a:rPr lang="ar-SA" sz="2300" b="1">
                <a:solidFill>
                  <a:srgbClr val="C8A387"/>
                </a:solidFill>
                <a:latin typeface="Times New Roman"/>
              </a:rPr>
              <a:t>و</a:t>
            </a:r>
          </a:p>
          <a:p>
            <a:pPr indent="0" algn="just" rtl="1">
              <a:lnSpc>
                <a:spcPts val="3066"/>
              </a:lnSpc>
              <a:spcAft>
                <a:spcPts val="1820"/>
              </a:spcAft>
            </a:pPr>
            <a:r>
              <a:rPr lang="ar-SA" sz="1600">
                <a:latin typeface="Times New Roman"/>
              </a:rPr>
              <a:t>المتوج بموافقة خادم الحرمين الشريفين رئيس مجلس الوزراء رثيس مجلس التعليم العالي بالتوجيه البرقي الكريم رقم ثم</a:t>
            </a:r>
            <a:r>
              <a:rPr lang="en-US" sz="1600">
                <a:latin typeface="Times New Roman"/>
              </a:rPr>
              <a:t>١</a:t>
            </a:r>
            <a:r>
              <a:rPr lang="ar-SA" sz="1600">
                <a:latin typeface="Times New Roman"/>
              </a:rPr>
              <a:t>/ ب/ </a:t>
            </a:r>
            <a:r>
              <a:rPr lang="en-US" sz="1600">
                <a:latin typeface="Times New Roman"/>
              </a:rPr>
              <a:t>٤٥٨٨٨</a:t>
            </a:r>
            <a:r>
              <a:rPr lang="ar-SA" sz="1600">
                <a:latin typeface="Times New Roman"/>
              </a:rPr>
              <a:t> وتاريخ </a:t>
            </a:r>
            <a:r>
              <a:rPr lang="en-US" sz="1600">
                <a:latin typeface="Times New Roman"/>
              </a:rPr>
              <a:t>١٤٢٣/١١/٢٣</a:t>
            </a:r>
            <a:r>
              <a:rPr lang="ar-SA" sz="1600">
                <a:latin typeface="Times New Roman"/>
              </a:rPr>
              <a:t>د.</a:t>
            </a:r>
          </a:p>
          <a:p>
            <a:pPr indent="0" algn="ctr" rtl="1">
              <a:lnSpc>
                <a:spcPts val="1440"/>
              </a:lnSpc>
              <a:spcAft>
                <a:spcPts val="1050"/>
              </a:spcAft>
            </a:pPr>
            <a:r>
              <a:rPr lang="ar-SA" sz="1300" b="1">
                <a:solidFill>
                  <a:srgbClr val="C8A387"/>
                </a:solidFill>
                <a:latin typeface="Times New Roman"/>
              </a:rPr>
              <a:t>الح</a:t>
            </a:r>
            <a:r>
              <a:rPr lang="en-US" sz="1300" b="1">
                <a:solidFill>
                  <a:srgbClr val="C8A387"/>
                </a:solidFill>
                <a:latin typeface="Times New Roman"/>
              </a:rPr>
              <a:t>٠</a:t>
            </a:r>
            <a:r>
              <a:rPr lang="ar-SA" sz="1300" b="1">
                <a:solidFill>
                  <a:srgbClr val="C8A387"/>
                </a:solidFill>
                <a:latin typeface="Times New Roman"/>
              </a:rPr>
              <a:t>لدحه الناسه</a:t>
            </a:r>
          </a:p>
          <a:p>
            <a:pPr indent="0" algn="ctr" rtl="1">
              <a:lnSpc>
                <a:spcPts val="2210"/>
              </a:lnSpc>
            </a:pPr>
            <a:r>
              <a:rPr lang="ar-SA" sz="2000" b="1">
                <a:latin typeface="Times New Roman"/>
              </a:rPr>
              <a:t>جمادى </a:t>
            </a:r>
            <a:r>
              <a:rPr lang="ar-SA" sz="1600">
                <a:latin typeface="Times New Roman"/>
              </a:rPr>
              <a:t>الاولى </a:t>
            </a:r>
            <a:r>
              <a:rPr lang="en-US" sz="1600">
                <a:latin typeface="Times New Roman"/>
              </a:rPr>
              <a:t>٢٤</a:t>
            </a:r>
            <a:r>
              <a:rPr lang="ar-SA" sz="1600">
                <a:latin typeface="Times New Roman"/>
              </a:rPr>
              <a:t>ا</a:t>
            </a:r>
            <a:r>
              <a:rPr lang="en-US" sz="1600">
                <a:latin typeface="Times New Roman"/>
              </a:rPr>
              <a:t>١</a:t>
            </a:r>
            <a:r>
              <a:rPr lang="ar-SA" sz="1600">
                <a:latin typeface="Times New Roman"/>
              </a:rPr>
              <a:t>د - يولبة</a:t>
            </a:r>
            <a:r>
              <a:rPr lang="en-US" sz="1600">
                <a:latin typeface="Times New Roman"/>
              </a:rPr>
              <a:t>٣</a:t>
            </a:r>
            <a:r>
              <a:rPr lang="ar-SA" sz="1600">
                <a:latin typeface="Times New Roman"/>
              </a:rPr>
              <a:t>..</a:t>
            </a:r>
            <a:r>
              <a:rPr lang="en-US" sz="1600">
                <a:latin typeface="Times New Roman"/>
              </a:rPr>
              <a:t>٢</a:t>
            </a:r>
            <a:r>
              <a:rPr lang="ar-SA" sz="1600">
                <a:latin typeface="Times New Roman"/>
              </a:rPr>
              <a:t>م.</a:t>
            </a: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86075" y="4350543"/>
            <a:ext cx="1964531" cy="735807"/>
          </a:xfrm>
          <a:prstGeom prst="rect">
            <a:avLst/>
          </a:prstGeom>
        </p:spPr>
      </p:pic>
      <p:pic>
        <p:nvPicPr>
          <p:cNvPr id="3" name="Picture 2"/>
          <p:cNvPicPr>
            <a:picLocks noChangeAspect="1"/>
          </p:cNvPicPr>
          <p:nvPr/>
        </p:nvPicPr>
        <p:blipFill>
          <a:blip r:embed="rId3"/>
          <a:stretch>
            <a:fillRect/>
          </a:stretch>
        </p:blipFill>
        <p:spPr>
          <a:xfrm>
            <a:off x="278606" y="10201275"/>
            <a:ext cx="421481" cy="414337"/>
          </a:xfrm>
          <a:prstGeom prst="rect">
            <a:avLst/>
          </a:prstGeom>
        </p:spPr>
      </p:pic>
      <p:sp>
        <p:nvSpPr>
          <p:cNvPr id="4" name="Rectangle 3"/>
          <p:cNvSpPr/>
          <p:nvPr/>
        </p:nvSpPr>
        <p:spPr>
          <a:xfrm>
            <a:off x="5050631" y="960834"/>
            <a:ext cx="325040" cy="82153"/>
          </a:xfrm>
          <a:prstGeom prst="rect">
            <a:avLst/>
          </a:prstGeom>
        </p:spPr>
        <p:txBody>
          <a:bodyPr wrap="none" lIns="0" tIns="0" rIns="0" bIns="0">
            <a:noAutofit/>
          </a:bodyPr>
          <a:lstStyle/>
          <a:p>
            <a:pPr indent="0" algn="r" rtl="1">
              <a:lnSpc>
                <a:spcPts val="940"/>
              </a:lnSpc>
            </a:pPr>
            <a:r>
              <a:rPr lang="ar-SA" sz="850">
                <a:latin typeface="Times New Roman"/>
              </a:rPr>
              <a:t>■;؛ ءس</a:t>
            </a:r>
            <a:r>
              <a:rPr lang="en-US" sz="850">
                <a:latin typeface="Times New Roman"/>
              </a:rPr>
              <a:t>٠</a:t>
            </a:r>
          </a:p>
        </p:txBody>
      </p:sp>
      <p:sp>
        <p:nvSpPr>
          <p:cNvPr id="5" name="Rectangle 4"/>
          <p:cNvSpPr/>
          <p:nvPr/>
        </p:nvSpPr>
        <p:spPr>
          <a:xfrm>
            <a:off x="2507456" y="1143000"/>
            <a:ext cx="2614612" cy="814387"/>
          </a:xfrm>
          <a:prstGeom prst="rect">
            <a:avLst/>
          </a:prstGeom>
        </p:spPr>
        <p:txBody>
          <a:bodyPr lIns="0" tIns="0" rIns="0" bIns="0">
            <a:noAutofit/>
          </a:bodyPr>
          <a:lstStyle/>
          <a:p>
            <a:pPr marR="765175" indent="0" algn="r" rtl="1">
              <a:lnSpc>
                <a:spcPts val="2550"/>
              </a:lnSpc>
              <a:spcAft>
                <a:spcPts val="770"/>
              </a:spcAft>
            </a:pPr>
            <a:r>
              <a:rPr lang="ar-SA" sz="2300" b="1">
                <a:latin typeface="Times New Roman"/>
              </a:rPr>
              <a:t>نظام الدراسة(.)</a:t>
            </a:r>
          </a:p>
          <a:p>
            <a:pPr indent="0" algn="ctr" rtl="1">
              <a:lnSpc>
                <a:spcPts val="2550"/>
              </a:lnSpc>
              <a:spcAft>
                <a:spcPts val="2380"/>
              </a:spcAft>
            </a:pPr>
            <a:r>
              <a:rPr lang="ar-SA" sz="2300" b="1">
                <a:latin typeface="Times New Roman"/>
              </a:rPr>
              <a:t>الهادة الخامسة ذ نظام اكر</a:t>
            </a:r>
            <a:r>
              <a:rPr lang="en-US" sz="2300" b="1">
                <a:latin typeface="Times New Roman"/>
              </a:rPr>
              <a:t>١</a:t>
            </a:r>
            <a:r>
              <a:rPr lang="ar-SA" sz="2300" b="1">
                <a:latin typeface="Times New Roman"/>
              </a:rPr>
              <a:t>سة</a:t>
            </a:r>
          </a:p>
        </p:txBody>
      </p:sp>
      <p:sp>
        <p:nvSpPr>
          <p:cNvPr id="6" name="Rectangle 5"/>
          <p:cNvSpPr/>
          <p:nvPr/>
        </p:nvSpPr>
        <p:spPr>
          <a:xfrm>
            <a:off x="742950" y="2421731"/>
            <a:ext cx="6093618" cy="1721644"/>
          </a:xfrm>
          <a:prstGeom prst="rect">
            <a:avLst/>
          </a:prstGeom>
        </p:spPr>
        <p:txBody>
          <a:bodyPr lIns="0" tIns="0" rIns="0" bIns="0">
            <a:noAutofit/>
          </a:bodyPr>
          <a:lstStyle/>
          <a:p>
            <a:pPr marR="536575" indent="-508000" algn="r" rtl="1">
              <a:lnSpc>
                <a:spcPts val="3347"/>
              </a:lnSpc>
              <a:spcBef>
                <a:spcPts val="2380"/>
              </a:spcBef>
              <a:spcAft>
                <a:spcPts val="210"/>
              </a:spcAft>
            </a:pPr>
            <a:r>
              <a:rPr lang="ar-SA" sz="2000">
                <a:latin typeface="Times New Roman"/>
              </a:rPr>
              <a:t>(آ) يتدرج الطالب </a:t>
            </a:r>
            <a:r>
              <a:rPr lang="ar-SA" sz="1800" b="1">
                <a:latin typeface="Times New Roman"/>
              </a:rPr>
              <a:t>في </a:t>
            </a:r>
            <a:r>
              <a:rPr lang="ar-SA" sz="2000">
                <a:latin typeface="Times New Roman"/>
              </a:rPr>
              <a:t>الدراسة وفقا للقوا عد التنفيذية ا لتى يقرها مجلس الجامعة.</a:t>
            </a:r>
          </a:p>
          <a:p>
            <a:pPr marR="536575" indent="-508000" algn="r" rtl="1">
              <a:lnSpc>
                <a:spcPts val="3488"/>
              </a:lnSpc>
            </a:pPr>
            <a:r>
              <a:rPr lang="ar-SA" sz="2000">
                <a:latin typeface="Times New Roman"/>
              </a:rPr>
              <a:t>(ب) تصمم الخطط الدراسية بما يعادل ثمانية فصول دراسية </a:t>
            </a:r>
            <a:r>
              <a:rPr lang="ar-SA" sz="1700" b="1">
                <a:latin typeface="Times New Roman"/>
              </a:rPr>
              <a:t>على </a:t>
            </a:r>
            <a:r>
              <a:rPr lang="ar-SA" sz="2000">
                <a:latin typeface="Times New Roman"/>
              </a:rPr>
              <a:t>الاقل للمرحلة الجامعية.</a:t>
            </a:r>
          </a:p>
        </p:txBody>
      </p:sp>
      <p:sp>
        <p:nvSpPr>
          <p:cNvPr id="7" name="Rectangle 6"/>
          <p:cNvSpPr/>
          <p:nvPr/>
        </p:nvSpPr>
        <p:spPr>
          <a:xfrm>
            <a:off x="750093" y="5272087"/>
            <a:ext cx="6086475" cy="850106"/>
          </a:xfrm>
          <a:prstGeom prst="rect">
            <a:avLst/>
          </a:prstGeom>
        </p:spPr>
        <p:txBody>
          <a:bodyPr lIns="0" tIns="0" rIns="0" bIns="0">
            <a:noAutofit/>
          </a:bodyPr>
          <a:lstStyle/>
          <a:p>
            <a:pPr marL="81757" indent="0" rtl="1">
              <a:lnSpc>
                <a:spcPts val="3741"/>
              </a:lnSpc>
            </a:pPr>
            <a:r>
              <a:rPr lang="ar-SA" sz="2000">
                <a:latin typeface="Times New Roman"/>
              </a:rPr>
              <a:t>يجوز أن تكون الدراسة في </a:t>
            </a:r>
            <a:r>
              <a:rPr lang="ar-SA" sz="1700" b="1">
                <a:latin typeface="Times New Roman"/>
              </a:rPr>
              <a:t>بعخى </a:t>
            </a:r>
            <a:r>
              <a:rPr lang="ar-SA" sz="2000">
                <a:latin typeface="Times New Roman"/>
              </a:rPr>
              <a:t>الكليات </a:t>
            </a:r>
            <a:r>
              <a:rPr lang="ar-SA" sz="1700" b="1">
                <a:latin typeface="Times New Roman"/>
              </a:rPr>
              <a:t>على </a:t>
            </a:r>
            <a:r>
              <a:rPr lang="ar-SA" sz="2000">
                <a:latin typeface="Times New Roman"/>
              </a:rPr>
              <a:t>أساس السنة الدراسية الكاملة وفقأ للقوا عد والإجراءات التي يقرها مجلس</a:t>
            </a:r>
          </a:p>
        </p:txBody>
      </p:sp>
      <p:sp>
        <p:nvSpPr>
          <p:cNvPr id="8" name="Rectangle 7"/>
          <p:cNvSpPr/>
          <p:nvPr/>
        </p:nvSpPr>
        <p:spPr>
          <a:xfrm>
            <a:off x="5800725" y="6257925"/>
            <a:ext cx="1035843" cy="278606"/>
          </a:xfrm>
          <a:prstGeom prst="rect">
            <a:avLst/>
          </a:prstGeom>
        </p:spPr>
        <p:txBody>
          <a:bodyPr wrap="none" lIns="0" tIns="0" rIns="0" bIns="0">
            <a:noAutofit/>
          </a:bodyPr>
          <a:lstStyle/>
          <a:p>
            <a:pPr indent="0" algn="r" rtl="1">
              <a:lnSpc>
                <a:spcPts val="2210"/>
              </a:lnSpc>
            </a:pPr>
            <a:r>
              <a:rPr lang="ar-SA" sz="2000">
                <a:latin typeface="Times New Roman"/>
              </a:rPr>
              <a:t>الجامعة، و</a:t>
            </a:r>
          </a:p>
        </p:txBody>
      </p:sp>
      <p:sp>
        <p:nvSpPr>
          <p:cNvPr id="9" name="Rectangle 8"/>
          <p:cNvSpPr/>
          <p:nvPr/>
        </p:nvSpPr>
        <p:spPr>
          <a:xfrm>
            <a:off x="2414587" y="6257925"/>
            <a:ext cx="2793206" cy="278606"/>
          </a:xfrm>
          <a:prstGeom prst="rect">
            <a:avLst/>
          </a:prstGeom>
        </p:spPr>
        <p:txBody>
          <a:bodyPr wrap="none" lIns="0" tIns="0" rIns="0" bIns="0">
            <a:noAutofit/>
          </a:bodyPr>
          <a:lstStyle/>
          <a:p>
            <a:pPr indent="-508000" algn="just" rtl="1">
              <a:lnSpc>
                <a:spcPts val="1990"/>
              </a:lnSpc>
              <a:spcAft>
                <a:spcPts val="3150"/>
              </a:spcAft>
            </a:pPr>
            <a:r>
              <a:rPr lang="ar-SA" sz="1800">
                <a:latin typeface="Times New Roman"/>
              </a:rPr>
              <a:t>ب السنة الدراسية </a:t>
            </a:r>
            <a:r>
              <a:rPr lang="ar-SA" sz="1800" b="1">
                <a:latin typeface="Times New Roman"/>
              </a:rPr>
              <a:t>بمستوين </a:t>
            </a:r>
            <a:r>
              <a:rPr lang="en-US" sz="1800" b="1">
                <a:latin typeface="Times New Roman"/>
              </a:rPr>
              <a:t>٠</a:t>
            </a:r>
          </a:p>
        </p:txBody>
      </p:sp>
      <p:sp>
        <p:nvSpPr>
          <p:cNvPr id="10" name="Rectangle 9"/>
          <p:cNvSpPr/>
          <p:nvPr/>
        </p:nvSpPr>
        <p:spPr>
          <a:xfrm>
            <a:off x="2107406" y="6829425"/>
            <a:ext cx="3400425" cy="742950"/>
          </a:xfrm>
          <a:prstGeom prst="rect">
            <a:avLst/>
          </a:prstGeom>
        </p:spPr>
        <p:txBody>
          <a:bodyPr wrap="none" lIns="0" tIns="0" rIns="0" bIns="0">
            <a:noAutofit/>
          </a:bodyPr>
          <a:lstStyle/>
          <a:p>
            <a:pPr indent="0" algn="ctr" rtl="1">
              <a:lnSpc>
                <a:spcPts val="2550"/>
              </a:lnSpc>
              <a:spcBef>
                <a:spcPts val="3150"/>
              </a:spcBef>
              <a:spcAft>
                <a:spcPts val="1960"/>
              </a:spcAft>
            </a:pPr>
            <a:r>
              <a:rPr lang="ar-SA" sz="2300" b="1">
                <a:latin typeface="Times New Roman"/>
              </a:rPr>
              <a:t>الهادة السابعة</a:t>
            </a:r>
            <a:r>
              <a:rPr lang="en-US" sz="2300" b="1">
                <a:latin typeface="Times New Roman"/>
              </a:rPr>
              <a:t>٤</a:t>
            </a:r>
            <a:r>
              <a:rPr lang="ar-SA" sz="2300" b="1">
                <a:latin typeface="Times New Roman"/>
              </a:rPr>
              <a:t>ذظاماسيات؟</a:t>
            </a:r>
          </a:p>
        </p:txBody>
      </p:sp>
      <p:sp>
        <p:nvSpPr>
          <p:cNvPr id="11" name="Rectangle 10"/>
          <p:cNvSpPr/>
          <p:nvPr/>
        </p:nvSpPr>
        <p:spPr>
          <a:xfrm>
            <a:off x="832246" y="7790259"/>
            <a:ext cx="6065044" cy="1225153"/>
          </a:xfrm>
          <a:prstGeom prst="rect">
            <a:avLst/>
          </a:prstGeom>
        </p:spPr>
        <p:txBody>
          <a:bodyPr lIns="0" tIns="0" rIns="0" bIns="0">
            <a:noAutofit/>
          </a:bodyPr>
          <a:lstStyle/>
          <a:p>
            <a:pPr indent="0" rtl="1">
              <a:lnSpc>
                <a:spcPts val="3684"/>
              </a:lnSpc>
              <a:spcAft>
                <a:spcPts val="840"/>
              </a:spcAft>
            </a:pPr>
            <a:r>
              <a:rPr lang="ar-SA" sz="2000">
                <a:latin typeface="Times New Roman"/>
              </a:rPr>
              <a:t>نظام دراسي يقسم فيه العام الدراسي إلى فصلين رئيسين، </a:t>
            </a:r>
            <a:r>
              <a:rPr lang="ar-SA" sz="1900" b="1">
                <a:latin typeface="Times New Roman"/>
              </a:rPr>
              <a:t>ويجوز أن يكون </a:t>
            </a:r>
            <a:r>
              <a:rPr lang="ar-SA" sz="2000">
                <a:latin typeface="Times New Roman"/>
              </a:rPr>
              <a:t>هناك فصل دراسي صيغي، على </a:t>
            </a:r>
            <a:r>
              <a:rPr lang="ar-SA" sz="1900" b="1">
                <a:latin typeface="Times New Roman"/>
              </a:rPr>
              <a:t>أن </a:t>
            </a:r>
            <a:r>
              <a:rPr lang="ar-SA" sz="2000">
                <a:latin typeface="Times New Roman"/>
              </a:rPr>
              <a:t>ب مدته بنحعف مدة الغصل الرئيس، وتوزع متطلبات</a:t>
            </a:r>
          </a:p>
        </p:txBody>
      </p:sp>
      <p:sp>
        <p:nvSpPr>
          <p:cNvPr id="12" name="Rectangle 11"/>
          <p:cNvSpPr/>
          <p:nvPr/>
        </p:nvSpPr>
        <p:spPr>
          <a:xfrm>
            <a:off x="878681" y="9379743"/>
            <a:ext cx="6018609" cy="896541"/>
          </a:xfrm>
          <a:prstGeom prst="rect">
            <a:avLst/>
          </a:prstGeom>
        </p:spPr>
        <p:txBody>
          <a:bodyPr lIns="0" tIns="0" rIns="0" bIns="0">
            <a:noAutofit/>
          </a:bodyPr>
          <a:lstStyle/>
          <a:p>
            <a:pPr indent="-508000" algn="just" rtl="1">
              <a:lnSpc>
                <a:spcPts val="2616"/>
              </a:lnSpc>
            </a:pPr>
            <a:r>
              <a:rPr lang="ar-SA" sz="1600">
                <a:latin typeface="Times New Roman"/>
              </a:rPr>
              <a:t>(</a:t>
            </a:r>
            <a:r>
              <a:rPr lang="en-US" sz="1600">
                <a:latin typeface="Times New Roman"/>
              </a:rPr>
              <a:t>٠</a:t>
            </a:r>
            <a:r>
              <a:rPr lang="ar-SA" sz="1600">
                <a:latin typeface="Times New Roman"/>
              </a:rPr>
              <a:t>) عدلت هذه المادة بموجب قرار </a:t>
            </a:r>
            <a:r>
              <a:rPr lang="ar-SA" sz="1800">
                <a:latin typeface="Times New Roman"/>
              </a:rPr>
              <a:t>مجلس </a:t>
            </a:r>
            <a:r>
              <a:rPr lang="ar-SA" sz="1600">
                <a:latin typeface="Times New Roman"/>
              </a:rPr>
              <a:t>التعليم العالي </a:t>
            </a:r>
            <a:r>
              <a:rPr lang="ar-SA" sz="1800">
                <a:latin typeface="Times New Roman"/>
              </a:rPr>
              <a:t>رقم (</a:t>
            </a:r>
            <a:r>
              <a:rPr lang="en-US" sz="1800">
                <a:latin typeface="Times New Roman"/>
              </a:rPr>
              <a:t>٢٣</a:t>
            </a:r>
            <a:r>
              <a:rPr lang="ar-SA" sz="1800">
                <a:latin typeface="Times New Roman"/>
              </a:rPr>
              <a:t>/ه</a:t>
            </a:r>
            <a:r>
              <a:rPr lang="en-US" sz="1800">
                <a:latin typeface="Times New Roman"/>
              </a:rPr>
              <a:t>٤٢٨/٤</a:t>
            </a:r>
            <a:r>
              <a:rPr lang="ar-SA" sz="1800">
                <a:latin typeface="Times New Roman"/>
              </a:rPr>
              <a:t> </a:t>
            </a:r>
            <a:r>
              <a:rPr lang="en-US" sz="1800">
                <a:latin typeface="Times New Roman"/>
              </a:rPr>
              <a:t>١</a:t>
            </a:r>
            <a:r>
              <a:rPr lang="ar-SA" sz="1800">
                <a:latin typeface="Times New Roman"/>
              </a:rPr>
              <a:t> </a:t>
            </a:r>
            <a:r>
              <a:rPr lang="ar-SA" sz="1600">
                <a:latin typeface="Times New Roman"/>
              </a:rPr>
              <a:t>) وتاريخ </a:t>
            </a:r>
            <a:r>
              <a:rPr lang="en-US" sz="1800">
                <a:latin typeface="Times New Roman"/>
              </a:rPr>
              <a:t>٤٢٨/١/١٨</a:t>
            </a:r>
            <a:r>
              <a:rPr lang="ar-SA" sz="1800">
                <a:latin typeface="Times New Roman"/>
              </a:rPr>
              <a:t> </a:t>
            </a:r>
            <a:r>
              <a:rPr lang="ar-SA" sz="1600">
                <a:latin typeface="Times New Roman"/>
              </a:rPr>
              <a:t>او المتوج بالموافقة السامية </a:t>
            </a:r>
            <a:r>
              <a:rPr lang="ar-SA" sz="1800">
                <a:latin typeface="Times New Roman"/>
              </a:rPr>
              <a:t>رقم </a:t>
            </a:r>
            <a:r>
              <a:rPr lang="ar-SA" sz="1600">
                <a:latin typeface="Times New Roman"/>
              </a:rPr>
              <a:t>( </a:t>
            </a:r>
            <a:r>
              <a:rPr lang="en-US" sz="1600">
                <a:latin typeface="Times New Roman"/>
              </a:rPr>
              <a:t>٠</a:t>
            </a:r>
            <a:r>
              <a:rPr lang="ar-SA" sz="1600">
                <a:latin typeface="Times New Roman"/>
              </a:rPr>
              <a:t> </a:t>
            </a:r>
            <a:r>
              <a:rPr lang="en-US" sz="1600">
                <a:latin typeface="Times New Roman"/>
              </a:rPr>
              <a:t>٠٣</a:t>
            </a:r>
            <a:r>
              <a:rPr lang="ar-SA" sz="1600">
                <a:latin typeface="Times New Roman"/>
              </a:rPr>
              <a:t> </a:t>
            </a:r>
            <a:r>
              <a:rPr lang="en-US" sz="1600">
                <a:latin typeface="Times New Roman"/>
              </a:rPr>
              <a:t>٣</a:t>
            </a:r>
            <a:r>
              <a:rPr lang="ar-SA" sz="1600">
                <a:latin typeface="Times New Roman"/>
              </a:rPr>
              <a:t>/م ب) وتاريخ </a:t>
            </a:r>
            <a:r>
              <a:rPr lang="en-US" sz="1800">
                <a:latin typeface="Times New Roman"/>
              </a:rPr>
              <a:t>٤٢٨/٣/٢٣</a:t>
            </a:r>
            <a:r>
              <a:rPr lang="ar-SA" sz="1800">
                <a:latin typeface="Times New Roman"/>
              </a:rPr>
              <a:t> </a:t>
            </a:r>
            <a:r>
              <a:rPr lang="en-US" sz="1800">
                <a:latin typeface="Times New Roman"/>
              </a:rPr>
              <a:t>١</a:t>
            </a:r>
            <a:r>
              <a:rPr lang="ar-SA" sz="1800">
                <a:latin typeface="Times New Roman"/>
              </a:rPr>
              <a:t>د.</a:t>
            </a:r>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36056" y="1960959"/>
            <a:ext cx="1968103" cy="742950"/>
          </a:xfrm>
          <a:prstGeom prst="rect">
            <a:avLst/>
          </a:prstGeom>
        </p:spPr>
      </p:pic>
      <p:sp>
        <p:nvSpPr>
          <p:cNvPr id="3" name="Rectangle 2"/>
          <p:cNvSpPr/>
          <p:nvPr/>
        </p:nvSpPr>
        <p:spPr>
          <a:xfrm>
            <a:off x="710803" y="571500"/>
            <a:ext cx="6057900" cy="867965"/>
          </a:xfrm>
          <a:prstGeom prst="rect">
            <a:avLst/>
          </a:prstGeom>
        </p:spPr>
        <p:txBody>
          <a:bodyPr lIns="0" tIns="0" rIns="0" bIns="0">
            <a:noAutofit/>
          </a:bodyPr>
          <a:lstStyle/>
          <a:p>
            <a:pPr indent="0" algn="just" rtl="1">
              <a:lnSpc>
                <a:spcPts val="3797"/>
              </a:lnSpc>
              <a:spcAft>
                <a:spcPts val="3570"/>
              </a:spcAft>
            </a:pPr>
            <a:r>
              <a:rPr lang="ar-SA" sz="2000">
                <a:latin typeface="Times New Roman"/>
              </a:rPr>
              <a:t>التحرج لنيل الدرجة العنمية إلى مستويات وثقا للخطة الدراسية التي يقرها مجلس الجامعة .</a:t>
            </a:r>
          </a:p>
        </p:txBody>
      </p:sp>
      <p:sp>
        <p:nvSpPr>
          <p:cNvPr id="4" name="Rectangle 3"/>
          <p:cNvSpPr/>
          <p:nvPr/>
        </p:nvSpPr>
        <p:spPr>
          <a:xfrm>
            <a:off x="742950" y="3153965"/>
            <a:ext cx="6075759" cy="1271588"/>
          </a:xfrm>
          <a:prstGeom prst="rect">
            <a:avLst/>
          </a:prstGeom>
        </p:spPr>
        <p:txBody>
          <a:bodyPr lIns="0" tIns="0" rIns="0" bIns="0">
            <a:noAutofit/>
          </a:bodyPr>
          <a:lstStyle/>
          <a:p>
            <a:pPr indent="381000" algn="just" rtl="1">
              <a:lnSpc>
                <a:spcPts val="3291"/>
              </a:lnSpc>
              <a:spcBef>
                <a:spcPts val="2590"/>
              </a:spcBef>
            </a:pPr>
            <a:r>
              <a:rPr lang="ar-SA" sz="2000">
                <a:latin typeface="Times New Roman"/>
              </a:rPr>
              <a:t>يضع مجلس الجامعة قواعد التسجيل. والحذف‘ </a:t>
            </a:r>
            <a:r>
              <a:rPr lang="ar-SA" sz="1900" b="1">
                <a:latin typeface="Times New Roman"/>
              </a:rPr>
              <a:t>والإضافة </a:t>
            </a:r>
            <a:r>
              <a:rPr lang="ar-SA" sz="1600">
                <a:latin typeface="Times New Roman"/>
              </a:rPr>
              <a:t>للمقررات </a:t>
            </a:r>
            <a:r>
              <a:rPr lang="ar-SA" sz="2000">
                <a:latin typeface="Times New Roman"/>
              </a:rPr>
              <a:t>ضمن مستويات </a:t>
            </a:r>
            <a:r>
              <a:rPr lang="ar-SA" sz="1600">
                <a:latin typeface="Times New Roman"/>
              </a:rPr>
              <a:t>ا لخحله الدراسية </a:t>
            </a:r>
            <a:r>
              <a:rPr lang="ar-SA" sz="2000">
                <a:latin typeface="Times New Roman"/>
              </a:rPr>
              <a:t>المعتمدة </a:t>
            </a:r>
            <a:r>
              <a:rPr lang="ar-SA" sz="1600">
                <a:latin typeface="Times New Roman"/>
              </a:rPr>
              <a:t>بما </a:t>
            </a:r>
            <a:r>
              <a:rPr lang="ar-SA" sz="2000">
                <a:latin typeface="Times New Roman"/>
              </a:rPr>
              <a:t>يضمن تسجيل الطلاب للحد الأدنى من </a:t>
            </a:r>
            <a:r>
              <a:rPr lang="ar-SA" sz="1700" b="1">
                <a:latin typeface="Times New Roman"/>
              </a:rPr>
              <a:t>العبء </a:t>
            </a:r>
            <a:r>
              <a:rPr lang="ar-SA" sz="2000">
                <a:latin typeface="Times New Roman"/>
              </a:rPr>
              <a:t>الدراسي.</a:t>
            </a:r>
          </a:p>
        </p:txBody>
      </p:sp>
      <p:sp>
        <p:nvSpPr>
          <p:cNvPr id="5" name="Rectangle 4"/>
          <p:cNvSpPr/>
          <p:nvPr/>
        </p:nvSpPr>
        <p:spPr>
          <a:xfrm>
            <a:off x="725090" y="9190434"/>
            <a:ext cx="6043613" cy="853678"/>
          </a:xfrm>
          <a:prstGeom prst="rect">
            <a:avLst/>
          </a:prstGeom>
        </p:spPr>
        <p:txBody>
          <a:bodyPr lIns="0" tIns="0" rIns="0" bIns="0">
            <a:noAutofit/>
          </a:bodyPr>
          <a:lstStyle/>
          <a:p>
            <a:pPr indent="0" rtl="1">
              <a:lnSpc>
                <a:spcPts val="2334"/>
              </a:lnSpc>
            </a:pPr>
            <a:r>
              <a:rPr lang="ar-SA" sz="1600">
                <a:latin typeface="Times New Roman"/>
              </a:rPr>
              <a:t>(</a:t>
            </a:r>
            <a:r>
              <a:rPr lang="en-US" sz="1600">
                <a:latin typeface="Times New Roman"/>
              </a:rPr>
              <a:t>٠</a:t>
            </a:r>
            <a:r>
              <a:rPr lang="ar-SA" sz="1600">
                <a:latin typeface="Times New Roman"/>
              </a:rPr>
              <a:t>) عدلت هند المادة بموجب </a:t>
            </a:r>
            <a:r>
              <a:rPr lang="ar-SA" sz="1700">
                <a:latin typeface="Times New Roman"/>
              </a:rPr>
              <a:t>قرار </a:t>
            </a:r>
            <a:r>
              <a:rPr lang="ar-SA" sz="1600">
                <a:latin typeface="Times New Roman"/>
              </a:rPr>
              <a:t>مجلس التعليم العالي </a:t>
            </a:r>
            <a:r>
              <a:rPr lang="ar-SA" sz="1700">
                <a:latin typeface="Times New Roman"/>
              </a:rPr>
              <a:t>رقم</a:t>
            </a:r>
          </a:p>
          <a:p>
            <a:pPr indent="0" rtl="1">
              <a:lnSpc>
                <a:spcPts val="2334"/>
              </a:lnSpc>
            </a:pPr>
            <a:r>
              <a:rPr lang="ar-SA" sz="1600">
                <a:latin typeface="Times New Roman"/>
              </a:rPr>
              <a:t>(</a:t>
            </a:r>
            <a:r>
              <a:rPr lang="en-US" sz="1600">
                <a:latin typeface="Times New Roman"/>
              </a:rPr>
              <a:t>٢٣</a:t>
            </a:r>
            <a:r>
              <a:rPr lang="ar-SA" sz="1600">
                <a:latin typeface="Times New Roman"/>
              </a:rPr>
              <a:t>/ه</a:t>
            </a:r>
            <a:r>
              <a:rPr lang="en-US" sz="1600">
                <a:latin typeface="Times New Roman"/>
              </a:rPr>
              <a:t>١٤٢٨/٤</a:t>
            </a:r>
            <a:r>
              <a:rPr lang="ar-SA" sz="1600">
                <a:latin typeface="Times New Roman"/>
              </a:rPr>
              <a:t>) وتاريخ </a:t>
            </a:r>
            <a:r>
              <a:rPr lang="en-US" sz="1600">
                <a:latin typeface="Times New Roman"/>
              </a:rPr>
              <a:t>١٤٢٨/١/١٨</a:t>
            </a:r>
            <a:r>
              <a:rPr lang="ar-SA" sz="1600">
                <a:latin typeface="Times New Roman"/>
              </a:rPr>
              <a:t>دالمتوجبالموافقة السامية</a:t>
            </a:r>
          </a:p>
          <a:p>
            <a:pPr marR="495300" indent="0" algn="r" rtl="1">
              <a:lnSpc>
                <a:spcPts val="2334"/>
              </a:lnSpc>
            </a:pPr>
            <a:r>
              <a:rPr lang="ar-SA" sz="1700">
                <a:latin typeface="Times New Roman"/>
              </a:rPr>
              <a:t>وقم</a:t>
            </a:r>
            <a:r>
              <a:rPr lang="ar-SA" sz="1600">
                <a:latin typeface="Times New Roman"/>
              </a:rPr>
              <a:t>(.</a:t>
            </a:r>
            <a:r>
              <a:rPr lang="en-US" sz="1600">
                <a:latin typeface="Times New Roman"/>
              </a:rPr>
              <a:t>٣</a:t>
            </a:r>
            <a:r>
              <a:rPr lang="ar-SA" sz="1600">
                <a:latin typeface="Times New Roman"/>
              </a:rPr>
              <a:t>. </a:t>
            </a:r>
            <a:r>
              <a:rPr lang="en-US" sz="1600">
                <a:latin typeface="Times New Roman"/>
              </a:rPr>
              <a:t>٣</a:t>
            </a:r>
            <a:r>
              <a:rPr lang="ar-SA" sz="1600">
                <a:latin typeface="Times New Roman"/>
              </a:rPr>
              <a:t>/ م ب) وتاريخ </a:t>
            </a:r>
            <a:r>
              <a:rPr lang="en-US" sz="1700">
                <a:latin typeface="Times New Roman"/>
              </a:rPr>
              <a:t>٤٢٨/٣/٢٣</a:t>
            </a:r>
            <a:r>
              <a:rPr lang="ar-SA" sz="1700">
                <a:latin typeface="Times New Roman"/>
              </a:rPr>
              <a:t> </a:t>
            </a:r>
            <a:r>
              <a:rPr lang="en-US" sz="1600">
                <a:latin typeface="Times New Roman"/>
              </a:rPr>
              <a:t>١</a:t>
            </a:r>
            <a:r>
              <a:rPr lang="ar-SA" sz="1600">
                <a:latin typeface="Times New Roman"/>
              </a:rPr>
              <a:t>ه .</a:t>
            </a:r>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22093" y="942975"/>
            <a:ext cx="167878" cy="1200150"/>
          </a:xfrm>
          <a:prstGeom prst="rect">
            <a:avLst/>
          </a:prstGeom>
        </p:spPr>
      </p:pic>
      <p:pic>
        <p:nvPicPr>
          <p:cNvPr id="3" name="Picture 2"/>
          <p:cNvPicPr>
            <a:picLocks noChangeAspect="1"/>
          </p:cNvPicPr>
          <p:nvPr/>
        </p:nvPicPr>
        <p:blipFill>
          <a:blip r:embed="rId3"/>
          <a:stretch>
            <a:fillRect/>
          </a:stretch>
        </p:blipFill>
        <p:spPr>
          <a:xfrm>
            <a:off x="2039540" y="935831"/>
            <a:ext cx="203597" cy="1221581"/>
          </a:xfrm>
          <a:prstGeom prst="rect">
            <a:avLst/>
          </a:prstGeom>
        </p:spPr>
      </p:pic>
      <p:pic>
        <p:nvPicPr>
          <p:cNvPr id="4" name="Picture 3"/>
          <p:cNvPicPr>
            <a:picLocks noChangeAspect="1"/>
          </p:cNvPicPr>
          <p:nvPr/>
        </p:nvPicPr>
        <p:blipFill>
          <a:blip r:embed="rId4"/>
          <a:stretch>
            <a:fillRect/>
          </a:stretch>
        </p:blipFill>
        <p:spPr>
          <a:xfrm>
            <a:off x="2818209" y="5664993"/>
            <a:ext cx="1968103" cy="735807"/>
          </a:xfrm>
          <a:prstGeom prst="rect">
            <a:avLst/>
          </a:prstGeom>
        </p:spPr>
      </p:pic>
      <p:pic>
        <p:nvPicPr>
          <p:cNvPr id="5" name="Picture 4"/>
          <p:cNvPicPr>
            <a:picLocks noChangeAspect="1"/>
          </p:cNvPicPr>
          <p:nvPr/>
        </p:nvPicPr>
        <p:blipFill>
          <a:blip r:embed="rId5"/>
          <a:stretch>
            <a:fillRect/>
          </a:stretch>
        </p:blipFill>
        <p:spPr>
          <a:xfrm>
            <a:off x="6883003" y="10197703"/>
            <a:ext cx="460772" cy="417909"/>
          </a:xfrm>
          <a:prstGeom prst="rect">
            <a:avLst/>
          </a:prstGeom>
        </p:spPr>
      </p:pic>
      <p:sp>
        <p:nvSpPr>
          <p:cNvPr id="6" name="Rectangle 5"/>
          <p:cNvSpPr/>
          <p:nvPr/>
        </p:nvSpPr>
        <p:spPr>
          <a:xfrm>
            <a:off x="6832996" y="50006"/>
            <a:ext cx="425054" cy="310753"/>
          </a:xfrm>
          <a:prstGeom prst="rect">
            <a:avLst/>
          </a:prstGeom>
          <a:solidFill>
            <a:srgbClr val="FBFAF7"/>
          </a:solidFill>
        </p:spPr>
        <p:txBody>
          <a:bodyPr wrap="none" lIns="0" tIns="0" rIns="0" bIns="0">
            <a:noAutofit/>
          </a:bodyPr>
          <a:lstStyle/>
          <a:p>
            <a:pPr indent="0" algn="r" rtl="1">
              <a:lnSpc>
                <a:spcPts val="2550"/>
              </a:lnSpc>
            </a:pPr>
            <a:r>
              <a:rPr lang="ar-SA" sz="2300" b="1">
                <a:solidFill>
                  <a:srgbClr val="FFFFFF"/>
                </a:solidFill>
                <a:latin typeface="Times New Roman"/>
              </a:rPr>
              <a:t>ا</a:t>
            </a:r>
          </a:p>
        </p:txBody>
      </p:sp>
      <p:sp>
        <p:nvSpPr>
          <p:cNvPr id="7" name="Rectangle 6"/>
          <p:cNvSpPr/>
          <p:nvPr/>
        </p:nvSpPr>
        <p:spPr>
          <a:xfrm>
            <a:off x="2289571" y="1200150"/>
            <a:ext cx="2953941" cy="742950"/>
          </a:xfrm>
          <a:prstGeom prst="rect">
            <a:avLst/>
          </a:prstGeom>
        </p:spPr>
        <p:txBody>
          <a:bodyPr lIns="0" tIns="0" rIns="0" bIns="0">
            <a:noAutofit/>
          </a:bodyPr>
          <a:lstStyle/>
          <a:p>
            <a:pPr indent="0" algn="r" rtl="1">
              <a:lnSpc>
                <a:spcPts val="3375"/>
              </a:lnSpc>
            </a:pPr>
            <a:r>
              <a:rPr lang="ar-SA" sz="2300" b="1">
                <a:latin typeface="Times New Roman"/>
              </a:rPr>
              <a:t>ا</a:t>
            </a:r>
            <a:r>
              <a:rPr lang="en-US" sz="2300" b="1">
                <a:latin typeface="Times New Roman"/>
              </a:rPr>
              <a:t>٤</a:t>
            </a:r>
            <a:r>
              <a:rPr lang="ar-SA" sz="2300" b="1">
                <a:latin typeface="Times New Roman"/>
              </a:rPr>
              <a:t>واةبةوالاءتذارءن الدراسة</a:t>
            </a:r>
          </a:p>
          <a:p>
            <a:pPr indent="0" algn="ctr" rtl="1">
              <a:lnSpc>
                <a:spcPts val="3375"/>
              </a:lnSpc>
            </a:pPr>
            <a:r>
              <a:rPr lang="ar-SA" sz="3000" b="1">
                <a:latin typeface="Times New Roman"/>
              </a:rPr>
              <a:t>الادسمة:</a:t>
            </a:r>
          </a:p>
        </p:txBody>
      </p:sp>
      <p:sp>
        <p:nvSpPr>
          <p:cNvPr id="8" name="Rectangle 7"/>
          <p:cNvSpPr/>
          <p:nvPr/>
        </p:nvSpPr>
        <p:spPr>
          <a:xfrm>
            <a:off x="767953" y="2471737"/>
            <a:ext cx="5993606" cy="2514600"/>
          </a:xfrm>
          <a:prstGeom prst="rect">
            <a:avLst/>
          </a:prstGeom>
        </p:spPr>
        <p:txBody>
          <a:bodyPr lIns="0" tIns="0" rIns="0" bIns="0">
            <a:noAutofit/>
          </a:bodyPr>
          <a:lstStyle/>
          <a:p>
            <a:pPr indent="431800" algn="just" rtl="1">
              <a:lnSpc>
                <a:spcPts val="3488"/>
              </a:lnSpc>
            </a:pPr>
            <a:r>
              <a:rPr lang="ar-SA" sz="1700" b="1">
                <a:latin typeface="Times New Roman"/>
              </a:rPr>
              <a:t>على </a:t>
            </a:r>
            <a:r>
              <a:rPr lang="ar-SA" sz="2000">
                <a:latin typeface="Times New Roman"/>
              </a:rPr>
              <a:t>الطالب المنتظم حضور المحاضرات والدروس العملية ويحرم من دخول الاختبار النهائي فيها إذا قلت نسبة حضوره عن النسبة التي يحددها مجلس الجامعة، </a:t>
            </a:r>
            <a:r>
              <a:rPr lang="ar-SA" sz="1700" b="1">
                <a:latin typeface="Times New Roman"/>
              </a:rPr>
              <a:t>على </a:t>
            </a:r>
            <a:r>
              <a:rPr lang="ar-SA" sz="1900" b="1">
                <a:latin typeface="Times New Roman"/>
              </a:rPr>
              <a:t>ألا </a:t>
            </a:r>
            <a:r>
              <a:rPr lang="ar-SA" sz="2000">
                <a:latin typeface="Times New Roman"/>
              </a:rPr>
              <a:t>تقل عن (ه</a:t>
            </a:r>
            <a:r>
              <a:rPr lang="en-US" sz="2000">
                <a:latin typeface="Times New Roman"/>
              </a:rPr>
              <a:t>٧</a:t>
            </a:r>
            <a:r>
              <a:rPr lang="ar-SA" sz="2000">
                <a:latin typeface="Times New Roman"/>
              </a:rPr>
              <a:t>/) من المحاضرات والدروس العملية المحددة لكل مقرر خلال الفصل الدراسي، ويعد الطالب الذي حرم من دخول الاختبار بسبب الغياب راسبأ في المقرر، ويرصد له تقدير محروم (ح)</a:t>
            </a:r>
          </a:p>
        </p:txBody>
      </p:sp>
      <p:sp>
        <p:nvSpPr>
          <p:cNvPr id="9" name="Rectangle 8"/>
          <p:cNvSpPr/>
          <p:nvPr/>
        </p:nvSpPr>
        <p:spPr>
          <a:xfrm>
            <a:off x="775096" y="6690121"/>
            <a:ext cx="5990035" cy="753666"/>
          </a:xfrm>
          <a:prstGeom prst="rect">
            <a:avLst/>
          </a:prstGeom>
        </p:spPr>
        <p:txBody>
          <a:bodyPr lIns="0" tIns="0" rIns="0" bIns="0">
            <a:noAutofit/>
          </a:bodyPr>
          <a:lstStyle/>
          <a:p>
            <a:pPr indent="419100" algn="just" rtl="1">
              <a:lnSpc>
                <a:spcPts val="3459"/>
              </a:lnSpc>
            </a:pPr>
            <a:r>
              <a:rPr lang="ar-SA" sz="2000">
                <a:latin typeface="Times New Roman"/>
              </a:rPr>
              <a:t>يجوز لمجلس الكلية </a:t>
            </a:r>
            <a:r>
              <a:rPr lang="ar-SA" sz="1900" b="1">
                <a:latin typeface="Times New Roman"/>
              </a:rPr>
              <a:t>أو </a:t>
            </a:r>
            <a:r>
              <a:rPr lang="ar-SA" sz="2000">
                <a:latin typeface="Times New Roman"/>
              </a:rPr>
              <a:t>من يغوضه -استثناء- رفع الحرمان والسماح للطالب بدخول الاختبار، شريطة </a:t>
            </a:r>
            <a:r>
              <a:rPr lang="ar-SA" sz="1900" b="1">
                <a:latin typeface="Times New Roman"/>
              </a:rPr>
              <a:t>أن </a:t>
            </a:r>
            <a:r>
              <a:rPr lang="ar-SA" sz="2000">
                <a:latin typeface="Times New Roman"/>
              </a:rPr>
              <a:t>يقدم الطالب</a:t>
            </a:r>
          </a:p>
        </p:txBody>
      </p:sp>
      <p:sp>
        <p:nvSpPr>
          <p:cNvPr id="10" name="Rectangle 9"/>
          <p:cNvSpPr/>
          <p:nvPr/>
        </p:nvSpPr>
        <p:spPr>
          <a:xfrm>
            <a:off x="771525" y="7579518"/>
            <a:ext cx="5982890" cy="1146572"/>
          </a:xfrm>
          <a:prstGeom prst="rect">
            <a:avLst/>
          </a:prstGeom>
        </p:spPr>
        <p:txBody>
          <a:bodyPr lIns="0" tIns="0" rIns="0" bIns="0">
            <a:noAutofit/>
          </a:bodyPr>
          <a:lstStyle/>
          <a:p>
            <a:pPr indent="0" algn="just" rtl="1">
              <a:lnSpc>
                <a:spcPts val="3431"/>
              </a:lnSpc>
            </a:pPr>
            <a:r>
              <a:rPr lang="ar-SA" sz="2000">
                <a:latin typeface="Times New Roman"/>
              </a:rPr>
              <a:t>عذرا يقبله المجلس، ويحدد مجلس الجامعة نسبة الحضور </a:t>
            </a:r>
            <a:r>
              <a:rPr lang="ar-SA" sz="1700" b="1">
                <a:latin typeface="Times New Roman"/>
              </a:rPr>
              <a:t>على </a:t>
            </a:r>
            <a:r>
              <a:rPr lang="ar-SA" sz="1900" b="1">
                <a:latin typeface="Times New Roman"/>
              </a:rPr>
              <a:t>ألا تقل </a:t>
            </a:r>
            <a:r>
              <a:rPr lang="ar-SA" sz="2000">
                <a:latin typeface="Times New Roman"/>
              </a:rPr>
              <a:t>عن (</a:t>
            </a:r>
            <a:r>
              <a:rPr lang="en-US" sz="2000">
                <a:latin typeface="Times New Roman"/>
              </a:rPr>
              <a:t>٠</a:t>
            </a:r>
            <a:r>
              <a:rPr lang="ar-SA" sz="2000">
                <a:latin typeface="Times New Roman"/>
              </a:rPr>
              <a:t>ه/) من ا لمجاضرات والدروس العملية المحددة للمقرر.</a:t>
            </a:r>
          </a:p>
        </p:txBody>
      </p:sp>
      <p:sp>
        <p:nvSpPr>
          <p:cNvPr id="11" name="Rectangle 10"/>
          <p:cNvSpPr/>
          <p:nvPr/>
        </p:nvSpPr>
        <p:spPr>
          <a:xfrm>
            <a:off x="5890021" y="5086350"/>
            <a:ext cx="871538" cy="296465"/>
          </a:xfrm>
          <a:prstGeom prst="rect">
            <a:avLst/>
          </a:prstGeom>
        </p:spPr>
        <p:txBody>
          <a:bodyPr wrap="none" lIns="0" tIns="0" rIns="0" bIns="0">
            <a:noAutofit/>
          </a:bodyPr>
          <a:lstStyle/>
          <a:p>
            <a:pPr indent="0" algn="r" rtl="1">
              <a:lnSpc>
                <a:spcPts val="2100"/>
              </a:lnSpc>
            </a:pPr>
            <a:r>
              <a:rPr lang="ar-SA" sz="1900" b="1">
                <a:latin typeface="Times New Roman"/>
              </a:rPr>
              <a:t>أو(ا.</a:t>
            </a:r>
          </a:p>
        </p:txBody>
      </p:sp>
      <p:sp>
        <p:nvSpPr>
          <p:cNvPr id="12" name="Rectangle 11"/>
          <p:cNvSpPr/>
          <p:nvPr/>
        </p:nvSpPr>
        <p:spPr>
          <a:xfrm>
            <a:off x="278606" y="10186987"/>
            <a:ext cx="446484" cy="453628"/>
          </a:xfrm>
          <a:prstGeom prst="rect">
            <a:avLst/>
          </a:prstGeom>
        </p:spPr>
        <p:txBody>
          <a:bodyPr wrap="none" lIns="0" tIns="0" rIns="0" bIns="0">
            <a:noAutofit/>
          </a:bodyPr>
          <a:lstStyle/>
          <a:p>
            <a:pPr indent="0" algn="r" rtl="1">
              <a:lnSpc>
                <a:spcPts val="5320"/>
              </a:lnSpc>
            </a:pPr>
            <a:r>
              <a:rPr lang="ar-SA" sz="4800" b="1">
                <a:latin typeface="Times New Roman"/>
              </a:rPr>
              <a:t>ا</a:t>
            </a:r>
          </a:p>
        </p:txBody>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5750" y="71437"/>
            <a:ext cx="421481" cy="421481"/>
          </a:xfrm>
          <a:prstGeom prst="rect">
            <a:avLst/>
          </a:prstGeom>
        </p:spPr>
      </p:pic>
      <p:pic>
        <p:nvPicPr>
          <p:cNvPr id="3" name="Picture 2"/>
          <p:cNvPicPr>
            <a:picLocks noChangeAspect="1"/>
          </p:cNvPicPr>
          <p:nvPr/>
        </p:nvPicPr>
        <p:blipFill>
          <a:blip r:embed="rId3"/>
          <a:stretch>
            <a:fillRect/>
          </a:stretch>
        </p:blipFill>
        <p:spPr>
          <a:xfrm>
            <a:off x="2636043" y="800100"/>
            <a:ext cx="2314575" cy="907256"/>
          </a:xfrm>
          <a:prstGeom prst="rect">
            <a:avLst/>
          </a:prstGeom>
        </p:spPr>
      </p:pic>
      <p:pic>
        <p:nvPicPr>
          <p:cNvPr id="4" name="Picture 3"/>
          <p:cNvPicPr>
            <a:picLocks noChangeAspect="1"/>
          </p:cNvPicPr>
          <p:nvPr/>
        </p:nvPicPr>
        <p:blipFill>
          <a:blip r:embed="rId4"/>
          <a:stretch>
            <a:fillRect/>
          </a:stretch>
        </p:blipFill>
        <p:spPr>
          <a:xfrm>
            <a:off x="2643187" y="3178968"/>
            <a:ext cx="2314575" cy="914400"/>
          </a:xfrm>
          <a:prstGeom prst="rect">
            <a:avLst/>
          </a:prstGeom>
        </p:spPr>
      </p:pic>
      <p:pic>
        <p:nvPicPr>
          <p:cNvPr id="5" name="Picture 4"/>
          <p:cNvPicPr>
            <a:picLocks noChangeAspect="1"/>
          </p:cNvPicPr>
          <p:nvPr/>
        </p:nvPicPr>
        <p:blipFill>
          <a:blip r:embed="rId5"/>
          <a:stretch>
            <a:fillRect/>
          </a:stretch>
        </p:blipFill>
        <p:spPr>
          <a:xfrm>
            <a:off x="2657475" y="6493668"/>
            <a:ext cx="2307431" cy="900113"/>
          </a:xfrm>
          <a:prstGeom prst="rect">
            <a:avLst/>
          </a:prstGeom>
        </p:spPr>
      </p:pic>
      <p:sp>
        <p:nvSpPr>
          <p:cNvPr id="6" name="Rectangle 5"/>
          <p:cNvSpPr/>
          <p:nvPr/>
        </p:nvSpPr>
        <p:spPr>
          <a:xfrm>
            <a:off x="842962" y="1800225"/>
            <a:ext cx="5965031" cy="1250156"/>
          </a:xfrm>
          <a:prstGeom prst="rect">
            <a:avLst/>
          </a:prstGeom>
        </p:spPr>
        <p:txBody>
          <a:bodyPr lIns="0" tIns="0" rIns="0" bIns="0">
            <a:noAutofit/>
          </a:bodyPr>
          <a:lstStyle/>
          <a:p>
            <a:pPr indent="469900" algn="just" rtl="1">
              <a:lnSpc>
                <a:spcPts val="3459"/>
              </a:lnSpc>
              <a:spcBef>
                <a:spcPts val="910"/>
              </a:spcBef>
            </a:pPr>
            <a:r>
              <a:rPr lang="ar-SA" sz="2000">
                <a:latin typeface="Times New Roman"/>
              </a:rPr>
              <a:t>الطالب الذي يتغيب عن الاختبار النهائي تحكون درجته صفرا </a:t>
            </a:r>
            <a:r>
              <a:rPr lang="ar-SA" sz="1900" b="1">
                <a:latin typeface="Times New Roman"/>
              </a:rPr>
              <a:t>في ذلك </a:t>
            </a:r>
            <a:r>
              <a:rPr lang="ar-SA" sz="2000">
                <a:latin typeface="Times New Roman"/>
              </a:rPr>
              <a:t>الاختبار، ويحسب تقديره في </a:t>
            </a:r>
            <a:r>
              <a:rPr lang="ar-SA" sz="1900" b="1">
                <a:latin typeface="Times New Roman"/>
              </a:rPr>
              <a:t>ذلك </a:t>
            </a:r>
            <a:r>
              <a:rPr lang="ar-SA" sz="2000">
                <a:latin typeface="Times New Roman"/>
              </a:rPr>
              <a:t>المقرر </a:t>
            </a:r>
            <a:r>
              <a:rPr lang="ar-SA" sz="1700" b="1">
                <a:latin typeface="Times New Roman"/>
              </a:rPr>
              <a:t>على </a:t>
            </a:r>
            <a:r>
              <a:rPr lang="ar-SA" sz="2000">
                <a:latin typeface="Times New Roman"/>
              </a:rPr>
              <a:t>أساس درجات الأعمال الفصلية </a:t>
            </a:r>
            <a:r>
              <a:rPr lang="ar-SA" sz="1700" b="1">
                <a:latin typeface="Times New Roman"/>
              </a:rPr>
              <a:t>التي </a:t>
            </a:r>
            <a:r>
              <a:rPr lang="ar-SA" sz="2000">
                <a:latin typeface="Times New Roman"/>
              </a:rPr>
              <a:t>حصل عليها.</a:t>
            </a:r>
          </a:p>
        </p:txBody>
      </p:sp>
      <p:sp>
        <p:nvSpPr>
          <p:cNvPr id="7" name="Rectangle 6"/>
          <p:cNvSpPr/>
          <p:nvPr/>
        </p:nvSpPr>
        <p:spPr>
          <a:xfrm>
            <a:off x="850106" y="4236243"/>
            <a:ext cx="5986462" cy="2143125"/>
          </a:xfrm>
          <a:prstGeom prst="rect">
            <a:avLst/>
          </a:prstGeom>
        </p:spPr>
        <p:txBody>
          <a:bodyPr lIns="0" tIns="0" rIns="0" bIns="0">
            <a:noAutofit/>
          </a:bodyPr>
          <a:lstStyle/>
          <a:p>
            <a:pPr indent="469900" algn="just" rtl="1">
              <a:lnSpc>
                <a:spcPts val="3431"/>
              </a:lnSpc>
              <a:spcBef>
                <a:spcPts val="1260"/>
              </a:spcBef>
            </a:pPr>
            <a:r>
              <a:rPr lang="ar-SA" sz="2000">
                <a:latin typeface="Times New Roman"/>
              </a:rPr>
              <a:t>إدا دم يتمخن الطالب من حضور الاختبار النهائي في أي من مواد الغصل لعذر قهري جاز لمجلس الملية، في حالات الضرورة القصوى، قبول عذره والسماح بإعطائه اختبازا' بديلا خلال مدة لا تتجاوز نهاية الغصل الدراسي التالي ويعطى التقدير الذي يحصل </a:t>
            </a:r>
            <a:r>
              <a:rPr lang="ar-SA" sz="1800" b="1">
                <a:latin typeface="Times New Roman"/>
              </a:rPr>
              <a:t>عليه </a:t>
            </a:r>
            <a:r>
              <a:rPr lang="ar-SA" sz="2000">
                <a:latin typeface="Times New Roman"/>
              </a:rPr>
              <a:t>بعد أدائه الاختباز البديل.</a:t>
            </a:r>
          </a:p>
        </p:txBody>
      </p:sp>
      <p:sp>
        <p:nvSpPr>
          <p:cNvPr id="8" name="Rectangle 7"/>
          <p:cNvSpPr/>
          <p:nvPr/>
        </p:nvSpPr>
        <p:spPr>
          <a:xfrm>
            <a:off x="739378" y="7818834"/>
            <a:ext cx="6057900" cy="821531"/>
          </a:xfrm>
          <a:prstGeom prst="rect">
            <a:avLst/>
          </a:prstGeom>
        </p:spPr>
        <p:txBody>
          <a:bodyPr lIns="0" tIns="0" rIns="0" bIns="0">
            <a:noAutofit/>
          </a:bodyPr>
          <a:lstStyle/>
          <a:p>
            <a:pPr indent="0" rtl="1">
              <a:lnSpc>
                <a:spcPts val="3741"/>
              </a:lnSpc>
              <a:spcBef>
                <a:spcPts val="2450"/>
              </a:spcBef>
            </a:pPr>
            <a:r>
              <a:rPr lang="ar-SA" sz="2000">
                <a:latin typeface="Times New Roman"/>
              </a:rPr>
              <a:t>(أ) يجوز للطالب الاعتذار عن الاستمرار في دراسة فحعل دراسي </a:t>
            </a:r>
            <a:r>
              <a:rPr lang="ar-SA" sz="1900" b="1">
                <a:latin typeface="Times New Roman"/>
              </a:rPr>
              <a:t>دون أن </a:t>
            </a:r>
            <a:r>
              <a:rPr lang="ar-SA" sz="2000">
                <a:latin typeface="Times New Roman"/>
              </a:rPr>
              <a:t>يعد راسبأ، إذا تنندم بعذر مقبول لدى</a:t>
            </a:r>
          </a:p>
        </p:txBody>
      </p:sp>
      <p:sp>
        <p:nvSpPr>
          <p:cNvPr id="9" name="Rectangle 8"/>
          <p:cNvSpPr/>
          <p:nvPr/>
        </p:nvSpPr>
        <p:spPr>
          <a:xfrm>
            <a:off x="742950" y="9040415"/>
            <a:ext cx="6036468" cy="853678"/>
          </a:xfrm>
          <a:prstGeom prst="rect">
            <a:avLst/>
          </a:prstGeom>
        </p:spPr>
        <p:txBody>
          <a:bodyPr lIns="0" tIns="0" rIns="0" bIns="0">
            <a:noAutofit/>
          </a:bodyPr>
          <a:lstStyle/>
          <a:p>
            <a:pPr indent="0" rtl="1">
              <a:lnSpc>
                <a:spcPts val="2306"/>
              </a:lnSpc>
            </a:pPr>
            <a:r>
              <a:rPr lang="ar-SA" sz="1600">
                <a:latin typeface="Times New Roman"/>
              </a:rPr>
              <a:t>( </a:t>
            </a:r>
            <a:r>
              <a:rPr lang="en-US" sz="1600">
                <a:latin typeface="Times New Roman"/>
              </a:rPr>
              <a:t>٠</a:t>
            </a:r>
            <a:r>
              <a:rPr lang="ar-SA" sz="1600">
                <a:latin typeface="Times New Roman"/>
              </a:rPr>
              <a:t> ) عدلت هذه المادة بموجب </a:t>
            </a:r>
            <a:r>
              <a:rPr lang="ar-SA" sz="1700">
                <a:latin typeface="Times New Roman"/>
              </a:rPr>
              <a:t>قرار </a:t>
            </a:r>
            <a:r>
              <a:rPr lang="ar-SA" sz="1600">
                <a:latin typeface="Times New Roman"/>
              </a:rPr>
              <a:t>مجلس التعليم العالي </a:t>
            </a:r>
            <a:r>
              <a:rPr lang="ar-SA" sz="1700">
                <a:latin typeface="Times New Roman"/>
              </a:rPr>
              <a:t>رقم</a:t>
            </a:r>
          </a:p>
          <a:p>
            <a:pPr indent="0" rtl="1">
              <a:lnSpc>
                <a:spcPts val="2306"/>
              </a:lnSpc>
            </a:pPr>
            <a:r>
              <a:rPr lang="ar-SA" sz="1700">
                <a:latin typeface="Times New Roman"/>
              </a:rPr>
              <a:t>(</a:t>
            </a:r>
            <a:r>
              <a:rPr lang="en-US" sz="1700">
                <a:latin typeface="Times New Roman"/>
              </a:rPr>
              <a:t>١٤٢٨/</a:t>
            </a:r>
            <a:r>
              <a:rPr lang="en-US" sz="1600">
                <a:latin typeface="Times New Roman"/>
              </a:rPr>
              <a:t>٤٥/٢٣</a:t>
            </a:r>
            <a:r>
              <a:rPr lang="ar-SA" sz="1600">
                <a:latin typeface="Times New Roman"/>
              </a:rPr>
              <a:t>) وتاريخ </a:t>
            </a:r>
            <a:r>
              <a:rPr lang="en-US" sz="1700">
                <a:latin typeface="Times New Roman"/>
              </a:rPr>
              <a:t>٤٢٨/١/١٨</a:t>
            </a:r>
            <a:r>
              <a:rPr lang="ar-SA" sz="1700">
                <a:latin typeface="Times New Roman"/>
              </a:rPr>
              <a:t> </a:t>
            </a:r>
            <a:r>
              <a:rPr lang="en-US" sz="1700">
                <a:latin typeface="Times New Roman"/>
              </a:rPr>
              <a:t>١</a:t>
            </a:r>
            <a:r>
              <a:rPr lang="ar-SA" sz="1700">
                <a:latin typeface="Times New Roman"/>
              </a:rPr>
              <a:t> </a:t>
            </a:r>
            <a:r>
              <a:rPr lang="ar-SA" sz="950" b="1">
                <a:latin typeface="Times New Roman"/>
              </a:rPr>
              <a:t>لد</a:t>
            </a:r>
            <a:r>
              <a:rPr lang="en-US" sz="950" b="1">
                <a:latin typeface="Times New Roman"/>
              </a:rPr>
              <a:t>٠</a:t>
            </a:r>
            <a:r>
              <a:rPr lang="ar-SA" sz="950" b="1">
                <a:latin typeface="Times New Roman"/>
              </a:rPr>
              <a:t> </a:t>
            </a:r>
            <a:r>
              <a:rPr lang="ar-SA" sz="1600">
                <a:latin typeface="Times New Roman"/>
              </a:rPr>
              <a:t>المتوج بالموافقة السامية </a:t>
            </a:r>
            <a:r>
              <a:rPr lang="ar-SA" sz="1700">
                <a:latin typeface="Times New Roman"/>
              </a:rPr>
              <a:t>رقم</a:t>
            </a:r>
          </a:p>
          <a:p>
            <a:pPr marR="482600" indent="0" algn="r" rtl="1">
              <a:lnSpc>
                <a:spcPts val="2306"/>
              </a:lnSpc>
            </a:pPr>
            <a:r>
              <a:rPr lang="ar-SA" sz="1600">
                <a:latin typeface="Times New Roman"/>
              </a:rPr>
              <a:t>(</a:t>
            </a:r>
            <a:r>
              <a:rPr lang="en-US" sz="1600">
                <a:latin typeface="Times New Roman"/>
              </a:rPr>
              <a:t>٣٠٣٠</a:t>
            </a:r>
            <a:r>
              <a:rPr lang="ar-SA" sz="1600">
                <a:latin typeface="Times New Roman"/>
              </a:rPr>
              <a:t>/م ب) وتاريخ </a:t>
            </a:r>
            <a:r>
              <a:rPr lang="en-US" sz="1700">
                <a:latin typeface="Times New Roman"/>
              </a:rPr>
              <a:t>٤٢٨/٣/٢٣</a:t>
            </a:r>
            <a:r>
              <a:rPr lang="ar-SA" sz="1700">
                <a:latin typeface="Times New Roman"/>
              </a:rPr>
              <a:t> </a:t>
            </a:r>
            <a:r>
              <a:rPr lang="en-US" sz="1700">
                <a:latin typeface="Times New Roman"/>
              </a:rPr>
              <a:t>١</a:t>
            </a:r>
            <a:r>
              <a:rPr lang="ar-SA" sz="1700">
                <a:latin typeface="Times New Roman"/>
              </a:rPr>
              <a:t>ف.</a:t>
            </a:r>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0740" y="9522618"/>
            <a:ext cx="7150894" cy="1171575"/>
          </a:xfrm>
          <a:prstGeom prst="rect">
            <a:avLst/>
          </a:prstGeom>
        </p:spPr>
      </p:pic>
      <p:sp>
        <p:nvSpPr>
          <p:cNvPr id="3" name="Rectangle 2"/>
          <p:cNvSpPr/>
          <p:nvPr/>
        </p:nvSpPr>
        <p:spPr>
          <a:xfrm>
            <a:off x="6832996" y="46434"/>
            <a:ext cx="421482" cy="314325"/>
          </a:xfrm>
          <a:prstGeom prst="rect">
            <a:avLst/>
          </a:prstGeom>
          <a:solidFill>
            <a:srgbClr val="FBFAF6"/>
          </a:solidFill>
        </p:spPr>
        <p:txBody>
          <a:bodyPr wrap="none" lIns="0" tIns="0" rIns="0" bIns="0">
            <a:noAutofit/>
          </a:bodyPr>
          <a:lstStyle/>
          <a:p>
            <a:pPr indent="0" algn="r" rtl="1">
              <a:lnSpc>
                <a:spcPts val="2550"/>
              </a:lnSpc>
              <a:spcAft>
                <a:spcPts val="1540"/>
              </a:spcAft>
            </a:pPr>
            <a:r>
              <a:rPr lang="ar-SA" sz="2300" b="1">
                <a:solidFill>
                  <a:srgbClr val="FFFFFF"/>
                </a:solidFill>
                <a:latin typeface="Times New Roman"/>
              </a:rPr>
              <a:t>ا.</a:t>
            </a:r>
          </a:p>
        </p:txBody>
      </p:sp>
      <p:sp>
        <p:nvSpPr>
          <p:cNvPr id="4" name="Rectangle 3"/>
          <p:cNvSpPr/>
          <p:nvPr/>
        </p:nvSpPr>
        <p:spPr>
          <a:xfrm>
            <a:off x="6950868" y="357187"/>
            <a:ext cx="328613" cy="121444"/>
          </a:xfrm>
          <a:prstGeom prst="rect">
            <a:avLst/>
          </a:prstGeom>
        </p:spPr>
        <p:txBody>
          <a:bodyPr wrap="none" lIns="0" tIns="0" rIns="0" bIns="0">
            <a:noAutofit/>
          </a:bodyPr>
          <a:lstStyle/>
          <a:p>
            <a:pPr indent="0" algn="r" rtl="1">
              <a:lnSpc>
                <a:spcPts val="500"/>
              </a:lnSpc>
            </a:pPr>
            <a:r>
              <a:rPr lang="ar-SA" sz="450">
                <a:latin typeface="Times New Roman"/>
              </a:rPr>
              <a:t>نيلأ</a:t>
            </a:r>
            <a:r>
              <a:rPr lang="en-US" sz="450">
                <a:latin typeface="Times New Roman"/>
              </a:rPr>
              <a:t>١٠</a:t>
            </a:r>
          </a:p>
        </p:txBody>
      </p:sp>
      <p:sp>
        <p:nvSpPr>
          <p:cNvPr id="5" name="Rectangle 4"/>
          <p:cNvSpPr/>
          <p:nvPr/>
        </p:nvSpPr>
        <p:spPr>
          <a:xfrm>
            <a:off x="778668" y="735806"/>
            <a:ext cx="6093619" cy="2686050"/>
          </a:xfrm>
          <a:prstGeom prst="rect">
            <a:avLst/>
          </a:prstGeom>
        </p:spPr>
        <p:txBody>
          <a:bodyPr lIns="0" tIns="0" rIns="0" bIns="0">
            <a:noAutofit/>
          </a:bodyPr>
          <a:lstStyle/>
          <a:p>
            <a:pPr marR="481410" indent="0" algn="just" rtl="1">
              <a:lnSpc>
                <a:spcPts val="3853"/>
              </a:lnSpc>
              <a:spcBef>
                <a:spcPts val="1540"/>
              </a:spcBef>
            </a:pPr>
            <a:r>
              <a:rPr lang="ar-SA" sz="2000">
                <a:latin typeface="Times New Roman"/>
              </a:rPr>
              <a:t>الجهة النى يحددها مجلس الجامعة، وذلك خلال فترة زمنية تحددها القواعد التنفيذية الش يقرها مجلس الجامعة، ويرصد للطالب تقدير (ع) أو (</a:t>
            </a:r>
            <a:r>
              <a:rPr lang="en-US" sz="2000">
                <a:latin typeface="Times New Roman"/>
              </a:rPr>
              <a:t>١٧</a:t>
            </a:r>
            <a:r>
              <a:rPr lang="ar-SA" sz="2000">
                <a:latin typeface="Times New Roman"/>
              </a:rPr>
              <a:t>) ويحتسب هذا الغصل من المدة اللازمة لإنهاء متطلبات التخرج.</a:t>
            </a:r>
          </a:p>
          <a:p>
            <a:pPr indent="0" rtl="1">
              <a:lnSpc>
                <a:spcPts val="3291"/>
              </a:lnSpc>
              <a:spcAft>
                <a:spcPts val="280"/>
              </a:spcAft>
            </a:pPr>
            <a:r>
              <a:rPr lang="ar-SA" sz="2000">
                <a:latin typeface="Times New Roman"/>
              </a:rPr>
              <a:t>(ب) يجوز الانسحاب بعذر من مقرر آو أكثر </a:t>
            </a:r>
            <a:r>
              <a:rPr lang="ar-SA" sz="1800" b="1">
                <a:latin typeface="Times New Roman"/>
              </a:rPr>
              <a:t>في </a:t>
            </a:r>
            <a:r>
              <a:rPr lang="ar-SA" sz="2000">
                <a:latin typeface="Times New Roman"/>
              </a:rPr>
              <a:t>الغصل الدراسى وفق القواعد التنفيذية الش يقرها مجلس</a:t>
            </a:r>
          </a:p>
        </p:txBody>
      </p:sp>
      <p:sp>
        <p:nvSpPr>
          <p:cNvPr id="6" name="Rectangle 5"/>
          <p:cNvSpPr/>
          <p:nvPr/>
        </p:nvSpPr>
        <p:spPr>
          <a:xfrm>
            <a:off x="5557837" y="3636168"/>
            <a:ext cx="839391" cy="264319"/>
          </a:xfrm>
          <a:prstGeom prst="rect">
            <a:avLst/>
          </a:prstGeom>
        </p:spPr>
        <p:txBody>
          <a:bodyPr wrap="none" lIns="0" tIns="0" rIns="0" bIns="0">
            <a:noAutofit/>
          </a:bodyPr>
          <a:lstStyle/>
          <a:p>
            <a:pPr indent="0" algn="just" rtl="1">
              <a:lnSpc>
                <a:spcPts val="2210"/>
              </a:lnSpc>
              <a:spcBef>
                <a:spcPts val="280"/>
              </a:spcBef>
            </a:pPr>
            <a:r>
              <a:rPr lang="ar-SA" sz="2000">
                <a:latin typeface="Times New Roman"/>
              </a:rPr>
              <a:t>الجامعة.</a:t>
            </a:r>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19013" y="63795"/>
            <a:ext cx="432391" cy="425302"/>
          </a:xfrm>
          <a:prstGeom prst="rect">
            <a:avLst/>
          </a:prstGeom>
        </p:spPr>
      </p:pic>
      <p:pic>
        <p:nvPicPr>
          <p:cNvPr id="3" name="Picture 2"/>
          <p:cNvPicPr>
            <a:picLocks noChangeAspect="1"/>
          </p:cNvPicPr>
          <p:nvPr/>
        </p:nvPicPr>
        <p:blipFill>
          <a:blip r:embed="rId3"/>
          <a:stretch>
            <a:fillRect/>
          </a:stretch>
        </p:blipFill>
        <p:spPr>
          <a:xfrm>
            <a:off x="5337544" y="751367"/>
            <a:ext cx="173665" cy="1254642"/>
          </a:xfrm>
          <a:prstGeom prst="rect">
            <a:avLst/>
          </a:prstGeom>
        </p:spPr>
      </p:pic>
      <p:pic>
        <p:nvPicPr>
          <p:cNvPr id="4" name="Picture 3"/>
          <p:cNvPicPr>
            <a:picLocks noChangeAspect="1"/>
          </p:cNvPicPr>
          <p:nvPr/>
        </p:nvPicPr>
        <p:blipFill>
          <a:blip r:embed="rId4"/>
          <a:stretch>
            <a:fillRect/>
          </a:stretch>
        </p:blipFill>
        <p:spPr>
          <a:xfrm>
            <a:off x="2612065" y="4898065"/>
            <a:ext cx="2307265" cy="910855"/>
          </a:xfrm>
          <a:prstGeom prst="rect">
            <a:avLst/>
          </a:prstGeom>
        </p:spPr>
      </p:pic>
      <p:pic>
        <p:nvPicPr>
          <p:cNvPr id="5" name="Picture 4"/>
          <p:cNvPicPr>
            <a:picLocks noChangeAspect="1"/>
          </p:cNvPicPr>
          <p:nvPr/>
        </p:nvPicPr>
        <p:blipFill>
          <a:blip r:embed="rId5"/>
          <a:stretch>
            <a:fillRect/>
          </a:stretch>
        </p:blipFill>
        <p:spPr>
          <a:xfrm>
            <a:off x="2594344" y="8158716"/>
            <a:ext cx="2303721" cy="917944"/>
          </a:xfrm>
          <a:prstGeom prst="rect">
            <a:avLst/>
          </a:prstGeom>
        </p:spPr>
      </p:pic>
      <p:pic>
        <p:nvPicPr>
          <p:cNvPr id="6" name="Picture 5"/>
          <p:cNvPicPr>
            <a:picLocks noChangeAspect="1"/>
          </p:cNvPicPr>
          <p:nvPr/>
        </p:nvPicPr>
        <p:blipFill>
          <a:blip r:embed="rId6"/>
          <a:stretch>
            <a:fillRect/>
          </a:stretch>
        </p:blipFill>
        <p:spPr>
          <a:xfrm>
            <a:off x="6861544" y="10189534"/>
            <a:ext cx="457200" cy="421759"/>
          </a:xfrm>
          <a:prstGeom prst="rect">
            <a:avLst/>
          </a:prstGeom>
        </p:spPr>
      </p:pic>
      <p:pic>
        <p:nvPicPr>
          <p:cNvPr id="7" name="Picture 6"/>
          <p:cNvPicPr>
            <a:picLocks noChangeAspect="1"/>
          </p:cNvPicPr>
          <p:nvPr/>
        </p:nvPicPr>
        <p:blipFill>
          <a:blip r:embed="rId7"/>
          <a:stretch>
            <a:fillRect/>
          </a:stretch>
        </p:blipFill>
        <p:spPr>
          <a:xfrm>
            <a:off x="304800" y="10200167"/>
            <a:ext cx="418213" cy="425302"/>
          </a:xfrm>
          <a:prstGeom prst="rect">
            <a:avLst/>
          </a:prstGeom>
        </p:spPr>
      </p:pic>
      <p:sp>
        <p:nvSpPr>
          <p:cNvPr id="8" name="Rectangle 7"/>
          <p:cNvSpPr/>
          <p:nvPr/>
        </p:nvSpPr>
        <p:spPr>
          <a:xfrm>
            <a:off x="265813" y="63795"/>
            <a:ext cx="464289" cy="453656"/>
          </a:xfrm>
          <a:prstGeom prst="rect">
            <a:avLst/>
          </a:prstGeom>
        </p:spPr>
        <p:txBody>
          <a:bodyPr wrap="none" lIns="0" tIns="0" rIns="0" bIns="0">
            <a:noAutofit/>
          </a:bodyPr>
          <a:lstStyle/>
          <a:p>
            <a:pPr indent="0" algn="r" rtl="1">
              <a:lnSpc>
                <a:spcPts val="2170"/>
              </a:lnSpc>
            </a:pPr>
            <a:r>
              <a:rPr lang="ar-SA" sz="1800" i="1">
                <a:latin typeface="Tahoma"/>
              </a:rPr>
              <a:t>ا</a:t>
            </a:r>
          </a:p>
        </p:txBody>
      </p:sp>
      <p:sp>
        <p:nvSpPr>
          <p:cNvPr id="9" name="Rectangle 8"/>
          <p:cNvSpPr/>
          <p:nvPr/>
        </p:nvSpPr>
        <p:spPr>
          <a:xfrm>
            <a:off x="2385237" y="1013637"/>
            <a:ext cx="2828260" cy="800986"/>
          </a:xfrm>
          <a:prstGeom prst="rect">
            <a:avLst/>
          </a:prstGeom>
        </p:spPr>
        <p:txBody>
          <a:bodyPr lIns="0" tIns="0" rIns="0" bIns="0">
            <a:noAutofit/>
          </a:bodyPr>
          <a:lstStyle/>
          <a:p>
            <a:pPr indent="0" algn="r" rtl="1">
              <a:lnSpc>
                <a:spcPts val="3767"/>
              </a:lnSpc>
            </a:pPr>
            <a:r>
              <a:rPr lang="ar-SA" sz="2300" b="1">
                <a:latin typeface="Times New Roman"/>
              </a:rPr>
              <a:t>اق</a:t>
            </a:r>
            <a:r>
              <a:rPr lang="en-US" sz="2300" b="1">
                <a:latin typeface="Times New Roman"/>
              </a:rPr>
              <a:t>٠</a:t>
            </a:r>
            <a:r>
              <a:rPr lang="ar-SA" sz="2300" b="1">
                <a:latin typeface="Times New Roman"/>
              </a:rPr>
              <a:t>جيلوالاساعضاكراط</a:t>
            </a:r>
          </a:p>
          <a:p>
            <a:pPr indent="444500" algn="just" rtl="1">
              <a:lnSpc>
                <a:spcPts val="3767"/>
              </a:lnSpc>
              <a:spcAft>
                <a:spcPts val="1400"/>
              </a:spcAft>
            </a:pPr>
            <a:r>
              <a:rPr lang="ar-SA" sz="2300" b="1">
                <a:latin typeface="Times New Roman"/>
              </a:rPr>
              <a:t>الهادة الرابعة عشرة ذ</a:t>
            </a:r>
          </a:p>
        </p:txBody>
      </p:sp>
      <p:sp>
        <p:nvSpPr>
          <p:cNvPr id="10" name="Rectangle 9"/>
          <p:cNvSpPr/>
          <p:nvPr/>
        </p:nvSpPr>
        <p:spPr>
          <a:xfrm>
            <a:off x="829339" y="2254102"/>
            <a:ext cx="5932967" cy="2519916"/>
          </a:xfrm>
          <a:prstGeom prst="rect">
            <a:avLst/>
          </a:prstGeom>
        </p:spPr>
        <p:txBody>
          <a:bodyPr lIns="0" tIns="0" rIns="0" bIns="0">
            <a:noAutofit/>
          </a:bodyPr>
          <a:lstStyle/>
          <a:p>
            <a:pPr indent="444500" algn="just" rtl="1">
              <a:lnSpc>
                <a:spcPts val="3293"/>
              </a:lnSpc>
              <a:spcBef>
                <a:spcPts val="1400"/>
              </a:spcBef>
            </a:pPr>
            <a:r>
              <a:rPr lang="ar-SA" sz="2000">
                <a:latin typeface="Times New Roman"/>
              </a:rPr>
              <a:t>يمجوز للطالب التقدم بطلب تأجيل الدراسة لعذر تقبله انجهة </a:t>
            </a:r>
            <a:r>
              <a:rPr lang="ar-SA" sz="1700" b="1">
                <a:latin typeface="Times New Roman"/>
              </a:rPr>
              <a:t>التي </a:t>
            </a:r>
            <a:r>
              <a:rPr lang="ar-SA" sz="2000">
                <a:latin typeface="Times New Roman"/>
              </a:rPr>
              <a:t>يحددها مجلس الجامعة </a:t>
            </a:r>
            <a:r>
              <a:rPr lang="ar-SA" sz="1700" b="1">
                <a:latin typeface="Times New Roman"/>
              </a:rPr>
              <a:t>على </a:t>
            </a:r>
            <a:r>
              <a:rPr lang="ar-SA" sz="2000">
                <a:latin typeface="Times New Roman"/>
              </a:rPr>
              <a:t>ألأ تتجاوز مدة التأجيل فصلين دراسيين متتاليين أو </a:t>
            </a:r>
            <a:r>
              <a:rPr lang="ar-SA" sz="1900" b="1">
                <a:latin typeface="Times New Roman"/>
              </a:rPr>
              <a:t>ثلاثة </a:t>
            </a:r>
            <a:r>
              <a:rPr lang="ar-SA" sz="2000">
                <a:latin typeface="Times New Roman"/>
              </a:rPr>
              <a:t>فصول دراسية عير متتالية حدا أقصى طيلة بقائه في الجامعة </a:t>
            </a:r>
            <a:r>
              <a:rPr lang="ar-SA" sz="1900" b="1">
                <a:latin typeface="Times New Roman"/>
              </a:rPr>
              <a:t>ثم </a:t>
            </a:r>
            <a:r>
              <a:rPr lang="ar-SA" sz="2000">
                <a:latin typeface="Times New Roman"/>
              </a:rPr>
              <a:t>يطوى </a:t>
            </a:r>
            <a:r>
              <a:rPr lang="ar-SA" sz="1800" b="1">
                <a:latin typeface="Times New Roman"/>
              </a:rPr>
              <a:t>فيدل </a:t>
            </a:r>
            <a:r>
              <a:rPr lang="ar-SA" sz="2000">
                <a:latin typeface="Times New Roman"/>
              </a:rPr>
              <a:t>بعد </a:t>
            </a:r>
            <a:r>
              <a:rPr lang="ar-SA" sz="1900" b="1">
                <a:latin typeface="Times New Roman"/>
              </a:rPr>
              <a:t>ذلك، </a:t>
            </a:r>
            <a:r>
              <a:rPr lang="ar-SA" sz="2000">
                <a:latin typeface="Times New Roman"/>
              </a:rPr>
              <a:t>ويجوز نجلس الجامعة في حال الضرورة الاستثناء من ذلك، ولا تحتسب مدة التأجيل ضمن المدة اللازمة لإنهاء متطلبات التخرج.</a:t>
            </a:r>
          </a:p>
        </p:txBody>
      </p:sp>
      <p:sp>
        <p:nvSpPr>
          <p:cNvPr id="11" name="Rectangle 10"/>
          <p:cNvSpPr/>
          <p:nvPr/>
        </p:nvSpPr>
        <p:spPr>
          <a:xfrm>
            <a:off x="822251" y="6010939"/>
            <a:ext cx="5925879" cy="2048540"/>
          </a:xfrm>
          <a:prstGeom prst="rect">
            <a:avLst/>
          </a:prstGeom>
        </p:spPr>
        <p:txBody>
          <a:bodyPr lIns="0" tIns="0" rIns="0" bIns="0">
            <a:noAutofit/>
          </a:bodyPr>
          <a:lstStyle/>
          <a:p>
            <a:pPr indent="444500" algn="just" rtl="1">
              <a:lnSpc>
                <a:spcPts val="3237"/>
              </a:lnSpc>
            </a:pPr>
            <a:r>
              <a:rPr lang="ar-SA" sz="2000">
                <a:latin typeface="Times New Roman"/>
              </a:rPr>
              <a:t>إذا انقطع الطالب المنتظم عن الدراسة مدة فصل دراسي </a:t>
            </a:r>
            <a:r>
              <a:rPr lang="ar-SA" sz="1800" b="1">
                <a:latin typeface="Times New Roman"/>
              </a:rPr>
              <a:t>دون </a:t>
            </a:r>
            <a:r>
              <a:rPr lang="ar-SA" sz="2000">
                <a:latin typeface="Times New Roman"/>
              </a:rPr>
              <a:t>طلب التأجيل يطوى </a:t>
            </a:r>
            <a:r>
              <a:rPr lang="ar-SA" sz="1800" b="1">
                <a:latin typeface="Times New Roman"/>
              </a:rPr>
              <a:t>فيدل </a:t>
            </a:r>
            <a:r>
              <a:rPr lang="ar-SA" sz="2000">
                <a:latin typeface="Times New Roman"/>
              </a:rPr>
              <a:t>من الجامعة، ولمجلسر الجامعة </a:t>
            </a:r>
            <a:r>
              <a:rPr lang="ar-SA" sz="2000" b="1">
                <a:latin typeface="Times New Roman"/>
              </a:rPr>
              <a:t>طي </a:t>
            </a:r>
            <a:r>
              <a:rPr lang="ar-SA" sz="2000">
                <a:latin typeface="Times New Roman"/>
              </a:rPr>
              <a:t>قيد الطالب إذا انقطع عن الدراسة لمدة أقل، وبالنسبة للطالب المنتسب يتم </a:t>
            </a:r>
            <a:r>
              <a:rPr lang="ar-SA" sz="2000" b="1">
                <a:latin typeface="Times New Roman"/>
              </a:rPr>
              <a:t>طي </a:t>
            </a:r>
            <a:r>
              <a:rPr lang="ar-SA" sz="2000">
                <a:latin typeface="Times New Roman"/>
              </a:rPr>
              <a:t>قيدد إذا تغيب عن </a:t>
            </a:r>
            <a:r>
              <a:rPr lang="ar-SA" sz="1800" b="1">
                <a:latin typeface="Times New Roman"/>
              </a:rPr>
              <a:t>جميع </a:t>
            </a:r>
            <a:r>
              <a:rPr lang="ar-SA" sz="2000">
                <a:latin typeface="Times New Roman"/>
              </a:rPr>
              <a:t>الاختبارات النهائية لذلك ا لفصل </a:t>
            </a:r>
            <a:r>
              <a:rPr lang="ar-SA" sz="1800" b="1">
                <a:latin typeface="Times New Roman"/>
              </a:rPr>
              <a:t>دون </a:t>
            </a:r>
            <a:r>
              <a:rPr lang="ar-SA" sz="2000">
                <a:latin typeface="Times New Roman"/>
              </a:rPr>
              <a:t>عذز مقبول.</a:t>
            </a:r>
          </a:p>
        </p:txBody>
      </p:sp>
      <p:sp>
        <p:nvSpPr>
          <p:cNvPr id="12" name="Rectangle 11"/>
          <p:cNvSpPr/>
          <p:nvPr/>
        </p:nvSpPr>
        <p:spPr>
          <a:xfrm>
            <a:off x="839972" y="9307032"/>
            <a:ext cx="5897525" cy="751368"/>
          </a:xfrm>
          <a:prstGeom prst="rect">
            <a:avLst/>
          </a:prstGeom>
        </p:spPr>
        <p:txBody>
          <a:bodyPr lIns="0" tIns="0" rIns="0" bIns="0">
            <a:noAutofit/>
          </a:bodyPr>
          <a:lstStyle/>
          <a:p>
            <a:pPr indent="0" rtl="1">
              <a:lnSpc>
                <a:spcPts val="2210"/>
              </a:lnSpc>
              <a:spcAft>
                <a:spcPts val="1190"/>
              </a:spcAft>
            </a:pPr>
            <a:r>
              <a:rPr lang="ar-SA" sz="1700" b="1">
                <a:latin typeface="Times New Roman"/>
              </a:rPr>
              <a:t>لا يعد </a:t>
            </a:r>
            <a:r>
              <a:rPr lang="ar-SA" sz="2000">
                <a:latin typeface="Times New Roman"/>
              </a:rPr>
              <a:t>الطالب منقطعا </a:t>
            </a:r>
            <a:r>
              <a:rPr lang="ar-SA" sz="1800" b="1">
                <a:latin typeface="Times New Roman"/>
              </a:rPr>
              <a:t>عن </a:t>
            </a:r>
            <a:r>
              <a:rPr lang="ar-SA" sz="2000">
                <a:latin typeface="Times New Roman"/>
              </a:rPr>
              <a:t>الدراسة للغصول التي </a:t>
            </a:r>
            <a:r>
              <a:rPr lang="ar-SA" sz="1800" b="1">
                <a:latin typeface="Times New Roman"/>
              </a:rPr>
              <a:t>يدرسها</a:t>
            </a:r>
          </a:p>
          <a:p>
            <a:pPr indent="0" algn="r" rtl="1">
              <a:lnSpc>
                <a:spcPts val="2330"/>
              </a:lnSpc>
            </a:pPr>
            <a:r>
              <a:rPr lang="ar-SA" sz="2100">
                <a:latin typeface="Times New Roman"/>
              </a:rPr>
              <a:t>زائرأ في جامعة أخرى.</a:t>
            </a:r>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5750" y="346471"/>
            <a:ext cx="407193" cy="210741"/>
          </a:xfrm>
          <a:prstGeom prst="rect">
            <a:avLst/>
          </a:prstGeom>
        </p:spPr>
      </p:pic>
      <p:sp>
        <p:nvSpPr>
          <p:cNvPr id="3" name="Rectangle 2"/>
          <p:cNvSpPr/>
          <p:nvPr/>
        </p:nvSpPr>
        <p:spPr>
          <a:xfrm>
            <a:off x="4679156" y="785812"/>
            <a:ext cx="192881" cy="171450"/>
          </a:xfrm>
          <a:prstGeom prst="rect">
            <a:avLst/>
          </a:prstGeom>
        </p:spPr>
        <p:txBody>
          <a:bodyPr wrap="none" lIns="0" tIns="0" rIns="0" bIns="0">
            <a:noAutofit/>
          </a:bodyPr>
          <a:lstStyle/>
          <a:p>
            <a:pPr indent="0">
              <a:lnSpc>
                <a:spcPts val="1340"/>
              </a:lnSpc>
              <a:spcBef>
                <a:spcPts val="1330"/>
              </a:spcBef>
              <a:spcAft>
                <a:spcPts val="770"/>
              </a:spcAft>
            </a:pPr>
            <a:r>
              <a:rPr lang="ar-SA" sz="1000">
                <a:latin typeface="Arial Unicode MS"/>
              </a:rPr>
              <a:t>١١</a:t>
            </a:r>
          </a:p>
        </p:txBody>
      </p:sp>
      <p:sp>
        <p:nvSpPr>
          <p:cNvPr id="4" name="Rectangle 3"/>
          <p:cNvSpPr/>
          <p:nvPr/>
        </p:nvSpPr>
        <p:spPr>
          <a:xfrm>
            <a:off x="4686300" y="1821656"/>
            <a:ext cx="178593" cy="200025"/>
          </a:xfrm>
          <a:prstGeom prst="rect">
            <a:avLst/>
          </a:prstGeom>
        </p:spPr>
        <p:txBody>
          <a:bodyPr wrap="none" lIns="0" tIns="0" rIns="0" bIns="0">
            <a:noAutofit/>
          </a:bodyPr>
          <a:lstStyle/>
          <a:p>
            <a:pPr indent="0" algn="just"/>
            <a:r>
              <a:rPr lang="en-US" sz="2000" i="1">
                <a:latin typeface="Times New Roman"/>
              </a:rPr>
              <a:t>0</a:t>
            </a:r>
          </a:p>
        </p:txBody>
      </p:sp>
      <p:sp>
        <p:nvSpPr>
          <p:cNvPr id="5" name="Rectangle 4"/>
          <p:cNvSpPr/>
          <p:nvPr/>
        </p:nvSpPr>
        <p:spPr>
          <a:xfrm>
            <a:off x="2821781" y="1078706"/>
            <a:ext cx="1864519" cy="750094"/>
          </a:xfrm>
          <a:prstGeom prst="rect">
            <a:avLst/>
          </a:prstGeom>
        </p:spPr>
        <p:txBody>
          <a:bodyPr lIns="0" tIns="0" rIns="0" bIns="0">
            <a:noAutofit/>
          </a:bodyPr>
          <a:lstStyle/>
          <a:p>
            <a:pPr indent="381000" algn="r" rtl="1">
              <a:lnSpc>
                <a:spcPts val="3853"/>
              </a:lnSpc>
              <a:spcBef>
                <a:spcPts val="770"/>
              </a:spcBef>
              <a:spcAft>
                <a:spcPts val="3430"/>
              </a:spcAft>
            </a:pPr>
            <a:r>
              <a:rPr lang="ar-SA" sz="2200" b="1">
                <a:latin typeface="Times New Roman"/>
              </a:rPr>
              <a:t>اءادة</a:t>
            </a:r>
            <a:r>
              <a:rPr lang="en-US" sz="2200" b="1">
                <a:latin typeface="Times New Roman"/>
              </a:rPr>
              <a:t>٠</a:t>
            </a:r>
            <a:r>
              <a:rPr lang="ar-SA" sz="2200" b="1">
                <a:latin typeface="Times New Roman"/>
              </a:rPr>
              <a:t>لقيد </a:t>
            </a:r>
            <a:r>
              <a:rPr lang="ar-SA" sz="2300" b="1">
                <a:latin typeface="Times New Roman"/>
              </a:rPr>
              <a:t>الهالة السابعة عشرة؛</a:t>
            </a:r>
          </a:p>
        </p:txBody>
      </p:sp>
      <p:sp>
        <p:nvSpPr>
          <p:cNvPr id="6" name="Rectangle 5"/>
          <p:cNvSpPr/>
          <p:nvPr/>
        </p:nvSpPr>
        <p:spPr>
          <a:xfrm>
            <a:off x="832246" y="2682478"/>
            <a:ext cx="6029325" cy="1735931"/>
          </a:xfrm>
          <a:prstGeom prst="rect">
            <a:avLst/>
          </a:prstGeom>
        </p:spPr>
        <p:txBody>
          <a:bodyPr lIns="0" tIns="0" rIns="0" bIns="0">
            <a:noAutofit/>
          </a:bodyPr>
          <a:lstStyle/>
          <a:p>
            <a:pPr indent="406400" algn="r" rtl="1">
              <a:lnSpc>
                <a:spcPts val="3825"/>
              </a:lnSpc>
            </a:pPr>
            <a:r>
              <a:rPr lang="ar-SA" sz="2000">
                <a:latin typeface="Times New Roman"/>
              </a:rPr>
              <a:t>يمكن للطالب المطوي قيده التقدم طلب إعادة قيده برقمه وسجله قبل الانقطاع وفق الضوابط الاتية: ( أ ) آن يتقدم بطلب إعادة القيدخلدل آربعة فصول دراسيه من تاريخ طي القيد.</a:t>
            </a:r>
          </a:p>
        </p:txBody>
      </p:sp>
      <p:sp>
        <p:nvSpPr>
          <p:cNvPr id="7" name="Rectangle 6"/>
          <p:cNvSpPr/>
          <p:nvPr/>
        </p:nvSpPr>
        <p:spPr>
          <a:xfrm>
            <a:off x="832246" y="4586287"/>
            <a:ext cx="6025754" cy="728663"/>
          </a:xfrm>
          <a:prstGeom prst="rect">
            <a:avLst/>
          </a:prstGeom>
        </p:spPr>
        <p:txBody>
          <a:bodyPr lIns="0" tIns="0" rIns="0" bIns="0">
            <a:noAutofit/>
          </a:bodyPr>
          <a:lstStyle/>
          <a:p>
            <a:pPr indent="-685800" algn="r" rtl="1">
              <a:lnSpc>
                <a:spcPts val="3572"/>
              </a:lnSpc>
              <a:spcAft>
                <a:spcPts val="280"/>
              </a:spcAft>
            </a:pPr>
            <a:r>
              <a:rPr lang="ar-SA" sz="2000">
                <a:latin typeface="Times New Roman"/>
              </a:rPr>
              <a:t>(ب) </a:t>
            </a:r>
            <a:r>
              <a:rPr lang="ar-SA" sz="1900" b="1">
                <a:latin typeface="Times New Roman"/>
              </a:rPr>
              <a:t>أن </a:t>
            </a:r>
            <a:r>
              <a:rPr lang="ar-SA" sz="2000">
                <a:latin typeface="Times New Roman"/>
              </a:rPr>
              <a:t>يوافق مجلس الكلية المعنية والجهات نات العلاقة </a:t>
            </a:r>
            <a:r>
              <a:rPr lang="ar-SA" sz="1700" b="1">
                <a:latin typeface="Times New Roman"/>
              </a:rPr>
              <a:t>على </a:t>
            </a:r>
            <a:r>
              <a:rPr lang="ar-SA" sz="2000">
                <a:latin typeface="Times New Roman"/>
              </a:rPr>
              <a:t>إعادة </a:t>
            </a:r>
            <a:r>
              <a:rPr lang="ar-SA" sz="1800" b="1">
                <a:latin typeface="Times New Roman"/>
              </a:rPr>
              <a:t>قيد </a:t>
            </a:r>
            <a:r>
              <a:rPr lang="ar-SA" sz="2000">
                <a:latin typeface="Times New Roman"/>
              </a:rPr>
              <a:t>الطالب.</a:t>
            </a:r>
          </a:p>
        </p:txBody>
      </p:sp>
      <p:sp>
        <p:nvSpPr>
          <p:cNvPr id="8" name="Rectangle 7"/>
          <p:cNvSpPr/>
          <p:nvPr/>
        </p:nvSpPr>
        <p:spPr>
          <a:xfrm>
            <a:off x="825103" y="5547121"/>
            <a:ext cx="6050756" cy="3139679"/>
          </a:xfrm>
          <a:prstGeom prst="rect">
            <a:avLst/>
          </a:prstGeom>
        </p:spPr>
        <p:txBody>
          <a:bodyPr lIns="0" tIns="0" rIns="0" bIns="0">
            <a:noAutofit/>
          </a:bodyPr>
          <a:lstStyle/>
          <a:p>
            <a:pPr indent="0" algn="just" rtl="1">
              <a:lnSpc>
                <a:spcPts val="3713"/>
              </a:lnSpc>
            </a:pPr>
            <a:r>
              <a:rPr lang="ar-SA" sz="2000">
                <a:latin typeface="Times New Roman"/>
              </a:rPr>
              <a:t>(ج) إذا مضى على طي قيد الطالب أربعة فصول دراسية فأكثر فبإمكانه التقدم للجامعة طالبأ مستجدأ دون الرجوع إلى سجله الدراسي السابق على آن تنطبق </a:t>
            </a:r>
            <a:r>
              <a:rPr lang="ar-SA" sz="1800" b="1">
                <a:latin typeface="Times New Roman"/>
              </a:rPr>
              <a:t>عليه </a:t>
            </a:r>
            <a:r>
              <a:rPr lang="ar-SA" sz="2000">
                <a:latin typeface="Times New Roman"/>
              </a:rPr>
              <a:t>كافة شروط القبول المعلنة في حينه، ولمجلس الجامعة الاستثناء من ذلك وفقأ لضوابحل يصدرها المجلس( ) </a:t>
            </a:r>
            <a:r>
              <a:rPr lang="en-US" sz="2000">
                <a:latin typeface="Times New Roman"/>
              </a:rPr>
              <a:t>٠</a:t>
            </a:r>
            <a:r>
              <a:rPr lang="ar-SA" sz="2000">
                <a:latin typeface="Times New Roman"/>
              </a:rPr>
              <a:t> (د) لا يجوز إعادة قيد الطالب أكثر من مرة واحدة، ولمجلس الجامعة . في حالة الضرورة - الاستثناء من </a:t>
            </a:r>
            <a:r>
              <a:rPr lang="ar-SA" sz="1800">
                <a:latin typeface="Times New Roman"/>
              </a:rPr>
              <a:t>ذلك</a:t>
            </a:r>
            <a:r>
              <a:rPr lang="en-US" sz="1800">
                <a:latin typeface="Times New Roman"/>
              </a:rPr>
              <a:t>٠</a:t>
            </a:r>
          </a:p>
        </p:txBody>
      </p:sp>
      <p:sp>
        <p:nvSpPr>
          <p:cNvPr id="9" name="Rectangle 8"/>
          <p:cNvSpPr/>
          <p:nvPr/>
        </p:nvSpPr>
        <p:spPr>
          <a:xfrm>
            <a:off x="814387" y="9211865"/>
            <a:ext cx="6072188" cy="839391"/>
          </a:xfrm>
          <a:prstGeom prst="rect">
            <a:avLst/>
          </a:prstGeom>
        </p:spPr>
        <p:txBody>
          <a:bodyPr lIns="0" tIns="0" rIns="0" bIns="0">
            <a:noAutofit/>
          </a:bodyPr>
          <a:lstStyle/>
          <a:p>
            <a:pPr indent="0" rtl="1">
              <a:lnSpc>
                <a:spcPts val="2250"/>
              </a:lnSpc>
            </a:pPr>
            <a:r>
              <a:rPr lang="ar-SA" sz="1600">
                <a:latin typeface="Times New Roman"/>
              </a:rPr>
              <a:t>(</a:t>
            </a:r>
            <a:r>
              <a:rPr lang="en-US" sz="1600">
                <a:latin typeface="Times New Roman"/>
              </a:rPr>
              <a:t>١</a:t>
            </a:r>
            <a:r>
              <a:rPr lang="ar-SA" sz="1600">
                <a:latin typeface="Times New Roman"/>
              </a:rPr>
              <a:t>) عدلت هذه الفقرة بموجب قرار مجلس التعليم العالي رقم</a:t>
            </a:r>
          </a:p>
          <a:p>
            <a:pPr indent="0" rtl="1">
              <a:lnSpc>
                <a:spcPts val="2250"/>
              </a:lnSpc>
            </a:pPr>
            <a:r>
              <a:rPr lang="ar-SA" sz="1700">
                <a:latin typeface="Times New Roman"/>
              </a:rPr>
              <a:t>(</a:t>
            </a:r>
            <a:r>
              <a:rPr lang="en-US" sz="1700">
                <a:latin typeface="Times New Roman"/>
              </a:rPr>
              <a:t>٣٣/٩</a:t>
            </a:r>
            <a:r>
              <a:rPr lang="ar-SA" sz="1700">
                <a:latin typeface="Times New Roman"/>
              </a:rPr>
              <a:t>/ه</a:t>
            </a:r>
            <a:r>
              <a:rPr lang="en-US" sz="1700">
                <a:latin typeface="Times New Roman"/>
              </a:rPr>
              <a:t>٤٣</a:t>
            </a:r>
            <a:r>
              <a:rPr lang="ar-SA" sz="1700">
                <a:latin typeface="Times New Roman"/>
              </a:rPr>
              <a:t> </a:t>
            </a:r>
            <a:r>
              <a:rPr lang="en-US" sz="1600">
                <a:latin typeface="Times New Roman"/>
              </a:rPr>
              <a:t>١</a:t>
            </a:r>
            <a:r>
              <a:rPr lang="ar-SA" sz="1600">
                <a:latin typeface="Times New Roman"/>
              </a:rPr>
              <a:t>ئ) المتوج بالموافقة السامية رقم </a:t>
            </a:r>
            <a:r>
              <a:rPr lang="en-US" sz="1700">
                <a:latin typeface="Times New Roman"/>
              </a:rPr>
              <a:t>٤٧٦</a:t>
            </a:r>
            <a:r>
              <a:rPr lang="ar-SA" sz="1700">
                <a:latin typeface="Times New Roman"/>
              </a:rPr>
              <a:t> </a:t>
            </a:r>
            <a:r>
              <a:rPr lang="ar-SA" sz="1600">
                <a:latin typeface="Times New Roman"/>
              </a:rPr>
              <a:t>/أ</a:t>
            </a:r>
          </a:p>
          <a:p>
            <a:pPr marR="495300" indent="0" algn="r" rtl="1">
              <a:lnSpc>
                <a:spcPts val="2250"/>
              </a:lnSpc>
            </a:pPr>
            <a:r>
              <a:rPr lang="ar-SA" sz="1600">
                <a:latin typeface="Times New Roman"/>
              </a:rPr>
              <a:t>وتاريخ </a:t>
            </a:r>
            <a:r>
              <a:rPr lang="en-US" sz="1700">
                <a:latin typeface="Times New Roman"/>
              </a:rPr>
              <a:t>٣/٢٦</a:t>
            </a:r>
            <a:r>
              <a:rPr lang="ar-SA" sz="1700">
                <a:latin typeface="Times New Roman"/>
              </a:rPr>
              <a:t>/ه</a:t>
            </a:r>
            <a:r>
              <a:rPr lang="en-US" sz="1700">
                <a:latin typeface="Times New Roman"/>
              </a:rPr>
              <a:t>١٤٢</a:t>
            </a:r>
            <a:r>
              <a:rPr lang="ar-SA" sz="1700">
                <a:latin typeface="Times New Roman"/>
              </a:rPr>
              <a:t>ى.</a:t>
            </a:r>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28900" y="1993106"/>
            <a:ext cx="2314575" cy="921544"/>
          </a:xfrm>
          <a:prstGeom prst="rect">
            <a:avLst/>
          </a:prstGeom>
        </p:spPr>
      </p:pic>
      <p:pic>
        <p:nvPicPr>
          <p:cNvPr id="3" name="Picture 2"/>
          <p:cNvPicPr>
            <a:picLocks noChangeAspect="1"/>
          </p:cNvPicPr>
          <p:nvPr/>
        </p:nvPicPr>
        <p:blipFill>
          <a:blip r:embed="rId3"/>
          <a:stretch>
            <a:fillRect/>
          </a:stretch>
        </p:blipFill>
        <p:spPr>
          <a:xfrm>
            <a:off x="6482953" y="9294018"/>
            <a:ext cx="346472" cy="203597"/>
          </a:xfrm>
          <a:prstGeom prst="rect">
            <a:avLst/>
          </a:prstGeom>
        </p:spPr>
      </p:pic>
      <p:pic>
        <p:nvPicPr>
          <p:cNvPr id="4" name="Picture 3"/>
          <p:cNvPicPr>
            <a:picLocks noChangeAspect="1"/>
          </p:cNvPicPr>
          <p:nvPr/>
        </p:nvPicPr>
        <p:blipFill>
          <a:blip r:embed="rId4"/>
          <a:stretch>
            <a:fillRect/>
          </a:stretch>
        </p:blipFill>
        <p:spPr>
          <a:xfrm>
            <a:off x="6615112" y="10183415"/>
            <a:ext cx="732234" cy="500063"/>
          </a:xfrm>
          <a:prstGeom prst="rect">
            <a:avLst/>
          </a:prstGeom>
        </p:spPr>
      </p:pic>
      <p:pic>
        <p:nvPicPr>
          <p:cNvPr id="5" name="Picture 4"/>
          <p:cNvPicPr>
            <a:picLocks noChangeAspect="1"/>
          </p:cNvPicPr>
          <p:nvPr/>
        </p:nvPicPr>
        <p:blipFill>
          <a:blip r:embed="rId5"/>
          <a:stretch>
            <a:fillRect/>
          </a:stretch>
        </p:blipFill>
        <p:spPr>
          <a:xfrm>
            <a:off x="221456" y="7947421"/>
            <a:ext cx="517922" cy="2736057"/>
          </a:xfrm>
          <a:prstGeom prst="rect">
            <a:avLst/>
          </a:prstGeom>
        </p:spPr>
      </p:pic>
      <p:sp>
        <p:nvSpPr>
          <p:cNvPr id="6" name="Rectangle 5"/>
          <p:cNvSpPr/>
          <p:nvPr/>
        </p:nvSpPr>
        <p:spPr>
          <a:xfrm>
            <a:off x="275034" y="78581"/>
            <a:ext cx="428625" cy="292894"/>
          </a:xfrm>
          <a:prstGeom prst="rect">
            <a:avLst/>
          </a:prstGeom>
          <a:solidFill>
            <a:srgbClr val="FCFAF3"/>
          </a:solidFill>
        </p:spPr>
        <p:txBody>
          <a:bodyPr wrap="none" lIns="0" tIns="0" rIns="0" bIns="0">
            <a:noAutofit/>
          </a:bodyPr>
          <a:lstStyle/>
          <a:p>
            <a:pPr indent="0" algn="r" rtl="1">
              <a:lnSpc>
                <a:spcPts val="2550"/>
              </a:lnSpc>
            </a:pPr>
            <a:r>
              <a:rPr lang="ar-SA" sz="2300" b="1">
                <a:solidFill>
                  <a:srgbClr val="EBE0D4"/>
                </a:solidFill>
                <a:latin typeface="Times New Roman"/>
              </a:rPr>
              <a:t>ا</a:t>
            </a:r>
          </a:p>
        </p:txBody>
      </p:sp>
      <p:sp>
        <p:nvSpPr>
          <p:cNvPr id="7" name="Rectangle 6"/>
          <p:cNvSpPr/>
          <p:nvPr/>
        </p:nvSpPr>
        <p:spPr>
          <a:xfrm>
            <a:off x="6443662" y="846534"/>
            <a:ext cx="407194" cy="289322"/>
          </a:xfrm>
          <a:prstGeom prst="rect">
            <a:avLst/>
          </a:prstGeom>
        </p:spPr>
        <p:txBody>
          <a:bodyPr wrap="none" lIns="0" tIns="0" rIns="0" bIns="0">
            <a:noAutofit/>
          </a:bodyPr>
          <a:lstStyle/>
          <a:p>
            <a:pPr indent="0" algn="r" rtl="1">
              <a:lnSpc>
                <a:spcPts val="2280"/>
              </a:lnSpc>
            </a:pPr>
            <a:r>
              <a:rPr lang="ar-SA" sz="1600">
                <a:latin typeface="Arial Unicode MS"/>
              </a:rPr>
              <a:t>(د)</a:t>
            </a:r>
          </a:p>
        </p:txBody>
      </p:sp>
      <p:sp>
        <p:nvSpPr>
          <p:cNvPr id="8" name="Rectangle 7"/>
          <p:cNvSpPr/>
          <p:nvPr/>
        </p:nvSpPr>
        <p:spPr>
          <a:xfrm>
            <a:off x="817959" y="842962"/>
            <a:ext cx="5393531" cy="735806"/>
          </a:xfrm>
          <a:prstGeom prst="rect">
            <a:avLst/>
          </a:prstGeom>
        </p:spPr>
        <p:txBody>
          <a:bodyPr lIns="0" tIns="0" rIns="0" bIns="0">
            <a:noAutofit/>
          </a:bodyPr>
          <a:lstStyle/>
          <a:p>
            <a:pPr indent="0" algn="just" rtl="1">
              <a:lnSpc>
                <a:spcPts val="3347"/>
              </a:lnSpc>
            </a:pPr>
            <a:r>
              <a:rPr lang="ar-SA" sz="1800" b="1">
                <a:latin typeface="Times New Roman"/>
              </a:rPr>
              <a:t>لا يجوز </a:t>
            </a:r>
            <a:r>
              <a:rPr lang="ar-SA" sz="2000">
                <a:latin typeface="Times New Roman"/>
              </a:rPr>
              <a:t>إعادة </a:t>
            </a:r>
            <a:r>
              <a:rPr lang="ar-SA" sz="1800" b="1">
                <a:latin typeface="Times New Roman"/>
              </a:rPr>
              <a:t>قيد الطالب المحلوي قيده </a:t>
            </a:r>
            <a:r>
              <a:rPr lang="ar-SA" sz="2000">
                <a:latin typeface="Times New Roman"/>
              </a:rPr>
              <a:t>إذا كان </a:t>
            </a:r>
            <a:r>
              <a:rPr lang="ar-SA" sz="1800" b="1">
                <a:latin typeface="Times New Roman"/>
              </a:rPr>
              <a:t>منصو</a:t>
            </a:r>
            <a:r>
              <a:rPr lang="ar-SA" sz="2000">
                <a:latin typeface="Times New Roman"/>
              </a:rPr>
              <a:t>لا آكاديميأ'').</a:t>
            </a:r>
          </a:p>
        </p:txBody>
      </p:sp>
      <p:sp>
        <p:nvSpPr>
          <p:cNvPr id="9" name="Rectangle 8"/>
          <p:cNvSpPr/>
          <p:nvPr/>
        </p:nvSpPr>
        <p:spPr>
          <a:xfrm>
            <a:off x="789384" y="3261121"/>
            <a:ext cx="5586412" cy="353616"/>
          </a:xfrm>
          <a:prstGeom prst="rect">
            <a:avLst/>
          </a:prstGeom>
        </p:spPr>
        <p:txBody>
          <a:bodyPr wrap="none" lIns="0" tIns="0" rIns="0" bIns="0">
            <a:noAutofit/>
          </a:bodyPr>
          <a:lstStyle/>
          <a:p>
            <a:pPr indent="0" rtl="1">
              <a:lnSpc>
                <a:spcPts val="2210"/>
              </a:lnSpc>
              <a:spcAft>
                <a:spcPts val="1050"/>
              </a:spcAft>
            </a:pPr>
            <a:r>
              <a:rPr lang="ar-SA" sz="1800" b="1">
                <a:latin typeface="Times New Roman"/>
              </a:rPr>
              <a:t>لا يجوز </a:t>
            </a:r>
            <a:r>
              <a:rPr lang="ar-SA" sz="2000">
                <a:latin typeface="Times New Roman"/>
              </a:rPr>
              <a:t>إعادة قيد الطالب الذي فصل من الجامعة </a:t>
            </a:r>
            <a:r>
              <a:rPr lang="ar-SA" sz="1800" b="1">
                <a:latin typeface="Times New Roman"/>
              </a:rPr>
              <a:t>لأسباب</a:t>
            </a:r>
          </a:p>
        </p:txBody>
      </p:sp>
      <p:sp>
        <p:nvSpPr>
          <p:cNvPr id="10" name="Rectangle 9"/>
          <p:cNvSpPr/>
          <p:nvPr/>
        </p:nvSpPr>
        <p:spPr>
          <a:xfrm>
            <a:off x="785812" y="3736181"/>
            <a:ext cx="6065044" cy="1303734"/>
          </a:xfrm>
          <a:prstGeom prst="rect">
            <a:avLst/>
          </a:prstGeom>
        </p:spPr>
        <p:txBody>
          <a:bodyPr lIns="0" tIns="0" rIns="0" bIns="0">
            <a:noAutofit/>
          </a:bodyPr>
          <a:lstStyle/>
          <a:p>
            <a:pPr indent="0" algn="just" rtl="1">
              <a:lnSpc>
                <a:spcPts val="3713"/>
              </a:lnSpc>
              <a:spcBef>
                <a:spcPts val="1050"/>
              </a:spcBef>
            </a:pPr>
            <a:r>
              <a:rPr lang="ar-SA" sz="2000">
                <a:latin typeface="Times New Roman"/>
              </a:rPr>
              <a:t>تعليمية </a:t>
            </a:r>
            <a:r>
              <a:rPr lang="ar-SA" sz="1900" b="1">
                <a:latin typeface="Times New Roman"/>
              </a:rPr>
              <a:t>أو </a:t>
            </a:r>
            <a:r>
              <a:rPr lang="ar-SA" sz="2000">
                <a:latin typeface="Times New Roman"/>
              </a:rPr>
              <a:t>تأديبية، </a:t>
            </a:r>
            <a:r>
              <a:rPr lang="ar-SA" sz="1900" b="1">
                <a:latin typeface="Times New Roman"/>
              </a:rPr>
              <a:t>آو </a:t>
            </a:r>
            <a:r>
              <a:rPr lang="ar-SA" sz="2000">
                <a:latin typeface="Times New Roman"/>
              </a:rPr>
              <a:t>الذي فصل من جامعة آ</a:t>
            </a:r>
            <a:r>
              <a:rPr lang="en-US" sz="2000">
                <a:latin typeface="Times New Roman"/>
              </a:rPr>
              <a:t>٠</a:t>
            </a:r>
            <a:r>
              <a:rPr lang="ar-SA" sz="2000">
                <a:latin typeface="Times New Roman"/>
              </a:rPr>
              <a:t>ذ.رى </a:t>
            </a:r>
            <a:r>
              <a:rPr lang="ar-SA" sz="1800" b="1">
                <a:latin typeface="Times New Roman"/>
              </a:rPr>
              <a:t>لأسباب </a:t>
            </a:r>
            <a:r>
              <a:rPr lang="ar-SA" sz="2000">
                <a:latin typeface="Times New Roman"/>
              </a:rPr>
              <a:t>تأديبية، وإذا اتصح </a:t>
            </a:r>
            <a:r>
              <a:rPr lang="ar-SA" sz="1800" b="1">
                <a:latin typeface="Times New Roman"/>
              </a:rPr>
              <a:t>بعد </a:t>
            </a:r>
            <a:r>
              <a:rPr lang="ar-SA" sz="2000">
                <a:latin typeface="Times New Roman"/>
              </a:rPr>
              <a:t>إعادة قيده </a:t>
            </a:r>
            <a:r>
              <a:rPr lang="ar-SA" sz="1900" b="1">
                <a:latin typeface="Times New Roman"/>
              </a:rPr>
              <a:t>أنه </a:t>
            </a:r>
            <a:r>
              <a:rPr lang="ar-SA" sz="1800" b="1">
                <a:latin typeface="Times New Roman"/>
              </a:rPr>
              <a:t>سبق </a:t>
            </a:r>
            <a:r>
              <a:rPr lang="ar-SA" sz="2000">
                <a:latin typeface="Times New Roman"/>
              </a:rPr>
              <a:t>فصله لمثل هده </a:t>
            </a:r>
            <a:r>
              <a:rPr lang="ar-SA" sz="1800" b="1">
                <a:latin typeface="Times New Roman"/>
              </a:rPr>
              <a:t>الأسباب </a:t>
            </a:r>
            <a:r>
              <a:rPr lang="ar-SA" sz="2000">
                <a:latin typeface="Times New Roman"/>
              </a:rPr>
              <a:t>فيعد قيده </a:t>
            </a:r>
            <a:r>
              <a:rPr lang="ar-SA" sz="1900" b="1">
                <a:latin typeface="Times New Roman"/>
              </a:rPr>
              <a:t>نلفى </a:t>
            </a:r>
            <a:r>
              <a:rPr lang="ar-SA" sz="2000">
                <a:latin typeface="Times New Roman"/>
              </a:rPr>
              <a:t>من تاريخ إعادة القيد .</a:t>
            </a:r>
          </a:p>
        </p:txBody>
      </p:sp>
      <p:sp>
        <p:nvSpPr>
          <p:cNvPr id="11" name="Rectangle 10"/>
          <p:cNvSpPr/>
          <p:nvPr/>
        </p:nvSpPr>
        <p:spPr>
          <a:xfrm>
            <a:off x="421481" y="357187"/>
            <a:ext cx="171450" cy="142875"/>
          </a:xfrm>
          <a:prstGeom prst="rect">
            <a:avLst/>
          </a:prstGeom>
        </p:spPr>
        <p:txBody>
          <a:bodyPr wrap="none" lIns="0" tIns="0" rIns="0" bIns="0">
            <a:noAutofit/>
          </a:bodyPr>
          <a:lstStyle/>
          <a:p>
            <a:pPr indent="0" algn="just"/>
            <a:r>
              <a:rPr lang="en-US" sz="2000">
                <a:latin typeface="Times New Roman"/>
              </a:rPr>
              <a:t>۶</a:t>
            </a:r>
          </a:p>
        </p:txBody>
      </p:sp>
      <p:sp>
        <p:nvSpPr>
          <p:cNvPr id="12" name="Rectangle 11"/>
          <p:cNvSpPr/>
          <p:nvPr/>
        </p:nvSpPr>
        <p:spPr>
          <a:xfrm>
            <a:off x="264318" y="357187"/>
            <a:ext cx="157163" cy="157163"/>
          </a:xfrm>
          <a:prstGeom prst="rect">
            <a:avLst/>
          </a:prstGeom>
        </p:spPr>
        <p:txBody>
          <a:bodyPr wrap="none" lIns="0" tIns="0" rIns="0" bIns="0">
            <a:noAutofit/>
          </a:bodyPr>
          <a:lstStyle/>
          <a:p>
            <a:pPr indent="0" algn="r" rtl="1">
              <a:lnSpc>
                <a:spcPts val="2210"/>
              </a:lnSpc>
            </a:pPr>
            <a:r>
              <a:rPr lang="ar-SA" sz="2000">
                <a:latin typeface="Times New Roman"/>
              </a:rPr>
              <a:t>ئ</a:t>
            </a:r>
          </a:p>
        </p:txBody>
      </p:sp>
      <p:sp>
        <p:nvSpPr>
          <p:cNvPr id="13" name="Rectangle 12"/>
          <p:cNvSpPr/>
          <p:nvPr/>
        </p:nvSpPr>
        <p:spPr>
          <a:xfrm>
            <a:off x="789384" y="9279731"/>
            <a:ext cx="5554266" cy="842962"/>
          </a:xfrm>
          <a:prstGeom prst="rect">
            <a:avLst/>
          </a:prstGeom>
        </p:spPr>
        <p:txBody>
          <a:bodyPr lIns="0" tIns="0" rIns="0" bIns="0">
            <a:noAutofit/>
          </a:bodyPr>
          <a:lstStyle/>
          <a:p>
            <a:pPr indent="0" algn="just" rtl="1">
              <a:lnSpc>
                <a:spcPts val="2306"/>
              </a:lnSpc>
            </a:pPr>
            <a:r>
              <a:rPr lang="ar-SA" sz="1500">
                <a:latin typeface="Times New Roman"/>
              </a:rPr>
              <a:t>عدلت هذه </a:t>
            </a:r>
            <a:r>
              <a:rPr lang="ar-SA" sz="1600">
                <a:latin typeface="Times New Roman"/>
              </a:rPr>
              <a:t>النقرة بموجب قرار مجلس التعليم العالي رقم (</a:t>
            </a:r>
            <a:r>
              <a:rPr lang="en-US" sz="1600">
                <a:latin typeface="Times New Roman"/>
              </a:rPr>
              <a:t>١٤٢٧/٤٣/٩</a:t>
            </a:r>
            <a:r>
              <a:rPr lang="ar-SA" sz="1600">
                <a:latin typeface="Times New Roman"/>
              </a:rPr>
              <a:t>) وتاريخ </a:t>
            </a:r>
            <a:r>
              <a:rPr lang="en-US" sz="1500">
                <a:latin typeface="Times New Roman"/>
              </a:rPr>
              <a:t>٠</a:t>
            </a:r>
            <a:r>
              <a:rPr lang="ar-SA" sz="1500">
                <a:latin typeface="Times New Roman"/>
              </a:rPr>
              <a:t> </a:t>
            </a:r>
            <a:r>
              <a:rPr lang="en-US" sz="1600">
                <a:latin typeface="Times New Roman"/>
              </a:rPr>
              <a:t>١</a:t>
            </a:r>
            <a:r>
              <a:rPr lang="ar-SA" sz="1600">
                <a:latin typeface="Times New Roman"/>
              </a:rPr>
              <a:t>/ه/</a:t>
            </a:r>
            <a:r>
              <a:rPr lang="en-US" sz="1600">
                <a:latin typeface="Times New Roman"/>
              </a:rPr>
              <a:t>١٤٢٧</a:t>
            </a:r>
            <a:r>
              <a:rPr lang="ar-SA" sz="1600">
                <a:latin typeface="Times New Roman"/>
              </a:rPr>
              <a:t>د المتوج بالموافقة </a:t>
            </a:r>
            <a:r>
              <a:rPr lang="ar-SA" sz="1500">
                <a:latin typeface="Times New Roman"/>
              </a:rPr>
              <a:t>السامية </a:t>
            </a:r>
            <a:r>
              <a:rPr lang="ar-SA" sz="1600">
                <a:latin typeface="Times New Roman"/>
              </a:rPr>
              <a:t>رقم(</a:t>
            </a:r>
            <a:r>
              <a:rPr lang="en-US" sz="1600">
                <a:latin typeface="Times New Roman"/>
              </a:rPr>
              <a:t>٦٢٠٤</a:t>
            </a:r>
            <a:r>
              <a:rPr lang="ar-SA" sz="1600">
                <a:latin typeface="Times New Roman"/>
              </a:rPr>
              <a:t>/مب) وتاريخ </a:t>
            </a:r>
            <a:r>
              <a:rPr lang="en-US" sz="1600">
                <a:latin typeface="Times New Roman"/>
              </a:rPr>
              <a:t>١٤٢٧/٨/١٨</a:t>
            </a:r>
            <a:r>
              <a:rPr lang="ar-SA" sz="1600">
                <a:latin typeface="Times New Roman"/>
              </a:rPr>
              <a:t>د .</a:t>
            </a:r>
          </a:p>
        </p:txBody>
      </p:sp>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81693" y="925032"/>
            <a:ext cx="187841" cy="1258186"/>
          </a:xfrm>
          <a:prstGeom prst="rect">
            <a:avLst/>
          </a:prstGeom>
        </p:spPr>
      </p:pic>
      <p:sp>
        <p:nvSpPr>
          <p:cNvPr id="3" name="Rectangle 2"/>
          <p:cNvSpPr/>
          <p:nvPr/>
        </p:nvSpPr>
        <p:spPr>
          <a:xfrm>
            <a:off x="3359888" y="1236920"/>
            <a:ext cx="790353" cy="251638"/>
          </a:xfrm>
          <a:prstGeom prst="rect">
            <a:avLst/>
          </a:prstGeom>
        </p:spPr>
        <p:txBody>
          <a:bodyPr wrap="none" lIns="0" tIns="0" rIns="0" bIns="0">
            <a:noAutofit/>
          </a:bodyPr>
          <a:lstStyle/>
          <a:p>
            <a:pPr indent="0" algn="r" rtl="1">
              <a:lnSpc>
                <a:spcPts val="2550"/>
              </a:lnSpc>
              <a:spcAft>
                <a:spcPts val="770"/>
              </a:spcAft>
            </a:pPr>
            <a:r>
              <a:rPr lang="ar-SA" sz="2300" b="1">
                <a:latin typeface="Times New Roman"/>
              </a:rPr>
              <a:t>اسرج</a:t>
            </a:r>
          </a:p>
        </p:txBody>
      </p:sp>
      <p:sp>
        <p:nvSpPr>
          <p:cNvPr id="4" name="Rectangle 3"/>
          <p:cNvSpPr/>
          <p:nvPr/>
        </p:nvSpPr>
        <p:spPr>
          <a:xfrm>
            <a:off x="2863702" y="1679944"/>
            <a:ext cx="1793358" cy="276446"/>
          </a:xfrm>
          <a:prstGeom prst="rect">
            <a:avLst/>
          </a:prstGeom>
        </p:spPr>
        <p:txBody>
          <a:bodyPr wrap="none" lIns="0" tIns="0" rIns="0" bIns="0">
            <a:noAutofit/>
          </a:bodyPr>
          <a:lstStyle/>
          <a:p>
            <a:pPr indent="0" rtl="1">
              <a:lnSpc>
                <a:spcPts val="2550"/>
              </a:lnSpc>
              <a:spcAft>
                <a:spcPts val="2310"/>
              </a:spcAft>
            </a:pPr>
            <a:r>
              <a:rPr lang="ar-SA" sz="2300" b="1">
                <a:latin typeface="Times New Roman"/>
              </a:rPr>
              <a:t>الهادةالتاسعةءشرة</a:t>
            </a:r>
            <a:r>
              <a:rPr lang="en-US" sz="2300" b="1">
                <a:latin typeface="Times New Roman"/>
              </a:rPr>
              <a:t>٤</a:t>
            </a:r>
          </a:p>
        </p:txBody>
      </p:sp>
      <p:sp>
        <p:nvSpPr>
          <p:cNvPr id="5" name="Rectangle 4"/>
          <p:cNvSpPr/>
          <p:nvPr/>
        </p:nvSpPr>
        <p:spPr>
          <a:xfrm>
            <a:off x="786809" y="2477386"/>
            <a:ext cx="5950688" cy="2002465"/>
          </a:xfrm>
          <a:prstGeom prst="rect">
            <a:avLst/>
          </a:prstGeom>
        </p:spPr>
        <p:txBody>
          <a:bodyPr lIns="0" tIns="0" rIns="0" bIns="0">
            <a:noAutofit/>
          </a:bodyPr>
          <a:lstStyle/>
          <a:p>
            <a:pPr indent="431800" algn="just" rtl="1">
              <a:lnSpc>
                <a:spcPts val="3377"/>
              </a:lnSpc>
              <a:spcAft>
                <a:spcPts val="1820"/>
              </a:spcAft>
            </a:pPr>
            <a:r>
              <a:rPr lang="ar-SA" sz="2000">
                <a:latin typeface="Times New Roman"/>
              </a:rPr>
              <a:t>يتخرج الطالب بعد إنهاء متطلبات التخرج بنجاح حسب الخحلة الدراسية، </a:t>
            </a:r>
            <a:r>
              <a:rPr lang="ar-SA" sz="1700" b="1">
                <a:latin typeface="Times New Roman"/>
              </a:rPr>
              <a:t>على </a:t>
            </a:r>
            <a:r>
              <a:rPr lang="ar-SA" sz="1800" b="1">
                <a:latin typeface="Times New Roman"/>
              </a:rPr>
              <a:t>ألا </a:t>
            </a:r>
            <a:r>
              <a:rPr lang="ar-SA" sz="2000">
                <a:latin typeface="Times New Roman"/>
              </a:rPr>
              <a:t>يقل معدله التراكمي عن مقبول ولمجلس الكلية بناء </a:t>
            </a:r>
            <a:r>
              <a:rPr lang="ar-SA" sz="1700" b="1">
                <a:latin typeface="Times New Roman"/>
              </a:rPr>
              <a:t>على </a:t>
            </a:r>
            <a:r>
              <a:rPr lang="ar-SA" sz="2000">
                <a:latin typeface="Times New Roman"/>
              </a:rPr>
              <a:t>توصية مجلس القسم المختص تحديد مقررات مناسبة يدرسها الطالب لرفع معدله الذرا </a:t>
            </a:r>
            <a:r>
              <a:rPr lang="ar-SA" sz="1900" b="1">
                <a:latin typeface="Times New Roman"/>
              </a:rPr>
              <a:t>كمي </a:t>
            </a:r>
            <a:r>
              <a:rPr lang="ar-SA" sz="2000">
                <a:latin typeface="Times New Roman"/>
              </a:rPr>
              <a:t>وذلك في حال نجاحه في المقررات ورسوبه في المعدل.</a:t>
            </a:r>
          </a:p>
        </p:txBody>
      </p:sp>
      <p:sp>
        <p:nvSpPr>
          <p:cNvPr id="6" name="Rectangle 5"/>
          <p:cNvSpPr/>
          <p:nvPr/>
        </p:nvSpPr>
        <p:spPr>
          <a:xfrm>
            <a:off x="3572539" y="5089451"/>
            <a:ext cx="382772" cy="120502"/>
          </a:xfrm>
          <a:prstGeom prst="rect">
            <a:avLst/>
          </a:prstGeom>
        </p:spPr>
        <p:txBody>
          <a:bodyPr wrap="none" lIns="0" tIns="0" rIns="0" bIns="0">
            <a:noAutofit/>
          </a:bodyPr>
          <a:lstStyle/>
          <a:p>
            <a:pPr indent="0" algn="ctr">
              <a:lnSpc>
                <a:spcPts val="2210"/>
              </a:lnSpc>
              <a:spcBef>
                <a:spcPts val="1820"/>
              </a:spcBef>
            </a:pPr>
            <a:r>
              <a:rPr lang="en-US" sz="2000">
                <a:latin typeface="Times New Roman"/>
              </a:rPr>
              <a:t>....</a:t>
            </a:r>
          </a:p>
        </p:txBody>
      </p:sp>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875413" y="875413"/>
            <a:ext cx="5908159" cy="7992140"/>
          </a:xfrm>
          <a:prstGeom prst="rect">
            <a:avLst/>
          </a:prstGeom>
        </p:spPr>
        <p:txBody>
          <a:bodyPr lIns="0" tIns="0" rIns="0" bIns="0">
            <a:noAutofit/>
          </a:bodyPr>
          <a:lstStyle/>
          <a:p>
            <a:pPr indent="0" algn="ctr" rtl="1">
              <a:lnSpc>
                <a:spcPts val="3767"/>
              </a:lnSpc>
            </a:pPr>
            <a:r>
              <a:rPr lang="ar-SA" sz="2300" b="1">
                <a:latin typeface="Times New Roman"/>
              </a:rPr>
              <a:t>الغصلمنالجا</a:t>
            </a:r>
            <a:r>
              <a:rPr lang="en-US" sz="2300" b="1">
                <a:latin typeface="Times New Roman"/>
              </a:rPr>
              <a:t>٠</a:t>
            </a:r>
            <a:r>
              <a:rPr lang="ar-SA" sz="2300" b="1">
                <a:latin typeface="Times New Roman"/>
              </a:rPr>
              <a:t>عة الهاد ة العشرون </a:t>
            </a:r>
            <a:r>
              <a:rPr lang="ar-SA" sz="1400">
                <a:latin typeface="Microsoft Sans Serif"/>
              </a:rPr>
              <a:t>ة</a:t>
            </a:r>
          </a:p>
          <a:p>
            <a:pPr indent="0" algn="ctr" rtl="1">
              <a:lnSpc>
                <a:spcPts val="6560"/>
              </a:lnSpc>
            </a:pPr>
            <a:r>
              <a:rPr lang="ar-SA" sz="4900">
                <a:latin typeface="Arial Unicode MS"/>
              </a:rPr>
              <a:t>-</a:t>
            </a:r>
          </a:p>
          <a:p>
            <a:pPr marR="406400" indent="0" algn="r" rtl="1">
              <a:lnSpc>
                <a:spcPts val="2210"/>
              </a:lnSpc>
              <a:spcAft>
                <a:spcPts val="910"/>
              </a:spcAft>
            </a:pPr>
            <a:r>
              <a:rPr lang="ar-SA" sz="2000">
                <a:latin typeface="Times New Roman"/>
              </a:rPr>
              <a:t>يفصل الطالب من الجامعة في الحالات </a:t>
            </a:r>
            <a:r>
              <a:rPr lang="ar-SA" sz="1800" b="1">
                <a:latin typeface="Times New Roman"/>
              </a:rPr>
              <a:t>الآتية</a:t>
            </a:r>
            <a:r>
              <a:rPr lang="ar-SA" sz="2000">
                <a:latin typeface="Times New Roman"/>
              </a:rPr>
              <a:t>:</a:t>
            </a:r>
          </a:p>
          <a:p>
            <a:pPr marR="558800" indent="-558800" algn="just" rtl="1">
              <a:lnSpc>
                <a:spcPts val="3405"/>
              </a:lnSpc>
            </a:pPr>
            <a:r>
              <a:rPr lang="ar-SA" sz="2100">
                <a:latin typeface="Times New Roman"/>
              </a:rPr>
              <a:t>(أ) </a:t>
            </a:r>
            <a:r>
              <a:rPr lang="ar-SA" sz="2000">
                <a:latin typeface="Times New Roman"/>
              </a:rPr>
              <a:t>إذا </a:t>
            </a:r>
            <a:r>
              <a:rPr lang="ar-SA" sz="1900" b="1">
                <a:latin typeface="Times New Roman"/>
              </a:rPr>
              <a:t>حصل </a:t>
            </a:r>
            <a:r>
              <a:rPr lang="ar-SA" sz="1900">
                <a:latin typeface="Times New Roman"/>
              </a:rPr>
              <a:t>طى </a:t>
            </a:r>
            <a:r>
              <a:rPr lang="ar-SA" sz="1900" b="1">
                <a:latin typeface="Times New Roman"/>
              </a:rPr>
              <a:t>ثلاثة </a:t>
            </a:r>
            <a:r>
              <a:rPr lang="ar-SA" sz="2000">
                <a:latin typeface="Times New Roman"/>
              </a:rPr>
              <a:t>إننارات متتالية </a:t>
            </a:r>
            <a:r>
              <a:rPr lang="ar-SA" sz="1900">
                <a:latin typeface="Times New Roman"/>
              </a:rPr>
              <a:t>طى </a:t>
            </a:r>
            <a:r>
              <a:rPr lang="ar-SA" sz="2000">
                <a:latin typeface="Times New Roman"/>
              </a:rPr>
              <a:t>الأكثر لانخفاض معدله التراكمي عن ( * .</a:t>
            </a:r>
            <a:r>
              <a:rPr lang="en-US" sz="2000">
                <a:latin typeface="Times New Roman"/>
              </a:rPr>
              <a:t>٢</a:t>
            </a:r>
            <a:r>
              <a:rPr lang="ar-SA" sz="2000">
                <a:latin typeface="Times New Roman"/>
              </a:rPr>
              <a:t> من </a:t>
            </a:r>
            <a:r>
              <a:rPr lang="en-US" sz="2000">
                <a:latin typeface="Times New Roman"/>
              </a:rPr>
              <a:t>٥</a:t>
            </a:r>
            <a:r>
              <a:rPr lang="ar-SA" sz="2000">
                <a:latin typeface="Times New Roman"/>
              </a:rPr>
              <a:t>، أو </a:t>
            </a:r>
            <a:r>
              <a:rPr lang="en-US" sz="2000">
                <a:latin typeface="Times New Roman"/>
              </a:rPr>
              <a:t>٠</a:t>
            </a:r>
            <a:r>
              <a:rPr lang="ar-SA" sz="2000">
                <a:latin typeface="Times New Roman"/>
              </a:rPr>
              <a:t> .</a:t>
            </a:r>
            <a:r>
              <a:rPr lang="en-US" sz="2000">
                <a:latin typeface="Times New Roman"/>
              </a:rPr>
              <a:t>١</a:t>
            </a:r>
            <a:r>
              <a:rPr lang="ar-SA" sz="2000">
                <a:latin typeface="Times New Roman"/>
              </a:rPr>
              <a:t> من </a:t>
            </a:r>
            <a:r>
              <a:rPr lang="en-US" sz="2000">
                <a:latin typeface="Times New Roman"/>
              </a:rPr>
              <a:t>٤</a:t>
            </a:r>
            <a:r>
              <a:rPr lang="ar-SA" sz="2000">
                <a:latin typeface="Times New Roman"/>
              </a:rPr>
              <a:t>) ولمجلس الجامعة بناء طى توصية مجلس الدكلية إعطاء فرصة زابعة لمن يمكنه زفع معدله التراكمي بدراسته للمقررات المتاحة.</a:t>
            </a:r>
          </a:p>
          <a:p>
            <a:pPr marR="558800" indent="-558800" algn="just" rtl="1">
              <a:lnSpc>
                <a:spcPts val="3265"/>
              </a:lnSpc>
            </a:pPr>
            <a:r>
              <a:rPr lang="ar-SA" sz="2000">
                <a:latin typeface="Times New Roman"/>
              </a:rPr>
              <a:t>(ب) إذا لم ينه متطلبات التخرج خلال مدة اقصاها ذهذ المدة المقرزة لتخرجه علاوة </a:t>
            </a:r>
            <a:r>
              <a:rPr lang="ar-SA" sz="1900">
                <a:latin typeface="Times New Roman"/>
              </a:rPr>
              <a:t>طى </a:t>
            </a:r>
            <a:r>
              <a:rPr lang="ar-SA" sz="2000">
                <a:latin typeface="Times New Roman"/>
              </a:rPr>
              <a:t>مدة ا لبرنامير، ونجلس انجامعة إعطاء </a:t>
            </a:r>
            <a:r>
              <a:rPr lang="ar-SA" sz="1800">
                <a:latin typeface="Times New Roman"/>
              </a:rPr>
              <a:t>فرصة </a:t>
            </a:r>
            <a:r>
              <a:rPr lang="ar-SA" sz="2000">
                <a:latin typeface="Times New Roman"/>
              </a:rPr>
              <a:t>استثنائية للطالب لإنهاء متطلبات التخرج </a:t>
            </a:r>
            <a:r>
              <a:rPr lang="ar-SA" sz="1900" b="1">
                <a:latin typeface="Times New Roman"/>
              </a:rPr>
              <a:t>بحد </a:t>
            </a:r>
            <a:r>
              <a:rPr lang="ar-SA" sz="2000">
                <a:latin typeface="Times New Roman"/>
              </a:rPr>
              <a:t>أقصى لا يتجاوز ضعف المدة الأصلية المحددة للتخرج.</a:t>
            </a:r>
          </a:p>
          <a:p>
            <a:pPr marR="558800" indent="-558800" algn="just" rtl="1">
              <a:lnSpc>
                <a:spcPts val="3405"/>
              </a:lnSpc>
            </a:pPr>
            <a:r>
              <a:rPr lang="ar-SA" sz="2000">
                <a:latin typeface="Times New Roman"/>
              </a:rPr>
              <a:t>(ج) يجوز لمجلس الجامعة في الحالات الاستثنائية معالجة أوضاع الطلاب الدين تنطبق </a:t>
            </a:r>
            <a:r>
              <a:rPr lang="ar-SA" sz="1800" b="1">
                <a:latin typeface="Times New Roman"/>
              </a:rPr>
              <a:t>عليهم </a:t>
            </a:r>
            <a:r>
              <a:rPr lang="ar-SA" sz="2000">
                <a:latin typeface="Times New Roman"/>
              </a:rPr>
              <a:t>أئام الفقرتين اطابقتين بإعطائهم </a:t>
            </a:r>
            <a:r>
              <a:rPr lang="ar-SA" sz="1800">
                <a:latin typeface="Times New Roman"/>
              </a:rPr>
              <a:t>فرصة </a:t>
            </a:r>
            <a:r>
              <a:rPr lang="ar-SA" sz="2000">
                <a:latin typeface="Times New Roman"/>
              </a:rPr>
              <a:t>استثنائية لا تتجاه ز </a:t>
            </a:r>
            <a:r>
              <a:rPr lang="ar-SA" sz="1800" b="1">
                <a:latin typeface="Times New Roman"/>
              </a:rPr>
              <a:t>فصدلب</a:t>
            </a:r>
            <a:r>
              <a:rPr lang="en-US" sz="1800" b="1">
                <a:latin typeface="Times New Roman"/>
              </a:rPr>
              <a:t>١</a:t>
            </a:r>
            <a:r>
              <a:rPr lang="ar-SA" sz="1800" b="1">
                <a:latin typeface="Times New Roman"/>
              </a:rPr>
              <a:t>ت </a:t>
            </a:r>
            <a:r>
              <a:rPr lang="ar-SA" sz="2000">
                <a:latin typeface="Times New Roman"/>
              </a:rPr>
              <a:t>دراسيين </a:t>
            </a:r>
            <a:r>
              <a:rPr lang="ar-SA" sz="1900">
                <a:latin typeface="Times New Roman"/>
              </a:rPr>
              <a:t>طى </a:t>
            </a:r>
            <a:r>
              <a:rPr lang="ar-SA" sz="2000">
                <a:latin typeface="Times New Roman"/>
              </a:rPr>
              <a:t>ا'لأكثر.</a:t>
            </a:r>
          </a:p>
        </p:txBody>
      </p:sp>
      <p:sp>
        <p:nvSpPr>
          <p:cNvPr id="3" name="Rectangle 2"/>
          <p:cNvSpPr/>
          <p:nvPr/>
        </p:nvSpPr>
        <p:spPr>
          <a:xfrm>
            <a:off x="3664688" y="9133367"/>
            <a:ext cx="382772" cy="124046"/>
          </a:xfrm>
          <a:prstGeom prst="rect">
            <a:avLst/>
          </a:prstGeom>
        </p:spPr>
        <p:txBody>
          <a:bodyPr wrap="none" lIns="0" tIns="0" rIns="0" bIns="0">
            <a:noAutofit/>
          </a:bodyPr>
          <a:lstStyle/>
          <a:p>
            <a:pPr indent="0" algn="ctr">
              <a:lnSpc>
                <a:spcPts val="2210"/>
              </a:lnSpc>
            </a:pPr>
            <a:r>
              <a:rPr lang="en-US" sz="2000">
                <a:latin typeface="Times New Roman"/>
              </a:rPr>
              <a:t>....</a:t>
            </a: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7884" y="0"/>
            <a:ext cx="7340203" cy="10694193"/>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2342706" y="836427"/>
            <a:ext cx="198475" cy="202019"/>
          </a:xfrm>
          <a:prstGeom prst="rect">
            <a:avLst/>
          </a:prstGeom>
        </p:spPr>
        <p:txBody>
          <a:bodyPr wrap="none" lIns="0" tIns="0" rIns="0" bIns="0">
            <a:noAutofit/>
          </a:bodyPr>
          <a:lstStyle/>
          <a:p>
            <a:pPr indent="0">
              <a:lnSpc>
                <a:spcPts val="2210"/>
              </a:lnSpc>
            </a:pPr>
            <a:r>
              <a:rPr lang="en-US" sz="2000" i="1">
                <a:latin typeface="Times New Roman"/>
              </a:rPr>
              <a:t>&amp;</a:t>
            </a:r>
          </a:p>
        </p:txBody>
      </p:sp>
      <p:sp>
        <p:nvSpPr>
          <p:cNvPr id="3" name="Rectangle 2"/>
          <p:cNvSpPr/>
          <p:nvPr/>
        </p:nvSpPr>
        <p:spPr>
          <a:xfrm>
            <a:off x="754911" y="1137683"/>
            <a:ext cx="5961321" cy="8406810"/>
          </a:xfrm>
          <a:prstGeom prst="rect">
            <a:avLst/>
          </a:prstGeom>
        </p:spPr>
        <p:txBody>
          <a:bodyPr lIns="0" tIns="0" rIns="0" bIns="0">
            <a:noAutofit/>
          </a:bodyPr>
          <a:lstStyle/>
          <a:p>
            <a:pPr marL="1625600" marR="1663700" indent="889000" algn="r" rtl="1">
              <a:lnSpc>
                <a:spcPts val="2372"/>
              </a:lnSpc>
              <a:spcAft>
                <a:spcPts val="700"/>
              </a:spcAft>
            </a:pPr>
            <a:r>
              <a:rPr lang="ar-SA" sz="2300" b="1">
                <a:latin typeface="Times New Roman"/>
              </a:rPr>
              <a:t>الاحساب لا ؛ الادةالحاديةو</a:t>
            </a:r>
            <a:r>
              <a:rPr lang="en-US" sz="2300" b="1">
                <a:latin typeface="Times New Roman"/>
              </a:rPr>
              <a:t>١</a:t>
            </a:r>
            <a:r>
              <a:rPr lang="ar-SA" sz="2300" b="1">
                <a:latin typeface="Times New Roman"/>
              </a:rPr>
              <a:t>لشروفأ </a:t>
            </a:r>
            <a:r>
              <a:rPr lang="ar-SA" sz="950" u="sng">
                <a:latin typeface="Times New Roman"/>
              </a:rPr>
              <a:t>ا    </a:t>
            </a:r>
            <a:r>
              <a:rPr lang="en-US" sz="950" u="sng">
                <a:latin typeface="Times New Roman"/>
              </a:rPr>
              <a:t>1</a:t>
            </a:r>
          </a:p>
          <a:p>
            <a:pPr indent="431800" algn="just" rtl="1">
              <a:lnSpc>
                <a:spcPts val="3349"/>
              </a:lnSpc>
            </a:pPr>
            <a:r>
              <a:rPr lang="ar-SA" sz="2000">
                <a:latin typeface="Times New Roman"/>
              </a:rPr>
              <a:t>يجوز لمجلس الجامعة بناء </a:t>
            </a:r>
            <a:r>
              <a:rPr lang="ar-SA" sz="1700" b="1">
                <a:latin typeface="Times New Roman"/>
              </a:rPr>
              <a:t>على </a:t>
            </a:r>
            <a:r>
              <a:rPr lang="ar-SA" sz="2000">
                <a:latin typeface="Times New Roman"/>
              </a:rPr>
              <a:t>اقتراح الكليات الأخذ بمبدأ الدراسة عن طريق الانتساب في بعصر ا سليات والتخصمعات التي تسمد طبيعة الدراسة فيها بذلك، ويضد مجلس الجامعة القواعد </a:t>
            </a:r>
            <a:r>
              <a:rPr lang="ar-SA" sz="1900" b="1">
                <a:latin typeface="Times New Roman"/>
              </a:rPr>
              <a:t>والإجراءات </a:t>
            </a:r>
            <a:r>
              <a:rPr lang="ar-SA" sz="2000">
                <a:latin typeface="Times New Roman"/>
              </a:rPr>
              <a:t>المنظمة لذلك وفق الضوابحل الاتية:</a:t>
            </a:r>
          </a:p>
          <a:p>
            <a:pPr marR="571500" indent="-571500" algn="just" rtl="1">
              <a:lnSpc>
                <a:spcPts val="3014"/>
              </a:lnSpc>
            </a:pPr>
            <a:r>
              <a:rPr lang="ar-SA" sz="2000">
                <a:latin typeface="Times New Roman"/>
              </a:rPr>
              <a:t>()) ألا يقل عدد الوحدات الدراسية المطلوبة لتخرج الطالب المنتسب عن عدد الوحدات الدراسية المطلوبة لتخرج الطالب المنتظم في التخصصات المتاحة للانتساب.</a:t>
            </a:r>
          </a:p>
          <a:p>
            <a:pPr marR="571500" indent="-571500" algn="just" rtl="1">
              <a:lnSpc>
                <a:spcPts val="3433"/>
              </a:lnSpc>
            </a:pPr>
            <a:r>
              <a:rPr lang="ar-SA" sz="2000">
                <a:latin typeface="Times New Roman"/>
              </a:rPr>
              <a:t>(ب) يعامل الطالب المنتسب من حيث القبول ورصد التقديرات والتحويل والفصل ئعادة القيد وغيرها معاملة الطالب المنتنلم عدا حضور المحاضرات.</a:t>
            </a:r>
          </a:p>
          <a:p>
            <a:pPr marR="571500" indent="-571500" algn="just" rtl="1">
              <a:lnSpc>
                <a:spcPts val="2595"/>
              </a:lnSpc>
              <a:spcAft>
                <a:spcPts val="700"/>
              </a:spcAft>
            </a:pPr>
            <a:r>
              <a:rPr lang="ar-SA" sz="2000">
                <a:latin typeface="Times New Roman"/>
              </a:rPr>
              <a:t>(ج) لمجلس الجامعة بناء </a:t>
            </a:r>
            <a:r>
              <a:rPr lang="ar-SA" sz="1700" b="1">
                <a:latin typeface="Times New Roman"/>
              </a:rPr>
              <a:t>على </a:t>
            </a:r>
            <a:r>
              <a:rPr lang="ar-SA" sz="2000">
                <a:latin typeface="Times New Roman"/>
              </a:rPr>
              <a:t>اقتراح مجالس اسليات وضع الضوابطد اللازمة لتقييم أداء الطلاب المنتسبين.</a:t>
            </a:r>
          </a:p>
          <a:p>
            <a:pPr marR="571500" indent="-571500" algn="just" rtl="1">
              <a:lnSpc>
                <a:spcPts val="3098"/>
              </a:lnSpc>
              <a:spcAft>
                <a:spcPts val="2100"/>
              </a:spcAft>
            </a:pPr>
            <a:r>
              <a:rPr lang="ar-SA" sz="2000">
                <a:latin typeface="Times New Roman"/>
              </a:rPr>
              <a:t>(د) يثبت في السجل الأكاديمي ووثيقة التخرج والشهادة ما يفيد بأن دراسة الطالب (بالانتساب).</a:t>
            </a:r>
          </a:p>
          <a:p>
            <a:pPr indent="0" algn="ctr" rtl="1">
              <a:lnSpc>
                <a:spcPts val="2210"/>
              </a:lnSpc>
            </a:pPr>
            <a:r>
              <a:rPr lang="ar-SA" sz="2000">
                <a:latin typeface="Times New Roman"/>
              </a:rPr>
              <a:t>....</a:t>
            </a:r>
          </a:p>
        </p:txBody>
      </p:sp>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4027" y="226827"/>
            <a:ext cx="24810" cy="14177"/>
          </a:xfrm>
          <a:prstGeom prst="rect">
            <a:avLst/>
          </a:prstGeom>
        </p:spPr>
      </p:pic>
      <p:pic>
        <p:nvPicPr>
          <p:cNvPr id="3" name="Picture 2"/>
          <p:cNvPicPr>
            <a:picLocks noChangeAspect="1"/>
          </p:cNvPicPr>
          <p:nvPr/>
        </p:nvPicPr>
        <p:blipFill>
          <a:blip r:embed="rId3"/>
          <a:stretch>
            <a:fillRect/>
          </a:stretch>
        </p:blipFill>
        <p:spPr>
          <a:xfrm>
            <a:off x="400493" y="340241"/>
            <a:ext cx="308344" cy="155945"/>
          </a:xfrm>
          <a:prstGeom prst="rect">
            <a:avLst/>
          </a:prstGeom>
        </p:spPr>
      </p:pic>
      <p:pic>
        <p:nvPicPr>
          <p:cNvPr id="4" name="Picture 3"/>
          <p:cNvPicPr>
            <a:picLocks noChangeAspect="1"/>
          </p:cNvPicPr>
          <p:nvPr/>
        </p:nvPicPr>
        <p:blipFill>
          <a:blip r:embed="rId4"/>
          <a:stretch>
            <a:fillRect/>
          </a:stretch>
        </p:blipFill>
        <p:spPr>
          <a:xfrm>
            <a:off x="2395869" y="3494567"/>
            <a:ext cx="2714847" cy="921488"/>
          </a:xfrm>
          <a:prstGeom prst="rect">
            <a:avLst/>
          </a:prstGeom>
        </p:spPr>
      </p:pic>
      <p:pic>
        <p:nvPicPr>
          <p:cNvPr id="5" name="Picture 4"/>
          <p:cNvPicPr>
            <a:picLocks noChangeAspect="1"/>
          </p:cNvPicPr>
          <p:nvPr/>
        </p:nvPicPr>
        <p:blipFill>
          <a:blip r:embed="rId5"/>
          <a:stretch>
            <a:fillRect/>
          </a:stretch>
        </p:blipFill>
        <p:spPr>
          <a:xfrm>
            <a:off x="2388781" y="7215962"/>
            <a:ext cx="2714846" cy="914400"/>
          </a:xfrm>
          <a:prstGeom prst="rect">
            <a:avLst/>
          </a:prstGeom>
        </p:spPr>
      </p:pic>
      <p:pic>
        <p:nvPicPr>
          <p:cNvPr id="6" name="Picture 5"/>
          <p:cNvPicPr>
            <a:picLocks noChangeAspect="1"/>
          </p:cNvPicPr>
          <p:nvPr/>
        </p:nvPicPr>
        <p:blipFill>
          <a:blip r:embed="rId6"/>
          <a:stretch>
            <a:fillRect/>
          </a:stretch>
        </p:blipFill>
        <p:spPr>
          <a:xfrm>
            <a:off x="290623" y="10185990"/>
            <a:ext cx="418214" cy="322521"/>
          </a:xfrm>
          <a:prstGeom prst="rect">
            <a:avLst/>
          </a:prstGeom>
        </p:spPr>
      </p:pic>
      <p:sp>
        <p:nvSpPr>
          <p:cNvPr id="7" name="Rectangle 6"/>
          <p:cNvSpPr/>
          <p:nvPr/>
        </p:nvSpPr>
        <p:spPr>
          <a:xfrm>
            <a:off x="4890976" y="652130"/>
            <a:ext cx="219740" cy="177209"/>
          </a:xfrm>
          <a:prstGeom prst="rect">
            <a:avLst/>
          </a:prstGeom>
        </p:spPr>
        <p:txBody>
          <a:bodyPr wrap="none" lIns="0" tIns="0" rIns="0" bIns="0">
            <a:noAutofit/>
          </a:bodyPr>
          <a:lstStyle/>
          <a:p>
            <a:pPr indent="0" algn="just"/>
            <a:r>
              <a:rPr lang="ar-SA" sz="2000">
                <a:latin typeface="Times New Roman"/>
              </a:rPr>
              <a:t>١</a:t>
            </a:r>
          </a:p>
        </p:txBody>
      </p:sp>
      <p:sp>
        <p:nvSpPr>
          <p:cNvPr id="8" name="Rectangle 7"/>
          <p:cNvSpPr/>
          <p:nvPr/>
        </p:nvSpPr>
        <p:spPr>
          <a:xfrm>
            <a:off x="2672316" y="893134"/>
            <a:ext cx="2154865" cy="815163"/>
          </a:xfrm>
          <a:prstGeom prst="rect">
            <a:avLst/>
          </a:prstGeom>
        </p:spPr>
        <p:txBody>
          <a:bodyPr lIns="0" tIns="0" rIns="0" bIns="0">
            <a:noAutofit/>
          </a:bodyPr>
          <a:lstStyle/>
          <a:p>
            <a:pPr indent="0" algn="r" rtl="1">
              <a:lnSpc>
                <a:spcPts val="3600"/>
              </a:lnSpc>
              <a:spcBef>
                <a:spcPts val="2520"/>
              </a:spcBef>
            </a:pPr>
            <a:r>
              <a:rPr lang="ar-SA" sz="2300" b="1">
                <a:latin typeface="Times New Roman"/>
              </a:rPr>
              <a:t>الاختباراذوالتقديرات الها دة ا لثا نية وا لعشرون ذ</a:t>
            </a:r>
          </a:p>
        </p:txBody>
      </p:sp>
      <p:sp>
        <p:nvSpPr>
          <p:cNvPr id="9" name="Rectangle 8"/>
          <p:cNvSpPr/>
          <p:nvPr/>
        </p:nvSpPr>
        <p:spPr>
          <a:xfrm>
            <a:off x="4912241" y="1708297"/>
            <a:ext cx="198475" cy="219740"/>
          </a:xfrm>
          <a:prstGeom prst="rect">
            <a:avLst/>
          </a:prstGeom>
        </p:spPr>
        <p:txBody>
          <a:bodyPr wrap="none" lIns="0" tIns="0" rIns="0" bIns="0">
            <a:noAutofit/>
          </a:bodyPr>
          <a:lstStyle/>
          <a:p>
            <a:pPr indent="0" algn="r" rtl="1">
              <a:lnSpc>
                <a:spcPts val="2210"/>
              </a:lnSpc>
              <a:spcAft>
                <a:spcPts val="910"/>
              </a:spcAft>
            </a:pPr>
            <a:r>
              <a:rPr lang="ar-SA" sz="2000">
                <a:latin typeface="Times New Roman"/>
              </a:rPr>
              <a:t>ص</a:t>
            </a:r>
          </a:p>
        </p:txBody>
      </p:sp>
      <p:sp>
        <p:nvSpPr>
          <p:cNvPr id="10" name="Rectangle 9"/>
          <p:cNvSpPr/>
          <p:nvPr/>
        </p:nvSpPr>
        <p:spPr>
          <a:xfrm>
            <a:off x="786809" y="2098158"/>
            <a:ext cx="5918791" cy="1240465"/>
          </a:xfrm>
          <a:prstGeom prst="rect">
            <a:avLst/>
          </a:prstGeom>
        </p:spPr>
        <p:txBody>
          <a:bodyPr lIns="0" tIns="0" rIns="0" bIns="0">
            <a:noAutofit/>
          </a:bodyPr>
          <a:lstStyle/>
          <a:p>
            <a:pPr indent="419100" algn="just" rtl="1">
              <a:lnSpc>
                <a:spcPts val="3293"/>
              </a:lnSpc>
              <a:spcBef>
                <a:spcPts val="910"/>
              </a:spcBef>
              <a:spcAft>
                <a:spcPts val="1400"/>
              </a:spcAft>
            </a:pPr>
            <a:r>
              <a:rPr lang="ar-SA" sz="1900" b="1">
                <a:latin typeface="Times New Roman"/>
              </a:rPr>
              <a:t>يحدد </a:t>
            </a:r>
            <a:r>
              <a:rPr lang="ar-SA" sz="2000">
                <a:latin typeface="Times New Roman"/>
              </a:rPr>
              <a:t>مجلس الكلية </a:t>
            </a:r>
            <a:r>
              <a:rPr lang="ar-SA" sz="1900" b="1">
                <a:latin typeface="Times New Roman"/>
              </a:rPr>
              <a:t>التي يتبعها </a:t>
            </a:r>
            <a:r>
              <a:rPr lang="ar-SA" sz="2000">
                <a:latin typeface="Times New Roman"/>
              </a:rPr>
              <a:t>المقرر - </a:t>
            </a:r>
            <a:r>
              <a:rPr lang="ar-SA" sz="1900" b="1">
                <a:latin typeface="Times New Roman"/>
              </a:rPr>
              <a:t>بناء </a:t>
            </a:r>
            <a:r>
              <a:rPr lang="ar-SA" sz="1700" b="1">
                <a:latin typeface="Times New Roman"/>
              </a:rPr>
              <a:t>على </a:t>
            </a:r>
            <a:r>
              <a:rPr lang="ar-SA" sz="2000">
                <a:latin typeface="Times New Roman"/>
              </a:rPr>
              <a:t>اقتراح مجلس القسم - درجة للاعمال الفصلية لا تقل عن ( </a:t>
            </a:r>
            <a:r>
              <a:rPr lang="en-US" sz="1500">
                <a:latin typeface="Times New Roman"/>
              </a:rPr>
              <a:t>٠</a:t>
            </a:r>
            <a:r>
              <a:rPr lang="ar-SA" sz="1500">
                <a:latin typeface="Times New Roman"/>
              </a:rPr>
              <a:t> </a:t>
            </a:r>
            <a:r>
              <a:rPr lang="en-US" sz="2000">
                <a:latin typeface="Times New Roman"/>
              </a:rPr>
              <a:t>٠٣</a:t>
            </a:r>
            <a:r>
              <a:rPr lang="ar-SA" sz="2000">
                <a:latin typeface="Times New Roman"/>
              </a:rPr>
              <a:t>/ل) من الدرجة النهائية للمقرر.</a:t>
            </a:r>
          </a:p>
        </p:txBody>
      </p:sp>
      <p:sp>
        <p:nvSpPr>
          <p:cNvPr id="11" name="Rectangle 10"/>
          <p:cNvSpPr/>
          <p:nvPr/>
        </p:nvSpPr>
        <p:spPr>
          <a:xfrm>
            <a:off x="786809" y="4557823"/>
            <a:ext cx="5911702" cy="2530549"/>
          </a:xfrm>
          <a:prstGeom prst="rect">
            <a:avLst/>
          </a:prstGeom>
        </p:spPr>
        <p:txBody>
          <a:bodyPr lIns="0" tIns="0" rIns="0" bIns="0">
            <a:noAutofit/>
          </a:bodyPr>
          <a:lstStyle/>
          <a:p>
            <a:pPr indent="419100" algn="just" rtl="1">
              <a:lnSpc>
                <a:spcPts val="3349"/>
              </a:lnSpc>
              <a:spcBef>
                <a:spcPts val="910"/>
              </a:spcBef>
            </a:pPr>
            <a:r>
              <a:rPr lang="ar-SA" sz="2000">
                <a:latin typeface="Times New Roman"/>
              </a:rPr>
              <a:t>تحتسب درجة الأعمال الفصلية للمقرر </a:t>
            </a:r>
            <a:r>
              <a:rPr lang="ar-SA" sz="1900" b="1">
                <a:latin typeface="Times New Roman"/>
              </a:rPr>
              <a:t>بإحدى </a:t>
            </a:r>
            <a:r>
              <a:rPr lang="ar-SA" sz="2000">
                <a:latin typeface="Times New Roman"/>
              </a:rPr>
              <a:t>الطريقتين الاتيتين:</a:t>
            </a:r>
          </a:p>
          <a:p>
            <a:pPr indent="0" rtl="1">
              <a:lnSpc>
                <a:spcPts val="2679"/>
              </a:lnSpc>
              <a:spcAft>
                <a:spcPts val="910"/>
              </a:spcAft>
            </a:pPr>
            <a:r>
              <a:rPr lang="ar-SA" sz="1800" b="1">
                <a:latin typeface="Times New Roman"/>
              </a:rPr>
              <a:t>(أ) </a:t>
            </a:r>
            <a:r>
              <a:rPr lang="ar-SA" sz="2000">
                <a:latin typeface="Times New Roman"/>
              </a:rPr>
              <a:t>الاختبارات الشفهية </a:t>
            </a:r>
            <a:r>
              <a:rPr lang="ar-SA" sz="1800" b="1">
                <a:latin typeface="Times New Roman"/>
              </a:rPr>
              <a:t>أو </a:t>
            </a:r>
            <a:r>
              <a:rPr lang="ar-SA" sz="2000">
                <a:latin typeface="Times New Roman"/>
              </a:rPr>
              <a:t>العملية </a:t>
            </a:r>
            <a:r>
              <a:rPr lang="ar-SA" sz="1800" b="1">
                <a:latin typeface="Times New Roman"/>
              </a:rPr>
              <a:t>أو </a:t>
            </a:r>
            <a:r>
              <a:rPr lang="ar-SA" sz="2000">
                <a:latin typeface="Times New Roman"/>
              </a:rPr>
              <a:t>البحوث </a:t>
            </a:r>
            <a:r>
              <a:rPr lang="ar-SA" sz="1800" b="1">
                <a:latin typeface="Times New Roman"/>
              </a:rPr>
              <a:t>أو </a:t>
            </a:r>
            <a:r>
              <a:rPr lang="ar-SA" sz="2000">
                <a:latin typeface="Times New Roman"/>
              </a:rPr>
              <a:t>أنواع النشاط </a:t>
            </a:r>
            <a:r>
              <a:rPr lang="ar-SA" sz="1900" b="1">
                <a:latin typeface="Times New Roman"/>
              </a:rPr>
              <a:t>الصفي </a:t>
            </a:r>
            <a:r>
              <a:rPr lang="ar-SA" sz="2000">
                <a:latin typeface="Times New Roman"/>
              </a:rPr>
              <a:t>الأخرى </a:t>
            </a:r>
            <a:r>
              <a:rPr lang="ar-SA" sz="1800" b="1">
                <a:latin typeface="Times New Roman"/>
              </a:rPr>
              <a:t>أو </a:t>
            </a:r>
            <a:r>
              <a:rPr lang="ar-SA" sz="2000">
                <a:latin typeface="Times New Roman"/>
              </a:rPr>
              <a:t>منها جميعا </a:t>
            </a:r>
            <a:r>
              <a:rPr lang="ar-SA" sz="1800" b="1">
                <a:latin typeface="Times New Roman"/>
              </a:rPr>
              <a:t>أو </a:t>
            </a:r>
            <a:r>
              <a:rPr lang="ar-SA" sz="2000">
                <a:latin typeface="Times New Roman"/>
              </a:rPr>
              <a:t>من </a:t>
            </a:r>
            <a:r>
              <a:rPr lang="ar-SA" sz="1900" b="1">
                <a:latin typeface="Times New Roman"/>
              </a:rPr>
              <a:t>بعضها</a:t>
            </a:r>
          </a:p>
          <a:p>
            <a:pPr marR="564412" indent="0" algn="r" rtl="1">
              <a:lnSpc>
                <a:spcPts val="2210"/>
              </a:lnSpc>
              <a:spcAft>
                <a:spcPts val="910"/>
              </a:spcAft>
            </a:pPr>
            <a:r>
              <a:rPr lang="ar-SA" sz="2000">
                <a:latin typeface="Times New Roman"/>
              </a:rPr>
              <a:t>واختبار تحريري واحد </a:t>
            </a:r>
            <a:r>
              <a:rPr lang="ar-SA" sz="1900" b="1">
                <a:latin typeface="Times New Roman"/>
              </a:rPr>
              <a:t>على </a:t>
            </a:r>
            <a:r>
              <a:rPr lang="ar-SA" sz="2000">
                <a:latin typeface="Times New Roman"/>
              </a:rPr>
              <a:t>الأقل.</a:t>
            </a:r>
          </a:p>
          <a:p>
            <a:pPr indent="0" algn="r" rtl="1">
              <a:lnSpc>
                <a:spcPts val="2210"/>
              </a:lnSpc>
            </a:pPr>
            <a:r>
              <a:rPr lang="ar-SA" sz="2000">
                <a:latin typeface="Times New Roman"/>
              </a:rPr>
              <a:t>(ب) اختبارين تحريرين </a:t>
            </a:r>
            <a:r>
              <a:rPr lang="ar-SA" sz="1900" b="1">
                <a:latin typeface="Times New Roman"/>
              </a:rPr>
              <a:t>على </a:t>
            </a:r>
            <a:r>
              <a:rPr lang="ar-SA" sz="2000">
                <a:latin typeface="Times New Roman"/>
              </a:rPr>
              <a:t>الاءقل.</a:t>
            </a:r>
          </a:p>
        </p:txBody>
      </p:sp>
      <p:sp>
        <p:nvSpPr>
          <p:cNvPr id="12" name="Rectangle 11"/>
          <p:cNvSpPr/>
          <p:nvPr/>
        </p:nvSpPr>
        <p:spPr>
          <a:xfrm>
            <a:off x="779720" y="8300483"/>
            <a:ext cx="5925880" cy="1679944"/>
          </a:xfrm>
          <a:prstGeom prst="rect">
            <a:avLst/>
          </a:prstGeom>
        </p:spPr>
        <p:txBody>
          <a:bodyPr lIns="0" tIns="0" rIns="0" bIns="0">
            <a:noAutofit/>
          </a:bodyPr>
          <a:lstStyle/>
          <a:p>
            <a:pPr indent="419100" algn="just" rtl="1">
              <a:lnSpc>
                <a:spcPts val="3349"/>
              </a:lnSpc>
              <a:spcBef>
                <a:spcPts val="1400"/>
              </a:spcBef>
              <a:spcAft>
                <a:spcPts val="1400"/>
              </a:spcAft>
            </a:pPr>
            <a:r>
              <a:rPr lang="ar-SA" sz="2000">
                <a:latin typeface="Times New Roman"/>
              </a:rPr>
              <a:t>يجوز لمجلس الكلية </a:t>
            </a:r>
            <a:r>
              <a:rPr lang="ar-SA" sz="1900" b="1">
                <a:latin typeface="Times New Roman"/>
              </a:rPr>
              <a:t>التي </a:t>
            </a:r>
            <a:r>
              <a:rPr lang="ar-SA" sz="2000">
                <a:latin typeface="Times New Roman"/>
              </a:rPr>
              <a:t>يتبعها المقرر - بناء على توصية مجلس الشم - أن يضمن الاختباز النهائي </a:t>
            </a:r>
            <a:r>
              <a:rPr lang="en-US" sz="2000">
                <a:latin typeface="Times New Roman"/>
              </a:rPr>
              <a:t>4</a:t>
            </a:r>
            <a:r>
              <a:rPr lang="ar-SA" sz="2000">
                <a:latin typeface="Times New Roman"/>
              </a:rPr>
              <a:t> أي مقرر اختبارات عملية </a:t>
            </a:r>
            <a:r>
              <a:rPr lang="ar-SA" sz="1800" b="1">
                <a:latin typeface="Times New Roman"/>
              </a:rPr>
              <a:t>أو </a:t>
            </a:r>
            <a:r>
              <a:rPr lang="ar-SA" sz="2000">
                <a:latin typeface="Times New Roman"/>
              </a:rPr>
              <a:t>شفوية، </a:t>
            </a:r>
            <a:r>
              <a:rPr lang="ar-SA" sz="1900" b="1">
                <a:latin typeface="Times New Roman"/>
              </a:rPr>
              <a:t>ويحدد </a:t>
            </a:r>
            <a:r>
              <a:rPr lang="ar-SA" sz="2000">
                <a:latin typeface="Times New Roman"/>
              </a:rPr>
              <a:t>الدرجات </a:t>
            </a:r>
            <a:r>
              <a:rPr lang="ar-SA" sz="1800" b="1">
                <a:latin typeface="Times New Roman"/>
              </a:rPr>
              <a:t>التي </a:t>
            </a:r>
            <a:r>
              <a:rPr lang="ar-SA" sz="2000">
                <a:latin typeface="Times New Roman"/>
              </a:rPr>
              <a:t>تخصص </a:t>
            </a:r>
            <a:r>
              <a:rPr lang="ar-SA" sz="1800" b="1">
                <a:latin typeface="Times New Roman"/>
              </a:rPr>
              <a:t>لها </a:t>
            </a:r>
            <a:r>
              <a:rPr lang="ar-SA" sz="2000">
                <a:latin typeface="Times New Roman"/>
              </a:rPr>
              <a:t>من درجات الاختبار النها</a:t>
            </a:r>
            <a:r>
              <a:rPr lang="ar-SA" sz="1500">
                <a:latin typeface="Times New Roman"/>
              </a:rPr>
              <a:t>ئى.</a:t>
            </a:r>
          </a:p>
        </p:txBody>
      </p:sp>
    </p:spTree>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19330" y="5915246"/>
            <a:ext cx="219739" cy="914400"/>
          </a:xfrm>
          <a:prstGeom prst="rect">
            <a:avLst/>
          </a:prstGeom>
        </p:spPr>
      </p:pic>
      <p:pic>
        <p:nvPicPr>
          <p:cNvPr id="3" name="Picture 2"/>
          <p:cNvPicPr>
            <a:picLocks noChangeAspect="1"/>
          </p:cNvPicPr>
          <p:nvPr/>
        </p:nvPicPr>
        <p:blipFill>
          <a:blip r:embed="rId3"/>
          <a:stretch>
            <a:fillRect/>
          </a:stretch>
        </p:blipFill>
        <p:spPr>
          <a:xfrm>
            <a:off x="4933506" y="928576"/>
            <a:ext cx="212652" cy="939210"/>
          </a:xfrm>
          <a:prstGeom prst="rect">
            <a:avLst/>
          </a:prstGeom>
        </p:spPr>
      </p:pic>
      <p:sp>
        <p:nvSpPr>
          <p:cNvPr id="4" name="Rectangle 3"/>
          <p:cNvSpPr/>
          <p:nvPr/>
        </p:nvSpPr>
        <p:spPr>
          <a:xfrm>
            <a:off x="2449032" y="978195"/>
            <a:ext cx="2441944" cy="779721"/>
          </a:xfrm>
          <a:prstGeom prst="rect">
            <a:avLst/>
          </a:prstGeom>
        </p:spPr>
        <p:txBody>
          <a:bodyPr wrap="none" lIns="0" tIns="0" rIns="0" bIns="0">
            <a:noAutofit/>
          </a:bodyPr>
          <a:lstStyle/>
          <a:p>
            <a:pPr indent="0" algn="r" rtl="1">
              <a:lnSpc>
                <a:spcPts val="5320"/>
              </a:lnSpc>
              <a:spcAft>
                <a:spcPts val="560"/>
              </a:spcAft>
            </a:pPr>
            <a:r>
              <a:rPr lang="ar-SA" sz="4800" b="1">
                <a:latin typeface="Times New Roman"/>
              </a:rPr>
              <a:t>-</a:t>
            </a:r>
          </a:p>
        </p:txBody>
      </p:sp>
      <p:sp>
        <p:nvSpPr>
          <p:cNvPr id="5" name="Rectangle 4"/>
          <p:cNvSpPr/>
          <p:nvPr/>
        </p:nvSpPr>
        <p:spPr>
          <a:xfrm>
            <a:off x="836427" y="2037906"/>
            <a:ext cx="5482856" cy="276447"/>
          </a:xfrm>
          <a:prstGeom prst="rect">
            <a:avLst/>
          </a:prstGeom>
        </p:spPr>
        <p:txBody>
          <a:bodyPr wrap="none" lIns="0" tIns="0" rIns="0" bIns="0">
            <a:noAutofit/>
          </a:bodyPr>
          <a:lstStyle/>
          <a:p>
            <a:pPr indent="431800" algn="just" rtl="1">
              <a:lnSpc>
                <a:spcPts val="2210"/>
              </a:lnSpc>
              <a:spcAft>
                <a:spcPts val="560"/>
              </a:spcAft>
            </a:pPr>
            <a:r>
              <a:rPr lang="ar-SA" sz="1900" b="1">
                <a:latin typeface="Times New Roman"/>
              </a:rPr>
              <a:t>يجوز لمجلس </a:t>
            </a:r>
            <a:r>
              <a:rPr lang="ar-SA" sz="2000">
                <a:latin typeface="Times New Roman"/>
              </a:rPr>
              <a:t>القسم الذي يتولى </a:t>
            </a:r>
            <a:r>
              <a:rPr lang="ar-SA" sz="1900" b="1">
                <a:latin typeface="Times New Roman"/>
              </a:rPr>
              <a:t>تدريس </a:t>
            </a:r>
            <a:r>
              <a:rPr lang="ar-SA" sz="2000">
                <a:latin typeface="Times New Roman"/>
              </a:rPr>
              <a:t>المقرر بناء </a:t>
            </a:r>
            <a:r>
              <a:rPr lang="ar-SA" sz="1900" b="1">
                <a:latin typeface="Times New Roman"/>
              </a:rPr>
              <a:t>على</a:t>
            </a:r>
          </a:p>
        </p:txBody>
      </p:sp>
      <p:sp>
        <p:nvSpPr>
          <p:cNvPr id="6" name="Rectangle 5"/>
          <p:cNvSpPr/>
          <p:nvPr/>
        </p:nvSpPr>
        <p:spPr>
          <a:xfrm>
            <a:off x="839972" y="2466753"/>
            <a:ext cx="5890437" cy="3356344"/>
          </a:xfrm>
          <a:prstGeom prst="rect">
            <a:avLst/>
          </a:prstGeom>
        </p:spPr>
        <p:txBody>
          <a:bodyPr lIns="0" tIns="0" rIns="0" bIns="0">
            <a:noAutofit/>
          </a:bodyPr>
          <a:lstStyle/>
          <a:p>
            <a:pPr indent="0" algn="just" rtl="1">
              <a:lnSpc>
                <a:spcPts val="3460"/>
              </a:lnSpc>
              <a:spcAft>
                <a:spcPts val="2170"/>
              </a:spcAft>
            </a:pPr>
            <a:r>
              <a:rPr lang="ar-SA" sz="2000">
                <a:latin typeface="Times New Roman"/>
              </a:rPr>
              <a:t>توصية مدرس المادة السماح للطالب باستخمال متطلبات آي مقرر في الغصل الدراسي التالي نرصد للطالب في سجله الأكاديمي تقدير غير مكتمل (ل) أو (?)!) ولا يحسب </a:t>
            </a:r>
            <a:r>
              <a:rPr lang="ar-SA" sz="1900" b="1">
                <a:latin typeface="Times New Roman"/>
              </a:rPr>
              <a:t>صمن </a:t>
            </a:r>
            <a:r>
              <a:rPr lang="ar-SA" sz="2000">
                <a:latin typeface="Times New Roman"/>
              </a:rPr>
              <a:t>المعدل الفصلي أو التراكمي </a:t>
            </a:r>
            <a:r>
              <a:rPr lang="ar-SA" sz="1900" b="1">
                <a:latin typeface="Times New Roman"/>
              </a:rPr>
              <a:t>إلا </a:t>
            </a:r>
            <a:r>
              <a:rPr lang="ar-SA" sz="2000">
                <a:latin typeface="Times New Roman"/>
              </a:rPr>
              <a:t>التقدير الذي يحصل عليه الطالب بعد استكمال متطلبات ذلك المقير، </a:t>
            </a:r>
            <a:r>
              <a:rPr lang="ar-SA" sz="1900" b="1">
                <a:latin typeface="Times New Roman"/>
              </a:rPr>
              <a:t>وإذا مضى </a:t>
            </a:r>
            <a:r>
              <a:rPr lang="ar-SA" sz="2000">
                <a:latin typeface="Times New Roman"/>
              </a:rPr>
              <a:t>فصل دراسي واحد ولم يثير تقدير غير. مكتمل (ل) أو ( )!) في سجل الطالب لعدم استكماله فيستبدل به تقدير راسب (ه) أو (م) نحسب ضمن المعدل الفصلي والتراكمي.</a:t>
            </a:r>
          </a:p>
        </p:txBody>
      </p:sp>
      <p:sp>
        <p:nvSpPr>
          <p:cNvPr id="7" name="Rectangle 6"/>
          <p:cNvSpPr/>
          <p:nvPr/>
        </p:nvSpPr>
        <p:spPr>
          <a:xfrm>
            <a:off x="2690037" y="6319283"/>
            <a:ext cx="2193851" cy="265814"/>
          </a:xfrm>
          <a:prstGeom prst="rect">
            <a:avLst/>
          </a:prstGeom>
        </p:spPr>
        <p:txBody>
          <a:bodyPr wrap="none" lIns="0" tIns="0" rIns="0" bIns="0">
            <a:noAutofit/>
          </a:bodyPr>
          <a:lstStyle/>
          <a:p>
            <a:pPr indent="0" algn="just" rtl="1">
              <a:lnSpc>
                <a:spcPts val="2550"/>
              </a:lnSpc>
              <a:spcAft>
                <a:spcPts val="2170"/>
              </a:spcAft>
            </a:pPr>
            <a:r>
              <a:rPr lang="ar-SA" sz="2300" b="1">
                <a:latin typeface="Times New Roman"/>
              </a:rPr>
              <a:t>الهادة السادسة والعشرون </a:t>
            </a:r>
            <a:r>
              <a:rPr lang="ar-SA" sz="1400">
                <a:latin typeface="Microsoft Sans Serif"/>
              </a:rPr>
              <a:t>ة</a:t>
            </a:r>
          </a:p>
        </p:txBody>
      </p:sp>
      <p:sp>
        <p:nvSpPr>
          <p:cNvPr id="8" name="Rectangle 7"/>
          <p:cNvSpPr/>
          <p:nvPr/>
        </p:nvSpPr>
        <p:spPr>
          <a:xfrm>
            <a:off x="829339" y="7031665"/>
            <a:ext cx="5925879" cy="1197935"/>
          </a:xfrm>
          <a:prstGeom prst="rect">
            <a:avLst/>
          </a:prstGeom>
        </p:spPr>
        <p:txBody>
          <a:bodyPr lIns="0" tIns="0" rIns="0" bIns="0">
            <a:noAutofit/>
          </a:bodyPr>
          <a:lstStyle/>
          <a:p>
            <a:pPr indent="431800" algn="just" rtl="1">
              <a:lnSpc>
                <a:spcPts val="3433"/>
              </a:lnSpc>
              <a:spcBef>
                <a:spcPts val="2170"/>
              </a:spcBef>
            </a:pPr>
            <a:r>
              <a:rPr lang="ar-SA" sz="2000">
                <a:latin typeface="Times New Roman"/>
              </a:rPr>
              <a:t>يجوز استثناء مقررات الندوات </a:t>
            </a:r>
            <a:r>
              <a:rPr lang="ar-SA" sz="1900" b="1">
                <a:latin typeface="Times New Roman"/>
              </a:rPr>
              <a:t>والأبحاث </a:t>
            </a:r>
            <a:r>
              <a:rPr lang="ar-SA" sz="2000">
                <a:latin typeface="Times New Roman"/>
              </a:rPr>
              <a:t>والمقيرات نات الصبغة العملية أو الميدانية من أئام المواد </a:t>
            </a:r>
            <a:r>
              <a:rPr lang="ar-SA" sz="1900" b="1">
                <a:latin typeface="Times New Roman"/>
              </a:rPr>
              <a:t>(</a:t>
            </a:r>
            <a:r>
              <a:rPr lang="en-US" sz="1900" b="1">
                <a:latin typeface="Times New Roman"/>
              </a:rPr>
              <a:t>٢٢</a:t>
            </a:r>
            <a:r>
              <a:rPr lang="ar-SA" sz="1900" b="1">
                <a:latin typeface="Times New Roman"/>
              </a:rPr>
              <a:t> ، </a:t>
            </a:r>
            <a:r>
              <a:rPr lang="en-US" sz="1900" b="1">
                <a:latin typeface="Times New Roman"/>
              </a:rPr>
              <a:t>٢٣</a:t>
            </a:r>
            <a:r>
              <a:rPr lang="ar-SA" sz="1900" b="1">
                <a:latin typeface="Times New Roman"/>
              </a:rPr>
              <a:t> ، </a:t>
            </a:r>
            <a:r>
              <a:rPr lang="en-US" sz="1900" b="1">
                <a:latin typeface="Times New Roman"/>
              </a:rPr>
              <a:t>٢٤</a:t>
            </a:r>
            <a:r>
              <a:rPr lang="ar-SA" sz="1900" b="1">
                <a:latin typeface="Times New Roman"/>
              </a:rPr>
              <a:t>) </a:t>
            </a:r>
            <a:r>
              <a:rPr lang="ar-SA" sz="2000">
                <a:latin typeface="Times New Roman"/>
              </a:rPr>
              <a:t>أو بعضها، وذلك بقرار من مجلس الكلية </a:t>
            </a:r>
            <a:r>
              <a:rPr lang="ar-SA" sz="1900" b="1">
                <a:latin typeface="Times New Roman"/>
              </a:rPr>
              <a:t>بناء </a:t>
            </a:r>
            <a:r>
              <a:rPr lang="ar-SA" sz="1700" b="1">
                <a:latin typeface="Times New Roman"/>
              </a:rPr>
              <a:t>على </a:t>
            </a:r>
            <a:r>
              <a:rPr lang="ar-SA" sz="2000">
                <a:latin typeface="Times New Roman"/>
              </a:rPr>
              <a:t>توصية</a:t>
            </a:r>
          </a:p>
        </p:txBody>
      </p:sp>
      <p:sp>
        <p:nvSpPr>
          <p:cNvPr id="9" name="Rectangle 8"/>
          <p:cNvSpPr/>
          <p:nvPr/>
        </p:nvSpPr>
        <p:spPr>
          <a:xfrm>
            <a:off x="832883" y="8389088"/>
            <a:ext cx="5897526" cy="730102"/>
          </a:xfrm>
          <a:prstGeom prst="rect">
            <a:avLst/>
          </a:prstGeom>
        </p:spPr>
        <p:txBody>
          <a:bodyPr lIns="0" tIns="0" rIns="0" bIns="0">
            <a:noAutofit/>
          </a:bodyPr>
          <a:lstStyle/>
          <a:p>
            <a:pPr indent="0" algn="just" rtl="1">
              <a:lnSpc>
                <a:spcPts val="3237"/>
              </a:lnSpc>
            </a:pPr>
            <a:r>
              <a:rPr lang="ar-SA" sz="2000">
                <a:latin typeface="Times New Roman"/>
              </a:rPr>
              <a:t>مجلس القسم الذي </a:t>
            </a:r>
            <a:r>
              <a:rPr lang="ar-SA" sz="1900" b="1">
                <a:latin typeface="Times New Roman"/>
              </a:rPr>
              <a:t>يتولى </a:t>
            </a:r>
            <a:r>
              <a:rPr lang="ar-SA" sz="2000">
                <a:latin typeface="Times New Roman"/>
              </a:rPr>
              <a:t>تدريس </a:t>
            </a:r>
            <a:r>
              <a:rPr lang="en-US" sz="2000">
                <a:latin typeface="Times New Roman"/>
              </a:rPr>
              <a:t>١</a:t>
            </a:r>
            <a:r>
              <a:rPr lang="ar-SA" sz="2000">
                <a:latin typeface="Times New Roman"/>
              </a:rPr>
              <a:t>لمقرر، </a:t>
            </a:r>
            <a:r>
              <a:rPr lang="ar-SA" sz="1900" b="1">
                <a:latin typeface="Times New Roman"/>
              </a:rPr>
              <a:t>نحدد </a:t>
            </a:r>
            <a:r>
              <a:rPr lang="ar-SA" sz="2000">
                <a:latin typeface="Times New Roman"/>
              </a:rPr>
              <a:t>مجلس اكلية قياس تحصيل الطالب في هده المقررات.</a:t>
            </a:r>
          </a:p>
        </p:txBody>
      </p:sp>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3283" y="0"/>
            <a:ext cx="7099005" cy="10696353"/>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822251" y="1049079"/>
            <a:ext cx="5964865" cy="8293395"/>
          </a:xfrm>
          <a:prstGeom prst="rect">
            <a:avLst/>
          </a:prstGeom>
        </p:spPr>
        <p:txBody>
          <a:bodyPr lIns="0" tIns="0" rIns="0" bIns="0">
            <a:noAutofit/>
          </a:bodyPr>
          <a:lstStyle/>
          <a:p>
            <a:pPr indent="0" algn="ctr" rtl="1">
              <a:lnSpc>
                <a:spcPts val="2550"/>
              </a:lnSpc>
              <a:spcAft>
                <a:spcPts val="2380"/>
              </a:spcAft>
            </a:pPr>
            <a:r>
              <a:rPr lang="ar-SA" sz="2300" b="1">
                <a:latin typeface="Times New Roman"/>
              </a:rPr>
              <a:t>الهادة </a:t>
            </a:r>
            <a:r>
              <a:rPr lang="en-US" sz="2300" b="1">
                <a:latin typeface="Times New Roman"/>
              </a:rPr>
              <a:t>٠</a:t>
            </a:r>
            <a:r>
              <a:rPr lang="ar-SA" sz="2300" b="1">
                <a:latin typeface="Times New Roman"/>
              </a:rPr>
              <a:t> ق سعة والعشرو ن </a:t>
            </a:r>
            <a:r>
              <a:rPr lang="ar-SA" sz="1400">
                <a:latin typeface="Microsoft Sans Serif"/>
              </a:rPr>
              <a:t>ة</a:t>
            </a:r>
          </a:p>
          <a:p>
            <a:pPr indent="381000" algn="r" rtl="1">
              <a:lnSpc>
                <a:spcPts val="3181"/>
              </a:lnSpc>
            </a:pPr>
            <a:r>
              <a:rPr lang="ar-SA" sz="2000">
                <a:latin typeface="Times New Roman"/>
              </a:rPr>
              <a:t>يكون التقدير العام للمعدل التراكمي عند </a:t>
            </a:r>
            <a:r>
              <a:rPr lang="ar-SA" sz="1900" b="1">
                <a:latin typeface="Times New Roman"/>
              </a:rPr>
              <a:t>تخرج </a:t>
            </a:r>
            <a:r>
              <a:rPr lang="ar-SA" sz="2000">
                <a:latin typeface="Times New Roman"/>
              </a:rPr>
              <a:t>الطالب </a:t>
            </a:r>
            <a:r>
              <a:rPr lang="ar-SA" sz="1900" b="1">
                <a:latin typeface="Times New Roman"/>
              </a:rPr>
              <a:t>بنا</a:t>
            </a:r>
            <a:r>
              <a:rPr lang="ar-SA" sz="2000">
                <a:latin typeface="Times New Roman"/>
              </a:rPr>
              <a:t>ء </a:t>
            </a:r>
            <a:r>
              <a:rPr lang="ar-SA" sz="1700" b="1">
                <a:latin typeface="Times New Roman"/>
              </a:rPr>
              <a:t>على </a:t>
            </a:r>
            <a:r>
              <a:rPr lang="ar-SA" sz="2000">
                <a:latin typeface="Times New Roman"/>
              </a:rPr>
              <a:t>معدله التراكمي كالآتي: </a:t>
            </a:r>
            <a:r>
              <a:rPr lang="en-US" sz="1900" b="1">
                <a:latin typeface="Times New Roman"/>
              </a:rPr>
              <a:t>١</a:t>
            </a:r>
            <a:r>
              <a:rPr lang="ar-SA" sz="1900" b="1">
                <a:latin typeface="Times New Roman"/>
              </a:rPr>
              <a:t>- </a:t>
            </a:r>
            <a:r>
              <a:rPr lang="ar-SA" sz="2000">
                <a:latin typeface="Times New Roman"/>
              </a:rPr>
              <a:t>(ممتاز): إذا كان المعدل التراكمي لا يقل </a:t>
            </a:r>
            <a:r>
              <a:rPr lang="ar-SA" sz="1900" b="1">
                <a:latin typeface="Times New Roman"/>
              </a:rPr>
              <a:t>عن </a:t>
            </a:r>
            <a:r>
              <a:rPr lang="ar-SA" sz="2000">
                <a:latin typeface="Times New Roman"/>
              </a:rPr>
              <a:t>’</a:t>
            </a:r>
            <a:r>
              <a:rPr lang="en-US" sz="2000">
                <a:latin typeface="Times New Roman"/>
              </a:rPr>
              <a:t>٤٠٥</a:t>
            </a:r>
            <a:r>
              <a:rPr lang="ar-SA" sz="2000">
                <a:latin typeface="Times New Roman"/>
              </a:rPr>
              <a:t> </a:t>
            </a:r>
            <a:r>
              <a:rPr lang="ar-SA" sz="1900" b="1">
                <a:latin typeface="Times New Roman"/>
              </a:rPr>
              <a:t>من </a:t>
            </a:r>
            <a:r>
              <a:rPr lang="ar-SA" sz="2000">
                <a:latin typeface="Times New Roman"/>
              </a:rPr>
              <a:t>ا</a:t>
            </a:r>
            <a:r>
              <a:rPr lang="en-US" sz="2000">
                <a:latin typeface="Times New Roman"/>
              </a:rPr>
              <a:t>٠</a:t>
            </a:r>
            <a:r>
              <a:rPr lang="ar-SA" sz="2000">
                <a:latin typeface="Times New Roman"/>
              </a:rPr>
              <a:t>.هأو</a:t>
            </a:r>
            <a:r>
              <a:rPr lang="en-US" sz="2000">
                <a:latin typeface="Times New Roman"/>
              </a:rPr>
              <a:t>٠</a:t>
            </a:r>
            <a:r>
              <a:rPr lang="ar-SA" sz="2000">
                <a:latin typeface="Times New Roman"/>
              </a:rPr>
              <a:t>ه.</a:t>
            </a:r>
            <a:r>
              <a:rPr lang="en-US" sz="2000">
                <a:latin typeface="Times New Roman"/>
              </a:rPr>
              <a:t>٣</a:t>
            </a:r>
            <a:r>
              <a:rPr lang="ar-SA" sz="2000">
                <a:latin typeface="Times New Roman"/>
              </a:rPr>
              <a:t>من</a:t>
            </a:r>
            <a:r>
              <a:rPr lang="en-US" sz="2000">
                <a:latin typeface="Times New Roman"/>
              </a:rPr>
              <a:t>٤.٠٠</a:t>
            </a:r>
            <a:r>
              <a:rPr lang="ar-SA" sz="2000">
                <a:latin typeface="Times New Roman"/>
              </a:rPr>
              <a:t>.</a:t>
            </a:r>
          </a:p>
          <a:p>
            <a:pPr indent="0" algn="ctr" rtl="1">
              <a:lnSpc>
                <a:spcPts val="2540"/>
              </a:lnSpc>
              <a:spcAft>
                <a:spcPts val="770"/>
              </a:spcAft>
            </a:pPr>
            <a:r>
              <a:rPr lang="en-US" sz="1900" b="1">
                <a:latin typeface="Times New Roman"/>
              </a:rPr>
              <a:t>٢</a:t>
            </a:r>
            <a:r>
              <a:rPr lang="ar-SA" sz="1900" b="1">
                <a:latin typeface="Times New Roman"/>
              </a:rPr>
              <a:t>- (جيد جدأ): </a:t>
            </a:r>
            <a:r>
              <a:rPr lang="ar-SA" sz="2000">
                <a:latin typeface="Times New Roman"/>
              </a:rPr>
              <a:t>إذا كان </a:t>
            </a:r>
            <a:r>
              <a:rPr lang="ar-SA" sz="1900" b="1">
                <a:latin typeface="Times New Roman"/>
              </a:rPr>
              <a:t>المعدل </a:t>
            </a:r>
            <a:r>
              <a:rPr lang="ar-SA" sz="2000">
                <a:latin typeface="Times New Roman"/>
              </a:rPr>
              <a:t>التراكمي </a:t>
            </a:r>
            <a:r>
              <a:rPr lang="ar-SA" sz="1900" b="1">
                <a:latin typeface="Times New Roman"/>
              </a:rPr>
              <a:t>من ه</a:t>
            </a:r>
            <a:r>
              <a:rPr lang="en-US" sz="1900" b="1">
                <a:latin typeface="Times New Roman"/>
              </a:rPr>
              <a:t>٣.٧</a:t>
            </a:r>
            <a:r>
              <a:rPr lang="ar-SA" sz="1900" b="1">
                <a:latin typeface="Times New Roman"/>
              </a:rPr>
              <a:t> إلى </a:t>
            </a:r>
            <a:r>
              <a:rPr lang="ar-SA" sz="2100">
                <a:latin typeface="Times New Roman"/>
              </a:rPr>
              <a:t>أقل </a:t>
            </a:r>
            <a:r>
              <a:rPr lang="ar-SA" sz="1900" b="1">
                <a:latin typeface="Times New Roman"/>
              </a:rPr>
              <a:t>من </a:t>
            </a:r>
            <a:r>
              <a:rPr lang="en-US" sz="2000">
                <a:latin typeface="Times New Roman"/>
              </a:rPr>
              <a:t>٤,٥٠</a:t>
            </a:r>
            <a:r>
              <a:rPr lang="ar-SA" sz="2000">
                <a:latin typeface="Times New Roman"/>
              </a:rPr>
              <a:t> </a:t>
            </a:r>
            <a:r>
              <a:rPr lang="ar-SA" sz="1900" b="1">
                <a:latin typeface="Times New Roman"/>
              </a:rPr>
              <a:t>من </a:t>
            </a:r>
            <a:r>
              <a:rPr lang="en-US" sz="2000">
                <a:latin typeface="Times New Roman"/>
              </a:rPr>
              <a:t>٠</a:t>
            </a:r>
            <a:r>
              <a:rPr lang="ar-SA" sz="2000">
                <a:latin typeface="Times New Roman"/>
              </a:rPr>
              <a:t> ..</a:t>
            </a:r>
            <a:r>
              <a:rPr lang="en-US" sz="2000">
                <a:latin typeface="Times New Roman"/>
              </a:rPr>
              <a:t>٥</a:t>
            </a:r>
            <a:r>
              <a:rPr lang="ar-SA" sz="2000">
                <a:latin typeface="Times New Roman"/>
              </a:rPr>
              <a:t> </a:t>
            </a:r>
            <a:r>
              <a:rPr lang="ar-SA" sz="1900" b="1">
                <a:latin typeface="Times New Roman"/>
              </a:rPr>
              <a:t>أومن </a:t>
            </a:r>
            <a:r>
              <a:rPr lang="en-US" sz="1900" b="1">
                <a:latin typeface="Times New Roman"/>
              </a:rPr>
              <a:t>٢.٧٥</a:t>
            </a:r>
            <a:r>
              <a:rPr lang="ar-SA" sz="1900" b="1">
                <a:latin typeface="Times New Roman"/>
              </a:rPr>
              <a:t> إلى أقدمن </a:t>
            </a:r>
            <a:r>
              <a:rPr lang="en-US" sz="1900" b="1">
                <a:latin typeface="Times New Roman"/>
              </a:rPr>
              <a:t>٠</a:t>
            </a:r>
            <a:r>
              <a:rPr lang="ar-SA" sz="1900" b="1">
                <a:latin typeface="Times New Roman"/>
              </a:rPr>
              <a:t>ه.</a:t>
            </a:r>
            <a:r>
              <a:rPr lang="en-US" sz="1900" b="1">
                <a:latin typeface="Times New Roman"/>
              </a:rPr>
              <a:t>٣</a:t>
            </a:r>
            <a:r>
              <a:rPr lang="ar-SA" sz="1900" b="1">
                <a:latin typeface="Times New Roman"/>
              </a:rPr>
              <a:t>من</a:t>
            </a:r>
            <a:r>
              <a:rPr lang="en-US" sz="1900" b="1">
                <a:latin typeface="Times New Roman"/>
              </a:rPr>
              <a:t>٠</a:t>
            </a:r>
            <a:r>
              <a:rPr lang="ar-SA" sz="2000">
                <a:latin typeface="Times New Roman"/>
              </a:rPr>
              <a:t>..</a:t>
            </a:r>
            <a:r>
              <a:rPr lang="en-US" sz="2000">
                <a:latin typeface="Times New Roman"/>
              </a:rPr>
              <a:t>٤</a:t>
            </a:r>
            <a:r>
              <a:rPr lang="ar-SA" sz="2000">
                <a:latin typeface="Times New Roman"/>
              </a:rPr>
              <a:t>.</a:t>
            </a:r>
          </a:p>
          <a:p>
            <a:pPr indent="0" algn="ctr" rtl="1">
              <a:lnSpc>
                <a:spcPts val="3572"/>
              </a:lnSpc>
              <a:spcAft>
                <a:spcPts val="2170"/>
              </a:spcAft>
            </a:pPr>
            <a:r>
              <a:rPr lang="en-US" sz="1900" b="1">
                <a:latin typeface="Times New Roman"/>
              </a:rPr>
              <a:t>٣</a:t>
            </a:r>
            <a:r>
              <a:rPr lang="ar-SA" sz="1900" b="1">
                <a:latin typeface="Times New Roman"/>
              </a:rPr>
              <a:t>- (جيد): إذا كان المعدل التراكمي من ه</a:t>
            </a:r>
            <a:r>
              <a:rPr lang="en-US" sz="1900" b="1">
                <a:latin typeface="Times New Roman"/>
              </a:rPr>
              <a:t>٢.٧</a:t>
            </a:r>
            <a:r>
              <a:rPr lang="ar-SA" sz="1900" b="1">
                <a:latin typeface="Times New Roman"/>
              </a:rPr>
              <a:t> إلى </a:t>
            </a:r>
            <a:r>
              <a:rPr lang="ar-SA" sz="2100">
                <a:latin typeface="Times New Roman"/>
              </a:rPr>
              <a:t>أفل </a:t>
            </a:r>
            <a:r>
              <a:rPr lang="ar-SA" sz="1900" b="1">
                <a:latin typeface="Times New Roman"/>
              </a:rPr>
              <a:t>من ه</a:t>
            </a:r>
            <a:r>
              <a:rPr lang="en-US" sz="1900" b="1">
                <a:latin typeface="Times New Roman"/>
              </a:rPr>
              <a:t>٣.٧</a:t>
            </a:r>
            <a:r>
              <a:rPr lang="ar-SA" sz="1900" b="1">
                <a:latin typeface="Times New Roman"/>
              </a:rPr>
              <a:t>من </a:t>
            </a:r>
            <a:r>
              <a:rPr lang="en-US" sz="1900" b="1">
                <a:latin typeface="Times New Roman"/>
              </a:rPr>
              <a:t>٠</a:t>
            </a:r>
            <a:r>
              <a:rPr lang="ar-SA" sz="1900" b="1">
                <a:latin typeface="Times New Roman"/>
              </a:rPr>
              <a:t> ... أومن ه</a:t>
            </a:r>
            <a:r>
              <a:rPr lang="en-US" sz="1900" b="1">
                <a:latin typeface="Times New Roman"/>
              </a:rPr>
              <a:t>١.٧</a:t>
            </a:r>
            <a:r>
              <a:rPr lang="ar-SA" sz="1900" b="1">
                <a:latin typeface="Times New Roman"/>
              </a:rPr>
              <a:t> إلى </a:t>
            </a:r>
            <a:r>
              <a:rPr lang="ar-SA" sz="2100">
                <a:latin typeface="Times New Roman"/>
              </a:rPr>
              <a:t>أقل </a:t>
            </a:r>
            <a:r>
              <a:rPr lang="ar-SA" sz="1900" b="1">
                <a:latin typeface="Times New Roman"/>
              </a:rPr>
              <a:t>من ه</a:t>
            </a:r>
            <a:r>
              <a:rPr lang="en-US" sz="1900" b="1">
                <a:latin typeface="Times New Roman"/>
              </a:rPr>
              <a:t>٢.٧</a:t>
            </a:r>
            <a:r>
              <a:rPr lang="ar-SA" sz="1900" b="1">
                <a:latin typeface="Times New Roman"/>
              </a:rPr>
              <a:t> من </a:t>
            </a:r>
            <a:r>
              <a:rPr lang="en-US" sz="1900" b="1">
                <a:latin typeface="Times New Roman"/>
              </a:rPr>
              <a:t>٠</a:t>
            </a:r>
            <a:r>
              <a:rPr lang="ar-SA" sz="1900" b="1">
                <a:latin typeface="Times New Roman"/>
              </a:rPr>
              <a:t> </a:t>
            </a:r>
            <a:r>
              <a:rPr lang="ar-SA" sz="2000">
                <a:latin typeface="Times New Roman"/>
              </a:rPr>
              <a:t>..</a:t>
            </a:r>
            <a:r>
              <a:rPr lang="en-US" sz="2000">
                <a:latin typeface="Times New Roman"/>
              </a:rPr>
              <a:t>٠٤</a:t>
            </a:r>
            <a:r>
              <a:rPr lang="ar-SA" sz="2000">
                <a:latin typeface="Times New Roman"/>
              </a:rPr>
              <a:t> </a:t>
            </a:r>
            <a:r>
              <a:rPr lang="en-US" sz="2000">
                <a:latin typeface="Times New Roman"/>
              </a:rPr>
              <a:t>٤</a:t>
            </a:r>
            <a:r>
              <a:rPr lang="ar-SA" sz="2000">
                <a:latin typeface="Times New Roman"/>
              </a:rPr>
              <a:t> </a:t>
            </a:r>
            <a:r>
              <a:rPr lang="ar-SA" sz="1900" b="1">
                <a:latin typeface="Times New Roman"/>
              </a:rPr>
              <a:t>- (مقبول): إذا كان المعدل التراكمي من </a:t>
            </a:r>
            <a:r>
              <a:rPr lang="en-US" sz="2000">
                <a:latin typeface="Times New Roman"/>
              </a:rPr>
              <a:t>٠</a:t>
            </a:r>
            <a:r>
              <a:rPr lang="ar-SA" sz="2000">
                <a:latin typeface="Times New Roman"/>
              </a:rPr>
              <a:t> </a:t>
            </a:r>
            <a:r>
              <a:rPr lang="ar-SA" sz="1900" b="1">
                <a:latin typeface="Times New Roman"/>
              </a:rPr>
              <a:t>.</a:t>
            </a:r>
            <a:r>
              <a:rPr lang="en-US" sz="1900" b="1">
                <a:latin typeface="Times New Roman"/>
              </a:rPr>
              <a:t>٢٠</a:t>
            </a:r>
            <a:r>
              <a:rPr lang="ar-SA" sz="1900" b="1">
                <a:latin typeface="Times New Roman"/>
              </a:rPr>
              <a:t> إلى </a:t>
            </a:r>
            <a:r>
              <a:rPr lang="ar-SA" sz="2100">
                <a:latin typeface="Times New Roman"/>
              </a:rPr>
              <a:t>أقل </a:t>
            </a:r>
            <a:r>
              <a:rPr lang="ar-SA" sz="1900" b="1">
                <a:latin typeface="Times New Roman"/>
              </a:rPr>
              <a:t>من ه</a:t>
            </a:r>
            <a:r>
              <a:rPr lang="en-US" sz="1900" b="1">
                <a:latin typeface="Times New Roman"/>
              </a:rPr>
              <a:t>٢.٧</a:t>
            </a:r>
            <a:r>
              <a:rPr lang="ar-SA" sz="1900" b="1">
                <a:latin typeface="Times New Roman"/>
              </a:rPr>
              <a:t> من</a:t>
            </a:r>
            <a:r>
              <a:rPr lang="en-US" sz="1900" b="1">
                <a:latin typeface="Times New Roman"/>
              </a:rPr>
              <a:t>٠٠</a:t>
            </a:r>
            <a:r>
              <a:rPr lang="ar-SA" sz="1900" b="1">
                <a:latin typeface="Times New Roman"/>
              </a:rPr>
              <a:t>.هأومن</a:t>
            </a:r>
            <a:r>
              <a:rPr lang="en-US" sz="1900" b="1">
                <a:latin typeface="Times New Roman"/>
              </a:rPr>
              <a:t>٠</a:t>
            </a:r>
            <a:r>
              <a:rPr lang="ar-SA" sz="1900" b="1">
                <a:latin typeface="Times New Roman"/>
              </a:rPr>
              <a:t> ..</a:t>
            </a:r>
            <a:r>
              <a:rPr lang="en-US" sz="1900" b="1">
                <a:latin typeface="Times New Roman"/>
              </a:rPr>
              <a:t>١</a:t>
            </a:r>
            <a:r>
              <a:rPr lang="ar-SA" sz="1900" b="1">
                <a:latin typeface="Times New Roman"/>
              </a:rPr>
              <a:t> إلى أقلمنه</a:t>
            </a:r>
            <a:r>
              <a:rPr lang="en-US" sz="1900" b="1">
                <a:latin typeface="Times New Roman"/>
              </a:rPr>
              <a:t>١.٧</a:t>
            </a:r>
            <a:r>
              <a:rPr lang="ar-SA" sz="1900" b="1">
                <a:latin typeface="Times New Roman"/>
              </a:rPr>
              <a:t>من</a:t>
            </a:r>
            <a:r>
              <a:rPr lang="en-US" sz="1900" b="1">
                <a:latin typeface="Times New Roman"/>
              </a:rPr>
              <a:t>٠</a:t>
            </a:r>
            <a:r>
              <a:rPr lang="ar-SA" sz="1900" b="1">
                <a:latin typeface="Times New Roman"/>
              </a:rPr>
              <a:t> </a:t>
            </a:r>
            <a:r>
              <a:rPr lang="ar-SA" sz="2000">
                <a:latin typeface="Times New Roman"/>
              </a:rPr>
              <a:t>..</a:t>
            </a:r>
            <a:r>
              <a:rPr lang="en-US" sz="2000">
                <a:latin typeface="Times New Roman"/>
              </a:rPr>
              <a:t>٤</a:t>
            </a:r>
            <a:r>
              <a:rPr lang="ar-SA" sz="2000">
                <a:latin typeface="Times New Roman"/>
              </a:rPr>
              <a:t>.</a:t>
            </a:r>
          </a:p>
          <a:p>
            <a:pPr indent="0" algn="ctr" rtl="1">
              <a:lnSpc>
                <a:spcPts val="2550"/>
              </a:lnSpc>
              <a:spcAft>
                <a:spcPts val="2380"/>
              </a:spcAft>
            </a:pPr>
            <a:r>
              <a:rPr lang="ar-SA" sz="2300" b="1">
                <a:latin typeface="Times New Roman"/>
              </a:rPr>
              <a:t>ائادنالثلاض:</a:t>
            </a:r>
          </a:p>
          <a:p>
            <a:pPr indent="381000" algn="just" rtl="1">
              <a:lnSpc>
                <a:spcPts val="3181"/>
              </a:lnSpc>
            </a:pPr>
            <a:r>
              <a:rPr lang="ar-SA" sz="2000">
                <a:latin typeface="Times New Roman"/>
              </a:rPr>
              <a:t>تمنح مرتبة الشرف </a:t>
            </a:r>
            <a:r>
              <a:rPr lang="ar-SA" sz="1800" b="1">
                <a:latin typeface="Times New Roman"/>
              </a:rPr>
              <a:t>الأولى </a:t>
            </a:r>
            <a:r>
              <a:rPr lang="ar-SA" sz="2000">
                <a:latin typeface="Times New Roman"/>
              </a:rPr>
              <a:t>للطالب الحاصل </a:t>
            </a:r>
            <a:r>
              <a:rPr lang="ar-SA" sz="1800" b="1">
                <a:latin typeface="Times New Roman"/>
              </a:rPr>
              <a:t>على </a:t>
            </a:r>
            <a:r>
              <a:rPr lang="ar-SA" sz="1900" b="1">
                <a:latin typeface="Times New Roman"/>
              </a:rPr>
              <a:t>معدل </a:t>
            </a:r>
            <a:r>
              <a:rPr lang="ar-SA" sz="2000">
                <a:latin typeface="Times New Roman"/>
              </a:rPr>
              <a:t>تراكمي </a:t>
            </a:r>
            <a:r>
              <a:rPr lang="ar-SA" sz="1900" b="1">
                <a:latin typeface="Times New Roman"/>
              </a:rPr>
              <a:t>من (ه</a:t>
            </a:r>
            <a:r>
              <a:rPr lang="en-US" sz="1900" b="1">
                <a:latin typeface="Times New Roman"/>
              </a:rPr>
              <a:t>٤.٧</a:t>
            </a:r>
            <a:r>
              <a:rPr lang="ar-SA" sz="1900" b="1">
                <a:latin typeface="Times New Roman"/>
              </a:rPr>
              <a:t>) </a:t>
            </a:r>
            <a:r>
              <a:rPr lang="ar-SA" sz="1800" b="1">
                <a:latin typeface="Times New Roman"/>
              </a:rPr>
              <a:t>إلى </a:t>
            </a:r>
            <a:r>
              <a:rPr lang="ar-SA" sz="2000">
                <a:latin typeface="Times New Roman"/>
              </a:rPr>
              <a:t>(</a:t>
            </a:r>
            <a:r>
              <a:rPr lang="en-US" sz="2000">
                <a:latin typeface="Times New Roman"/>
              </a:rPr>
              <a:t>٠.٠٠</a:t>
            </a:r>
            <a:r>
              <a:rPr lang="ar-SA" sz="2000">
                <a:latin typeface="Times New Roman"/>
              </a:rPr>
              <a:t>) </a:t>
            </a:r>
            <a:r>
              <a:rPr lang="ar-SA" sz="1900" b="1">
                <a:latin typeface="Times New Roman"/>
              </a:rPr>
              <a:t>من </a:t>
            </a:r>
            <a:r>
              <a:rPr lang="ar-SA" sz="2000">
                <a:latin typeface="Times New Roman"/>
              </a:rPr>
              <a:t>(</a:t>
            </a:r>
            <a:r>
              <a:rPr lang="en-US" sz="2000">
                <a:latin typeface="Times New Roman"/>
              </a:rPr>
              <a:t>٠</a:t>
            </a:r>
            <a:r>
              <a:rPr lang="ar-SA" sz="2000">
                <a:latin typeface="Times New Roman"/>
              </a:rPr>
              <a:t> </a:t>
            </a:r>
            <a:r>
              <a:rPr lang="ar-SA" sz="1900" b="1">
                <a:latin typeface="Times New Roman"/>
              </a:rPr>
              <a:t>..</a:t>
            </a:r>
            <a:r>
              <a:rPr lang="en-US" sz="1900" b="1">
                <a:latin typeface="Times New Roman"/>
              </a:rPr>
              <a:t>٥</a:t>
            </a:r>
            <a:r>
              <a:rPr lang="ar-SA" sz="1900" b="1">
                <a:latin typeface="Times New Roman"/>
              </a:rPr>
              <a:t>) </a:t>
            </a:r>
            <a:r>
              <a:rPr lang="ar-SA" sz="2100">
                <a:latin typeface="Times New Roman"/>
              </a:rPr>
              <a:t>أو </a:t>
            </a:r>
            <a:r>
              <a:rPr lang="ar-SA" sz="1900" b="1">
                <a:latin typeface="Times New Roman"/>
              </a:rPr>
              <a:t>من (ه</a:t>
            </a:r>
            <a:r>
              <a:rPr lang="en-US" sz="1900" b="1">
                <a:latin typeface="Times New Roman"/>
              </a:rPr>
              <a:t>٣.٧</a:t>
            </a:r>
            <a:r>
              <a:rPr lang="ar-SA" sz="1900" b="1">
                <a:latin typeface="Times New Roman"/>
              </a:rPr>
              <a:t>) </a:t>
            </a:r>
            <a:r>
              <a:rPr lang="ar-SA" sz="1800" b="1">
                <a:latin typeface="Times New Roman"/>
              </a:rPr>
              <a:t>إلى </a:t>
            </a:r>
            <a:r>
              <a:rPr lang="ar-SA" sz="1900" b="1">
                <a:latin typeface="Times New Roman"/>
              </a:rPr>
              <a:t>(*..</a:t>
            </a:r>
            <a:r>
              <a:rPr lang="en-US" sz="1900" b="1">
                <a:latin typeface="Times New Roman"/>
              </a:rPr>
              <a:t>٤</a:t>
            </a:r>
            <a:r>
              <a:rPr lang="ar-SA" sz="1900" b="1">
                <a:latin typeface="Times New Roman"/>
              </a:rPr>
              <a:t>) من </a:t>
            </a:r>
            <a:r>
              <a:rPr lang="ar-SA" sz="2000">
                <a:latin typeface="Times New Roman"/>
              </a:rPr>
              <a:t>(</a:t>
            </a:r>
            <a:r>
              <a:rPr lang="en-US" sz="2000">
                <a:latin typeface="Times New Roman"/>
              </a:rPr>
              <a:t>٠</a:t>
            </a:r>
            <a:r>
              <a:rPr lang="ar-SA" sz="2000">
                <a:latin typeface="Times New Roman"/>
              </a:rPr>
              <a:t> *</a:t>
            </a:r>
            <a:r>
              <a:rPr lang="en-US" sz="2000">
                <a:latin typeface="Times New Roman"/>
              </a:rPr>
              <a:t>٤٠</a:t>
            </a:r>
            <a:r>
              <a:rPr lang="ar-SA" sz="2000">
                <a:latin typeface="Times New Roman"/>
              </a:rPr>
              <a:t>) </a:t>
            </a:r>
            <a:r>
              <a:rPr lang="ar-SA" sz="1900" b="1">
                <a:latin typeface="Times New Roman"/>
              </a:rPr>
              <a:t>عند </a:t>
            </a:r>
            <a:r>
              <a:rPr lang="ar-SA" sz="2000">
                <a:latin typeface="Times New Roman"/>
              </a:rPr>
              <a:t>التخرج، وتمنح مرتبة الشرف الثانية للطالب الحاصل </a:t>
            </a:r>
            <a:r>
              <a:rPr lang="ar-SA" sz="1800" b="1">
                <a:latin typeface="Times New Roman"/>
              </a:rPr>
              <a:t>على </a:t>
            </a:r>
            <a:r>
              <a:rPr lang="ar-SA" sz="1900" b="1">
                <a:latin typeface="Times New Roman"/>
              </a:rPr>
              <a:t>معدل </a:t>
            </a:r>
            <a:r>
              <a:rPr lang="ar-SA" sz="2000">
                <a:latin typeface="Times New Roman"/>
              </a:rPr>
              <a:t>تراكمي </a:t>
            </a:r>
            <a:r>
              <a:rPr lang="ar-SA" sz="1900" b="1">
                <a:latin typeface="Times New Roman"/>
              </a:rPr>
              <a:t>من (ه</a:t>
            </a:r>
            <a:r>
              <a:rPr lang="en-US" sz="1900" b="1">
                <a:latin typeface="Times New Roman"/>
              </a:rPr>
              <a:t>٤.٢</a:t>
            </a:r>
            <a:r>
              <a:rPr lang="ar-SA" sz="1900" b="1">
                <a:latin typeface="Times New Roman"/>
              </a:rPr>
              <a:t>) </a:t>
            </a:r>
            <a:r>
              <a:rPr lang="ar-SA" sz="1800" b="1">
                <a:latin typeface="Times New Roman"/>
              </a:rPr>
              <a:t>إلى</a:t>
            </a:r>
          </a:p>
        </p:txBody>
      </p:sp>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446567" y="822251"/>
            <a:ext cx="6283842" cy="793897"/>
          </a:xfrm>
          <a:prstGeom prst="rect">
            <a:avLst/>
          </a:prstGeom>
        </p:spPr>
        <p:txBody>
          <a:bodyPr lIns="0" tIns="0" rIns="0" bIns="0">
            <a:noAutofit/>
          </a:bodyPr>
          <a:lstStyle/>
          <a:p>
            <a:pPr indent="0" algn="r" rtl="1">
              <a:lnSpc>
                <a:spcPts val="3544"/>
              </a:lnSpc>
            </a:pPr>
            <a:r>
              <a:rPr lang="ar-SA" sz="2000">
                <a:latin typeface="Times New Roman"/>
              </a:rPr>
              <a:t>أقل </a:t>
            </a:r>
            <a:r>
              <a:rPr lang="ar-SA" sz="1900" b="1">
                <a:latin typeface="Times New Roman"/>
              </a:rPr>
              <a:t>من (ه</a:t>
            </a:r>
            <a:r>
              <a:rPr lang="en-US" sz="1900" b="1">
                <a:latin typeface="Times New Roman"/>
              </a:rPr>
              <a:t>٤.٧</a:t>
            </a:r>
            <a:r>
              <a:rPr lang="ar-SA" sz="1900" b="1">
                <a:latin typeface="Times New Roman"/>
              </a:rPr>
              <a:t>)من (</a:t>
            </a:r>
            <a:r>
              <a:rPr lang="en-US" sz="1900" b="1">
                <a:latin typeface="Times New Roman"/>
              </a:rPr>
              <a:t>٠</a:t>
            </a:r>
            <a:r>
              <a:rPr lang="ar-SA" sz="1900" b="1">
                <a:latin typeface="Times New Roman"/>
              </a:rPr>
              <a:t> *.</a:t>
            </a:r>
            <a:r>
              <a:rPr lang="en-US" sz="1900" b="1">
                <a:latin typeface="Times New Roman"/>
              </a:rPr>
              <a:t>٠</a:t>
            </a:r>
            <a:r>
              <a:rPr lang="ar-SA" sz="1900" b="1">
                <a:latin typeface="Times New Roman"/>
              </a:rPr>
              <a:t>) </a:t>
            </a:r>
            <a:r>
              <a:rPr lang="ar-SA" sz="2000">
                <a:latin typeface="Times New Roman"/>
              </a:rPr>
              <a:t>أو </a:t>
            </a:r>
            <a:r>
              <a:rPr lang="ar-SA" sz="1900" b="1">
                <a:latin typeface="Times New Roman"/>
              </a:rPr>
              <a:t>من (ه</a:t>
            </a:r>
            <a:r>
              <a:rPr lang="en-US" sz="1900" b="1">
                <a:latin typeface="Times New Roman"/>
              </a:rPr>
              <a:t>٣.٢</a:t>
            </a:r>
            <a:r>
              <a:rPr lang="ar-SA" sz="1900" b="1">
                <a:latin typeface="Times New Roman"/>
              </a:rPr>
              <a:t>) إر </a:t>
            </a:r>
            <a:r>
              <a:rPr lang="ar-SA" sz="2000">
                <a:latin typeface="Times New Roman"/>
              </a:rPr>
              <a:t>أقل </a:t>
            </a:r>
            <a:r>
              <a:rPr lang="ar-SA" sz="1900" b="1">
                <a:latin typeface="Times New Roman"/>
              </a:rPr>
              <a:t>من(</a:t>
            </a:r>
            <a:r>
              <a:rPr lang="en-US" sz="1900" b="1">
                <a:latin typeface="Times New Roman"/>
              </a:rPr>
              <a:t>٣.٧٥</a:t>
            </a:r>
            <a:r>
              <a:rPr lang="ar-SA" sz="1900" b="1">
                <a:latin typeface="Times New Roman"/>
              </a:rPr>
              <a:t>) من ( </a:t>
            </a:r>
            <a:r>
              <a:rPr lang="en-US" sz="1900" b="1">
                <a:latin typeface="Times New Roman"/>
              </a:rPr>
              <a:t>٠</a:t>
            </a:r>
            <a:r>
              <a:rPr lang="ar-SA" sz="1900" b="1">
                <a:latin typeface="Times New Roman"/>
              </a:rPr>
              <a:t> </a:t>
            </a:r>
            <a:r>
              <a:rPr lang="en-US" sz="1900" b="1">
                <a:latin typeface="Times New Roman"/>
              </a:rPr>
              <a:t>٠</a:t>
            </a:r>
            <a:r>
              <a:rPr lang="ar-SA" sz="1900" b="1">
                <a:latin typeface="Times New Roman"/>
              </a:rPr>
              <a:t> .</a:t>
            </a:r>
            <a:r>
              <a:rPr lang="en-US" sz="1900" b="1">
                <a:latin typeface="Times New Roman"/>
              </a:rPr>
              <a:t>٤</a:t>
            </a:r>
            <a:r>
              <a:rPr lang="ar-SA" sz="1900" b="1">
                <a:latin typeface="Times New Roman"/>
              </a:rPr>
              <a:t> ) عند التخرج.    إ</a:t>
            </a:r>
          </a:p>
        </p:txBody>
      </p:sp>
      <p:sp>
        <p:nvSpPr>
          <p:cNvPr id="3" name="Rectangle 2"/>
          <p:cNvSpPr/>
          <p:nvPr/>
        </p:nvSpPr>
        <p:spPr>
          <a:xfrm>
            <a:off x="839972" y="1711841"/>
            <a:ext cx="5890437" cy="1144772"/>
          </a:xfrm>
          <a:prstGeom prst="rect">
            <a:avLst/>
          </a:prstGeom>
        </p:spPr>
        <p:txBody>
          <a:bodyPr lIns="0" tIns="0" rIns="0" bIns="0">
            <a:noAutofit/>
          </a:bodyPr>
          <a:lstStyle/>
          <a:p>
            <a:pPr indent="0" algn="r" rtl="1">
              <a:lnSpc>
                <a:spcPts val="3544"/>
              </a:lnSpc>
            </a:pPr>
            <a:r>
              <a:rPr lang="ar-SA" sz="2000">
                <a:latin typeface="Times New Roman"/>
              </a:rPr>
              <a:t>ويشترط للحصول </a:t>
            </a:r>
            <a:r>
              <a:rPr lang="ar-SA" sz="1800" b="1">
                <a:latin typeface="Times New Roman"/>
              </a:rPr>
              <a:t>على </a:t>
            </a:r>
            <a:r>
              <a:rPr lang="ar-SA" sz="2000">
                <a:latin typeface="Times New Roman"/>
              </a:rPr>
              <a:t>مرتبة </a:t>
            </a:r>
            <a:r>
              <a:rPr lang="ar-SA" sz="1900" b="1">
                <a:latin typeface="Times New Roman"/>
              </a:rPr>
              <a:t>الشرف الأور أو الظ نية ما </a:t>
            </a:r>
            <a:r>
              <a:rPr lang="ar-SA" sz="1700" b="1">
                <a:latin typeface="Times New Roman"/>
              </a:rPr>
              <a:t>يلى: </a:t>
            </a:r>
            <a:r>
              <a:rPr lang="ar-SA" sz="2000">
                <a:latin typeface="Times New Roman"/>
              </a:rPr>
              <a:t>(أ) </a:t>
            </a:r>
            <a:r>
              <a:rPr lang="ar-SA" sz="2100">
                <a:latin typeface="Times New Roman"/>
              </a:rPr>
              <a:t>ألا </a:t>
            </a:r>
            <a:r>
              <a:rPr lang="ar-SA" sz="1900" b="1">
                <a:latin typeface="Times New Roman"/>
              </a:rPr>
              <a:t>يعكون الطالب </a:t>
            </a:r>
            <a:r>
              <a:rPr lang="ar-SA" sz="2000">
                <a:latin typeface="Times New Roman"/>
              </a:rPr>
              <a:t>قد </a:t>
            </a:r>
            <a:r>
              <a:rPr lang="ar-SA" sz="1900" b="1">
                <a:latin typeface="Times New Roman"/>
              </a:rPr>
              <a:t>رسب </a:t>
            </a:r>
            <a:r>
              <a:rPr lang="en-US" sz="2000">
                <a:latin typeface="Times New Roman"/>
              </a:rPr>
              <a:t>4</a:t>
            </a:r>
            <a:r>
              <a:rPr lang="ar-SA" sz="2000">
                <a:latin typeface="Times New Roman"/>
              </a:rPr>
              <a:t> </a:t>
            </a:r>
            <a:r>
              <a:rPr lang="ar-SA" sz="1900" b="1">
                <a:latin typeface="Times New Roman"/>
              </a:rPr>
              <a:t>أي مقرز درسه </a:t>
            </a:r>
            <a:r>
              <a:rPr lang="en-US" sz="2000">
                <a:latin typeface="Times New Roman"/>
              </a:rPr>
              <a:t>4</a:t>
            </a:r>
            <a:r>
              <a:rPr lang="ar-SA" sz="2000">
                <a:latin typeface="Times New Roman"/>
              </a:rPr>
              <a:t> </a:t>
            </a:r>
            <a:r>
              <a:rPr lang="ar-SA" sz="1900" b="1">
                <a:latin typeface="Times New Roman"/>
              </a:rPr>
              <a:t>الجامعة أو </a:t>
            </a:r>
            <a:r>
              <a:rPr lang="en-US" sz="2000">
                <a:latin typeface="Times New Roman"/>
              </a:rPr>
              <a:t>4</a:t>
            </a:r>
            <a:r>
              <a:rPr lang="ar-SA" sz="2000">
                <a:latin typeface="Times New Roman"/>
              </a:rPr>
              <a:t> </a:t>
            </a:r>
            <a:r>
              <a:rPr lang="ar-SA" sz="1900" b="1">
                <a:latin typeface="Times New Roman"/>
              </a:rPr>
              <a:t>جامعة </a:t>
            </a:r>
            <a:r>
              <a:rPr lang="ar-SA" sz="2000">
                <a:latin typeface="Times New Roman"/>
              </a:rPr>
              <a:t>أخرى.</a:t>
            </a:r>
          </a:p>
        </p:txBody>
      </p:sp>
      <p:sp>
        <p:nvSpPr>
          <p:cNvPr id="4" name="Rectangle 3"/>
          <p:cNvSpPr/>
          <p:nvPr/>
        </p:nvSpPr>
        <p:spPr>
          <a:xfrm>
            <a:off x="839972" y="3033823"/>
            <a:ext cx="5869172" cy="1130595"/>
          </a:xfrm>
          <a:prstGeom prst="rect">
            <a:avLst/>
          </a:prstGeom>
        </p:spPr>
        <p:txBody>
          <a:bodyPr lIns="0" tIns="0" rIns="0" bIns="0">
            <a:noAutofit/>
          </a:bodyPr>
          <a:lstStyle/>
          <a:p>
            <a:pPr indent="-546100" algn="just" rtl="1">
              <a:lnSpc>
                <a:spcPts val="3405"/>
              </a:lnSpc>
            </a:pPr>
            <a:r>
              <a:rPr lang="ar-SA" sz="1900" b="1">
                <a:latin typeface="Times New Roman"/>
              </a:rPr>
              <a:t>(ب) </a:t>
            </a:r>
            <a:r>
              <a:rPr lang="ar-SA" sz="2000">
                <a:latin typeface="Times New Roman"/>
              </a:rPr>
              <a:t>أن يكون </a:t>
            </a:r>
            <a:r>
              <a:rPr lang="ar-SA" sz="1900" b="1">
                <a:latin typeface="Times New Roman"/>
              </a:rPr>
              <a:t>الطالب </a:t>
            </a:r>
            <a:r>
              <a:rPr lang="ar-SA" sz="2000">
                <a:latin typeface="Times New Roman"/>
              </a:rPr>
              <a:t>قد أكمل متطلبات التخرج </a:t>
            </a:r>
            <a:r>
              <a:rPr lang="en-US" sz="2000">
                <a:latin typeface="Times New Roman"/>
              </a:rPr>
              <a:t>4</a:t>
            </a:r>
            <a:r>
              <a:rPr lang="ar-SA" sz="2000">
                <a:latin typeface="Times New Roman"/>
              </a:rPr>
              <a:t> </a:t>
            </a:r>
            <a:r>
              <a:rPr lang="ar-SA" sz="1900" b="1">
                <a:latin typeface="Times New Roman"/>
              </a:rPr>
              <a:t>مدة </a:t>
            </a:r>
            <a:r>
              <a:rPr lang="ar-SA" sz="2000">
                <a:latin typeface="Times New Roman"/>
              </a:rPr>
              <a:t>أقصاها متوسحد </a:t>
            </a:r>
            <a:r>
              <a:rPr lang="ar-SA" sz="1900" b="1">
                <a:latin typeface="Times New Roman"/>
              </a:rPr>
              <a:t>المدة </a:t>
            </a:r>
            <a:r>
              <a:rPr lang="ar-SA" sz="1800" b="1">
                <a:latin typeface="Times New Roman"/>
              </a:rPr>
              <a:t>ببن الحد </a:t>
            </a:r>
            <a:r>
              <a:rPr lang="ar-SA" sz="1900" b="1">
                <a:latin typeface="Times New Roman"/>
              </a:rPr>
              <a:t>الأدنى </a:t>
            </a:r>
            <a:r>
              <a:rPr lang="ar-SA" sz="1800" b="1">
                <a:latin typeface="Times New Roman"/>
              </a:rPr>
              <a:t>والحد الأقصى </a:t>
            </a:r>
            <a:r>
              <a:rPr lang="ar-SA" sz="2000">
                <a:latin typeface="Times New Roman"/>
              </a:rPr>
              <a:t>للبقاء </a:t>
            </a:r>
            <a:r>
              <a:rPr lang="en-US" sz="2000">
                <a:latin typeface="Times New Roman"/>
              </a:rPr>
              <a:t>4</a:t>
            </a:r>
            <a:r>
              <a:rPr lang="ar-SA" sz="2000">
                <a:latin typeface="Times New Roman"/>
              </a:rPr>
              <a:t> كليته.</a:t>
            </a:r>
          </a:p>
        </p:txBody>
      </p:sp>
      <p:sp>
        <p:nvSpPr>
          <p:cNvPr id="5" name="Rectangle 4"/>
          <p:cNvSpPr/>
          <p:nvPr/>
        </p:nvSpPr>
        <p:spPr>
          <a:xfrm>
            <a:off x="843516" y="4355804"/>
            <a:ext cx="5872716" cy="754912"/>
          </a:xfrm>
          <a:prstGeom prst="rect">
            <a:avLst/>
          </a:prstGeom>
        </p:spPr>
        <p:txBody>
          <a:bodyPr lIns="0" tIns="0" rIns="0" bIns="0">
            <a:noAutofit/>
          </a:bodyPr>
          <a:lstStyle/>
          <a:p>
            <a:pPr indent="-546100" algn="just" rtl="1">
              <a:lnSpc>
                <a:spcPts val="2958"/>
              </a:lnSpc>
            </a:pPr>
            <a:r>
              <a:rPr lang="ar-SA" sz="1900" b="1">
                <a:latin typeface="Times New Roman"/>
              </a:rPr>
              <a:t>(ج) </a:t>
            </a:r>
            <a:r>
              <a:rPr lang="ar-SA" sz="2000">
                <a:latin typeface="Times New Roman"/>
              </a:rPr>
              <a:t>أن </a:t>
            </a:r>
            <a:r>
              <a:rPr lang="ar-SA" sz="1900" b="1">
                <a:latin typeface="Times New Roman"/>
              </a:rPr>
              <a:t>يكون الطالب </a:t>
            </a:r>
            <a:r>
              <a:rPr lang="ar-SA" sz="2000">
                <a:latin typeface="Times New Roman"/>
              </a:rPr>
              <a:t>قد </a:t>
            </a:r>
            <a:r>
              <a:rPr lang="ar-SA" sz="1900" b="1">
                <a:latin typeface="Times New Roman"/>
              </a:rPr>
              <a:t>درس </a:t>
            </a:r>
            <a:r>
              <a:rPr lang="en-US" sz="2000">
                <a:latin typeface="Times New Roman"/>
              </a:rPr>
              <a:t>4</a:t>
            </a:r>
            <a:r>
              <a:rPr lang="ar-SA" sz="2000">
                <a:latin typeface="Times New Roman"/>
              </a:rPr>
              <a:t> الجامعة </a:t>
            </a:r>
            <a:r>
              <a:rPr lang="ar-SA" sz="1800" b="1">
                <a:latin typeface="Times New Roman"/>
              </a:rPr>
              <a:t>التي </a:t>
            </a:r>
            <a:r>
              <a:rPr lang="ar-SA" sz="2000">
                <a:latin typeface="Times New Roman"/>
              </a:rPr>
              <a:t>سيتخرج </a:t>
            </a:r>
            <a:r>
              <a:rPr lang="ar-SA" sz="1900" b="1">
                <a:latin typeface="Times New Roman"/>
              </a:rPr>
              <a:t>منها ما لا يقل </a:t>
            </a:r>
            <a:r>
              <a:rPr lang="ar-SA" sz="1800" b="1">
                <a:latin typeface="Times New Roman"/>
              </a:rPr>
              <a:t>عن</a:t>
            </a:r>
            <a:r>
              <a:rPr lang="ar-SA" sz="1900" b="1">
                <a:latin typeface="Times New Roman"/>
              </a:rPr>
              <a:t>(</a:t>
            </a:r>
            <a:r>
              <a:rPr lang="en-US" sz="1900" b="1">
                <a:latin typeface="Times New Roman"/>
              </a:rPr>
              <a:t>٦٠</a:t>
            </a:r>
            <a:r>
              <a:rPr lang="ar-SA" sz="1900" b="1">
                <a:latin typeface="Times New Roman"/>
              </a:rPr>
              <a:t>/) من متطلبات </a:t>
            </a:r>
            <a:r>
              <a:rPr lang="ar-SA" sz="2000">
                <a:latin typeface="Times New Roman"/>
              </a:rPr>
              <a:t>التفرج.</a:t>
            </a:r>
          </a:p>
        </p:txBody>
      </p:sp>
    </p:spTree>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68279" y="942753"/>
            <a:ext cx="857693" cy="1233377"/>
          </a:xfrm>
          <a:prstGeom prst="rect">
            <a:avLst/>
          </a:prstGeom>
        </p:spPr>
      </p:pic>
      <p:pic>
        <p:nvPicPr>
          <p:cNvPr id="3" name="Picture 2"/>
          <p:cNvPicPr>
            <a:picLocks noChangeAspect="1"/>
          </p:cNvPicPr>
          <p:nvPr/>
        </p:nvPicPr>
        <p:blipFill>
          <a:blip r:embed="rId3"/>
          <a:stretch>
            <a:fillRect/>
          </a:stretch>
        </p:blipFill>
        <p:spPr>
          <a:xfrm>
            <a:off x="2275367" y="7194697"/>
            <a:ext cx="3026735" cy="1091609"/>
          </a:xfrm>
          <a:prstGeom prst="rect">
            <a:avLst/>
          </a:prstGeom>
        </p:spPr>
      </p:pic>
      <p:sp>
        <p:nvSpPr>
          <p:cNvPr id="4" name="Rectangle 3"/>
          <p:cNvSpPr/>
          <p:nvPr/>
        </p:nvSpPr>
        <p:spPr>
          <a:xfrm>
            <a:off x="2686493" y="1119962"/>
            <a:ext cx="2261190" cy="843517"/>
          </a:xfrm>
          <a:prstGeom prst="rect">
            <a:avLst/>
          </a:prstGeom>
        </p:spPr>
        <p:txBody>
          <a:bodyPr lIns="0" tIns="0" rIns="0" bIns="0">
            <a:noAutofit/>
          </a:bodyPr>
          <a:lstStyle/>
          <a:p>
            <a:pPr indent="0" algn="r" rtl="1">
              <a:lnSpc>
                <a:spcPts val="2550"/>
              </a:lnSpc>
              <a:spcAft>
                <a:spcPts val="840"/>
              </a:spcAft>
            </a:pPr>
            <a:r>
              <a:rPr lang="ar-SA" sz="2300" b="1">
                <a:latin typeface="Times New Roman"/>
              </a:rPr>
              <a:t>إجراء</a:t>
            </a:r>
            <a:r>
              <a:rPr lang="en-US" sz="2300" b="1">
                <a:latin typeface="Times New Roman"/>
              </a:rPr>
              <a:t>٠</a:t>
            </a:r>
            <a:r>
              <a:rPr lang="ar-SA" sz="2300" b="1">
                <a:latin typeface="Times New Roman"/>
              </a:rPr>
              <a:t>ت'لاختهاراف</a:t>
            </a:r>
            <a:r>
              <a:rPr lang="en-US" sz="2300" b="1">
                <a:latin typeface="Times New Roman"/>
              </a:rPr>
              <a:t>٠</a:t>
            </a:r>
            <a:r>
              <a:rPr lang="ar-SA" sz="2300" b="1">
                <a:latin typeface="Times New Roman"/>
              </a:rPr>
              <a:t>اذي</a:t>
            </a:r>
          </a:p>
          <a:p>
            <a:pPr indent="0" algn="r" rtl="1">
              <a:lnSpc>
                <a:spcPts val="2550"/>
              </a:lnSpc>
            </a:pPr>
            <a:r>
              <a:rPr lang="ar-SA" sz="2300" b="1">
                <a:latin typeface="Times New Roman"/>
              </a:rPr>
              <a:t>الادة|ساديةواثلاثونى؛</a:t>
            </a:r>
          </a:p>
        </p:txBody>
      </p:sp>
      <p:sp>
        <p:nvSpPr>
          <p:cNvPr id="5" name="Rectangle 4"/>
          <p:cNvSpPr/>
          <p:nvPr/>
        </p:nvSpPr>
        <p:spPr>
          <a:xfrm>
            <a:off x="5061097" y="1970567"/>
            <a:ext cx="212651" cy="205563"/>
          </a:xfrm>
          <a:prstGeom prst="rect">
            <a:avLst/>
          </a:prstGeom>
        </p:spPr>
        <p:txBody>
          <a:bodyPr wrap="none" lIns="0" tIns="0" rIns="0" bIns="0">
            <a:noAutofit/>
          </a:bodyPr>
          <a:lstStyle/>
          <a:p>
            <a:pPr indent="0">
              <a:lnSpc>
                <a:spcPts val="2210"/>
              </a:lnSpc>
            </a:pPr>
            <a:r>
              <a:rPr lang="en-US" sz="2000" i="1">
                <a:latin typeface="Times New Roman"/>
              </a:rPr>
              <a:t>//</a:t>
            </a:r>
          </a:p>
        </p:txBody>
      </p:sp>
      <p:sp>
        <p:nvSpPr>
          <p:cNvPr id="6" name="Rectangle 5"/>
          <p:cNvSpPr/>
          <p:nvPr/>
        </p:nvSpPr>
        <p:spPr>
          <a:xfrm>
            <a:off x="836427" y="2346251"/>
            <a:ext cx="5954233" cy="1715386"/>
          </a:xfrm>
          <a:prstGeom prst="rect">
            <a:avLst/>
          </a:prstGeom>
        </p:spPr>
        <p:txBody>
          <a:bodyPr lIns="0" tIns="0" rIns="0" bIns="0">
            <a:noAutofit/>
          </a:bodyPr>
          <a:lstStyle/>
          <a:p>
            <a:pPr indent="431800" algn="just" rtl="1">
              <a:lnSpc>
                <a:spcPts val="3460"/>
              </a:lnSpc>
              <a:spcAft>
                <a:spcPts val="3780"/>
              </a:spcAft>
            </a:pPr>
            <a:r>
              <a:rPr lang="ar-SA" sz="2000">
                <a:latin typeface="Times New Roman"/>
              </a:rPr>
              <a:t>يجوز لمجلس الكلية تكوين لجنة تتعاون مع الأقسام في تنظيم أعمال الاختبار النهائي، وتكون مهامها مراجعة </a:t>
            </a:r>
            <a:r>
              <a:rPr lang="ar-SA" sz="1900" b="1">
                <a:latin typeface="Times New Roman"/>
              </a:rPr>
              <a:t>كشوف </a:t>
            </a:r>
            <a:r>
              <a:rPr lang="ar-SA" sz="2000">
                <a:latin typeface="Times New Roman"/>
              </a:rPr>
              <a:t>رصد الدرجات وتسليمها للجنة المختصة خلال مدة لا تزيد عن </a:t>
            </a:r>
            <a:r>
              <a:rPr lang="ar-SA" sz="1900" b="1">
                <a:latin typeface="Times New Roman"/>
              </a:rPr>
              <a:t>ثلاثة أيام </a:t>
            </a:r>
            <a:r>
              <a:rPr lang="ar-SA" sz="2000">
                <a:latin typeface="Times New Roman"/>
              </a:rPr>
              <a:t>من تاريخ اختبار </a:t>
            </a:r>
            <a:r>
              <a:rPr lang="ar-SA" sz="1900" b="1">
                <a:latin typeface="Times New Roman"/>
              </a:rPr>
              <a:t>أي </a:t>
            </a:r>
            <a:r>
              <a:rPr lang="ar-SA" sz="2000">
                <a:latin typeface="Times New Roman"/>
              </a:rPr>
              <a:t>مض.</a:t>
            </a:r>
          </a:p>
        </p:txBody>
      </p:sp>
      <p:sp>
        <p:nvSpPr>
          <p:cNvPr id="7" name="Rectangle 6"/>
          <p:cNvSpPr/>
          <p:nvPr/>
        </p:nvSpPr>
        <p:spPr>
          <a:xfrm>
            <a:off x="2261190" y="4607441"/>
            <a:ext cx="3040912" cy="907312"/>
          </a:xfrm>
          <a:prstGeom prst="rect">
            <a:avLst/>
          </a:prstGeom>
        </p:spPr>
        <p:txBody>
          <a:bodyPr wrap="none" lIns="0" tIns="0" rIns="0" bIns="0">
            <a:noAutofit/>
          </a:bodyPr>
          <a:lstStyle/>
          <a:p>
            <a:pPr indent="0" algn="ctr" rtl="1">
              <a:lnSpc>
                <a:spcPts val="2550"/>
              </a:lnSpc>
              <a:spcBef>
                <a:spcPts val="3780"/>
              </a:spcBef>
              <a:spcAft>
                <a:spcPts val="4130"/>
              </a:spcAft>
            </a:pPr>
            <a:r>
              <a:rPr lang="ar-SA" sz="2300" b="1">
                <a:latin typeface="Times New Roman"/>
              </a:rPr>
              <a:t>المادة الثانية والثلاثون و</a:t>
            </a:r>
          </a:p>
        </p:txBody>
      </p:sp>
      <p:sp>
        <p:nvSpPr>
          <p:cNvPr id="8" name="Rectangle 7"/>
          <p:cNvSpPr/>
          <p:nvPr/>
        </p:nvSpPr>
        <p:spPr>
          <a:xfrm>
            <a:off x="836427" y="5897525"/>
            <a:ext cx="5940056" cy="765544"/>
          </a:xfrm>
          <a:prstGeom prst="rect">
            <a:avLst/>
          </a:prstGeom>
        </p:spPr>
        <p:txBody>
          <a:bodyPr lIns="0" tIns="0" rIns="0" bIns="0">
            <a:noAutofit/>
          </a:bodyPr>
          <a:lstStyle/>
          <a:p>
            <a:pPr indent="431800" algn="just" rtl="1">
              <a:lnSpc>
                <a:spcPts val="3377"/>
              </a:lnSpc>
              <a:spcBef>
                <a:spcPts val="4130"/>
              </a:spcBef>
              <a:spcAft>
                <a:spcPts val="3360"/>
              </a:spcAft>
            </a:pPr>
            <a:r>
              <a:rPr lang="ar-SA" sz="2000">
                <a:latin typeface="Times New Roman"/>
              </a:rPr>
              <a:t>يجوز لمجلس الخلية </a:t>
            </a:r>
            <a:r>
              <a:rPr lang="ar-SA" sz="1900" b="1">
                <a:latin typeface="Times New Roman"/>
              </a:rPr>
              <a:t>أن </a:t>
            </a:r>
            <a:r>
              <a:rPr lang="ar-SA" sz="2000">
                <a:latin typeface="Times New Roman"/>
              </a:rPr>
              <a:t>يقرر تطبيق السرية في إجراءات الاختبارات النهائية.</a:t>
            </a:r>
          </a:p>
        </p:txBody>
      </p:sp>
      <p:sp>
        <p:nvSpPr>
          <p:cNvPr id="9" name="Rectangle 8"/>
          <p:cNvSpPr/>
          <p:nvPr/>
        </p:nvSpPr>
        <p:spPr>
          <a:xfrm>
            <a:off x="843516" y="8286306"/>
            <a:ext cx="5954232" cy="1148317"/>
          </a:xfrm>
          <a:prstGeom prst="rect">
            <a:avLst/>
          </a:prstGeom>
        </p:spPr>
        <p:txBody>
          <a:bodyPr lIns="0" tIns="0" rIns="0" bIns="0">
            <a:noAutofit/>
          </a:bodyPr>
          <a:lstStyle/>
          <a:p>
            <a:pPr indent="431800" algn="just" rtl="1">
              <a:lnSpc>
                <a:spcPts val="3265"/>
              </a:lnSpc>
            </a:pPr>
            <a:r>
              <a:rPr lang="ar-SA" sz="2000">
                <a:latin typeface="Times New Roman"/>
              </a:rPr>
              <a:t>يضع مدرس المقير </a:t>
            </a:r>
            <a:r>
              <a:rPr lang="ar-SA" sz="1900" b="1">
                <a:latin typeface="Times New Roman"/>
              </a:rPr>
              <a:t>أسئلة </a:t>
            </a:r>
            <a:r>
              <a:rPr lang="ar-SA" sz="2000">
                <a:latin typeface="Times New Roman"/>
              </a:rPr>
              <a:t>الاختبار، ويجوز عند الاقتضاء بناء </a:t>
            </a:r>
            <a:r>
              <a:rPr lang="ar-SA" sz="1700" b="1">
                <a:latin typeface="Times New Roman"/>
              </a:rPr>
              <a:t>على </a:t>
            </a:r>
            <a:r>
              <a:rPr lang="ar-SA" sz="2000">
                <a:latin typeface="Times New Roman"/>
              </a:rPr>
              <a:t>اقتراح رئيس القسم </a:t>
            </a:r>
            <a:r>
              <a:rPr lang="ar-SA" sz="1900" b="1">
                <a:latin typeface="Times New Roman"/>
              </a:rPr>
              <a:t>أن </a:t>
            </a:r>
            <a:r>
              <a:rPr lang="ar-SA" sz="2000">
                <a:latin typeface="Times New Roman"/>
              </a:rPr>
              <a:t>يضعها من يختاره مجلس الكلية</a:t>
            </a:r>
            <a:r>
              <a:rPr lang="en-US" sz="2000" baseline="-25000">
                <a:latin typeface="Times New Roman"/>
              </a:rPr>
              <a:t>٠</a:t>
            </a:r>
          </a:p>
        </p:txBody>
      </p:sp>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32837" y="666306"/>
            <a:ext cx="3026735" cy="935666"/>
          </a:xfrm>
          <a:prstGeom prst="rect">
            <a:avLst/>
          </a:prstGeom>
        </p:spPr>
      </p:pic>
      <p:pic>
        <p:nvPicPr>
          <p:cNvPr id="3" name="Picture 2"/>
          <p:cNvPicPr>
            <a:picLocks noChangeAspect="1"/>
          </p:cNvPicPr>
          <p:nvPr/>
        </p:nvPicPr>
        <p:blipFill>
          <a:blip r:embed="rId3"/>
          <a:stretch>
            <a:fillRect/>
          </a:stretch>
        </p:blipFill>
        <p:spPr>
          <a:xfrm>
            <a:off x="2225748" y="3154325"/>
            <a:ext cx="3040912" cy="1488558"/>
          </a:xfrm>
          <a:prstGeom prst="rect">
            <a:avLst/>
          </a:prstGeom>
        </p:spPr>
      </p:pic>
      <p:pic>
        <p:nvPicPr>
          <p:cNvPr id="4" name="Picture 3"/>
          <p:cNvPicPr>
            <a:picLocks noChangeAspect="1"/>
          </p:cNvPicPr>
          <p:nvPr/>
        </p:nvPicPr>
        <p:blipFill>
          <a:blip r:embed="rId4"/>
          <a:stretch>
            <a:fillRect/>
          </a:stretch>
        </p:blipFill>
        <p:spPr>
          <a:xfrm>
            <a:off x="577702" y="10490790"/>
            <a:ext cx="1286539" cy="148856"/>
          </a:xfrm>
          <a:prstGeom prst="rect">
            <a:avLst/>
          </a:prstGeom>
        </p:spPr>
      </p:pic>
      <p:sp>
        <p:nvSpPr>
          <p:cNvPr id="5" name="Rectangle 4"/>
          <p:cNvSpPr/>
          <p:nvPr/>
        </p:nvSpPr>
        <p:spPr>
          <a:xfrm>
            <a:off x="839972" y="1736651"/>
            <a:ext cx="5879804" cy="1169581"/>
          </a:xfrm>
          <a:prstGeom prst="rect">
            <a:avLst/>
          </a:prstGeom>
        </p:spPr>
        <p:txBody>
          <a:bodyPr lIns="0" tIns="0" rIns="0" bIns="0">
            <a:noAutofit/>
          </a:bodyPr>
          <a:lstStyle/>
          <a:p>
            <a:pPr indent="444500" algn="just" rtl="1">
              <a:lnSpc>
                <a:spcPts val="3460"/>
              </a:lnSpc>
              <a:spcAft>
                <a:spcPts val="6090"/>
              </a:spcAft>
            </a:pPr>
            <a:r>
              <a:rPr lang="ar-SA" sz="2000">
                <a:latin typeface="Times New Roman"/>
              </a:rPr>
              <a:t>يصحح مدرس المقرر أوراق الاختبار النهائي لمقرره، ويجوز لرئيس القسم (عند الحاجة) أن يشرك معه متخصصا أو أ كثر في التصعحيح، ويجوز نجلس الكلية عند الضرورة </a:t>
            </a:r>
          </a:p>
        </p:txBody>
      </p:sp>
      <p:sp>
        <p:nvSpPr>
          <p:cNvPr id="6" name="Rectangle 5"/>
          <p:cNvSpPr/>
          <p:nvPr/>
        </p:nvSpPr>
        <p:spPr>
          <a:xfrm>
            <a:off x="4986669" y="3069265"/>
            <a:ext cx="1722475" cy="290623"/>
          </a:xfrm>
          <a:prstGeom prst="rect">
            <a:avLst/>
          </a:prstGeom>
        </p:spPr>
        <p:txBody>
          <a:bodyPr wrap="none" lIns="0" tIns="0" rIns="0" bIns="0">
            <a:noAutofit/>
          </a:bodyPr>
          <a:lstStyle/>
          <a:p>
            <a:pPr indent="444500" algn="just" rtl="1">
              <a:lnSpc>
                <a:spcPts val="3460"/>
              </a:lnSpc>
              <a:spcAft>
                <a:spcPts val="6090"/>
              </a:spcAft>
            </a:pPr>
            <a:r>
              <a:rPr lang="ar-SA" sz="2000">
                <a:latin typeface="Times New Roman"/>
              </a:rPr>
              <a:t>أن يسند التصحيح</a:t>
            </a:r>
          </a:p>
        </p:txBody>
      </p:sp>
      <p:sp>
        <p:nvSpPr>
          <p:cNvPr id="7" name="Rectangle 6"/>
          <p:cNvSpPr/>
          <p:nvPr/>
        </p:nvSpPr>
        <p:spPr>
          <a:xfrm>
            <a:off x="825795" y="4632251"/>
            <a:ext cx="5489944" cy="290623"/>
          </a:xfrm>
          <a:prstGeom prst="rect">
            <a:avLst/>
          </a:prstGeom>
        </p:spPr>
        <p:txBody>
          <a:bodyPr wrap="none" lIns="0" tIns="0" rIns="0" bIns="0">
            <a:noAutofit/>
          </a:bodyPr>
          <a:lstStyle/>
          <a:p>
            <a:pPr indent="0" algn="just" rtl="1">
              <a:lnSpc>
                <a:spcPts val="3405"/>
              </a:lnSpc>
              <a:spcAft>
                <a:spcPts val="6580"/>
              </a:spcAft>
            </a:pPr>
            <a:r>
              <a:rPr lang="ar-SA" sz="1800" b="1">
                <a:latin typeface="Times New Roman"/>
              </a:rPr>
              <a:t>يرصد </a:t>
            </a:r>
            <a:r>
              <a:rPr lang="ar-SA" sz="2000">
                <a:latin typeface="Times New Roman"/>
              </a:rPr>
              <a:t>من يقوم بتصحيح الاختباز </a:t>
            </a:r>
            <a:r>
              <a:rPr lang="ar-SA" sz="1700">
                <a:latin typeface="Arial Unicode MS"/>
              </a:rPr>
              <a:t>النهائي </a:t>
            </a:r>
            <a:r>
              <a:rPr lang="ar-SA" sz="2000">
                <a:latin typeface="Times New Roman"/>
              </a:rPr>
              <a:t>الدرجات </a:t>
            </a:r>
            <a:r>
              <a:rPr lang="ar-SA" sz="1800" b="1">
                <a:latin typeface="Times New Roman"/>
              </a:rPr>
              <a:t>التي </a:t>
            </a:r>
          </a:p>
        </p:txBody>
      </p:sp>
      <p:sp>
        <p:nvSpPr>
          <p:cNvPr id="8" name="Rectangle 7"/>
          <p:cNvSpPr/>
          <p:nvPr/>
        </p:nvSpPr>
        <p:spPr>
          <a:xfrm>
            <a:off x="818706" y="5082362"/>
            <a:ext cx="5890438" cy="708838"/>
          </a:xfrm>
          <a:prstGeom prst="rect">
            <a:avLst/>
          </a:prstGeom>
        </p:spPr>
        <p:txBody>
          <a:bodyPr lIns="0" tIns="0" rIns="0" bIns="0">
            <a:noAutofit/>
          </a:bodyPr>
          <a:lstStyle/>
          <a:p>
            <a:pPr indent="0" algn="just" rtl="1">
              <a:lnSpc>
                <a:spcPts val="3405"/>
              </a:lnSpc>
              <a:spcAft>
                <a:spcPts val="6580"/>
              </a:spcAft>
            </a:pPr>
            <a:r>
              <a:rPr lang="ar-SA" sz="2000">
                <a:latin typeface="Times New Roman"/>
              </a:rPr>
              <a:t>يحصل </a:t>
            </a:r>
            <a:r>
              <a:rPr lang="ar-SA" sz="1700">
                <a:latin typeface="Arial Unicode MS"/>
              </a:rPr>
              <a:t>عليها </a:t>
            </a:r>
            <a:r>
              <a:rPr lang="ar-SA" sz="2000">
                <a:latin typeface="Times New Roman"/>
              </a:rPr>
              <a:t>الطلاب في كشوف </a:t>
            </a:r>
            <a:r>
              <a:rPr lang="ar-SA" sz="1800" b="1">
                <a:latin typeface="Times New Roman"/>
              </a:rPr>
              <a:t>رصد </a:t>
            </a:r>
            <a:r>
              <a:rPr lang="ar-SA" sz="2000">
                <a:latin typeface="Times New Roman"/>
              </a:rPr>
              <a:t>الدرجات المعدة </a:t>
            </a:r>
            <a:r>
              <a:rPr lang="ar-SA" sz="1700">
                <a:latin typeface="Arial Unicode MS"/>
              </a:rPr>
              <a:t>لذلك </a:t>
            </a:r>
            <a:r>
              <a:rPr lang="ar-SA" sz="2000">
                <a:latin typeface="Times New Roman"/>
              </a:rPr>
              <a:t>ويوقع </a:t>
            </a:r>
            <a:r>
              <a:rPr lang="ar-SA" sz="1700">
                <a:latin typeface="Arial Unicode MS"/>
              </a:rPr>
              <a:t>عليها</a:t>
            </a:r>
            <a:r>
              <a:rPr lang="ar-SA" sz="2000">
                <a:latin typeface="Times New Roman"/>
              </a:rPr>
              <a:t>، ثم يصادق </a:t>
            </a:r>
            <a:r>
              <a:rPr lang="ar-SA" sz="1700">
                <a:latin typeface="Arial Unicode MS"/>
              </a:rPr>
              <a:t>عليها </a:t>
            </a:r>
            <a:r>
              <a:rPr lang="ar-SA" sz="2000">
                <a:latin typeface="Times New Roman"/>
              </a:rPr>
              <a:t>رئيس القسم.</a:t>
            </a:r>
          </a:p>
        </p:txBody>
      </p:sp>
      <p:sp>
        <p:nvSpPr>
          <p:cNvPr id="9" name="Rectangle 8"/>
          <p:cNvSpPr/>
          <p:nvPr/>
        </p:nvSpPr>
        <p:spPr>
          <a:xfrm>
            <a:off x="811618" y="7063562"/>
            <a:ext cx="5493488" cy="272903"/>
          </a:xfrm>
          <a:prstGeom prst="rect">
            <a:avLst/>
          </a:prstGeom>
        </p:spPr>
        <p:txBody>
          <a:bodyPr wrap="none" lIns="0" tIns="0" rIns="0" bIns="0">
            <a:noAutofit/>
          </a:bodyPr>
          <a:lstStyle/>
          <a:p>
            <a:pPr indent="444500" algn="just" rtl="1">
              <a:lnSpc>
                <a:spcPts val="2210"/>
              </a:lnSpc>
              <a:spcAft>
                <a:spcPts val="630"/>
              </a:spcAft>
            </a:pPr>
            <a:r>
              <a:rPr lang="ar-SA" sz="2000">
                <a:latin typeface="Times New Roman"/>
              </a:rPr>
              <a:t>لا يجوز اختبار الطالب في </a:t>
            </a:r>
            <a:r>
              <a:rPr lang="ar-SA" sz="1800">
                <a:latin typeface="Times New Roman"/>
              </a:rPr>
              <a:t>أكثر </a:t>
            </a:r>
            <a:r>
              <a:rPr lang="ar-SA" sz="2000">
                <a:latin typeface="Times New Roman"/>
              </a:rPr>
              <a:t>من مقررين في يوم</a:t>
            </a:r>
          </a:p>
        </p:txBody>
      </p:sp>
      <p:sp>
        <p:nvSpPr>
          <p:cNvPr id="10" name="Rectangle 9"/>
          <p:cNvSpPr/>
          <p:nvPr/>
        </p:nvSpPr>
        <p:spPr>
          <a:xfrm>
            <a:off x="2707758" y="7513674"/>
            <a:ext cx="3997842" cy="258726"/>
          </a:xfrm>
          <a:prstGeom prst="rect">
            <a:avLst/>
          </a:prstGeom>
        </p:spPr>
        <p:txBody>
          <a:bodyPr wrap="none" lIns="0" tIns="0" rIns="0" bIns="0">
            <a:noAutofit/>
          </a:bodyPr>
          <a:lstStyle/>
          <a:p>
            <a:pPr indent="0" algn="just" rtl="1">
              <a:lnSpc>
                <a:spcPts val="2210"/>
              </a:lnSpc>
              <a:spcAft>
                <a:spcPts val="7070"/>
              </a:spcAft>
            </a:pPr>
            <a:r>
              <a:rPr lang="ar-SA" sz="2000">
                <a:latin typeface="Times New Roman"/>
              </a:rPr>
              <a:t>واحد ، ولمجلس الجامعة الاستثناء من ذلك</a:t>
            </a:r>
          </a:p>
        </p:txBody>
      </p:sp>
      <p:sp>
        <p:nvSpPr>
          <p:cNvPr id="11" name="Rectangle 10"/>
          <p:cNvSpPr/>
          <p:nvPr/>
        </p:nvSpPr>
        <p:spPr>
          <a:xfrm>
            <a:off x="772632" y="9030586"/>
            <a:ext cx="5968409" cy="1197934"/>
          </a:xfrm>
          <a:prstGeom prst="rect">
            <a:avLst/>
          </a:prstGeom>
        </p:spPr>
        <p:txBody>
          <a:bodyPr lIns="0" tIns="0" rIns="0" bIns="0">
            <a:noAutofit/>
          </a:bodyPr>
          <a:lstStyle/>
          <a:p>
            <a:pPr indent="444500" algn="just" rtl="1">
              <a:lnSpc>
                <a:spcPts val="3293"/>
              </a:lnSpc>
              <a:spcBef>
                <a:spcPts val="7070"/>
              </a:spcBef>
            </a:pPr>
            <a:r>
              <a:rPr lang="ar-SA" sz="2000">
                <a:latin typeface="Times New Roman"/>
              </a:rPr>
              <a:t>لا يسمح للطالب بدخول الاختباز النهائي بعد </a:t>
            </a:r>
            <a:r>
              <a:rPr lang="ar-SA" sz="1800" b="1">
                <a:latin typeface="Times New Roman"/>
              </a:rPr>
              <a:t>مضي </a:t>
            </a:r>
            <a:r>
              <a:rPr lang="ar-SA" sz="2000">
                <a:latin typeface="Times New Roman"/>
              </a:rPr>
              <a:t>نصف ساعة من بدايته، كما لا يسح له بالخروح من الاختبار قبل </a:t>
            </a:r>
            <a:r>
              <a:rPr lang="ar-SA" sz="1800" b="1">
                <a:latin typeface="Times New Roman"/>
              </a:rPr>
              <a:t>مضي </a:t>
            </a:r>
            <a:r>
              <a:rPr lang="ar-SA" sz="2000">
                <a:latin typeface="Times New Roman"/>
              </a:rPr>
              <a:t>نصف ساعة من بدايته.</a:t>
            </a:r>
          </a:p>
        </p:txBody>
      </p:sp>
    </p:spTree>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3283" y="0"/>
            <a:ext cx="7099005" cy="10696353"/>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14550" y="657225"/>
            <a:ext cx="3550443" cy="1335881"/>
          </a:xfrm>
          <a:prstGeom prst="rect">
            <a:avLst/>
          </a:prstGeom>
        </p:spPr>
      </p:pic>
      <p:pic>
        <p:nvPicPr>
          <p:cNvPr id="3" name="Picture 2"/>
          <p:cNvPicPr>
            <a:picLocks noChangeAspect="1"/>
          </p:cNvPicPr>
          <p:nvPr/>
        </p:nvPicPr>
        <p:blipFill>
          <a:blip r:embed="rId3"/>
          <a:stretch>
            <a:fillRect/>
          </a:stretch>
        </p:blipFill>
        <p:spPr>
          <a:xfrm>
            <a:off x="2114550" y="2407443"/>
            <a:ext cx="3550443" cy="914400"/>
          </a:xfrm>
          <a:prstGeom prst="rect">
            <a:avLst/>
          </a:prstGeom>
        </p:spPr>
      </p:pic>
      <p:pic>
        <p:nvPicPr>
          <p:cNvPr id="4" name="Picture 3"/>
          <p:cNvPicPr>
            <a:picLocks noChangeAspect="1"/>
          </p:cNvPicPr>
          <p:nvPr/>
        </p:nvPicPr>
        <p:blipFill>
          <a:blip r:embed="rId4"/>
          <a:stretch>
            <a:fillRect/>
          </a:stretch>
        </p:blipFill>
        <p:spPr>
          <a:xfrm>
            <a:off x="2121693" y="7222331"/>
            <a:ext cx="3557588" cy="921544"/>
          </a:xfrm>
          <a:prstGeom prst="rect">
            <a:avLst/>
          </a:prstGeom>
        </p:spPr>
      </p:pic>
      <p:sp>
        <p:nvSpPr>
          <p:cNvPr id="5" name="Rectangle 4"/>
          <p:cNvSpPr/>
          <p:nvPr/>
        </p:nvSpPr>
        <p:spPr>
          <a:xfrm>
            <a:off x="857250" y="3650456"/>
            <a:ext cx="5943600" cy="3321844"/>
          </a:xfrm>
          <a:prstGeom prst="rect">
            <a:avLst/>
          </a:prstGeom>
        </p:spPr>
        <p:txBody>
          <a:bodyPr lIns="0" tIns="0" rIns="0" bIns="0">
            <a:noAutofit/>
          </a:bodyPr>
          <a:lstStyle/>
          <a:p>
            <a:pPr indent="381000" algn="just" rtl="1">
              <a:lnSpc>
                <a:spcPts val="3038"/>
              </a:lnSpc>
              <a:spcBef>
                <a:spcPts val="2170"/>
              </a:spcBef>
              <a:spcAft>
                <a:spcPts val="350"/>
              </a:spcAft>
            </a:pPr>
            <a:r>
              <a:rPr lang="ar-SA" sz="2000">
                <a:latin typeface="Times New Roman"/>
              </a:rPr>
              <a:t>يجوز قبول تحويل الطالب من خارح الجامعة وفق الضوابط 'لآتية:</a:t>
            </a:r>
          </a:p>
          <a:p>
            <a:pPr marR="558007" indent="-533400" algn="r" rtl="1">
              <a:lnSpc>
                <a:spcPts val="3347"/>
              </a:lnSpc>
              <a:spcAft>
                <a:spcPts val="350"/>
              </a:spcAft>
            </a:pPr>
            <a:r>
              <a:rPr lang="ar-SA" sz="2000">
                <a:latin typeface="Times New Roman"/>
              </a:rPr>
              <a:t>(</a:t>
            </a:r>
            <a:r>
              <a:rPr lang="en-US" sz="2000">
                <a:latin typeface="Times New Roman"/>
              </a:rPr>
              <a:t>٠</a:t>
            </a:r>
            <a:r>
              <a:rPr lang="ar-SA" sz="2000">
                <a:latin typeface="Times New Roman"/>
              </a:rPr>
              <a:t>) أن يكون الطالب قد درس في كلية أو جامعة معنرف</a:t>
            </a:r>
          </a:p>
          <a:p>
            <a:pPr marR="558007" indent="0" algn="r" rtl="1">
              <a:lnSpc>
                <a:spcPts val="3347"/>
              </a:lnSpc>
            </a:pPr>
            <a:r>
              <a:rPr lang="ar-SA" sz="2000">
                <a:latin typeface="Times New Roman"/>
              </a:rPr>
              <a:t>بها.</a:t>
            </a:r>
          </a:p>
          <a:p>
            <a:pPr marR="558007" indent="-533400" algn="r" rtl="1">
              <a:lnSpc>
                <a:spcPts val="3459"/>
              </a:lnSpc>
            </a:pPr>
            <a:r>
              <a:rPr lang="ar-SA" sz="2000">
                <a:latin typeface="Times New Roman"/>
              </a:rPr>
              <a:t>(ب) ألا يكون مغصولا من الجامعة المحول منها 'لأسباب تأديبية.</a:t>
            </a:r>
          </a:p>
          <a:p>
            <a:pPr marR="558007" indent="-533400" algn="r" rtl="1">
              <a:lnSpc>
                <a:spcPts val="2531"/>
              </a:lnSpc>
            </a:pPr>
            <a:r>
              <a:rPr lang="ar-SA" sz="2000">
                <a:latin typeface="Times New Roman"/>
              </a:rPr>
              <a:t>(ج) أن تنطبق </a:t>
            </a:r>
            <a:r>
              <a:rPr lang="ar-SA" sz="1800" b="1">
                <a:latin typeface="Times New Roman"/>
              </a:rPr>
              <a:t>عليه </a:t>
            </a:r>
            <a:r>
              <a:rPr lang="ar-SA" sz="2000">
                <a:latin typeface="Times New Roman"/>
              </a:rPr>
              <a:t>شروط </a:t>
            </a:r>
            <a:r>
              <a:rPr lang="ar-SA" sz="1900" b="1">
                <a:latin typeface="Times New Roman"/>
              </a:rPr>
              <a:t>التحويل التي </a:t>
            </a:r>
            <a:r>
              <a:rPr lang="ar-SA" sz="1800" b="1">
                <a:latin typeface="Times New Roman"/>
              </a:rPr>
              <a:t>يحددها </a:t>
            </a:r>
            <a:r>
              <a:rPr lang="ar-SA" sz="2000">
                <a:latin typeface="Times New Roman"/>
              </a:rPr>
              <a:t>مجلس الحامعة.</a:t>
            </a:r>
          </a:p>
        </p:txBody>
      </p:sp>
      <p:sp>
        <p:nvSpPr>
          <p:cNvPr id="6" name="Rectangle 5"/>
          <p:cNvSpPr/>
          <p:nvPr/>
        </p:nvSpPr>
        <p:spPr>
          <a:xfrm>
            <a:off x="871537" y="8286750"/>
            <a:ext cx="5957888" cy="1639490"/>
          </a:xfrm>
          <a:prstGeom prst="rect">
            <a:avLst/>
          </a:prstGeom>
        </p:spPr>
        <p:txBody>
          <a:bodyPr lIns="0" tIns="0" rIns="0" bIns="0">
            <a:noAutofit/>
          </a:bodyPr>
          <a:lstStyle/>
          <a:p>
            <a:pPr indent="381000" algn="just" rtl="1">
              <a:lnSpc>
                <a:spcPts val="3178"/>
              </a:lnSpc>
              <a:spcBef>
                <a:spcPts val="1330"/>
              </a:spcBef>
            </a:pPr>
            <a:r>
              <a:rPr lang="ar-SA" sz="2000">
                <a:latin typeface="Times New Roman"/>
              </a:rPr>
              <a:t>يقوم مجلس الكلية بمعادلة المقررات </a:t>
            </a:r>
            <a:r>
              <a:rPr lang="ar-SA" sz="1800" b="1">
                <a:latin typeface="Times New Roman"/>
              </a:rPr>
              <a:t>التي </a:t>
            </a:r>
            <a:r>
              <a:rPr lang="ar-SA" sz="2000">
                <a:latin typeface="Times New Roman"/>
              </a:rPr>
              <a:t>درسها ا تطا </a:t>
            </a:r>
            <a:r>
              <a:rPr lang="ar-SA" sz="1700">
                <a:latin typeface="Arial Unicode MS"/>
              </a:rPr>
              <a:t>لب </a:t>
            </a:r>
            <a:r>
              <a:rPr lang="ar-SA" sz="2000">
                <a:latin typeface="Times New Roman"/>
              </a:rPr>
              <a:t>خارج الجامعة بناء </a:t>
            </a:r>
            <a:r>
              <a:rPr lang="ar-SA" sz="1800" b="1">
                <a:latin typeface="Times New Roman"/>
              </a:rPr>
              <a:t>على </a:t>
            </a:r>
            <a:r>
              <a:rPr lang="ar-SA" sz="2000">
                <a:latin typeface="Times New Roman"/>
              </a:rPr>
              <a:t>توصية ا'لأقسام </a:t>
            </a:r>
            <a:r>
              <a:rPr lang="ar-SA" sz="1900" b="1">
                <a:latin typeface="Times New Roman"/>
              </a:rPr>
              <a:t>التي </a:t>
            </a:r>
            <a:r>
              <a:rPr lang="ar-SA" sz="2000">
                <a:latin typeface="Times New Roman"/>
              </a:rPr>
              <a:t>تقدم هند المقررات، وتثبت في </a:t>
            </a:r>
            <a:r>
              <a:rPr lang="ar-SA" sz="1800" b="1">
                <a:latin typeface="Times New Roman"/>
              </a:rPr>
              <a:t>السجل 'الأكاديمي </a:t>
            </a:r>
            <a:r>
              <a:rPr lang="ar-SA" sz="1700">
                <a:latin typeface="Arial Unicode MS"/>
              </a:rPr>
              <a:t>للطالب </a:t>
            </a:r>
            <a:r>
              <a:rPr lang="ar-SA" sz="2000">
                <a:latin typeface="Times New Roman"/>
              </a:rPr>
              <a:t>المقررات </a:t>
            </a:r>
            <a:r>
              <a:rPr lang="ar-SA" sz="1800" b="1">
                <a:latin typeface="Times New Roman"/>
              </a:rPr>
              <a:t>التي عود لت </a:t>
            </a:r>
            <a:r>
              <a:rPr lang="ar-SA" sz="2000">
                <a:latin typeface="Times New Roman"/>
              </a:rPr>
              <a:t>له، ولا تدخل في </a:t>
            </a:r>
            <a:r>
              <a:rPr lang="ar-SA" sz="1800" b="1">
                <a:latin typeface="Times New Roman"/>
              </a:rPr>
              <a:t>احتساب </a:t>
            </a:r>
            <a:r>
              <a:rPr lang="ar-SA" sz="2000">
                <a:latin typeface="Times New Roman"/>
              </a:rPr>
              <a:t>معدله التراكمى.</a:t>
            </a: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77293" y="942753"/>
            <a:ext cx="244548" cy="1052623"/>
          </a:xfrm>
          <a:prstGeom prst="rect">
            <a:avLst/>
          </a:prstGeom>
        </p:spPr>
      </p:pic>
      <p:pic>
        <p:nvPicPr>
          <p:cNvPr id="3" name="Picture 2"/>
          <p:cNvPicPr>
            <a:picLocks noChangeAspect="1"/>
          </p:cNvPicPr>
          <p:nvPr/>
        </p:nvPicPr>
        <p:blipFill>
          <a:blip r:embed="rId3"/>
          <a:stretch>
            <a:fillRect/>
          </a:stretch>
        </p:blipFill>
        <p:spPr>
          <a:xfrm>
            <a:off x="2066260" y="942753"/>
            <a:ext cx="187842" cy="1052623"/>
          </a:xfrm>
          <a:prstGeom prst="rect">
            <a:avLst/>
          </a:prstGeom>
        </p:spPr>
      </p:pic>
      <p:sp>
        <p:nvSpPr>
          <p:cNvPr id="4" name="Rectangle 3"/>
          <p:cNvSpPr/>
          <p:nvPr/>
        </p:nvSpPr>
        <p:spPr>
          <a:xfrm>
            <a:off x="2477386" y="1102241"/>
            <a:ext cx="2629786" cy="719470"/>
          </a:xfrm>
          <a:prstGeom prst="rect">
            <a:avLst/>
          </a:prstGeom>
        </p:spPr>
        <p:txBody>
          <a:bodyPr lIns="0" tIns="0" rIns="0" bIns="0">
            <a:noAutofit/>
          </a:bodyPr>
          <a:lstStyle/>
          <a:p>
            <a:pPr indent="0" algn="ctr" rtl="1">
              <a:lnSpc>
                <a:spcPts val="2456"/>
              </a:lnSpc>
            </a:pPr>
            <a:r>
              <a:rPr lang="ar-SA" sz="2300" b="1">
                <a:latin typeface="Times New Roman"/>
              </a:rPr>
              <a:t>نص ترارمجد</a:t>
            </a:r>
            <a:r>
              <a:rPr lang="en-US" sz="2300" b="1">
                <a:latin typeface="Times New Roman"/>
              </a:rPr>
              <a:t>٠</a:t>
            </a:r>
            <a:r>
              <a:rPr lang="ar-SA" sz="2300" b="1">
                <a:latin typeface="Times New Roman"/>
              </a:rPr>
              <a:t>س التعي</a:t>
            </a:r>
            <a:r>
              <a:rPr lang="en-US" sz="2300" b="1">
                <a:latin typeface="Times New Roman"/>
              </a:rPr>
              <a:t>٩</a:t>
            </a:r>
            <a:r>
              <a:rPr lang="ar-SA" sz="2300" b="1">
                <a:latin typeface="Times New Roman"/>
              </a:rPr>
              <a:t>ا العالي رقيم(</a:t>
            </a:r>
            <a:r>
              <a:rPr lang="en-US" sz="2300" b="1">
                <a:latin typeface="Times New Roman"/>
              </a:rPr>
              <a:t>١٤٢٣/٢٧/١٣</a:t>
            </a:r>
            <a:r>
              <a:rPr lang="ar-SA" sz="2300" b="1">
                <a:latin typeface="Times New Roman"/>
              </a:rPr>
              <a:t>)</a:t>
            </a:r>
          </a:p>
        </p:txBody>
      </p:sp>
      <p:sp>
        <p:nvSpPr>
          <p:cNvPr id="5" name="Rectangle 4"/>
          <p:cNvSpPr/>
          <p:nvPr/>
        </p:nvSpPr>
        <p:spPr>
          <a:xfrm>
            <a:off x="446567" y="2523460"/>
            <a:ext cx="6351181" cy="6790660"/>
          </a:xfrm>
          <a:prstGeom prst="rect">
            <a:avLst/>
          </a:prstGeom>
        </p:spPr>
        <p:txBody>
          <a:bodyPr lIns="0" tIns="0" rIns="0" bIns="0">
            <a:noAutofit/>
          </a:bodyPr>
          <a:lstStyle/>
          <a:p>
            <a:pPr marL="749300" indent="0" algn="r" rtl="1">
              <a:lnSpc>
                <a:spcPts val="3712"/>
              </a:lnSpc>
              <a:spcAft>
                <a:spcPts val="1610"/>
              </a:spcAft>
            </a:pPr>
            <a:r>
              <a:rPr lang="ar-SA" sz="1900" b="1">
                <a:latin typeface="Times New Roman"/>
              </a:rPr>
              <a:t>القراررقم (</a:t>
            </a:r>
            <a:r>
              <a:rPr lang="en-US" sz="1900" b="1">
                <a:latin typeface="Times New Roman"/>
              </a:rPr>
              <a:t>١٤٢٣/٢٧/١٣</a:t>
            </a:r>
            <a:r>
              <a:rPr lang="ar-SA" sz="1900" b="1">
                <a:latin typeface="Times New Roman"/>
              </a:rPr>
              <a:t>د)في </a:t>
            </a:r>
            <a:r>
              <a:rPr lang="en-US" sz="1900" b="1">
                <a:latin typeface="Times New Roman"/>
              </a:rPr>
              <a:t>١٤٢٣/١١/٢</a:t>
            </a:r>
            <a:r>
              <a:rPr lang="ar-SA" sz="1900" b="1">
                <a:latin typeface="Times New Roman"/>
              </a:rPr>
              <a:t>د </a:t>
            </a:r>
            <a:r>
              <a:rPr lang="ar-SA" sz="1700" b="1">
                <a:latin typeface="Times New Roman"/>
              </a:rPr>
              <a:t>إن </a:t>
            </a:r>
            <a:r>
              <a:rPr lang="ar-SA" sz="1800" b="1">
                <a:latin typeface="Times New Roman"/>
              </a:rPr>
              <a:t>مجلس التعليم العالي.</a:t>
            </a:r>
          </a:p>
          <a:p>
            <a:pPr marL="419100" indent="279400" algn="just" rtl="1">
              <a:lnSpc>
                <a:spcPts val="3405"/>
              </a:lnSpc>
            </a:pPr>
            <a:r>
              <a:rPr lang="ar-SA" sz="2000">
                <a:latin typeface="Times New Roman"/>
              </a:rPr>
              <a:t>بنا؛ </a:t>
            </a:r>
            <a:r>
              <a:rPr lang="ar-SA" sz="1700" b="1">
                <a:latin typeface="Times New Roman"/>
              </a:rPr>
              <a:t>على </a:t>
            </a:r>
            <a:r>
              <a:rPr lang="ar-SA" sz="2000">
                <a:latin typeface="Times New Roman"/>
              </a:rPr>
              <a:t>أ حكنا م الفقرة (السادسة) من المادة (الخامسة عشرة) من نظام مجلس التعليم العالي والجامعات التي تقضي </a:t>
            </a:r>
            <a:r>
              <a:rPr lang="ar-SA" sz="1900" b="1">
                <a:latin typeface="Times New Roman"/>
              </a:rPr>
              <a:t>بان </a:t>
            </a:r>
            <a:r>
              <a:rPr lang="ar-SA" sz="2000">
                <a:latin typeface="Times New Roman"/>
              </a:rPr>
              <a:t>من اختصاصات مجلس التعليم العالي إصداز اللواثح المشتركة للجامعات.</a:t>
            </a:r>
          </a:p>
          <a:p>
            <a:pPr marL="419100" indent="279400" algn="just" rtl="1">
              <a:lnSpc>
                <a:spcPts val="3293"/>
              </a:lnSpc>
            </a:pPr>
            <a:r>
              <a:rPr lang="ar-SA" sz="2000">
                <a:latin typeface="Times New Roman"/>
              </a:rPr>
              <a:t>وحيث إن لاثحة الدراسة والاختبارات للمرحلة الجامعية من اللوائح المشنركة وسف يؤدي إقرارها </a:t>
            </a:r>
            <a:r>
              <a:rPr lang="ar-SA" sz="1800" b="1">
                <a:latin typeface="Times New Roman"/>
              </a:rPr>
              <a:t>إلى </a:t>
            </a:r>
            <a:r>
              <a:rPr lang="ar-SA" sz="2000">
                <a:latin typeface="Times New Roman"/>
              </a:rPr>
              <a:t>توحيد وتنظيم آعمال الدراسة والاختبارات في الجامعات، وإيجاد تنسيق أفضل </a:t>
            </a:r>
            <a:r>
              <a:rPr lang="ar-SA" sz="1900" b="1">
                <a:latin typeface="Times New Roman"/>
              </a:rPr>
              <a:t>بين </a:t>
            </a:r>
            <a:r>
              <a:rPr lang="ar-SA" sz="2000">
                <a:latin typeface="Times New Roman"/>
              </a:rPr>
              <a:t>الجامعات في هذا المجال.</a:t>
            </a:r>
          </a:p>
          <a:p>
            <a:pPr marL="419100" indent="279400" algn="just" rtl="1">
              <a:lnSpc>
                <a:spcPts val="3488"/>
              </a:lnSpc>
            </a:pPr>
            <a:r>
              <a:rPr lang="ar-SA" sz="2000">
                <a:latin typeface="Times New Roman"/>
              </a:rPr>
              <a:t>وبعد الاطلاع على مد كرة الأمانة العامة لمجلس التعليم العالي حول الموضوع، وعلى نسخة من التعديلات المقنرحة </a:t>
            </a:r>
            <a:r>
              <a:rPr lang="ar-SA" sz="1700" b="1">
                <a:latin typeface="Times New Roman"/>
              </a:rPr>
              <a:t>على </a:t>
            </a:r>
            <a:r>
              <a:rPr lang="ar-SA" sz="2000">
                <a:latin typeface="Times New Roman"/>
              </a:rPr>
              <a:t>اللائحة الموحدة للدراسة والاختبارات للمرحلة الجامعية وفقا للصيغة المعروضة </a:t>
            </a:r>
            <a:r>
              <a:rPr lang="ar-SA" sz="1700" b="1">
                <a:latin typeface="Times New Roman"/>
              </a:rPr>
              <a:t>على </a:t>
            </a:r>
            <a:r>
              <a:rPr lang="ar-SA" sz="2000">
                <a:latin typeface="Times New Roman"/>
              </a:rPr>
              <a:t>المجلس ... قرر المجلس ما </a:t>
            </a:r>
            <a:r>
              <a:rPr lang="ar-SA" sz="1900" b="1">
                <a:latin typeface="Times New Roman"/>
              </a:rPr>
              <a:t>يأتي:</a:t>
            </a:r>
          </a:p>
          <a:p>
            <a:pPr indent="279400" algn="just" rtl="1">
              <a:lnSpc>
                <a:spcPts val="2210"/>
              </a:lnSpc>
              <a:spcAft>
                <a:spcPts val="840"/>
              </a:spcAft>
            </a:pPr>
            <a:r>
              <a:rPr lang="ar-SA" sz="2000">
                <a:latin typeface="Times New Roman"/>
              </a:rPr>
              <a:t>(الموافقة </a:t>
            </a:r>
            <a:r>
              <a:rPr lang="ar-SA" sz="1700" b="1">
                <a:latin typeface="Times New Roman"/>
              </a:rPr>
              <a:t>على </a:t>
            </a:r>
            <a:r>
              <a:rPr lang="ar-SA" sz="2000">
                <a:latin typeface="Times New Roman"/>
              </a:rPr>
              <a:t>التعديلات المضرحة </a:t>
            </a:r>
            <a:r>
              <a:rPr lang="ar-SA" sz="1700" b="1">
                <a:latin typeface="Times New Roman"/>
              </a:rPr>
              <a:t>على </a:t>
            </a:r>
            <a:r>
              <a:rPr lang="ar-SA" sz="2000">
                <a:latin typeface="Times New Roman"/>
              </a:rPr>
              <a:t>لاثحة الدراسة</a:t>
            </a:r>
          </a:p>
        </p:txBody>
      </p:sp>
      <p:sp>
        <p:nvSpPr>
          <p:cNvPr id="6" name="Rectangle 5"/>
          <p:cNvSpPr/>
          <p:nvPr/>
        </p:nvSpPr>
        <p:spPr>
          <a:xfrm>
            <a:off x="1180213" y="9477153"/>
            <a:ext cx="5624624" cy="279991"/>
          </a:xfrm>
          <a:prstGeom prst="rect">
            <a:avLst/>
          </a:prstGeom>
        </p:spPr>
        <p:txBody>
          <a:bodyPr wrap="none" lIns="0" tIns="0" rIns="0" bIns="0">
            <a:noAutofit/>
          </a:bodyPr>
          <a:lstStyle/>
          <a:p>
            <a:pPr indent="0" algn="r" rtl="1">
              <a:lnSpc>
                <a:spcPts val="2210"/>
              </a:lnSpc>
              <a:spcBef>
                <a:spcPts val="840"/>
              </a:spcBef>
            </a:pPr>
            <a:r>
              <a:rPr lang="ar-SA" sz="2000">
                <a:latin typeface="Times New Roman"/>
              </a:rPr>
              <a:t>والاختبازات للمرحلة الجامعية وفق الصيغة المرفقة بالقرار).</a:t>
            </a:r>
          </a:p>
        </p:txBody>
      </p:sp>
    </p:spTree>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00662" y="3293268"/>
            <a:ext cx="278606" cy="942975"/>
          </a:xfrm>
          <a:prstGeom prst="rect">
            <a:avLst/>
          </a:prstGeom>
        </p:spPr>
      </p:pic>
      <p:pic>
        <p:nvPicPr>
          <p:cNvPr id="3" name="Picture 2"/>
          <p:cNvPicPr>
            <a:picLocks noChangeAspect="1"/>
          </p:cNvPicPr>
          <p:nvPr/>
        </p:nvPicPr>
        <p:blipFill>
          <a:blip r:embed="rId3"/>
          <a:stretch>
            <a:fillRect/>
          </a:stretch>
        </p:blipFill>
        <p:spPr>
          <a:xfrm>
            <a:off x="1982390" y="3289696"/>
            <a:ext cx="171450" cy="939404"/>
          </a:xfrm>
          <a:prstGeom prst="rect">
            <a:avLst/>
          </a:prstGeom>
        </p:spPr>
      </p:pic>
      <p:pic>
        <p:nvPicPr>
          <p:cNvPr id="4" name="Picture 3"/>
          <p:cNvPicPr>
            <a:picLocks noChangeAspect="1"/>
          </p:cNvPicPr>
          <p:nvPr/>
        </p:nvPicPr>
        <p:blipFill>
          <a:blip r:embed="rId4"/>
          <a:stretch>
            <a:fillRect/>
          </a:stretch>
        </p:blipFill>
        <p:spPr>
          <a:xfrm>
            <a:off x="5418534" y="907256"/>
            <a:ext cx="146447" cy="925115"/>
          </a:xfrm>
          <a:prstGeom prst="rect">
            <a:avLst/>
          </a:prstGeom>
        </p:spPr>
      </p:pic>
      <p:pic>
        <p:nvPicPr>
          <p:cNvPr id="5" name="Picture 4"/>
          <p:cNvPicPr>
            <a:picLocks noChangeAspect="1"/>
          </p:cNvPicPr>
          <p:nvPr/>
        </p:nvPicPr>
        <p:blipFill>
          <a:blip r:embed="rId5"/>
          <a:stretch>
            <a:fillRect/>
          </a:stretch>
        </p:blipFill>
        <p:spPr>
          <a:xfrm>
            <a:off x="1985962" y="892968"/>
            <a:ext cx="339328" cy="942975"/>
          </a:xfrm>
          <a:prstGeom prst="rect">
            <a:avLst/>
          </a:prstGeom>
        </p:spPr>
      </p:pic>
      <p:sp>
        <p:nvSpPr>
          <p:cNvPr id="6" name="Rectangle 5"/>
          <p:cNvSpPr/>
          <p:nvPr/>
        </p:nvSpPr>
        <p:spPr>
          <a:xfrm>
            <a:off x="2682478" y="1210865"/>
            <a:ext cx="2075259" cy="275035"/>
          </a:xfrm>
          <a:prstGeom prst="rect">
            <a:avLst/>
          </a:prstGeom>
        </p:spPr>
        <p:txBody>
          <a:bodyPr wrap="none" lIns="0" tIns="0" rIns="0" bIns="0">
            <a:noAutofit/>
          </a:bodyPr>
          <a:lstStyle/>
          <a:p>
            <a:pPr indent="0" algn="r" rtl="1">
              <a:lnSpc>
                <a:spcPts val="2550"/>
              </a:lnSpc>
              <a:spcAft>
                <a:spcPts val="2730"/>
              </a:spcAft>
            </a:pPr>
            <a:r>
              <a:rPr lang="ar-SA" sz="2300" b="1">
                <a:latin typeface="Times New Roman"/>
              </a:rPr>
              <a:t>الهادة الرابعة والاربعون </a:t>
            </a:r>
            <a:r>
              <a:rPr lang="ar-SA" sz="1400">
                <a:latin typeface="Microsoft Sans Serif"/>
              </a:rPr>
              <a:t>ة</a:t>
            </a:r>
          </a:p>
        </p:txBody>
      </p:sp>
      <p:sp>
        <p:nvSpPr>
          <p:cNvPr id="7" name="Rectangle 6"/>
          <p:cNvSpPr/>
          <p:nvPr/>
        </p:nvSpPr>
        <p:spPr>
          <a:xfrm>
            <a:off x="760809" y="2050256"/>
            <a:ext cx="5915025" cy="764381"/>
          </a:xfrm>
          <a:prstGeom prst="rect">
            <a:avLst/>
          </a:prstGeom>
        </p:spPr>
        <p:txBody>
          <a:bodyPr lIns="0" tIns="0" rIns="0" bIns="0">
            <a:noAutofit/>
          </a:bodyPr>
          <a:lstStyle/>
          <a:p>
            <a:pPr indent="393700" algn="just" rtl="1">
              <a:lnSpc>
                <a:spcPts val="3488"/>
              </a:lnSpc>
              <a:spcAft>
                <a:spcPts val="3920"/>
              </a:spcAft>
            </a:pPr>
            <a:r>
              <a:rPr lang="ar-SA" sz="2000">
                <a:latin typeface="Times New Roman"/>
              </a:rPr>
              <a:t>إذا اتضح </a:t>
            </a:r>
            <a:r>
              <a:rPr lang="ar-SA" sz="1800" b="1">
                <a:latin typeface="Times New Roman"/>
              </a:rPr>
              <a:t>بعد </a:t>
            </a:r>
            <a:r>
              <a:rPr lang="ar-SA" sz="2000">
                <a:latin typeface="Times New Roman"/>
              </a:rPr>
              <a:t>تحويل ا</a:t>
            </a:r>
            <a:r>
              <a:rPr lang="ar-SA" sz="1800" b="1">
                <a:latin typeface="Times New Roman"/>
              </a:rPr>
              <a:t>لطالب </a:t>
            </a:r>
            <a:r>
              <a:rPr lang="ar-SA" sz="1900" b="1">
                <a:latin typeface="Times New Roman"/>
              </a:rPr>
              <a:t>أنه </a:t>
            </a:r>
            <a:r>
              <a:rPr lang="ar-SA" sz="1800" b="1">
                <a:latin typeface="Times New Roman"/>
              </a:rPr>
              <a:t>سبق </a:t>
            </a:r>
            <a:r>
              <a:rPr lang="ar-SA" sz="2000">
                <a:latin typeface="Times New Roman"/>
              </a:rPr>
              <a:t>فصله </a:t>
            </a:r>
            <a:r>
              <a:rPr lang="ar-SA" sz="1800" b="1">
                <a:latin typeface="Times New Roman"/>
              </a:rPr>
              <a:t>لأسباب </a:t>
            </a:r>
            <a:r>
              <a:rPr lang="ar-SA" sz="2000">
                <a:latin typeface="Times New Roman"/>
              </a:rPr>
              <a:t>تأديبية فيعلن قيده ملس من تاريخ قبول تحويله للجامعة.</a:t>
            </a:r>
          </a:p>
        </p:txBody>
      </p:sp>
      <p:sp>
        <p:nvSpPr>
          <p:cNvPr id="8" name="Rectangle 7"/>
          <p:cNvSpPr/>
          <p:nvPr/>
        </p:nvSpPr>
        <p:spPr>
          <a:xfrm>
            <a:off x="2628900" y="3643312"/>
            <a:ext cx="2182415" cy="300038"/>
          </a:xfrm>
          <a:prstGeom prst="rect">
            <a:avLst/>
          </a:prstGeom>
        </p:spPr>
        <p:txBody>
          <a:bodyPr wrap="none" lIns="0" tIns="0" rIns="0" bIns="0">
            <a:noAutofit/>
          </a:bodyPr>
          <a:lstStyle/>
          <a:p>
            <a:pPr indent="0" algn="r" rtl="1">
              <a:lnSpc>
                <a:spcPts val="2550"/>
              </a:lnSpc>
              <a:spcAft>
                <a:spcPts val="2380"/>
              </a:spcAft>
            </a:pPr>
            <a:r>
              <a:rPr lang="ar-SA" sz="2300" b="1">
                <a:latin typeface="Times New Roman"/>
              </a:rPr>
              <a:t>الهادة الخاسة والأربعون ذ</a:t>
            </a:r>
          </a:p>
        </p:txBody>
      </p:sp>
      <p:sp>
        <p:nvSpPr>
          <p:cNvPr id="9" name="Rectangle 8"/>
          <p:cNvSpPr/>
          <p:nvPr/>
        </p:nvSpPr>
        <p:spPr>
          <a:xfrm>
            <a:off x="767953" y="4414837"/>
            <a:ext cx="5922168" cy="1135856"/>
          </a:xfrm>
          <a:prstGeom prst="rect">
            <a:avLst/>
          </a:prstGeom>
        </p:spPr>
        <p:txBody>
          <a:bodyPr lIns="0" tIns="0" rIns="0" bIns="0">
            <a:noAutofit/>
          </a:bodyPr>
          <a:lstStyle/>
          <a:p>
            <a:pPr indent="393700" algn="just" rtl="1">
              <a:lnSpc>
                <a:spcPts val="3263"/>
              </a:lnSpc>
            </a:pPr>
            <a:r>
              <a:rPr lang="ar-SA" sz="2000">
                <a:latin typeface="Times New Roman"/>
              </a:rPr>
              <a:t>يتم تسل الطالب فى أي </a:t>
            </a:r>
            <a:r>
              <a:rPr lang="ar-SA" sz="1900" b="1">
                <a:latin typeface="Times New Roman"/>
              </a:rPr>
              <a:t>فصل دراسي </a:t>
            </a:r>
            <a:r>
              <a:rPr lang="ar-SA" sz="2000">
                <a:latin typeface="Times New Roman"/>
              </a:rPr>
              <a:t>من جامعة إلى </a:t>
            </a:r>
            <a:r>
              <a:rPr lang="ar-SA" sz="1900" b="1">
                <a:latin typeface="Times New Roman"/>
              </a:rPr>
              <a:t>أخرى وفقا </a:t>
            </a:r>
            <a:r>
              <a:rPr lang="ar-SA" sz="2000">
                <a:latin typeface="Times New Roman"/>
              </a:rPr>
              <a:t>للإجراء'ت </a:t>
            </a:r>
            <a:r>
              <a:rPr lang="ar-SA" sz="1900" b="1">
                <a:latin typeface="Times New Roman"/>
              </a:rPr>
              <a:t>والمواعيد </a:t>
            </a:r>
            <a:r>
              <a:rPr lang="ar-SA" sz="2000">
                <a:latin typeface="Times New Roman"/>
              </a:rPr>
              <a:t>المعلنة في الجامعة المحول إليها في ضوء الضوابط العامة للتحويل.</a:t>
            </a:r>
          </a:p>
        </p:txBody>
      </p:sp>
      <p:sp>
        <p:nvSpPr>
          <p:cNvPr id="10" name="Rectangle 9"/>
          <p:cNvSpPr/>
          <p:nvPr/>
        </p:nvSpPr>
        <p:spPr>
          <a:xfrm>
            <a:off x="3518296" y="6482953"/>
            <a:ext cx="382191" cy="128587"/>
          </a:xfrm>
          <a:prstGeom prst="rect">
            <a:avLst/>
          </a:prstGeom>
        </p:spPr>
        <p:txBody>
          <a:bodyPr wrap="none" lIns="0" tIns="0" rIns="0" bIns="0">
            <a:noAutofit/>
          </a:bodyPr>
          <a:lstStyle/>
          <a:p>
            <a:pPr indent="0">
              <a:lnSpc>
                <a:spcPts val="1770"/>
              </a:lnSpc>
            </a:pPr>
            <a:r>
              <a:rPr lang="en-US" sz="1600">
                <a:latin typeface="Times New Roman"/>
              </a:rPr>
              <a:t>****</a:t>
            </a:r>
          </a:p>
        </p:txBody>
      </p:sp>
    </p:spTree>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26102" y="56706"/>
            <a:ext cx="425302" cy="432391"/>
          </a:xfrm>
          <a:prstGeom prst="rect">
            <a:avLst/>
          </a:prstGeom>
        </p:spPr>
      </p:pic>
      <p:pic>
        <p:nvPicPr>
          <p:cNvPr id="3" name="Picture 2"/>
          <p:cNvPicPr>
            <a:picLocks noChangeAspect="1"/>
          </p:cNvPicPr>
          <p:nvPr/>
        </p:nvPicPr>
        <p:blipFill>
          <a:blip r:embed="rId3"/>
          <a:stretch>
            <a:fillRect/>
          </a:stretch>
        </p:blipFill>
        <p:spPr>
          <a:xfrm>
            <a:off x="283534" y="70883"/>
            <a:ext cx="432391" cy="418214"/>
          </a:xfrm>
          <a:prstGeom prst="rect">
            <a:avLst/>
          </a:prstGeom>
        </p:spPr>
      </p:pic>
      <p:pic>
        <p:nvPicPr>
          <p:cNvPr id="4" name="Picture 3"/>
          <p:cNvPicPr>
            <a:picLocks noChangeAspect="1"/>
          </p:cNvPicPr>
          <p:nvPr/>
        </p:nvPicPr>
        <p:blipFill>
          <a:blip r:embed="rId4"/>
          <a:stretch>
            <a:fillRect/>
          </a:stretch>
        </p:blipFill>
        <p:spPr>
          <a:xfrm>
            <a:off x="1545265" y="737190"/>
            <a:ext cx="4437321" cy="2020186"/>
          </a:xfrm>
          <a:prstGeom prst="rect">
            <a:avLst/>
          </a:prstGeom>
        </p:spPr>
      </p:pic>
      <p:pic>
        <p:nvPicPr>
          <p:cNvPr id="5" name="Picture 4"/>
          <p:cNvPicPr>
            <a:picLocks noChangeAspect="1"/>
          </p:cNvPicPr>
          <p:nvPr/>
        </p:nvPicPr>
        <p:blipFill>
          <a:blip r:embed="rId5"/>
          <a:stretch>
            <a:fillRect/>
          </a:stretch>
        </p:blipFill>
        <p:spPr>
          <a:xfrm>
            <a:off x="2431311" y="3799367"/>
            <a:ext cx="2608521" cy="900223"/>
          </a:xfrm>
          <a:prstGeom prst="rect">
            <a:avLst/>
          </a:prstGeom>
        </p:spPr>
      </p:pic>
      <p:pic>
        <p:nvPicPr>
          <p:cNvPr id="6" name="Picture 5"/>
          <p:cNvPicPr>
            <a:picLocks noChangeAspect="1"/>
          </p:cNvPicPr>
          <p:nvPr/>
        </p:nvPicPr>
        <p:blipFill>
          <a:blip r:embed="rId6"/>
          <a:stretch>
            <a:fillRect/>
          </a:stretch>
        </p:blipFill>
        <p:spPr>
          <a:xfrm>
            <a:off x="1545265" y="6811925"/>
            <a:ext cx="4444409" cy="2020186"/>
          </a:xfrm>
          <a:prstGeom prst="rect">
            <a:avLst/>
          </a:prstGeom>
        </p:spPr>
      </p:pic>
      <p:pic>
        <p:nvPicPr>
          <p:cNvPr id="7" name="Picture 6"/>
          <p:cNvPicPr>
            <a:picLocks noChangeAspect="1"/>
          </p:cNvPicPr>
          <p:nvPr/>
        </p:nvPicPr>
        <p:blipFill>
          <a:blip r:embed="rId7"/>
          <a:stretch>
            <a:fillRect/>
          </a:stretch>
        </p:blipFill>
        <p:spPr>
          <a:xfrm>
            <a:off x="6861544" y="9696893"/>
            <a:ext cx="460744" cy="985283"/>
          </a:xfrm>
          <a:prstGeom prst="rect">
            <a:avLst/>
          </a:prstGeom>
        </p:spPr>
      </p:pic>
      <p:pic>
        <p:nvPicPr>
          <p:cNvPr id="8" name="Picture 7"/>
          <p:cNvPicPr>
            <a:picLocks noChangeAspect="1"/>
          </p:cNvPicPr>
          <p:nvPr/>
        </p:nvPicPr>
        <p:blipFill>
          <a:blip r:embed="rId8"/>
          <a:stretch>
            <a:fillRect/>
          </a:stretch>
        </p:blipFill>
        <p:spPr>
          <a:xfrm>
            <a:off x="304800" y="9895367"/>
            <a:ext cx="411125" cy="723014"/>
          </a:xfrm>
          <a:prstGeom prst="rect">
            <a:avLst/>
          </a:prstGeom>
        </p:spPr>
      </p:pic>
      <p:sp>
        <p:nvSpPr>
          <p:cNvPr id="9" name="Rectangle 8"/>
          <p:cNvSpPr/>
          <p:nvPr/>
        </p:nvSpPr>
        <p:spPr>
          <a:xfrm>
            <a:off x="829339" y="2877879"/>
            <a:ext cx="5947144" cy="836427"/>
          </a:xfrm>
          <a:prstGeom prst="rect">
            <a:avLst/>
          </a:prstGeom>
        </p:spPr>
        <p:txBody>
          <a:bodyPr lIns="0" tIns="0" rIns="0" bIns="0">
            <a:noAutofit/>
          </a:bodyPr>
          <a:lstStyle/>
          <a:p>
            <a:pPr indent="431800" algn="r" rtl="1">
              <a:lnSpc>
                <a:spcPts val="2930"/>
              </a:lnSpc>
            </a:pPr>
            <a:r>
              <a:rPr lang="ar-SA" sz="2000">
                <a:latin typeface="Times New Roman"/>
              </a:rPr>
              <a:t>يجوز تحويل الطالب من كلية إلى أخرى داخل الجامعة </a:t>
            </a:r>
            <a:r>
              <a:rPr lang="ar-SA" sz="1900" b="1">
                <a:latin typeface="Times New Roman"/>
              </a:rPr>
              <a:t>وفقأ </a:t>
            </a:r>
            <a:r>
              <a:rPr lang="ar-SA" sz="2000">
                <a:latin typeface="Times New Roman"/>
              </a:rPr>
              <a:t>للضوابحد </a:t>
            </a:r>
            <a:r>
              <a:rPr lang="ar-SA" sz="1800" b="1">
                <a:latin typeface="Times New Roman"/>
              </a:rPr>
              <a:t>التي </a:t>
            </a:r>
            <a:r>
              <a:rPr lang="ar-SA" sz="2000">
                <a:latin typeface="Times New Roman"/>
              </a:rPr>
              <a:t>يقرها مجلس الجامعة.</a:t>
            </a:r>
          </a:p>
        </p:txBody>
      </p:sp>
      <p:sp>
        <p:nvSpPr>
          <p:cNvPr id="10" name="Rectangle 9"/>
          <p:cNvSpPr/>
          <p:nvPr/>
        </p:nvSpPr>
        <p:spPr>
          <a:xfrm>
            <a:off x="843516" y="4905153"/>
            <a:ext cx="5925879" cy="1573619"/>
          </a:xfrm>
          <a:prstGeom prst="rect">
            <a:avLst/>
          </a:prstGeom>
        </p:spPr>
        <p:txBody>
          <a:bodyPr lIns="0" tIns="0" rIns="0" bIns="0">
            <a:noAutofit/>
          </a:bodyPr>
          <a:lstStyle/>
          <a:p>
            <a:pPr indent="419100" algn="just" rtl="1">
              <a:lnSpc>
                <a:spcPts val="3153"/>
              </a:lnSpc>
            </a:pPr>
            <a:r>
              <a:rPr lang="ar-SA" sz="2000">
                <a:latin typeface="Times New Roman"/>
              </a:rPr>
              <a:t>تثبت في السجل الاءكاديمي للطالب ا نحول من كلية إلى أخرى </a:t>
            </a:r>
            <a:r>
              <a:rPr lang="ar-SA" sz="1800" b="1">
                <a:latin typeface="Times New Roman"/>
              </a:rPr>
              <a:t>جميع </a:t>
            </a:r>
            <a:r>
              <a:rPr lang="ar-SA" sz="2000">
                <a:latin typeface="Times New Roman"/>
              </a:rPr>
              <a:t>المواد </a:t>
            </a:r>
            <a:r>
              <a:rPr lang="ar-SA" sz="1800" b="1">
                <a:latin typeface="Times New Roman"/>
              </a:rPr>
              <a:t>التي </a:t>
            </a:r>
            <a:r>
              <a:rPr lang="ar-SA" sz="2000">
                <a:latin typeface="Times New Roman"/>
              </a:rPr>
              <a:t>سبق </a:t>
            </a:r>
            <a:r>
              <a:rPr lang="ar-SA" sz="1800" b="1">
                <a:latin typeface="Times New Roman"/>
              </a:rPr>
              <a:t>له </a:t>
            </a:r>
            <a:r>
              <a:rPr lang="ar-SA" sz="2000">
                <a:latin typeface="Times New Roman"/>
              </a:rPr>
              <a:t>دراستها، ويشمل ذلك التقديرات والمعدلات الفصلية والتراكمية ضوال دراسته في الحامعة.</a:t>
            </a:r>
          </a:p>
        </p:txBody>
      </p:sp>
      <p:sp>
        <p:nvSpPr>
          <p:cNvPr id="11" name="Rectangle 10"/>
          <p:cNvSpPr/>
          <p:nvPr/>
        </p:nvSpPr>
        <p:spPr>
          <a:xfrm>
            <a:off x="822251" y="8938437"/>
            <a:ext cx="5954232" cy="1176669"/>
          </a:xfrm>
          <a:prstGeom prst="rect">
            <a:avLst/>
          </a:prstGeom>
        </p:spPr>
        <p:txBody>
          <a:bodyPr lIns="0" tIns="0" rIns="0" bIns="0">
            <a:noAutofit/>
          </a:bodyPr>
          <a:lstStyle/>
          <a:p>
            <a:pPr indent="419100" algn="just" rtl="1">
              <a:lnSpc>
                <a:spcPts val="3433"/>
              </a:lnSpc>
            </a:pPr>
            <a:r>
              <a:rPr lang="ar-SA" sz="1800" b="1">
                <a:latin typeface="Times New Roman"/>
              </a:rPr>
              <a:t>يجوز </a:t>
            </a:r>
            <a:r>
              <a:rPr lang="ar-SA" sz="2000">
                <a:latin typeface="Times New Roman"/>
              </a:rPr>
              <a:t>للطالب </a:t>
            </a:r>
            <a:r>
              <a:rPr lang="ar-SA" sz="1800" b="1">
                <a:latin typeface="Times New Roman"/>
              </a:rPr>
              <a:t>بعد </a:t>
            </a:r>
            <a:r>
              <a:rPr lang="ar-SA" sz="2000">
                <a:latin typeface="Times New Roman"/>
              </a:rPr>
              <a:t>موافقة </a:t>
            </a:r>
            <a:r>
              <a:rPr lang="ar-SA" sz="1800" b="1">
                <a:latin typeface="Times New Roman"/>
              </a:rPr>
              <a:t>عميد اسلية التحويل </a:t>
            </a:r>
            <a:r>
              <a:rPr lang="ar-SA" sz="2000">
                <a:latin typeface="Times New Roman"/>
              </a:rPr>
              <a:t>من تخصص </a:t>
            </a:r>
            <a:r>
              <a:rPr lang="ar-SA" sz="1800" b="1">
                <a:latin typeface="Times New Roman"/>
              </a:rPr>
              <a:t>إلى </a:t>
            </a:r>
            <a:r>
              <a:rPr lang="ar-SA" sz="2000">
                <a:latin typeface="Times New Roman"/>
              </a:rPr>
              <a:t>تخصص آخر </a:t>
            </a:r>
            <a:r>
              <a:rPr lang="ar-SA" sz="1800" b="1">
                <a:latin typeface="Times New Roman"/>
              </a:rPr>
              <a:t>داخل الخلية </a:t>
            </a:r>
            <a:r>
              <a:rPr lang="ar-SA" sz="2000">
                <a:latin typeface="Times New Roman"/>
              </a:rPr>
              <a:t>وفة </a:t>
            </a:r>
            <a:r>
              <a:rPr lang="ar-SA" sz="1800" b="1">
                <a:latin typeface="Times New Roman"/>
              </a:rPr>
              <a:t>, ضوابحد يضعها </a:t>
            </a:r>
            <a:r>
              <a:rPr lang="ar-SA" sz="2000">
                <a:latin typeface="Times New Roman"/>
              </a:rPr>
              <a:t>مجلس الجامعة.</a:t>
            </a:r>
          </a:p>
        </p:txBody>
      </p:sp>
    </p:spTree>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10990" y="932259"/>
            <a:ext cx="167878" cy="932259"/>
          </a:xfrm>
          <a:prstGeom prst="rect">
            <a:avLst/>
          </a:prstGeom>
        </p:spPr>
      </p:pic>
      <p:sp>
        <p:nvSpPr>
          <p:cNvPr id="3" name="Rectangle 2"/>
          <p:cNvSpPr/>
          <p:nvPr/>
        </p:nvSpPr>
        <p:spPr>
          <a:xfrm>
            <a:off x="2689621" y="1203721"/>
            <a:ext cx="2171700" cy="339329"/>
          </a:xfrm>
          <a:prstGeom prst="rect">
            <a:avLst/>
          </a:prstGeom>
        </p:spPr>
        <p:txBody>
          <a:bodyPr wrap="none" lIns="0" tIns="0" rIns="0" bIns="0">
            <a:noAutofit/>
          </a:bodyPr>
          <a:lstStyle/>
          <a:p>
            <a:pPr indent="0" rtl="1">
              <a:lnSpc>
                <a:spcPts val="2550"/>
              </a:lnSpc>
              <a:spcAft>
                <a:spcPts val="4130"/>
              </a:spcAft>
            </a:pPr>
            <a:r>
              <a:rPr lang="ar-SA" sz="2300" b="1">
                <a:latin typeface="Times New Roman"/>
              </a:rPr>
              <a:t>الهالة التاسعة والآربعون </a:t>
            </a:r>
            <a:r>
              <a:rPr lang="ar-SA" sz="1400">
                <a:latin typeface="Microsoft Sans Serif"/>
              </a:rPr>
              <a:t>ة</a:t>
            </a:r>
          </a:p>
        </p:txBody>
      </p:sp>
      <p:sp>
        <p:nvSpPr>
          <p:cNvPr id="4" name="Rectangle 3"/>
          <p:cNvSpPr/>
          <p:nvPr/>
        </p:nvSpPr>
        <p:spPr>
          <a:xfrm>
            <a:off x="789384" y="2293143"/>
            <a:ext cx="5947172" cy="1621632"/>
          </a:xfrm>
          <a:prstGeom prst="rect">
            <a:avLst/>
          </a:prstGeom>
        </p:spPr>
        <p:txBody>
          <a:bodyPr lIns="0" tIns="0" rIns="0" bIns="0">
            <a:noAutofit/>
          </a:bodyPr>
          <a:lstStyle/>
          <a:p>
            <a:pPr indent="406400" algn="just" rtl="1">
              <a:lnSpc>
                <a:spcPts val="3150"/>
              </a:lnSpc>
              <a:spcBef>
                <a:spcPts val="4130"/>
              </a:spcBef>
            </a:pPr>
            <a:r>
              <a:rPr lang="ar-SA" sz="2000">
                <a:latin typeface="Times New Roman"/>
              </a:rPr>
              <a:t>تثبت في السجل الأكاديمي للطالب المحول من تخصص إلى </a:t>
            </a:r>
            <a:r>
              <a:rPr lang="ar-SA" sz="1900" b="1">
                <a:latin typeface="Times New Roman"/>
              </a:rPr>
              <a:t>آخر جميع المواد </a:t>
            </a:r>
            <a:r>
              <a:rPr lang="ar-SA" sz="2000">
                <a:latin typeface="Times New Roman"/>
              </a:rPr>
              <a:t>التي </a:t>
            </a:r>
            <a:r>
              <a:rPr lang="ar-SA" sz="1900" b="1">
                <a:latin typeface="Times New Roman"/>
              </a:rPr>
              <a:t>نعبق </a:t>
            </a:r>
            <a:r>
              <a:rPr lang="ar-SA" sz="2000">
                <a:latin typeface="Times New Roman"/>
              </a:rPr>
              <a:t>له دراستها، ويشمل ذلك التقديرات والمعدلات الفصلية وا لترا كمية هلوا ل دراسته في الجامعة.</a:t>
            </a:r>
          </a:p>
        </p:txBody>
      </p:sp>
      <p:sp>
        <p:nvSpPr>
          <p:cNvPr id="5" name="Rectangle 4"/>
          <p:cNvSpPr/>
          <p:nvPr/>
        </p:nvSpPr>
        <p:spPr>
          <a:xfrm>
            <a:off x="3564731" y="4514850"/>
            <a:ext cx="385762" cy="125015"/>
          </a:xfrm>
          <a:prstGeom prst="rect">
            <a:avLst/>
          </a:prstGeom>
        </p:spPr>
        <p:txBody>
          <a:bodyPr wrap="none" lIns="0" tIns="0" rIns="0" bIns="0">
            <a:noAutofit/>
          </a:bodyPr>
          <a:lstStyle/>
          <a:p>
            <a:pPr indent="0">
              <a:lnSpc>
                <a:spcPts val="1770"/>
              </a:lnSpc>
            </a:pPr>
            <a:r>
              <a:rPr lang="en-US" sz="1600">
                <a:latin typeface="Times New Roman"/>
              </a:rPr>
              <a:t>****</a:t>
            </a:r>
          </a:p>
        </p:txBody>
      </p:sp>
    </p:spTree>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800" y="189309"/>
            <a:ext cx="21431" cy="17859"/>
          </a:xfrm>
          <a:prstGeom prst="rect">
            <a:avLst/>
          </a:prstGeom>
        </p:spPr>
      </p:pic>
      <p:pic>
        <p:nvPicPr>
          <p:cNvPr id="3" name="Picture 2"/>
          <p:cNvPicPr>
            <a:picLocks noChangeAspect="1"/>
          </p:cNvPicPr>
          <p:nvPr/>
        </p:nvPicPr>
        <p:blipFill>
          <a:blip r:embed="rId3"/>
          <a:stretch>
            <a:fillRect/>
          </a:stretch>
        </p:blipFill>
        <p:spPr>
          <a:xfrm>
            <a:off x="682228" y="228600"/>
            <a:ext cx="25003" cy="10715"/>
          </a:xfrm>
          <a:prstGeom prst="rect">
            <a:avLst/>
          </a:prstGeom>
        </p:spPr>
      </p:pic>
      <p:pic>
        <p:nvPicPr>
          <p:cNvPr id="4" name="Picture 3"/>
          <p:cNvPicPr>
            <a:picLocks noChangeAspect="1"/>
          </p:cNvPicPr>
          <p:nvPr/>
        </p:nvPicPr>
        <p:blipFill>
          <a:blip r:embed="rId4"/>
          <a:stretch>
            <a:fillRect/>
          </a:stretch>
        </p:blipFill>
        <p:spPr>
          <a:xfrm>
            <a:off x="400050" y="346471"/>
            <a:ext cx="307181" cy="146447"/>
          </a:xfrm>
          <a:prstGeom prst="rect">
            <a:avLst/>
          </a:prstGeom>
        </p:spPr>
      </p:pic>
      <p:sp>
        <p:nvSpPr>
          <p:cNvPr id="5" name="Rectangle 4"/>
          <p:cNvSpPr/>
          <p:nvPr/>
        </p:nvSpPr>
        <p:spPr>
          <a:xfrm>
            <a:off x="3100387" y="742950"/>
            <a:ext cx="1371600" cy="778668"/>
          </a:xfrm>
          <a:prstGeom prst="rect">
            <a:avLst/>
          </a:prstGeom>
        </p:spPr>
        <p:txBody>
          <a:bodyPr lIns="0" tIns="0" rIns="0" bIns="0">
            <a:noAutofit/>
          </a:bodyPr>
          <a:lstStyle/>
          <a:p>
            <a:pPr indent="0" algn="r" rtl="1">
              <a:lnSpc>
                <a:spcPts val="3656"/>
              </a:lnSpc>
              <a:spcBef>
                <a:spcPts val="1610"/>
              </a:spcBef>
              <a:spcAft>
                <a:spcPts val="1610"/>
              </a:spcAft>
            </a:pPr>
            <a:r>
              <a:rPr lang="ar-SA" sz="2300" b="1">
                <a:latin typeface="Times New Roman"/>
              </a:rPr>
              <a:t>الطالب الزانر المادة ا</a:t>
            </a:r>
            <a:r>
              <a:rPr lang="ar-SA" sz="2200" b="1">
                <a:latin typeface="Times New Roman"/>
              </a:rPr>
              <a:t>لخمسون </a:t>
            </a:r>
            <a:r>
              <a:rPr lang="en-US" sz="1500">
                <a:latin typeface="Times New Roman"/>
              </a:rPr>
              <a:t>٠٠</a:t>
            </a:r>
          </a:p>
        </p:txBody>
      </p:sp>
      <p:sp>
        <p:nvSpPr>
          <p:cNvPr id="6" name="Rectangle 5"/>
          <p:cNvSpPr/>
          <p:nvPr/>
        </p:nvSpPr>
        <p:spPr>
          <a:xfrm>
            <a:off x="432196" y="2014537"/>
            <a:ext cx="6329363" cy="8161734"/>
          </a:xfrm>
          <a:prstGeom prst="rect">
            <a:avLst/>
          </a:prstGeom>
        </p:spPr>
        <p:txBody>
          <a:bodyPr lIns="0" tIns="0" rIns="0" bIns="0">
            <a:noAutofit/>
          </a:bodyPr>
          <a:lstStyle/>
          <a:p>
            <a:pPr marL="82154" indent="0" algn="ctr" rtl="1">
              <a:lnSpc>
                <a:spcPts val="2210"/>
              </a:lnSpc>
              <a:spcBef>
                <a:spcPts val="1610"/>
              </a:spcBef>
              <a:spcAft>
                <a:spcPts val="1050"/>
              </a:spcAft>
            </a:pPr>
            <a:r>
              <a:rPr lang="en-US" sz="2000">
                <a:latin typeface="Times New Roman"/>
              </a:rPr>
              <a:t>١</a:t>
            </a:r>
            <a:r>
              <a:rPr lang="ar-SA" sz="2000">
                <a:latin typeface="Times New Roman"/>
              </a:rPr>
              <a:t>لحلالب الزاثر هو الذي يقوم بدراسة بعض المقررات في</a:t>
            </a:r>
          </a:p>
          <a:p>
            <a:pPr indent="0" algn="r" rtl="1">
              <a:lnSpc>
                <a:spcPts val="2210"/>
              </a:lnSpc>
              <a:spcAft>
                <a:spcPts val="630"/>
              </a:spcAft>
            </a:pPr>
            <a:r>
              <a:rPr lang="ar-SA" sz="1900" b="1">
                <a:latin typeface="Times New Roman"/>
              </a:rPr>
              <a:t>جامعة </a:t>
            </a:r>
            <a:r>
              <a:rPr lang="ar-SA" sz="2000">
                <a:latin typeface="Times New Roman"/>
              </a:rPr>
              <a:t>آخرى آو في فرع من فروع </a:t>
            </a:r>
            <a:r>
              <a:rPr lang="ar-SA" sz="1900" b="1">
                <a:latin typeface="Times New Roman"/>
              </a:rPr>
              <a:t>الجامعهء التي </a:t>
            </a:r>
            <a:r>
              <a:rPr lang="ar-SA" sz="2000">
                <a:latin typeface="Times New Roman"/>
              </a:rPr>
              <a:t>ينتمي</a:t>
            </a:r>
            <a:r>
              <a:rPr lang="ar-SA" sz="1900" b="1">
                <a:latin typeface="Times New Roman"/>
              </a:rPr>
              <a:t>!ليها </a:t>
            </a:r>
            <a:r>
              <a:rPr lang="ar-SA" sz="2000">
                <a:latin typeface="Times New Roman"/>
              </a:rPr>
              <a:t>دون</a:t>
            </a:r>
          </a:p>
          <a:p>
            <a:pPr indent="0" algn="r" rtl="1">
              <a:lnSpc>
                <a:spcPts val="3488"/>
              </a:lnSpc>
            </a:pPr>
            <a:r>
              <a:rPr lang="ar-SA" sz="2000">
                <a:latin typeface="Times New Roman"/>
              </a:rPr>
              <a:t>تحويله، وتعادل له المواد ابتي درسها وفقا للضوابط الآتية: </a:t>
            </a:r>
            <a:r>
              <a:rPr lang="ar-SA" sz="1800" b="1">
                <a:latin typeface="Times New Roman"/>
              </a:rPr>
              <a:t>(أ) </a:t>
            </a:r>
            <a:r>
              <a:rPr lang="ar-SA" sz="2000">
                <a:latin typeface="Times New Roman"/>
              </a:rPr>
              <a:t>موافقة الفلية التي يدرس فيها مسبقا </a:t>
            </a:r>
            <a:r>
              <a:rPr lang="ar-SA" sz="1700" b="1">
                <a:latin typeface="Times New Roman"/>
              </a:rPr>
              <a:t>على </a:t>
            </a:r>
            <a:r>
              <a:rPr lang="ar-SA" sz="2000">
                <a:latin typeface="Times New Roman"/>
              </a:rPr>
              <a:t>الدراسة. (ب) </a:t>
            </a:r>
            <a:r>
              <a:rPr lang="ar-SA" sz="1900" b="1">
                <a:latin typeface="Times New Roman"/>
              </a:rPr>
              <a:t>أن </a:t>
            </a:r>
            <a:r>
              <a:rPr lang="ar-SA" sz="2000">
                <a:latin typeface="Times New Roman"/>
              </a:rPr>
              <a:t>تكون ا لدراسة في كلية آو جامعة معنرف بها. (ج) أن يكون المقرر الذي يدرسه الطالب خارج الجامعة معادلأ </a:t>
            </a:r>
            <a:r>
              <a:rPr lang="ar-SA" sz="1900" b="1">
                <a:latin typeface="Times New Roman"/>
              </a:rPr>
              <a:t>أو </a:t>
            </a:r>
            <a:r>
              <a:rPr lang="ar-SA" sz="2000">
                <a:latin typeface="Times New Roman"/>
              </a:rPr>
              <a:t>(مكافثأ) في مفرداته لأحد المقررات التي</a:t>
            </a:r>
          </a:p>
          <a:p>
            <a:pPr marR="584200" indent="0" algn="r" rtl="1">
              <a:lnSpc>
                <a:spcPts val="2210"/>
              </a:lnSpc>
              <a:spcAft>
                <a:spcPts val="1050"/>
              </a:spcAft>
            </a:pPr>
            <a:r>
              <a:rPr lang="ar-SA" sz="1900" b="1">
                <a:latin typeface="Times New Roman"/>
              </a:rPr>
              <a:t>تتصعمنها </a:t>
            </a:r>
            <a:r>
              <a:rPr lang="ar-SA" sz="2000">
                <a:latin typeface="Times New Roman"/>
              </a:rPr>
              <a:t>متطلعات ا</a:t>
            </a:r>
            <a:r>
              <a:rPr lang="ar-SA" sz="1900" b="1">
                <a:latin typeface="Times New Roman"/>
              </a:rPr>
              <a:t>لتخرج.</a:t>
            </a:r>
          </a:p>
          <a:p>
            <a:pPr marL="399654" marR="584200" indent="-584200" algn="just" rtl="1">
              <a:lnSpc>
                <a:spcPts val="3094"/>
              </a:lnSpc>
              <a:spcAft>
                <a:spcPts val="210"/>
              </a:spcAft>
            </a:pPr>
            <a:r>
              <a:rPr lang="ar-SA" sz="2000">
                <a:latin typeface="Times New Roman"/>
              </a:rPr>
              <a:t>(د) إذا خانت دراسة الطالب الزائر في فرع من فره ء الجامعة </a:t>
            </a:r>
            <a:r>
              <a:rPr lang="ar-SA" sz="1800" b="1">
                <a:latin typeface="Times New Roman"/>
              </a:rPr>
              <a:t>التي ينتمي </a:t>
            </a:r>
            <a:r>
              <a:rPr lang="ar-SA" sz="2000">
                <a:latin typeface="Times New Roman"/>
              </a:rPr>
              <a:t>إليها الطالب فتتم المعاملة طبقا للعادة(</a:t>
            </a:r>
            <a:r>
              <a:rPr lang="en-US" sz="2000">
                <a:latin typeface="Times New Roman"/>
              </a:rPr>
              <a:t>٤٧</a:t>
            </a:r>
            <a:r>
              <a:rPr lang="ar-SA" sz="2000">
                <a:latin typeface="Times New Roman"/>
              </a:rPr>
              <a:t>).</a:t>
            </a:r>
          </a:p>
          <a:p>
            <a:pPr marL="399654" marR="584200" indent="-584200" algn="just" rtl="1">
              <a:lnSpc>
                <a:spcPts val="3544"/>
              </a:lnSpc>
            </a:pPr>
            <a:r>
              <a:rPr lang="ar-SA" sz="2000">
                <a:latin typeface="Times New Roman"/>
              </a:rPr>
              <a:t>(هد) </a:t>
            </a:r>
            <a:r>
              <a:rPr lang="ar-SA" sz="1800" b="1">
                <a:latin typeface="Times New Roman"/>
              </a:rPr>
              <a:t>يحدد </a:t>
            </a:r>
            <a:r>
              <a:rPr lang="ar-SA" sz="2000">
                <a:latin typeface="Times New Roman"/>
              </a:rPr>
              <a:t>مجلس الجامعة الحد </a:t>
            </a:r>
            <a:r>
              <a:rPr lang="ar-SA" sz="1800" b="1">
                <a:latin typeface="Times New Roman"/>
              </a:rPr>
              <a:t>الاءقصى </a:t>
            </a:r>
            <a:r>
              <a:rPr lang="ar-SA" sz="2000">
                <a:latin typeface="Times New Roman"/>
              </a:rPr>
              <a:t>لنسبة الوحدات الدراسية </a:t>
            </a:r>
            <a:r>
              <a:rPr lang="ar-SA" sz="1800" b="1">
                <a:latin typeface="Times New Roman"/>
              </a:rPr>
              <a:t>التي يمكن </a:t>
            </a:r>
            <a:r>
              <a:rPr lang="ar-SA" sz="2000">
                <a:latin typeface="Times New Roman"/>
              </a:rPr>
              <a:t>احتسابها من خارج الجامعة للطالب الزاثر.    ؛</a:t>
            </a:r>
          </a:p>
          <a:p>
            <a:pPr marL="399654" marR="584200" indent="-584200" algn="just" rtl="1">
              <a:lnSpc>
                <a:spcPts val="3009"/>
              </a:lnSpc>
              <a:spcAft>
                <a:spcPts val="210"/>
              </a:spcAft>
            </a:pPr>
            <a:r>
              <a:rPr lang="ar-SA" sz="2000">
                <a:latin typeface="Times New Roman"/>
              </a:rPr>
              <a:t>(و) لا تحتسب معدلات المقررات </a:t>
            </a:r>
            <a:r>
              <a:rPr lang="ar-SA" sz="1800" b="1">
                <a:latin typeface="Times New Roman"/>
              </a:rPr>
              <a:t>التي </a:t>
            </a:r>
            <a:r>
              <a:rPr lang="ar-SA" sz="2000">
                <a:latin typeface="Times New Roman"/>
              </a:rPr>
              <a:t>تتم معادلتها للطالب الزاثر من الجامعة الاخرى ضمن معدله الذراكمي وتثبت المقررات في سجله الاكاديمي.</a:t>
            </a:r>
          </a:p>
          <a:p>
            <a:pPr indent="0" algn="r" rtl="1">
              <a:lnSpc>
                <a:spcPts val="2210"/>
              </a:lnSpc>
              <a:spcAft>
                <a:spcPts val="630"/>
              </a:spcAft>
            </a:pPr>
            <a:r>
              <a:rPr lang="ar-SA" sz="2000">
                <a:latin typeface="Times New Roman"/>
              </a:rPr>
              <a:t>(ز) أي شروط أخرى يضعها مجلس الجامعة.</a:t>
            </a:r>
          </a:p>
          <a:p>
            <a:pPr marR="2794000" indent="0" algn="r" rtl="1">
              <a:lnSpc>
                <a:spcPts val="2210"/>
              </a:lnSpc>
            </a:pPr>
            <a:r>
              <a:rPr lang="en-US" sz="2000">
                <a:latin typeface="Times New Roman"/>
              </a:rPr>
              <a:t>٠</a:t>
            </a:r>
            <a:r>
              <a:rPr lang="ar-SA" sz="2000">
                <a:latin typeface="Times New Roman"/>
              </a:rPr>
              <a:t>***</a:t>
            </a:r>
          </a:p>
        </p:txBody>
      </p:sp>
      <p:sp>
        <p:nvSpPr>
          <p:cNvPr id="7" name="Rectangle 6"/>
          <p:cNvSpPr/>
          <p:nvPr/>
        </p:nvSpPr>
        <p:spPr>
          <a:xfrm>
            <a:off x="6975871" y="10204846"/>
            <a:ext cx="300038" cy="260747"/>
          </a:xfrm>
          <a:prstGeom prst="rect">
            <a:avLst/>
          </a:prstGeom>
          <a:solidFill>
            <a:srgbClr val="897669"/>
          </a:solidFill>
        </p:spPr>
        <p:txBody>
          <a:bodyPr wrap="none" lIns="0" tIns="0" rIns="0" bIns="0">
            <a:noAutofit/>
          </a:bodyPr>
          <a:lstStyle/>
          <a:p>
            <a:pPr indent="0">
              <a:lnSpc>
                <a:spcPts val="1340"/>
              </a:lnSpc>
            </a:pPr>
            <a:r>
              <a:rPr lang="en-US" sz="1000">
                <a:solidFill>
                  <a:srgbClr val="EBE0D4"/>
                </a:solidFill>
                <a:latin typeface="Arial Unicode MS"/>
              </a:rPr>
              <a:t>1</a:t>
            </a:r>
          </a:p>
        </p:txBody>
      </p:sp>
    </p:spTree>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33190" y="56706"/>
            <a:ext cx="418214" cy="432391"/>
          </a:xfrm>
          <a:prstGeom prst="rect">
            <a:avLst/>
          </a:prstGeom>
        </p:spPr>
      </p:pic>
      <p:pic>
        <p:nvPicPr>
          <p:cNvPr id="3" name="Picture 2"/>
          <p:cNvPicPr>
            <a:picLocks noChangeAspect="1"/>
          </p:cNvPicPr>
          <p:nvPr/>
        </p:nvPicPr>
        <p:blipFill>
          <a:blip r:embed="rId3"/>
          <a:stretch>
            <a:fillRect/>
          </a:stretch>
        </p:blipFill>
        <p:spPr>
          <a:xfrm>
            <a:off x="255181" y="70883"/>
            <a:ext cx="439479" cy="425303"/>
          </a:xfrm>
          <a:prstGeom prst="rect">
            <a:avLst/>
          </a:prstGeom>
        </p:spPr>
      </p:pic>
      <p:pic>
        <p:nvPicPr>
          <p:cNvPr id="4" name="Picture 3"/>
          <p:cNvPicPr>
            <a:picLocks noChangeAspect="1"/>
          </p:cNvPicPr>
          <p:nvPr/>
        </p:nvPicPr>
        <p:blipFill>
          <a:blip r:embed="rId4"/>
          <a:stretch>
            <a:fillRect/>
          </a:stretch>
        </p:blipFill>
        <p:spPr>
          <a:xfrm>
            <a:off x="6847367" y="10200167"/>
            <a:ext cx="467833" cy="418214"/>
          </a:xfrm>
          <a:prstGeom prst="rect">
            <a:avLst/>
          </a:prstGeom>
        </p:spPr>
      </p:pic>
      <p:sp>
        <p:nvSpPr>
          <p:cNvPr id="5" name="Rectangle 4"/>
          <p:cNvSpPr/>
          <p:nvPr/>
        </p:nvSpPr>
        <p:spPr>
          <a:xfrm>
            <a:off x="4919330" y="900223"/>
            <a:ext cx="241004" cy="191386"/>
          </a:xfrm>
          <a:prstGeom prst="rect">
            <a:avLst/>
          </a:prstGeom>
        </p:spPr>
        <p:txBody>
          <a:bodyPr wrap="none" lIns="0" tIns="0" rIns="0" bIns="0">
            <a:noAutofit/>
          </a:bodyPr>
          <a:lstStyle/>
          <a:p>
            <a:pPr indent="0">
              <a:lnSpc>
                <a:spcPts val="2810"/>
              </a:lnSpc>
            </a:pPr>
            <a:r>
              <a:rPr lang="ar-SA" sz="2100">
                <a:latin typeface="Arial Unicode MS"/>
              </a:rPr>
              <a:t>١</a:t>
            </a:r>
          </a:p>
        </p:txBody>
      </p:sp>
      <p:sp>
        <p:nvSpPr>
          <p:cNvPr id="6" name="Rectangle 5"/>
          <p:cNvSpPr/>
          <p:nvPr/>
        </p:nvSpPr>
        <p:spPr>
          <a:xfrm>
            <a:off x="2643962" y="1134139"/>
            <a:ext cx="2239926" cy="843516"/>
          </a:xfrm>
          <a:prstGeom prst="rect">
            <a:avLst/>
          </a:prstGeom>
        </p:spPr>
        <p:txBody>
          <a:bodyPr lIns="0" tIns="0" rIns="0" bIns="0">
            <a:noAutofit/>
          </a:bodyPr>
          <a:lstStyle/>
          <a:p>
            <a:pPr indent="0" algn="ctr" rtl="1">
              <a:lnSpc>
                <a:spcPts val="2770"/>
              </a:lnSpc>
              <a:spcAft>
                <a:spcPts val="700"/>
              </a:spcAft>
            </a:pPr>
            <a:r>
              <a:rPr lang="ar-SA" sz="2500" b="1">
                <a:latin typeface="Times New Roman"/>
              </a:rPr>
              <a:t>احكامعامة</a:t>
            </a:r>
          </a:p>
          <a:p>
            <a:pPr indent="0" algn="r" rtl="1">
              <a:lnSpc>
                <a:spcPts val="2660"/>
              </a:lnSpc>
            </a:pPr>
            <a:r>
              <a:rPr lang="ar-SA" sz="2400" b="1">
                <a:latin typeface="Times New Roman"/>
              </a:rPr>
              <a:t>الادةالحاديةواسون</a:t>
            </a:r>
            <a:r>
              <a:rPr lang="en-US" sz="2400" b="1">
                <a:latin typeface="Times New Roman"/>
              </a:rPr>
              <a:t>٠</a:t>
            </a:r>
            <a:r>
              <a:rPr lang="ar-SA" sz="2400" b="1">
                <a:latin typeface="Times New Roman"/>
              </a:rPr>
              <a:t>.</a:t>
            </a:r>
          </a:p>
        </p:txBody>
      </p:sp>
      <p:sp>
        <p:nvSpPr>
          <p:cNvPr id="7" name="Rectangle 6"/>
          <p:cNvSpPr/>
          <p:nvPr/>
        </p:nvSpPr>
        <p:spPr>
          <a:xfrm>
            <a:off x="4926418" y="1984744"/>
            <a:ext cx="191386" cy="205562"/>
          </a:xfrm>
          <a:prstGeom prst="rect">
            <a:avLst/>
          </a:prstGeom>
        </p:spPr>
        <p:txBody>
          <a:bodyPr wrap="none" lIns="0" tIns="0" rIns="0" bIns="0">
            <a:noAutofit/>
          </a:bodyPr>
          <a:lstStyle/>
          <a:p>
            <a:pPr indent="0" algn="just"/>
            <a:r>
              <a:rPr lang="en-US" sz="2000" i="1">
                <a:latin typeface="Times New Roman"/>
              </a:rPr>
              <a:t>0</a:t>
            </a:r>
          </a:p>
        </p:txBody>
      </p:sp>
      <p:sp>
        <p:nvSpPr>
          <p:cNvPr id="8" name="Rectangle 7"/>
          <p:cNvSpPr/>
          <p:nvPr/>
        </p:nvSpPr>
        <p:spPr>
          <a:xfrm>
            <a:off x="779720" y="2721934"/>
            <a:ext cx="5975498" cy="765545"/>
          </a:xfrm>
          <a:prstGeom prst="rect">
            <a:avLst/>
          </a:prstGeom>
        </p:spPr>
        <p:txBody>
          <a:bodyPr lIns="0" tIns="0" rIns="0" bIns="0">
            <a:noAutofit/>
          </a:bodyPr>
          <a:lstStyle/>
          <a:p>
            <a:pPr indent="431800" algn="r" rtl="1">
              <a:lnSpc>
                <a:spcPts val="3098"/>
              </a:lnSpc>
            </a:pPr>
            <a:r>
              <a:rPr lang="ar-SA" sz="2000">
                <a:latin typeface="Times New Roman"/>
              </a:rPr>
              <a:t>تلغي هند اللائحة ما سبقها من لواثح لتنظيم الدراسة والاختبارات </a:t>
            </a:r>
            <a:r>
              <a:rPr lang="ar-SA" sz="1900" b="1">
                <a:latin typeface="Times New Roman"/>
              </a:rPr>
              <a:t>المعمول بها </a:t>
            </a:r>
            <a:r>
              <a:rPr lang="ar-SA" sz="2000">
                <a:latin typeface="Times New Roman"/>
              </a:rPr>
              <a:t>ث المرحلة الجامعية.</a:t>
            </a:r>
          </a:p>
        </p:txBody>
      </p:sp>
      <p:sp>
        <p:nvSpPr>
          <p:cNvPr id="9" name="Rectangle 8"/>
          <p:cNvSpPr/>
          <p:nvPr/>
        </p:nvSpPr>
        <p:spPr>
          <a:xfrm>
            <a:off x="2388781" y="4061637"/>
            <a:ext cx="2473842" cy="914400"/>
          </a:xfrm>
          <a:prstGeom prst="rect">
            <a:avLst/>
          </a:prstGeom>
        </p:spPr>
        <p:txBody>
          <a:bodyPr wrap="none" lIns="0" tIns="0" rIns="0" bIns="0">
            <a:noAutofit/>
          </a:bodyPr>
          <a:lstStyle/>
          <a:p>
            <a:pPr indent="0" algn="r" rtl="1">
              <a:lnSpc>
                <a:spcPts val="3320"/>
              </a:lnSpc>
            </a:pPr>
            <a:r>
              <a:rPr lang="ar-SA" sz="2300" b="1">
                <a:latin typeface="Times New Roman"/>
              </a:rPr>
              <a:t>الهادة الثانية </a:t>
            </a:r>
            <a:r>
              <a:rPr lang="ar-SA" sz="2400" b="1">
                <a:latin typeface="Times New Roman"/>
              </a:rPr>
              <a:t>وا</a:t>
            </a:r>
            <a:r>
              <a:rPr lang="ar-SA" sz="3000" b="1">
                <a:latin typeface="Times New Roman"/>
              </a:rPr>
              <a:t>لخمسون </a:t>
            </a:r>
            <a:r>
              <a:rPr lang="ar-SA" sz="1400">
                <a:latin typeface="Microsoft Sans Serif"/>
              </a:rPr>
              <a:t>ة</a:t>
            </a:r>
          </a:p>
        </p:txBody>
      </p:sp>
      <p:sp>
        <p:nvSpPr>
          <p:cNvPr id="10" name="Rectangle 9"/>
          <p:cNvSpPr/>
          <p:nvPr/>
        </p:nvSpPr>
        <p:spPr>
          <a:xfrm>
            <a:off x="779720" y="5380074"/>
            <a:ext cx="5968410" cy="779721"/>
          </a:xfrm>
          <a:prstGeom prst="rect">
            <a:avLst/>
          </a:prstGeom>
        </p:spPr>
        <p:txBody>
          <a:bodyPr lIns="0" tIns="0" rIns="0" bIns="0">
            <a:noAutofit/>
          </a:bodyPr>
          <a:lstStyle/>
          <a:p>
            <a:pPr indent="431800" algn="r" rtl="1">
              <a:lnSpc>
                <a:spcPts val="3293"/>
              </a:lnSpc>
              <a:spcAft>
                <a:spcPts val="4130"/>
              </a:spcAft>
            </a:pPr>
            <a:r>
              <a:rPr lang="ar-SA" sz="2000">
                <a:latin typeface="Times New Roman"/>
              </a:rPr>
              <a:t>لمجلس الجامعة </a:t>
            </a:r>
            <a:r>
              <a:rPr lang="ar-SA" sz="1900" b="1">
                <a:latin typeface="Times New Roman"/>
              </a:rPr>
              <a:t>وضع </a:t>
            </a:r>
            <a:r>
              <a:rPr lang="ar-SA" sz="2000">
                <a:latin typeface="Times New Roman"/>
              </a:rPr>
              <a:t>قواعد تنفيذية بما لا يتعارض </a:t>
            </a:r>
            <a:r>
              <a:rPr lang="ar-SA" sz="1900" b="1">
                <a:latin typeface="Times New Roman"/>
              </a:rPr>
              <a:t>مع </a:t>
            </a:r>
            <a:r>
              <a:rPr lang="ar-SA" sz="2000">
                <a:latin typeface="Times New Roman"/>
              </a:rPr>
              <a:t>أحقام هذه اللائحة.</a:t>
            </a:r>
          </a:p>
        </p:txBody>
      </p:sp>
      <p:sp>
        <p:nvSpPr>
          <p:cNvPr id="11" name="Rectangle 10"/>
          <p:cNvSpPr/>
          <p:nvPr/>
        </p:nvSpPr>
        <p:spPr>
          <a:xfrm>
            <a:off x="2388781" y="6655981"/>
            <a:ext cx="2750288" cy="935665"/>
          </a:xfrm>
          <a:prstGeom prst="rect">
            <a:avLst/>
          </a:prstGeom>
        </p:spPr>
        <p:txBody>
          <a:bodyPr wrap="none" lIns="0" tIns="0" rIns="0" bIns="0">
            <a:noAutofit/>
          </a:bodyPr>
          <a:lstStyle/>
          <a:p>
            <a:pPr indent="0" algn="ctr" rtl="1">
              <a:lnSpc>
                <a:spcPts val="2880"/>
              </a:lnSpc>
              <a:spcBef>
                <a:spcPts val="4130"/>
              </a:spcBef>
              <a:spcAft>
                <a:spcPts val="3780"/>
              </a:spcAft>
            </a:pPr>
            <a:r>
              <a:rPr lang="ar-SA" sz="2600" b="1">
                <a:latin typeface="Times New Roman"/>
              </a:rPr>
              <a:t>الادذاثلأذو|سون</a:t>
            </a:r>
            <a:r>
              <a:rPr lang="en-US" sz="2600" b="1">
                <a:latin typeface="Times New Roman"/>
              </a:rPr>
              <a:t>٠</a:t>
            </a:r>
          </a:p>
        </p:txBody>
      </p:sp>
      <p:sp>
        <p:nvSpPr>
          <p:cNvPr id="12" name="Rectangle 11"/>
          <p:cNvSpPr/>
          <p:nvPr/>
        </p:nvSpPr>
        <p:spPr>
          <a:xfrm>
            <a:off x="2034362" y="8045302"/>
            <a:ext cx="4309731" cy="361507"/>
          </a:xfrm>
          <a:prstGeom prst="rect">
            <a:avLst/>
          </a:prstGeom>
        </p:spPr>
        <p:txBody>
          <a:bodyPr wrap="none" lIns="0" tIns="0" rIns="0" bIns="0">
            <a:noAutofit/>
          </a:bodyPr>
          <a:lstStyle/>
          <a:p>
            <a:pPr indent="431800" algn="r" rtl="1">
              <a:lnSpc>
                <a:spcPts val="2210"/>
              </a:lnSpc>
              <a:spcBef>
                <a:spcPts val="3780"/>
              </a:spcBef>
            </a:pPr>
            <a:r>
              <a:rPr lang="ar-SA" sz="2000">
                <a:latin typeface="Times New Roman"/>
              </a:rPr>
              <a:t>لمجلعس التعليم العالي حق تفسير هذه اللائحة.</a:t>
            </a:r>
          </a:p>
        </p:txBody>
      </p:sp>
      <p:sp>
        <p:nvSpPr>
          <p:cNvPr id="13" name="Rectangle 12"/>
          <p:cNvSpPr/>
          <p:nvPr/>
        </p:nvSpPr>
        <p:spPr>
          <a:xfrm>
            <a:off x="233916" y="9944986"/>
            <a:ext cx="340242" cy="361507"/>
          </a:xfrm>
          <a:prstGeom prst="rect">
            <a:avLst/>
          </a:prstGeom>
        </p:spPr>
        <p:txBody>
          <a:bodyPr wrap="none" lIns="0" tIns="0" rIns="0" bIns="0">
            <a:noAutofit/>
          </a:bodyPr>
          <a:lstStyle/>
          <a:p>
            <a:pPr indent="0">
              <a:lnSpc>
                <a:spcPts val="1340"/>
              </a:lnSpc>
            </a:pPr>
            <a:r>
              <a:rPr lang="en-US" sz="1000">
                <a:solidFill>
                  <a:srgbClr val="675544"/>
                </a:solidFill>
                <a:latin typeface="Arial Unicode MS"/>
              </a:rPr>
              <a:t>1</a:t>
            </a:r>
          </a:p>
        </p:txBody>
      </p:sp>
    </p:spTree>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76623" y="925032"/>
            <a:ext cx="2317897" cy="1102242"/>
          </a:xfrm>
          <a:prstGeom prst="rect">
            <a:avLst/>
          </a:prstGeom>
        </p:spPr>
      </p:pic>
      <p:pic>
        <p:nvPicPr>
          <p:cNvPr id="3" name="Picture 2"/>
          <p:cNvPicPr>
            <a:picLocks noChangeAspect="1"/>
          </p:cNvPicPr>
          <p:nvPr/>
        </p:nvPicPr>
        <p:blipFill>
          <a:blip r:embed="rId3"/>
          <a:stretch>
            <a:fillRect/>
          </a:stretch>
        </p:blipFill>
        <p:spPr>
          <a:xfrm>
            <a:off x="425302" y="2342706"/>
            <a:ext cx="1609060" cy="935666"/>
          </a:xfrm>
          <a:prstGeom prst="rect">
            <a:avLst/>
          </a:prstGeom>
        </p:spPr>
      </p:pic>
      <p:pic>
        <p:nvPicPr>
          <p:cNvPr id="4" name="Picture 3"/>
          <p:cNvPicPr>
            <a:picLocks noChangeAspect="1"/>
          </p:cNvPicPr>
          <p:nvPr/>
        </p:nvPicPr>
        <p:blipFill>
          <a:blip r:embed="rId4"/>
          <a:stretch>
            <a:fillRect/>
          </a:stretch>
        </p:blipFill>
        <p:spPr>
          <a:xfrm>
            <a:off x="283534" y="10200167"/>
            <a:ext cx="411126" cy="432391"/>
          </a:xfrm>
          <a:prstGeom prst="rect">
            <a:avLst/>
          </a:prstGeom>
        </p:spPr>
      </p:pic>
      <p:sp>
        <p:nvSpPr>
          <p:cNvPr id="5" name="Rectangle 4"/>
          <p:cNvSpPr/>
          <p:nvPr/>
        </p:nvSpPr>
        <p:spPr>
          <a:xfrm>
            <a:off x="2257646" y="2622697"/>
            <a:ext cx="3012558" cy="361507"/>
          </a:xfrm>
          <a:prstGeom prst="rect">
            <a:avLst/>
          </a:prstGeom>
        </p:spPr>
        <p:txBody>
          <a:bodyPr wrap="none" lIns="0" tIns="0" rIns="0" bIns="0">
            <a:noAutofit/>
          </a:bodyPr>
          <a:lstStyle/>
          <a:p>
            <a:pPr indent="0" algn="r" rtl="1">
              <a:lnSpc>
                <a:spcPts val="3100"/>
              </a:lnSpc>
            </a:pPr>
            <a:r>
              <a:rPr lang="ar-SA" sz="2200" b="1">
                <a:latin typeface="Times New Roman"/>
              </a:rPr>
              <a:t>السجل ا</a:t>
            </a:r>
            <a:r>
              <a:rPr lang="ar-SA" sz="2300" b="1">
                <a:latin typeface="Times New Roman"/>
              </a:rPr>
              <a:t>لاكاد </a:t>
            </a:r>
            <a:r>
              <a:rPr lang="ar-SA" sz="2800">
                <a:latin typeface="Times New Roman"/>
              </a:rPr>
              <a:t>يمي </a:t>
            </a:r>
            <a:r>
              <a:rPr lang="ar-SA" sz="2200" b="1">
                <a:latin typeface="Times New Roman"/>
              </a:rPr>
              <a:t>ورمو زاققديرات</a:t>
            </a:r>
          </a:p>
        </p:txBody>
      </p:sp>
      <p:sp>
        <p:nvSpPr>
          <p:cNvPr id="6" name="Rectangle 5"/>
          <p:cNvSpPr/>
          <p:nvPr/>
        </p:nvSpPr>
        <p:spPr>
          <a:xfrm>
            <a:off x="223283" y="3703674"/>
            <a:ext cx="6507126" cy="3600893"/>
          </a:xfrm>
          <a:prstGeom prst="rect">
            <a:avLst/>
          </a:prstGeom>
        </p:spPr>
        <p:txBody>
          <a:bodyPr lIns="0" tIns="0" rIns="0" bIns="0">
            <a:noAutofit/>
          </a:bodyPr>
          <a:lstStyle/>
          <a:p>
            <a:pPr indent="0" algn="just" rtl="1">
              <a:lnSpc>
                <a:spcPts val="2100"/>
              </a:lnSpc>
              <a:spcAft>
                <a:spcPts val="700"/>
              </a:spcAft>
            </a:pPr>
            <a:r>
              <a:rPr lang="ar-SA" sz="1900" b="1">
                <a:latin typeface="Times New Roman"/>
              </a:rPr>
              <a:t>السجل الأكاديمي</a:t>
            </a:r>
            <a:r>
              <a:rPr lang="en-US" sz="1900" b="1">
                <a:latin typeface="Times New Roman"/>
              </a:rPr>
              <a:t>٤</a:t>
            </a:r>
          </a:p>
          <a:p>
            <a:pPr marL="596900" indent="0" algn="just" rtl="1">
              <a:lnSpc>
                <a:spcPts val="3600"/>
              </a:lnSpc>
              <a:spcAft>
                <a:spcPts val="1470"/>
              </a:spcAft>
            </a:pPr>
            <a:r>
              <a:rPr lang="ar-SA" sz="2000">
                <a:latin typeface="Times New Roman"/>
              </a:rPr>
              <a:t>هو بيان يوضح سير الطالب الدراسي، نشمل المقررات التي يدرسها في كل فصل دراسي برموزها وأرقامها وعدد وحداتها </a:t>
            </a:r>
            <a:r>
              <a:rPr lang="en-US" sz="2000">
                <a:latin typeface="Times New Roman"/>
              </a:rPr>
              <a:t>١</a:t>
            </a:r>
            <a:r>
              <a:rPr lang="ar-SA" sz="2000">
                <a:latin typeface="Times New Roman"/>
              </a:rPr>
              <a:t>لمقررة والتقديرات التي حصل عليها ورموز وقيم تلك ا لتقديرا ت، كما يوضح ا لسجل ا لمعدل ا لفصلي وا لمعدل التراكمي وبيان التقدير العام بالإضافة إلى المقيرات </a:t>
            </a:r>
            <a:r>
              <a:rPr lang="ar-SA" sz="1700">
                <a:latin typeface="Arial Unicode MS"/>
              </a:rPr>
              <a:t>التي </a:t>
            </a:r>
            <a:r>
              <a:rPr lang="ar-SA" sz="2000">
                <a:latin typeface="Times New Roman"/>
              </a:rPr>
              <a:t>أعفي منها الطالب المحول.    ا ا</a:t>
            </a:r>
          </a:p>
          <a:p>
            <a:pPr marR="2794000" indent="0" algn="r" rtl="1">
              <a:lnSpc>
                <a:spcPts val="720"/>
              </a:lnSpc>
            </a:pPr>
            <a:r>
              <a:rPr lang="ar-SA" sz="650">
                <a:latin typeface="Times New Roman"/>
              </a:rPr>
              <a:t>....</a:t>
            </a:r>
          </a:p>
        </p:txBody>
      </p:sp>
    </p:spTree>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2982515" y="703659"/>
            <a:ext cx="1207294" cy="275034"/>
          </a:xfrm>
          <a:prstGeom prst="rect">
            <a:avLst/>
          </a:prstGeom>
        </p:spPr>
        <p:txBody>
          <a:bodyPr wrap="none" lIns="0" tIns="0" rIns="0" bIns="0">
            <a:noAutofit/>
          </a:bodyPr>
          <a:lstStyle/>
          <a:p>
            <a:pPr indent="0" algn="r" rtl="1">
              <a:lnSpc>
                <a:spcPts val="2100"/>
              </a:lnSpc>
              <a:spcAft>
                <a:spcPts val="2100"/>
              </a:spcAft>
            </a:pPr>
            <a:r>
              <a:rPr lang="ar-SA" sz="1900" b="1">
                <a:latin typeface="Times New Roman"/>
              </a:rPr>
              <a:t>رموزالتقديرات</a:t>
            </a:r>
          </a:p>
        </p:txBody>
      </p:sp>
      <p:graphicFrame>
        <p:nvGraphicFramePr>
          <p:cNvPr id="3" name="Table 2"/>
          <p:cNvGraphicFramePr>
            <a:graphicFrameLocks noGrp="1"/>
          </p:cNvGraphicFramePr>
          <p:nvPr/>
        </p:nvGraphicFramePr>
        <p:xfrm>
          <a:off x="839390" y="1278731"/>
          <a:ext cx="5925741" cy="7697390"/>
        </p:xfrm>
        <a:graphic>
          <a:graphicData uri="http://schemas.openxmlformats.org/drawingml/2006/table">
            <a:tbl>
              <a:tblPr/>
              <a:tblGrid>
                <a:gridCol w="1110853"/>
                <a:gridCol w="871537"/>
                <a:gridCol w="578643"/>
                <a:gridCol w="685800"/>
                <a:gridCol w="882253"/>
                <a:gridCol w="892968"/>
                <a:gridCol w="903684"/>
              </a:tblGrid>
              <a:tr h="753665">
                <a:tc>
                  <a:txBody>
                    <a:bodyPr/>
                    <a:lstStyle/>
                    <a:p>
                      <a:pPr indent="0" algn="ctr" rtl="1">
                        <a:lnSpc>
                          <a:spcPts val="1110"/>
                        </a:lnSpc>
                        <a:spcAft>
                          <a:spcPts val="420"/>
                        </a:spcAft>
                      </a:pPr>
                      <a:r>
                        <a:rPr lang="ar-SA" sz="1000">
                          <a:latin typeface="Times New Roman"/>
                        </a:rPr>
                        <a:t>'لمدلول</a:t>
                      </a:r>
                    </a:p>
                    <a:p>
                      <a:pPr indent="0" algn="ctr" rtl="1">
                        <a:lnSpc>
                          <a:spcPts val="1110"/>
                        </a:lnSpc>
                      </a:pPr>
                      <a:r>
                        <a:rPr lang="ar-SA" sz="1000">
                          <a:latin typeface="Times New Roman"/>
                        </a:rPr>
                        <a:t>بالانجليزية</a:t>
                      </a:r>
                    </a:p>
                  </a:txBody>
                  <a:tcPr marL="0" marR="0" marT="0" marB="0" anchor="ctr"/>
                </a:tc>
                <a:tc>
                  <a:txBody>
                    <a:bodyPr/>
                    <a:lstStyle/>
                    <a:p>
                      <a:pPr indent="0" algn="ctr" rtl="1">
                        <a:lnSpc>
                          <a:spcPts val="1110"/>
                        </a:lnSpc>
                        <a:spcAft>
                          <a:spcPts val="210"/>
                        </a:spcAft>
                      </a:pPr>
                      <a:r>
                        <a:rPr lang="ar-SA" sz="1000">
                          <a:latin typeface="Times New Roman"/>
                        </a:rPr>
                        <a:t>'لمدلول</a:t>
                      </a:r>
                    </a:p>
                    <a:p>
                      <a:pPr indent="0" algn="ctr" rtl="1">
                        <a:lnSpc>
                          <a:spcPts val="1110"/>
                        </a:lnSpc>
                      </a:pPr>
                      <a:r>
                        <a:rPr lang="ar-SA" sz="1000">
                          <a:latin typeface="Times New Roman"/>
                        </a:rPr>
                        <a:t>ما </a:t>
                      </a:r>
                      <a:r>
                        <a:rPr lang="ar-SA" sz="950">
                          <a:latin typeface="Times New Roman"/>
                        </a:rPr>
                        <a:t>لعرسة</a:t>
                      </a:r>
                    </a:p>
                  </a:txBody>
                  <a:tcPr marL="0" marR="0" marT="0" marB="0" anchor="ctr"/>
                </a:tc>
                <a:tc gridSpan="2">
                  <a:txBody>
                    <a:bodyPr/>
                    <a:lstStyle/>
                    <a:p>
                      <a:pPr indent="0" algn="ctr" rtl="1">
                        <a:lnSpc>
                          <a:spcPts val="1110"/>
                        </a:lnSpc>
                      </a:pPr>
                      <a:r>
                        <a:rPr lang="ar-SA" sz="1000">
                          <a:latin typeface="Times New Roman"/>
                        </a:rPr>
                        <a:t>النتاط</a:t>
                      </a:r>
                    </a:p>
                  </a:txBody>
                  <a:tcPr marL="0" marR="0" marT="0" marB="0" anchor="ctr"/>
                </a:tc>
                <a:tc hMerge="1">
                  <a:txBody>
                    <a:bodyPr/>
                    <a:lstStyle/>
                    <a:p>
                      <a:endParaRPr sz="3600"/>
                    </a:p>
                  </a:txBody>
                  <a:tcPr marL="0" marR="0" marT="0" marB="0"/>
                </a:tc>
                <a:tc>
                  <a:txBody>
                    <a:bodyPr/>
                    <a:lstStyle/>
                    <a:p>
                      <a:pPr marL="228600" indent="0" rtl="1">
                        <a:lnSpc>
                          <a:spcPts val="1050"/>
                        </a:lnSpc>
                        <a:spcAft>
                          <a:spcPts val="420"/>
                        </a:spcAft>
                      </a:pPr>
                      <a:r>
                        <a:rPr lang="ar-SA" sz="950">
                          <a:latin typeface="Times New Roman"/>
                        </a:rPr>
                        <a:t>حدود</a:t>
                      </a:r>
                    </a:p>
                    <a:p>
                      <a:pPr marL="228600" indent="0" rtl="1">
                        <a:lnSpc>
                          <a:spcPts val="1050"/>
                        </a:lnSpc>
                      </a:pPr>
                      <a:r>
                        <a:rPr lang="ar-SA" sz="950">
                          <a:latin typeface="Times New Roman"/>
                        </a:rPr>
                        <a:t>الدرجة</a:t>
                      </a:r>
                    </a:p>
                  </a:txBody>
                  <a:tcPr marL="0" marR="0" marT="0" marB="0" anchor="ctr"/>
                </a:tc>
                <a:tc>
                  <a:txBody>
                    <a:bodyPr/>
                    <a:lstStyle/>
                    <a:p>
                      <a:pPr indent="0" algn="ctr" rtl="1">
                        <a:lnSpc>
                          <a:spcPts val="1110"/>
                        </a:lnSpc>
                      </a:pPr>
                      <a:r>
                        <a:rPr lang="ar-SA" sz="1000">
                          <a:latin typeface="Times New Roman"/>
                        </a:rPr>
                        <a:t>الرمز</a:t>
                      </a:r>
                    </a:p>
                    <a:p>
                      <a:pPr indent="0" algn="ctr" rtl="1">
                        <a:lnSpc>
                          <a:spcPts val="1110"/>
                        </a:lnSpc>
                      </a:pPr>
                      <a:r>
                        <a:rPr lang="en-US" sz="1000">
                          <a:latin typeface="Times New Roman"/>
                        </a:rPr>
                        <a:t>٠</a:t>
                      </a:r>
                      <a:r>
                        <a:rPr lang="ar-SA" sz="1000">
                          <a:latin typeface="Times New Roman"/>
                        </a:rPr>
                        <a:t>لإفجيلأ</a:t>
                      </a:r>
                    </a:p>
                  </a:txBody>
                  <a:tcPr marL="0" marR="0" marT="0" marB="0" anchor="ctr"/>
                </a:tc>
                <a:tc>
                  <a:txBody>
                    <a:bodyPr/>
                    <a:lstStyle/>
                    <a:p>
                      <a:pPr indent="0" algn="ctr" rtl="1">
                        <a:lnSpc>
                          <a:spcPts val="1110"/>
                        </a:lnSpc>
                        <a:spcAft>
                          <a:spcPts val="210"/>
                        </a:spcAft>
                      </a:pPr>
                      <a:r>
                        <a:rPr lang="ar-SA" sz="1000">
                          <a:latin typeface="Times New Roman"/>
                        </a:rPr>
                        <a:t>الرمر</a:t>
                      </a:r>
                    </a:p>
                    <a:p>
                      <a:pPr indent="0" algn="ctr" rtl="1">
                        <a:lnSpc>
                          <a:spcPts val="1110"/>
                        </a:lnSpc>
                      </a:pPr>
                      <a:r>
                        <a:rPr lang="ar-SA" sz="1000">
                          <a:latin typeface="Times New Roman"/>
                        </a:rPr>
                        <a:t>بالعربية</a:t>
                      </a:r>
                    </a:p>
                  </a:txBody>
                  <a:tcPr marL="0" marR="0" marT="0" marB="0" anchor="ctr"/>
                </a:tc>
              </a:tr>
              <a:tr h="360759">
                <a:tc>
                  <a:txBody>
                    <a:bodyPr/>
                    <a:lstStyle/>
                    <a:p>
                      <a:endParaRPr sz="1800"/>
                    </a:p>
                  </a:txBody>
                  <a:tcPr marL="0" marR="0" marT="0" marB="0"/>
                </a:tc>
                <a:tc>
                  <a:txBody>
                    <a:bodyPr/>
                    <a:lstStyle/>
                    <a:p>
                      <a:endParaRPr sz="1800"/>
                    </a:p>
                  </a:txBody>
                  <a:tcPr marL="0" marR="0" marT="0" marB="0"/>
                </a:tc>
                <a:tc>
                  <a:txBody>
                    <a:bodyPr/>
                    <a:lstStyle/>
                    <a:p>
                      <a:endParaRPr sz="1800"/>
                    </a:p>
                  </a:txBody>
                  <a:tcPr marL="0" marR="0" marT="0" marB="0"/>
                </a:tc>
                <a:tc>
                  <a:txBody>
                    <a:bodyPr/>
                    <a:lstStyle/>
                    <a:p>
                      <a:endParaRPr sz="1800"/>
                    </a:p>
                  </a:txBody>
                  <a:tcPr marL="0" marR="0" marT="0" marB="0"/>
                </a:tc>
                <a:tc>
                  <a:txBody>
                    <a:bodyPr/>
                    <a:lstStyle/>
                    <a:p>
                      <a:pPr indent="0" algn="ctr">
                        <a:lnSpc>
                          <a:spcPts val="1050"/>
                        </a:lnSpc>
                      </a:pPr>
                      <a:r>
                        <a:rPr lang="en-US" sz="950">
                          <a:latin typeface="Times New Roman"/>
                        </a:rPr>
                        <a:t>o</a:t>
                      </a:r>
                    </a:p>
                  </a:txBody>
                  <a:tcPr marL="0" marR="0" marT="0" marB="0" anchor="b"/>
                </a:tc>
                <a:tc>
                  <a:txBody>
                    <a:bodyPr/>
                    <a:lstStyle/>
                    <a:p>
                      <a:endParaRPr sz="1800"/>
                    </a:p>
                  </a:txBody>
                  <a:tcPr marL="0" marR="0" marT="0" marB="0"/>
                </a:tc>
                <a:tc>
                  <a:txBody>
                    <a:bodyPr/>
                    <a:lstStyle/>
                    <a:p>
                      <a:endParaRPr sz="1800"/>
                    </a:p>
                  </a:txBody>
                  <a:tcPr marL="0" marR="0" marT="0" marB="0"/>
                </a:tc>
              </a:tr>
              <a:tr h="132159">
                <a:tc>
                  <a:txBody>
                    <a:bodyPr/>
                    <a:lstStyle/>
                    <a:p>
                      <a:endParaRPr sz="700"/>
                    </a:p>
                  </a:txBody>
                  <a:tcPr marL="0" marR="0" marT="0" marB="0"/>
                </a:tc>
                <a:tc>
                  <a:txBody>
                    <a:bodyPr/>
                    <a:lstStyle/>
                    <a:p>
                      <a:pPr indent="0" algn="ctr" rtl="1">
                        <a:lnSpc>
                          <a:spcPts val="1110"/>
                        </a:lnSpc>
                      </a:pPr>
                      <a:r>
                        <a:rPr lang="ar-SA" sz="1000">
                          <a:latin typeface="Times New Roman"/>
                        </a:rPr>
                        <a:t>ستا </a:t>
                      </a:r>
                      <a:r>
                        <a:rPr lang="en-US" sz="1000">
                          <a:latin typeface="Times New Roman"/>
                        </a:rPr>
                        <a:t>٠١</a:t>
                      </a:r>
                    </a:p>
                  </a:txBody>
                  <a:tcPr marL="0" marR="0" marT="0" marB="0"/>
                </a:tc>
                <a:tc>
                  <a:txBody>
                    <a:bodyPr/>
                    <a:lstStyle/>
                    <a:p>
                      <a:endParaRPr sz="700"/>
                    </a:p>
                  </a:txBody>
                  <a:tcPr marL="0" marR="0" marT="0" marB="0"/>
                </a:tc>
                <a:tc>
                  <a:txBody>
                    <a:bodyPr/>
                    <a:lstStyle/>
                    <a:p>
                      <a:endParaRPr sz="700"/>
                    </a:p>
                  </a:txBody>
                  <a:tcPr marL="0" marR="0" marT="0" marB="0"/>
                </a:tc>
                <a:tc>
                  <a:txBody>
                    <a:bodyPr/>
                    <a:lstStyle/>
                    <a:p>
                      <a:endParaRPr sz="700"/>
                    </a:p>
                  </a:txBody>
                  <a:tcPr marL="0" marR="0" marT="0" marB="0"/>
                </a:tc>
                <a:tc>
                  <a:txBody>
                    <a:bodyPr/>
                    <a:lstStyle/>
                    <a:p>
                      <a:endParaRPr sz="700"/>
                    </a:p>
                  </a:txBody>
                  <a:tcPr marL="0" marR="0" marT="0" marB="0"/>
                </a:tc>
                <a:tc>
                  <a:txBody>
                    <a:bodyPr/>
                    <a:lstStyle/>
                    <a:p>
                      <a:endParaRPr sz="700"/>
                    </a:p>
                  </a:txBody>
                  <a:tcPr marL="0" marR="0" marT="0" marB="0"/>
                </a:tc>
              </a:tr>
              <a:tr h="207168">
                <a:tc>
                  <a:txBody>
                    <a:bodyPr/>
                    <a:lstStyle/>
                    <a:p>
                      <a:pPr marL="139700" indent="0">
                        <a:lnSpc>
                          <a:spcPts val="1330"/>
                        </a:lnSpc>
                      </a:pPr>
                      <a:r>
                        <a:rPr lang="en-US" sz="1100">
                          <a:latin typeface="Times New Roman"/>
                        </a:rPr>
                        <a:t>Exceptional</a:t>
                      </a:r>
                    </a:p>
                  </a:txBody>
                  <a:tcPr marL="0" marR="0" marT="0" marB="0"/>
                </a:tc>
                <a:tc>
                  <a:txBody>
                    <a:bodyPr/>
                    <a:lstStyle/>
                    <a:p>
                      <a:endParaRPr sz="1000"/>
                    </a:p>
                  </a:txBody>
                  <a:tcPr marL="0" marR="0" marT="0" marB="0"/>
                </a:tc>
                <a:tc>
                  <a:txBody>
                    <a:bodyPr/>
                    <a:lstStyle/>
                    <a:p>
                      <a:pPr marL="228600" indent="0" rtl="1">
                        <a:lnSpc>
                          <a:spcPts val="1110"/>
                        </a:lnSpc>
                      </a:pPr>
                      <a:r>
                        <a:rPr lang="ar-SA" sz="1000">
                          <a:latin typeface="Times New Roman"/>
                        </a:rPr>
                        <a:t>ف</a:t>
                      </a:r>
                    </a:p>
                  </a:txBody>
                  <a:tcPr marL="0" marR="0" marT="0" marB="0"/>
                </a:tc>
                <a:tc>
                  <a:txBody>
                    <a:bodyPr/>
                    <a:lstStyle/>
                    <a:p>
                      <a:endParaRPr sz="1000"/>
                    </a:p>
                  </a:txBody>
                  <a:tcPr marL="0" marR="0" marT="0" marB="0"/>
                </a:tc>
                <a:tc>
                  <a:txBody>
                    <a:bodyPr/>
                    <a:lstStyle/>
                    <a:p>
                      <a:endParaRPr sz="1000"/>
                    </a:p>
                  </a:txBody>
                  <a:tcPr marL="0" marR="0" marT="0" marB="0"/>
                </a:tc>
                <a:tc>
                  <a:txBody>
                    <a:bodyPr/>
                    <a:lstStyle/>
                    <a:p>
                      <a:pPr indent="0" algn="ctr">
                        <a:lnSpc>
                          <a:spcPts val="1770"/>
                        </a:lnSpc>
                      </a:pPr>
                      <a:r>
                        <a:rPr lang="en-US" sz="1150">
                          <a:latin typeface="Candara"/>
                        </a:rPr>
                        <a:t>A</a:t>
                      </a:r>
                      <a:r>
                        <a:rPr lang="en-US" sz="1600">
                          <a:latin typeface="Times New Roman"/>
                        </a:rPr>
                        <a:t>+</a:t>
                      </a:r>
                    </a:p>
                  </a:txBody>
                  <a:tcPr marL="0" marR="0" marT="0" marB="0"/>
                </a:tc>
                <a:tc>
                  <a:txBody>
                    <a:bodyPr/>
                    <a:lstStyle/>
                    <a:p>
                      <a:pPr indent="0" algn="ctr" rtl="1">
                        <a:lnSpc>
                          <a:spcPts val="1770"/>
                        </a:lnSpc>
                      </a:pPr>
                      <a:r>
                        <a:rPr lang="ar-SA" sz="1600">
                          <a:latin typeface="Times New Roman"/>
                        </a:rPr>
                        <a:t>أب</a:t>
                      </a:r>
                    </a:p>
                  </a:txBody>
                  <a:tcPr marL="0" marR="0" marT="0" marB="0"/>
                </a:tc>
              </a:tr>
              <a:tr h="464343">
                <a:tc>
                  <a:txBody>
                    <a:bodyPr/>
                    <a:lstStyle/>
                    <a:p>
                      <a:endParaRPr sz="2200"/>
                    </a:p>
                  </a:txBody>
                  <a:tcPr marL="0" marR="0" marT="0" marB="0"/>
                </a:tc>
                <a:tc>
                  <a:txBody>
                    <a:bodyPr/>
                    <a:lstStyle/>
                    <a:p>
                      <a:pPr marR="228600" indent="0" algn="r" rtl="1">
                        <a:lnSpc>
                          <a:spcPts val="1660"/>
                        </a:lnSpc>
                      </a:pPr>
                      <a:r>
                        <a:rPr lang="ar-SA" sz="1500">
                          <a:latin typeface="Times New Roman"/>
                        </a:rPr>
                        <a:t>مرتفع</a:t>
                      </a:r>
                    </a:p>
                  </a:txBody>
                  <a:tcPr marL="0" marR="0" marT="0" marB="0"/>
                </a:tc>
                <a:tc>
                  <a:txBody>
                    <a:bodyPr/>
                    <a:lstStyle/>
                    <a:p>
                      <a:endParaRPr sz="2200"/>
                    </a:p>
                  </a:txBody>
                  <a:tcPr marL="0" marR="0" marT="0" marB="0"/>
                </a:tc>
                <a:tc>
                  <a:txBody>
                    <a:bodyPr/>
                    <a:lstStyle/>
                    <a:p>
                      <a:pPr indent="0" algn="ctr">
                        <a:lnSpc>
                          <a:spcPts val="1770"/>
                        </a:lnSpc>
                      </a:pPr>
                      <a:r>
                        <a:rPr lang="ar-SA" sz="1600">
                          <a:latin typeface="Times New Roman"/>
                        </a:rPr>
                        <a:t>٠</a:t>
                      </a:r>
                    </a:p>
                  </a:txBody>
                  <a:tcPr marL="0" marR="0" marT="0" marB="0"/>
                </a:tc>
                <a:tc>
                  <a:txBody>
                    <a:bodyPr/>
                    <a:lstStyle/>
                    <a:p>
                      <a:pPr indent="0" algn="ctr">
                        <a:lnSpc>
                          <a:spcPts val="1110"/>
                        </a:lnSpc>
                      </a:pPr>
                      <a:r>
                        <a:rPr lang="en-US" sz="1000">
                          <a:latin typeface="Times New Roman"/>
                        </a:rPr>
                        <a:t>;</a:t>
                      </a:r>
                    </a:p>
                  </a:txBody>
                  <a:tcPr marL="0" marR="0" marT="0" marB="0"/>
                </a:tc>
                <a:tc>
                  <a:txBody>
                    <a:bodyPr/>
                    <a:lstStyle/>
                    <a:p>
                      <a:endParaRPr sz="2200"/>
                    </a:p>
                  </a:txBody>
                  <a:tcPr marL="0" marR="0" marT="0" marB="0"/>
                </a:tc>
                <a:tc>
                  <a:txBody>
                    <a:bodyPr/>
                    <a:lstStyle/>
                    <a:p>
                      <a:endParaRPr sz="2200"/>
                    </a:p>
                  </a:txBody>
                  <a:tcPr marL="0" marR="0" marT="0" marB="0"/>
                </a:tc>
              </a:tr>
              <a:tr h="492918">
                <a:tc>
                  <a:txBody>
                    <a:bodyPr/>
                    <a:lstStyle/>
                    <a:p>
                      <a:endParaRPr sz="2400"/>
                    </a:p>
                  </a:txBody>
                  <a:tcPr marL="0" marR="0" marT="0" marB="0"/>
                </a:tc>
                <a:tc>
                  <a:txBody>
                    <a:bodyPr/>
                    <a:lstStyle/>
                    <a:p>
                      <a:endParaRPr sz="2400"/>
                    </a:p>
                  </a:txBody>
                  <a:tcPr marL="0" marR="0" marT="0" marB="0"/>
                </a:tc>
                <a:tc>
                  <a:txBody>
                    <a:bodyPr/>
                    <a:lstStyle/>
                    <a:p>
                      <a:pPr indent="0" algn="ctr">
                        <a:lnSpc>
                          <a:spcPts val="1110"/>
                        </a:lnSpc>
                      </a:pPr>
                      <a:r>
                        <a:rPr lang="ar-SA" sz="1000">
                          <a:latin typeface="Times New Roman"/>
                        </a:rPr>
                        <a:t>٠</a:t>
                      </a:r>
                    </a:p>
                  </a:txBody>
                  <a:tcPr marL="0" marR="0" marT="0" marB="0" anchor="b"/>
                </a:tc>
                <a:tc>
                  <a:txBody>
                    <a:bodyPr/>
                    <a:lstStyle/>
                    <a:p>
                      <a:pPr indent="0" algn="ctr">
                        <a:lnSpc>
                          <a:spcPts val="1160"/>
                        </a:lnSpc>
                      </a:pPr>
                      <a:r>
                        <a:rPr lang="en-US" sz="1000">
                          <a:latin typeface="Times New Roman"/>
                        </a:rPr>
                        <a:t>o</a:t>
                      </a:r>
                    </a:p>
                  </a:txBody>
                  <a:tcPr marL="0" marR="0" marT="0" marB="0" anchor="b"/>
                </a:tc>
                <a:tc>
                  <a:txBody>
                    <a:bodyPr/>
                    <a:lstStyle/>
                    <a:p>
                      <a:pPr marL="228600" indent="0" rtl="1">
                        <a:lnSpc>
                          <a:spcPts val="1770"/>
                        </a:lnSpc>
                      </a:pPr>
                      <a:r>
                        <a:rPr lang="en-US" sz="1600">
                          <a:latin typeface="Times New Roman"/>
                        </a:rPr>
                        <a:t>٩٠</a:t>
                      </a:r>
                      <a:r>
                        <a:rPr lang="ar-SA" sz="1600">
                          <a:latin typeface="Times New Roman"/>
                        </a:rPr>
                        <a:t>آقل</a:t>
                      </a:r>
                    </a:p>
                  </a:txBody>
                  <a:tcPr marL="0" marR="0" marT="0" marB="0" anchor="b"/>
                </a:tc>
                <a:tc>
                  <a:txBody>
                    <a:bodyPr/>
                    <a:lstStyle/>
                    <a:p>
                      <a:endParaRPr sz="2400"/>
                    </a:p>
                  </a:txBody>
                  <a:tcPr marL="0" marR="0" marT="0" marB="0"/>
                </a:tc>
                <a:tc>
                  <a:txBody>
                    <a:bodyPr/>
                    <a:lstStyle/>
                    <a:p>
                      <a:endParaRPr sz="2400"/>
                    </a:p>
                  </a:txBody>
                  <a:tcPr marL="0" marR="0" marT="0" marB="0"/>
                </a:tc>
              </a:tr>
              <a:tr h="142875">
                <a:tc>
                  <a:txBody>
                    <a:bodyPr/>
                    <a:lstStyle/>
                    <a:p>
                      <a:pPr marL="254000" indent="0">
                        <a:lnSpc>
                          <a:spcPts val="1460"/>
                        </a:lnSpc>
                      </a:pPr>
                      <a:r>
                        <a:rPr lang="en-US" sz="1150">
                          <a:latin typeface="Candara"/>
                        </a:rPr>
                        <a:t>Excellent</a:t>
                      </a:r>
                    </a:p>
                  </a:txBody>
                  <a:tcPr marL="0" marR="0" marT="0" marB="0"/>
                </a:tc>
                <a:tc>
                  <a:txBody>
                    <a:bodyPr/>
                    <a:lstStyle/>
                    <a:p>
                      <a:pPr indent="0" algn="ctr" rtl="1">
                        <a:lnSpc>
                          <a:spcPts val="1110"/>
                        </a:lnSpc>
                      </a:pPr>
                      <a:r>
                        <a:rPr lang="ar-SA" sz="1000">
                          <a:latin typeface="Times New Roman"/>
                        </a:rPr>
                        <a:t>ستا </a:t>
                      </a:r>
                      <a:r>
                        <a:rPr lang="en-US" sz="1000">
                          <a:latin typeface="Times New Roman"/>
                        </a:rPr>
                        <a:t>٠١</a:t>
                      </a:r>
                    </a:p>
                  </a:txBody>
                  <a:tcPr marL="0" marR="0" marT="0" marB="0"/>
                </a:tc>
                <a:tc>
                  <a:txBody>
                    <a:bodyPr/>
                    <a:lstStyle/>
                    <a:p>
                      <a:pPr indent="0" algn="ctr">
                        <a:lnSpc>
                          <a:spcPts val="1110"/>
                        </a:lnSpc>
                      </a:pPr>
                      <a:r>
                        <a:rPr lang="en-US" sz="1000">
                          <a:latin typeface="Times New Roman"/>
                        </a:rPr>
                        <a:t>&gt;</a:t>
                      </a:r>
                    </a:p>
                  </a:txBody>
                  <a:tcPr marL="0" marR="0" marT="0" marB="0"/>
                </a:tc>
                <a:tc>
                  <a:txBody>
                    <a:bodyPr/>
                    <a:lstStyle/>
                    <a:p>
                      <a:pPr indent="0" algn="ctr">
                        <a:lnSpc>
                          <a:spcPts val="1110"/>
                        </a:lnSpc>
                      </a:pPr>
                      <a:r>
                        <a:rPr lang="en-US" sz="1000">
                          <a:latin typeface="Times New Roman"/>
                        </a:rPr>
                        <a:t>&gt;</a:t>
                      </a:r>
                    </a:p>
                  </a:txBody>
                  <a:tcPr marL="0" marR="0" marT="0" marB="0"/>
                </a:tc>
                <a:tc>
                  <a:txBody>
                    <a:bodyPr/>
                    <a:lstStyle/>
                    <a:p>
                      <a:endParaRPr sz="700"/>
                    </a:p>
                  </a:txBody>
                  <a:tcPr marL="0" marR="0" marT="0" marB="0"/>
                </a:tc>
                <a:tc>
                  <a:txBody>
                    <a:bodyPr/>
                    <a:lstStyle/>
                    <a:p>
                      <a:pPr indent="0" algn="ctr">
                        <a:lnSpc>
                          <a:spcPts val="1460"/>
                        </a:lnSpc>
                      </a:pPr>
                      <a:r>
                        <a:rPr lang="en-US" sz="1150">
                          <a:latin typeface="Candara"/>
                        </a:rPr>
                        <a:t>A</a:t>
                      </a:r>
                    </a:p>
                  </a:txBody>
                  <a:tcPr marL="0" marR="0" marT="0" marB="0"/>
                </a:tc>
                <a:tc>
                  <a:txBody>
                    <a:bodyPr/>
                    <a:lstStyle/>
                    <a:p>
                      <a:pPr indent="0" algn="ctr" rtl="1">
                        <a:lnSpc>
                          <a:spcPts val="1770"/>
                        </a:lnSpc>
                      </a:pPr>
                      <a:r>
                        <a:rPr lang="ar-SA" sz="1600">
                          <a:latin typeface="Times New Roman"/>
                        </a:rPr>
                        <a:t>أ</a:t>
                      </a:r>
                    </a:p>
                  </a:txBody>
                  <a:tcPr marL="0" marR="0" marT="0" marB="0"/>
                </a:tc>
              </a:tr>
              <a:tr h="525065">
                <a:tc>
                  <a:txBody>
                    <a:bodyPr/>
                    <a:lstStyle/>
                    <a:p>
                      <a:endParaRPr sz="2500"/>
                    </a:p>
                  </a:txBody>
                  <a:tcPr marL="0" marR="0" marT="0" marB="0"/>
                </a:tc>
                <a:tc>
                  <a:txBody>
                    <a:bodyPr/>
                    <a:lstStyle/>
                    <a:p>
                      <a:endParaRPr sz="2500"/>
                    </a:p>
                  </a:txBody>
                  <a:tcPr marL="0" marR="0" marT="0" marB="0"/>
                </a:tc>
                <a:tc>
                  <a:txBody>
                    <a:bodyPr/>
                    <a:lstStyle/>
                    <a:p>
                      <a:endParaRPr sz="2500"/>
                    </a:p>
                  </a:txBody>
                  <a:tcPr marL="0" marR="0" marT="0" marB="0"/>
                </a:tc>
                <a:tc>
                  <a:txBody>
                    <a:bodyPr/>
                    <a:lstStyle/>
                    <a:p>
                      <a:endParaRPr sz="2500"/>
                    </a:p>
                  </a:txBody>
                  <a:tcPr marL="0" marR="0" marT="0" marB="0"/>
                </a:tc>
                <a:tc>
                  <a:txBody>
                    <a:bodyPr/>
                    <a:lstStyle/>
                    <a:p>
                      <a:pPr marL="228600" indent="0" rtl="1">
                        <a:lnSpc>
                          <a:spcPts val="1770"/>
                        </a:lnSpc>
                      </a:pPr>
                      <a:r>
                        <a:rPr lang="ar-SA" sz="1500">
                          <a:latin typeface="Times New Roman"/>
                        </a:rPr>
                        <a:t>من </a:t>
                      </a:r>
                      <a:r>
                        <a:rPr lang="en-US" sz="1600">
                          <a:latin typeface="Times New Roman"/>
                        </a:rPr>
                        <a:t>٩٥</a:t>
                      </a:r>
                    </a:p>
                  </a:txBody>
                  <a:tcPr marL="0" marR="0" marT="0" marB="0"/>
                </a:tc>
                <a:tc>
                  <a:txBody>
                    <a:bodyPr/>
                    <a:lstStyle/>
                    <a:p>
                      <a:endParaRPr sz="2500"/>
                    </a:p>
                  </a:txBody>
                  <a:tcPr marL="0" marR="0" marT="0" marB="0"/>
                </a:tc>
                <a:tc>
                  <a:txBody>
                    <a:bodyPr/>
                    <a:lstStyle/>
                    <a:p>
                      <a:endParaRPr sz="2500"/>
                    </a:p>
                  </a:txBody>
                  <a:tcPr marL="0" marR="0" marT="0" marB="0"/>
                </a:tc>
              </a:tr>
              <a:tr h="482203">
                <a:tc>
                  <a:txBody>
                    <a:bodyPr/>
                    <a:lstStyle/>
                    <a:p>
                      <a:endParaRPr sz="2300"/>
                    </a:p>
                  </a:txBody>
                  <a:tcPr marL="0" marR="0" marT="0" marB="0"/>
                </a:tc>
                <a:tc>
                  <a:txBody>
                    <a:bodyPr/>
                    <a:lstStyle/>
                    <a:p>
                      <a:pPr marR="114300" indent="0" algn="r" rtl="1">
                        <a:lnSpc>
                          <a:spcPts val="1660"/>
                        </a:lnSpc>
                      </a:pPr>
                      <a:r>
                        <a:rPr lang="ar-SA" sz="1500">
                          <a:latin typeface="Times New Roman"/>
                        </a:rPr>
                        <a:t>حد حدا</a:t>
                      </a:r>
                    </a:p>
                  </a:txBody>
                  <a:tcPr marL="0" marR="0" marT="0" marB="0" anchor="b"/>
                </a:tc>
                <a:tc>
                  <a:txBody>
                    <a:bodyPr/>
                    <a:lstStyle/>
                    <a:p>
                      <a:endParaRPr sz="2300"/>
                    </a:p>
                  </a:txBody>
                  <a:tcPr marL="0" marR="0" marT="0" marB="0"/>
                </a:tc>
                <a:tc>
                  <a:txBody>
                    <a:bodyPr/>
                    <a:lstStyle/>
                    <a:p>
                      <a:endParaRPr sz="2300"/>
                    </a:p>
                  </a:txBody>
                  <a:tcPr marL="0" marR="0" marT="0" marB="0"/>
                </a:tc>
                <a:tc>
                  <a:txBody>
                    <a:bodyPr/>
                    <a:lstStyle/>
                    <a:p>
                      <a:pPr marL="228600" indent="0" rtl="1">
                        <a:lnSpc>
                          <a:spcPts val="1770"/>
                        </a:lnSpc>
                      </a:pPr>
                      <a:r>
                        <a:rPr lang="en-US" sz="1600">
                          <a:latin typeface="Times New Roman"/>
                        </a:rPr>
                        <a:t>٨٥</a:t>
                      </a:r>
                      <a:r>
                        <a:rPr lang="ar-SA" sz="1600">
                          <a:latin typeface="Times New Roman"/>
                        </a:rPr>
                        <a:t> اقل</a:t>
                      </a:r>
                    </a:p>
                  </a:txBody>
                  <a:tcPr marL="0" marR="0" marT="0" marB="0" anchor="b"/>
                </a:tc>
                <a:tc>
                  <a:txBody>
                    <a:bodyPr/>
                    <a:lstStyle/>
                    <a:p>
                      <a:endParaRPr sz="2300"/>
                    </a:p>
                  </a:txBody>
                  <a:tcPr marL="0" marR="0" marT="0" marB="0"/>
                </a:tc>
                <a:tc>
                  <a:txBody>
                    <a:bodyPr/>
                    <a:lstStyle/>
                    <a:p>
                      <a:endParaRPr sz="2300"/>
                    </a:p>
                  </a:txBody>
                  <a:tcPr marL="0" marR="0" marT="0" marB="0"/>
                </a:tc>
              </a:tr>
              <a:tr h="160734">
                <a:tc>
                  <a:txBody>
                    <a:bodyPr/>
                    <a:lstStyle/>
                    <a:p>
                      <a:pPr indent="0" algn="ctr">
                        <a:lnSpc>
                          <a:spcPts val="1460"/>
                        </a:lnSpc>
                      </a:pPr>
                      <a:r>
                        <a:rPr lang="en-US" sz="1150">
                          <a:latin typeface="Candara"/>
                        </a:rPr>
                        <a:t>Superior</a:t>
                      </a:r>
                    </a:p>
                  </a:txBody>
                  <a:tcPr marL="0" marR="0" marT="0" marB="0"/>
                </a:tc>
                <a:tc>
                  <a:txBody>
                    <a:bodyPr/>
                    <a:lstStyle/>
                    <a:p>
                      <a:endParaRPr sz="800"/>
                    </a:p>
                  </a:txBody>
                  <a:tcPr marL="0" marR="0" marT="0" marB="0"/>
                </a:tc>
                <a:tc>
                  <a:txBody>
                    <a:bodyPr/>
                    <a:lstStyle/>
                    <a:p>
                      <a:pPr indent="0" algn="ctr">
                        <a:lnSpc>
                          <a:spcPts val="1160"/>
                        </a:lnSpc>
                      </a:pPr>
                      <a:r>
                        <a:rPr lang="en-US" sz="1000">
                          <a:latin typeface="Times New Roman"/>
                        </a:rPr>
                        <a:t>o</a:t>
                      </a:r>
                    </a:p>
                  </a:txBody>
                  <a:tcPr marL="0" marR="0" marT="0" marB="0"/>
                </a:tc>
                <a:tc>
                  <a:txBody>
                    <a:bodyPr/>
                    <a:lstStyle/>
                    <a:p>
                      <a:pPr indent="0" algn="ctr">
                        <a:lnSpc>
                          <a:spcPts val="1160"/>
                        </a:lnSpc>
                      </a:pPr>
                      <a:r>
                        <a:rPr lang="en-US" sz="1000">
                          <a:latin typeface="Times New Roman"/>
                        </a:rPr>
                        <a:t>o</a:t>
                      </a:r>
                    </a:p>
                  </a:txBody>
                  <a:tcPr marL="0" marR="0" marT="0" marB="0"/>
                </a:tc>
                <a:tc>
                  <a:txBody>
                    <a:bodyPr/>
                    <a:lstStyle/>
                    <a:p>
                      <a:endParaRPr sz="800"/>
                    </a:p>
                  </a:txBody>
                  <a:tcPr marL="0" marR="0" marT="0" marB="0"/>
                </a:tc>
                <a:tc>
                  <a:txBody>
                    <a:bodyPr/>
                    <a:lstStyle/>
                    <a:p>
                      <a:pPr indent="0" algn="ctr">
                        <a:lnSpc>
                          <a:spcPts val="1160"/>
                        </a:lnSpc>
                      </a:pPr>
                      <a:r>
                        <a:rPr lang="en-US" sz="1000">
                          <a:latin typeface="Times New Roman"/>
                        </a:rPr>
                        <a:t>B+</a:t>
                      </a:r>
                    </a:p>
                  </a:txBody>
                  <a:tcPr marL="0" marR="0" marT="0" marB="0"/>
                </a:tc>
                <a:tc>
                  <a:txBody>
                    <a:bodyPr/>
                    <a:lstStyle/>
                    <a:p>
                      <a:pPr marR="330200" indent="0" algn="r" rtl="1">
                        <a:lnSpc>
                          <a:spcPts val="1770"/>
                        </a:lnSpc>
                      </a:pPr>
                      <a:r>
                        <a:rPr lang="ar-SA" sz="1600">
                          <a:latin typeface="Times New Roman"/>
                        </a:rPr>
                        <a:t>ل</a:t>
                      </a:r>
                      <a:r>
                        <a:rPr lang="en-US" sz="1600">
                          <a:latin typeface="Times New Roman"/>
                        </a:rPr>
                        <a:t>٠</a:t>
                      </a:r>
                      <a:r>
                        <a:rPr lang="ar-SA" sz="1600">
                          <a:latin typeface="Times New Roman"/>
                        </a:rPr>
                        <a:t>ب</a:t>
                      </a:r>
                    </a:p>
                  </a:txBody>
                  <a:tcPr marL="0" marR="0" marT="0" marB="0"/>
                </a:tc>
              </a:tr>
              <a:tr h="500062">
                <a:tc>
                  <a:txBody>
                    <a:bodyPr/>
                    <a:lstStyle/>
                    <a:p>
                      <a:endParaRPr sz="2400"/>
                    </a:p>
                  </a:txBody>
                  <a:tcPr marL="0" marR="0" marT="0" marB="0"/>
                </a:tc>
                <a:tc>
                  <a:txBody>
                    <a:bodyPr/>
                    <a:lstStyle/>
                    <a:p>
                      <a:pPr indent="0" algn="ctr" rtl="1">
                        <a:lnSpc>
                          <a:spcPts val="1770"/>
                        </a:lnSpc>
                      </a:pPr>
                      <a:r>
                        <a:rPr lang="ar-SA" sz="1600">
                          <a:latin typeface="Times New Roman"/>
                        </a:rPr>
                        <a:t>مرف</a:t>
                      </a:r>
                    </a:p>
                  </a:txBody>
                  <a:tcPr marL="0" marR="0" marT="0" marB="0"/>
                </a:tc>
                <a:tc>
                  <a:txBody>
                    <a:bodyPr/>
                    <a:lstStyle/>
                    <a:p>
                      <a:endParaRPr sz="2400"/>
                    </a:p>
                  </a:txBody>
                  <a:tcPr marL="0" marR="0" marT="0" marB="0"/>
                </a:tc>
                <a:tc>
                  <a:txBody>
                    <a:bodyPr/>
                    <a:lstStyle/>
                    <a:p>
                      <a:endParaRPr sz="2400"/>
                    </a:p>
                  </a:txBody>
                  <a:tcPr marL="0" marR="0" marT="0" marB="0"/>
                </a:tc>
                <a:tc>
                  <a:txBody>
                    <a:bodyPr/>
                    <a:lstStyle/>
                    <a:p>
                      <a:pPr marL="228600" indent="0" rtl="1">
                        <a:lnSpc>
                          <a:spcPts val="1770"/>
                        </a:lnSpc>
                      </a:pPr>
                      <a:r>
                        <a:rPr lang="ar-SA" sz="1600">
                          <a:latin typeface="Times New Roman"/>
                        </a:rPr>
                        <a:t>من</a:t>
                      </a:r>
                      <a:r>
                        <a:rPr lang="en-US" sz="1600">
                          <a:latin typeface="Times New Roman"/>
                        </a:rPr>
                        <a:t>٩٠</a:t>
                      </a:r>
                    </a:p>
                  </a:txBody>
                  <a:tcPr marL="0" marR="0" marT="0" marB="0"/>
                </a:tc>
                <a:tc>
                  <a:txBody>
                    <a:bodyPr/>
                    <a:lstStyle/>
                    <a:p>
                      <a:endParaRPr sz="2400"/>
                    </a:p>
                  </a:txBody>
                  <a:tcPr marL="0" marR="0" marT="0" marB="0"/>
                </a:tc>
                <a:tc>
                  <a:txBody>
                    <a:bodyPr/>
                    <a:lstStyle/>
                    <a:p>
                      <a:endParaRPr sz="2400"/>
                    </a:p>
                  </a:txBody>
                  <a:tcPr marL="0" marR="0" marT="0" marB="0"/>
                </a:tc>
              </a:tr>
              <a:tr h="489346">
                <a:tc>
                  <a:txBody>
                    <a:bodyPr/>
                    <a:lstStyle/>
                    <a:p>
                      <a:endParaRPr sz="2400"/>
                    </a:p>
                  </a:txBody>
                  <a:tcPr marL="0" marR="0" marT="0" marB="0"/>
                </a:tc>
                <a:tc>
                  <a:txBody>
                    <a:bodyPr/>
                    <a:lstStyle/>
                    <a:p>
                      <a:endParaRPr sz="2400"/>
                    </a:p>
                  </a:txBody>
                  <a:tcPr marL="0" marR="0" marT="0" marB="0"/>
                </a:tc>
                <a:tc>
                  <a:txBody>
                    <a:bodyPr/>
                    <a:lstStyle/>
                    <a:p>
                      <a:endParaRPr sz="2400"/>
                    </a:p>
                  </a:txBody>
                  <a:tcPr marL="0" marR="0" marT="0" marB="0"/>
                </a:tc>
                <a:tc>
                  <a:txBody>
                    <a:bodyPr/>
                    <a:lstStyle/>
                    <a:p>
                      <a:endParaRPr sz="2400"/>
                    </a:p>
                  </a:txBody>
                  <a:tcPr marL="0" marR="0" marT="0" marB="0"/>
                </a:tc>
                <a:tc>
                  <a:txBody>
                    <a:bodyPr/>
                    <a:lstStyle/>
                    <a:p>
                      <a:pPr marL="228600" indent="0" rtl="1">
                        <a:lnSpc>
                          <a:spcPts val="1770"/>
                        </a:lnSpc>
                      </a:pPr>
                      <a:r>
                        <a:rPr lang="en-US" sz="1600">
                          <a:latin typeface="Times New Roman"/>
                        </a:rPr>
                        <a:t>٨٠</a:t>
                      </a:r>
                      <a:r>
                        <a:rPr lang="ar-SA" sz="1600">
                          <a:latin typeface="Times New Roman"/>
                        </a:rPr>
                        <a:t>اقل</a:t>
                      </a:r>
                    </a:p>
                  </a:txBody>
                  <a:tcPr marL="0" marR="0" marT="0" marB="0" anchor="b"/>
                </a:tc>
                <a:tc>
                  <a:txBody>
                    <a:bodyPr/>
                    <a:lstStyle/>
                    <a:p>
                      <a:endParaRPr sz="2400"/>
                    </a:p>
                  </a:txBody>
                  <a:tcPr marL="0" marR="0" marT="0" marB="0"/>
                </a:tc>
                <a:tc>
                  <a:txBody>
                    <a:bodyPr/>
                    <a:lstStyle/>
                    <a:p>
                      <a:endParaRPr sz="2400"/>
                    </a:p>
                  </a:txBody>
                  <a:tcPr marL="0" marR="0" marT="0" marB="0"/>
                </a:tc>
              </a:tr>
              <a:tr h="153590">
                <a:tc>
                  <a:txBody>
                    <a:bodyPr/>
                    <a:lstStyle/>
                    <a:p>
                      <a:pPr indent="0">
                        <a:lnSpc>
                          <a:spcPts val="1770"/>
                        </a:lnSpc>
                      </a:pPr>
                      <a:r>
                        <a:rPr lang="en-US" sz="1150">
                          <a:latin typeface="Candara"/>
                        </a:rPr>
                        <a:t>1</a:t>
                      </a:r>
                      <a:r>
                        <a:rPr lang="en-US" sz="1600">
                          <a:latin typeface="Times New Roman"/>
                        </a:rPr>
                        <a:t> </a:t>
                      </a:r>
                      <a:r>
                        <a:rPr lang="en-US" sz="1150">
                          <a:latin typeface="Candara"/>
                        </a:rPr>
                        <a:t>Very</a:t>
                      </a:r>
                      <a:r>
                        <a:rPr lang="en-US" sz="1600">
                          <a:latin typeface="Times New Roman"/>
                        </a:rPr>
                        <a:t> </a:t>
                      </a:r>
                      <a:r>
                        <a:rPr lang="en-US" sz="1150">
                          <a:latin typeface="Candara"/>
                        </a:rPr>
                        <a:t>Good</a:t>
                      </a:r>
                    </a:p>
                  </a:txBody>
                  <a:tcPr marL="0" marR="0" marT="0" marB="0" anchor="b"/>
                </a:tc>
                <a:tc>
                  <a:txBody>
                    <a:bodyPr/>
                    <a:lstStyle/>
                    <a:p>
                      <a:pPr marR="114300" indent="0" algn="r" rtl="1">
                        <a:lnSpc>
                          <a:spcPts val="1660"/>
                        </a:lnSpc>
                      </a:pPr>
                      <a:r>
                        <a:rPr lang="ar-SA" sz="1500">
                          <a:latin typeface="Times New Roman"/>
                        </a:rPr>
                        <a:t>حعد حدا</a:t>
                      </a:r>
                    </a:p>
                  </a:txBody>
                  <a:tcPr marL="0" marR="0" marT="0" marB="0"/>
                </a:tc>
                <a:tc>
                  <a:txBody>
                    <a:bodyPr/>
                    <a:lstStyle/>
                    <a:p>
                      <a:pPr indent="0" algn="ctr">
                        <a:lnSpc>
                          <a:spcPts val="1660"/>
                        </a:lnSpc>
                      </a:pPr>
                      <a:r>
                        <a:rPr lang="ar-SA" sz="1500">
                          <a:latin typeface="Times New Roman"/>
                        </a:rPr>
                        <a:t>٠٠</a:t>
                      </a:r>
                    </a:p>
                  </a:txBody>
                  <a:tcPr marL="0" marR="0" marT="0" marB="0" anchor="b"/>
                </a:tc>
                <a:tc>
                  <a:txBody>
                    <a:bodyPr/>
                    <a:lstStyle/>
                    <a:p>
                      <a:pPr indent="0">
                        <a:lnSpc>
                          <a:spcPts val="1110"/>
                        </a:lnSpc>
                      </a:pPr>
                      <a:r>
                        <a:rPr lang="en-US" sz="1000">
                          <a:latin typeface="Times New Roman"/>
                        </a:rPr>
                        <a:t>1 :</a:t>
                      </a:r>
                    </a:p>
                  </a:txBody>
                  <a:tcPr marL="0" marR="0" marT="0" marB="0"/>
                </a:tc>
                <a:tc>
                  <a:txBody>
                    <a:bodyPr/>
                    <a:lstStyle/>
                    <a:p>
                      <a:endParaRPr sz="800"/>
                    </a:p>
                  </a:txBody>
                  <a:tcPr marL="0" marR="0" marT="0" marB="0"/>
                </a:tc>
                <a:tc>
                  <a:txBody>
                    <a:bodyPr/>
                    <a:lstStyle/>
                    <a:p>
                      <a:pPr indent="0" algn="ctr">
                        <a:lnSpc>
                          <a:spcPts val="1160"/>
                        </a:lnSpc>
                      </a:pPr>
                      <a:r>
                        <a:rPr lang="en-US" sz="1000">
                          <a:latin typeface="Times New Roman"/>
                        </a:rPr>
                        <a:t>B</a:t>
                      </a:r>
                    </a:p>
                  </a:txBody>
                  <a:tcPr marL="0" marR="0" marT="0" marB="0"/>
                </a:tc>
                <a:tc>
                  <a:txBody>
                    <a:bodyPr/>
                    <a:lstStyle/>
                    <a:p>
                      <a:pPr indent="0" algn="ctr">
                        <a:lnSpc>
                          <a:spcPts val="1160"/>
                        </a:lnSpc>
                      </a:pPr>
                      <a:r>
                        <a:rPr lang="en-US" sz="1000">
                          <a:latin typeface="Times New Roman"/>
                        </a:rPr>
                        <a:t>U</a:t>
                      </a:r>
                    </a:p>
                  </a:txBody>
                  <a:tcPr marL="0" marR="0" marT="0" marB="0" anchor="b"/>
                </a:tc>
              </a:tr>
              <a:tr h="507206">
                <a:tc>
                  <a:txBody>
                    <a:bodyPr/>
                    <a:lstStyle/>
                    <a:p>
                      <a:endParaRPr sz="2400"/>
                    </a:p>
                  </a:txBody>
                  <a:tcPr marL="0" marR="0" marT="0" marB="0"/>
                </a:tc>
                <a:tc>
                  <a:txBody>
                    <a:bodyPr/>
                    <a:lstStyle/>
                    <a:p>
                      <a:endParaRPr sz="2400"/>
                    </a:p>
                  </a:txBody>
                  <a:tcPr marL="0" marR="0" marT="0" marB="0"/>
                </a:tc>
                <a:tc>
                  <a:txBody>
                    <a:bodyPr/>
                    <a:lstStyle/>
                    <a:p>
                      <a:endParaRPr sz="2400"/>
                    </a:p>
                  </a:txBody>
                  <a:tcPr marL="0" marR="0" marT="0" marB="0"/>
                </a:tc>
                <a:tc>
                  <a:txBody>
                    <a:bodyPr/>
                    <a:lstStyle/>
                    <a:p>
                      <a:endParaRPr sz="2400"/>
                    </a:p>
                  </a:txBody>
                  <a:tcPr marL="0" marR="0" marT="0" marB="0"/>
                </a:tc>
                <a:tc>
                  <a:txBody>
                    <a:bodyPr/>
                    <a:lstStyle/>
                    <a:p>
                      <a:pPr marL="228600" indent="0" rtl="1">
                        <a:lnSpc>
                          <a:spcPts val="1770"/>
                        </a:lnSpc>
                      </a:pPr>
                      <a:r>
                        <a:rPr lang="ar-SA" sz="1500">
                          <a:latin typeface="Times New Roman"/>
                        </a:rPr>
                        <a:t>من </a:t>
                      </a:r>
                      <a:r>
                        <a:rPr lang="en-US" sz="1600">
                          <a:latin typeface="Times New Roman"/>
                        </a:rPr>
                        <a:t>٨٥</a:t>
                      </a:r>
                    </a:p>
                  </a:txBody>
                  <a:tcPr marL="0" marR="0" marT="0" marB="0"/>
                </a:tc>
                <a:tc>
                  <a:txBody>
                    <a:bodyPr/>
                    <a:lstStyle/>
                    <a:p>
                      <a:endParaRPr sz="2400"/>
                    </a:p>
                  </a:txBody>
                  <a:tcPr marL="0" marR="0" marT="0" marB="0"/>
                </a:tc>
                <a:tc>
                  <a:txBody>
                    <a:bodyPr/>
                    <a:lstStyle/>
                    <a:p>
                      <a:endParaRPr sz="2400"/>
                    </a:p>
                  </a:txBody>
                  <a:tcPr marL="0" marR="0" marT="0" marB="0"/>
                </a:tc>
              </a:tr>
              <a:tr h="557212">
                <a:tc>
                  <a:txBody>
                    <a:bodyPr/>
                    <a:lstStyle/>
                    <a:p>
                      <a:pPr indent="0" algn="ctr">
                        <a:lnSpc>
                          <a:spcPts val="1330"/>
                        </a:lnSpc>
                      </a:pPr>
                      <a:r>
                        <a:rPr lang="en-US" sz="1100">
                          <a:latin typeface="Times New Roman"/>
                        </a:rPr>
                        <a:t>Above</a:t>
                      </a:r>
                    </a:p>
                  </a:txBody>
                  <a:tcPr marL="0" marR="0" marT="0" marB="0" anchor="b"/>
                </a:tc>
                <a:tc>
                  <a:txBody>
                    <a:bodyPr/>
                    <a:lstStyle/>
                    <a:p>
                      <a:pPr indent="0" algn="ctr" rtl="1">
                        <a:lnSpc>
                          <a:spcPts val="1660"/>
                        </a:lnSpc>
                      </a:pPr>
                      <a:r>
                        <a:rPr lang="ar-SA" sz="1500">
                          <a:latin typeface="Times New Roman"/>
                        </a:rPr>
                        <a:t>جيد</a:t>
                      </a:r>
                    </a:p>
                  </a:txBody>
                  <a:tcPr marL="0" marR="0" marT="0" marB="0" anchor="b"/>
                </a:tc>
                <a:tc>
                  <a:txBody>
                    <a:bodyPr/>
                    <a:lstStyle/>
                    <a:p>
                      <a:endParaRPr sz="2700"/>
                    </a:p>
                  </a:txBody>
                  <a:tcPr marL="0" marR="0" marT="0" marB="0"/>
                </a:tc>
                <a:tc>
                  <a:txBody>
                    <a:bodyPr/>
                    <a:lstStyle/>
                    <a:p>
                      <a:endParaRPr sz="2700"/>
                    </a:p>
                  </a:txBody>
                  <a:tcPr marL="0" marR="0" marT="0" marB="0"/>
                </a:tc>
                <a:tc>
                  <a:txBody>
                    <a:bodyPr/>
                    <a:lstStyle/>
                    <a:p>
                      <a:pPr marL="228600" indent="0" rtl="1">
                        <a:lnSpc>
                          <a:spcPts val="1770"/>
                        </a:lnSpc>
                      </a:pPr>
                      <a:r>
                        <a:rPr lang="en-US" sz="1600">
                          <a:latin typeface="Times New Roman"/>
                        </a:rPr>
                        <a:t>٧٥</a:t>
                      </a:r>
                      <a:r>
                        <a:rPr lang="ar-SA" sz="1600">
                          <a:latin typeface="Times New Roman"/>
                        </a:rPr>
                        <a:t> أقل</a:t>
                      </a:r>
                    </a:p>
                  </a:txBody>
                  <a:tcPr marL="0" marR="0" marT="0" marB="0" anchor="b"/>
                </a:tc>
                <a:tc>
                  <a:txBody>
                    <a:bodyPr/>
                    <a:lstStyle/>
                    <a:p>
                      <a:pPr indent="0" algn="ctr">
                        <a:lnSpc>
                          <a:spcPts val="890"/>
                        </a:lnSpc>
                      </a:pPr>
                      <a:r>
                        <a:rPr lang="en-US" sz="750" i="1">
                          <a:latin typeface="Times New Roman"/>
                        </a:rPr>
                        <a:t>o</a:t>
                      </a:r>
                    </a:p>
                  </a:txBody>
                  <a:tcPr marL="0" marR="0" marT="0" marB="0" anchor="b"/>
                </a:tc>
                <a:tc>
                  <a:txBody>
                    <a:bodyPr/>
                    <a:lstStyle/>
                    <a:p>
                      <a:endParaRPr sz="2700"/>
                    </a:p>
                  </a:txBody>
                  <a:tcPr marL="0" marR="0" marT="0" marB="0"/>
                </a:tc>
              </a:tr>
              <a:tr h="596503">
                <a:tc>
                  <a:txBody>
                    <a:bodyPr/>
                    <a:lstStyle/>
                    <a:p>
                      <a:pPr indent="0" algn="ctr">
                        <a:lnSpc>
                          <a:spcPts val="1460"/>
                        </a:lnSpc>
                      </a:pPr>
                      <a:r>
                        <a:rPr lang="en-US" sz="1150">
                          <a:latin typeface="Candara"/>
                        </a:rPr>
                        <a:t>Average</a:t>
                      </a:r>
                    </a:p>
                  </a:txBody>
                  <a:tcPr marL="0" marR="0" marT="0" marB="0"/>
                </a:tc>
                <a:tc>
                  <a:txBody>
                    <a:bodyPr/>
                    <a:lstStyle/>
                    <a:p>
                      <a:pPr indent="0" algn="ctr" rtl="1">
                        <a:lnSpc>
                          <a:spcPts val="1770"/>
                        </a:lnSpc>
                      </a:pPr>
                      <a:r>
                        <a:rPr lang="ar-SA" sz="1600">
                          <a:latin typeface="Times New Roman"/>
                        </a:rPr>
                        <a:t>مرتفع</a:t>
                      </a:r>
                    </a:p>
                  </a:txBody>
                  <a:tcPr marL="0" marR="0" marT="0" marB="0"/>
                </a:tc>
                <a:tc>
                  <a:txBody>
                    <a:bodyPr/>
                    <a:lstStyle/>
                    <a:p>
                      <a:endParaRPr sz="2900"/>
                    </a:p>
                  </a:txBody>
                  <a:tcPr marL="0" marR="0" marT="0" marB="0"/>
                </a:tc>
                <a:tc>
                  <a:txBody>
                    <a:bodyPr/>
                    <a:lstStyle/>
                    <a:p>
                      <a:endParaRPr sz="2900"/>
                    </a:p>
                  </a:txBody>
                  <a:tcPr marL="0" marR="0" marT="0" marB="0"/>
                </a:tc>
                <a:tc>
                  <a:txBody>
                    <a:bodyPr/>
                    <a:lstStyle/>
                    <a:p>
                      <a:pPr marL="228600" indent="0" rtl="1">
                        <a:lnSpc>
                          <a:spcPts val="1770"/>
                        </a:lnSpc>
                      </a:pPr>
                      <a:r>
                        <a:rPr lang="ar-SA" sz="1600">
                          <a:latin typeface="Times New Roman"/>
                        </a:rPr>
                        <a:t>من </a:t>
                      </a:r>
                      <a:r>
                        <a:rPr lang="en-US" sz="1600">
                          <a:latin typeface="Times New Roman"/>
                        </a:rPr>
                        <a:t>٨٠</a:t>
                      </a:r>
                    </a:p>
                  </a:txBody>
                  <a:tcPr marL="0" marR="0" marT="0" marB="0"/>
                </a:tc>
                <a:tc>
                  <a:txBody>
                    <a:bodyPr/>
                    <a:lstStyle/>
                    <a:p>
                      <a:endParaRPr sz="2900"/>
                    </a:p>
                  </a:txBody>
                  <a:tcPr marL="0" marR="0" marT="0" marB="0"/>
                </a:tc>
                <a:tc>
                  <a:txBody>
                    <a:bodyPr/>
                    <a:lstStyle/>
                    <a:p>
                      <a:pPr marR="330200" indent="0" algn="r" rtl="1">
                        <a:lnSpc>
                          <a:spcPts val="2210"/>
                        </a:lnSpc>
                      </a:pPr>
                      <a:r>
                        <a:rPr lang="ar-SA" sz="2000">
                          <a:latin typeface="Times New Roman"/>
                        </a:rPr>
                        <a:t>ج</a:t>
                      </a:r>
                      <a:r>
                        <a:rPr lang="ar-SA" sz="2000" baseline="30000">
                          <a:latin typeface="Times New Roman"/>
                        </a:rPr>
                        <a:t>+</a:t>
                      </a:r>
                    </a:p>
                  </a:txBody>
                  <a:tcPr marL="0" marR="0" marT="0" marB="0"/>
                </a:tc>
              </a:tr>
              <a:tr h="478631">
                <a:tc>
                  <a:txBody>
                    <a:bodyPr/>
                    <a:lstStyle/>
                    <a:p>
                      <a:endParaRPr sz="2300"/>
                    </a:p>
                  </a:txBody>
                  <a:tcPr marL="0" marR="0" marT="0" marB="0"/>
                </a:tc>
                <a:tc>
                  <a:txBody>
                    <a:bodyPr/>
                    <a:lstStyle/>
                    <a:p>
                      <a:endParaRPr sz="2300"/>
                    </a:p>
                  </a:txBody>
                  <a:tcPr marL="0" marR="0" marT="0" marB="0"/>
                </a:tc>
                <a:tc>
                  <a:txBody>
                    <a:bodyPr/>
                    <a:lstStyle/>
                    <a:p>
                      <a:endParaRPr sz="2300"/>
                    </a:p>
                  </a:txBody>
                  <a:tcPr marL="0" marR="0" marT="0" marB="0"/>
                </a:tc>
                <a:tc>
                  <a:txBody>
                    <a:bodyPr/>
                    <a:lstStyle/>
                    <a:p>
                      <a:endParaRPr sz="2300"/>
                    </a:p>
                  </a:txBody>
                  <a:tcPr marL="0" marR="0" marT="0" marB="0"/>
                </a:tc>
                <a:tc>
                  <a:txBody>
                    <a:bodyPr/>
                    <a:lstStyle/>
                    <a:p>
                      <a:pPr marL="228600" indent="0" rtl="1">
                        <a:lnSpc>
                          <a:spcPts val="1770"/>
                        </a:lnSpc>
                      </a:pPr>
                      <a:r>
                        <a:rPr lang="en-US" sz="1600">
                          <a:latin typeface="Times New Roman"/>
                        </a:rPr>
                        <a:t>٧٠</a:t>
                      </a:r>
                      <a:r>
                        <a:rPr lang="ar-SA" sz="1600">
                          <a:latin typeface="Times New Roman"/>
                        </a:rPr>
                        <a:t>اظ</a:t>
                      </a:r>
                    </a:p>
                  </a:txBody>
                  <a:tcPr marL="0" marR="0" marT="0" marB="0" anchor="b"/>
                </a:tc>
                <a:tc>
                  <a:txBody>
                    <a:bodyPr/>
                    <a:lstStyle/>
                    <a:p>
                      <a:endParaRPr sz="2300"/>
                    </a:p>
                  </a:txBody>
                  <a:tcPr marL="0" marR="0" marT="0" marB="0"/>
                </a:tc>
                <a:tc>
                  <a:txBody>
                    <a:bodyPr/>
                    <a:lstStyle/>
                    <a:p>
                      <a:endParaRPr sz="2300"/>
                    </a:p>
                  </a:txBody>
                  <a:tcPr marL="0" marR="0" marT="0" marB="0"/>
                </a:tc>
              </a:tr>
              <a:tr h="157162">
                <a:tc>
                  <a:txBody>
                    <a:bodyPr/>
                    <a:lstStyle/>
                    <a:p>
                      <a:pPr indent="0" algn="ctr">
                        <a:lnSpc>
                          <a:spcPts val="1460"/>
                        </a:lnSpc>
                      </a:pPr>
                      <a:r>
                        <a:rPr lang="en-US" sz="1150">
                          <a:latin typeface="Candara"/>
                        </a:rPr>
                        <a:t>Good</a:t>
                      </a:r>
                    </a:p>
                  </a:txBody>
                  <a:tcPr marL="0" marR="0" marT="0" marB="0" anchor="b"/>
                </a:tc>
                <a:tc>
                  <a:txBody>
                    <a:bodyPr/>
                    <a:lstStyle/>
                    <a:p>
                      <a:pPr indent="0" algn="ctr" rtl="1">
                        <a:lnSpc>
                          <a:spcPts val="1660"/>
                        </a:lnSpc>
                      </a:pPr>
                      <a:r>
                        <a:rPr lang="ar-SA" sz="1500">
                          <a:latin typeface="Times New Roman"/>
                        </a:rPr>
                        <a:t>حعد</a:t>
                      </a:r>
                    </a:p>
                  </a:txBody>
                  <a:tcPr marL="0" marR="0" marT="0" marB="0" anchor="b"/>
                </a:tc>
                <a:tc>
                  <a:txBody>
                    <a:bodyPr/>
                    <a:lstStyle/>
                    <a:p>
                      <a:pPr indent="0" algn="ctr">
                        <a:lnSpc>
                          <a:spcPts val="1110"/>
                        </a:lnSpc>
                      </a:pPr>
                      <a:r>
                        <a:rPr lang="ar-SA" sz="1000">
                          <a:latin typeface="Times New Roman"/>
                        </a:rPr>
                        <a:t>٠</a:t>
                      </a:r>
                    </a:p>
                  </a:txBody>
                  <a:tcPr marL="0" marR="0" marT="0" marB="0" anchor="b"/>
                </a:tc>
                <a:tc>
                  <a:txBody>
                    <a:bodyPr/>
                    <a:lstStyle/>
                    <a:p>
                      <a:pPr indent="0" algn="ctr">
                        <a:lnSpc>
                          <a:spcPts val="1110"/>
                        </a:lnSpc>
                      </a:pPr>
                      <a:r>
                        <a:rPr lang="ar-SA" sz="1000">
                          <a:latin typeface="Times New Roman"/>
                        </a:rPr>
                        <a:t>٠</a:t>
                      </a:r>
                    </a:p>
                  </a:txBody>
                  <a:tcPr marL="0" marR="0" marT="0" marB="0" anchor="b"/>
                </a:tc>
                <a:tc>
                  <a:txBody>
                    <a:bodyPr/>
                    <a:lstStyle/>
                    <a:p>
                      <a:pPr marL="228600" indent="0" rtl="1">
                        <a:lnSpc>
                          <a:spcPts val="1110"/>
                        </a:lnSpc>
                      </a:pPr>
                      <a:r>
                        <a:rPr lang="ar-SA" sz="1000">
                          <a:latin typeface="Times New Roman"/>
                        </a:rPr>
                        <a:t>ب</a:t>
                      </a:r>
                    </a:p>
                  </a:txBody>
                  <a:tcPr marL="0" marR="0" marT="0" marB="0"/>
                </a:tc>
                <a:tc>
                  <a:txBody>
                    <a:bodyPr/>
                    <a:lstStyle/>
                    <a:p>
                      <a:pPr indent="0" algn="ctr">
                        <a:lnSpc>
                          <a:spcPts val="1160"/>
                        </a:lnSpc>
                      </a:pPr>
                      <a:r>
                        <a:rPr lang="en-US" sz="1000">
                          <a:latin typeface="Times New Roman"/>
                        </a:rPr>
                        <a:t>C</a:t>
                      </a:r>
                    </a:p>
                  </a:txBody>
                  <a:tcPr marL="0" marR="0" marT="0" marB="0" anchor="b"/>
                </a:tc>
                <a:tc>
                  <a:txBody>
                    <a:bodyPr/>
                    <a:lstStyle/>
                    <a:p>
                      <a:pPr indent="0" algn="ctr">
                        <a:lnSpc>
                          <a:spcPts val="890"/>
                        </a:lnSpc>
                      </a:pPr>
                      <a:r>
                        <a:rPr lang="en-US" sz="750" i="1">
                          <a:latin typeface="Times New Roman"/>
                        </a:rPr>
                        <a:t>T</a:t>
                      </a:r>
                    </a:p>
                  </a:txBody>
                  <a:tcPr marL="0" marR="0" marT="0" marB="0" anchor="b"/>
                </a:tc>
              </a:tr>
              <a:tr h="535781">
                <a:tc>
                  <a:txBody>
                    <a:bodyPr/>
                    <a:lstStyle/>
                    <a:p>
                      <a:endParaRPr sz="2600"/>
                    </a:p>
                  </a:txBody>
                  <a:tcPr marL="0" marR="0" marT="0" marB="0"/>
                </a:tc>
                <a:tc>
                  <a:txBody>
                    <a:bodyPr/>
                    <a:lstStyle/>
                    <a:p>
                      <a:endParaRPr sz="2600"/>
                    </a:p>
                  </a:txBody>
                  <a:tcPr marL="0" marR="0" marT="0" marB="0"/>
                </a:tc>
                <a:tc>
                  <a:txBody>
                    <a:bodyPr/>
                    <a:lstStyle/>
                    <a:p>
                      <a:endParaRPr sz="2600"/>
                    </a:p>
                  </a:txBody>
                  <a:tcPr marL="0" marR="0" marT="0" marB="0"/>
                </a:tc>
                <a:tc>
                  <a:txBody>
                    <a:bodyPr/>
                    <a:lstStyle/>
                    <a:p>
                      <a:endParaRPr sz="2600"/>
                    </a:p>
                  </a:txBody>
                  <a:tcPr marL="0" marR="0" marT="0" marB="0"/>
                </a:tc>
                <a:tc>
                  <a:txBody>
                    <a:bodyPr/>
                    <a:lstStyle/>
                    <a:p>
                      <a:pPr marL="228600" indent="0" rtl="1">
                        <a:lnSpc>
                          <a:spcPts val="1770"/>
                        </a:lnSpc>
                      </a:pPr>
                      <a:r>
                        <a:rPr lang="en-US" sz="1000">
                          <a:latin typeface="Times New Roman"/>
                        </a:rPr>
                        <a:t>٠</a:t>
                      </a:r>
                      <a:r>
                        <a:rPr lang="ar-SA" sz="1000">
                          <a:latin typeface="Times New Roman"/>
                        </a:rPr>
                        <a:t>ن </a:t>
                      </a:r>
                      <a:r>
                        <a:rPr lang="en-US" sz="1600">
                          <a:latin typeface="Times New Roman"/>
                        </a:rPr>
                        <a:t>٧٥</a:t>
                      </a:r>
                    </a:p>
                  </a:txBody>
                  <a:tcPr marL="0" marR="0" marT="0" marB="0"/>
                </a:tc>
                <a:tc>
                  <a:txBody>
                    <a:bodyPr/>
                    <a:lstStyle/>
                    <a:p>
                      <a:endParaRPr sz="2600"/>
                    </a:p>
                  </a:txBody>
                  <a:tcPr marL="0" marR="0" marT="0" marB="0"/>
                </a:tc>
                <a:tc>
                  <a:txBody>
                    <a:bodyPr/>
                    <a:lstStyle/>
                    <a:p>
                      <a:endParaRPr sz="2600"/>
                    </a:p>
                  </a:txBody>
                  <a:tcPr marL="0" marR="0" marT="0" marB="0"/>
                </a:tc>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818706" y="662762"/>
          <a:ext cx="5904614" cy="8913628"/>
        </p:xfrm>
        <a:graphic>
          <a:graphicData uri="http://schemas.openxmlformats.org/drawingml/2006/table">
            <a:tbl>
              <a:tblPr/>
              <a:tblGrid>
                <a:gridCol w="1109330"/>
                <a:gridCol w="864781"/>
                <a:gridCol w="581246"/>
                <a:gridCol w="676939"/>
                <a:gridCol w="875413"/>
                <a:gridCol w="893134"/>
                <a:gridCol w="903767"/>
              </a:tblGrid>
              <a:tr h="769088">
                <a:tc>
                  <a:txBody>
                    <a:bodyPr/>
                    <a:lstStyle/>
                    <a:p>
                      <a:pPr indent="0" algn="ctr" rtl="1">
                        <a:lnSpc>
                          <a:spcPts val="1110"/>
                        </a:lnSpc>
                        <a:spcAft>
                          <a:spcPts val="490"/>
                        </a:spcAft>
                      </a:pPr>
                      <a:r>
                        <a:rPr lang="ar-SA" sz="1000">
                          <a:latin typeface="Times New Roman"/>
                        </a:rPr>
                        <a:t>'لمدلول</a:t>
                      </a:r>
                    </a:p>
                    <a:p>
                      <a:pPr marR="203200" indent="0" algn="r" rtl="1">
                        <a:lnSpc>
                          <a:spcPts val="1770"/>
                        </a:lnSpc>
                      </a:pPr>
                      <a:r>
                        <a:rPr lang="en-US" sz="1600">
                          <a:latin typeface="Times New Roman"/>
                        </a:rPr>
                        <a:t>٠</a:t>
                      </a:r>
                      <a:r>
                        <a:rPr lang="ar-SA" sz="1600">
                          <a:latin typeface="Times New Roman"/>
                        </a:rPr>
                        <a:t>الاذجديرة</a:t>
                      </a:r>
                    </a:p>
                  </a:txBody>
                  <a:tcPr marL="0" marR="0" marT="0" marB="0" anchor="ctr"/>
                </a:tc>
                <a:tc>
                  <a:txBody>
                    <a:bodyPr/>
                    <a:lstStyle/>
                    <a:p>
                      <a:pPr indent="0" algn="ctr" rtl="1">
                        <a:lnSpc>
                          <a:spcPts val="1110"/>
                        </a:lnSpc>
                        <a:spcAft>
                          <a:spcPts val="490"/>
                        </a:spcAft>
                      </a:pPr>
                      <a:r>
                        <a:rPr lang="ar-SA" sz="1000">
                          <a:latin typeface="Times New Roman"/>
                        </a:rPr>
                        <a:t>المدلول</a:t>
                      </a:r>
                    </a:p>
                    <a:p>
                      <a:pPr marR="228600" indent="0" algn="r" rtl="1">
                        <a:lnSpc>
                          <a:spcPts val="1110"/>
                        </a:lnSpc>
                      </a:pPr>
                      <a:r>
                        <a:rPr lang="ar-SA" sz="1000">
                          <a:latin typeface="Times New Roman"/>
                        </a:rPr>
                        <a:t>بالعربية</a:t>
                      </a:r>
                    </a:p>
                  </a:txBody>
                  <a:tcPr marL="0" marR="0" marT="0" marB="0" anchor="ctr"/>
                </a:tc>
                <a:tc gridSpan="2">
                  <a:txBody>
                    <a:bodyPr/>
                    <a:lstStyle/>
                    <a:p>
                      <a:pPr indent="0" algn="ctr" rtl="1">
                        <a:lnSpc>
                          <a:spcPts val="1110"/>
                        </a:lnSpc>
                      </a:pPr>
                      <a:r>
                        <a:rPr lang="ar-SA" sz="1000">
                          <a:latin typeface="Times New Roman"/>
                        </a:rPr>
                        <a:t>النقاد</a:t>
                      </a:r>
                    </a:p>
                  </a:txBody>
                  <a:tcPr marL="0" marR="0" marT="0" marB="0" anchor="ctr"/>
                </a:tc>
                <a:tc hMerge="1">
                  <a:txBody>
                    <a:bodyPr/>
                    <a:lstStyle/>
                    <a:p>
                      <a:endParaRPr sz="3700"/>
                    </a:p>
                  </a:txBody>
                  <a:tcPr marL="0" marR="0" marT="0" marB="0"/>
                </a:tc>
                <a:tc>
                  <a:txBody>
                    <a:bodyPr/>
                    <a:lstStyle/>
                    <a:p>
                      <a:pPr indent="0" algn="ctr" rtl="1">
                        <a:lnSpc>
                          <a:spcPts val="1110"/>
                        </a:lnSpc>
                        <a:spcAft>
                          <a:spcPts val="490"/>
                        </a:spcAft>
                      </a:pPr>
                      <a:r>
                        <a:rPr lang="ar-SA" sz="1000">
                          <a:latin typeface="Times New Roman"/>
                        </a:rPr>
                        <a:t>حدود</a:t>
                      </a:r>
                    </a:p>
                    <a:p>
                      <a:pPr indent="0" algn="ctr" rtl="1">
                        <a:lnSpc>
                          <a:spcPts val="1110"/>
                        </a:lnSpc>
                      </a:pPr>
                      <a:r>
                        <a:rPr lang="ar-SA" sz="1000">
                          <a:latin typeface="Times New Roman"/>
                        </a:rPr>
                        <a:t>الدرجة</a:t>
                      </a:r>
                    </a:p>
                  </a:txBody>
                  <a:tcPr marL="0" marR="0" marT="0" marB="0" anchor="ctr"/>
                </a:tc>
                <a:tc>
                  <a:txBody>
                    <a:bodyPr/>
                    <a:lstStyle/>
                    <a:p>
                      <a:pPr indent="0" algn="ctr" rtl="1">
                        <a:lnSpc>
                          <a:spcPts val="1110"/>
                        </a:lnSpc>
                        <a:spcAft>
                          <a:spcPts val="280"/>
                        </a:spcAft>
                      </a:pPr>
                      <a:r>
                        <a:rPr lang="ar-SA" sz="1000">
                          <a:latin typeface="Times New Roman"/>
                        </a:rPr>
                        <a:t>الرمز</a:t>
                      </a:r>
                    </a:p>
                    <a:p>
                      <a:pPr indent="0" algn="ctr" rtl="1">
                        <a:lnSpc>
                          <a:spcPts val="1770"/>
                        </a:lnSpc>
                      </a:pPr>
                      <a:r>
                        <a:rPr lang="ar-SA" sz="1600">
                          <a:latin typeface="Times New Roman"/>
                        </a:rPr>
                        <a:t>ب</a:t>
                      </a:r>
                      <a:r>
                        <a:rPr lang="en-US" sz="1600">
                          <a:latin typeface="Times New Roman"/>
                        </a:rPr>
                        <a:t>٨</a:t>
                      </a:r>
                      <a:r>
                        <a:rPr lang="ar-SA" sz="1600">
                          <a:latin typeface="Times New Roman"/>
                        </a:rPr>
                        <a:t>و</a:t>
                      </a:r>
                      <a:r>
                        <a:rPr lang="en-US" sz="1600">
                          <a:latin typeface="Times New Roman"/>
                        </a:rPr>
                        <a:t>٠</a:t>
                      </a:r>
                      <a:r>
                        <a:rPr lang="ar-SA" sz="1600">
                          <a:latin typeface="Times New Roman"/>
                        </a:rPr>
                        <a:t>ءليىت</a:t>
                      </a:r>
                    </a:p>
                  </a:txBody>
                  <a:tcPr marL="0" marR="0" marT="0" marB="0" anchor="ctr"/>
                </a:tc>
                <a:tc>
                  <a:txBody>
                    <a:bodyPr/>
                    <a:lstStyle/>
                    <a:p>
                      <a:pPr indent="0" algn="ctr" rtl="1">
                        <a:lnSpc>
                          <a:spcPts val="1110"/>
                        </a:lnSpc>
                        <a:spcAft>
                          <a:spcPts val="420"/>
                        </a:spcAft>
                      </a:pPr>
                      <a:r>
                        <a:rPr lang="ar-SA" sz="1000">
                          <a:latin typeface="Times New Roman"/>
                        </a:rPr>
                        <a:t>الرمز</a:t>
                      </a:r>
                    </a:p>
                    <a:p>
                      <a:pPr marR="241300" indent="0" algn="r" rtl="1">
                        <a:lnSpc>
                          <a:spcPts val="1110"/>
                        </a:lnSpc>
                      </a:pPr>
                      <a:r>
                        <a:rPr lang="ar-SA" sz="1000">
                          <a:latin typeface="Times New Roman"/>
                        </a:rPr>
                        <a:t>بالعربية</a:t>
                      </a:r>
                    </a:p>
                  </a:txBody>
                  <a:tcPr marL="0" marR="0" marT="0" marB="0" anchor="ctr"/>
                </a:tc>
              </a:tr>
              <a:tr h="1148316">
                <a:tc>
                  <a:txBody>
                    <a:bodyPr/>
                    <a:lstStyle/>
                    <a:p>
                      <a:pPr marL="215900" indent="0">
                        <a:lnSpc>
                          <a:spcPts val="1770"/>
                        </a:lnSpc>
                      </a:pPr>
                      <a:r>
                        <a:rPr lang="en-US" sz="1150">
                          <a:latin typeface="Candara"/>
                        </a:rPr>
                        <a:t>High</a:t>
                      </a:r>
                      <a:r>
                        <a:rPr lang="en-US" sz="1600">
                          <a:latin typeface="Times New Roman"/>
                        </a:rPr>
                        <a:t> </a:t>
                      </a:r>
                      <a:r>
                        <a:rPr lang="en-US" sz="1150">
                          <a:latin typeface="Candara"/>
                        </a:rPr>
                        <a:t>Pass</a:t>
                      </a:r>
                    </a:p>
                  </a:txBody>
                  <a:tcPr marL="0" marR="0" marT="0" marB="0" anchor="ctr"/>
                </a:tc>
                <a:tc>
                  <a:txBody>
                    <a:bodyPr/>
                    <a:lstStyle/>
                    <a:p>
                      <a:pPr marR="228600" indent="0" algn="r" rtl="1">
                        <a:lnSpc>
                          <a:spcPts val="1660"/>
                        </a:lnSpc>
                      </a:pPr>
                      <a:r>
                        <a:rPr lang="ar-SA" sz="1500">
                          <a:latin typeface="Times New Roman"/>
                        </a:rPr>
                        <a:t>مقبول</a:t>
                      </a:r>
                    </a:p>
                    <a:p>
                      <a:pPr indent="0" algn="ctr" rtl="1">
                        <a:lnSpc>
                          <a:spcPts val="1770"/>
                        </a:lnSpc>
                      </a:pPr>
                      <a:r>
                        <a:rPr lang="ar-SA" sz="1600">
                          <a:latin typeface="Times New Roman"/>
                        </a:rPr>
                        <a:t>مرتنمع</a:t>
                      </a:r>
                    </a:p>
                  </a:txBody>
                  <a:tcPr marL="0" marR="0" marT="0" marB="0" anchor="ctr"/>
                </a:tc>
                <a:tc>
                  <a:txBody>
                    <a:bodyPr/>
                    <a:lstStyle/>
                    <a:p>
                      <a:pPr marR="254000" indent="0" algn="r" rtl="1">
                        <a:lnSpc>
                          <a:spcPts val="1770"/>
                        </a:lnSpc>
                      </a:pPr>
                      <a:r>
                        <a:rPr lang="ar-SA" sz="1600">
                          <a:latin typeface="Times New Roman"/>
                        </a:rPr>
                        <a:t>ذ</a:t>
                      </a:r>
                    </a:p>
                  </a:txBody>
                  <a:tcPr marL="0" marR="0" marT="0" marB="0" anchor="ctr"/>
                </a:tc>
                <a:tc>
                  <a:txBody>
                    <a:bodyPr/>
                    <a:lstStyle/>
                    <a:p>
                      <a:pPr marL="279400" indent="0">
                        <a:lnSpc>
                          <a:spcPts val="1770"/>
                        </a:lnSpc>
                      </a:pPr>
                      <a:r>
                        <a:rPr lang="ar-SA" sz="1600">
                          <a:latin typeface="Times New Roman"/>
                        </a:rPr>
                        <a:t>¿٠</a:t>
                      </a:r>
                    </a:p>
                  </a:txBody>
                  <a:tcPr marL="0" marR="0" marT="0" marB="0" anchor="ctr"/>
                </a:tc>
                <a:tc>
                  <a:txBody>
                    <a:bodyPr/>
                    <a:lstStyle/>
                    <a:p>
                      <a:pPr marL="215900" indent="0" rtl="1">
                        <a:lnSpc>
                          <a:spcPts val="2316"/>
                        </a:lnSpc>
                      </a:pPr>
                      <a:r>
                        <a:rPr lang="en-US" sz="1500">
                          <a:latin typeface="Times New Roman"/>
                        </a:rPr>
                        <a:t>٦٥</a:t>
                      </a:r>
                      <a:r>
                        <a:rPr lang="ar-SA" sz="1500">
                          <a:latin typeface="Times New Roman"/>
                        </a:rPr>
                        <a:t> أقل من </a:t>
                      </a:r>
                      <a:r>
                        <a:rPr lang="en-US" sz="1500">
                          <a:latin typeface="Times New Roman"/>
                        </a:rPr>
                        <a:t>٧٠</a:t>
                      </a:r>
                    </a:p>
                  </a:txBody>
                  <a:tcPr marL="0" marR="0" marT="0" marB="0" anchor="ctr"/>
                </a:tc>
                <a:tc>
                  <a:txBody>
                    <a:bodyPr/>
                    <a:lstStyle/>
                    <a:p>
                      <a:pPr indent="0" algn="ctr">
                        <a:lnSpc>
                          <a:spcPts val="1770"/>
                        </a:lnSpc>
                      </a:pPr>
                      <a:r>
                        <a:rPr lang="en-US" sz="1600">
                          <a:latin typeface="Times New Roman"/>
                        </a:rPr>
                        <a:t>[}+</a:t>
                      </a:r>
                    </a:p>
                  </a:txBody>
                  <a:tcPr marL="0" marR="0" marT="0" marB="0" anchor="ctr"/>
                </a:tc>
                <a:tc>
                  <a:txBody>
                    <a:bodyPr/>
                    <a:lstStyle/>
                    <a:p>
                      <a:pPr marR="393700" indent="0" algn="r" rtl="1">
                        <a:lnSpc>
                          <a:spcPts val="1660"/>
                        </a:lnSpc>
                      </a:pPr>
                      <a:r>
                        <a:rPr lang="ar-SA" sz="1500">
                          <a:latin typeface="Times New Roman"/>
                        </a:rPr>
                        <a:t>دب</a:t>
                      </a:r>
                    </a:p>
                  </a:txBody>
                  <a:tcPr marL="0" marR="0" marT="0" marB="0" anchor="ctr"/>
                </a:tc>
              </a:tr>
              <a:tr h="1162493">
                <a:tc>
                  <a:txBody>
                    <a:bodyPr/>
                    <a:lstStyle/>
                    <a:p>
                      <a:pPr indent="0" algn="ctr">
                        <a:lnSpc>
                          <a:spcPts val="1460"/>
                        </a:lnSpc>
                      </a:pPr>
                      <a:r>
                        <a:rPr lang="en-US" sz="1150">
                          <a:latin typeface="Candara"/>
                        </a:rPr>
                        <a:t>Pass</a:t>
                      </a:r>
                    </a:p>
                  </a:txBody>
                  <a:tcPr marL="0" marR="0" marT="0" marB="0" anchor="ctr"/>
                </a:tc>
                <a:tc>
                  <a:txBody>
                    <a:bodyPr/>
                    <a:lstStyle/>
                    <a:p>
                      <a:pPr marR="228600" indent="0" algn="r" rtl="1">
                        <a:lnSpc>
                          <a:spcPts val="1660"/>
                        </a:lnSpc>
                      </a:pPr>
                      <a:r>
                        <a:rPr lang="ar-SA" sz="1500">
                          <a:latin typeface="Times New Roman"/>
                        </a:rPr>
                        <a:t>مقبول</a:t>
                      </a:r>
                    </a:p>
                  </a:txBody>
                  <a:tcPr marL="0" marR="0" marT="0" marB="0" anchor="ctr"/>
                </a:tc>
                <a:tc>
                  <a:txBody>
                    <a:bodyPr/>
                    <a:lstStyle/>
                    <a:p>
                      <a:pPr marL="254000" indent="0">
                        <a:lnSpc>
                          <a:spcPts val="1770"/>
                        </a:lnSpc>
                      </a:pPr>
                      <a:r>
                        <a:rPr lang="ar-SA" sz="1600">
                          <a:latin typeface="Times New Roman"/>
                        </a:rPr>
                        <a:t>;٠</a:t>
                      </a:r>
                    </a:p>
                  </a:txBody>
                  <a:tcPr marL="0" marR="0" marT="0" marB="0" anchor="ctr"/>
                </a:tc>
                <a:tc>
                  <a:txBody>
                    <a:bodyPr/>
                    <a:lstStyle/>
                    <a:p>
                      <a:pPr marL="279400" indent="0">
                        <a:lnSpc>
                          <a:spcPts val="1110"/>
                        </a:lnSpc>
                      </a:pPr>
                      <a:r>
                        <a:rPr lang="en-US" sz="1000" i="1">
                          <a:latin typeface="Times New Roman"/>
                        </a:rPr>
                        <a:t>1</a:t>
                      </a:r>
                      <a:r>
                        <a:rPr lang="en-US" sz="750" i="1">
                          <a:latin typeface="Arial Unicode MS"/>
                        </a:rPr>
                        <a:t>■</a:t>
                      </a:r>
                    </a:p>
                  </a:txBody>
                  <a:tcPr marL="0" marR="0" marT="0" marB="0" anchor="ctr"/>
                </a:tc>
                <a:tc>
                  <a:txBody>
                    <a:bodyPr/>
                    <a:lstStyle/>
                    <a:p>
                      <a:pPr marL="215900" indent="0" rtl="1">
                        <a:lnSpc>
                          <a:spcPts val="2372"/>
                        </a:lnSpc>
                      </a:pPr>
                      <a:r>
                        <a:rPr lang="en-US" sz="1500">
                          <a:latin typeface="Times New Roman"/>
                        </a:rPr>
                        <a:t>٦٠</a:t>
                      </a:r>
                      <a:r>
                        <a:rPr lang="ar-SA" sz="1500">
                          <a:latin typeface="Times New Roman"/>
                        </a:rPr>
                        <a:t>أقل من </a:t>
                      </a:r>
                      <a:r>
                        <a:rPr lang="en-US" sz="1500">
                          <a:latin typeface="Times New Roman"/>
                        </a:rPr>
                        <a:t>٦٥</a:t>
                      </a:r>
                    </a:p>
                  </a:txBody>
                  <a:tcPr marL="0" marR="0" marT="0" marB="0" anchor="ctr"/>
                </a:tc>
                <a:tc>
                  <a:txBody>
                    <a:bodyPr/>
                    <a:lstStyle/>
                    <a:p>
                      <a:pPr indent="0" algn="ctr">
                        <a:lnSpc>
                          <a:spcPts val="1460"/>
                        </a:lnSpc>
                      </a:pPr>
                      <a:r>
                        <a:rPr lang="en-US" sz="1150">
                          <a:latin typeface="Candara"/>
                        </a:rPr>
                        <a:t>D</a:t>
                      </a:r>
                    </a:p>
                  </a:txBody>
                  <a:tcPr marL="0" marR="0" marT="0" marB="0" anchor="ctr"/>
                </a:tc>
                <a:tc>
                  <a:txBody>
                    <a:bodyPr/>
                    <a:lstStyle/>
                    <a:p>
                      <a:pPr marR="393700" indent="0" algn="r" rtl="1">
                        <a:lnSpc>
                          <a:spcPts val="1770"/>
                        </a:lnSpc>
                      </a:pPr>
                      <a:r>
                        <a:rPr lang="ar-SA" sz="1600">
                          <a:latin typeface="Times New Roman"/>
                        </a:rPr>
                        <a:t>د</a:t>
                      </a:r>
                    </a:p>
                  </a:txBody>
                  <a:tcPr marL="0" marR="0" marT="0" marB="0" anchor="ctr"/>
                </a:tc>
              </a:tr>
              <a:tr h="1141227">
                <a:tc>
                  <a:txBody>
                    <a:bodyPr/>
                    <a:lstStyle/>
                    <a:p>
                      <a:pPr indent="0" algn="ctr">
                        <a:lnSpc>
                          <a:spcPts val="1460"/>
                        </a:lnSpc>
                      </a:pPr>
                      <a:r>
                        <a:rPr lang="en-US" sz="1150">
                          <a:latin typeface="Candara"/>
                        </a:rPr>
                        <a:t>Fail</a:t>
                      </a:r>
                    </a:p>
                  </a:txBody>
                  <a:tcPr marL="0" marR="0" marT="0" marB="0" anchor="ctr"/>
                </a:tc>
                <a:tc>
                  <a:txBody>
                    <a:bodyPr/>
                    <a:lstStyle/>
                    <a:p>
                      <a:pPr marR="228600" indent="0" algn="r" rtl="1">
                        <a:lnSpc>
                          <a:spcPts val="720"/>
                        </a:lnSpc>
                      </a:pPr>
                      <a:r>
                        <a:rPr lang="ar-SA" sz="650">
                          <a:latin typeface="Times New Roman"/>
                        </a:rPr>
                        <a:t>راسا</a:t>
                      </a:r>
                    </a:p>
                  </a:txBody>
                  <a:tcPr marL="0" marR="0" marT="0" marB="0" anchor="ctr"/>
                </a:tc>
                <a:tc>
                  <a:txBody>
                    <a:bodyPr/>
                    <a:lstStyle/>
                    <a:p>
                      <a:pPr marL="254000" indent="0">
                        <a:lnSpc>
                          <a:spcPts val="1770"/>
                        </a:lnSpc>
                      </a:pPr>
                      <a:r>
                        <a:rPr lang="ar-SA" sz="1600">
                          <a:latin typeface="Times New Roman"/>
                        </a:rPr>
                        <a:t>٠</a:t>
                      </a:r>
                    </a:p>
                  </a:txBody>
                  <a:tcPr marL="0" marR="0" marT="0" marB="0" anchor="ctr"/>
                </a:tc>
                <a:tc>
                  <a:txBody>
                    <a:bodyPr/>
                    <a:lstStyle/>
                    <a:p>
                      <a:pPr marR="304800" indent="0" algn="r" rtl="1">
                        <a:lnSpc>
                          <a:spcPts val="2140"/>
                        </a:lnSpc>
                      </a:pPr>
                      <a:r>
                        <a:rPr lang="ar-SA" sz="1500">
                          <a:latin typeface="Arial Unicode MS"/>
                        </a:rPr>
                        <a:t>ذ</a:t>
                      </a:r>
                    </a:p>
                  </a:txBody>
                  <a:tcPr marL="0" marR="0" marT="0" marB="0" anchor="ctr"/>
                </a:tc>
                <a:tc>
                  <a:txBody>
                    <a:bodyPr/>
                    <a:lstStyle/>
                    <a:p>
                      <a:pPr marL="215900" indent="0" rtl="1">
                        <a:lnSpc>
                          <a:spcPts val="1660"/>
                        </a:lnSpc>
                        <a:spcAft>
                          <a:spcPts val="280"/>
                        </a:spcAft>
                      </a:pPr>
                      <a:r>
                        <a:rPr lang="ar-SA" sz="1500">
                          <a:latin typeface="Times New Roman"/>
                        </a:rPr>
                        <a:t>أقدمن</a:t>
                      </a:r>
                    </a:p>
                    <a:p>
                      <a:pPr indent="0" algn="ctr" rtl="1">
                        <a:lnSpc>
                          <a:spcPts val="1660"/>
                        </a:lnSpc>
                      </a:pPr>
                      <a:r>
                        <a:rPr lang="ar-SA" sz="1500">
                          <a:latin typeface="Times New Roman"/>
                        </a:rPr>
                        <a:t>.</a:t>
                      </a:r>
                      <a:r>
                        <a:rPr lang="en-US" sz="1500">
                          <a:latin typeface="Times New Roman"/>
                        </a:rPr>
                        <a:t>٦</a:t>
                      </a:r>
                    </a:p>
                  </a:txBody>
                  <a:tcPr marL="0" marR="0" marT="0" marB="0" anchor="ctr"/>
                </a:tc>
                <a:tc>
                  <a:txBody>
                    <a:bodyPr/>
                    <a:lstStyle/>
                    <a:p>
                      <a:pPr indent="0" algn="ctr">
                        <a:lnSpc>
                          <a:spcPts val="1460"/>
                        </a:lnSpc>
                      </a:pPr>
                      <a:r>
                        <a:rPr lang="en-US" sz="1150">
                          <a:latin typeface="Candara"/>
                        </a:rPr>
                        <a:t>F</a:t>
                      </a:r>
                    </a:p>
                  </a:txBody>
                  <a:tcPr marL="0" marR="0" marT="0" marB="0" anchor="ctr"/>
                </a:tc>
                <a:tc>
                  <a:txBody>
                    <a:bodyPr/>
                    <a:lstStyle/>
                    <a:p>
                      <a:pPr marR="393700" indent="0" algn="r" rtl="1">
                        <a:lnSpc>
                          <a:spcPts val="1770"/>
                        </a:lnSpc>
                      </a:pPr>
                      <a:r>
                        <a:rPr lang="ar-SA" sz="1600">
                          <a:latin typeface="Times New Roman"/>
                        </a:rPr>
                        <a:t>ه</a:t>
                      </a:r>
                    </a:p>
                  </a:txBody>
                  <a:tcPr marL="0" marR="0" marT="0" marB="0" anchor="ctr"/>
                </a:tc>
              </a:tr>
              <a:tr h="616688">
                <a:tc>
                  <a:txBody>
                    <a:bodyPr/>
                    <a:lstStyle/>
                    <a:p>
                      <a:pPr marL="215900" indent="0">
                        <a:lnSpc>
                          <a:spcPts val="1460"/>
                        </a:lnSpc>
                      </a:pPr>
                      <a:r>
                        <a:rPr lang="en-US" sz="1150">
                          <a:latin typeface="Candara"/>
                        </a:rPr>
                        <a:t>In-Progress</a:t>
                      </a:r>
                    </a:p>
                  </a:txBody>
                  <a:tcPr marL="0" marR="0" marT="0" marB="0" anchor="ctr"/>
                </a:tc>
                <a:tc>
                  <a:txBody>
                    <a:bodyPr/>
                    <a:lstStyle/>
                    <a:p>
                      <a:endParaRPr sz="3000"/>
                    </a:p>
                  </a:txBody>
                  <a:tcPr marL="0" marR="0" marT="0" marB="0"/>
                </a:tc>
                <a:tc>
                  <a:txBody>
                    <a:bodyPr/>
                    <a:lstStyle/>
                    <a:p>
                      <a:pPr indent="0" algn="ctr">
                        <a:lnSpc>
                          <a:spcPts val="720"/>
                        </a:lnSpc>
                      </a:pPr>
                      <a:r>
                        <a:rPr lang="ar-SA" sz="650">
                          <a:latin typeface="Times New Roman"/>
                        </a:rPr>
                        <a:t>٠</a:t>
                      </a:r>
                    </a:p>
                  </a:txBody>
                  <a:tcPr marL="0" marR="0" marT="0" marB="0" anchor="ctr"/>
                </a:tc>
                <a:tc>
                  <a:txBody>
                    <a:bodyPr/>
                    <a:lstStyle/>
                    <a:p>
                      <a:pPr marL="279400" indent="0">
                        <a:lnSpc>
                          <a:spcPts val="720"/>
                        </a:lnSpc>
                      </a:pPr>
                      <a:r>
                        <a:rPr lang="en-US" sz="650">
                          <a:latin typeface="Times New Roman"/>
                        </a:rPr>
                        <a:t>-</a:t>
                      </a:r>
                    </a:p>
                  </a:txBody>
                  <a:tcPr marL="0" marR="0" marT="0" marB="0" anchor="ctr"/>
                </a:tc>
                <a:tc>
                  <a:txBody>
                    <a:bodyPr/>
                    <a:lstStyle/>
                    <a:p>
                      <a:pPr indent="0" algn="ctr">
                        <a:lnSpc>
                          <a:spcPts val="720"/>
                        </a:lnSpc>
                      </a:pPr>
                      <a:r>
                        <a:rPr lang="en-US" sz="650">
                          <a:latin typeface="Times New Roman"/>
                        </a:rPr>
                        <a:t>-</a:t>
                      </a:r>
                    </a:p>
                  </a:txBody>
                  <a:tcPr marL="0" marR="0" marT="0" marB="0" anchor="ctr"/>
                </a:tc>
                <a:tc>
                  <a:txBody>
                    <a:bodyPr/>
                    <a:lstStyle/>
                    <a:p>
                      <a:pPr indent="0" algn="ctr">
                        <a:lnSpc>
                          <a:spcPts val="1460"/>
                        </a:lnSpc>
                      </a:pPr>
                      <a:r>
                        <a:rPr lang="en-US" sz="1150">
                          <a:latin typeface="Candara"/>
                        </a:rPr>
                        <a:t>IP</a:t>
                      </a:r>
                    </a:p>
                  </a:txBody>
                  <a:tcPr marL="0" marR="0" marT="0" marB="0" anchor="ctr"/>
                </a:tc>
                <a:tc>
                  <a:txBody>
                    <a:bodyPr/>
                    <a:lstStyle/>
                    <a:p>
                      <a:pPr marR="393700" indent="0" algn="r" rtl="1">
                        <a:lnSpc>
                          <a:spcPts val="1770"/>
                        </a:lnSpc>
                      </a:pPr>
                      <a:r>
                        <a:rPr lang="ar-SA" sz="1600">
                          <a:latin typeface="Times New Roman"/>
                        </a:rPr>
                        <a:t>م</a:t>
                      </a:r>
                    </a:p>
                  </a:txBody>
                  <a:tcPr marL="0" marR="0" marT="0" marB="0" anchor="ctr"/>
                </a:tc>
              </a:tr>
              <a:tr h="613144">
                <a:tc>
                  <a:txBody>
                    <a:bodyPr/>
                    <a:lstStyle/>
                    <a:p>
                      <a:pPr marL="215900" indent="0">
                        <a:lnSpc>
                          <a:spcPts val="1460"/>
                        </a:lnSpc>
                      </a:pPr>
                      <a:r>
                        <a:rPr lang="en-US" sz="1150">
                          <a:latin typeface="Candara"/>
                        </a:rPr>
                        <a:t>Complete</a:t>
                      </a:r>
                    </a:p>
                  </a:txBody>
                  <a:tcPr marL="0" marR="0" marT="0" marB="0" anchor="ctr"/>
                </a:tc>
                <a:tc>
                  <a:txBody>
                    <a:bodyPr/>
                    <a:lstStyle/>
                    <a:p>
                      <a:pPr marR="304800" indent="0" algn="r" rtl="1">
                        <a:lnSpc>
                          <a:spcPts val="1660"/>
                        </a:lnSpc>
                      </a:pPr>
                      <a:r>
                        <a:rPr lang="ar-SA" sz="1500">
                          <a:latin typeface="Times New Roman"/>
                        </a:rPr>
                        <a:t>غير</a:t>
                      </a:r>
                    </a:p>
                  </a:txBody>
                  <a:tcPr marL="0" marR="0" marT="0" marB="0" anchor="ctr"/>
                </a:tc>
                <a:tc>
                  <a:txBody>
                    <a:bodyPr/>
                    <a:lstStyle/>
                    <a:p>
                      <a:pPr indent="0" algn="ctr">
                        <a:lnSpc>
                          <a:spcPts val="720"/>
                        </a:lnSpc>
                      </a:pPr>
                      <a:r>
                        <a:rPr lang="en-US" sz="650">
                          <a:latin typeface="Times New Roman"/>
                        </a:rPr>
                        <a:t>-</a:t>
                      </a:r>
                    </a:p>
                  </a:txBody>
                  <a:tcPr marL="0" marR="0" marT="0" marB="0" anchor="ctr"/>
                </a:tc>
                <a:tc>
                  <a:txBody>
                    <a:bodyPr/>
                    <a:lstStyle/>
                    <a:p>
                      <a:pPr marL="279400" indent="0">
                        <a:lnSpc>
                          <a:spcPts val="720"/>
                        </a:lnSpc>
                      </a:pPr>
                      <a:r>
                        <a:rPr lang="ar-SA" sz="650">
                          <a:latin typeface="Times New Roman"/>
                        </a:rPr>
                        <a:t>٠</a:t>
                      </a:r>
                    </a:p>
                  </a:txBody>
                  <a:tcPr marL="0" marR="0" marT="0" marB="0" anchor="ctr"/>
                </a:tc>
                <a:tc>
                  <a:txBody>
                    <a:bodyPr/>
                    <a:lstStyle/>
                    <a:p>
                      <a:endParaRPr sz="2900"/>
                    </a:p>
                  </a:txBody>
                  <a:tcPr marL="0" marR="0" marT="0" marB="0"/>
                </a:tc>
                <a:tc>
                  <a:txBody>
                    <a:bodyPr/>
                    <a:lstStyle/>
                    <a:p>
                      <a:pPr indent="0" algn="ctr">
                        <a:lnSpc>
                          <a:spcPts val="1460"/>
                        </a:lnSpc>
                      </a:pPr>
                      <a:r>
                        <a:rPr lang="en-US" sz="1150">
                          <a:latin typeface="Candara"/>
                        </a:rPr>
                        <a:t>IC</a:t>
                      </a:r>
                    </a:p>
                  </a:txBody>
                  <a:tcPr marL="0" marR="0" marT="0" marB="0" anchor="ctr"/>
                </a:tc>
                <a:tc>
                  <a:txBody>
                    <a:bodyPr/>
                    <a:lstStyle/>
                    <a:p>
                      <a:pPr marR="393700" indent="0" algn="r" rtl="1">
                        <a:lnSpc>
                          <a:spcPts val="1770"/>
                        </a:lnSpc>
                      </a:pPr>
                      <a:r>
                        <a:rPr lang="ar-SA" sz="1600">
                          <a:latin typeface="Times New Roman"/>
                        </a:rPr>
                        <a:t>ل</a:t>
                      </a:r>
                    </a:p>
                  </a:txBody>
                  <a:tcPr marL="0" marR="0" marT="0" marB="0" anchor="ctr"/>
                </a:tc>
              </a:tr>
              <a:tr h="1158948">
                <a:tc>
                  <a:txBody>
                    <a:bodyPr/>
                    <a:lstStyle/>
                    <a:p>
                      <a:pPr indent="0" algn="ctr">
                        <a:lnSpc>
                          <a:spcPts val="1460"/>
                        </a:lnSpc>
                      </a:pPr>
                      <a:r>
                        <a:rPr lang="en-US" sz="1150">
                          <a:latin typeface="Candara"/>
                        </a:rPr>
                        <a:t>Henile</a:t>
                      </a:r>
                    </a:p>
                  </a:txBody>
                  <a:tcPr marL="0" marR="0" marT="0" marB="0" anchor="ctr"/>
                </a:tc>
                <a:tc>
                  <a:txBody>
                    <a:bodyPr/>
                    <a:lstStyle/>
                    <a:p>
                      <a:pPr marR="228600" indent="0" algn="r" rtl="1">
                        <a:lnSpc>
                          <a:spcPts val="1770"/>
                        </a:lnSpc>
                      </a:pPr>
                      <a:r>
                        <a:rPr lang="ar-SA" sz="1600">
                          <a:latin typeface="Times New Roman"/>
                        </a:rPr>
                        <a:t>محروم</a:t>
                      </a:r>
                    </a:p>
                  </a:txBody>
                  <a:tcPr marL="0" marR="0" marT="0" marB="0" anchor="ctr"/>
                </a:tc>
                <a:tc>
                  <a:txBody>
                    <a:bodyPr/>
                    <a:lstStyle/>
                    <a:p>
                      <a:pPr marL="254000" indent="0">
                        <a:lnSpc>
                          <a:spcPts val="1770"/>
                        </a:lnSpc>
                      </a:pPr>
                      <a:r>
                        <a:rPr lang="ar-SA" sz="1600">
                          <a:latin typeface="Times New Roman"/>
                        </a:rPr>
                        <a:t>٠</a:t>
                      </a:r>
                    </a:p>
                  </a:txBody>
                  <a:tcPr marL="0" marR="0" marT="0" marB="0" anchor="ctr"/>
                </a:tc>
                <a:tc>
                  <a:txBody>
                    <a:bodyPr/>
                    <a:lstStyle/>
                    <a:p>
                      <a:pPr marR="304800" indent="0" algn="r" rtl="1">
                        <a:lnSpc>
                          <a:spcPts val="1770"/>
                        </a:lnSpc>
                      </a:pPr>
                      <a:r>
                        <a:rPr lang="ar-SA" sz="1600">
                          <a:latin typeface="Times New Roman"/>
                        </a:rPr>
                        <a:t>ز</a:t>
                      </a:r>
                    </a:p>
                  </a:txBody>
                  <a:tcPr marL="0" marR="0" marT="0" marB="0" anchor="ctr"/>
                </a:tc>
                <a:tc>
                  <a:txBody>
                    <a:bodyPr/>
                    <a:lstStyle/>
                    <a:p>
                      <a:pPr indent="0" algn="ctr">
                        <a:lnSpc>
                          <a:spcPts val="720"/>
                        </a:lnSpc>
                      </a:pPr>
                      <a:r>
                        <a:rPr lang="en-US" sz="650">
                          <a:latin typeface="Times New Roman"/>
                        </a:rPr>
                        <a:t>-</a:t>
                      </a:r>
                    </a:p>
                  </a:txBody>
                  <a:tcPr marL="0" marR="0" marT="0" marB="0" anchor="ctr"/>
                </a:tc>
                <a:tc>
                  <a:txBody>
                    <a:bodyPr/>
                    <a:lstStyle/>
                    <a:p>
                      <a:pPr indent="0" algn="ctr">
                        <a:lnSpc>
                          <a:spcPts val="1460"/>
                        </a:lnSpc>
                      </a:pPr>
                      <a:r>
                        <a:rPr lang="en-US" sz="1150">
                          <a:latin typeface="Candara"/>
                        </a:rPr>
                        <a:t>DN</a:t>
                      </a:r>
                    </a:p>
                  </a:txBody>
                  <a:tcPr marL="0" marR="0" marT="0" marB="0" anchor="ctr"/>
                </a:tc>
                <a:tc>
                  <a:txBody>
                    <a:bodyPr/>
                    <a:lstStyle/>
                    <a:p>
                      <a:pPr marR="393700" indent="0" algn="r" rtl="1">
                        <a:lnSpc>
                          <a:spcPts val="1770"/>
                        </a:lnSpc>
                      </a:pPr>
                      <a:r>
                        <a:rPr lang="ar-SA" sz="1600">
                          <a:latin typeface="Times New Roman"/>
                        </a:rPr>
                        <a:t>ح</a:t>
                      </a:r>
                    </a:p>
                  </a:txBody>
                  <a:tcPr marL="0" marR="0" marT="0" marB="0" anchor="ctr"/>
                </a:tc>
              </a:tr>
              <a:tr h="896679">
                <a:tc>
                  <a:txBody>
                    <a:bodyPr/>
                    <a:lstStyle/>
                    <a:p>
                      <a:pPr marL="215900" indent="0">
                        <a:lnSpc>
                          <a:spcPts val="1770"/>
                        </a:lnSpc>
                      </a:pPr>
                      <a:r>
                        <a:rPr lang="en-US" sz="1150">
                          <a:latin typeface="Candara"/>
                        </a:rPr>
                        <a:t>Nograde</a:t>
                      </a:r>
                      <a:r>
                        <a:rPr lang="en-US" sz="1600">
                          <a:latin typeface="Times New Roman"/>
                        </a:rPr>
                        <a:t>-</a:t>
                      </a:r>
                    </a:p>
                    <a:p>
                      <a:pPr indent="0" algn="ctr">
                        <a:lnSpc>
                          <a:spcPts val="1460"/>
                        </a:lnSpc>
                      </a:pPr>
                      <a:r>
                        <a:rPr lang="en-US" sz="1150">
                          <a:latin typeface="Candara"/>
                        </a:rPr>
                        <a:t>Pass</a:t>
                      </a:r>
                    </a:p>
                  </a:txBody>
                  <a:tcPr marL="0" marR="0" marT="0" marB="0" anchor="ctr"/>
                </a:tc>
                <a:tc>
                  <a:txBody>
                    <a:bodyPr/>
                    <a:lstStyle/>
                    <a:p>
                      <a:pPr indent="0" algn="ctr" rtl="1">
                        <a:lnSpc>
                          <a:spcPts val="1770"/>
                        </a:lnSpc>
                        <a:spcAft>
                          <a:spcPts val="490"/>
                        </a:spcAft>
                      </a:pPr>
                      <a:r>
                        <a:rPr lang="ar-SA" sz="1600">
                          <a:latin typeface="Times New Roman"/>
                        </a:rPr>
                        <a:t>ناجح</a:t>
                      </a:r>
                    </a:p>
                    <a:p>
                      <a:pPr indent="0" algn="ctr" rtl="1">
                        <a:lnSpc>
                          <a:spcPts val="1660"/>
                        </a:lnSpc>
                        <a:spcAft>
                          <a:spcPts val="490"/>
                        </a:spcAft>
                      </a:pPr>
                      <a:r>
                        <a:rPr lang="ar-SA" sz="1500">
                          <a:latin typeface="Times New Roman"/>
                        </a:rPr>
                        <a:t>دون</a:t>
                      </a:r>
                    </a:p>
                    <a:p>
                      <a:pPr marR="228600" indent="0" algn="r" rtl="1">
                        <a:lnSpc>
                          <a:spcPts val="1440"/>
                        </a:lnSpc>
                      </a:pPr>
                      <a:r>
                        <a:rPr lang="ar-SA" sz="1200">
                          <a:latin typeface="Times New Roman"/>
                        </a:rPr>
                        <a:t>درجة</a:t>
                      </a:r>
                    </a:p>
                  </a:txBody>
                  <a:tcPr marL="0" marR="0" marT="0" marB="0" anchor="b"/>
                </a:tc>
                <a:tc>
                  <a:txBody>
                    <a:bodyPr/>
                    <a:lstStyle/>
                    <a:p>
                      <a:pPr indent="0" algn="ctr">
                        <a:lnSpc>
                          <a:spcPts val="720"/>
                        </a:lnSpc>
                      </a:pPr>
                      <a:r>
                        <a:rPr lang="en-US" sz="650">
                          <a:latin typeface="Times New Roman"/>
                        </a:rPr>
                        <a:t>-</a:t>
                      </a:r>
                    </a:p>
                  </a:txBody>
                  <a:tcPr marL="0" marR="0" marT="0" marB="0" anchor="ctr"/>
                </a:tc>
                <a:tc>
                  <a:txBody>
                    <a:bodyPr/>
                    <a:lstStyle/>
                    <a:p>
                      <a:pPr indent="0" algn="ctr">
                        <a:lnSpc>
                          <a:spcPts val="1770"/>
                        </a:lnSpc>
                      </a:pPr>
                      <a:r>
                        <a:rPr lang="en-US" sz="1600">
                          <a:latin typeface="Times New Roman"/>
                        </a:rPr>
                        <a:t>»</a:t>
                      </a:r>
                    </a:p>
                  </a:txBody>
                  <a:tcPr marL="0" marR="0" marT="0" marB="0" anchor="ctr"/>
                </a:tc>
                <a:tc>
                  <a:txBody>
                    <a:bodyPr/>
                    <a:lstStyle/>
                    <a:p>
                      <a:pPr marL="215900" indent="0" rtl="1">
                        <a:lnSpc>
                          <a:spcPts val="1660"/>
                        </a:lnSpc>
                      </a:pPr>
                      <a:r>
                        <a:rPr lang="ar-SA" sz="1500">
                          <a:latin typeface="Times New Roman"/>
                        </a:rPr>
                        <a:t>واكثر</a:t>
                      </a:r>
                    </a:p>
                  </a:txBody>
                  <a:tcPr marL="0" marR="0" marT="0" marB="0" anchor="ctr"/>
                </a:tc>
                <a:tc>
                  <a:txBody>
                    <a:bodyPr/>
                    <a:lstStyle/>
                    <a:p>
                      <a:pPr indent="0" algn="ctr">
                        <a:lnSpc>
                          <a:spcPts val="1460"/>
                        </a:lnSpc>
                      </a:pPr>
                      <a:r>
                        <a:rPr lang="en-US" sz="1150">
                          <a:latin typeface="Candara"/>
                        </a:rPr>
                        <a:t>NP</a:t>
                      </a:r>
                    </a:p>
                  </a:txBody>
                  <a:tcPr marL="0" marR="0" marT="0" marB="0" anchor="ctr"/>
                </a:tc>
                <a:tc>
                  <a:txBody>
                    <a:bodyPr/>
                    <a:lstStyle/>
                    <a:p>
                      <a:pPr marR="393700" indent="0" algn="r" rtl="1">
                        <a:lnSpc>
                          <a:spcPts val="2140"/>
                        </a:lnSpc>
                      </a:pPr>
                      <a:r>
                        <a:rPr lang="ar-SA" sz="1500">
                          <a:latin typeface="Arial Unicode MS"/>
                        </a:rPr>
                        <a:t>ند</a:t>
                      </a:r>
                    </a:p>
                  </a:txBody>
                  <a:tcPr marL="0" marR="0" marT="0" marB="0" anchor="ctr"/>
                </a:tc>
              </a:tr>
              <a:tr h="921488">
                <a:tc>
                  <a:txBody>
                    <a:bodyPr/>
                    <a:lstStyle/>
                    <a:p>
                      <a:pPr marL="215900" indent="0">
                        <a:lnSpc>
                          <a:spcPts val="1770"/>
                        </a:lnSpc>
                      </a:pPr>
                      <a:r>
                        <a:rPr lang="en-US" sz="1150">
                          <a:latin typeface="Candara"/>
                        </a:rPr>
                        <a:t>Nogratle</a:t>
                      </a:r>
                      <a:r>
                        <a:rPr lang="en-US" sz="1600">
                          <a:latin typeface="Times New Roman"/>
                        </a:rPr>
                        <a:t>-</a:t>
                      </a:r>
                    </a:p>
                    <a:p>
                      <a:pPr indent="0" algn="ctr">
                        <a:lnSpc>
                          <a:spcPts val="1460"/>
                        </a:lnSpc>
                      </a:pPr>
                      <a:r>
                        <a:rPr lang="en-US" sz="1150">
                          <a:latin typeface="Candara"/>
                        </a:rPr>
                        <a:t>Fail</a:t>
                      </a:r>
                    </a:p>
                  </a:txBody>
                  <a:tcPr marL="0" marR="0" marT="0" marB="0" anchor="ctr"/>
                </a:tc>
                <a:tc>
                  <a:txBody>
                    <a:bodyPr/>
                    <a:lstStyle/>
                    <a:p>
                      <a:pPr marR="228600" indent="0" algn="r" rtl="1">
                        <a:lnSpc>
                          <a:spcPts val="2344"/>
                        </a:lnSpc>
                        <a:spcAft>
                          <a:spcPts val="210"/>
                        </a:spcAft>
                      </a:pPr>
                      <a:r>
                        <a:rPr lang="ar-SA" sz="1200">
                          <a:latin typeface="Times New Roman"/>
                        </a:rPr>
                        <a:t>را-</a:t>
                      </a:r>
                    </a:p>
                    <a:p>
                      <a:pPr indent="0" algn="ctr" rtl="1">
                        <a:lnSpc>
                          <a:spcPts val="2344"/>
                        </a:lnSpc>
                      </a:pPr>
                      <a:r>
                        <a:rPr lang="ar-SA" sz="1500">
                          <a:latin typeface="Times New Roman"/>
                        </a:rPr>
                        <a:t>دون</a:t>
                      </a:r>
                    </a:p>
                    <a:p>
                      <a:pPr indent="0" algn="ctr" rtl="1">
                        <a:lnSpc>
                          <a:spcPts val="2344"/>
                        </a:lnSpc>
                      </a:pPr>
                      <a:r>
                        <a:rPr lang="ar-SA" sz="1200">
                          <a:latin typeface="Times New Roman"/>
                        </a:rPr>
                        <a:t>درجة</a:t>
                      </a:r>
                    </a:p>
                  </a:txBody>
                  <a:tcPr marL="0" marR="0" marT="0" marB="0" anchor="b"/>
                </a:tc>
                <a:tc>
                  <a:txBody>
                    <a:bodyPr/>
                    <a:lstStyle/>
                    <a:p>
                      <a:pPr marL="254000" indent="0">
                        <a:lnSpc>
                          <a:spcPts val="1770"/>
                        </a:lnSpc>
                      </a:pPr>
                      <a:r>
                        <a:rPr lang="en-US" sz="1600">
                          <a:latin typeface="Times New Roman"/>
                        </a:rPr>
                        <a:t>-</a:t>
                      </a:r>
                    </a:p>
                  </a:txBody>
                  <a:tcPr marL="0" marR="0" marT="0" marB="0" anchor="ctr"/>
                </a:tc>
                <a:tc>
                  <a:txBody>
                    <a:bodyPr/>
                    <a:lstStyle/>
                    <a:p>
                      <a:pPr marL="279400" indent="0">
                        <a:lnSpc>
                          <a:spcPts val="1000"/>
                        </a:lnSpc>
                      </a:pPr>
                      <a:r>
                        <a:rPr lang="ar-SA" sz="750" i="1">
                          <a:latin typeface="Arial Unicode MS"/>
                        </a:rPr>
                        <a:t>٠</a:t>
                      </a:r>
                    </a:p>
                  </a:txBody>
                  <a:tcPr marL="0" marR="0" marT="0" marB="0" anchor="ctr"/>
                </a:tc>
                <a:tc>
                  <a:txBody>
                    <a:bodyPr/>
                    <a:lstStyle/>
                    <a:p>
                      <a:pPr marL="215900" indent="0" rtl="1">
                        <a:lnSpc>
                          <a:spcPts val="1660"/>
                        </a:lnSpc>
                      </a:pPr>
                      <a:r>
                        <a:rPr lang="ar-SA" sz="1500">
                          <a:latin typeface="Times New Roman"/>
                        </a:rPr>
                        <a:t>آفل من</a:t>
                      </a:r>
                    </a:p>
                  </a:txBody>
                  <a:tcPr marL="0" marR="0" marT="0" marB="0"/>
                </a:tc>
                <a:tc>
                  <a:txBody>
                    <a:bodyPr/>
                    <a:lstStyle/>
                    <a:p>
                      <a:pPr indent="0" algn="ctr">
                        <a:lnSpc>
                          <a:spcPts val="1460"/>
                        </a:lnSpc>
                      </a:pPr>
                      <a:r>
                        <a:rPr lang="en-US" sz="1150">
                          <a:latin typeface="Candara"/>
                        </a:rPr>
                        <a:t>NF</a:t>
                      </a:r>
                    </a:p>
                  </a:txBody>
                  <a:tcPr marL="0" marR="0" marT="0" marB="0" anchor="ctr"/>
                </a:tc>
                <a:tc>
                  <a:txBody>
                    <a:bodyPr/>
                    <a:lstStyle/>
                    <a:p>
                      <a:pPr marR="393700" indent="0" algn="r" rtl="1">
                        <a:lnSpc>
                          <a:spcPts val="1770"/>
                        </a:lnSpc>
                      </a:pPr>
                      <a:r>
                        <a:rPr lang="ar-SA" sz="1600">
                          <a:latin typeface="Times New Roman"/>
                        </a:rPr>
                        <a:t>هد</a:t>
                      </a:r>
                    </a:p>
                  </a:txBody>
                  <a:tcPr marL="0" marR="0" marT="0" marB="0" anchor="ctr"/>
                </a:tc>
              </a:tr>
              <a:tr h="485553">
                <a:tc>
                  <a:txBody>
                    <a:bodyPr/>
                    <a:lstStyle/>
                    <a:p>
                      <a:pPr marL="215900" indent="0">
                        <a:lnSpc>
                          <a:spcPts val="1460"/>
                        </a:lnSpc>
                      </a:pPr>
                      <a:r>
                        <a:rPr lang="en-US" sz="1150">
                          <a:latin typeface="Candara"/>
                        </a:rPr>
                        <a:t>Withtlrewn</a:t>
                      </a:r>
                    </a:p>
                  </a:txBody>
                  <a:tcPr marL="0" marR="0" marT="0" marB="0" anchor="ctr"/>
                </a:tc>
                <a:tc>
                  <a:txBody>
                    <a:bodyPr/>
                    <a:lstStyle/>
                    <a:p>
                      <a:pPr indent="0" algn="ctr" rtl="1">
                        <a:lnSpc>
                          <a:spcPts val="1770"/>
                        </a:lnSpc>
                      </a:pPr>
                      <a:r>
                        <a:rPr lang="ar-SA" sz="1600">
                          <a:latin typeface="Times New Roman"/>
                        </a:rPr>
                        <a:t>بعذر</a:t>
                      </a:r>
                    </a:p>
                  </a:txBody>
                  <a:tcPr marL="0" marR="0" marT="0" marB="0" anchor="b"/>
                </a:tc>
                <a:tc>
                  <a:txBody>
                    <a:bodyPr/>
                    <a:lstStyle/>
                    <a:p>
                      <a:pPr indent="0" algn="ctr">
                        <a:lnSpc>
                          <a:spcPts val="720"/>
                        </a:lnSpc>
                      </a:pPr>
                      <a:r>
                        <a:rPr lang="ar-SA" sz="650">
                          <a:latin typeface="Times New Roman"/>
                        </a:rPr>
                        <a:t>٠</a:t>
                      </a:r>
                    </a:p>
                  </a:txBody>
                  <a:tcPr marL="0" marR="0" marT="0" marB="0" anchor="ctr"/>
                </a:tc>
                <a:tc>
                  <a:txBody>
                    <a:bodyPr/>
                    <a:lstStyle/>
                    <a:p>
                      <a:pPr marL="279400" indent="0">
                        <a:lnSpc>
                          <a:spcPts val="720"/>
                        </a:lnSpc>
                      </a:pPr>
                      <a:r>
                        <a:rPr lang="en-US" sz="650">
                          <a:latin typeface="Times New Roman"/>
                        </a:rPr>
                        <a:t>-</a:t>
                      </a:r>
                    </a:p>
                  </a:txBody>
                  <a:tcPr marL="0" marR="0" marT="0" marB="0" anchor="ctr"/>
                </a:tc>
                <a:tc>
                  <a:txBody>
                    <a:bodyPr/>
                    <a:lstStyle/>
                    <a:p>
                      <a:endParaRPr sz="2300"/>
                    </a:p>
                  </a:txBody>
                  <a:tcPr marL="0" marR="0" marT="0" marB="0"/>
                </a:tc>
                <a:tc>
                  <a:txBody>
                    <a:bodyPr/>
                    <a:lstStyle/>
                    <a:p>
                      <a:pPr indent="0" algn="ctr">
                        <a:lnSpc>
                          <a:spcPts val="1460"/>
                        </a:lnSpc>
                      </a:pPr>
                      <a:r>
                        <a:rPr lang="en-US" sz="1150">
                          <a:latin typeface="Candara"/>
                        </a:rPr>
                        <a:t>W</a:t>
                      </a:r>
                    </a:p>
                  </a:txBody>
                  <a:tcPr marL="0" marR="0" marT="0" marB="0" anchor="ctr"/>
                </a:tc>
                <a:tc>
                  <a:txBody>
                    <a:bodyPr/>
                    <a:lstStyle/>
                    <a:p>
                      <a:pPr marR="393700" indent="0" algn="r" rtl="1">
                        <a:lnSpc>
                          <a:spcPts val="1770"/>
                        </a:lnSpc>
                      </a:pPr>
                      <a:r>
                        <a:rPr lang="ar-SA" sz="1600">
                          <a:latin typeface="Times New Roman"/>
                        </a:rPr>
                        <a:t>ع</a:t>
                      </a:r>
                    </a:p>
                  </a:txBody>
                  <a:tcPr marL="0" marR="0" marT="0" marB="0" anchor="ctr"/>
                </a:tc>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82503" y="8193881"/>
            <a:ext cx="407193" cy="200025"/>
          </a:xfrm>
          <a:prstGeom prst="rect">
            <a:avLst/>
          </a:prstGeom>
        </p:spPr>
      </p:pic>
      <p:sp>
        <p:nvSpPr>
          <p:cNvPr id="3" name="Rectangle 2"/>
          <p:cNvSpPr/>
          <p:nvPr/>
        </p:nvSpPr>
        <p:spPr>
          <a:xfrm>
            <a:off x="2114550" y="1007268"/>
            <a:ext cx="4600575" cy="1121569"/>
          </a:xfrm>
          <a:prstGeom prst="rect">
            <a:avLst/>
          </a:prstGeom>
        </p:spPr>
        <p:txBody>
          <a:bodyPr lIns="0" tIns="0" rIns="0" bIns="0">
            <a:noAutofit/>
          </a:bodyPr>
          <a:lstStyle/>
          <a:p>
            <a:pPr indent="0" algn="ctr" rtl="1">
              <a:lnSpc>
                <a:spcPts val="2660"/>
              </a:lnSpc>
              <a:spcAft>
                <a:spcPts val="420"/>
              </a:spcAft>
            </a:pPr>
            <a:r>
              <a:rPr lang="ar-SA" sz="2400" b="1">
                <a:latin typeface="Times New Roman"/>
              </a:rPr>
              <a:t>شاو لصابال</a:t>
            </a:r>
            <a:r>
              <a:rPr lang="en-US" sz="2400" b="1">
                <a:latin typeface="Times New Roman"/>
              </a:rPr>
              <a:t>٠</a:t>
            </a:r>
            <a:r>
              <a:rPr lang="ar-SA" sz="2400" b="1">
                <a:latin typeface="Times New Roman"/>
              </a:rPr>
              <a:t>دلاسيوالازاص</a:t>
            </a:r>
          </a:p>
          <a:p>
            <a:pPr indent="0" algn="r" rtl="1">
              <a:lnSpc>
                <a:spcPts val="2550"/>
              </a:lnSpc>
              <a:spcAft>
                <a:spcPts val="2240"/>
              </a:spcAft>
            </a:pPr>
            <a:r>
              <a:rPr lang="ar-SA" sz="2300" b="1">
                <a:latin typeface="Times New Roman"/>
              </a:rPr>
              <a:t>اضلاهول؛</a:t>
            </a:r>
          </a:p>
        </p:txBody>
      </p:sp>
      <p:graphicFrame>
        <p:nvGraphicFramePr>
          <p:cNvPr id="4" name="Table 3"/>
          <p:cNvGraphicFramePr>
            <a:graphicFrameLocks noGrp="1"/>
          </p:cNvGraphicFramePr>
          <p:nvPr/>
        </p:nvGraphicFramePr>
        <p:xfrm>
          <a:off x="782240" y="2446734"/>
          <a:ext cx="5947172" cy="4647009"/>
        </p:xfrm>
        <a:graphic>
          <a:graphicData uri="http://schemas.openxmlformats.org/drawingml/2006/table">
            <a:tbl>
              <a:tblPr/>
              <a:tblGrid>
                <a:gridCol w="475059"/>
                <a:gridCol w="650081"/>
                <a:gridCol w="685800"/>
                <a:gridCol w="685800"/>
                <a:gridCol w="807243"/>
                <a:gridCol w="653653"/>
                <a:gridCol w="1089421"/>
                <a:gridCol w="900112"/>
              </a:tblGrid>
              <a:tr h="542925">
                <a:tc gridSpan="2">
                  <a:txBody>
                    <a:bodyPr/>
                    <a:lstStyle/>
                    <a:p>
                      <a:pPr indent="0" algn="ctr" rtl="1">
                        <a:lnSpc>
                          <a:spcPts val="1330"/>
                        </a:lnSpc>
                      </a:pPr>
                      <a:r>
                        <a:rPr lang="ar-SA" sz="1200">
                          <a:latin typeface="Times New Roman"/>
                        </a:rPr>
                        <a:t>النقاط.</a:t>
                      </a:r>
                    </a:p>
                  </a:txBody>
                  <a:tcPr marL="0" marR="0" marT="0" marB="0" anchor="ctr"/>
                </a:tc>
                <a:tc hMerge="1">
                  <a:txBody>
                    <a:bodyPr/>
                    <a:lstStyle/>
                    <a:p>
                      <a:endParaRPr sz="2600"/>
                    </a:p>
                  </a:txBody>
                  <a:tcPr marL="0" marR="0" marT="0" marB="0"/>
                </a:tc>
                <a:tc gridSpan="2">
                  <a:txBody>
                    <a:bodyPr/>
                    <a:lstStyle/>
                    <a:p>
                      <a:pPr indent="0" algn="ctr" rtl="1">
                        <a:lnSpc>
                          <a:spcPts val="1770"/>
                        </a:lnSpc>
                      </a:pPr>
                      <a:r>
                        <a:rPr lang="ar-SA" sz="1600">
                          <a:latin typeface="Times New Roman"/>
                        </a:rPr>
                        <a:t>وزن </a:t>
                      </a:r>
                      <a:r>
                        <a:rPr lang="ar-SA" sz="1200">
                          <a:latin typeface="Times New Roman"/>
                        </a:rPr>
                        <a:t>التقدير</a:t>
                      </a:r>
                    </a:p>
                  </a:txBody>
                  <a:tcPr marL="0" marR="0" marT="0" marB="0" anchor="ctr"/>
                </a:tc>
                <a:tc hMerge="1">
                  <a:txBody>
                    <a:bodyPr/>
                    <a:lstStyle/>
                    <a:p>
                      <a:endParaRPr sz="2600"/>
                    </a:p>
                  </a:txBody>
                  <a:tcPr marL="0" marR="0" marT="0" marB="0"/>
                </a:tc>
                <a:tc>
                  <a:txBody>
                    <a:bodyPr/>
                    <a:lstStyle/>
                    <a:p>
                      <a:pPr indent="0" algn="ctr" rtl="1">
                        <a:lnSpc>
                          <a:spcPts val="1110"/>
                        </a:lnSpc>
                        <a:spcAft>
                          <a:spcPts val="210"/>
                        </a:spcAft>
                      </a:pPr>
                      <a:r>
                        <a:rPr lang="ar-SA" sz="1000">
                          <a:latin typeface="Times New Roman"/>
                        </a:rPr>
                        <a:t>ومر</a:t>
                      </a:r>
                    </a:p>
                    <a:p>
                      <a:pPr indent="0" algn="ctr" rtl="1">
                        <a:lnSpc>
                          <a:spcPts val="1110"/>
                        </a:lnSpc>
                      </a:pPr>
                      <a:r>
                        <a:rPr lang="ar-SA" sz="1000">
                          <a:latin typeface="Times New Roman"/>
                        </a:rPr>
                        <a:t>التقدير</a:t>
                      </a:r>
                    </a:p>
                  </a:txBody>
                  <a:tcPr marL="0" marR="0" marT="0" marB="0" anchor="b"/>
                </a:tc>
                <a:tc>
                  <a:txBody>
                    <a:bodyPr/>
                    <a:lstStyle/>
                    <a:p>
                      <a:pPr marR="177800" indent="0" algn="r" rtl="1">
                        <a:lnSpc>
                          <a:spcPts val="1330"/>
                        </a:lnSpc>
                        <a:spcAft>
                          <a:spcPts val="280"/>
                        </a:spcAft>
                      </a:pPr>
                      <a:r>
                        <a:rPr lang="en-US" sz="1200">
                          <a:latin typeface="Times New Roman"/>
                        </a:rPr>
                        <a:t>١</a:t>
                      </a:r>
                      <a:r>
                        <a:rPr lang="ar-SA" sz="1200">
                          <a:latin typeface="Times New Roman"/>
                        </a:rPr>
                        <a:t>ذدرجة</a:t>
                      </a:r>
                    </a:p>
                    <a:p>
                      <a:pPr marR="177800" indent="0" algn="r" rtl="1">
                        <a:lnSpc>
                          <a:spcPts val="1770"/>
                        </a:lnSpc>
                      </a:pPr>
                      <a:r>
                        <a:rPr lang="ar-SA" sz="1600">
                          <a:latin typeface="Times New Roman"/>
                        </a:rPr>
                        <a:t>شوبة</a:t>
                      </a:r>
                    </a:p>
                  </a:txBody>
                  <a:tcPr marL="0" marR="0" marT="0" marB="0" anchor="b"/>
                </a:tc>
                <a:tc>
                  <a:txBody>
                    <a:bodyPr/>
                    <a:lstStyle/>
                    <a:p>
                      <a:pPr marR="152400" indent="0" algn="r" rtl="1">
                        <a:lnSpc>
                          <a:spcPts val="1330"/>
                        </a:lnSpc>
                      </a:pPr>
                      <a:r>
                        <a:rPr lang="ar-SA" sz="1200">
                          <a:latin typeface="Times New Roman"/>
                        </a:rPr>
                        <a:t>عدد الوحدات</a:t>
                      </a:r>
                    </a:p>
                  </a:txBody>
                  <a:tcPr marL="0" marR="0" marT="0" marB="0" anchor="ctr"/>
                </a:tc>
                <a:tc>
                  <a:txBody>
                    <a:bodyPr/>
                    <a:lstStyle/>
                    <a:p>
                      <a:pPr marR="304800" indent="0" algn="r" rtl="1">
                        <a:lnSpc>
                          <a:spcPts val="1770"/>
                        </a:lnSpc>
                      </a:pPr>
                      <a:r>
                        <a:rPr lang="ar-SA" sz="1600">
                          <a:latin typeface="Times New Roman"/>
                        </a:rPr>
                        <a:t>المض</a:t>
                      </a:r>
                    </a:p>
                  </a:txBody>
                  <a:tcPr marL="0" marR="0" marT="0" marB="0" anchor="ctr"/>
                </a:tc>
              </a:tr>
              <a:tr h="889396">
                <a:tc>
                  <a:txBody>
                    <a:bodyPr/>
                    <a:lstStyle/>
                    <a:p>
                      <a:endParaRPr sz="4300"/>
                    </a:p>
                  </a:txBody>
                  <a:tcPr marL="0" marR="0" marT="0" marB="0"/>
                </a:tc>
                <a:tc>
                  <a:txBody>
                    <a:bodyPr/>
                    <a:lstStyle/>
                    <a:p>
                      <a:pPr marL="254000" indent="0">
                        <a:lnSpc>
                          <a:spcPts val="1000"/>
                        </a:lnSpc>
                      </a:pPr>
                      <a:r>
                        <a:rPr lang="ar-SA" sz="750" i="1">
                          <a:latin typeface="Arial Unicode MS"/>
                        </a:rPr>
                        <a:t>٥٠</a:t>
                      </a:r>
                    </a:p>
                  </a:txBody>
                  <a:tcPr marL="0" marR="0" marT="0" marB="0" anchor="ctr"/>
                </a:tc>
                <a:tc>
                  <a:txBody>
                    <a:bodyPr/>
                    <a:lstStyle/>
                    <a:p>
                      <a:pPr marR="190500" indent="0" algn="r" rtl="1">
                        <a:lnSpc>
                          <a:spcPts val="1770"/>
                        </a:lnSpc>
                      </a:pPr>
                      <a:r>
                        <a:rPr lang="en-US" sz="1600">
                          <a:latin typeface="Times New Roman"/>
                        </a:rPr>
                        <a:t>٠</a:t>
                      </a:r>
                      <a:r>
                        <a:rPr lang="ar-SA" sz="1600">
                          <a:latin typeface="Times New Roman"/>
                        </a:rPr>
                        <a:t>ه.</a:t>
                      </a:r>
                      <a:r>
                        <a:rPr lang="en-US" sz="1600">
                          <a:latin typeface="Times New Roman"/>
                        </a:rPr>
                        <a:t>٣</a:t>
                      </a:r>
                    </a:p>
                  </a:txBody>
                  <a:tcPr marL="0" marR="0" marT="0" marB="0" anchor="ctr"/>
                </a:tc>
                <a:tc>
                  <a:txBody>
                    <a:bodyPr/>
                    <a:lstStyle/>
                    <a:p>
                      <a:pPr marR="190500" indent="0" algn="r" rtl="1">
                        <a:lnSpc>
                          <a:spcPts val="1770"/>
                        </a:lnSpc>
                      </a:pPr>
                      <a:r>
                        <a:rPr lang="en-US" sz="1600">
                          <a:latin typeface="Times New Roman"/>
                        </a:rPr>
                        <a:t>٠</a:t>
                      </a:r>
                      <a:r>
                        <a:rPr lang="ar-SA" sz="1600">
                          <a:latin typeface="Times New Roman"/>
                        </a:rPr>
                        <a:t>ه.</a:t>
                      </a:r>
                      <a:r>
                        <a:rPr lang="en-US" sz="1600">
                          <a:latin typeface="Times New Roman"/>
                        </a:rPr>
                        <a:t>٤</a:t>
                      </a:r>
                    </a:p>
                  </a:txBody>
                  <a:tcPr marL="0" marR="0" marT="0" marB="0" anchor="ctr"/>
                </a:tc>
                <a:tc>
                  <a:txBody>
                    <a:bodyPr/>
                    <a:lstStyle/>
                    <a:p>
                      <a:pPr indent="0" algn="ctr" rtl="1">
                        <a:lnSpc>
                          <a:spcPts val="1330"/>
                        </a:lnSpc>
                      </a:pPr>
                      <a:r>
                        <a:rPr lang="ar-SA" sz="1200">
                          <a:latin typeface="Times New Roman"/>
                        </a:rPr>
                        <a:t>ب+</a:t>
                      </a:r>
                    </a:p>
                  </a:txBody>
                  <a:tcPr marL="0" marR="0" marT="0" marB="0" anchor="ctr"/>
                </a:tc>
                <a:tc>
                  <a:txBody>
                    <a:bodyPr/>
                    <a:lstStyle/>
                    <a:p>
                      <a:pPr indent="0" algn="ctr">
                        <a:lnSpc>
                          <a:spcPts val="1770"/>
                        </a:lnSpc>
                      </a:pPr>
                      <a:r>
                        <a:rPr lang="ar-SA" sz="1600">
                          <a:latin typeface="Times New Roman"/>
                        </a:rPr>
                        <a:t>٨٥</a:t>
                      </a:r>
                    </a:p>
                  </a:txBody>
                  <a:tcPr marL="0" marR="0" marT="0" marB="0" anchor="ctr"/>
                </a:tc>
                <a:tc>
                  <a:txBody>
                    <a:bodyPr/>
                    <a:lstStyle/>
                    <a:p>
                      <a:pPr indent="0" algn="ctr">
                        <a:lnSpc>
                          <a:spcPts val="1660"/>
                        </a:lnSpc>
                      </a:pPr>
                      <a:r>
                        <a:rPr lang="ar-SA" sz="1500">
                          <a:latin typeface="Times New Roman"/>
                        </a:rPr>
                        <a:t>٢</a:t>
                      </a:r>
                    </a:p>
                  </a:txBody>
                  <a:tcPr marL="0" marR="0" marT="0" marB="0" anchor="ctr"/>
                </a:tc>
                <a:tc>
                  <a:txBody>
                    <a:bodyPr/>
                    <a:lstStyle/>
                    <a:p>
                      <a:pPr marR="165100" indent="0" algn="r" rtl="1">
                        <a:lnSpc>
                          <a:spcPts val="1770"/>
                        </a:lnSpc>
                      </a:pPr>
                      <a:r>
                        <a:rPr lang="en-US" sz="1600">
                          <a:latin typeface="Times New Roman"/>
                        </a:rPr>
                        <a:t>٣٠١</a:t>
                      </a:r>
                      <a:r>
                        <a:rPr lang="ar-SA" sz="1600">
                          <a:latin typeface="Times New Roman"/>
                        </a:rPr>
                        <a:t> </a:t>
                      </a:r>
                      <a:r>
                        <a:rPr lang="ar-SA" sz="1500">
                          <a:latin typeface="Times New Roman"/>
                        </a:rPr>
                        <a:t>سلم</a:t>
                      </a:r>
                    </a:p>
                  </a:txBody>
                  <a:tcPr marL="0" marR="0" marT="0" marB="0" anchor="ctr"/>
                </a:tc>
              </a:tr>
              <a:tr h="878681">
                <a:tc>
                  <a:txBody>
                    <a:bodyPr/>
                    <a:lstStyle/>
                    <a:p>
                      <a:pPr marR="190500" indent="0" algn="r" rtl="1">
                        <a:lnSpc>
                          <a:spcPts val="2330"/>
                        </a:lnSpc>
                      </a:pPr>
                      <a:r>
                        <a:rPr lang="ar-SA" sz="2100">
                          <a:latin typeface="Times New Roman"/>
                        </a:rPr>
                        <a:t>غ</a:t>
                      </a:r>
                    </a:p>
                  </a:txBody>
                  <a:tcPr marL="0" marR="0" marT="0" marB="0" anchor="ctr"/>
                </a:tc>
                <a:tc>
                  <a:txBody>
                    <a:bodyPr/>
                    <a:lstStyle/>
                    <a:p>
                      <a:pPr marL="254000" indent="0">
                        <a:lnSpc>
                          <a:spcPts val="1770"/>
                        </a:lnSpc>
                      </a:pPr>
                      <a:r>
                        <a:rPr lang="en-US" sz="1600">
                          <a:latin typeface="Times New Roman"/>
                        </a:rPr>
                        <a:t>;■</a:t>
                      </a:r>
                    </a:p>
                  </a:txBody>
                  <a:tcPr marL="0" marR="0" marT="0" marB="0" anchor="ctr"/>
                </a:tc>
                <a:tc>
                  <a:txBody>
                    <a:bodyPr/>
                    <a:lstStyle/>
                    <a:p>
                      <a:pPr marL="190500" indent="0">
                        <a:lnSpc>
                          <a:spcPts val="1770"/>
                        </a:lnSpc>
                      </a:pPr>
                      <a:r>
                        <a:rPr lang="ar-SA" sz="1600">
                          <a:latin typeface="Times New Roman"/>
                        </a:rPr>
                        <a:t>٣.'.</a:t>
                      </a:r>
                    </a:p>
                  </a:txBody>
                  <a:tcPr marL="0" marR="0" marT="0" marB="0" anchor="ctr"/>
                </a:tc>
                <a:tc>
                  <a:txBody>
                    <a:bodyPr/>
                    <a:lstStyle/>
                    <a:p>
                      <a:pPr marL="203200" indent="0">
                        <a:lnSpc>
                          <a:spcPts val="1330"/>
                        </a:lnSpc>
                      </a:pPr>
                      <a:r>
                        <a:rPr lang="ar-SA" sz="1200">
                          <a:latin typeface="Times New Roman"/>
                        </a:rPr>
                        <a:t>٣...</a:t>
                      </a:r>
                    </a:p>
                  </a:txBody>
                  <a:tcPr marL="0" marR="0" marT="0" marB="0" anchor="ctr"/>
                </a:tc>
                <a:tc>
                  <a:txBody>
                    <a:bodyPr/>
                    <a:lstStyle/>
                    <a:p>
                      <a:pPr indent="0" algn="ctr" rtl="1">
                        <a:lnSpc>
                          <a:spcPts val="1660"/>
                        </a:lnSpc>
                      </a:pPr>
                      <a:r>
                        <a:rPr lang="ar-SA" sz="1500">
                          <a:latin typeface="Times New Roman"/>
                        </a:rPr>
                        <a:t>ح</a:t>
                      </a:r>
                    </a:p>
                  </a:txBody>
                  <a:tcPr marL="0" marR="0" marT="0" marB="0" anchor="ctr"/>
                </a:tc>
                <a:tc>
                  <a:txBody>
                    <a:bodyPr/>
                    <a:lstStyle/>
                    <a:p>
                      <a:pPr indent="0" algn="ctr">
                        <a:lnSpc>
                          <a:spcPts val="1770"/>
                        </a:lnSpc>
                      </a:pPr>
                      <a:r>
                        <a:rPr lang="ar-SA" sz="1600">
                          <a:latin typeface="Times New Roman"/>
                        </a:rPr>
                        <a:t>٧.</a:t>
                      </a:r>
                    </a:p>
                  </a:txBody>
                  <a:tcPr marL="0" marR="0" marT="0" marB="0" anchor="ctr"/>
                </a:tc>
                <a:tc>
                  <a:txBody>
                    <a:bodyPr/>
                    <a:lstStyle/>
                    <a:p>
                      <a:pPr indent="0" algn="ctr">
                        <a:lnSpc>
                          <a:spcPts val="1770"/>
                        </a:lnSpc>
                      </a:pPr>
                      <a:r>
                        <a:rPr lang="ar-SA" sz="1600">
                          <a:latin typeface="Times New Roman"/>
                        </a:rPr>
                        <a:t>٣</a:t>
                      </a:r>
                    </a:p>
                  </a:txBody>
                  <a:tcPr marL="0" marR="0" marT="0" marB="0" anchor="ctr"/>
                </a:tc>
                <a:tc>
                  <a:txBody>
                    <a:bodyPr/>
                    <a:lstStyle/>
                    <a:p>
                      <a:pPr marR="304800" indent="0" algn="r" rtl="1">
                        <a:lnSpc>
                          <a:spcPts val="1770"/>
                        </a:lnSpc>
                        <a:spcAft>
                          <a:spcPts val="630"/>
                        </a:spcAft>
                      </a:pPr>
                      <a:r>
                        <a:rPr lang="en-US" sz="1600">
                          <a:latin typeface="Times New Roman"/>
                        </a:rPr>
                        <a:t>٣٢٤</a:t>
                      </a:r>
                    </a:p>
                    <a:p>
                      <a:pPr marR="241300" indent="0" algn="r" rtl="1">
                        <a:lnSpc>
                          <a:spcPts val="1660"/>
                        </a:lnSpc>
                      </a:pPr>
                      <a:r>
                        <a:rPr lang="ar-SA" sz="1500">
                          <a:latin typeface="Times New Roman"/>
                        </a:rPr>
                        <a:t>كيم</a:t>
                      </a:r>
                    </a:p>
                  </a:txBody>
                  <a:tcPr marL="0" marR="0" marT="0" marB="0" anchor="b"/>
                </a:tc>
              </a:tr>
              <a:tr h="717946">
                <a:tc>
                  <a:txBody>
                    <a:bodyPr/>
                    <a:lstStyle/>
                    <a:p>
                      <a:pPr indent="0" algn="ctr">
                        <a:lnSpc>
                          <a:spcPts val="1110"/>
                        </a:lnSpc>
                      </a:pPr>
                      <a:r>
                        <a:rPr lang="ar-SA" sz="1000">
                          <a:latin typeface="Times New Roman"/>
                        </a:rPr>
                        <a:t>٠</a:t>
                      </a:r>
                    </a:p>
                  </a:txBody>
                  <a:tcPr marL="0" marR="0" marT="0" marB="0" anchor="ctr"/>
                </a:tc>
                <a:tc>
                  <a:txBody>
                    <a:bodyPr/>
                    <a:lstStyle/>
                    <a:p>
                      <a:pPr indent="0" algn="ctr" rtl="1">
                        <a:lnSpc>
                          <a:spcPts val="1110"/>
                        </a:lnSpc>
                        <a:spcAft>
                          <a:spcPts val="980"/>
                        </a:spcAft>
                      </a:pPr>
                      <a:r>
                        <a:rPr lang="ar-SA" sz="1000">
                          <a:latin typeface="Times New Roman"/>
                        </a:rPr>
                        <a:t>٠</a:t>
                      </a:r>
                    </a:p>
                    <a:p>
                      <a:pPr marR="292100" indent="0" algn="r" rtl="1">
                        <a:lnSpc>
                          <a:spcPts val="1770"/>
                        </a:lnSpc>
                      </a:pPr>
                      <a:r>
                        <a:rPr lang="ar-SA" sz="1600">
                          <a:latin typeface="Times New Roman"/>
                        </a:rPr>
                        <a:t>ز</a:t>
                      </a:r>
                    </a:p>
                  </a:txBody>
                  <a:tcPr marL="0" marR="0" marT="0" marB="0" anchor="ctr"/>
                </a:tc>
                <a:tc>
                  <a:txBody>
                    <a:bodyPr/>
                    <a:lstStyle/>
                    <a:p>
                      <a:pPr marL="190500" indent="0">
                        <a:lnSpc>
                          <a:spcPts val="1770"/>
                        </a:lnSpc>
                      </a:pPr>
                      <a:r>
                        <a:rPr lang="ar-SA" sz="1600">
                          <a:latin typeface="Times New Roman"/>
                        </a:rPr>
                        <a:t>٣.٧٥</a:t>
                      </a:r>
                    </a:p>
                  </a:txBody>
                  <a:tcPr marL="0" marR="0" marT="0" marB="0" anchor="ctr"/>
                </a:tc>
                <a:tc>
                  <a:txBody>
                    <a:bodyPr/>
                    <a:lstStyle/>
                    <a:p>
                      <a:pPr marL="203200" indent="0">
                        <a:lnSpc>
                          <a:spcPts val="1770"/>
                        </a:lnSpc>
                      </a:pPr>
                      <a:r>
                        <a:rPr lang="ar-SA" sz="1600">
                          <a:latin typeface="Times New Roman"/>
                        </a:rPr>
                        <a:t>٤.٧٥</a:t>
                      </a:r>
                    </a:p>
                  </a:txBody>
                  <a:tcPr marL="0" marR="0" marT="0" marB="0" anchor="ctr"/>
                </a:tc>
                <a:tc>
                  <a:txBody>
                    <a:bodyPr/>
                    <a:lstStyle/>
                    <a:p>
                      <a:pPr indent="0" algn="ctr" rtl="1">
                        <a:lnSpc>
                          <a:spcPts val="1660"/>
                        </a:lnSpc>
                      </a:pPr>
                      <a:r>
                        <a:rPr lang="ar-SA" sz="1500">
                          <a:latin typeface="Times New Roman"/>
                        </a:rPr>
                        <a:t>أ</a:t>
                      </a:r>
                    </a:p>
                  </a:txBody>
                  <a:tcPr marL="0" marR="0" marT="0" marB="0" anchor="ctr"/>
                </a:tc>
                <a:tc>
                  <a:txBody>
                    <a:bodyPr/>
                    <a:lstStyle/>
                    <a:p>
                      <a:pPr marR="241300" indent="0" algn="r">
                        <a:lnSpc>
                          <a:spcPts val="1770"/>
                        </a:lnSpc>
                      </a:pPr>
                      <a:r>
                        <a:rPr lang="ar-SA" sz="1600">
                          <a:latin typeface="Times New Roman"/>
                        </a:rPr>
                        <a:t>٩٢</a:t>
                      </a:r>
                    </a:p>
                  </a:txBody>
                  <a:tcPr marL="0" marR="0" marT="0" marB="0" anchor="ctr"/>
                </a:tc>
                <a:tc>
                  <a:txBody>
                    <a:bodyPr/>
                    <a:lstStyle/>
                    <a:p>
                      <a:pPr indent="0" algn="ctr">
                        <a:lnSpc>
                          <a:spcPts val="1330"/>
                        </a:lnSpc>
                      </a:pPr>
                      <a:r>
                        <a:rPr lang="ar-SA" sz="1200">
                          <a:latin typeface="Times New Roman"/>
                        </a:rPr>
                        <a:t>٣</a:t>
                      </a:r>
                    </a:p>
                  </a:txBody>
                  <a:tcPr marL="0" marR="0" marT="0" marB="0" anchor="ctr"/>
                </a:tc>
                <a:tc>
                  <a:txBody>
                    <a:bodyPr/>
                    <a:lstStyle/>
                    <a:p>
                      <a:pPr marR="304800" indent="0" algn="r" rtl="1">
                        <a:lnSpc>
                          <a:spcPts val="1770"/>
                        </a:lnSpc>
                        <a:spcAft>
                          <a:spcPts val="700"/>
                        </a:spcAft>
                      </a:pPr>
                      <a:r>
                        <a:rPr lang="en-US" sz="1600">
                          <a:latin typeface="Times New Roman"/>
                        </a:rPr>
                        <a:t>٢٣٥</a:t>
                      </a:r>
                    </a:p>
                    <a:p>
                      <a:pPr marR="304800" indent="0" algn="r" rtl="1">
                        <a:lnSpc>
                          <a:spcPts val="1660"/>
                        </a:lnSpc>
                      </a:pPr>
                      <a:r>
                        <a:rPr lang="ar-SA" sz="1500">
                          <a:latin typeface="Times New Roman"/>
                        </a:rPr>
                        <a:t>ريض</a:t>
                      </a:r>
                    </a:p>
                  </a:txBody>
                  <a:tcPr marL="0" marR="0" marT="0" marB="0" anchor="ctr"/>
                </a:tc>
              </a:tr>
              <a:tr h="882253">
                <a:tc>
                  <a:txBody>
                    <a:bodyPr/>
                    <a:lstStyle/>
                    <a:p>
                      <a:pPr marR="190500" indent="0" algn="r" rtl="1">
                        <a:lnSpc>
                          <a:spcPts val="2330"/>
                        </a:lnSpc>
                      </a:pPr>
                      <a:r>
                        <a:rPr lang="ar-SA" sz="2100">
                          <a:latin typeface="Times New Roman"/>
                        </a:rPr>
                        <a:t>؛</a:t>
                      </a:r>
                    </a:p>
                  </a:txBody>
                  <a:tcPr marL="0" marR="0" marT="0" marB="0" anchor="ctr"/>
                </a:tc>
                <a:tc>
                  <a:txBody>
                    <a:bodyPr/>
                    <a:lstStyle/>
                    <a:p>
                      <a:endParaRPr sz="4200"/>
                    </a:p>
                  </a:txBody>
                  <a:tcPr marL="0" marR="0" marT="0" marB="0"/>
                </a:tc>
                <a:tc>
                  <a:txBody>
                    <a:bodyPr/>
                    <a:lstStyle/>
                    <a:p>
                      <a:pPr marL="190500" indent="0">
                        <a:lnSpc>
                          <a:spcPts val="1770"/>
                        </a:lnSpc>
                      </a:pPr>
                      <a:r>
                        <a:rPr lang="ar-SA" sz="1600">
                          <a:latin typeface="Times New Roman"/>
                        </a:rPr>
                        <a:t>٣'”</a:t>
                      </a:r>
                    </a:p>
                  </a:txBody>
                  <a:tcPr marL="0" marR="0" marT="0" marB="0" anchor="ctr"/>
                </a:tc>
                <a:tc>
                  <a:txBody>
                    <a:bodyPr/>
                    <a:lstStyle/>
                    <a:p>
                      <a:pPr marR="190500" indent="0" algn="r" rtl="1">
                        <a:lnSpc>
                          <a:spcPts val="1770"/>
                        </a:lnSpc>
                      </a:pPr>
                      <a:r>
                        <a:rPr lang="en-US" sz="1600">
                          <a:latin typeface="Times New Roman"/>
                        </a:rPr>
                        <a:t>٠٠</a:t>
                      </a:r>
                      <a:r>
                        <a:rPr lang="ar-SA" sz="1600">
                          <a:latin typeface="Times New Roman"/>
                        </a:rPr>
                        <a:t>؛</a:t>
                      </a:r>
                    </a:p>
                  </a:txBody>
                  <a:tcPr marL="0" marR="0" marT="0" marB="0" anchor="ctr"/>
                </a:tc>
                <a:tc>
                  <a:txBody>
                    <a:bodyPr/>
                    <a:lstStyle/>
                    <a:p>
                      <a:pPr indent="0" algn="ctr" rtl="1">
                        <a:lnSpc>
                          <a:spcPts val="1660"/>
                        </a:lnSpc>
                      </a:pPr>
                      <a:r>
                        <a:rPr lang="ar-SA" sz="1500">
                          <a:latin typeface="Times New Roman"/>
                        </a:rPr>
                        <a:t>ب</a:t>
                      </a:r>
                    </a:p>
                  </a:txBody>
                  <a:tcPr marL="0" marR="0" marT="0" marB="0" anchor="ctr"/>
                </a:tc>
                <a:tc>
                  <a:txBody>
                    <a:bodyPr/>
                    <a:lstStyle/>
                    <a:p>
                      <a:pPr indent="0" algn="ctr">
                        <a:lnSpc>
                          <a:spcPts val="1330"/>
                        </a:lnSpc>
                      </a:pPr>
                      <a:r>
                        <a:rPr lang="ar-SA" sz="1200">
                          <a:latin typeface="Times New Roman"/>
                        </a:rPr>
                        <a:t>٨٠</a:t>
                      </a:r>
                    </a:p>
                  </a:txBody>
                  <a:tcPr marL="0" marR="0" marT="0" marB="0" anchor="ctr"/>
                </a:tc>
                <a:tc>
                  <a:txBody>
                    <a:bodyPr/>
                    <a:lstStyle/>
                    <a:p>
                      <a:pPr indent="0" algn="ctr">
                        <a:lnSpc>
                          <a:spcPts val="1330"/>
                        </a:lnSpc>
                      </a:pPr>
                      <a:r>
                        <a:rPr lang="ar-SA" sz="1200">
                          <a:latin typeface="Times New Roman"/>
                        </a:rPr>
                        <a:t>٤</a:t>
                      </a:r>
                    </a:p>
                  </a:txBody>
                  <a:tcPr marL="0" marR="0" marT="0" marB="0" anchor="ctr"/>
                </a:tc>
                <a:tc>
                  <a:txBody>
                    <a:bodyPr/>
                    <a:lstStyle/>
                    <a:p>
                      <a:pPr marR="165100" indent="0" algn="r" rtl="1">
                        <a:lnSpc>
                          <a:spcPts val="1770"/>
                        </a:lnSpc>
                      </a:pPr>
                      <a:r>
                        <a:rPr lang="en-US" sz="1600">
                          <a:latin typeface="Times New Roman"/>
                        </a:rPr>
                        <a:t>٣١٢</a:t>
                      </a:r>
                      <a:r>
                        <a:rPr lang="ar-SA" sz="1600">
                          <a:latin typeface="Times New Roman"/>
                        </a:rPr>
                        <a:t>فبز</a:t>
                      </a:r>
                    </a:p>
                  </a:txBody>
                  <a:tcPr marL="0" marR="0" marT="0" marB="0" anchor="ctr"/>
                </a:tc>
              </a:tr>
              <a:tr h="735806">
                <a:tc>
                  <a:txBody>
                    <a:bodyPr/>
                    <a:lstStyle/>
                    <a:p>
                      <a:pPr indent="0" algn="ctr">
                        <a:lnSpc>
                          <a:spcPts val="1110"/>
                        </a:lnSpc>
                      </a:pPr>
                      <a:r>
                        <a:rPr lang="ar-SA" sz="1000">
                          <a:latin typeface="Times New Roman"/>
                        </a:rPr>
                        <a:t>٠</a:t>
                      </a:r>
                    </a:p>
                  </a:txBody>
                  <a:tcPr marL="0" marR="0" marT="0" marB="0"/>
                </a:tc>
                <a:tc>
                  <a:txBody>
                    <a:bodyPr/>
                    <a:lstStyle/>
                    <a:p>
                      <a:pPr indent="0" algn="ctr">
                        <a:lnSpc>
                          <a:spcPts val="1110"/>
                        </a:lnSpc>
                        <a:spcAft>
                          <a:spcPts val="630"/>
                        </a:spcAft>
                      </a:pPr>
                      <a:r>
                        <a:rPr lang="ar-SA" sz="1000">
                          <a:latin typeface="Times New Roman"/>
                        </a:rPr>
                        <a:t>٠</a:t>
                      </a:r>
                    </a:p>
                    <a:p>
                      <a:pPr marL="254000" indent="0">
                        <a:lnSpc>
                          <a:spcPts val="1770"/>
                        </a:lnSpc>
                      </a:pPr>
                      <a:r>
                        <a:rPr lang="ar-SA" sz="1600">
                          <a:latin typeface="Times New Roman"/>
                        </a:rPr>
                        <a:t>&lt;٠</a:t>
                      </a:r>
                    </a:p>
                  </a:txBody>
                  <a:tcPr marL="0" marR="0" marT="0" marB="0" anchor="ctr"/>
                </a:tc>
                <a:tc>
                  <a:txBody>
                    <a:bodyPr/>
                    <a:lstStyle/>
                    <a:p>
                      <a:endParaRPr sz="3500"/>
                    </a:p>
                  </a:txBody>
                  <a:tcPr marL="0" marR="0" marT="0" marB="0"/>
                </a:tc>
                <a:tc>
                  <a:txBody>
                    <a:bodyPr/>
                    <a:lstStyle/>
                    <a:p>
                      <a:endParaRPr sz="3500"/>
                    </a:p>
                  </a:txBody>
                  <a:tcPr marL="0" marR="0" marT="0" marB="0"/>
                </a:tc>
                <a:tc>
                  <a:txBody>
                    <a:bodyPr/>
                    <a:lstStyle/>
                    <a:p>
                      <a:endParaRPr sz="3500"/>
                    </a:p>
                  </a:txBody>
                  <a:tcPr marL="0" marR="0" marT="0" marB="0"/>
                </a:tc>
                <a:tc>
                  <a:txBody>
                    <a:bodyPr/>
                    <a:lstStyle/>
                    <a:p>
                      <a:endParaRPr sz="3500"/>
                    </a:p>
                  </a:txBody>
                  <a:tcPr marL="0" marR="0" marT="0" marB="0"/>
                </a:tc>
                <a:tc>
                  <a:txBody>
                    <a:bodyPr/>
                    <a:lstStyle/>
                    <a:p>
                      <a:pPr indent="0" algn="ctr">
                        <a:lnSpc>
                          <a:spcPts val="1770"/>
                        </a:lnSpc>
                      </a:pPr>
                      <a:r>
                        <a:rPr lang="ar-SA" sz="1600">
                          <a:latin typeface="Times New Roman"/>
                        </a:rPr>
                        <a:t>١٢</a:t>
                      </a:r>
                    </a:p>
                  </a:txBody>
                  <a:tcPr marL="0" marR="0" marT="0" marB="0" anchor="ctr"/>
                </a:tc>
                <a:tc>
                  <a:txBody>
                    <a:bodyPr/>
                    <a:lstStyle/>
                    <a:p>
                      <a:pPr marR="241300" indent="0" algn="r" rtl="1">
                        <a:lnSpc>
                          <a:spcPts val="1440"/>
                        </a:lnSpc>
                      </a:pPr>
                      <a:r>
                        <a:rPr lang="ar-SA" sz="1300" b="1">
                          <a:latin typeface="Times New Roman"/>
                        </a:rPr>
                        <a:t>المجموع</a:t>
                      </a:r>
                    </a:p>
                  </a:txBody>
                  <a:tcPr marL="0" marR="0" marT="0" marB="0" anchor="ctr"/>
                </a:tc>
              </a:tr>
            </a:tbl>
          </a:graphicData>
        </a:graphic>
      </p:graphicFrame>
      <p:sp>
        <p:nvSpPr>
          <p:cNvPr id="5" name="Rectangle 4"/>
          <p:cNvSpPr/>
          <p:nvPr/>
        </p:nvSpPr>
        <p:spPr>
          <a:xfrm>
            <a:off x="3714750" y="7711678"/>
            <a:ext cx="1432321" cy="232172"/>
          </a:xfrm>
          <a:prstGeom prst="rect">
            <a:avLst/>
          </a:prstGeom>
        </p:spPr>
        <p:txBody>
          <a:bodyPr wrap="none" lIns="0" tIns="0" rIns="0" bIns="0">
            <a:noAutofit/>
          </a:bodyPr>
          <a:lstStyle/>
          <a:p>
            <a:pPr indent="0" algn="r" rtl="1">
              <a:lnSpc>
                <a:spcPts val="1610"/>
              </a:lnSpc>
            </a:pPr>
            <a:r>
              <a:rPr lang="ar-SA" sz="1300" b="1">
                <a:latin typeface="Times New Roman"/>
              </a:rPr>
              <a:t>مجموع </a:t>
            </a:r>
            <a:r>
              <a:rPr lang="ar-SA" sz="1200">
                <a:latin typeface="Arial Unicode MS"/>
              </a:rPr>
              <a:t>النقاهد (</a:t>
            </a:r>
            <a:r>
              <a:rPr lang="en-US" sz="1200">
                <a:latin typeface="Arial Unicode MS"/>
              </a:rPr>
              <a:t>٤٨.٢٥</a:t>
            </a:r>
            <a:r>
              <a:rPr lang="ar-SA" sz="1200">
                <a:latin typeface="Arial Unicode MS"/>
              </a:rPr>
              <a:t>)</a:t>
            </a:r>
          </a:p>
        </p:txBody>
      </p:sp>
      <p:sp>
        <p:nvSpPr>
          <p:cNvPr id="6" name="Rectangle 5"/>
          <p:cNvSpPr/>
          <p:nvPr/>
        </p:nvSpPr>
        <p:spPr>
          <a:xfrm>
            <a:off x="1221581" y="7711678"/>
            <a:ext cx="1568053" cy="235743"/>
          </a:xfrm>
          <a:prstGeom prst="rect">
            <a:avLst/>
          </a:prstGeom>
        </p:spPr>
        <p:txBody>
          <a:bodyPr wrap="none" lIns="0" tIns="0" rIns="0" bIns="0">
            <a:noAutofit/>
          </a:bodyPr>
          <a:lstStyle/>
          <a:p>
            <a:pPr indent="0" algn="r" rtl="1">
              <a:lnSpc>
                <a:spcPts val="1610"/>
              </a:lnSpc>
            </a:pPr>
            <a:r>
              <a:rPr lang="ar-SA" sz="1300" b="1">
                <a:latin typeface="Times New Roman"/>
              </a:rPr>
              <a:t>مجموع </a:t>
            </a:r>
            <a:r>
              <a:rPr lang="ar-SA" sz="1200">
                <a:latin typeface="Arial Unicode MS"/>
              </a:rPr>
              <a:t>النقاط (</a:t>
            </a:r>
            <a:r>
              <a:rPr lang="en-US" sz="1200">
                <a:latin typeface="Arial Unicode MS"/>
              </a:rPr>
              <a:t>٣٦,٢٥</a:t>
            </a:r>
            <a:r>
              <a:rPr lang="ar-SA" sz="1200">
                <a:latin typeface="Arial Unicode MS"/>
              </a:rPr>
              <a:t>)</a:t>
            </a:r>
          </a:p>
        </p:txBody>
      </p:sp>
      <p:sp>
        <p:nvSpPr>
          <p:cNvPr id="7" name="Rectangle 6"/>
          <p:cNvSpPr/>
          <p:nvPr/>
        </p:nvSpPr>
        <p:spPr>
          <a:xfrm>
            <a:off x="5364956" y="8176021"/>
            <a:ext cx="1378744" cy="221457"/>
          </a:xfrm>
          <a:prstGeom prst="rect">
            <a:avLst/>
          </a:prstGeom>
        </p:spPr>
        <p:txBody>
          <a:bodyPr wrap="none" lIns="0" tIns="0" rIns="0" bIns="0">
            <a:noAutofit/>
          </a:bodyPr>
          <a:lstStyle/>
          <a:p>
            <a:pPr indent="0" algn="r" rtl="1">
              <a:lnSpc>
                <a:spcPts val="1610"/>
              </a:lnSpc>
            </a:pPr>
            <a:r>
              <a:rPr lang="ar-SA" sz="1300" b="1">
                <a:latin typeface="Times New Roman"/>
              </a:rPr>
              <a:t>معدل </a:t>
            </a:r>
            <a:r>
              <a:rPr lang="ar-SA" sz="1200">
                <a:latin typeface="Arial Unicode MS"/>
              </a:rPr>
              <a:t>الغصل الأول -</a:t>
            </a:r>
          </a:p>
        </p:txBody>
      </p:sp>
      <p:sp>
        <p:nvSpPr>
          <p:cNvPr id="8" name="Rectangle 7"/>
          <p:cNvSpPr/>
          <p:nvPr/>
        </p:nvSpPr>
        <p:spPr>
          <a:xfrm>
            <a:off x="3704034" y="8479631"/>
            <a:ext cx="1471612" cy="192881"/>
          </a:xfrm>
          <a:prstGeom prst="rect">
            <a:avLst/>
          </a:prstGeom>
        </p:spPr>
        <p:txBody>
          <a:bodyPr wrap="none" lIns="0" tIns="0" rIns="0" bIns="0">
            <a:noAutofit/>
          </a:bodyPr>
          <a:lstStyle/>
          <a:p>
            <a:pPr indent="0" algn="r" rtl="1">
              <a:lnSpc>
                <a:spcPts val="1440"/>
              </a:lnSpc>
            </a:pPr>
            <a:r>
              <a:rPr lang="ar-SA" sz="1300">
                <a:latin typeface="Times New Roman"/>
              </a:rPr>
              <a:t>محموء الوحدات(</a:t>
            </a:r>
            <a:r>
              <a:rPr lang="en-US" sz="1300">
                <a:latin typeface="Times New Roman"/>
              </a:rPr>
              <a:t>١٢</a:t>
            </a:r>
            <a:r>
              <a:rPr lang="ar-SA" sz="1300">
                <a:latin typeface="Times New Roman"/>
              </a:rPr>
              <a:t>)</a:t>
            </a:r>
          </a:p>
        </p:txBody>
      </p:sp>
      <p:sp>
        <p:nvSpPr>
          <p:cNvPr id="9" name="Rectangle 8"/>
          <p:cNvSpPr/>
          <p:nvPr/>
        </p:nvSpPr>
        <p:spPr>
          <a:xfrm>
            <a:off x="1303734" y="8479631"/>
            <a:ext cx="1478756" cy="207169"/>
          </a:xfrm>
          <a:prstGeom prst="rect">
            <a:avLst/>
          </a:prstGeom>
        </p:spPr>
        <p:txBody>
          <a:bodyPr wrap="none" lIns="0" tIns="0" rIns="0" bIns="0">
            <a:noAutofit/>
          </a:bodyPr>
          <a:lstStyle/>
          <a:p>
            <a:pPr indent="0" algn="r" rtl="1">
              <a:lnSpc>
                <a:spcPts val="1440"/>
              </a:lnSpc>
            </a:pPr>
            <a:r>
              <a:rPr lang="ar-SA" sz="1300">
                <a:latin typeface="Times New Roman"/>
              </a:rPr>
              <a:t>مجموع الوحدات (</a:t>
            </a:r>
            <a:r>
              <a:rPr lang="en-US" sz="1300">
                <a:latin typeface="Times New Roman"/>
              </a:rPr>
              <a:t>١٢</a:t>
            </a:r>
            <a:r>
              <a:rPr lang="ar-SA" sz="1300">
                <a:latin typeface="Times New Roman"/>
              </a:rPr>
              <a:t>)</a:t>
            </a:r>
          </a:p>
        </p:txBody>
      </p:sp>
    </p:spTree>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5464968" y="667940"/>
            <a:ext cx="1310878" cy="357188"/>
          </a:xfrm>
          <a:prstGeom prst="rect">
            <a:avLst/>
          </a:prstGeom>
        </p:spPr>
        <p:txBody>
          <a:bodyPr wrap="none" lIns="0" tIns="0" rIns="0" bIns="0">
            <a:noAutofit/>
          </a:bodyPr>
          <a:lstStyle/>
          <a:p>
            <a:pPr indent="0" algn="r" rtl="1">
              <a:lnSpc>
                <a:spcPts val="2210"/>
              </a:lnSpc>
            </a:pPr>
            <a:r>
              <a:rPr lang="ar-SA" sz="2000" b="1">
                <a:latin typeface="Times New Roman"/>
              </a:rPr>
              <a:t>الغصلالثاذي</a:t>
            </a:r>
            <a:r>
              <a:rPr lang="en-US" sz="2000" b="1">
                <a:latin typeface="Times New Roman"/>
              </a:rPr>
              <a:t>٤</a:t>
            </a:r>
          </a:p>
        </p:txBody>
      </p:sp>
      <p:graphicFrame>
        <p:nvGraphicFramePr>
          <p:cNvPr id="3" name="Table 2"/>
          <p:cNvGraphicFramePr>
            <a:graphicFrameLocks noGrp="1"/>
          </p:cNvGraphicFramePr>
          <p:nvPr/>
        </p:nvGraphicFramePr>
        <p:xfrm>
          <a:off x="867965" y="1293018"/>
          <a:ext cx="5915025" cy="2421732"/>
        </p:xfrm>
        <a:graphic>
          <a:graphicData uri="http://schemas.openxmlformats.org/drawingml/2006/table">
            <a:tbl>
              <a:tblPr/>
              <a:tblGrid>
                <a:gridCol w="446484"/>
                <a:gridCol w="560784"/>
                <a:gridCol w="671512"/>
                <a:gridCol w="682228"/>
                <a:gridCol w="921543"/>
                <a:gridCol w="775096"/>
                <a:gridCol w="1025128"/>
                <a:gridCol w="832246"/>
              </a:tblGrid>
              <a:tr h="535781">
                <a:tc gridSpan="2">
                  <a:txBody>
                    <a:bodyPr/>
                    <a:lstStyle/>
                    <a:p>
                      <a:pPr indent="0" algn="ctr" rtl="1">
                        <a:lnSpc>
                          <a:spcPts val="1330"/>
                        </a:lnSpc>
                      </a:pPr>
                      <a:r>
                        <a:rPr lang="ar-SA" sz="1200">
                          <a:latin typeface="Times New Roman"/>
                        </a:rPr>
                        <a:t>النقاط.</a:t>
                      </a:r>
                    </a:p>
                  </a:txBody>
                  <a:tcPr marL="0" marR="0" marT="0" marB="0" anchor="ctr"/>
                </a:tc>
                <a:tc hMerge="1">
                  <a:txBody>
                    <a:bodyPr/>
                    <a:lstStyle/>
                    <a:p>
                      <a:endParaRPr sz="2600"/>
                    </a:p>
                  </a:txBody>
                  <a:tcPr marL="0" marR="0" marT="0" marB="0"/>
                </a:tc>
                <a:tc gridSpan="2">
                  <a:txBody>
                    <a:bodyPr/>
                    <a:lstStyle/>
                    <a:p>
                      <a:pPr indent="0" algn="ctr" rtl="1">
                        <a:lnSpc>
                          <a:spcPts val="1330"/>
                        </a:lnSpc>
                      </a:pPr>
                      <a:r>
                        <a:rPr lang="ar-SA" sz="1000">
                          <a:latin typeface="Times New Roman"/>
                        </a:rPr>
                        <a:t>ونق </a:t>
                      </a:r>
                      <a:r>
                        <a:rPr lang="ar-SA" sz="1200">
                          <a:latin typeface="Times New Roman"/>
                        </a:rPr>
                        <a:t>التقدير</a:t>
                      </a:r>
                    </a:p>
                  </a:txBody>
                  <a:tcPr marL="0" marR="0" marT="0" marB="0" anchor="ctr"/>
                </a:tc>
                <a:tc hMerge="1">
                  <a:txBody>
                    <a:bodyPr/>
                    <a:lstStyle/>
                    <a:p>
                      <a:endParaRPr sz="2600"/>
                    </a:p>
                  </a:txBody>
                  <a:tcPr marL="0" marR="0" marT="0" marB="0"/>
                </a:tc>
                <a:tc>
                  <a:txBody>
                    <a:bodyPr/>
                    <a:lstStyle/>
                    <a:p>
                      <a:pPr indent="0" algn="ctr" rtl="1">
                        <a:lnSpc>
                          <a:spcPts val="1470"/>
                        </a:lnSpc>
                      </a:pPr>
                      <a:r>
                        <a:rPr lang="ar-SA" sz="1000">
                          <a:latin typeface="Arial Unicode MS"/>
                        </a:rPr>
                        <a:t>رمر</a:t>
                      </a:r>
                    </a:p>
                    <a:p>
                      <a:pPr indent="0" algn="ctr" rtl="1">
                        <a:lnSpc>
                          <a:spcPts val="1110"/>
                        </a:lnSpc>
                      </a:pPr>
                      <a:r>
                        <a:rPr lang="ar-SA" sz="1000">
                          <a:latin typeface="Times New Roman"/>
                        </a:rPr>
                        <a:t>التقدير</a:t>
                      </a:r>
                    </a:p>
                  </a:txBody>
                  <a:tcPr marL="0" marR="0" marT="0" marB="0" anchor="b"/>
                </a:tc>
                <a:tc>
                  <a:txBody>
                    <a:bodyPr/>
                    <a:lstStyle/>
                    <a:p>
                      <a:pPr indent="0" algn="ctr" rtl="1">
                        <a:lnSpc>
                          <a:spcPts val="1270"/>
                        </a:lnSpc>
                        <a:spcAft>
                          <a:spcPts val="280"/>
                        </a:spcAft>
                      </a:pPr>
                      <a:r>
                        <a:rPr lang="en-US" sz="1100">
                          <a:latin typeface="Times New Roman"/>
                        </a:rPr>
                        <a:t>١</a:t>
                      </a:r>
                      <a:r>
                        <a:rPr lang="ar-SA" sz="1100">
                          <a:latin typeface="Times New Roman"/>
                        </a:rPr>
                        <a:t>لدرجة</a:t>
                      </a:r>
                    </a:p>
                    <a:p>
                      <a:pPr indent="0" algn="ctr" rtl="1">
                        <a:lnSpc>
                          <a:spcPts val="1110"/>
                        </a:lnSpc>
                      </a:pPr>
                      <a:r>
                        <a:rPr lang="ar-SA" sz="950">
                          <a:latin typeface="Times New Roman"/>
                        </a:rPr>
                        <a:t>لئعويت.</a:t>
                      </a:r>
                    </a:p>
                  </a:txBody>
                  <a:tcPr marL="0" marR="0" marT="0" marB="0" anchor="b"/>
                </a:tc>
                <a:tc>
                  <a:txBody>
                    <a:bodyPr/>
                    <a:lstStyle/>
                    <a:p>
                      <a:pPr marR="114300" indent="0" algn="r" rtl="1">
                        <a:lnSpc>
                          <a:spcPts val="1270"/>
                        </a:lnSpc>
                      </a:pPr>
                      <a:r>
                        <a:rPr lang="ar-SA" sz="1100">
                          <a:latin typeface="Times New Roman"/>
                        </a:rPr>
                        <a:t>عدد الوحدات</a:t>
                      </a:r>
                    </a:p>
                  </a:txBody>
                  <a:tcPr marL="0" marR="0" marT="0" marB="0" anchor="ctr"/>
                </a:tc>
                <a:tc>
                  <a:txBody>
                    <a:bodyPr/>
                    <a:lstStyle/>
                    <a:p>
                      <a:pPr indent="0" algn="ctr" rtl="1">
                        <a:lnSpc>
                          <a:spcPts val="1330"/>
                        </a:lnSpc>
                      </a:pPr>
                      <a:r>
                        <a:rPr lang="ar-SA" sz="1200">
                          <a:latin typeface="Times New Roman"/>
                        </a:rPr>
                        <a:t>المقرو</a:t>
                      </a:r>
                    </a:p>
                  </a:txBody>
                  <a:tcPr marL="0" marR="0" marT="0" marB="0" anchor="ctr"/>
                </a:tc>
              </a:tr>
              <a:tr h="275034">
                <a:tc>
                  <a:txBody>
                    <a:bodyPr/>
                    <a:lstStyle/>
                    <a:p>
                      <a:pPr marR="177800" indent="0" algn="r">
                        <a:lnSpc>
                          <a:spcPts val="1110"/>
                        </a:lnSpc>
                      </a:pPr>
                      <a:r>
                        <a:rPr lang="ar-SA" sz="1000">
                          <a:latin typeface="Times New Roman"/>
                        </a:rPr>
                        <a:t>٨</a:t>
                      </a:r>
                    </a:p>
                  </a:txBody>
                  <a:tcPr marL="0" marR="0" marT="0" marB="0"/>
                </a:tc>
                <a:tc>
                  <a:txBody>
                    <a:bodyPr/>
                    <a:lstStyle/>
                    <a:p>
                      <a:pPr marL="215900" indent="0">
                        <a:lnSpc>
                          <a:spcPts val="1110"/>
                        </a:lnSpc>
                      </a:pPr>
                      <a:r>
                        <a:rPr lang="ar-SA" sz="1000">
                          <a:latin typeface="Times New Roman"/>
                        </a:rPr>
                        <a:t>١٠</a:t>
                      </a:r>
                    </a:p>
                  </a:txBody>
                  <a:tcPr marL="0" marR="0" marT="0" marB="0"/>
                </a:tc>
                <a:tc>
                  <a:txBody>
                    <a:bodyPr/>
                    <a:lstStyle/>
                    <a:p>
                      <a:pPr marL="215900" indent="0">
                        <a:lnSpc>
                          <a:spcPts val="1110"/>
                        </a:lnSpc>
                      </a:pPr>
                      <a:r>
                        <a:rPr lang="ar-SA" sz="1000">
                          <a:latin typeface="Times New Roman"/>
                        </a:rPr>
                        <a:t>٤...</a:t>
                      </a:r>
                    </a:p>
                  </a:txBody>
                  <a:tcPr marL="0" marR="0" marT="0" marB="0"/>
                </a:tc>
                <a:tc>
                  <a:txBody>
                    <a:bodyPr/>
                    <a:lstStyle/>
                    <a:p>
                      <a:pPr marL="215900" indent="0">
                        <a:lnSpc>
                          <a:spcPts val="1270"/>
                        </a:lnSpc>
                      </a:pPr>
                      <a:r>
                        <a:rPr lang="en-US" sz="1100">
                          <a:latin typeface="Times New Roman"/>
                        </a:rPr>
                        <a:t>....</a:t>
                      </a:r>
                    </a:p>
                  </a:txBody>
                  <a:tcPr marL="0" marR="0" marT="0" marB="0"/>
                </a:tc>
                <a:tc>
                  <a:txBody>
                    <a:bodyPr/>
                    <a:lstStyle/>
                    <a:p>
                      <a:pPr indent="0" algn="ctr" rtl="1">
                        <a:lnSpc>
                          <a:spcPts val="1110"/>
                        </a:lnSpc>
                      </a:pPr>
                      <a:r>
                        <a:rPr lang="ar-SA" sz="1000">
                          <a:latin typeface="Times New Roman"/>
                        </a:rPr>
                        <a:t>ا+</a:t>
                      </a:r>
                    </a:p>
                  </a:txBody>
                  <a:tcPr marL="0" marR="0" marT="0" marB="0"/>
                </a:tc>
                <a:tc>
                  <a:txBody>
                    <a:bodyPr/>
                    <a:lstStyle/>
                    <a:p>
                      <a:pPr indent="0" algn="ctr">
                        <a:lnSpc>
                          <a:spcPts val="1220"/>
                        </a:lnSpc>
                      </a:pPr>
                      <a:r>
                        <a:rPr lang="ar-SA" sz="1100">
                          <a:latin typeface="Times New Roman"/>
                        </a:rPr>
                        <a:t>٩٦</a:t>
                      </a:r>
                    </a:p>
                  </a:txBody>
                  <a:tcPr marL="0" marR="0" marT="0" marB="0"/>
                </a:tc>
                <a:tc>
                  <a:txBody>
                    <a:bodyPr/>
                    <a:lstStyle/>
                    <a:p>
                      <a:endParaRPr sz="1300"/>
                    </a:p>
                  </a:txBody>
                  <a:tcPr marL="0" marR="0" marT="0" marB="0"/>
                </a:tc>
                <a:tc>
                  <a:txBody>
                    <a:bodyPr/>
                    <a:lstStyle/>
                    <a:p>
                      <a:pPr marR="190500" indent="0" algn="r" rtl="1">
                        <a:lnSpc>
                          <a:spcPts val="1270"/>
                        </a:lnSpc>
                      </a:pPr>
                      <a:r>
                        <a:rPr lang="en-US" sz="1000">
                          <a:latin typeface="Times New Roman"/>
                        </a:rPr>
                        <a:t>١٠٤</a:t>
                      </a:r>
                      <a:r>
                        <a:rPr lang="ar-SA" sz="1000">
                          <a:latin typeface="Times New Roman"/>
                        </a:rPr>
                        <a:t> </a:t>
                      </a:r>
                      <a:r>
                        <a:rPr lang="ar-SA" sz="1100">
                          <a:latin typeface="Times New Roman"/>
                        </a:rPr>
                        <a:t>سلم</a:t>
                      </a:r>
                    </a:p>
                  </a:txBody>
                  <a:tcPr marL="0" marR="0" marT="0" marB="0" anchor="b"/>
                </a:tc>
              </a:tr>
              <a:tr h="517921">
                <a:tc>
                  <a:txBody>
                    <a:bodyPr/>
                    <a:lstStyle/>
                    <a:p>
                      <a:pPr marR="177800" indent="0" algn="r">
                        <a:lnSpc>
                          <a:spcPts val="1110"/>
                        </a:lnSpc>
                      </a:pPr>
                      <a:r>
                        <a:rPr lang="ar-SA" sz="1000">
                          <a:latin typeface="Times New Roman"/>
                        </a:rPr>
                        <a:t>٩</a:t>
                      </a:r>
                    </a:p>
                  </a:txBody>
                  <a:tcPr marL="0" marR="0" marT="0" marB="0"/>
                </a:tc>
                <a:tc>
                  <a:txBody>
                    <a:bodyPr/>
                    <a:lstStyle/>
                    <a:p>
                      <a:pPr marL="215900" indent="0">
                        <a:lnSpc>
                          <a:spcPts val="1110"/>
                        </a:lnSpc>
                      </a:pPr>
                      <a:r>
                        <a:rPr lang="ar-SA" sz="1000">
                          <a:latin typeface="Times New Roman"/>
                        </a:rPr>
                        <a:t>١٢</a:t>
                      </a:r>
                    </a:p>
                  </a:txBody>
                  <a:tcPr marL="0" marR="0" marT="0" marB="0"/>
                </a:tc>
                <a:tc>
                  <a:txBody>
                    <a:bodyPr/>
                    <a:lstStyle/>
                    <a:p>
                      <a:pPr marL="215900" indent="0">
                        <a:lnSpc>
                          <a:spcPts val="1470"/>
                        </a:lnSpc>
                      </a:pPr>
                      <a:r>
                        <a:rPr lang="ar-SA" sz="1000">
                          <a:latin typeface="Arial Unicode MS"/>
                        </a:rPr>
                        <a:t>٣٠'</a:t>
                      </a:r>
                    </a:p>
                  </a:txBody>
                  <a:tcPr marL="0" marR="0" marT="0" marB="0"/>
                </a:tc>
                <a:tc>
                  <a:txBody>
                    <a:bodyPr/>
                    <a:lstStyle/>
                    <a:p>
                      <a:pPr marL="215900" indent="0">
                        <a:lnSpc>
                          <a:spcPts val="1110"/>
                        </a:lnSpc>
                      </a:pPr>
                      <a:r>
                        <a:rPr lang="ar-SA" sz="1000">
                          <a:latin typeface="Times New Roman"/>
                        </a:rPr>
                        <a:t>،■٠٠</a:t>
                      </a:r>
                    </a:p>
                  </a:txBody>
                  <a:tcPr marL="0" marR="0" marT="0" marB="0"/>
                </a:tc>
                <a:tc>
                  <a:txBody>
                    <a:bodyPr/>
                    <a:lstStyle/>
                    <a:p>
                      <a:pPr indent="0" algn="ctr" rtl="1">
                        <a:lnSpc>
                          <a:spcPts val="1110"/>
                        </a:lnSpc>
                      </a:pPr>
                      <a:r>
                        <a:rPr lang="ar-SA" sz="1000">
                          <a:latin typeface="Times New Roman"/>
                        </a:rPr>
                        <a:t>ب</a:t>
                      </a:r>
                    </a:p>
                  </a:txBody>
                  <a:tcPr marL="0" marR="0" marT="0" marB="0"/>
                </a:tc>
                <a:tc>
                  <a:txBody>
                    <a:bodyPr/>
                    <a:lstStyle/>
                    <a:p>
                      <a:pPr indent="0" algn="ctr">
                        <a:lnSpc>
                          <a:spcPts val="1110"/>
                        </a:lnSpc>
                      </a:pPr>
                      <a:r>
                        <a:rPr lang="ar-SA" sz="1000">
                          <a:latin typeface="Times New Roman"/>
                        </a:rPr>
                        <a:t>٨٣</a:t>
                      </a:r>
                    </a:p>
                  </a:txBody>
                  <a:tcPr marL="0" marR="0" marT="0" marB="0"/>
                </a:tc>
                <a:tc>
                  <a:txBody>
                    <a:bodyPr/>
                    <a:lstStyle/>
                    <a:p>
                      <a:pPr indent="0" algn="ctr">
                        <a:lnSpc>
                          <a:spcPts val="1470"/>
                        </a:lnSpc>
                      </a:pPr>
                      <a:r>
                        <a:rPr lang="ar-SA" sz="1000">
                          <a:latin typeface="Arial Unicode MS"/>
                        </a:rPr>
                        <a:t>٣</a:t>
                      </a:r>
                    </a:p>
                  </a:txBody>
                  <a:tcPr marL="0" marR="0" marT="0" marB="0"/>
                </a:tc>
                <a:tc>
                  <a:txBody>
                    <a:bodyPr/>
                    <a:lstStyle/>
                    <a:p>
                      <a:pPr indent="0" algn="ctr" rtl="1">
                        <a:lnSpc>
                          <a:spcPts val="1110"/>
                        </a:lnSpc>
                        <a:spcAft>
                          <a:spcPts val="910"/>
                        </a:spcAft>
                      </a:pPr>
                      <a:r>
                        <a:rPr lang="en-US" sz="1000">
                          <a:latin typeface="Times New Roman"/>
                        </a:rPr>
                        <a:t>٣٢٧</a:t>
                      </a:r>
                    </a:p>
                    <a:p>
                      <a:pPr indent="0" algn="ctr" rtl="1">
                        <a:lnSpc>
                          <a:spcPts val="1110"/>
                        </a:lnSpc>
                      </a:pPr>
                      <a:r>
                        <a:rPr lang="ar-SA" sz="1000">
                          <a:latin typeface="Times New Roman"/>
                        </a:rPr>
                        <a:t>كيم</a:t>
                      </a:r>
                    </a:p>
                  </a:txBody>
                  <a:tcPr marL="0" marR="0" marT="0" marB="0" anchor="b"/>
                </a:tc>
              </a:tr>
              <a:tr h="521493">
                <a:tc>
                  <a:txBody>
                    <a:bodyPr/>
                    <a:lstStyle/>
                    <a:p>
                      <a:pPr marR="177800" indent="0" algn="r">
                        <a:lnSpc>
                          <a:spcPts val="1110"/>
                        </a:lnSpc>
                      </a:pPr>
                      <a:r>
                        <a:rPr lang="ar-SA" sz="1000">
                          <a:latin typeface="Times New Roman"/>
                        </a:rPr>
                        <a:t>٨</a:t>
                      </a:r>
                    </a:p>
                  </a:txBody>
                  <a:tcPr marL="0" marR="0" marT="0" marB="0" anchor="ctr"/>
                </a:tc>
                <a:tc>
                  <a:txBody>
                    <a:bodyPr/>
                    <a:lstStyle/>
                    <a:p>
                      <a:pPr marL="215900" indent="0">
                        <a:lnSpc>
                          <a:spcPts val="1110"/>
                        </a:lnSpc>
                      </a:pPr>
                      <a:r>
                        <a:rPr lang="ar-SA" sz="1000">
                          <a:latin typeface="Times New Roman"/>
                        </a:rPr>
                        <a:t>١٢</a:t>
                      </a:r>
                    </a:p>
                  </a:txBody>
                  <a:tcPr marL="0" marR="0" marT="0" marB="0" anchor="ctr"/>
                </a:tc>
                <a:tc>
                  <a:txBody>
                    <a:bodyPr/>
                    <a:lstStyle/>
                    <a:p>
                      <a:endParaRPr sz="2500"/>
                    </a:p>
                  </a:txBody>
                  <a:tcPr marL="0" marR="0" marT="0" marB="0"/>
                </a:tc>
                <a:tc>
                  <a:txBody>
                    <a:bodyPr/>
                    <a:lstStyle/>
                    <a:p>
                      <a:pPr marL="215900" indent="0">
                        <a:lnSpc>
                          <a:spcPts val="1110"/>
                        </a:lnSpc>
                      </a:pPr>
                      <a:r>
                        <a:rPr lang="ar-SA" sz="1000">
                          <a:latin typeface="Times New Roman"/>
                        </a:rPr>
                        <a:t>٣-'.</a:t>
                      </a:r>
                    </a:p>
                  </a:txBody>
                  <a:tcPr marL="0" marR="0" marT="0" marB="0" anchor="ctr"/>
                </a:tc>
                <a:tc>
                  <a:txBody>
                    <a:bodyPr/>
                    <a:lstStyle/>
                    <a:p>
                      <a:pPr indent="0" algn="ctr" rtl="1">
                        <a:lnSpc>
                          <a:spcPts val="1110"/>
                        </a:lnSpc>
                      </a:pPr>
                      <a:r>
                        <a:rPr lang="ar-SA" sz="1000">
                          <a:latin typeface="Times New Roman"/>
                        </a:rPr>
                        <a:t>ج</a:t>
                      </a:r>
                    </a:p>
                  </a:txBody>
                  <a:tcPr marL="0" marR="0" marT="0" marB="0" anchor="ctr"/>
                </a:tc>
                <a:tc>
                  <a:txBody>
                    <a:bodyPr/>
                    <a:lstStyle/>
                    <a:p>
                      <a:pPr indent="0" algn="ctr">
                        <a:lnSpc>
                          <a:spcPts val="1110"/>
                        </a:lnSpc>
                      </a:pPr>
                      <a:r>
                        <a:rPr lang="ar-SA" sz="1000">
                          <a:latin typeface="Times New Roman"/>
                        </a:rPr>
                        <a:t>٧١</a:t>
                      </a:r>
                    </a:p>
                  </a:txBody>
                  <a:tcPr marL="0" marR="0" marT="0" marB="0" anchor="ctr"/>
                </a:tc>
                <a:tc>
                  <a:txBody>
                    <a:bodyPr/>
                    <a:lstStyle/>
                    <a:p>
                      <a:pPr indent="0" algn="ctr">
                        <a:lnSpc>
                          <a:spcPts val="1110"/>
                        </a:lnSpc>
                      </a:pPr>
                      <a:r>
                        <a:rPr lang="ar-SA" sz="1000">
                          <a:latin typeface="Times New Roman"/>
                        </a:rPr>
                        <a:t>٤</a:t>
                      </a:r>
                    </a:p>
                  </a:txBody>
                  <a:tcPr marL="0" marR="0" marT="0" marB="0" anchor="ctr"/>
                </a:tc>
                <a:tc>
                  <a:txBody>
                    <a:bodyPr/>
                    <a:lstStyle/>
                    <a:p>
                      <a:pPr indent="0" algn="ctr" rtl="1">
                        <a:lnSpc>
                          <a:spcPts val="1110"/>
                        </a:lnSpc>
                        <a:spcAft>
                          <a:spcPts val="770"/>
                        </a:spcAft>
                      </a:pPr>
                      <a:r>
                        <a:rPr lang="en-US" sz="1000">
                          <a:latin typeface="Times New Roman"/>
                        </a:rPr>
                        <a:t>٣١٤</a:t>
                      </a:r>
                    </a:p>
                    <a:p>
                      <a:pPr indent="0" algn="ctr" rtl="1">
                        <a:lnSpc>
                          <a:spcPts val="1110"/>
                        </a:lnSpc>
                      </a:pPr>
                      <a:r>
                        <a:rPr lang="ar-SA" sz="1000">
                          <a:latin typeface="Times New Roman"/>
                        </a:rPr>
                        <a:t>ريض</a:t>
                      </a:r>
                    </a:p>
                  </a:txBody>
                  <a:tcPr marL="0" marR="0" marT="0" marB="0" anchor="b"/>
                </a:tc>
              </a:tr>
              <a:tr h="275034">
                <a:tc>
                  <a:txBody>
                    <a:bodyPr/>
                    <a:lstStyle/>
                    <a:p>
                      <a:pPr marR="177800" indent="0" algn="r">
                        <a:lnSpc>
                          <a:spcPts val="1110"/>
                        </a:lnSpc>
                      </a:pPr>
                      <a:r>
                        <a:rPr lang="ar-SA" sz="1000">
                          <a:latin typeface="Times New Roman"/>
                        </a:rPr>
                        <a:t>٩</a:t>
                      </a:r>
                    </a:p>
                  </a:txBody>
                  <a:tcPr marL="0" marR="0" marT="0" marB="0"/>
                </a:tc>
                <a:tc>
                  <a:txBody>
                    <a:bodyPr/>
                    <a:lstStyle/>
                    <a:p>
                      <a:pPr marL="215900" indent="0">
                        <a:lnSpc>
                          <a:spcPts val="1110"/>
                        </a:lnSpc>
                      </a:pPr>
                      <a:r>
                        <a:rPr lang="ar-SA" sz="1000">
                          <a:latin typeface="Times New Roman"/>
                        </a:rPr>
                        <a:t>١٢</a:t>
                      </a:r>
                    </a:p>
                  </a:txBody>
                  <a:tcPr marL="0" marR="0" marT="0" marB="0"/>
                </a:tc>
                <a:tc>
                  <a:txBody>
                    <a:bodyPr/>
                    <a:lstStyle/>
                    <a:p>
                      <a:pPr marL="215900" indent="0">
                        <a:lnSpc>
                          <a:spcPts val="1110"/>
                        </a:lnSpc>
                      </a:pPr>
                      <a:r>
                        <a:rPr lang="ar-SA" sz="1000">
                          <a:latin typeface="Times New Roman"/>
                        </a:rPr>
                        <a:t>٣-..</a:t>
                      </a:r>
                    </a:p>
                  </a:txBody>
                  <a:tcPr marL="0" marR="0" marT="0" marB="0"/>
                </a:tc>
                <a:tc>
                  <a:txBody>
                    <a:bodyPr/>
                    <a:lstStyle/>
                    <a:p>
                      <a:pPr marL="215900" indent="0">
                        <a:lnSpc>
                          <a:spcPts val="1440"/>
                        </a:lnSpc>
                      </a:pPr>
                      <a:r>
                        <a:rPr lang="ar-SA" sz="1300">
                          <a:latin typeface="Times New Roman"/>
                        </a:rPr>
                        <a:t>٤...</a:t>
                      </a:r>
                    </a:p>
                  </a:txBody>
                  <a:tcPr marL="0" marR="0" marT="0" marB="0"/>
                </a:tc>
                <a:tc>
                  <a:txBody>
                    <a:bodyPr/>
                    <a:lstStyle/>
                    <a:p>
                      <a:pPr indent="0" algn="ctr" rtl="1">
                        <a:lnSpc>
                          <a:spcPts val="1110"/>
                        </a:lnSpc>
                      </a:pPr>
                      <a:r>
                        <a:rPr lang="ar-SA" sz="1000">
                          <a:latin typeface="Times New Roman"/>
                        </a:rPr>
                        <a:t>ب</a:t>
                      </a:r>
                    </a:p>
                  </a:txBody>
                  <a:tcPr marL="0" marR="0" marT="0" marB="0"/>
                </a:tc>
                <a:tc>
                  <a:txBody>
                    <a:bodyPr/>
                    <a:lstStyle/>
                    <a:p>
                      <a:pPr indent="0" algn="ctr">
                        <a:lnSpc>
                          <a:spcPts val="1110"/>
                        </a:lnSpc>
                      </a:pPr>
                      <a:r>
                        <a:rPr lang="ar-SA" sz="1000">
                          <a:latin typeface="Times New Roman"/>
                        </a:rPr>
                        <a:t>٨١</a:t>
                      </a:r>
                    </a:p>
                  </a:txBody>
                  <a:tcPr marL="0" marR="0" marT="0" marB="0"/>
                </a:tc>
                <a:tc>
                  <a:txBody>
                    <a:bodyPr/>
                    <a:lstStyle/>
                    <a:p>
                      <a:pPr indent="0" algn="ctr">
                        <a:lnSpc>
                          <a:spcPts val="1110"/>
                        </a:lnSpc>
                      </a:pPr>
                      <a:r>
                        <a:rPr lang="ar-SA" sz="1000">
                          <a:latin typeface="Times New Roman"/>
                        </a:rPr>
                        <a:t>٣</a:t>
                      </a:r>
                    </a:p>
                  </a:txBody>
                  <a:tcPr marL="0" marR="0" marT="0" marB="0"/>
                </a:tc>
                <a:tc>
                  <a:txBody>
                    <a:bodyPr/>
                    <a:lstStyle/>
                    <a:p>
                      <a:pPr indent="0" algn="ctr" rtl="1">
                        <a:lnSpc>
                          <a:spcPts val="1110"/>
                        </a:lnSpc>
                      </a:pPr>
                      <a:r>
                        <a:rPr lang="en-US" sz="1000">
                          <a:latin typeface="Times New Roman"/>
                        </a:rPr>
                        <a:t>٣٢٦</a:t>
                      </a:r>
                      <a:r>
                        <a:rPr lang="ar-SA" sz="1000">
                          <a:latin typeface="Times New Roman"/>
                        </a:rPr>
                        <a:t> فز</a:t>
                      </a:r>
                    </a:p>
                  </a:txBody>
                  <a:tcPr marL="0" marR="0" marT="0" marB="0" anchor="b"/>
                </a:tc>
              </a:tr>
              <a:tr h="296465">
                <a:tc>
                  <a:txBody>
                    <a:bodyPr/>
                    <a:lstStyle/>
                    <a:p>
                      <a:pPr marR="177800" indent="0" algn="r">
                        <a:lnSpc>
                          <a:spcPts val="1270"/>
                        </a:lnSpc>
                      </a:pPr>
                      <a:r>
                        <a:rPr lang="ar-SA" sz="1100">
                          <a:latin typeface="Times New Roman"/>
                        </a:rPr>
                        <a:t>٣٤</a:t>
                      </a:r>
                    </a:p>
                  </a:txBody>
                  <a:tcPr marL="0" marR="0" marT="0" marB="0"/>
                </a:tc>
                <a:tc>
                  <a:txBody>
                    <a:bodyPr/>
                    <a:lstStyle/>
                    <a:p>
                      <a:pPr marL="215900" indent="0">
                        <a:lnSpc>
                          <a:spcPts val="1340"/>
                        </a:lnSpc>
                      </a:pPr>
                      <a:r>
                        <a:rPr lang="ar-SA" sz="950">
                          <a:latin typeface="Arial Unicode MS"/>
                        </a:rPr>
                        <a:t>٤٦</a:t>
                      </a:r>
                    </a:p>
                  </a:txBody>
                  <a:tcPr marL="0" marR="0" marT="0" marB="0"/>
                </a:tc>
                <a:tc>
                  <a:txBody>
                    <a:bodyPr/>
                    <a:lstStyle/>
                    <a:p>
                      <a:endParaRPr sz="1400"/>
                    </a:p>
                  </a:txBody>
                  <a:tcPr marL="0" marR="0" marT="0" marB="0"/>
                </a:tc>
                <a:tc>
                  <a:txBody>
                    <a:bodyPr/>
                    <a:lstStyle/>
                    <a:p>
                      <a:endParaRPr sz="1400"/>
                    </a:p>
                  </a:txBody>
                  <a:tcPr marL="0" marR="0" marT="0" marB="0"/>
                </a:tc>
                <a:tc>
                  <a:txBody>
                    <a:bodyPr/>
                    <a:lstStyle/>
                    <a:p>
                      <a:endParaRPr sz="1400"/>
                    </a:p>
                  </a:txBody>
                  <a:tcPr marL="0" marR="0" marT="0" marB="0"/>
                </a:tc>
                <a:tc>
                  <a:txBody>
                    <a:bodyPr/>
                    <a:lstStyle/>
                    <a:p>
                      <a:endParaRPr sz="1400"/>
                    </a:p>
                  </a:txBody>
                  <a:tcPr marL="0" marR="0" marT="0" marB="0"/>
                </a:tc>
                <a:tc>
                  <a:txBody>
                    <a:bodyPr/>
                    <a:lstStyle/>
                    <a:p>
                      <a:pPr indent="0" algn="ctr">
                        <a:lnSpc>
                          <a:spcPts val="1110"/>
                        </a:lnSpc>
                      </a:pPr>
                      <a:r>
                        <a:rPr lang="ar-SA" sz="1000">
                          <a:latin typeface="Times New Roman"/>
                        </a:rPr>
                        <a:t>١٢</a:t>
                      </a:r>
                    </a:p>
                  </a:txBody>
                  <a:tcPr marL="0" marR="0" marT="0" marB="0"/>
                </a:tc>
                <a:tc>
                  <a:txBody>
                    <a:bodyPr/>
                    <a:lstStyle/>
                    <a:p>
                      <a:pPr indent="0" algn="ctr" rtl="1">
                        <a:lnSpc>
                          <a:spcPts val="1220"/>
                        </a:lnSpc>
                      </a:pPr>
                      <a:r>
                        <a:rPr lang="ar-SA" sz="1100">
                          <a:latin typeface="Times New Roman"/>
                        </a:rPr>
                        <a:t>انجموء</a:t>
                      </a:r>
                    </a:p>
                  </a:txBody>
                  <a:tcPr marL="0" marR="0" marT="0" marB="0"/>
                </a:tc>
              </a:tr>
            </a:tbl>
          </a:graphicData>
        </a:graphic>
      </p:graphicFrame>
      <p:sp>
        <p:nvSpPr>
          <p:cNvPr id="4" name="Rectangle 3"/>
          <p:cNvSpPr/>
          <p:nvPr/>
        </p:nvSpPr>
        <p:spPr>
          <a:xfrm>
            <a:off x="3350418" y="4168378"/>
            <a:ext cx="1671638" cy="150018"/>
          </a:xfrm>
          <a:prstGeom prst="rect">
            <a:avLst/>
          </a:prstGeom>
        </p:spPr>
        <p:txBody>
          <a:bodyPr wrap="none" lIns="0" tIns="0" rIns="0" bIns="0">
            <a:noAutofit/>
          </a:bodyPr>
          <a:lstStyle/>
          <a:p>
            <a:pPr indent="0" algn="just" rtl="1">
              <a:lnSpc>
                <a:spcPts val="1770"/>
              </a:lnSpc>
              <a:spcAft>
                <a:spcPts val="210"/>
              </a:spcAft>
            </a:pPr>
            <a:r>
              <a:rPr lang="en-US" sz="1600">
                <a:latin typeface="Times New Roman"/>
              </a:rPr>
              <a:t>٤٦</a:t>
            </a:r>
            <a:r>
              <a:rPr lang="ar-SA" sz="1600">
                <a:latin typeface="Times New Roman"/>
              </a:rPr>
              <a:t>    </a:t>
            </a:r>
            <a:r>
              <a:rPr lang="en-US" sz="1600">
                <a:latin typeface="Times New Roman"/>
              </a:rPr>
              <a:t>٣٤</a:t>
            </a:r>
          </a:p>
        </p:txBody>
      </p:sp>
      <p:sp>
        <p:nvSpPr>
          <p:cNvPr id="5" name="Rectangle 4"/>
          <p:cNvSpPr/>
          <p:nvPr/>
        </p:nvSpPr>
        <p:spPr>
          <a:xfrm>
            <a:off x="3871912" y="4414837"/>
            <a:ext cx="2907506" cy="421481"/>
          </a:xfrm>
          <a:prstGeom prst="rect">
            <a:avLst/>
          </a:prstGeom>
        </p:spPr>
        <p:txBody>
          <a:bodyPr lIns="0" tIns="0" rIns="0" bIns="0">
            <a:noAutofit/>
          </a:bodyPr>
          <a:lstStyle/>
          <a:p>
            <a:pPr indent="0" algn="just" rtl="1">
              <a:lnSpc>
                <a:spcPts val="1610"/>
              </a:lnSpc>
              <a:spcBef>
                <a:spcPts val="210"/>
              </a:spcBef>
              <a:spcAft>
                <a:spcPts val="210"/>
              </a:spcAft>
            </a:pPr>
            <a:r>
              <a:rPr lang="ar-SA" sz="1200">
                <a:latin typeface="Arial Unicode MS"/>
              </a:rPr>
              <a:t>معدل النصل الثاني ء - = </a:t>
            </a:r>
            <a:r>
              <a:rPr lang="en-US" sz="1200">
                <a:latin typeface="Arial Unicode MS"/>
              </a:rPr>
              <a:t>٣٨٣</a:t>
            </a:r>
            <a:r>
              <a:rPr lang="ar-SA" sz="1200">
                <a:latin typeface="Arial Unicode MS"/>
              </a:rPr>
              <a:t> أو</a:t>
            </a:r>
          </a:p>
          <a:p>
            <a:pPr marR="1761729" indent="0" algn="just" rtl="1">
              <a:lnSpc>
                <a:spcPts val="1770"/>
              </a:lnSpc>
              <a:spcAft>
                <a:spcPts val="1960"/>
              </a:spcAft>
            </a:pPr>
            <a:r>
              <a:rPr lang="en-US" sz="1600">
                <a:latin typeface="Times New Roman"/>
              </a:rPr>
              <a:t>١٢</a:t>
            </a:r>
          </a:p>
        </p:txBody>
      </p:sp>
      <p:sp>
        <p:nvSpPr>
          <p:cNvPr id="6" name="Rectangle 5"/>
          <p:cNvSpPr/>
          <p:nvPr/>
        </p:nvSpPr>
        <p:spPr>
          <a:xfrm>
            <a:off x="2661046" y="4436268"/>
            <a:ext cx="892969" cy="403622"/>
          </a:xfrm>
          <a:prstGeom prst="rect">
            <a:avLst/>
          </a:prstGeom>
        </p:spPr>
        <p:txBody>
          <a:bodyPr lIns="0" tIns="0" rIns="0" bIns="0">
            <a:noAutofit/>
          </a:bodyPr>
          <a:lstStyle/>
          <a:p>
            <a:pPr indent="0" algn="r" rtl="1">
              <a:lnSpc>
                <a:spcPts val="720"/>
              </a:lnSpc>
              <a:spcAft>
                <a:spcPts val="910"/>
              </a:spcAft>
            </a:pPr>
            <a:r>
              <a:rPr lang="ar-SA" sz="650">
                <a:latin typeface="Times New Roman"/>
              </a:rPr>
              <a:t>_ت</a:t>
            </a:r>
            <a:r>
              <a:rPr lang="en-US" sz="650">
                <a:latin typeface="Times New Roman"/>
              </a:rPr>
              <a:t>٢٨٣</a:t>
            </a:r>
          </a:p>
          <a:p>
            <a:pPr indent="0" algn="r" rtl="1">
              <a:lnSpc>
                <a:spcPts val="1770"/>
              </a:lnSpc>
            </a:pPr>
            <a:r>
              <a:rPr lang="en-US" sz="1600">
                <a:latin typeface="Times New Roman"/>
              </a:rPr>
              <a:t>١٢</a:t>
            </a:r>
          </a:p>
        </p:txBody>
      </p:sp>
      <p:sp>
        <p:nvSpPr>
          <p:cNvPr id="7" name="Rectangle 6"/>
          <p:cNvSpPr/>
          <p:nvPr/>
        </p:nvSpPr>
        <p:spPr>
          <a:xfrm>
            <a:off x="853678" y="5272087"/>
            <a:ext cx="5918597" cy="1046559"/>
          </a:xfrm>
          <a:prstGeom prst="rect">
            <a:avLst/>
          </a:prstGeom>
        </p:spPr>
        <p:txBody>
          <a:bodyPr lIns="0" tIns="0" rIns="0" bIns="0">
            <a:noAutofit/>
          </a:bodyPr>
          <a:lstStyle/>
          <a:p>
            <a:pPr marR="1754585" indent="0" algn="just" rtl="1">
              <a:lnSpc>
                <a:spcPts val="1610"/>
              </a:lnSpc>
              <a:spcBef>
                <a:spcPts val="1960"/>
              </a:spcBef>
            </a:pPr>
            <a:r>
              <a:rPr lang="ar-SA" sz="1200">
                <a:latin typeface="Arial Unicode MS"/>
              </a:rPr>
              <a:t>مجموع النقاط</a:t>
            </a:r>
          </a:p>
          <a:p>
            <a:pPr marR="1754585" indent="0" algn="just" rtl="1">
              <a:lnSpc>
                <a:spcPts val="1770"/>
              </a:lnSpc>
              <a:spcAft>
                <a:spcPts val="210"/>
              </a:spcAft>
            </a:pPr>
            <a:r>
              <a:rPr lang="ar-SA" sz="1600">
                <a:latin typeface="Times New Roman"/>
              </a:rPr>
              <a:t>(ه</a:t>
            </a:r>
            <a:r>
              <a:rPr lang="en-US" sz="1600">
                <a:latin typeface="Times New Roman"/>
              </a:rPr>
              <a:t>٤٨.٢</a:t>
            </a:r>
            <a:r>
              <a:rPr lang="ar-SA" sz="1600">
                <a:latin typeface="Times New Roman"/>
              </a:rPr>
              <a:t> + </a:t>
            </a:r>
            <a:r>
              <a:rPr lang="en-US" sz="1600">
                <a:latin typeface="Times New Roman"/>
              </a:rPr>
              <a:t>٤٦</a:t>
            </a:r>
            <a:r>
              <a:rPr lang="ar-SA" sz="1600">
                <a:latin typeface="Times New Roman"/>
              </a:rPr>
              <a:t>)    (</a:t>
            </a:r>
            <a:r>
              <a:rPr lang="en-US" sz="1600">
                <a:latin typeface="Times New Roman"/>
              </a:rPr>
              <a:t>٣٦٢٥</a:t>
            </a:r>
            <a:r>
              <a:rPr lang="ar-SA" sz="1600">
                <a:latin typeface="Times New Roman"/>
              </a:rPr>
              <a:t> +</a:t>
            </a:r>
            <a:r>
              <a:rPr lang="en-US" sz="1600">
                <a:latin typeface="Times New Roman"/>
              </a:rPr>
              <a:t>٣٤</a:t>
            </a:r>
            <a:r>
              <a:rPr lang="ar-SA" sz="1600">
                <a:latin typeface="Times New Roman"/>
              </a:rPr>
              <a:t>)</a:t>
            </a:r>
          </a:p>
          <a:p>
            <a:pPr indent="0" algn="just" rtl="1">
              <a:lnSpc>
                <a:spcPts val="1770"/>
              </a:lnSpc>
            </a:pPr>
            <a:r>
              <a:rPr lang="ar-SA" sz="1600">
                <a:latin typeface="Times New Roman"/>
              </a:rPr>
              <a:t>المعدل التراكمي =_= </a:t>
            </a:r>
            <a:r>
              <a:rPr lang="en-US" sz="1600">
                <a:latin typeface="Times New Roman"/>
              </a:rPr>
              <a:t>٩٣</a:t>
            </a:r>
            <a:r>
              <a:rPr lang="ar-SA" sz="1600">
                <a:latin typeface="Times New Roman"/>
              </a:rPr>
              <a:t> </a:t>
            </a:r>
            <a:r>
              <a:rPr lang="en-US" sz="1600">
                <a:latin typeface="Times New Roman"/>
              </a:rPr>
              <a:t>٣</a:t>
            </a:r>
            <a:r>
              <a:rPr lang="ar-SA" sz="1600">
                <a:latin typeface="Times New Roman"/>
              </a:rPr>
              <a:t> أو -= </a:t>
            </a:r>
            <a:r>
              <a:rPr lang="en-US" sz="1600">
                <a:latin typeface="Times New Roman"/>
              </a:rPr>
              <a:t>٢,٩٢</a:t>
            </a:r>
          </a:p>
          <a:p>
            <a:pPr marR="1665685" indent="0" algn="just" rtl="1">
              <a:lnSpc>
                <a:spcPts val="1770"/>
              </a:lnSpc>
            </a:pPr>
            <a:r>
              <a:rPr lang="ar-SA" sz="1600">
                <a:latin typeface="Times New Roman"/>
              </a:rPr>
              <a:t>سأز|لوبدات    (</a:t>
            </a:r>
            <a:r>
              <a:rPr lang="en-US" sz="1600">
                <a:latin typeface="Times New Roman"/>
              </a:rPr>
              <a:t>١٢</a:t>
            </a:r>
            <a:r>
              <a:rPr lang="ar-SA" sz="1600">
                <a:latin typeface="Times New Roman"/>
              </a:rPr>
              <a:t> + </a:t>
            </a:r>
            <a:r>
              <a:rPr lang="en-US" sz="1600">
                <a:latin typeface="Times New Roman"/>
              </a:rPr>
              <a:t>١٢</a:t>
            </a:r>
            <a:r>
              <a:rPr lang="ar-SA" sz="1600">
                <a:latin typeface="Times New Roman"/>
              </a:rPr>
              <a:t>)</a:t>
            </a: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43712" y="57150"/>
            <a:ext cx="421481" cy="421481"/>
          </a:xfrm>
          <a:prstGeom prst="rect">
            <a:avLst/>
          </a:prstGeom>
        </p:spPr>
      </p:pic>
      <p:pic>
        <p:nvPicPr>
          <p:cNvPr id="3" name="Picture 2"/>
          <p:cNvPicPr>
            <a:picLocks noChangeAspect="1"/>
          </p:cNvPicPr>
          <p:nvPr/>
        </p:nvPicPr>
        <p:blipFill>
          <a:blip r:embed="rId3"/>
          <a:stretch>
            <a:fillRect/>
          </a:stretch>
        </p:blipFill>
        <p:spPr>
          <a:xfrm>
            <a:off x="2064543" y="842962"/>
            <a:ext cx="3214688" cy="664369"/>
          </a:xfrm>
          <a:prstGeom prst="rect">
            <a:avLst/>
          </a:prstGeom>
        </p:spPr>
      </p:pic>
      <p:pic>
        <p:nvPicPr>
          <p:cNvPr id="4" name="Picture 3"/>
          <p:cNvPicPr>
            <a:picLocks noChangeAspect="1"/>
          </p:cNvPicPr>
          <p:nvPr/>
        </p:nvPicPr>
        <p:blipFill>
          <a:blip r:embed="rId4"/>
          <a:stretch>
            <a:fillRect/>
          </a:stretch>
        </p:blipFill>
        <p:spPr>
          <a:xfrm>
            <a:off x="210740" y="10715"/>
            <a:ext cx="514350" cy="1207294"/>
          </a:xfrm>
          <a:prstGeom prst="rect">
            <a:avLst/>
          </a:prstGeom>
        </p:spPr>
      </p:pic>
      <p:pic>
        <p:nvPicPr>
          <p:cNvPr id="5" name="Picture 4"/>
          <p:cNvPicPr>
            <a:picLocks noChangeAspect="1"/>
          </p:cNvPicPr>
          <p:nvPr/>
        </p:nvPicPr>
        <p:blipFill>
          <a:blip r:embed="rId5"/>
          <a:stretch>
            <a:fillRect/>
          </a:stretch>
        </p:blipFill>
        <p:spPr>
          <a:xfrm>
            <a:off x="221456" y="1593056"/>
            <a:ext cx="239315" cy="228600"/>
          </a:xfrm>
          <a:prstGeom prst="rect">
            <a:avLst/>
          </a:prstGeom>
        </p:spPr>
      </p:pic>
      <p:pic>
        <p:nvPicPr>
          <p:cNvPr id="6" name="Picture 5"/>
          <p:cNvPicPr>
            <a:picLocks noChangeAspect="1"/>
          </p:cNvPicPr>
          <p:nvPr/>
        </p:nvPicPr>
        <p:blipFill>
          <a:blip r:embed="rId6"/>
          <a:stretch>
            <a:fillRect/>
          </a:stretch>
        </p:blipFill>
        <p:spPr>
          <a:xfrm>
            <a:off x="7097315" y="4264818"/>
            <a:ext cx="253603" cy="453628"/>
          </a:xfrm>
          <a:prstGeom prst="rect">
            <a:avLst/>
          </a:prstGeom>
        </p:spPr>
      </p:pic>
      <p:pic>
        <p:nvPicPr>
          <p:cNvPr id="7" name="Picture 6"/>
          <p:cNvPicPr>
            <a:picLocks noChangeAspect="1"/>
          </p:cNvPicPr>
          <p:nvPr/>
        </p:nvPicPr>
        <p:blipFill>
          <a:blip r:embed="rId7"/>
          <a:stretch>
            <a:fillRect/>
          </a:stretch>
        </p:blipFill>
        <p:spPr>
          <a:xfrm>
            <a:off x="275034" y="2393156"/>
            <a:ext cx="192881" cy="850106"/>
          </a:xfrm>
          <a:prstGeom prst="rect">
            <a:avLst/>
          </a:prstGeom>
        </p:spPr>
      </p:pic>
      <p:pic>
        <p:nvPicPr>
          <p:cNvPr id="8" name="Picture 7"/>
          <p:cNvPicPr>
            <a:picLocks noChangeAspect="1"/>
          </p:cNvPicPr>
          <p:nvPr/>
        </p:nvPicPr>
        <p:blipFill>
          <a:blip r:embed="rId8"/>
          <a:stretch>
            <a:fillRect/>
          </a:stretch>
        </p:blipFill>
        <p:spPr>
          <a:xfrm>
            <a:off x="6547246" y="8465343"/>
            <a:ext cx="785813" cy="2218135"/>
          </a:xfrm>
          <a:prstGeom prst="rect">
            <a:avLst/>
          </a:prstGeom>
        </p:spPr>
      </p:pic>
      <p:pic>
        <p:nvPicPr>
          <p:cNvPr id="9" name="Picture 8"/>
          <p:cNvPicPr>
            <a:picLocks noChangeAspect="1"/>
          </p:cNvPicPr>
          <p:nvPr/>
        </p:nvPicPr>
        <p:blipFill>
          <a:blip r:embed="rId9"/>
          <a:stretch>
            <a:fillRect/>
          </a:stretch>
        </p:blipFill>
        <p:spPr>
          <a:xfrm>
            <a:off x="271462" y="10194131"/>
            <a:ext cx="442913" cy="428625"/>
          </a:xfrm>
          <a:prstGeom prst="rect">
            <a:avLst/>
          </a:prstGeom>
        </p:spPr>
      </p:pic>
      <p:sp>
        <p:nvSpPr>
          <p:cNvPr id="10" name="Rectangle 9"/>
          <p:cNvSpPr/>
          <p:nvPr/>
        </p:nvSpPr>
        <p:spPr>
          <a:xfrm>
            <a:off x="5243512" y="1707356"/>
            <a:ext cx="1578769" cy="292894"/>
          </a:xfrm>
          <a:prstGeom prst="rect">
            <a:avLst/>
          </a:prstGeom>
        </p:spPr>
        <p:txBody>
          <a:bodyPr wrap="none" lIns="0" tIns="0" rIns="0" bIns="0">
            <a:noAutofit/>
          </a:bodyPr>
          <a:lstStyle/>
          <a:p>
            <a:pPr indent="0" algn="just" rtl="1">
              <a:lnSpc>
                <a:spcPts val="2100"/>
              </a:lnSpc>
              <a:spcAft>
                <a:spcPts val="1540"/>
              </a:spcAft>
            </a:pPr>
            <a:r>
              <a:rPr lang="ar-SA" sz="1900" b="1">
                <a:latin typeface="Times New Roman"/>
              </a:rPr>
              <a:t>السنة الدراسية</a:t>
            </a:r>
          </a:p>
        </p:txBody>
      </p:sp>
      <p:sp>
        <p:nvSpPr>
          <p:cNvPr id="11" name="Rectangle 10"/>
          <p:cNvSpPr/>
          <p:nvPr/>
        </p:nvSpPr>
        <p:spPr>
          <a:xfrm>
            <a:off x="2536031" y="2250281"/>
            <a:ext cx="3929062" cy="321469"/>
          </a:xfrm>
          <a:prstGeom prst="rect">
            <a:avLst/>
          </a:prstGeom>
        </p:spPr>
        <p:txBody>
          <a:bodyPr wrap="none" lIns="0" tIns="0" rIns="0" bIns="0">
            <a:noAutofit/>
          </a:bodyPr>
          <a:lstStyle/>
          <a:p>
            <a:pPr indent="419100" algn="r" rtl="1">
              <a:lnSpc>
                <a:spcPts val="2100"/>
              </a:lnSpc>
              <a:spcBef>
                <a:spcPts val="1540"/>
              </a:spcBef>
              <a:spcAft>
                <a:spcPts val="1540"/>
              </a:spcAft>
            </a:pPr>
            <a:r>
              <a:rPr lang="ar-SA" sz="1900" b="1">
                <a:latin typeface="Times New Roman"/>
              </a:rPr>
              <a:t>فصلان رئيسيان وفصل صيغي إن وجد .</a:t>
            </a:r>
          </a:p>
        </p:txBody>
      </p:sp>
      <p:sp>
        <p:nvSpPr>
          <p:cNvPr id="12" name="Rectangle 11"/>
          <p:cNvSpPr/>
          <p:nvPr/>
        </p:nvSpPr>
        <p:spPr>
          <a:xfrm>
            <a:off x="742950" y="2853928"/>
            <a:ext cx="6093618" cy="1282303"/>
          </a:xfrm>
          <a:prstGeom prst="rect">
            <a:avLst/>
          </a:prstGeom>
        </p:spPr>
        <p:txBody>
          <a:bodyPr lIns="0" tIns="0" rIns="0" bIns="0">
            <a:noAutofit/>
          </a:bodyPr>
          <a:lstStyle/>
          <a:p>
            <a:pPr indent="0" algn="just" rtl="1">
              <a:lnSpc>
                <a:spcPts val="2100"/>
              </a:lnSpc>
              <a:spcBef>
                <a:spcPts val="1540"/>
              </a:spcBef>
            </a:pPr>
            <a:r>
              <a:rPr lang="ar-SA" sz="1900" b="1">
                <a:latin typeface="Times New Roman"/>
              </a:rPr>
              <a:t>الفصل الدراسي:</a:t>
            </a:r>
          </a:p>
          <a:p>
            <a:pPr marR="4876800" indent="0" algn="r" rtl="1">
              <a:lnSpc>
                <a:spcPts val="2210"/>
              </a:lnSpc>
            </a:pPr>
            <a:r>
              <a:rPr lang="ar-SA" sz="2000">
                <a:latin typeface="Times New Roman"/>
              </a:rPr>
              <a:t>؛؛ م</a:t>
            </a:r>
          </a:p>
          <a:p>
            <a:pPr indent="419100" algn="just" rtl="1">
              <a:lnSpc>
                <a:spcPts val="3994"/>
              </a:lnSpc>
            </a:pPr>
            <a:r>
              <a:rPr lang="ar-SA" sz="2000">
                <a:latin typeface="Times New Roman"/>
              </a:rPr>
              <a:t>مدة زمنية لا تقل عن خمسة عشر اسبوعا تدرس </a:t>
            </a:r>
            <a:r>
              <a:rPr lang="ar-SA" sz="1700" b="1">
                <a:latin typeface="Times New Roman"/>
              </a:rPr>
              <a:t>على </a:t>
            </a:r>
            <a:r>
              <a:rPr lang="ar-SA" sz="2000">
                <a:latin typeface="Times New Roman"/>
              </a:rPr>
              <a:t>مداها المقررات الدراسية، ولا تدخل من ضمنها فترتا</a:t>
            </a:r>
          </a:p>
        </p:txBody>
      </p:sp>
      <p:sp>
        <p:nvSpPr>
          <p:cNvPr id="13" name="Rectangle 12"/>
          <p:cNvSpPr/>
          <p:nvPr/>
        </p:nvSpPr>
        <p:spPr>
          <a:xfrm>
            <a:off x="3896915" y="4371975"/>
            <a:ext cx="2928938" cy="282178"/>
          </a:xfrm>
          <a:prstGeom prst="rect">
            <a:avLst/>
          </a:prstGeom>
        </p:spPr>
        <p:txBody>
          <a:bodyPr wrap="none" lIns="0" tIns="0" rIns="0" bIns="0">
            <a:noAutofit/>
          </a:bodyPr>
          <a:lstStyle/>
          <a:p>
            <a:pPr indent="0" algn="just" rtl="1">
              <a:lnSpc>
                <a:spcPts val="2210"/>
              </a:lnSpc>
              <a:spcAft>
                <a:spcPts val="1540"/>
              </a:spcAft>
            </a:pPr>
            <a:r>
              <a:rPr lang="ar-SA" sz="2000">
                <a:latin typeface="Times New Roman"/>
              </a:rPr>
              <a:t>التسجيل والاختبارات النهاثية</a:t>
            </a:r>
            <a:r>
              <a:rPr lang="en-US" sz="2000">
                <a:latin typeface="Times New Roman"/>
              </a:rPr>
              <a:t>٠</a:t>
            </a:r>
          </a:p>
        </p:txBody>
      </p:sp>
      <p:sp>
        <p:nvSpPr>
          <p:cNvPr id="14" name="Rectangle 13"/>
          <p:cNvSpPr/>
          <p:nvPr/>
        </p:nvSpPr>
        <p:spPr>
          <a:xfrm>
            <a:off x="739378" y="4961334"/>
            <a:ext cx="6097190" cy="3200400"/>
          </a:xfrm>
          <a:prstGeom prst="rect">
            <a:avLst/>
          </a:prstGeom>
        </p:spPr>
        <p:txBody>
          <a:bodyPr lIns="0" tIns="0" rIns="0" bIns="0">
            <a:noAutofit/>
          </a:bodyPr>
          <a:lstStyle/>
          <a:p>
            <a:pPr indent="0" algn="just" rtl="1">
              <a:lnSpc>
                <a:spcPts val="2100"/>
              </a:lnSpc>
              <a:spcBef>
                <a:spcPts val="1540"/>
              </a:spcBef>
              <a:spcAft>
                <a:spcPts val="1540"/>
              </a:spcAft>
            </a:pPr>
            <a:r>
              <a:rPr lang="ar-SA" sz="1900" b="1">
                <a:latin typeface="Times New Roman"/>
              </a:rPr>
              <a:t>الغصل الصيفي:</a:t>
            </a:r>
          </a:p>
          <a:p>
            <a:pPr indent="419100" algn="just" rtl="1">
              <a:lnSpc>
                <a:spcPts val="3853"/>
              </a:lnSpc>
            </a:pPr>
            <a:r>
              <a:rPr lang="ar-SA" sz="2000">
                <a:latin typeface="Times New Roman"/>
              </a:rPr>
              <a:t>مدة زمنية لا تزيد </a:t>
            </a:r>
            <a:r>
              <a:rPr lang="ar-SA" sz="1700" b="1">
                <a:latin typeface="Times New Roman"/>
              </a:rPr>
              <a:t>على </a:t>
            </a:r>
            <a:r>
              <a:rPr lang="ar-SA" sz="2000">
                <a:latin typeface="Times New Roman"/>
              </a:rPr>
              <a:t>ثمانية أسابيع ولا تدخل من ضمنها فترتا التسجيل والاختبارات النهائية، وتضاعف خلالها المدة المخصصة لكل مقرر.</a:t>
            </a:r>
          </a:p>
          <a:p>
            <a:pPr indent="0" algn="just" rtl="1">
              <a:lnSpc>
                <a:spcPts val="2100"/>
              </a:lnSpc>
              <a:spcAft>
                <a:spcPts val="1120"/>
              </a:spcAft>
            </a:pPr>
            <a:r>
              <a:rPr lang="ar-SA" sz="1900" b="1">
                <a:latin typeface="Times New Roman"/>
              </a:rPr>
              <a:t>المستوى </a:t>
            </a:r>
            <a:r>
              <a:rPr lang="ar-SA" sz="1800" b="1">
                <a:latin typeface="Times New Roman"/>
              </a:rPr>
              <a:t>الدراسي:</a:t>
            </a:r>
          </a:p>
          <a:p>
            <a:pPr indent="419100" algn="just" rtl="1">
              <a:lnSpc>
                <a:spcPts val="3263"/>
              </a:lnSpc>
              <a:spcAft>
                <a:spcPts val="2730"/>
              </a:spcAft>
            </a:pPr>
            <a:r>
              <a:rPr lang="ar-SA" sz="2000">
                <a:latin typeface="Times New Roman"/>
              </a:rPr>
              <a:t>هو الدال </a:t>
            </a:r>
            <a:r>
              <a:rPr lang="ar-SA" sz="1700" b="1">
                <a:latin typeface="Times New Roman"/>
              </a:rPr>
              <a:t>على </a:t>
            </a:r>
            <a:r>
              <a:rPr lang="ar-SA" sz="2000">
                <a:latin typeface="Times New Roman"/>
              </a:rPr>
              <a:t>المرحلة الدراسية، وفقأ للخطط الدراسية المعتمدنل )</a:t>
            </a:r>
            <a:r>
              <a:rPr lang="en-US" sz="2000">
                <a:latin typeface="Times New Roman"/>
              </a:rPr>
              <a:t>٠</a:t>
            </a:r>
          </a:p>
        </p:txBody>
      </p:sp>
      <p:sp>
        <p:nvSpPr>
          <p:cNvPr id="15" name="Rectangle 14"/>
          <p:cNvSpPr/>
          <p:nvPr/>
        </p:nvSpPr>
        <p:spPr>
          <a:xfrm>
            <a:off x="714375" y="8843962"/>
            <a:ext cx="5614987" cy="1250156"/>
          </a:xfrm>
          <a:prstGeom prst="rect">
            <a:avLst/>
          </a:prstGeom>
        </p:spPr>
        <p:txBody>
          <a:bodyPr lIns="0" tIns="0" rIns="0" bIns="0">
            <a:noAutofit/>
          </a:bodyPr>
          <a:lstStyle/>
          <a:p>
            <a:pPr indent="0" algn="just" rtl="1">
              <a:lnSpc>
                <a:spcPts val="2503"/>
              </a:lnSpc>
              <a:spcBef>
                <a:spcPts val="2730"/>
              </a:spcBef>
            </a:pPr>
            <a:r>
              <a:rPr lang="ar-SA" sz="1500">
                <a:latin typeface="Times New Roman"/>
              </a:rPr>
              <a:t>عدلت </a:t>
            </a:r>
            <a:r>
              <a:rPr lang="ar-SA" sz="1600">
                <a:latin typeface="Times New Roman"/>
              </a:rPr>
              <a:t>الفقرة بموجب قرار مجلس التعليم العالي رقم (</a:t>
            </a:r>
            <a:r>
              <a:rPr lang="en-US" sz="1600">
                <a:latin typeface="Times New Roman"/>
              </a:rPr>
              <a:t>٢٣</a:t>
            </a:r>
            <a:r>
              <a:rPr lang="ar-SA" sz="1600">
                <a:latin typeface="Times New Roman"/>
              </a:rPr>
              <a:t>/ه</a:t>
            </a:r>
            <a:r>
              <a:rPr lang="en-US" sz="1600">
                <a:latin typeface="Times New Roman"/>
              </a:rPr>
              <a:t>٤٢٨/٤</a:t>
            </a:r>
            <a:r>
              <a:rPr lang="ar-SA" sz="1600">
                <a:latin typeface="Times New Roman"/>
              </a:rPr>
              <a:t> </a:t>
            </a:r>
            <a:r>
              <a:rPr lang="en-US" sz="1600">
                <a:latin typeface="Times New Roman"/>
              </a:rPr>
              <a:t>١</a:t>
            </a:r>
            <a:r>
              <a:rPr lang="ar-SA" sz="1600">
                <a:latin typeface="Times New Roman"/>
              </a:rPr>
              <a:t>) المتخذ في الجلسة (الخامسة والأربعين) المعقودة بتاريخ </a:t>
            </a:r>
            <a:r>
              <a:rPr lang="en-US" sz="1600">
                <a:latin typeface="Times New Roman"/>
              </a:rPr>
              <a:t>٨</a:t>
            </a:r>
            <a:r>
              <a:rPr lang="ar-SA" sz="1600">
                <a:latin typeface="Times New Roman"/>
              </a:rPr>
              <a:t> </a:t>
            </a:r>
            <a:r>
              <a:rPr lang="en-US" sz="1600">
                <a:latin typeface="Times New Roman"/>
              </a:rPr>
              <a:t>١</a:t>
            </a:r>
            <a:r>
              <a:rPr lang="ar-SA" sz="1600">
                <a:latin typeface="Times New Roman"/>
              </a:rPr>
              <a:t> ا </a:t>
            </a:r>
            <a:r>
              <a:rPr lang="en-US" sz="1600">
                <a:latin typeface="Times New Roman"/>
              </a:rPr>
              <a:t>١</a:t>
            </a:r>
            <a:r>
              <a:rPr lang="ar-SA" sz="1600">
                <a:latin typeface="Times New Roman"/>
              </a:rPr>
              <a:t> /</a:t>
            </a:r>
            <a:r>
              <a:rPr lang="en-US" sz="1600">
                <a:latin typeface="Times New Roman"/>
              </a:rPr>
              <a:t>٢٨</a:t>
            </a:r>
            <a:r>
              <a:rPr lang="ar-SA" sz="1600">
                <a:latin typeface="Times New Roman"/>
              </a:rPr>
              <a:t> </a:t>
            </a:r>
            <a:r>
              <a:rPr lang="en-US" sz="1600">
                <a:latin typeface="Times New Roman"/>
              </a:rPr>
              <a:t>٤</a:t>
            </a:r>
            <a:r>
              <a:rPr lang="ar-SA" sz="1600">
                <a:latin typeface="Times New Roman"/>
              </a:rPr>
              <a:t> </a:t>
            </a:r>
            <a:r>
              <a:rPr lang="en-US" sz="1600">
                <a:latin typeface="Times New Roman"/>
              </a:rPr>
              <a:t>١</a:t>
            </a:r>
            <a:r>
              <a:rPr lang="ar-SA" sz="1600">
                <a:latin typeface="Times New Roman"/>
              </a:rPr>
              <a:t> ف المتوح بالموافقة السامية رقم (</a:t>
            </a:r>
            <a:r>
              <a:rPr lang="en-US" sz="1600">
                <a:latin typeface="Times New Roman"/>
              </a:rPr>
              <a:t>٠٣٠</a:t>
            </a:r>
            <a:r>
              <a:rPr lang="ar-SA" sz="1600">
                <a:latin typeface="Times New Roman"/>
              </a:rPr>
              <a:t> </a:t>
            </a:r>
            <a:r>
              <a:rPr lang="en-US" sz="1600">
                <a:latin typeface="Times New Roman"/>
              </a:rPr>
              <a:t>٣</a:t>
            </a:r>
            <a:r>
              <a:rPr lang="ar-SA" sz="1600">
                <a:latin typeface="Times New Roman"/>
              </a:rPr>
              <a:t>/م ب) وتاريخ </a:t>
            </a:r>
            <a:r>
              <a:rPr lang="en-US" sz="1600">
                <a:latin typeface="Times New Roman"/>
              </a:rPr>
              <a:t>١٤٢٨/٣/٢٣</a:t>
            </a:r>
            <a:r>
              <a:rPr lang="ar-SA" sz="1600">
                <a:latin typeface="Times New Roman"/>
              </a:rPr>
              <a:t>د.</a:t>
            </a: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0856" y="200025"/>
            <a:ext cx="239315" cy="542925"/>
          </a:xfrm>
          <a:prstGeom prst="rect">
            <a:avLst/>
          </a:prstGeom>
        </p:spPr>
      </p:pic>
      <p:pic>
        <p:nvPicPr>
          <p:cNvPr id="3" name="Picture 2"/>
          <p:cNvPicPr>
            <a:picLocks noChangeAspect="1"/>
          </p:cNvPicPr>
          <p:nvPr/>
        </p:nvPicPr>
        <p:blipFill>
          <a:blip r:embed="rId3"/>
          <a:stretch>
            <a:fillRect/>
          </a:stretch>
        </p:blipFill>
        <p:spPr>
          <a:xfrm>
            <a:off x="385762" y="200025"/>
            <a:ext cx="314325" cy="714375"/>
          </a:xfrm>
          <a:prstGeom prst="rect">
            <a:avLst/>
          </a:prstGeom>
        </p:spPr>
      </p:pic>
      <p:sp>
        <p:nvSpPr>
          <p:cNvPr id="4" name="Rectangle 3"/>
          <p:cNvSpPr/>
          <p:nvPr/>
        </p:nvSpPr>
        <p:spPr>
          <a:xfrm>
            <a:off x="807243" y="742950"/>
            <a:ext cx="6057900" cy="764381"/>
          </a:xfrm>
          <a:prstGeom prst="rect">
            <a:avLst/>
          </a:prstGeom>
        </p:spPr>
        <p:txBody>
          <a:bodyPr lIns="0" tIns="0" rIns="0" bIns="0">
            <a:noAutofit/>
          </a:bodyPr>
          <a:lstStyle/>
          <a:p>
            <a:pPr indent="0" algn="r" rtl="1">
              <a:lnSpc>
                <a:spcPts val="2100"/>
              </a:lnSpc>
              <a:spcAft>
                <a:spcPts val="1050"/>
              </a:spcAft>
            </a:pPr>
            <a:r>
              <a:rPr lang="ar-SA" sz="1900" b="1">
                <a:latin typeface="Times New Roman"/>
              </a:rPr>
              <a:t>الخطة الدراسية؛</a:t>
            </a:r>
          </a:p>
          <a:p>
            <a:pPr indent="0" rtl="1">
              <a:lnSpc>
                <a:spcPts val="2210"/>
              </a:lnSpc>
              <a:spcAft>
                <a:spcPts val="1050"/>
              </a:spcAft>
            </a:pPr>
            <a:r>
              <a:rPr lang="ar-SA" sz="1800">
                <a:latin typeface="Times New Roman"/>
              </a:rPr>
              <a:t>هي </a:t>
            </a:r>
            <a:r>
              <a:rPr lang="ar-SA" sz="2000">
                <a:latin typeface="Times New Roman"/>
              </a:rPr>
              <a:t>مجموعة المقررات الدراسية الإجبارية، والإختيارية،</a:t>
            </a:r>
          </a:p>
        </p:txBody>
      </p:sp>
      <p:sp>
        <p:nvSpPr>
          <p:cNvPr id="5" name="Rectangle 4"/>
          <p:cNvSpPr/>
          <p:nvPr/>
        </p:nvSpPr>
        <p:spPr>
          <a:xfrm>
            <a:off x="792956" y="1660921"/>
            <a:ext cx="6079331" cy="4089797"/>
          </a:xfrm>
          <a:prstGeom prst="rect">
            <a:avLst/>
          </a:prstGeom>
        </p:spPr>
        <p:txBody>
          <a:bodyPr lIns="0" tIns="0" rIns="0" bIns="0">
            <a:noAutofit/>
          </a:bodyPr>
          <a:lstStyle/>
          <a:p>
            <a:pPr indent="0" algn="just" rtl="1">
              <a:lnSpc>
                <a:spcPts val="3684"/>
              </a:lnSpc>
              <a:spcBef>
                <a:spcPts val="1050"/>
              </a:spcBef>
            </a:pPr>
            <a:r>
              <a:rPr lang="ar-SA" sz="2000">
                <a:latin typeface="Times New Roman"/>
              </a:rPr>
              <a:t>والحرة، والتي تشكل من مجموع وحداتها متطلبات التخرج التي يجب </a:t>
            </a:r>
            <a:r>
              <a:rPr lang="ar-SA" sz="1700" b="1">
                <a:latin typeface="Times New Roman"/>
              </a:rPr>
              <a:t>على </a:t>
            </a:r>
            <a:r>
              <a:rPr lang="ar-SA" sz="2000">
                <a:latin typeface="Times New Roman"/>
              </a:rPr>
              <a:t>الطالب اجتيازها بنجاح للحصول </a:t>
            </a:r>
            <a:r>
              <a:rPr lang="ar-SA" sz="1700" b="1">
                <a:latin typeface="Times New Roman"/>
              </a:rPr>
              <a:t>على </a:t>
            </a:r>
            <a:r>
              <a:rPr lang="ar-SA" sz="2000">
                <a:latin typeface="Times New Roman"/>
              </a:rPr>
              <a:t>الدرجة العلمية </a:t>
            </a:r>
            <a:r>
              <a:rPr lang="ar-SA" sz="1800" b="1">
                <a:latin typeface="Times New Roman"/>
              </a:rPr>
              <a:t>في </a:t>
            </a:r>
            <a:r>
              <a:rPr lang="ar-SA" sz="2000">
                <a:latin typeface="Times New Roman"/>
              </a:rPr>
              <a:t>التخصص المحدد( </a:t>
            </a:r>
            <a:r>
              <a:rPr lang="en-US" sz="2000">
                <a:latin typeface="Times New Roman"/>
              </a:rPr>
              <a:t>٠</a:t>
            </a:r>
            <a:r>
              <a:rPr lang="ar-SA" sz="2000">
                <a:latin typeface="Times New Roman"/>
              </a:rPr>
              <a:t>)</a:t>
            </a:r>
            <a:r>
              <a:rPr lang="en-US" sz="2000">
                <a:latin typeface="Times New Roman"/>
              </a:rPr>
              <a:t>٠</a:t>
            </a:r>
          </a:p>
          <a:p>
            <a:pPr marR="544116" indent="-508000" algn="just" rtl="1">
              <a:lnSpc>
                <a:spcPts val="3684"/>
              </a:lnSpc>
            </a:pPr>
            <a:r>
              <a:rPr lang="ar-SA" sz="1900" b="1">
                <a:latin typeface="Times New Roman"/>
              </a:rPr>
              <a:t>المقرر </a:t>
            </a:r>
            <a:r>
              <a:rPr lang="ar-SA" sz="1800" b="1">
                <a:latin typeface="Times New Roman"/>
              </a:rPr>
              <a:t>الدراسي ؛</a:t>
            </a:r>
          </a:p>
          <a:p>
            <a:pPr indent="419100" algn="just" rtl="1">
              <a:lnSpc>
                <a:spcPts val="3684"/>
              </a:lnSpc>
            </a:pPr>
            <a:r>
              <a:rPr lang="ar-SA" sz="2000">
                <a:latin typeface="Times New Roman"/>
              </a:rPr>
              <a:t>مادة دراسية ضمن الخطه الدراسية المعتمدة </a:t>
            </a:r>
            <a:r>
              <a:rPr lang="ar-SA" sz="1800" b="1">
                <a:latin typeface="Times New Roman"/>
              </a:rPr>
              <a:t>في </a:t>
            </a:r>
            <a:r>
              <a:rPr lang="ar-SA" sz="2000">
                <a:latin typeface="Times New Roman"/>
              </a:rPr>
              <a:t>كل تخصص (برنامج) ويكون لكل مقرر رقم، ورمز، واسم، ووصف مغصل لمفرداته يميزه من حيث المحتوى، والمستوى عما سواه من مقررات، وملف خاص يحتفمظ </a:t>
            </a:r>
            <a:r>
              <a:rPr lang="ar-SA" sz="1800" b="1">
                <a:latin typeface="Times New Roman"/>
              </a:rPr>
              <a:t>به </a:t>
            </a:r>
            <a:r>
              <a:rPr lang="ar-SA" sz="2000">
                <a:latin typeface="Times New Roman"/>
              </a:rPr>
              <a:t>القسم لغرض المتابعة، والتقييم، والتطوير، ويجوز أن يكون لبعض المقررات متطلب، أو</a:t>
            </a:r>
          </a:p>
        </p:txBody>
      </p:sp>
      <p:sp>
        <p:nvSpPr>
          <p:cNvPr id="6" name="Rectangle 5"/>
          <p:cNvSpPr/>
          <p:nvPr/>
        </p:nvSpPr>
        <p:spPr>
          <a:xfrm>
            <a:off x="3514725" y="5932884"/>
            <a:ext cx="3350418" cy="271462"/>
          </a:xfrm>
          <a:prstGeom prst="rect">
            <a:avLst/>
          </a:prstGeom>
        </p:spPr>
        <p:txBody>
          <a:bodyPr wrap="none" lIns="0" tIns="0" rIns="0" bIns="0">
            <a:noAutofit/>
          </a:bodyPr>
          <a:lstStyle/>
          <a:p>
            <a:pPr marR="536972" indent="-508000" algn="just" rtl="1">
              <a:lnSpc>
                <a:spcPts val="2210"/>
              </a:lnSpc>
              <a:spcAft>
                <a:spcPts val="6790"/>
              </a:spcAft>
            </a:pPr>
            <a:r>
              <a:rPr lang="ar-SA" sz="2000">
                <a:latin typeface="Times New Roman"/>
              </a:rPr>
              <a:t>متطلبات سابقة، أو متزامنة معه </a:t>
            </a:r>
            <a:r>
              <a:rPr lang="en-US" sz="2000">
                <a:latin typeface="Times New Roman"/>
              </a:rPr>
              <a:t>٠</a:t>
            </a:r>
          </a:p>
        </p:txBody>
      </p:sp>
      <p:sp>
        <p:nvSpPr>
          <p:cNvPr id="7" name="Rectangle 6"/>
          <p:cNvSpPr/>
          <p:nvPr/>
        </p:nvSpPr>
        <p:spPr>
          <a:xfrm>
            <a:off x="778668" y="7458075"/>
            <a:ext cx="6082903" cy="2678906"/>
          </a:xfrm>
          <a:prstGeom prst="rect">
            <a:avLst/>
          </a:prstGeom>
        </p:spPr>
        <p:txBody>
          <a:bodyPr lIns="0" tIns="0" rIns="0" bIns="0">
            <a:noAutofit/>
          </a:bodyPr>
          <a:lstStyle/>
          <a:p>
            <a:pPr marR="533400" indent="-508000" algn="just" rtl="1">
              <a:lnSpc>
                <a:spcPts val="2503"/>
              </a:lnSpc>
              <a:spcBef>
                <a:spcPts val="6790"/>
              </a:spcBef>
              <a:spcAft>
                <a:spcPts val="630"/>
              </a:spcAft>
            </a:pPr>
            <a:r>
              <a:rPr lang="ar-SA" sz="1600">
                <a:latin typeface="Times New Roman"/>
              </a:rPr>
              <a:t>(</a:t>
            </a:r>
            <a:r>
              <a:rPr lang="en-US" sz="1600">
                <a:latin typeface="Times New Roman"/>
              </a:rPr>
              <a:t>١</a:t>
            </a:r>
            <a:r>
              <a:rPr lang="ar-SA" sz="1600">
                <a:latin typeface="Times New Roman"/>
              </a:rPr>
              <a:t>) أضيفت الفقرة بموجب قرار مجلس التعليم العالي رقم (</a:t>
            </a:r>
            <a:r>
              <a:rPr lang="en-US" sz="1600">
                <a:latin typeface="Times New Roman"/>
              </a:rPr>
              <a:t>٢٣</a:t>
            </a:r>
            <a:r>
              <a:rPr lang="ar-SA" sz="1600">
                <a:latin typeface="Times New Roman"/>
              </a:rPr>
              <a:t>/ه</a:t>
            </a:r>
            <a:r>
              <a:rPr lang="en-US" sz="1600">
                <a:latin typeface="Times New Roman"/>
              </a:rPr>
              <a:t>٤٣٨/٤</a:t>
            </a:r>
            <a:r>
              <a:rPr lang="ar-SA" sz="1600">
                <a:latin typeface="Times New Roman"/>
              </a:rPr>
              <a:t> </a:t>
            </a:r>
            <a:r>
              <a:rPr lang="en-US" sz="1600">
                <a:latin typeface="Times New Roman"/>
              </a:rPr>
              <a:t>١</a:t>
            </a:r>
            <a:r>
              <a:rPr lang="ar-SA" sz="1600">
                <a:latin typeface="Times New Roman"/>
              </a:rPr>
              <a:t>) المتخذ في الجلسة (الخامسة والأربعين) المعقودة بتاريخ </a:t>
            </a:r>
            <a:r>
              <a:rPr lang="en-US" sz="1600">
                <a:latin typeface="Times New Roman"/>
              </a:rPr>
              <a:t>١٤٢٨/١/١٨</a:t>
            </a:r>
            <a:r>
              <a:rPr lang="ar-SA" sz="1600">
                <a:latin typeface="Times New Roman"/>
              </a:rPr>
              <a:t>هد المتوج بالموافقة السامية رقم </a:t>
            </a:r>
            <a:r>
              <a:rPr lang="ar-SA" sz="2000">
                <a:latin typeface="Times New Roman"/>
              </a:rPr>
              <a:t>(</a:t>
            </a:r>
            <a:r>
              <a:rPr lang="en-US" sz="2000">
                <a:latin typeface="Times New Roman"/>
              </a:rPr>
              <a:t>٠٣٠</a:t>
            </a:r>
            <a:r>
              <a:rPr lang="ar-SA" sz="2000">
                <a:latin typeface="Times New Roman"/>
              </a:rPr>
              <a:t> </a:t>
            </a:r>
            <a:r>
              <a:rPr lang="en-US" sz="1600">
                <a:latin typeface="Times New Roman"/>
              </a:rPr>
              <a:t>٣</a:t>
            </a:r>
            <a:r>
              <a:rPr lang="ar-SA" sz="1600">
                <a:latin typeface="Times New Roman"/>
              </a:rPr>
              <a:t>/م ب) وتاريخ </a:t>
            </a:r>
            <a:r>
              <a:rPr lang="en-US" sz="1600">
                <a:latin typeface="Times New Roman"/>
              </a:rPr>
              <a:t>١٤٢٨/٣/٢٣</a:t>
            </a:r>
            <a:r>
              <a:rPr lang="ar-SA" sz="1600">
                <a:latin typeface="Times New Roman"/>
              </a:rPr>
              <a:t>ئ</a:t>
            </a:r>
          </a:p>
          <a:p>
            <a:pPr marR="533400" indent="-508000" algn="just" rtl="1">
              <a:lnSpc>
                <a:spcPts val="2503"/>
              </a:lnSpc>
            </a:pPr>
            <a:r>
              <a:rPr lang="ar-SA" sz="1600">
                <a:latin typeface="Times New Roman"/>
              </a:rPr>
              <a:t>(</a:t>
            </a:r>
            <a:r>
              <a:rPr lang="en-US" sz="1600">
                <a:latin typeface="Times New Roman"/>
              </a:rPr>
              <a:t>٢</a:t>
            </a:r>
            <a:r>
              <a:rPr lang="ar-SA" sz="1600">
                <a:latin typeface="Times New Roman"/>
              </a:rPr>
              <a:t>) عدلت الفقرة بموحب فراو مجلس التعليم العالي وفم</a:t>
            </a:r>
            <a:r>
              <a:rPr lang="ar-SA" sz="1800">
                <a:latin typeface="Times New Roman"/>
              </a:rPr>
              <a:t>(</a:t>
            </a:r>
            <a:r>
              <a:rPr lang="en-US" sz="1800">
                <a:latin typeface="Times New Roman"/>
              </a:rPr>
              <a:t>٢٣</a:t>
            </a:r>
            <a:r>
              <a:rPr lang="ar-SA" sz="1800">
                <a:latin typeface="Times New Roman"/>
              </a:rPr>
              <a:t>/ه</a:t>
            </a:r>
            <a:r>
              <a:rPr lang="en-US" sz="1800">
                <a:latin typeface="Times New Roman"/>
              </a:rPr>
              <a:t>٤٢٨/٤</a:t>
            </a:r>
            <a:r>
              <a:rPr lang="ar-SA" sz="1800">
                <a:latin typeface="Times New Roman"/>
              </a:rPr>
              <a:t> </a:t>
            </a:r>
            <a:r>
              <a:rPr lang="en-US" sz="1600">
                <a:latin typeface="Times New Roman"/>
              </a:rPr>
              <a:t>١</a:t>
            </a:r>
            <a:r>
              <a:rPr lang="ar-SA" sz="1600">
                <a:latin typeface="Times New Roman"/>
              </a:rPr>
              <a:t>) المتخذ في الجلسة (الخامسة والأربعين) المعقودة بتاريخ </a:t>
            </a:r>
            <a:r>
              <a:rPr lang="en-US" sz="1800">
                <a:latin typeface="Times New Roman"/>
              </a:rPr>
              <a:t>٨</a:t>
            </a:r>
            <a:r>
              <a:rPr lang="ar-SA" sz="1800">
                <a:latin typeface="Times New Roman"/>
              </a:rPr>
              <a:t> </a:t>
            </a:r>
            <a:r>
              <a:rPr lang="en-US" sz="1600">
                <a:latin typeface="Times New Roman"/>
              </a:rPr>
              <a:t>١</a:t>
            </a:r>
            <a:r>
              <a:rPr lang="ar-SA" sz="1600">
                <a:latin typeface="Times New Roman"/>
              </a:rPr>
              <a:t> ا </a:t>
            </a:r>
            <a:r>
              <a:rPr lang="en-US" sz="1800">
                <a:latin typeface="Times New Roman"/>
              </a:rPr>
              <a:t>٢٨/١</a:t>
            </a:r>
            <a:r>
              <a:rPr lang="ar-SA" sz="1800">
                <a:latin typeface="Times New Roman"/>
              </a:rPr>
              <a:t> </a:t>
            </a:r>
            <a:r>
              <a:rPr lang="en-US" sz="1800">
                <a:latin typeface="Times New Roman"/>
              </a:rPr>
              <a:t>٤</a:t>
            </a:r>
            <a:r>
              <a:rPr lang="ar-SA" sz="1800">
                <a:latin typeface="Times New Roman"/>
              </a:rPr>
              <a:t> </a:t>
            </a:r>
            <a:r>
              <a:rPr lang="en-US" sz="1600">
                <a:latin typeface="Times New Roman"/>
              </a:rPr>
              <a:t>١</a:t>
            </a:r>
            <a:r>
              <a:rPr lang="ar-SA" sz="1600">
                <a:latin typeface="Times New Roman"/>
              </a:rPr>
              <a:t>ل المتوج بالموافقة السامية رقم ( </a:t>
            </a:r>
            <a:r>
              <a:rPr lang="en-US" sz="1500">
                <a:latin typeface="Times New Roman"/>
              </a:rPr>
              <a:t>٠</a:t>
            </a:r>
            <a:r>
              <a:rPr lang="ar-SA" sz="1500">
                <a:latin typeface="Times New Roman"/>
              </a:rPr>
              <a:t> </a:t>
            </a:r>
            <a:r>
              <a:rPr lang="en-US" sz="1800">
                <a:latin typeface="Times New Roman"/>
              </a:rPr>
              <a:t>٣</a:t>
            </a:r>
            <a:r>
              <a:rPr lang="ar-SA" sz="1800">
                <a:latin typeface="Times New Roman"/>
              </a:rPr>
              <a:t> </a:t>
            </a:r>
            <a:r>
              <a:rPr lang="en-US" sz="1500">
                <a:latin typeface="Times New Roman"/>
              </a:rPr>
              <a:t>٠</a:t>
            </a:r>
            <a:r>
              <a:rPr lang="ar-SA" sz="1500">
                <a:latin typeface="Times New Roman"/>
              </a:rPr>
              <a:t> </a:t>
            </a:r>
            <a:r>
              <a:rPr lang="en-US" sz="1600">
                <a:latin typeface="Times New Roman"/>
              </a:rPr>
              <a:t>٣</a:t>
            </a:r>
            <a:r>
              <a:rPr lang="ar-SA" sz="1600">
                <a:latin typeface="Times New Roman"/>
              </a:rPr>
              <a:t>/م ب) وتاريخ </a:t>
            </a:r>
            <a:r>
              <a:rPr lang="en-US" sz="1800">
                <a:latin typeface="Times New Roman"/>
              </a:rPr>
              <a:t>١٤٢٨/٣/٢٣</a:t>
            </a:r>
            <a:r>
              <a:rPr lang="ar-SA" sz="1800">
                <a:latin typeface="Times New Roman"/>
              </a:rPr>
              <a:t>د.</a:t>
            </a: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97103" y="2471737"/>
            <a:ext cx="1028700" cy="257175"/>
          </a:xfrm>
          <a:prstGeom prst="rect">
            <a:avLst/>
          </a:prstGeom>
        </p:spPr>
      </p:pic>
      <p:sp>
        <p:nvSpPr>
          <p:cNvPr id="3" name="Rectangle 2"/>
          <p:cNvSpPr/>
          <p:nvPr/>
        </p:nvSpPr>
        <p:spPr>
          <a:xfrm>
            <a:off x="739378" y="582215"/>
            <a:ext cx="6068615" cy="1735931"/>
          </a:xfrm>
          <a:prstGeom prst="rect">
            <a:avLst/>
          </a:prstGeom>
        </p:spPr>
        <p:txBody>
          <a:bodyPr lIns="0" tIns="0" rIns="0" bIns="0">
            <a:noAutofit/>
          </a:bodyPr>
          <a:lstStyle/>
          <a:p>
            <a:pPr indent="0" algn="just" rtl="1">
              <a:lnSpc>
                <a:spcPts val="2100"/>
              </a:lnSpc>
              <a:spcAft>
                <a:spcPts val="1120"/>
              </a:spcAft>
            </a:pPr>
            <a:r>
              <a:rPr lang="ar-SA" sz="1900" b="1">
                <a:latin typeface="Times New Roman"/>
              </a:rPr>
              <a:t>ا لوحدة الدراسية ة</a:t>
            </a:r>
          </a:p>
          <a:p>
            <a:pPr indent="419100" algn="r" rtl="1">
              <a:lnSpc>
                <a:spcPts val="3769"/>
              </a:lnSpc>
              <a:spcAft>
                <a:spcPts val="1610"/>
              </a:spcAft>
            </a:pPr>
            <a:r>
              <a:rPr lang="ar-SA" sz="2000">
                <a:latin typeface="Times New Roman"/>
              </a:rPr>
              <a:t>المحاضرة النظرية الأسبوعية التي لا تقل مدتها عن خمسين دقيقة، أو الدرمس ا لسريرى الذى لا تقل مدته عن خمسين دقيقة، أو الدرس العملي أو الميداني الذي لا تقل مدته</a:t>
            </a:r>
          </a:p>
        </p:txBody>
      </p:sp>
      <p:sp>
        <p:nvSpPr>
          <p:cNvPr id="4" name="Rectangle 3"/>
          <p:cNvSpPr/>
          <p:nvPr/>
        </p:nvSpPr>
        <p:spPr>
          <a:xfrm>
            <a:off x="442912" y="2914650"/>
            <a:ext cx="6336506" cy="321468"/>
          </a:xfrm>
          <a:prstGeom prst="rect">
            <a:avLst/>
          </a:prstGeom>
        </p:spPr>
        <p:txBody>
          <a:bodyPr wrap="none" lIns="0" tIns="0" rIns="0" bIns="0">
            <a:noAutofit/>
          </a:bodyPr>
          <a:lstStyle/>
          <a:p>
            <a:pPr indent="0" algn="just" rtl="1">
              <a:lnSpc>
                <a:spcPts val="3769"/>
              </a:lnSpc>
            </a:pPr>
            <a:r>
              <a:rPr lang="ar-SA" sz="1900" b="1">
                <a:latin typeface="Times New Roman"/>
              </a:rPr>
              <a:t>الإننارالأكاديمي:    </a:t>
            </a:r>
            <a:r>
              <a:rPr lang="ar-SA" sz="1600">
                <a:latin typeface="Arial Unicode MS"/>
              </a:rPr>
              <a:t>أ</a:t>
            </a:r>
          </a:p>
        </p:txBody>
      </p:sp>
      <p:sp>
        <p:nvSpPr>
          <p:cNvPr id="5" name="Rectangle 4"/>
          <p:cNvSpPr/>
          <p:nvPr/>
        </p:nvSpPr>
        <p:spPr>
          <a:xfrm>
            <a:off x="764381" y="3429000"/>
            <a:ext cx="6011465" cy="764381"/>
          </a:xfrm>
          <a:prstGeom prst="rect">
            <a:avLst/>
          </a:prstGeom>
        </p:spPr>
        <p:txBody>
          <a:bodyPr lIns="0" tIns="0" rIns="0" bIns="0">
            <a:noAutofit/>
          </a:bodyPr>
          <a:lstStyle/>
          <a:p>
            <a:pPr indent="419100" algn="r" rtl="1">
              <a:lnSpc>
                <a:spcPts val="3769"/>
              </a:lnSpc>
            </a:pPr>
            <a:r>
              <a:rPr lang="ar-SA" sz="2000">
                <a:latin typeface="Times New Roman"/>
              </a:rPr>
              <a:t>الإشعار الذي </a:t>
            </a:r>
            <a:r>
              <a:rPr lang="ar-SA" sz="1800" b="1">
                <a:latin typeface="Times New Roman"/>
              </a:rPr>
              <a:t>يوجه </a:t>
            </a:r>
            <a:r>
              <a:rPr lang="ar-SA" sz="2000">
                <a:latin typeface="Times New Roman"/>
              </a:rPr>
              <a:t>للطالب </a:t>
            </a:r>
            <a:r>
              <a:rPr lang="ar-SA" sz="1800" b="1">
                <a:latin typeface="Times New Roman"/>
              </a:rPr>
              <a:t>بسبب </a:t>
            </a:r>
            <a:r>
              <a:rPr lang="ar-SA" sz="2000">
                <a:latin typeface="Times New Roman"/>
              </a:rPr>
              <a:t>انخفاض معدله التراكمي عن الحد </a:t>
            </a:r>
            <a:r>
              <a:rPr lang="ar-SA" sz="1800" b="1">
                <a:latin typeface="Times New Roman"/>
              </a:rPr>
              <a:t>الأدنى </a:t>
            </a:r>
            <a:r>
              <a:rPr lang="ar-SA" sz="2000">
                <a:latin typeface="Times New Roman"/>
              </a:rPr>
              <a:t>الموضح </a:t>
            </a:r>
            <a:r>
              <a:rPr lang="ar-SA" sz="1800" b="1">
                <a:latin typeface="Times New Roman"/>
              </a:rPr>
              <a:t>في </a:t>
            </a:r>
            <a:r>
              <a:rPr lang="ar-SA" sz="2000">
                <a:latin typeface="Times New Roman"/>
              </a:rPr>
              <a:t>هذه اللائحة.</a:t>
            </a:r>
          </a:p>
        </p:txBody>
      </p:sp>
      <p:sp>
        <p:nvSpPr>
          <p:cNvPr id="6" name="Rectangle 5"/>
          <p:cNvSpPr/>
          <p:nvPr/>
        </p:nvSpPr>
        <p:spPr>
          <a:xfrm>
            <a:off x="4386262" y="4329112"/>
            <a:ext cx="2400300" cy="292894"/>
          </a:xfrm>
          <a:prstGeom prst="rect">
            <a:avLst/>
          </a:prstGeom>
        </p:spPr>
        <p:txBody>
          <a:bodyPr wrap="none" lIns="0" tIns="0" rIns="0" bIns="0">
            <a:noAutofit/>
          </a:bodyPr>
          <a:lstStyle/>
          <a:p>
            <a:pPr indent="0" algn="just" rtl="1">
              <a:lnSpc>
                <a:spcPts val="2100"/>
              </a:lnSpc>
              <a:spcAft>
                <a:spcPts val="1120"/>
              </a:spcAft>
            </a:pPr>
            <a:r>
              <a:rPr lang="ar-SA" sz="1900" b="1">
                <a:latin typeface="Times New Roman"/>
              </a:rPr>
              <a:t>درجة الاعمال الفصلية؛</a:t>
            </a:r>
          </a:p>
        </p:txBody>
      </p:sp>
      <p:sp>
        <p:nvSpPr>
          <p:cNvPr id="7" name="Rectangle 6"/>
          <p:cNvSpPr/>
          <p:nvPr/>
        </p:nvSpPr>
        <p:spPr>
          <a:xfrm>
            <a:off x="750093" y="4822031"/>
            <a:ext cx="6054328" cy="1743075"/>
          </a:xfrm>
          <a:prstGeom prst="rect">
            <a:avLst/>
          </a:prstGeom>
        </p:spPr>
        <p:txBody>
          <a:bodyPr lIns="0" tIns="0" rIns="0" bIns="0">
            <a:noAutofit/>
          </a:bodyPr>
          <a:lstStyle/>
          <a:p>
            <a:pPr indent="419100" algn="r" rtl="1">
              <a:lnSpc>
                <a:spcPts val="3741"/>
              </a:lnSpc>
            </a:pPr>
            <a:r>
              <a:rPr lang="ar-SA" sz="2000">
                <a:latin typeface="Times New Roman"/>
              </a:rPr>
              <a:t>الدرجة الممنوحة للأعمال التي تبين تحصيل الطالب خلال فصل دراسي من اختبارات، وبحوث، وآنشطة تعليمية تتصل بالمقرر الدراسي. </a:t>
            </a:r>
            <a:r>
              <a:rPr lang="ar-SA" sz="1900" b="1">
                <a:latin typeface="Times New Roman"/>
              </a:rPr>
              <a:t>الاختبار النهائي؛</a:t>
            </a:r>
          </a:p>
        </p:txBody>
      </p:sp>
      <p:sp>
        <p:nvSpPr>
          <p:cNvPr id="8" name="Rectangle 7"/>
          <p:cNvSpPr/>
          <p:nvPr/>
        </p:nvSpPr>
        <p:spPr>
          <a:xfrm>
            <a:off x="746521" y="6761559"/>
            <a:ext cx="6040041" cy="750094"/>
          </a:xfrm>
          <a:prstGeom prst="rect">
            <a:avLst/>
          </a:prstGeom>
        </p:spPr>
        <p:txBody>
          <a:bodyPr lIns="0" tIns="0" rIns="0" bIns="0">
            <a:noAutofit/>
          </a:bodyPr>
          <a:lstStyle/>
          <a:p>
            <a:pPr indent="419100" algn="r" rtl="1">
              <a:lnSpc>
                <a:spcPts val="4078"/>
              </a:lnSpc>
            </a:pPr>
            <a:r>
              <a:rPr lang="ar-SA" sz="2000">
                <a:latin typeface="Times New Roman"/>
              </a:rPr>
              <a:t>اختبار فى المقرر يعقد مرة واحدة </a:t>
            </a:r>
            <a:r>
              <a:rPr lang="ar-SA" sz="1800" b="1">
                <a:latin typeface="Times New Roman"/>
              </a:rPr>
              <a:t>فى </a:t>
            </a:r>
            <a:r>
              <a:rPr lang="ar-SA" sz="2000">
                <a:latin typeface="Times New Roman"/>
              </a:rPr>
              <a:t>نهاية الغصل الدراسي.</a:t>
            </a:r>
          </a:p>
        </p:txBody>
      </p:sp>
      <p:sp>
        <p:nvSpPr>
          <p:cNvPr id="9" name="Rectangle 8"/>
          <p:cNvSpPr/>
          <p:nvPr/>
        </p:nvSpPr>
        <p:spPr>
          <a:xfrm>
            <a:off x="4482703" y="7697390"/>
            <a:ext cx="2318147" cy="282178"/>
          </a:xfrm>
          <a:prstGeom prst="rect">
            <a:avLst/>
          </a:prstGeom>
        </p:spPr>
        <p:txBody>
          <a:bodyPr wrap="none" lIns="0" tIns="0" rIns="0" bIns="0">
            <a:noAutofit/>
          </a:bodyPr>
          <a:lstStyle/>
          <a:p>
            <a:pPr indent="0" algn="just" rtl="1">
              <a:lnSpc>
                <a:spcPts val="2100"/>
              </a:lnSpc>
              <a:spcAft>
                <a:spcPts val="1120"/>
              </a:spcAft>
            </a:pPr>
            <a:r>
              <a:rPr lang="ar-SA" sz="1900" b="1">
                <a:latin typeface="Times New Roman"/>
              </a:rPr>
              <a:t>درجةالاختبار</a:t>
            </a:r>
            <a:r>
              <a:rPr lang="en-US" sz="1900" b="1">
                <a:latin typeface="Times New Roman"/>
              </a:rPr>
              <a:t>١</a:t>
            </a:r>
            <a:r>
              <a:rPr lang="ar-SA" sz="1900" b="1">
                <a:latin typeface="Times New Roman"/>
              </a:rPr>
              <a:t>لذهائي:</a:t>
            </a:r>
          </a:p>
        </p:txBody>
      </p:sp>
      <p:sp>
        <p:nvSpPr>
          <p:cNvPr id="10" name="Rectangle 9"/>
          <p:cNvSpPr/>
          <p:nvPr/>
        </p:nvSpPr>
        <p:spPr>
          <a:xfrm>
            <a:off x="767953" y="8165306"/>
            <a:ext cx="6018609" cy="1196578"/>
          </a:xfrm>
          <a:prstGeom prst="rect">
            <a:avLst/>
          </a:prstGeom>
        </p:spPr>
        <p:txBody>
          <a:bodyPr lIns="0" tIns="0" rIns="0" bIns="0">
            <a:noAutofit/>
          </a:bodyPr>
          <a:lstStyle/>
          <a:p>
            <a:pPr indent="419100" algn="r" rtl="1">
              <a:lnSpc>
                <a:spcPts val="3544"/>
              </a:lnSpc>
            </a:pPr>
            <a:r>
              <a:rPr lang="ar-SA" sz="1800" b="1">
                <a:latin typeface="Times New Roman"/>
              </a:rPr>
              <a:t>الدرجة التي يحصل عليها الطالب في </a:t>
            </a:r>
            <a:r>
              <a:rPr lang="ar-SA" sz="2000">
                <a:latin typeface="Times New Roman"/>
              </a:rPr>
              <a:t>كل </a:t>
            </a:r>
            <a:r>
              <a:rPr lang="ar-SA" sz="1800" b="1">
                <a:latin typeface="Times New Roman"/>
              </a:rPr>
              <a:t>مقرر في الإختبار النهائي للقصل الدراسي. </a:t>
            </a:r>
            <a:r>
              <a:rPr lang="ar-SA" sz="1900" b="1">
                <a:latin typeface="Times New Roman"/>
              </a:rPr>
              <a:t>الدرجة النهائية ؛</a:t>
            </a:r>
          </a:p>
        </p:txBody>
      </p:sp>
      <p:sp>
        <p:nvSpPr>
          <p:cNvPr id="11" name="Rectangle 10"/>
          <p:cNvSpPr/>
          <p:nvPr/>
        </p:nvSpPr>
        <p:spPr>
          <a:xfrm>
            <a:off x="750093" y="9511903"/>
            <a:ext cx="5668566" cy="353615"/>
          </a:xfrm>
          <a:prstGeom prst="rect">
            <a:avLst/>
          </a:prstGeom>
        </p:spPr>
        <p:txBody>
          <a:bodyPr wrap="none" lIns="0" tIns="0" rIns="0" bIns="0">
            <a:noAutofit/>
          </a:bodyPr>
          <a:lstStyle/>
          <a:p>
            <a:pPr indent="419100" algn="r" rtl="1">
              <a:lnSpc>
                <a:spcPts val="2210"/>
              </a:lnSpc>
            </a:pPr>
            <a:r>
              <a:rPr lang="ar-SA" sz="2000">
                <a:latin typeface="Times New Roman"/>
              </a:rPr>
              <a:t>مجموع درجات الأعمال الفصلية مضافأ إليها درجة</a:t>
            </a:r>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776176" y="648586"/>
            <a:ext cx="6071191" cy="9299944"/>
          </a:xfrm>
          <a:prstGeom prst="rect">
            <a:avLst/>
          </a:prstGeom>
        </p:spPr>
        <p:txBody>
          <a:bodyPr lIns="0" tIns="0" rIns="0" bIns="0">
            <a:noAutofit/>
          </a:bodyPr>
          <a:lstStyle/>
          <a:p>
            <a:pPr indent="0" algn="r" rtl="1">
              <a:lnSpc>
                <a:spcPts val="2210"/>
              </a:lnSpc>
              <a:spcAft>
                <a:spcPts val="1120"/>
              </a:spcAft>
            </a:pPr>
            <a:r>
              <a:rPr lang="ar-SA" sz="2000">
                <a:latin typeface="Times New Roman"/>
              </a:rPr>
              <a:t>الاختبار النهاثي لكل مقرر، وتحسب الدرجة من ماثة.</a:t>
            </a:r>
          </a:p>
          <a:p>
            <a:pPr indent="0" algn="r" rtl="1">
              <a:lnSpc>
                <a:spcPts val="2100"/>
              </a:lnSpc>
              <a:spcAft>
                <a:spcPts val="1120"/>
              </a:spcAft>
            </a:pPr>
            <a:r>
              <a:rPr lang="ar-SA" sz="1900" b="1">
                <a:latin typeface="Times New Roman"/>
              </a:rPr>
              <a:t>التقدير؛</a:t>
            </a:r>
          </a:p>
          <a:p>
            <a:pPr indent="381000" algn="r" rtl="1">
              <a:lnSpc>
                <a:spcPts val="3767"/>
              </a:lnSpc>
            </a:pPr>
            <a:r>
              <a:rPr lang="ar-SA" sz="2000">
                <a:latin typeface="Times New Roman"/>
              </a:rPr>
              <a:t>وصف للنسبة المثوية أو الرمز </a:t>
            </a:r>
            <a:r>
              <a:rPr lang="ar-SA" sz="1900" b="1">
                <a:latin typeface="Times New Roman"/>
              </a:rPr>
              <a:t>الأبجدي </a:t>
            </a:r>
            <a:r>
              <a:rPr lang="ar-SA" sz="2000">
                <a:latin typeface="Times New Roman"/>
              </a:rPr>
              <a:t>للدرجة النهاثية </a:t>
            </a:r>
            <a:r>
              <a:rPr lang="ar-SA" sz="1800" b="1">
                <a:latin typeface="Times New Roman"/>
              </a:rPr>
              <a:t>التي </a:t>
            </a:r>
            <a:r>
              <a:rPr lang="ar-SA" sz="2000">
                <a:latin typeface="Times New Roman"/>
              </a:rPr>
              <a:t>حصل </a:t>
            </a:r>
            <a:r>
              <a:rPr lang="ar-SA" sz="1800" b="1">
                <a:latin typeface="Times New Roman"/>
              </a:rPr>
              <a:t>عليها الطالب في </a:t>
            </a:r>
            <a:r>
              <a:rPr lang="ar-SA" sz="2000">
                <a:latin typeface="Times New Roman"/>
              </a:rPr>
              <a:t>أي مقرر.</a:t>
            </a:r>
          </a:p>
          <a:p>
            <a:pPr indent="0" algn="r" rtl="1">
              <a:lnSpc>
                <a:spcPts val="2210"/>
              </a:lnSpc>
              <a:spcAft>
                <a:spcPts val="1120"/>
              </a:spcAft>
            </a:pPr>
            <a:r>
              <a:rPr lang="ar-SA" sz="2000" b="1">
                <a:latin typeface="Times New Roman"/>
              </a:rPr>
              <a:t>تقد</a:t>
            </a:r>
            <a:r>
              <a:rPr lang="ar-SA" sz="2000">
                <a:latin typeface="Times New Roman"/>
              </a:rPr>
              <a:t>ير غير </a:t>
            </a:r>
            <a:r>
              <a:rPr lang="ar-SA" sz="2000" b="1">
                <a:latin typeface="Times New Roman"/>
              </a:rPr>
              <a:t>مكتمل؛</a:t>
            </a:r>
          </a:p>
          <a:p>
            <a:pPr indent="381000" algn="r" rtl="1">
              <a:lnSpc>
                <a:spcPts val="3460"/>
              </a:lnSpc>
            </a:pPr>
            <a:r>
              <a:rPr lang="ar-SA" sz="2000">
                <a:latin typeface="Times New Roman"/>
              </a:rPr>
              <a:t>تقدير </a:t>
            </a:r>
            <a:r>
              <a:rPr lang="ar-SA" sz="1800" b="1">
                <a:latin typeface="Times New Roman"/>
              </a:rPr>
              <a:t>يرصد </a:t>
            </a:r>
            <a:r>
              <a:rPr lang="ar-SA" sz="2000">
                <a:latin typeface="Times New Roman"/>
              </a:rPr>
              <a:t>مؤقتأ لكل مقرر يتعذر </a:t>
            </a:r>
            <a:r>
              <a:rPr lang="ar-SA" sz="1700" b="1">
                <a:latin typeface="Times New Roman"/>
              </a:rPr>
              <a:t>على </a:t>
            </a:r>
            <a:r>
              <a:rPr lang="ar-SA" sz="2000">
                <a:latin typeface="Times New Roman"/>
              </a:rPr>
              <a:t>الطالب استكمال متطلعاته في الموعد المحدد، ويرمز له في السجل الأكاديمي بالعرف(ل) أو(ح</a:t>
            </a:r>
            <a:r>
              <a:rPr lang="en-US" sz="2000">
                <a:latin typeface="Times New Roman"/>
              </a:rPr>
              <a:t>1</a:t>
            </a:r>
            <a:r>
              <a:rPr lang="ar-SA" sz="2000">
                <a:latin typeface="Times New Roman"/>
              </a:rPr>
              <a:t>).</a:t>
            </a:r>
          </a:p>
          <a:p>
            <a:pPr indent="0" algn="r" rtl="1">
              <a:lnSpc>
                <a:spcPts val="2210"/>
              </a:lnSpc>
              <a:spcAft>
                <a:spcPts val="1120"/>
              </a:spcAft>
            </a:pPr>
            <a:r>
              <a:rPr lang="ar-SA" sz="1900" b="1">
                <a:latin typeface="Times New Roman"/>
              </a:rPr>
              <a:t>تقد ير </a:t>
            </a:r>
            <a:r>
              <a:rPr lang="ar-SA" sz="2000" b="1">
                <a:latin typeface="Times New Roman"/>
              </a:rPr>
              <a:t>مستمر :</a:t>
            </a:r>
          </a:p>
          <a:p>
            <a:pPr indent="381000" algn="r" rtl="1">
              <a:lnSpc>
                <a:spcPts val="3712"/>
              </a:lnSpc>
            </a:pPr>
            <a:r>
              <a:rPr lang="ar-SA" sz="2000">
                <a:latin typeface="Times New Roman"/>
              </a:rPr>
              <a:t>تقدير </a:t>
            </a:r>
            <a:r>
              <a:rPr lang="ar-SA" sz="1800" b="1">
                <a:latin typeface="Times New Roman"/>
              </a:rPr>
              <a:t>يرصد </a:t>
            </a:r>
            <a:r>
              <a:rPr lang="ar-SA" sz="2000">
                <a:latin typeface="Times New Roman"/>
              </a:rPr>
              <a:t>مؤقتأ لكل مقرر تقتضي </a:t>
            </a:r>
            <a:r>
              <a:rPr lang="ar-SA" sz="1800" b="1">
                <a:latin typeface="Times New Roman"/>
              </a:rPr>
              <a:t>طبيعة </a:t>
            </a:r>
            <a:r>
              <a:rPr lang="ar-SA" sz="2000">
                <a:latin typeface="Times New Roman"/>
              </a:rPr>
              <a:t>دراسته آكثر من فصل دراسي لاستكماله، ويرمز له بالر</a:t>
            </a:r>
            <a:r>
              <a:rPr lang="en-US" sz="2000">
                <a:latin typeface="Times New Roman"/>
              </a:rPr>
              <a:t>٠</a:t>
            </a:r>
            <a:r>
              <a:rPr lang="ar-SA" sz="2000">
                <a:latin typeface="Times New Roman"/>
              </a:rPr>
              <a:t>مز (م) أو (ح</a:t>
            </a:r>
            <a:r>
              <a:rPr lang="en-US" sz="2000">
                <a:latin typeface="Times New Roman"/>
              </a:rPr>
              <a:t>٠</a:t>
            </a:r>
            <a:r>
              <a:rPr lang="ar-SA" sz="2000">
                <a:latin typeface="Times New Roman"/>
              </a:rPr>
              <a:t>) </a:t>
            </a:r>
            <a:r>
              <a:rPr lang="en-US" sz="2000">
                <a:latin typeface="Times New Roman"/>
              </a:rPr>
              <a:t>٠</a:t>
            </a:r>
            <a:r>
              <a:rPr lang="ar-SA" sz="2000">
                <a:latin typeface="Times New Roman"/>
              </a:rPr>
              <a:t> </a:t>
            </a:r>
            <a:r>
              <a:rPr lang="ar-SA" sz="1900" b="1">
                <a:latin typeface="Times New Roman"/>
              </a:rPr>
              <a:t>المعدل الفصلي ؛</a:t>
            </a:r>
          </a:p>
          <a:p>
            <a:pPr indent="381000" algn="just" rtl="1">
              <a:lnSpc>
                <a:spcPts val="3712"/>
              </a:lnSpc>
            </a:pPr>
            <a:r>
              <a:rPr lang="ar-SA" sz="2000">
                <a:latin typeface="Times New Roman"/>
              </a:rPr>
              <a:t>حاصل قسمة مجموع النقاهل التي حصل </a:t>
            </a:r>
            <a:r>
              <a:rPr lang="ar-SA" sz="1800" b="1">
                <a:latin typeface="Times New Roman"/>
              </a:rPr>
              <a:t>عليها </a:t>
            </a:r>
            <a:r>
              <a:rPr lang="ar-SA" sz="2000">
                <a:latin typeface="Times New Roman"/>
              </a:rPr>
              <a:t>الطالب </a:t>
            </a:r>
            <a:r>
              <a:rPr lang="ar-SA" sz="1800" b="1">
                <a:latin typeface="Times New Roman"/>
              </a:rPr>
              <a:t>على </a:t>
            </a:r>
            <a:r>
              <a:rPr lang="ar-SA" sz="2000">
                <a:latin typeface="Times New Roman"/>
              </a:rPr>
              <a:t>مجموع الوحدات المقررة لجميع المقررات </a:t>
            </a:r>
            <a:r>
              <a:rPr lang="ar-SA" sz="1800" b="1">
                <a:latin typeface="Times New Roman"/>
              </a:rPr>
              <a:t>التي </a:t>
            </a:r>
            <a:r>
              <a:rPr lang="ar-SA" sz="2000">
                <a:latin typeface="Times New Roman"/>
              </a:rPr>
              <a:t>درسها </a:t>
            </a:r>
            <a:r>
              <a:rPr lang="ar-SA" sz="1800" b="1">
                <a:latin typeface="Times New Roman"/>
              </a:rPr>
              <a:t>في </a:t>
            </a:r>
            <a:r>
              <a:rPr lang="ar-SA" sz="2000">
                <a:latin typeface="Times New Roman"/>
              </a:rPr>
              <a:t>آي فصل دراسى، وتحسب النقاهل بضرب الوحدة المقررة </a:t>
            </a:r>
            <a:r>
              <a:rPr lang="ar-SA" sz="1800" b="1">
                <a:latin typeface="Times New Roman"/>
              </a:rPr>
              <a:t>فى </a:t>
            </a:r>
            <a:r>
              <a:rPr lang="ar-SA" sz="2000">
                <a:latin typeface="Times New Roman"/>
              </a:rPr>
              <a:t>وزن التقدير الذي حصل </a:t>
            </a:r>
            <a:r>
              <a:rPr lang="ar-SA" sz="1800" b="1">
                <a:latin typeface="Times New Roman"/>
              </a:rPr>
              <a:t>عليه في </a:t>
            </a:r>
            <a:r>
              <a:rPr lang="ar-SA" sz="2000">
                <a:latin typeface="Times New Roman"/>
              </a:rPr>
              <a:t>كل مقرر درسه الطالب، انظر الملحق (ب). </a:t>
            </a:r>
            <a:r>
              <a:rPr lang="ar-SA" sz="1900" b="1">
                <a:latin typeface="Times New Roman"/>
              </a:rPr>
              <a:t>المعدل التراكمي :</a:t>
            </a:r>
          </a:p>
          <a:p>
            <a:pPr indent="381000" algn="r" rtl="1">
              <a:lnSpc>
                <a:spcPts val="3712"/>
              </a:lnSpc>
            </a:pPr>
            <a:r>
              <a:rPr lang="ar-SA" sz="1800" b="1">
                <a:latin typeface="Times New Roman"/>
              </a:rPr>
              <a:t>حاصل </a:t>
            </a:r>
            <a:r>
              <a:rPr lang="ar-SA" sz="2000">
                <a:latin typeface="Times New Roman"/>
              </a:rPr>
              <a:t>قسمة مجموع النقاهل </a:t>
            </a:r>
            <a:r>
              <a:rPr lang="ar-SA" sz="1800" b="1">
                <a:latin typeface="Times New Roman"/>
              </a:rPr>
              <a:t>التي حصل عليها الطالب في جميع </a:t>
            </a:r>
            <a:r>
              <a:rPr lang="ar-SA" sz="2000">
                <a:latin typeface="Times New Roman"/>
              </a:rPr>
              <a:t>المقررات التي درسها منن التحاقه بالجامعة </a:t>
            </a:r>
            <a:r>
              <a:rPr lang="ar-SA" sz="1700" b="1">
                <a:latin typeface="Times New Roman"/>
              </a:rPr>
              <a:t>على </a:t>
            </a:r>
            <a:r>
              <a:rPr lang="ar-SA" sz="2000">
                <a:latin typeface="Times New Roman"/>
              </a:rPr>
              <a:t>مجموع</a:t>
            </a:r>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7884" y="0"/>
            <a:ext cx="7118747" cy="10694193"/>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33190" y="63795"/>
            <a:ext cx="425303" cy="418214"/>
          </a:xfrm>
          <a:prstGeom prst="rect">
            <a:avLst/>
          </a:prstGeom>
        </p:spPr>
      </p:pic>
      <p:pic>
        <p:nvPicPr>
          <p:cNvPr id="3" name="Picture 2"/>
          <p:cNvPicPr>
            <a:picLocks noChangeAspect="1"/>
          </p:cNvPicPr>
          <p:nvPr/>
        </p:nvPicPr>
        <p:blipFill>
          <a:blip r:embed="rId3"/>
          <a:stretch>
            <a:fillRect/>
          </a:stretch>
        </p:blipFill>
        <p:spPr>
          <a:xfrm>
            <a:off x="2764465" y="446567"/>
            <a:ext cx="1956390" cy="737191"/>
          </a:xfrm>
          <a:prstGeom prst="rect">
            <a:avLst/>
          </a:prstGeom>
        </p:spPr>
      </p:pic>
      <p:pic>
        <p:nvPicPr>
          <p:cNvPr id="4" name="Picture 3"/>
          <p:cNvPicPr>
            <a:picLocks noChangeAspect="1"/>
          </p:cNvPicPr>
          <p:nvPr/>
        </p:nvPicPr>
        <p:blipFill>
          <a:blip r:embed="rId4"/>
          <a:stretch>
            <a:fillRect/>
          </a:stretch>
        </p:blipFill>
        <p:spPr>
          <a:xfrm>
            <a:off x="283534" y="70883"/>
            <a:ext cx="418214" cy="630865"/>
          </a:xfrm>
          <a:prstGeom prst="rect">
            <a:avLst/>
          </a:prstGeom>
        </p:spPr>
      </p:pic>
      <p:pic>
        <p:nvPicPr>
          <p:cNvPr id="5" name="Picture 4"/>
          <p:cNvPicPr>
            <a:picLocks noChangeAspect="1"/>
          </p:cNvPicPr>
          <p:nvPr/>
        </p:nvPicPr>
        <p:blipFill>
          <a:blip r:embed="rId5"/>
          <a:stretch>
            <a:fillRect/>
          </a:stretch>
        </p:blipFill>
        <p:spPr>
          <a:xfrm>
            <a:off x="2714846" y="8172893"/>
            <a:ext cx="1956391" cy="744279"/>
          </a:xfrm>
          <a:prstGeom prst="rect">
            <a:avLst/>
          </a:prstGeom>
        </p:spPr>
      </p:pic>
      <p:pic>
        <p:nvPicPr>
          <p:cNvPr id="6" name="Picture 5"/>
          <p:cNvPicPr>
            <a:picLocks noChangeAspect="1"/>
          </p:cNvPicPr>
          <p:nvPr/>
        </p:nvPicPr>
        <p:blipFill>
          <a:blip r:embed="rId6"/>
          <a:stretch>
            <a:fillRect/>
          </a:stretch>
        </p:blipFill>
        <p:spPr>
          <a:xfrm>
            <a:off x="6840279" y="10200167"/>
            <a:ext cx="460744" cy="425302"/>
          </a:xfrm>
          <a:prstGeom prst="rect">
            <a:avLst/>
          </a:prstGeom>
        </p:spPr>
      </p:pic>
      <p:pic>
        <p:nvPicPr>
          <p:cNvPr id="7" name="Picture 6"/>
          <p:cNvPicPr>
            <a:picLocks noChangeAspect="1"/>
          </p:cNvPicPr>
          <p:nvPr/>
        </p:nvPicPr>
        <p:blipFill>
          <a:blip r:embed="rId7"/>
          <a:stretch>
            <a:fillRect/>
          </a:stretch>
        </p:blipFill>
        <p:spPr>
          <a:xfrm>
            <a:off x="269358" y="10072576"/>
            <a:ext cx="418214" cy="545805"/>
          </a:xfrm>
          <a:prstGeom prst="rect">
            <a:avLst/>
          </a:prstGeom>
        </p:spPr>
      </p:pic>
      <p:sp>
        <p:nvSpPr>
          <p:cNvPr id="8" name="Rectangle 7"/>
          <p:cNvSpPr/>
          <p:nvPr/>
        </p:nvSpPr>
        <p:spPr>
          <a:xfrm>
            <a:off x="6436241" y="1899683"/>
            <a:ext cx="248093" cy="269358"/>
          </a:xfrm>
          <a:prstGeom prst="rect">
            <a:avLst/>
          </a:prstGeom>
        </p:spPr>
        <p:txBody>
          <a:bodyPr wrap="none" lIns="0" tIns="0" rIns="0" bIns="0">
            <a:noAutofit/>
          </a:bodyPr>
          <a:lstStyle/>
          <a:p>
            <a:pPr indent="0" algn="r" rtl="1">
              <a:lnSpc>
                <a:spcPts val="1770"/>
              </a:lnSpc>
            </a:pPr>
            <a:r>
              <a:rPr lang="ar-SA" sz="1500">
                <a:latin typeface="Times New Roman"/>
              </a:rPr>
              <a:t>(ا)</a:t>
            </a:r>
          </a:p>
        </p:txBody>
      </p:sp>
      <p:sp>
        <p:nvSpPr>
          <p:cNvPr id="9" name="Rectangle 8"/>
          <p:cNvSpPr/>
          <p:nvPr/>
        </p:nvSpPr>
        <p:spPr>
          <a:xfrm>
            <a:off x="1718930" y="1481469"/>
            <a:ext cx="4561367" cy="287079"/>
          </a:xfrm>
          <a:prstGeom prst="rect">
            <a:avLst/>
          </a:prstGeom>
        </p:spPr>
        <p:txBody>
          <a:bodyPr wrap="none" lIns="0" tIns="0" rIns="0" bIns="0">
            <a:noAutofit/>
          </a:bodyPr>
          <a:lstStyle/>
          <a:p>
            <a:pPr indent="-571500" algn="just" rtl="1">
              <a:lnSpc>
                <a:spcPts val="2210"/>
              </a:lnSpc>
              <a:spcAft>
                <a:spcPts val="910"/>
              </a:spcAft>
            </a:pPr>
            <a:r>
              <a:rPr lang="ar-SA" sz="2000">
                <a:latin typeface="Times New Roman"/>
              </a:rPr>
              <a:t>يشترط لقبول الطالب المستجد في الجامعة </a:t>
            </a:r>
            <a:r>
              <a:rPr lang="ar-SA" sz="1900" b="1">
                <a:latin typeface="Times New Roman"/>
              </a:rPr>
              <a:t>الاتي:</a:t>
            </a:r>
          </a:p>
        </p:txBody>
      </p:sp>
      <p:sp>
        <p:nvSpPr>
          <p:cNvPr id="10" name="Rectangle 9"/>
          <p:cNvSpPr/>
          <p:nvPr/>
        </p:nvSpPr>
        <p:spPr>
          <a:xfrm>
            <a:off x="783265" y="1906772"/>
            <a:ext cx="5337544" cy="691116"/>
          </a:xfrm>
          <a:prstGeom prst="rect">
            <a:avLst/>
          </a:prstGeom>
        </p:spPr>
        <p:txBody>
          <a:bodyPr lIns="0" tIns="0" rIns="0" bIns="0">
            <a:noAutofit/>
          </a:bodyPr>
          <a:lstStyle/>
          <a:p>
            <a:pPr indent="0" algn="just" rtl="1">
              <a:lnSpc>
                <a:spcPts val="3349"/>
              </a:lnSpc>
            </a:pPr>
            <a:r>
              <a:rPr lang="ar-SA" sz="2000">
                <a:latin typeface="Times New Roman"/>
              </a:rPr>
              <a:t>أن يفون حا صالا </a:t>
            </a:r>
            <a:r>
              <a:rPr lang="ar-SA" sz="1700" b="1">
                <a:latin typeface="Times New Roman"/>
              </a:rPr>
              <a:t>على </a:t>
            </a:r>
            <a:r>
              <a:rPr lang="ar-SA" sz="2000">
                <a:latin typeface="Times New Roman"/>
              </a:rPr>
              <a:t>شهادة الثانوية العامة </a:t>
            </a:r>
            <a:r>
              <a:rPr lang="ar-SA" sz="1900" b="1">
                <a:latin typeface="Times New Roman"/>
              </a:rPr>
              <a:t>أو </a:t>
            </a:r>
            <a:r>
              <a:rPr lang="ar-SA" sz="2000">
                <a:latin typeface="Times New Roman"/>
              </a:rPr>
              <a:t>ما يعادلها من داخل المملكة </a:t>
            </a:r>
            <a:r>
              <a:rPr lang="ar-SA" sz="1900" b="1">
                <a:latin typeface="Times New Roman"/>
              </a:rPr>
              <a:t>أو </a:t>
            </a:r>
            <a:r>
              <a:rPr lang="ar-SA" sz="2000">
                <a:latin typeface="Times New Roman"/>
              </a:rPr>
              <a:t>من خارجها.</a:t>
            </a:r>
          </a:p>
        </p:txBody>
      </p:sp>
      <p:sp>
        <p:nvSpPr>
          <p:cNvPr id="11" name="Rectangle 10"/>
          <p:cNvSpPr/>
          <p:nvPr/>
        </p:nvSpPr>
        <p:spPr>
          <a:xfrm>
            <a:off x="751367" y="2785730"/>
            <a:ext cx="5897526" cy="1134139"/>
          </a:xfrm>
          <a:prstGeom prst="rect">
            <a:avLst/>
          </a:prstGeom>
        </p:spPr>
        <p:txBody>
          <a:bodyPr lIns="0" tIns="0" rIns="0" bIns="0">
            <a:noAutofit/>
          </a:bodyPr>
          <a:lstStyle/>
          <a:p>
            <a:pPr indent="-571500" algn="just" rtl="1">
              <a:lnSpc>
                <a:spcPts val="3405"/>
              </a:lnSpc>
            </a:pPr>
            <a:r>
              <a:rPr lang="ar-SA" sz="2000">
                <a:latin typeface="Times New Roman"/>
              </a:rPr>
              <a:t>(ب) ألا يكون قد </a:t>
            </a:r>
            <a:r>
              <a:rPr lang="ar-SA" sz="1800" b="1">
                <a:latin typeface="Times New Roman"/>
              </a:rPr>
              <a:t>مضى </a:t>
            </a:r>
            <a:r>
              <a:rPr lang="ar-SA" sz="1700" b="1">
                <a:latin typeface="Times New Roman"/>
              </a:rPr>
              <a:t>على </a:t>
            </a:r>
            <a:r>
              <a:rPr lang="ar-SA" sz="2000">
                <a:latin typeface="Times New Roman"/>
              </a:rPr>
              <a:t>حصوله </a:t>
            </a:r>
            <a:r>
              <a:rPr lang="ar-SA" sz="1700" b="1">
                <a:latin typeface="Times New Roman"/>
              </a:rPr>
              <a:t>على </a:t>
            </a:r>
            <a:r>
              <a:rPr lang="ar-SA" sz="2000">
                <a:latin typeface="Times New Roman"/>
              </a:rPr>
              <a:t>الثانوية العامة أو ما يعادلها مدة تزيد </a:t>
            </a:r>
            <a:r>
              <a:rPr lang="ar-SA" sz="1700" b="1">
                <a:latin typeface="Times New Roman"/>
              </a:rPr>
              <a:t>على </a:t>
            </a:r>
            <a:r>
              <a:rPr lang="ar-SA" sz="2000">
                <a:latin typeface="Times New Roman"/>
              </a:rPr>
              <a:t>خمس سنوات، ويجوز لمجلس الجامعة الاستثناء من هذ ا ا لشرط إدا توافرت أسباب</a:t>
            </a:r>
          </a:p>
        </p:txBody>
      </p:sp>
      <p:sp>
        <p:nvSpPr>
          <p:cNvPr id="12" name="Rectangle 11"/>
          <p:cNvSpPr/>
          <p:nvPr/>
        </p:nvSpPr>
        <p:spPr>
          <a:xfrm>
            <a:off x="5507665" y="4175051"/>
            <a:ext cx="637953" cy="127590"/>
          </a:xfrm>
          <a:prstGeom prst="rect">
            <a:avLst/>
          </a:prstGeom>
        </p:spPr>
        <p:txBody>
          <a:bodyPr wrap="none" lIns="0" tIns="0" rIns="0" bIns="0">
            <a:noAutofit/>
          </a:bodyPr>
          <a:lstStyle/>
          <a:p>
            <a:pPr indent="0" algn="r" rtl="1">
              <a:lnSpc>
                <a:spcPts val="2210"/>
              </a:lnSpc>
              <a:spcAft>
                <a:spcPts val="910"/>
              </a:spcAft>
            </a:pPr>
            <a:r>
              <a:rPr lang="ar-SA" sz="2000">
                <a:latin typeface="Times New Roman"/>
              </a:rPr>
              <a:t>مصعه.</a:t>
            </a:r>
          </a:p>
        </p:txBody>
      </p:sp>
      <p:sp>
        <p:nvSpPr>
          <p:cNvPr id="13" name="Rectangle 12"/>
          <p:cNvSpPr/>
          <p:nvPr/>
        </p:nvSpPr>
        <p:spPr>
          <a:xfrm>
            <a:off x="751367" y="4465674"/>
            <a:ext cx="5940056" cy="3480391"/>
          </a:xfrm>
          <a:prstGeom prst="rect">
            <a:avLst/>
          </a:prstGeom>
        </p:spPr>
        <p:txBody>
          <a:bodyPr lIns="0" tIns="0" rIns="0" bIns="0">
            <a:noAutofit/>
          </a:bodyPr>
          <a:lstStyle/>
          <a:p>
            <a:pPr indent="0" algn="r" rtl="1">
              <a:lnSpc>
                <a:spcPts val="3349"/>
              </a:lnSpc>
              <a:spcBef>
                <a:spcPts val="910"/>
              </a:spcBef>
            </a:pPr>
            <a:r>
              <a:rPr lang="ar-SA" sz="2000">
                <a:latin typeface="Times New Roman"/>
              </a:rPr>
              <a:t>(ج) أن يكون حسن السورة والسلوك. (د) أن يجتاز بنجاح </a:t>
            </a:r>
            <a:r>
              <a:rPr lang="ar-SA" sz="1900" b="1">
                <a:latin typeface="Times New Roman"/>
              </a:rPr>
              <a:t>أي </a:t>
            </a:r>
            <a:r>
              <a:rPr lang="ar-SA" sz="2000">
                <a:latin typeface="Times New Roman"/>
              </a:rPr>
              <a:t>اختباز أو مقابلة شخصية يراها مجلس الجامعة.</a:t>
            </a:r>
          </a:p>
          <a:p>
            <a:pPr marR="571500" indent="-571500" algn="just" rtl="1">
              <a:lnSpc>
                <a:spcPts val="2210"/>
              </a:lnSpc>
              <a:spcAft>
                <a:spcPts val="910"/>
              </a:spcAft>
            </a:pPr>
            <a:r>
              <a:rPr lang="ar-SA" sz="1900" b="1">
                <a:latin typeface="Times New Roman"/>
              </a:rPr>
              <a:t>(ه) أن يخون </a:t>
            </a:r>
            <a:r>
              <a:rPr lang="ar-SA" sz="2000">
                <a:latin typeface="Times New Roman"/>
              </a:rPr>
              <a:t>لائقأ هلبا.</a:t>
            </a:r>
          </a:p>
          <a:p>
            <a:pPr marR="571500" indent="-571500" algn="just" rtl="1">
              <a:lnSpc>
                <a:spcPts val="3851"/>
              </a:lnSpc>
            </a:pPr>
            <a:r>
              <a:rPr lang="ar-SA" sz="2000">
                <a:latin typeface="Times New Roman"/>
              </a:rPr>
              <a:t>(ر) أن </a:t>
            </a:r>
            <a:r>
              <a:rPr lang="ar-SA" sz="1700" b="1">
                <a:latin typeface="Times New Roman"/>
              </a:rPr>
              <a:t>يحصل على </a:t>
            </a:r>
            <a:r>
              <a:rPr lang="ar-SA" sz="2000">
                <a:latin typeface="Times New Roman"/>
              </a:rPr>
              <a:t>موافقة من مرجعه بالدراسة إذا كان </a:t>
            </a:r>
            <a:r>
              <a:rPr lang="ar-SA" sz="1700" b="1">
                <a:latin typeface="Times New Roman"/>
              </a:rPr>
              <a:t>يعمل </a:t>
            </a:r>
            <a:r>
              <a:rPr lang="ar-SA" sz="1900" b="1">
                <a:latin typeface="Times New Roman"/>
              </a:rPr>
              <a:t>في أي </a:t>
            </a:r>
            <a:r>
              <a:rPr lang="ar-SA" sz="2000">
                <a:latin typeface="Times New Roman"/>
              </a:rPr>
              <a:t>جهة حكومية أو خاصة.</a:t>
            </a:r>
          </a:p>
          <a:p>
            <a:pPr marR="571500" indent="-571500" algn="just" rtl="1">
              <a:lnSpc>
                <a:spcPts val="2595"/>
              </a:lnSpc>
            </a:pPr>
            <a:r>
              <a:rPr lang="ar-SA" sz="2000">
                <a:latin typeface="Times New Roman"/>
              </a:rPr>
              <a:t>(ز) أن يستوفي </a:t>
            </a:r>
            <a:r>
              <a:rPr lang="ar-SA" sz="1900" b="1">
                <a:latin typeface="Times New Roman"/>
              </a:rPr>
              <a:t>أي </a:t>
            </a:r>
            <a:r>
              <a:rPr lang="ar-SA" sz="2000">
                <a:latin typeface="Times New Roman"/>
              </a:rPr>
              <a:t>شروط </a:t>
            </a:r>
            <a:r>
              <a:rPr lang="ar-SA" sz="1900" b="1">
                <a:latin typeface="Times New Roman"/>
              </a:rPr>
              <a:t>أخرى يحددها مجلس الجامعة </a:t>
            </a:r>
            <a:r>
              <a:rPr lang="ar-SA" sz="2000">
                <a:latin typeface="Times New Roman"/>
              </a:rPr>
              <a:t>وتعلن وقت التقديم .</a:t>
            </a:r>
          </a:p>
        </p:txBody>
      </p:sp>
      <p:sp>
        <p:nvSpPr>
          <p:cNvPr id="14" name="Rectangle 13"/>
          <p:cNvSpPr/>
          <p:nvPr/>
        </p:nvSpPr>
        <p:spPr>
          <a:xfrm>
            <a:off x="737190" y="9058939"/>
            <a:ext cx="5947144" cy="1197935"/>
          </a:xfrm>
          <a:prstGeom prst="rect">
            <a:avLst/>
          </a:prstGeom>
        </p:spPr>
        <p:txBody>
          <a:bodyPr lIns="0" tIns="0" rIns="0" bIns="0">
            <a:noAutofit/>
          </a:bodyPr>
          <a:lstStyle/>
          <a:p>
            <a:pPr indent="431800" algn="just" rtl="1">
              <a:lnSpc>
                <a:spcPts val="3014"/>
              </a:lnSpc>
            </a:pPr>
            <a:r>
              <a:rPr lang="ar-SA" sz="2000">
                <a:latin typeface="Times New Roman"/>
              </a:rPr>
              <a:t>تكون المفاضلة بين المتقدمين </a:t>
            </a:r>
            <a:r>
              <a:rPr lang="ar-SA" sz="1900" b="1">
                <a:latin typeface="Times New Roman"/>
              </a:rPr>
              <a:t>ممن </a:t>
            </a:r>
            <a:r>
              <a:rPr lang="ar-SA" sz="2000">
                <a:latin typeface="Times New Roman"/>
              </a:rPr>
              <a:t>تنطبق </a:t>
            </a:r>
            <a:r>
              <a:rPr lang="ar-SA" sz="1800" b="1">
                <a:latin typeface="Times New Roman"/>
              </a:rPr>
              <a:t>عليهم جميع </a:t>
            </a:r>
            <a:r>
              <a:rPr lang="ar-SA" sz="2000">
                <a:latin typeface="Times New Roman"/>
              </a:rPr>
              <a:t>الشروط وفقا لدرجاتهم في اختبار الشهادة الثانوية العامة والمقابلة الشخصية واختبازات القبول إن وجدت.</a:t>
            </a:r>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3877</Words>
  <Application>Microsoft Office PowerPoint</Application>
  <PresentationFormat>Custom</PresentationFormat>
  <Paragraphs>474</Paragraphs>
  <Slides>39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 Unicode MS</vt:lpstr>
      <vt:lpstr>Arial</vt:lpstr>
      <vt:lpstr>Candara</vt:lpstr>
      <vt:lpstr>Microsoft Sans Serif</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 Aabed</dc:creator>
  <cp:lastModifiedBy>Mohammad Aabed</cp:lastModifiedBy>
  <cp:revision>1</cp:revision>
  <dcterms:modified xsi:type="dcterms:W3CDTF">2015-04-17T19:42:50Z</dcterms:modified>
</cp:coreProperties>
</file>