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7589838" cy="10718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7150"/>
            <a:ext cx="421481" cy="428625"/>
          </a:xfrm>
          <a:prstGeom prst="rect">
            <a:avLst/>
          </a:prstGeom>
        </p:spPr>
      </p:pic>
      <p:pic>
        <p:nvPicPr>
          <p:cNvPr id="3" name="Picture 2"/>
          <p:cNvPicPr>
            <a:picLocks noChangeAspect="1"/>
          </p:cNvPicPr>
          <p:nvPr/>
        </p:nvPicPr>
        <p:blipFill>
          <a:blip r:embed="rId3"/>
          <a:stretch>
            <a:fillRect/>
          </a:stretch>
        </p:blipFill>
        <p:spPr>
          <a:xfrm>
            <a:off x="278606" y="85725"/>
            <a:ext cx="428625" cy="421481"/>
          </a:xfrm>
          <a:prstGeom prst="rect">
            <a:avLst/>
          </a:prstGeom>
        </p:spPr>
      </p:pic>
      <p:pic>
        <p:nvPicPr>
          <p:cNvPr id="4" name="Picture 3"/>
          <p:cNvPicPr>
            <a:picLocks noChangeAspect="1"/>
          </p:cNvPicPr>
          <p:nvPr/>
        </p:nvPicPr>
        <p:blipFill>
          <a:blip r:embed="rId4"/>
          <a:stretch>
            <a:fillRect/>
          </a:stretch>
        </p:blipFill>
        <p:spPr>
          <a:xfrm>
            <a:off x="878681" y="1000125"/>
            <a:ext cx="685800" cy="714375"/>
          </a:xfrm>
          <a:prstGeom prst="rect">
            <a:avLst/>
          </a:prstGeom>
        </p:spPr>
      </p:pic>
      <p:pic>
        <p:nvPicPr>
          <p:cNvPr id="5" name="Picture 4"/>
          <p:cNvPicPr>
            <a:picLocks noChangeAspect="1"/>
          </p:cNvPicPr>
          <p:nvPr/>
        </p:nvPicPr>
        <p:blipFill>
          <a:blip r:embed="rId5"/>
          <a:stretch>
            <a:fillRect/>
          </a:stretch>
        </p:blipFill>
        <p:spPr>
          <a:xfrm>
            <a:off x="6858000" y="10194131"/>
            <a:ext cx="471487" cy="492919"/>
          </a:xfrm>
          <a:prstGeom prst="rect">
            <a:avLst/>
          </a:prstGeom>
        </p:spPr>
      </p:pic>
      <p:pic>
        <p:nvPicPr>
          <p:cNvPr id="6" name="Picture 5"/>
          <p:cNvPicPr>
            <a:picLocks noChangeAspect="1"/>
          </p:cNvPicPr>
          <p:nvPr/>
        </p:nvPicPr>
        <p:blipFill>
          <a:blip r:embed="rId6"/>
          <a:stretch>
            <a:fillRect/>
          </a:stretch>
        </p:blipFill>
        <p:spPr>
          <a:xfrm>
            <a:off x="300037" y="10201275"/>
            <a:ext cx="421481" cy="421481"/>
          </a:xfrm>
          <a:prstGeom prst="rect">
            <a:avLst/>
          </a:prstGeom>
        </p:spPr>
      </p:pic>
      <p:sp>
        <p:nvSpPr>
          <p:cNvPr id="7" name="Rectangle 6"/>
          <p:cNvSpPr/>
          <p:nvPr/>
        </p:nvSpPr>
        <p:spPr>
          <a:xfrm>
            <a:off x="4414837" y="678656"/>
            <a:ext cx="2200275" cy="1293019"/>
          </a:xfrm>
          <a:prstGeom prst="rect">
            <a:avLst/>
          </a:prstGeom>
        </p:spPr>
        <p:txBody>
          <a:bodyPr lIns="0" tIns="0" rIns="0" bIns="0">
            <a:noAutofit/>
          </a:bodyPr>
          <a:lstStyle/>
          <a:p>
            <a:pPr marR="372269" indent="-393700" algn="r" rtl="1">
              <a:lnSpc>
                <a:spcPts val="3080"/>
              </a:lnSpc>
            </a:pPr>
            <a:r>
              <a:rPr lang="en-US" sz="2300" i="1">
                <a:latin typeface="Arial Unicode MS"/>
              </a:rPr>
              <a:t>١</a:t>
            </a:r>
            <a:r>
              <a:rPr lang="ar-SA" sz="2300" i="1">
                <a:latin typeface="Arial Unicode MS"/>
              </a:rPr>
              <a:t>زذش</a:t>
            </a:r>
            <a:r>
              <a:rPr lang="en-US" sz="2300" i="1">
                <a:latin typeface="Arial Unicode MS"/>
              </a:rPr>
              <a:t>١٠</a:t>
            </a:r>
            <a:r>
              <a:rPr lang="ar-SA" sz="2300" i="1">
                <a:latin typeface="Arial Unicode MS"/>
              </a:rPr>
              <a:t>لتيتء"</a:t>
            </a:r>
            <a:r>
              <a:rPr lang="en-US" sz="2300" i="1">
                <a:latin typeface="Arial Unicode MS"/>
              </a:rPr>
              <a:t>١</a:t>
            </a:r>
            <a:r>
              <a:rPr lang="ar-SA" sz="2300" i="1">
                <a:latin typeface="Arial Unicode MS"/>
              </a:rPr>
              <a:t>ت&lt;رلت'</a:t>
            </a:r>
          </a:p>
          <a:p>
            <a:pPr marR="181769" indent="0" algn="r" rtl="1">
              <a:lnSpc>
                <a:spcPts val="2530"/>
              </a:lnSpc>
              <a:spcAft>
                <a:spcPts val="560"/>
              </a:spcAft>
            </a:pPr>
            <a:r>
              <a:rPr lang="ar-SA" sz="2100" i="1">
                <a:latin typeface="Tahoma"/>
              </a:rPr>
              <a:t>يشبتعذبأالذا</a:t>
            </a:r>
            <a:r>
              <a:rPr lang="en-US" sz="2100" i="1">
                <a:latin typeface="Tahoma"/>
              </a:rPr>
              <a:t>٠</a:t>
            </a:r>
            <a:r>
              <a:rPr lang="ar-SA" sz="2100" i="1">
                <a:latin typeface="Tahoma"/>
              </a:rPr>
              <a:t>ف</a:t>
            </a:r>
          </a:p>
          <a:p>
            <a:pPr marR="372269" indent="0" algn="r" rtl="1">
              <a:lnSpc>
                <a:spcPts val="4150"/>
              </a:lnSpc>
              <a:spcAft>
                <a:spcPts val="16170"/>
              </a:spcAft>
            </a:pPr>
            <a:r>
              <a:rPr lang="ar-SA" sz="3100">
                <a:latin typeface="Arial Unicode MS"/>
              </a:rPr>
              <a:t>ءر؛رانارما&lt;</a:t>
            </a:r>
          </a:p>
        </p:txBody>
      </p:sp>
      <p:sp>
        <p:nvSpPr>
          <p:cNvPr id="8" name="Rectangle 7"/>
          <p:cNvSpPr/>
          <p:nvPr/>
        </p:nvSpPr>
        <p:spPr>
          <a:xfrm>
            <a:off x="2636043" y="9636918"/>
            <a:ext cx="2243138" cy="442913"/>
          </a:xfrm>
          <a:prstGeom prst="rect">
            <a:avLst/>
          </a:prstGeom>
        </p:spPr>
        <p:txBody>
          <a:bodyPr wrap="none" lIns="0" tIns="0" rIns="0" bIns="0">
            <a:noAutofit/>
          </a:bodyPr>
          <a:lstStyle/>
          <a:p>
            <a:pPr indent="0" algn="ctr" rtl="1">
              <a:lnSpc>
                <a:spcPts val="3480"/>
              </a:lnSpc>
              <a:spcBef>
                <a:spcPts val="4340"/>
              </a:spcBef>
            </a:pPr>
            <a:r>
              <a:rPr lang="en-US" sz="2600">
                <a:latin typeface="Arial Unicode MS"/>
              </a:rPr>
              <a:t>١٤١٨</a:t>
            </a:r>
            <a:r>
              <a:rPr lang="ar-SA" sz="2600">
                <a:latin typeface="Arial Unicode MS"/>
              </a:rPr>
              <a:t> د _</a:t>
            </a:r>
            <a:r>
              <a:rPr lang="en-US" sz="2600">
                <a:latin typeface="Arial Unicode MS"/>
              </a:rPr>
              <a:t>١٩٩٧</a:t>
            </a:r>
            <a:r>
              <a:rPr lang="ar-SA" sz="2600">
                <a:latin typeface="Arial Unicode MS"/>
              </a:rPr>
              <a:t>م</a:t>
            </a:r>
          </a:p>
        </p:txBody>
      </p:sp>
      <p:sp>
        <p:nvSpPr>
          <p:cNvPr id="9" name="Rectangle 8"/>
          <p:cNvSpPr/>
          <p:nvPr/>
        </p:nvSpPr>
        <p:spPr>
          <a:xfrm>
            <a:off x="785812" y="5072062"/>
            <a:ext cx="5965031" cy="3550444"/>
          </a:xfrm>
          <a:prstGeom prst="rect">
            <a:avLst/>
          </a:prstGeom>
        </p:spPr>
        <p:txBody>
          <a:bodyPr lIns="0" tIns="0" rIns="0" bIns="0">
            <a:noAutofit/>
          </a:bodyPr>
          <a:lstStyle/>
          <a:p>
            <a:pPr indent="0" algn="ctr" rtl="1">
              <a:lnSpc>
                <a:spcPts val="4838"/>
              </a:lnSpc>
              <a:spcBef>
                <a:spcPts val="16170"/>
              </a:spcBef>
              <a:spcAft>
                <a:spcPts val="210"/>
              </a:spcAft>
            </a:pPr>
            <a:r>
              <a:rPr lang="ar-SA" sz="1700">
                <a:latin typeface="Arial Unicode MS"/>
              </a:rPr>
              <a:t>الصادرة بفرار محلى اتعليم العاني رقم(</a:t>
            </a:r>
            <a:r>
              <a:rPr lang="en-US" sz="1700">
                <a:latin typeface="Arial Unicode MS"/>
              </a:rPr>
              <a:t>٣</a:t>
            </a:r>
            <a:r>
              <a:rPr lang="ar-SA" sz="1700">
                <a:latin typeface="Arial Unicode MS"/>
              </a:rPr>
              <a:t>/ </a:t>
            </a:r>
            <a:r>
              <a:rPr lang="en-US" sz="1800">
                <a:latin typeface="Arial Unicode MS"/>
              </a:rPr>
              <a:t>١٧/٤</a:t>
            </a:r>
            <a:r>
              <a:rPr lang="ar-SA" sz="1800">
                <a:latin typeface="Arial Unicode MS"/>
              </a:rPr>
              <a:t> </a:t>
            </a:r>
            <a:r>
              <a:rPr lang="en-US" sz="1800">
                <a:latin typeface="Arial Unicode MS"/>
              </a:rPr>
              <a:t>٤</a:t>
            </a:r>
            <a:r>
              <a:rPr lang="ar-SA" sz="1800">
                <a:latin typeface="Arial Unicode MS"/>
              </a:rPr>
              <a:t> </a:t>
            </a:r>
            <a:r>
              <a:rPr lang="en-US" sz="1800">
                <a:latin typeface="Arial Unicode MS"/>
              </a:rPr>
              <a:t>١</a:t>
            </a:r>
            <a:r>
              <a:rPr lang="ar-SA" sz="1800">
                <a:latin typeface="Arial Unicode MS"/>
              </a:rPr>
              <a:t>د) </a:t>
            </a:r>
            <a:r>
              <a:rPr lang="ar-SA" sz="1900">
                <a:latin typeface="Arial Unicode MS"/>
              </a:rPr>
              <a:t>في </a:t>
            </a:r>
            <a:r>
              <a:rPr lang="ar-SA" sz="1700">
                <a:latin typeface="Arial Unicode MS"/>
              </a:rPr>
              <a:t>الجلة (الرابعة) لمجلس التعليم العاني المعقودة </a:t>
            </a:r>
            <a:r>
              <a:rPr lang="ar-SA" sz="1800">
                <a:latin typeface="Arial Unicode MS"/>
              </a:rPr>
              <a:t>بتار.خ</a:t>
            </a:r>
            <a:r>
              <a:rPr lang="en-US" sz="1800">
                <a:latin typeface="Arial Unicode MS"/>
              </a:rPr>
              <a:t>١٤١٧/٢/٧</a:t>
            </a:r>
            <a:r>
              <a:rPr lang="ar-SA" sz="1800">
                <a:latin typeface="Arial Unicode MS"/>
              </a:rPr>
              <a:t>د</a:t>
            </a:r>
          </a:p>
          <a:p>
            <a:pPr marR="508000" indent="-393700" algn="r" rtl="1">
              <a:lnSpc>
                <a:spcPts val="5456"/>
              </a:lnSpc>
              <a:spcAft>
                <a:spcPts val="4340"/>
              </a:spcAft>
            </a:pPr>
            <a:r>
              <a:rPr lang="ar-SA" sz="1800">
                <a:latin typeface="Arial Unicode MS"/>
              </a:rPr>
              <a:t>ا</a:t>
            </a:r>
            <a:r>
              <a:rPr lang="en-US" sz="1800">
                <a:latin typeface="Arial Unicode MS"/>
              </a:rPr>
              <a:t>1</a:t>
            </a:r>
            <a:r>
              <a:rPr lang="ar-SA" sz="1800">
                <a:latin typeface="Arial Unicode MS"/>
              </a:rPr>
              <a:t>موج بموافقة خادم الحرمين الشريفين رئيس مجلس الوزراء ربس مجلس التعليم العالي بالتوجيه البرقي الكريم </a:t>
            </a:r>
            <a:r>
              <a:rPr lang="ar-SA" sz="1700">
                <a:latin typeface="Arial Unicode MS"/>
              </a:rPr>
              <a:t>رقم(</a:t>
            </a:r>
            <a:r>
              <a:rPr lang="en-US" sz="1700">
                <a:latin typeface="Arial Unicode MS"/>
              </a:rPr>
              <a:t>٧</a:t>
            </a:r>
            <a:r>
              <a:rPr lang="ar-SA" sz="1700">
                <a:latin typeface="Arial Unicode MS"/>
              </a:rPr>
              <a:t>/ب/</a:t>
            </a:r>
            <a:r>
              <a:rPr lang="en-US" sz="1800">
                <a:latin typeface="Arial Unicode MS"/>
              </a:rPr>
              <a:t>١٦٧٨٥</a:t>
            </a:r>
            <a:r>
              <a:rPr lang="ar-SA" sz="1800">
                <a:latin typeface="Arial Unicode MS"/>
              </a:rPr>
              <a:t>) و-ارخ</a:t>
            </a:r>
            <a:r>
              <a:rPr lang="en-US" sz="1800">
                <a:latin typeface="Arial Unicode MS"/>
              </a:rPr>
              <a:t>١٤١٧/١١/٤</a:t>
            </a:r>
            <a:r>
              <a:rPr lang="ar-SA" sz="1800">
                <a:latin typeface="Arial Unicode MS"/>
              </a:rPr>
              <a:t>ش</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61544" y="85060"/>
            <a:ext cx="258725" cy="244549"/>
          </a:xfrm>
          <a:prstGeom prst="rect">
            <a:avLst/>
          </a:prstGeom>
        </p:spPr>
        <p:txBody>
          <a:bodyPr wrap="none" lIns="0" tIns="0" rIns="0" bIns="0">
            <a:noAutofit/>
          </a:bodyPr>
          <a:lstStyle/>
          <a:p>
            <a:pPr indent="0" algn="r" rtl="1">
              <a:lnSpc>
                <a:spcPts val="2280"/>
              </a:lnSpc>
            </a:pPr>
            <a:r>
              <a:rPr lang="ar-SA" sz="1700">
                <a:solidFill>
                  <a:srgbClr val="735949"/>
                </a:solidFill>
                <a:latin typeface="Arial Unicode MS"/>
              </a:rPr>
              <a:t>ا</a:t>
            </a:r>
          </a:p>
        </p:txBody>
      </p:sp>
      <p:sp>
        <p:nvSpPr>
          <p:cNvPr id="3" name="Rectangle 2"/>
          <p:cNvSpPr/>
          <p:nvPr/>
        </p:nvSpPr>
        <p:spPr>
          <a:xfrm>
            <a:off x="262269" y="329609"/>
            <a:ext cx="6053470" cy="3728484"/>
          </a:xfrm>
          <a:prstGeom prst="rect">
            <a:avLst/>
          </a:prstGeom>
        </p:spPr>
        <p:txBody>
          <a:bodyPr lIns="0" tIns="0" rIns="0" bIns="0">
            <a:noAutofit/>
          </a:bodyPr>
          <a:lstStyle/>
          <a:p>
            <a:pPr indent="0" rtl="1">
              <a:lnSpc>
                <a:spcPts val="870"/>
              </a:lnSpc>
              <a:spcAft>
                <a:spcPts val="1960"/>
              </a:spcAft>
            </a:pPr>
            <a:r>
              <a:rPr lang="ar-SA" sz="650">
                <a:latin typeface="Arial Unicode MS"/>
              </a:rPr>
              <a:t>تمكل</a:t>
            </a:r>
            <a:r>
              <a:rPr lang="en-US" sz="650">
                <a:latin typeface="Arial Unicode MS"/>
              </a:rPr>
              <a:t>١٢</a:t>
            </a:r>
            <a:r>
              <a:rPr lang="ar-SA" sz="650">
                <a:latin typeface="Arial Unicode MS"/>
              </a:rPr>
              <a:t>اا</a:t>
            </a:r>
          </a:p>
          <a:p>
            <a:pPr marL="490870" marR="108394" indent="0" algn="r" rtl="1">
              <a:lnSpc>
                <a:spcPts val="3879"/>
              </a:lnSpc>
            </a:pPr>
            <a:r>
              <a:rPr lang="ar-SA" sz="1700">
                <a:latin typeface="Arial Unicode MS"/>
              </a:rPr>
              <a:t>المستحق. </a:t>
            </a:r>
            <a:r>
              <a:rPr lang="ar-SA" sz="1800">
                <a:latin typeface="Arial Unicode MS"/>
              </a:rPr>
              <a:t>ولرسس </a:t>
            </a:r>
            <a:r>
              <a:rPr lang="ar-SA" sz="1700">
                <a:latin typeface="Arial Unicode MS"/>
              </a:rPr>
              <a:t>مجلس الجامعة بالاتفاق هع رئيس الديوان العام للخدمة المدنية تطبيق </a:t>
            </a:r>
            <a:r>
              <a:rPr lang="ar-SA" sz="1800">
                <a:latin typeface="Arial Unicode MS"/>
              </a:rPr>
              <a:t>أحكام </a:t>
            </a:r>
            <a:r>
              <a:rPr lang="ar-SA" sz="1700">
                <a:latin typeface="Arial Unicode MS"/>
              </a:rPr>
              <a:t>هذه الفقرة</a:t>
            </a:r>
          </a:p>
          <a:p>
            <a:pPr marR="108394" indent="0" algn="r" rtl="1">
              <a:lnSpc>
                <a:spcPts val="2950"/>
              </a:lnSpc>
              <a:spcAft>
                <a:spcPts val="910"/>
              </a:spcAft>
            </a:pPr>
            <a:r>
              <a:rPr lang="ar-SA" sz="2200">
                <a:latin typeface="Arial Unicode MS"/>
              </a:rPr>
              <a:t>ءر|لئت </a:t>
            </a:r>
            <a:r>
              <a:rPr lang="ar-SA" sz="1800">
                <a:latin typeface="Arial Unicode MS"/>
              </a:rPr>
              <a:t>الأخرى.</a:t>
            </a:r>
          </a:p>
          <a:p>
            <a:pPr marL="490870" marR="108394" indent="-114300" algn="just" rtl="1">
              <a:lnSpc>
                <a:spcPts val="3851"/>
              </a:lnSpc>
              <a:spcAft>
                <a:spcPts val="7630"/>
              </a:spcAft>
            </a:pPr>
            <a:r>
              <a:rPr lang="ar-SA" sz="1700">
                <a:latin typeface="Arial Unicode MS"/>
              </a:rPr>
              <a:t>يجوز الفاقد هع </a:t>
            </a:r>
            <a:r>
              <a:rPr lang="ar-SA" sz="1800">
                <a:latin typeface="Arial Unicode MS"/>
              </a:rPr>
              <a:t>ذوي </a:t>
            </a:r>
            <a:r>
              <a:rPr lang="ar-SA" sz="1700">
                <a:latin typeface="Arial Unicode MS"/>
              </a:rPr>
              <a:t>الخبرة، </a:t>
            </a:r>
            <a:r>
              <a:rPr lang="ar-SA" sz="1800">
                <a:latin typeface="Arial Unicode MS"/>
              </a:rPr>
              <a:t>أو </a:t>
            </a:r>
            <a:r>
              <a:rPr lang="ar-SA" sz="1700">
                <a:latin typeface="Arial Unicode MS"/>
              </a:rPr>
              <a:t>السعة العلمية المتميزة، للعمل كأعضاء هيئة تدريس باتجاوز عن الشروط العلمية المحددة بقواعد التوظيف بموافقة مجلس الجامعة بناء على توبة من المجلس العلمي.</a:t>
            </a:r>
          </a:p>
        </p:txBody>
      </p:sp>
      <p:sp>
        <p:nvSpPr>
          <p:cNvPr id="4" name="Rectangle 3"/>
          <p:cNvSpPr/>
          <p:nvPr/>
        </p:nvSpPr>
        <p:spPr>
          <a:xfrm>
            <a:off x="418213" y="5543106"/>
            <a:ext cx="5929424" cy="4472763"/>
          </a:xfrm>
          <a:prstGeom prst="rect">
            <a:avLst/>
          </a:prstGeom>
        </p:spPr>
        <p:txBody>
          <a:bodyPr lIns="0" tIns="0" rIns="0" bIns="0">
            <a:noAutofit/>
          </a:bodyPr>
          <a:lstStyle/>
          <a:p>
            <a:pPr marL="334926" marR="140291" indent="-114300" algn="just" rtl="1">
              <a:lnSpc>
                <a:spcPts val="4047"/>
              </a:lnSpc>
              <a:spcBef>
                <a:spcPts val="7630"/>
              </a:spcBef>
            </a:pPr>
            <a:r>
              <a:rPr lang="ar-SA" sz="1700">
                <a:latin typeface="Arial Unicode MS"/>
              </a:rPr>
              <a:t>يعطى المتعاقد </a:t>
            </a:r>
            <a:r>
              <a:rPr lang="en-US" sz="1700">
                <a:latin typeface="Arial Unicode MS"/>
              </a:rPr>
              <a:t>٠</a:t>
            </a:r>
            <a:r>
              <a:rPr lang="ar-SA" sz="1700">
                <a:latin typeface="Arial Unicode MS"/>
              </a:rPr>
              <a:t> من أعضاء- هيئة التدريس، ومدرسي اللفات، والمحاصرين، والمبدين - الذي سبقت له خدمة في التدريس الجامعي بعد حصوله على المؤهل، أو اللقب العلمي، علاوات سنوية طبقأ لجداول الرواتب الواردة ني الملحق رقم (</a:t>
            </a:r>
            <a:r>
              <a:rPr lang="en-US" sz="1700">
                <a:latin typeface="Arial Unicode MS"/>
              </a:rPr>
              <a:t>١</a:t>
            </a:r>
            <a:r>
              <a:rPr lang="ar-SA" sz="1700">
                <a:latin typeface="Arial Unicode MS"/>
              </a:rPr>
              <a:t>).</a:t>
            </a:r>
          </a:p>
          <a:p>
            <a:pPr marL="334926" marR="140291" indent="-114300" algn="just" rtl="1">
              <a:lnSpc>
                <a:spcPts val="3907"/>
              </a:lnSpc>
            </a:pPr>
            <a:r>
              <a:rPr lang="ar-SA" sz="1700">
                <a:latin typeface="Arial Unicode MS"/>
              </a:rPr>
              <a:t>يجوز احتساب الخبرات لأعضاء هيئة التدريس، ومدرسي اللفات، و</a:t>
            </a:r>
            <a:r>
              <a:rPr lang="en-US" sz="1700">
                <a:latin typeface="Arial Unicode MS"/>
              </a:rPr>
              <a:t>١</a:t>
            </a:r>
            <a:r>
              <a:rPr lang="ar-SA" sz="1700">
                <a:latin typeface="Arial Unicode MS"/>
              </a:rPr>
              <a:t>لمحاضعن، والمعيدين، في غيرالتدريس الجامعي إذا كانت في مجال التخصص وبعد الحصول على المؤهل العلمي الذي تم الفاقد معه على أساسه بوابع سنة لكل سنتين وذلك </a:t>
            </a:r>
            <a:r>
              <a:rPr lang="ar-SA" sz="1500">
                <a:latin typeface="Arial Unicode MS"/>
              </a:rPr>
              <a:t>يد </a:t>
            </a:r>
            <a:r>
              <a:rPr lang="ar-SA" sz="1700">
                <a:latin typeface="Arial Unicode MS"/>
              </a:rPr>
              <a:t>غراحنى التوظيف ، كما يجوز احشابها لأغراطى الدرقية</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92893" y="210740"/>
            <a:ext cx="300038" cy="257175"/>
          </a:xfrm>
          <a:prstGeom prst="rect">
            <a:avLst/>
          </a:prstGeom>
        </p:spPr>
        <p:txBody>
          <a:bodyPr wrap="none" lIns="0" tIns="0" rIns="0" bIns="0">
            <a:noAutofit/>
          </a:bodyPr>
          <a:lstStyle/>
          <a:p>
            <a:pPr indent="0">
              <a:lnSpc>
                <a:spcPts val="4760"/>
              </a:lnSpc>
            </a:pPr>
            <a:r>
              <a:rPr lang="en-US" sz="4200">
                <a:latin typeface="Franklin Gothic Demi"/>
              </a:rPr>
              <a:t>1</a:t>
            </a:r>
          </a:p>
        </p:txBody>
      </p:sp>
      <p:sp>
        <p:nvSpPr>
          <p:cNvPr id="3" name="Rectangle 2"/>
          <p:cNvSpPr/>
          <p:nvPr/>
        </p:nvSpPr>
        <p:spPr>
          <a:xfrm>
            <a:off x="739378" y="582215"/>
            <a:ext cx="6068615" cy="3975497"/>
          </a:xfrm>
          <a:prstGeom prst="rect">
            <a:avLst/>
          </a:prstGeom>
        </p:spPr>
        <p:txBody>
          <a:bodyPr lIns="0" tIns="0" rIns="0" bIns="0">
            <a:noAutofit/>
          </a:bodyPr>
          <a:lstStyle/>
          <a:p>
            <a:pPr marR="600869" indent="0" algn="r" rtl="1">
              <a:lnSpc>
                <a:spcPts val="3488"/>
              </a:lnSpc>
              <a:spcAft>
                <a:spcPts val="490"/>
              </a:spcAft>
            </a:pPr>
            <a:r>
              <a:rPr lang="ar-SA" sz="1700">
                <a:latin typeface="Arial Unicode MS"/>
              </a:rPr>
              <a:t>العلمية بقرار من المجلس العلمي </a:t>
            </a:r>
            <a:r>
              <a:rPr lang="ar-SA" sz="1800">
                <a:latin typeface="Arial Unicode MS"/>
              </a:rPr>
              <a:t>بناء </a:t>
            </a:r>
            <a:r>
              <a:rPr lang="ar-SA" sz="1700">
                <a:latin typeface="Arial Unicode MS"/>
              </a:rPr>
              <a:t>على توصية مجلس الكلية </a:t>
            </a:r>
            <a:r>
              <a:rPr lang="ar-SA" sz="1800" u="sng">
                <a:latin typeface="Arial Unicode MS"/>
              </a:rPr>
              <a:t>المعنية</a:t>
            </a:r>
          </a:p>
          <a:p>
            <a:pPr marR="600869" indent="-584200" algn="just" rtl="1">
              <a:lnSpc>
                <a:spcPts val="4106"/>
              </a:lnSpc>
              <a:spcAft>
                <a:spcPts val="7140"/>
              </a:spcAft>
            </a:pPr>
            <a:r>
              <a:rPr lang="en-US" sz="1700">
                <a:latin typeface="Arial Unicode MS"/>
              </a:rPr>
              <a:t>٣</a:t>
            </a:r>
            <a:r>
              <a:rPr lang="ar-SA" sz="1700">
                <a:latin typeface="Arial Unicode MS"/>
              </a:rPr>
              <a:t> - تحتسب الخبرة عند التعاند لغير أعضاء هيئه التدرس، والمحاصرين، ومدرسي اللفات، والمعيدين بعد الحصرل على </a:t>
            </a:r>
            <a:r>
              <a:rPr lang="ar-SA" sz="1900">
                <a:latin typeface="Arial Unicode MS"/>
              </a:rPr>
              <a:t>آخر </a:t>
            </a:r>
            <a:r>
              <a:rPr lang="ar-SA" sz="1700">
                <a:latin typeface="Arial Unicode MS"/>
              </a:rPr>
              <a:t>مؤهل وتحتسب الدورة </a:t>
            </a:r>
            <a:r>
              <a:rPr lang="ar-SA" sz="1800">
                <a:latin typeface="Arial Unicode MS"/>
              </a:rPr>
              <a:t>في </a:t>
            </a:r>
            <a:r>
              <a:rPr lang="ar-SA" sz="1700">
                <a:latin typeface="Arial Unicode MS"/>
              </a:rPr>
              <a:t>التخصص التي تتم بعد هذا المؤهل بقدر مدتها، ولا </a:t>
            </a:r>
            <a:r>
              <a:rPr lang="ar-SA" sz="2200">
                <a:latin typeface="Arial Unicode MS"/>
              </a:rPr>
              <a:t>بجمع </a:t>
            </a:r>
            <a:r>
              <a:rPr lang="ar-SA" sz="1700">
                <a:latin typeface="Arial Unicode MS"/>
              </a:rPr>
              <a:t>بين مدة الدورة ومدة الخدمة </a:t>
            </a:r>
            <a:r>
              <a:rPr lang="ar-SA" sz="1800">
                <a:latin typeface="Arial Unicode MS"/>
              </a:rPr>
              <a:t>في </a:t>
            </a:r>
            <a:r>
              <a:rPr lang="ar-SA" sz="1900">
                <a:latin typeface="Arial Unicode MS"/>
              </a:rPr>
              <a:t>آن </a:t>
            </a:r>
            <a:r>
              <a:rPr lang="ar-SA" sz="1700">
                <a:latin typeface="Arial Unicode MS"/>
              </a:rPr>
              <a:t>واحد، </a:t>
            </a:r>
            <a:r>
              <a:rPr lang="ar-SA" sz="1800">
                <a:latin typeface="Arial Unicode MS"/>
              </a:rPr>
              <a:t>ويشترط في </a:t>
            </a:r>
            <a:r>
              <a:rPr lang="ar-SA" sz="1700">
                <a:latin typeface="Arial Unicode MS"/>
              </a:rPr>
              <a:t>الخبرة </a:t>
            </a:r>
            <a:r>
              <a:rPr lang="ar-SA" sz="1800">
                <a:latin typeface="Arial Unicode MS"/>
              </a:rPr>
              <a:t>أو </a:t>
            </a:r>
            <a:r>
              <a:rPr lang="ar-SA" sz="1700">
                <a:latin typeface="Arial Unicode MS"/>
              </a:rPr>
              <a:t>المؤهل </a:t>
            </a:r>
            <a:r>
              <a:rPr lang="ar-SA" sz="1800">
                <a:latin typeface="Arial Unicode MS"/>
              </a:rPr>
              <a:t>أف </a:t>
            </a:r>
            <a:r>
              <a:rPr lang="ar-SA" sz="1700">
                <a:latin typeface="Arial Unicode MS"/>
              </a:rPr>
              <a:t>يصدرا من جهة تقتغ </a:t>
            </a:r>
            <a:r>
              <a:rPr lang="ar-SA" sz="1800">
                <a:latin typeface="Arial Unicode MS"/>
              </a:rPr>
              <a:t>بها </a:t>
            </a:r>
            <a:r>
              <a:rPr lang="ar-SA" sz="1700">
                <a:latin typeface="Arial Unicode MS"/>
              </a:rPr>
              <a:t>الجامعة.</a:t>
            </a:r>
          </a:p>
        </p:txBody>
      </p:sp>
      <p:sp>
        <p:nvSpPr>
          <p:cNvPr id="4" name="Rectangle 3"/>
          <p:cNvSpPr/>
          <p:nvPr/>
        </p:nvSpPr>
        <p:spPr>
          <a:xfrm>
            <a:off x="753665" y="6022181"/>
            <a:ext cx="6065044" cy="1653778"/>
          </a:xfrm>
          <a:prstGeom prst="rect">
            <a:avLst/>
          </a:prstGeom>
        </p:spPr>
        <p:txBody>
          <a:bodyPr lIns="0" tIns="0" rIns="0" bIns="0">
            <a:noAutofit/>
          </a:bodyPr>
          <a:lstStyle/>
          <a:p>
            <a:pPr indent="482600" algn="just" rtl="1">
              <a:lnSpc>
                <a:spcPts val="3403"/>
              </a:lnSpc>
              <a:spcBef>
                <a:spcPts val="7140"/>
              </a:spcBef>
              <a:spcAft>
                <a:spcPts val="7770"/>
              </a:spcAft>
            </a:pPr>
            <a:r>
              <a:rPr lang="ar-SA" sz="1700">
                <a:latin typeface="Arial Unicode MS"/>
              </a:rPr>
              <a:t>تحتسب الخبرة لمن يتم التعاقد معهم من الغئات المحددة </a:t>
            </a:r>
            <a:r>
              <a:rPr lang="ar-SA" sz="1800">
                <a:latin typeface="Arial Unicode MS"/>
              </a:rPr>
              <a:t>في المادة </a:t>
            </a:r>
            <a:r>
              <a:rPr lang="ar-SA" sz="1700">
                <a:latin typeface="Arial Unicode MS"/>
              </a:rPr>
              <a:t>الثانية من هذ</a:t>
            </a:r>
            <a:r>
              <a:rPr lang="en-US" sz="1700">
                <a:latin typeface="Arial Unicode MS"/>
              </a:rPr>
              <a:t>٥</a:t>
            </a:r>
            <a:r>
              <a:rPr lang="ar-SA" sz="1700">
                <a:latin typeface="Arial Unicode MS"/>
              </a:rPr>
              <a:t> </a:t>
            </a:r>
            <a:r>
              <a:rPr lang="ar-SA" sz="1800">
                <a:latin typeface="Arial Unicode MS"/>
              </a:rPr>
              <a:t>اللائحة </a:t>
            </a:r>
            <a:r>
              <a:rPr lang="ar-SA" sz="1700">
                <a:latin typeface="Arial Unicode MS"/>
              </a:rPr>
              <a:t>بحد </a:t>
            </a:r>
            <a:r>
              <a:rPr lang="ar-SA" sz="1800">
                <a:latin typeface="Arial Unicode MS"/>
              </a:rPr>
              <a:t>أقصى </a:t>
            </a:r>
            <a:r>
              <a:rPr lang="ar-SA" sz="1900">
                <a:latin typeface="Arial Unicode MS"/>
              </a:rPr>
              <a:t>خمس </a:t>
            </a:r>
            <a:r>
              <a:rPr lang="ar-SA" sz="1700">
                <a:latin typeface="Arial Unicode MS"/>
              </a:rPr>
              <a:t>سوات عند </a:t>
            </a:r>
            <a:r>
              <a:rPr lang="ar-SA" sz="1800">
                <a:latin typeface="Arial Unicode MS"/>
              </a:rPr>
              <a:t>بدء </a:t>
            </a:r>
            <a:r>
              <a:rPr lang="ar-SA" sz="1700">
                <a:latin typeface="Arial Unicode MS"/>
              </a:rPr>
              <a:t>التعاقد ويجوز لمجلس </a:t>
            </a:r>
            <a:r>
              <a:rPr lang="ar-SA" sz="1800">
                <a:latin typeface="Arial Unicode MS"/>
              </a:rPr>
              <a:t>الجامعة في </a:t>
            </a:r>
            <a:r>
              <a:rPr lang="ar-SA" sz="1700">
                <a:latin typeface="Arial Unicode MS"/>
              </a:rPr>
              <a:t>الحالات الاستثنائية التجاوز </a:t>
            </a:r>
            <a:r>
              <a:rPr lang="ar-SA" sz="1800">
                <a:latin typeface="Arial Unicode MS"/>
              </a:rPr>
              <a:t>عن </a:t>
            </a:r>
            <a:r>
              <a:rPr lang="ar-SA" sz="1700">
                <a:latin typeface="Arial Unicode MS"/>
              </a:rPr>
              <a:t>هذ</a:t>
            </a:r>
            <a:r>
              <a:rPr lang="en-US" sz="1700">
                <a:latin typeface="Arial Unicode MS"/>
              </a:rPr>
              <a:t>٥</a:t>
            </a:r>
            <a:r>
              <a:rPr lang="ar-SA" sz="1700">
                <a:latin typeface="Arial Unicode MS"/>
              </a:rPr>
              <a:t> الشرط وبحل. أقصى </a:t>
            </a:r>
            <a:r>
              <a:rPr lang="ar-SA" sz="1900">
                <a:latin typeface="Arial Unicode MS"/>
              </a:rPr>
              <a:t>خمس </a:t>
            </a:r>
            <a:r>
              <a:rPr lang="ar-SA" sz="1700">
                <a:latin typeface="Arial Unicode MS"/>
              </a:rPr>
              <a:t>عثرة سة.</a:t>
            </a:r>
          </a:p>
        </p:txBody>
      </p:sp>
      <p:sp>
        <p:nvSpPr>
          <p:cNvPr id="5" name="Rectangle 4"/>
          <p:cNvSpPr/>
          <p:nvPr/>
        </p:nvSpPr>
        <p:spPr>
          <a:xfrm>
            <a:off x="760809" y="9165431"/>
            <a:ext cx="6065044" cy="803672"/>
          </a:xfrm>
          <a:prstGeom prst="rect">
            <a:avLst/>
          </a:prstGeom>
        </p:spPr>
        <p:txBody>
          <a:bodyPr lIns="0" tIns="0" rIns="0" bIns="0">
            <a:noAutofit/>
          </a:bodyPr>
          <a:lstStyle/>
          <a:p>
            <a:pPr indent="482600" algn="just" rtl="1">
              <a:lnSpc>
                <a:spcPts val="3319"/>
              </a:lnSpc>
              <a:spcBef>
                <a:spcPts val="7770"/>
              </a:spcBef>
            </a:pPr>
            <a:r>
              <a:rPr lang="ar-SA" sz="1700">
                <a:latin typeface="Arial Unicode MS"/>
              </a:rPr>
              <a:t>يجوز </a:t>
            </a:r>
            <a:r>
              <a:rPr lang="ar-SA" sz="1800">
                <a:latin typeface="Arial Unicode MS"/>
              </a:rPr>
              <a:t>أن </a:t>
            </a:r>
            <a:r>
              <a:rPr lang="ar-SA" sz="1700">
                <a:latin typeface="Arial Unicode MS"/>
              </a:rPr>
              <a:t>يمنح المتعاقد الذي يحمل مؤهلأ أعلى له علاقة بطبيعة عمل الوظيغة المتعاقد </a:t>
            </a:r>
            <a:r>
              <a:rPr lang="ar-SA" sz="1800">
                <a:latin typeface="Arial Unicode MS"/>
              </a:rPr>
              <a:t>عليها </a:t>
            </a:r>
            <a:r>
              <a:rPr lang="ar-SA" sz="1700">
                <a:latin typeface="Arial Unicode MS"/>
              </a:rPr>
              <a:t>علاوات سوية بعدد سوات الدراسة </a:t>
            </a:r>
            <a:r>
              <a:rPr lang="ar-SA" sz="1800">
                <a:latin typeface="Arial Unicode MS"/>
              </a:rPr>
              <a:t>عن</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57150"/>
            <a:ext cx="421482" cy="421481"/>
          </a:xfrm>
          <a:prstGeom prst="rect">
            <a:avLst/>
          </a:prstGeom>
        </p:spPr>
      </p:pic>
      <p:pic>
        <p:nvPicPr>
          <p:cNvPr id="3" name="Picture 2"/>
          <p:cNvPicPr>
            <a:picLocks noChangeAspect="1"/>
          </p:cNvPicPr>
          <p:nvPr/>
        </p:nvPicPr>
        <p:blipFill>
          <a:blip r:embed="rId3"/>
          <a:stretch>
            <a:fillRect/>
          </a:stretch>
        </p:blipFill>
        <p:spPr>
          <a:xfrm>
            <a:off x="271462" y="85725"/>
            <a:ext cx="414338" cy="1185862"/>
          </a:xfrm>
          <a:prstGeom prst="rect">
            <a:avLst/>
          </a:prstGeom>
        </p:spPr>
      </p:pic>
      <p:pic>
        <p:nvPicPr>
          <p:cNvPr id="4" name="Picture 3"/>
          <p:cNvPicPr>
            <a:picLocks noChangeAspect="1"/>
          </p:cNvPicPr>
          <p:nvPr/>
        </p:nvPicPr>
        <p:blipFill>
          <a:blip r:embed="rId4"/>
          <a:stretch>
            <a:fillRect/>
          </a:stretch>
        </p:blipFill>
        <p:spPr>
          <a:xfrm>
            <a:off x="6872287" y="10201275"/>
            <a:ext cx="421481" cy="414337"/>
          </a:xfrm>
          <a:prstGeom prst="rect">
            <a:avLst/>
          </a:prstGeom>
        </p:spPr>
      </p:pic>
      <p:pic>
        <p:nvPicPr>
          <p:cNvPr id="5" name="Picture 4"/>
          <p:cNvPicPr>
            <a:picLocks noChangeAspect="1"/>
          </p:cNvPicPr>
          <p:nvPr/>
        </p:nvPicPr>
        <p:blipFill>
          <a:blip r:embed="rId5"/>
          <a:stretch>
            <a:fillRect/>
          </a:stretch>
        </p:blipFill>
        <p:spPr>
          <a:xfrm>
            <a:off x="285750" y="10201275"/>
            <a:ext cx="414337" cy="421481"/>
          </a:xfrm>
          <a:prstGeom prst="rect">
            <a:avLst/>
          </a:prstGeom>
        </p:spPr>
      </p:pic>
      <p:sp>
        <p:nvSpPr>
          <p:cNvPr id="6" name="Rectangle 5"/>
          <p:cNvSpPr/>
          <p:nvPr/>
        </p:nvSpPr>
        <p:spPr>
          <a:xfrm>
            <a:off x="707231" y="421481"/>
            <a:ext cx="6122194" cy="2250281"/>
          </a:xfrm>
          <a:prstGeom prst="rect">
            <a:avLst/>
          </a:prstGeom>
        </p:spPr>
        <p:txBody>
          <a:bodyPr lIns="0" tIns="0" rIns="0" bIns="0">
            <a:noAutofit/>
          </a:bodyPr>
          <a:lstStyle/>
          <a:p>
            <a:pPr indent="0" algn="just" rtl="1">
              <a:lnSpc>
                <a:spcPts val="3656"/>
              </a:lnSpc>
              <a:spcAft>
                <a:spcPts val="7490"/>
              </a:spcAft>
            </a:pPr>
            <a:r>
              <a:rPr lang="ar-SA" sz="1700">
                <a:latin typeface="Arial Unicode MS"/>
              </a:rPr>
              <a:t>المؤهل الأعلى للوظيغة المتماقد عليها بحجث لا تزيد العلاوات عن علاوتين لفترة الدراسة بين البكالوريوس والما</a:t>
            </a:r>
            <a:r>
              <a:rPr lang="ar-SA" sz="1900">
                <a:latin typeface="Arial Unicode MS"/>
              </a:rPr>
              <a:t>جتير، </a:t>
            </a:r>
            <a:r>
              <a:rPr lang="ar-SA" sz="1800">
                <a:latin typeface="Arial Unicode MS"/>
              </a:rPr>
              <a:t>وثلاث </a:t>
            </a:r>
            <a:r>
              <a:rPr lang="ar-SA" sz="1700">
                <a:latin typeface="Arial Unicode MS"/>
              </a:rPr>
              <a:t>علاوات </a:t>
            </a:r>
            <a:r>
              <a:rPr lang="ar-SA" sz="1800" b="1">
                <a:latin typeface="Arial"/>
              </a:rPr>
              <a:t>لفترة </a:t>
            </a:r>
            <a:r>
              <a:rPr lang="ar-SA" sz="1700">
                <a:latin typeface="Arial Unicode MS"/>
              </a:rPr>
              <a:t>الدرايسة بين الماجتير والدكتوراه، وخمس علاوات </a:t>
            </a:r>
            <a:r>
              <a:rPr lang="ar-SA" sz="1800" b="1">
                <a:latin typeface="Arial"/>
              </a:rPr>
              <a:t>لفترة </a:t>
            </a:r>
            <a:r>
              <a:rPr lang="ar-SA" sz="1700">
                <a:latin typeface="Arial Unicode MS"/>
              </a:rPr>
              <a:t>الدرامسة بين البكالوريوس والدكتوراه وفق جداول الرواتب المبينة بالطحق رقم(</a:t>
            </a:r>
            <a:r>
              <a:rPr lang="en-US" sz="1700">
                <a:latin typeface="Arial Unicode MS"/>
              </a:rPr>
              <a:t>١</a:t>
            </a:r>
            <a:r>
              <a:rPr lang="ar-SA" sz="1700">
                <a:latin typeface="Arial Unicode MS"/>
              </a:rPr>
              <a:t>) للوظيغة التاقد عليها.</a:t>
            </a:r>
          </a:p>
        </p:txBody>
      </p:sp>
      <p:sp>
        <p:nvSpPr>
          <p:cNvPr id="7" name="Rectangle 6"/>
          <p:cNvSpPr/>
          <p:nvPr/>
        </p:nvSpPr>
        <p:spPr>
          <a:xfrm>
            <a:off x="700087" y="4093368"/>
            <a:ext cx="6115050" cy="1771650"/>
          </a:xfrm>
          <a:prstGeom prst="rect">
            <a:avLst/>
          </a:prstGeom>
        </p:spPr>
        <p:txBody>
          <a:bodyPr lIns="0" tIns="0" rIns="0" bIns="0">
            <a:noAutofit/>
          </a:bodyPr>
          <a:lstStyle/>
          <a:p>
            <a:pPr indent="546100" algn="just" rtl="1">
              <a:lnSpc>
                <a:spcPts val="3600"/>
              </a:lnSpc>
              <a:spcBef>
                <a:spcPts val="7490"/>
              </a:spcBef>
              <a:spcAft>
                <a:spcPts val="8820"/>
              </a:spcAft>
            </a:pPr>
            <a:r>
              <a:rPr lang="ar-SA" sz="1700">
                <a:latin typeface="Arial Unicode MS"/>
              </a:rPr>
              <a:t>يجوز منح المتعاقد علاوة سنوية لا تزيد عن ه/من الراب ولا تتجاوز ما هو محدد بجداول الرواب لكل فئة، ويعد </a:t>
            </a:r>
            <a:r>
              <a:rPr lang="ar-SA" sz="1900">
                <a:latin typeface="Arial Unicode MS"/>
              </a:rPr>
              <a:t>ني </a:t>
            </a:r>
            <a:r>
              <a:rPr lang="ar-SA" sz="1700">
                <a:latin typeface="Arial Unicode MS"/>
              </a:rPr>
              <a:t>حكم من أكمل </a:t>
            </a:r>
            <a:r>
              <a:rPr lang="ar-SA" sz="1800">
                <a:latin typeface="Arial Unicode MS"/>
              </a:rPr>
              <a:t>سنة </a:t>
            </a:r>
            <a:r>
              <a:rPr lang="ar-SA" sz="1700">
                <a:latin typeface="Arial Unicode MS"/>
              </a:rPr>
              <a:t>لهذا الغرض من أمضى عشرة أشهر </a:t>
            </a:r>
            <a:r>
              <a:rPr lang="ar-SA" sz="1800">
                <a:latin typeface="Arial Unicode MS"/>
              </a:rPr>
              <a:t>ونصف </a:t>
            </a:r>
            <a:r>
              <a:rPr lang="ar-SA" sz="1700">
                <a:latin typeface="Arial Unicode MS"/>
              </a:rPr>
              <a:t>من فترة عقده ابابق ممن ترتبط مدة عقده بالعام الدراسي.</a:t>
            </a:r>
          </a:p>
        </p:txBody>
      </p:sp>
      <p:sp>
        <p:nvSpPr>
          <p:cNvPr id="8" name="Rectangle 7"/>
          <p:cNvSpPr/>
          <p:nvPr/>
        </p:nvSpPr>
        <p:spPr>
          <a:xfrm>
            <a:off x="700087" y="7486650"/>
            <a:ext cx="6129338" cy="2721768"/>
          </a:xfrm>
          <a:prstGeom prst="rect">
            <a:avLst/>
          </a:prstGeom>
        </p:spPr>
        <p:txBody>
          <a:bodyPr lIns="0" tIns="0" rIns="0" bIns="0">
            <a:noAutofit/>
          </a:bodyPr>
          <a:lstStyle/>
          <a:p>
            <a:pPr indent="546100" algn="just" rtl="1">
              <a:lnSpc>
                <a:spcPts val="3572"/>
              </a:lnSpc>
              <a:spcBef>
                <a:spcPts val="8820"/>
              </a:spcBef>
            </a:pPr>
            <a:r>
              <a:rPr lang="ar-SA" sz="1700">
                <a:latin typeface="Arial Unicode MS"/>
              </a:rPr>
              <a:t>لا يجوز الحجز على راب المتعاقد </a:t>
            </a:r>
            <a:r>
              <a:rPr lang="ar-SA" sz="1800" b="1">
                <a:latin typeface="Arial"/>
              </a:rPr>
              <a:t>إلا </a:t>
            </a:r>
            <a:r>
              <a:rPr lang="ar-SA" sz="1700">
                <a:latin typeface="Arial Unicode MS"/>
              </a:rPr>
              <a:t>بأمر صادر من الجهة المختصة نظاما. ولمد</a:t>
            </a:r>
            <a:r>
              <a:rPr lang="ar-SA" sz="1800" b="1">
                <a:latin typeface="Arial"/>
              </a:rPr>
              <a:t>ير </a:t>
            </a:r>
            <a:r>
              <a:rPr lang="ar-SA" sz="1700">
                <a:latin typeface="Arial Unicode MS"/>
              </a:rPr>
              <a:t>الجامعة دون حاجة إلى </a:t>
            </a:r>
            <a:r>
              <a:rPr lang="ar-SA" sz="1800">
                <a:latin typeface="Arial Unicode MS"/>
              </a:rPr>
              <a:t>أي </a:t>
            </a:r>
            <a:r>
              <a:rPr lang="ar-SA" sz="1800" b="1">
                <a:latin typeface="Arial"/>
              </a:rPr>
              <a:t>إجراءات، </a:t>
            </a:r>
            <a:r>
              <a:rPr lang="ar-SA" sz="1700">
                <a:latin typeface="Arial Unicode MS"/>
              </a:rPr>
              <a:t>اقتطاع </a:t>
            </a:r>
            <a:r>
              <a:rPr lang="ar-SA" sz="1800">
                <a:latin typeface="Arial Unicode MS"/>
              </a:rPr>
              <a:t>أي </a:t>
            </a:r>
            <a:r>
              <a:rPr lang="ar-SA" sz="1700">
                <a:latin typeface="Arial Unicode MS"/>
              </a:rPr>
              <a:t>مبابغ تكون </a:t>
            </a:r>
            <a:r>
              <a:rPr lang="ar-SA" sz="1800">
                <a:latin typeface="Arial Unicode MS"/>
              </a:rPr>
              <a:t>سحقة </a:t>
            </a:r>
            <a:r>
              <a:rPr lang="ar-SA" sz="1700">
                <a:latin typeface="Arial Unicode MS"/>
              </a:rPr>
              <a:t>للدولة قبل التاقد من </a:t>
            </a:r>
            <a:r>
              <a:rPr lang="ar-SA" sz="1800">
                <a:latin typeface="Arial Unicode MS"/>
              </a:rPr>
              <a:t>أي </a:t>
            </a:r>
            <a:r>
              <a:rPr lang="ar-SA" sz="1700">
                <a:latin typeface="Arial Unicode MS"/>
              </a:rPr>
              <a:t>مباح </a:t>
            </a:r>
            <a:r>
              <a:rPr lang="ar-SA" sz="1800">
                <a:latin typeface="Arial Unicode MS"/>
              </a:rPr>
              <a:t>سسحقة </a:t>
            </a:r>
            <a:r>
              <a:rPr lang="ar-SA" sz="1700">
                <a:latin typeface="Arial Unicode MS"/>
              </a:rPr>
              <a:t>له قبل الجامعة، وفيما عدا دين النفقة لا يجوز أن يزيد المقدار المحجوز شهريا عن </a:t>
            </a:r>
            <a:r>
              <a:rPr lang="ar-SA" sz="1800">
                <a:latin typeface="Arial Unicode MS"/>
              </a:rPr>
              <a:t>ثلث </a:t>
            </a:r>
            <a:r>
              <a:rPr lang="ar-SA" sz="1700">
                <a:latin typeface="Arial Unicode MS"/>
              </a:rPr>
              <a:t>الراب وعند التزاحم تكون الأولوية لدين افغقة ثم لمشحقات الدولة.</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79990" y="74427"/>
            <a:ext cx="453656" cy="432391"/>
          </a:xfrm>
          <a:prstGeom prst="rect">
            <a:avLst/>
          </a:prstGeom>
        </p:spPr>
        <p:txBody>
          <a:bodyPr wrap="none" lIns="0" tIns="0" rIns="0" bIns="0">
            <a:noAutofit/>
          </a:bodyPr>
          <a:lstStyle/>
          <a:p>
            <a:pPr indent="0">
              <a:lnSpc>
                <a:spcPts val="1340"/>
              </a:lnSpc>
            </a:pPr>
            <a:r>
              <a:rPr lang="en-US" sz="1000" i="1">
                <a:latin typeface="Arial Unicode MS"/>
              </a:rPr>
              <a:t>1</a:t>
            </a:r>
          </a:p>
        </p:txBody>
      </p:sp>
      <p:sp>
        <p:nvSpPr>
          <p:cNvPr id="3" name="Rectangle 2"/>
          <p:cNvSpPr/>
          <p:nvPr/>
        </p:nvSpPr>
        <p:spPr>
          <a:xfrm>
            <a:off x="740734" y="2527004"/>
            <a:ext cx="5624624" cy="7375451"/>
          </a:xfrm>
          <a:prstGeom prst="rect">
            <a:avLst/>
          </a:prstGeom>
        </p:spPr>
        <p:txBody>
          <a:bodyPr lIns="0" tIns="0" rIns="0" bIns="0">
            <a:noAutofit/>
          </a:bodyPr>
          <a:lstStyle/>
          <a:p>
            <a:pPr indent="0" algn="r" rtl="1">
              <a:lnSpc>
                <a:spcPts val="3795"/>
              </a:lnSpc>
            </a:pPr>
            <a:r>
              <a:rPr lang="ar-SA" sz="1700">
                <a:latin typeface="Arial Unicode MS"/>
              </a:rPr>
              <a:t>يؤدي أعفاء هيئة التدرس، والمحاصرون، والمعيدون، ومدرسو اللفات أربعين ساعة عمل أسبوعيأ يقضونها في التدريس، والحث، والإرشاد الأكاديمي، والأعمال الإدارية، والأكاديمية الأخرى التي يكلفون بها من الجهات المختصة بالجامعة. يؤدي بقية العاملين بالجامعة ثمان وأربعين </a:t>
            </a:r>
            <a:r>
              <a:rPr lang="ar-SA" sz="1800">
                <a:latin typeface="Arial Unicode MS"/>
              </a:rPr>
              <a:t>(</a:t>
            </a:r>
            <a:r>
              <a:rPr lang="en-US" sz="1800">
                <a:latin typeface="Arial Unicode MS"/>
              </a:rPr>
              <a:t>٤٨</a:t>
            </a:r>
            <a:r>
              <a:rPr lang="ar-SA" sz="1800">
                <a:latin typeface="Arial Unicode MS"/>
              </a:rPr>
              <a:t>) </a:t>
            </a:r>
            <a:r>
              <a:rPr lang="ar-SA" sz="1700">
                <a:latin typeface="Arial Unicode MS"/>
              </a:rPr>
              <a:t>ساعة عماى اسبوعيا يقفونها في الواجبات التدرسة، وابحثية، والتدريبية، والمهام التي يكلفون بها من الجهات المختصة في الجامعة ، ومن يعمل منهم بالمتثفيات تكون ساعات عملهم بما لا يزيد ءن(هه)ماءة.</a:t>
            </a:r>
          </a:p>
          <a:p>
            <a:pPr marR="145312" indent="0" algn="r" rtl="1">
              <a:lnSpc>
                <a:spcPts val="3963"/>
              </a:lnSpc>
            </a:pPr>
            <a:r>
              <a:rPr lang="ar-SA" sz="1700">
                <a:latin typeface="Arial Unicode MS"/>
              </a:rPr>
              <a:t>ويجوز للجامعة تمثيأ مع مقتضيات مصلحة العمل تحديد بداية ونهاية الدرام ايومي أو تجزئته.</a:t>
            </a:r>
          </a:p>
          <a:p>
            <a:pPr marR="145312" indent="-114300" algn="just" rtl="1">
              <a:lnSpc>
                <a:spcPts val="3656"/>
              </a:lnSpc>
            </a:pPr>
            <a:r>
              <a:rPr lang="ar-SA" sz="1700">
                <a:latin typeface="Arial Unicode MS"/>
              </a:rPr>
              <a:t>يعامل عضر هيئة التدريس المتعاقد ومن في حكمه فيما يتعلق باعات النصاب التدريي والقواعد التي تتع في المكافأة عن الساعات التدريعية الإضافية معاملة ابعوديين من أعضاء هيئة التدرس.</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87" y="9797653"/>
            <a:ext cx="482203" cy="842962"/>
          </a:xfrm>
          <a:prstGeom prst="rect">
            <a:avLst/>
          </a:prstGeom>
        </p:spPr>
      </p:pic>
      <p:sp>
        <p:nvSpPr>
          <p:cNvPr id="3" name="Rectangle 2"/>
          <p:cNvSpPr/>
          <p:nvPr/>
        </p:nvSpPr>
        <p:spPr>
          <a:xfrm>
            <a:off x="717946" y="2539603"/>
            <a:ext cx="6054329" cy="5093493"/>
          </a:xfrm>
          <a:prstGeom prst="rect">
            <a:avLst/>
          </a:prstGeom>
        </p:spPr>
        <p:txBody>
          <a:bodyPr lIns="0" tIns="0" rIns="0" bIns="0">
            <a:noAutofit/>
          </a:bodyPr>
          <a:lstStyle/>
          <a:p>
            <a:pPr marR="590550" indent="-571500" algn="just" rtl="1">
              <a:lnSpc>
                <a:spcPts val="2280"/>
              </a:lnSpc>
              <a:spcAft>
                <a:spcPts val="1050"/>
              </a:spcAft>
            </a:pPr>
            <a:r>
              <a:rPr lang="en-US" sz="1700">
                <a:latin typeface="Arial Unicode MS"/>
              </a:rPr>
              <a:t>١</a:t>
            </a:r>
            <a:r>
              <a:rPr lang="ar-SA" sz="1700">
                <a:latin typeface="Arial Unicode MS"/>
              </a:rPr>
              <a:t> — يجوز لمجلس الجامعة صرف بدل ندرة للتخصمات النادرة بحد</a:t>
            </a:r>
          </a:p>
          <a:p>
            <a:pPr marR="590550" indent="0" algn="just" rtl="1">
              <a:lnSpc>
                <a:spcPts val="2410"/>
              </a:lnSpc>
              <a:spcAft>
                <a:spcPts val="420"/>
              </a:spcAft>
            </a:pPr>
            <a:r>
              <a:rPr lang="ar-SA" sz="1600">
                <a:latin typeface="Arial Unicode MS"/>
              </a:rPr>
              <a:t>أعر </a:t>
            </a:r>
            <a:r>
              <a:rPr lang="en-US" sz="1700">
                <a:latin typeface="Arial Unicode MS"/>
              </a:rPr>
              <a:t>٠</a:t>
            </a:r>
            <a:r>
              <a:rPr lang="ar-SA" sz="1700">
                <a:latin typeface="Arial Unicode MS"/>
              </a:rPr>
              <a:t> </a:t>
            </a:r>
            <a:r>
              <a:rPr lang="en-US" sz="1700">
                <a:latin typeface="Arial Unicode MS"/>
              </a:rPr>
              <a:t>٣</a:t>
            </a:r>
            <a:r>
              <a:rPr lang="ar-SA" sz="1700">
                <a:latin typeface="Arial Unicode MS"/>
              </a:rPr>
              <a:t>/ </a:t>
            </a:r>
            <a:r>
              <a:rPr lang="ar-SA" sz="1800">
                <a:latin typeface="Arial Unicode MS"/>
              </a:rPr>
              <a:t>من </a:t>
            </a:r>
            <a:r>
              <a:rPr lang="ar-SA" sz="1700">
                <a:latin typeface="Arial Unicode MS"/>
              </a:rPr>
              <a:t>أول </a:t>
            </a:r>
            <a:r>
              <a:rPr lang="ar-SA" sz="1800">
                <a:latin typeface="Arial Unicode MS"/>
              </a:rPr>
              <a:t>مربوط الوظيغة لمن يعمل </a:t>
            </a:r>
            <a:r>
              <a:rPr lang="ar-SA" sz="1700">
                <a:latin typeface="Arial Unicode MS"/>
              </a:rPr>
              <a:t>في </a:t>
            </a:r>
            <a:r>
              <a:rPr lang="ar-SA" sz="1800">
                <a:latin typeface="Arial Unicode MS"/>
              </a:rPr>
              <a:t>مجال</a:t>
            </a:r>
          </a:p>
          <a:p>
            <a:pPr marR="590550" indent="0" algn="just" rtl="1">
              <a:lnSpc>
                <a:spcPts val="3066"/>
              </a:lnSpc>
              <a:spcAft>
                <a:spcPts val="420"/>
              </a:spcAft>
            </a:pPr>
            <a:r>
              <a:rPr lang="ar-SA" sz="1700">
                <a:latin typeface="Arial Unicode MS"/>
              </a:rPr>
              <a:t>تخصصه من أعضاء هيئة التدريس ومن في حكمهم، ويحدد مجلس الجامعة هذ</a:t>
            </a:r>
            <a:r>
              <a:rPr lang="en-US" sz="1700">
                <a:latin typeface="Arial Unicode MS"/>
              </a:rPr>
              <a:t>٥</a:t>
            </a:r>
            <a:r>
              <a:rPr lang="ar-SA" sz="1700">
                <a:latin typeface="Arial Unicode MS"/>
              </a:rPr>
              <a:t> التخصصات وبدل الندرة لكل تخسى </a:t>
            </a:r>
            <a:r>
              <a:rPr lang="ar-SA" sz="2300">
                <a:latin typeface="Arial Unicode MS"/>
              </a:rPr>
              <a:t>هع </a:t>
            </a:r>
            <a:r>
              <a:rPr lang="ar-SA" sz="1700">
                <a:latin typeface="Arial Unicode MS"/>
              </a:rPr>
              <a:t>عدم الجمع بين بدل الندرة وبين ما ورد في الفقرتين (</a:t>
            </a:r>
            <a:r>
              <a:rPr lang="en-US" sz="1700">
                <a:latin typeface="Arial Unicode MS"/>
              </a:rPr>
              <a:t>٢,١</a:t>
            </a:r>
            <a:r>
              <a:rPr lang="ar-SA" sz="1700">
                <a:latin typeface="Arial Unicode MS"/>
              </a:rPr>
              <a:t>)من المادة التاسعة.</a:t>
            </a:r>
          </a:p>
          <a:p>
            <a:pPr marR="590550" indent="-571500" algn="just" rtl="1">
              <a:lnSpc>
                <a:spcPts val="3319"/>
              </a:lnSpc>
            </a:pPr>
            <a:r>
              <a:rPr lang="en-US" sz="1700">
                <a:latin typeface="Arial Unicode MS"/>
              </a:rPr>
              <a:t>٢</a:t>
            </a:r>
            <a:r>
              <a:rPr lang="ar-SA" sz="1700">
                <a:latin typeface="Arial Unicode MS"/>
              </a:rPr>
              <a:t> - يجوز لمجلس الجامعة منح الأطباء البشريين، وأطباء الأسان من أعضاء هيئة التدريس، والمحاصرين، والمعيدين، وساعدي الباحثين العاملين بالمسششيات بدل عمل بالمستشغيات لناعات الإصافية المطلوبة تظامأ عند عملهم هذه اباعات بحد </a:t>
            </a:r>
            <a:r>
              <a:rPr lang="ar-SA" sz="1800">
                <a:latin typeface="Arial Unicode MS"/>
              </a:rPr>
              <a:t>أقمى </a:t>
            </a:r>
            <a:r>
              <a:rPr lang="en-US" sz="1800">
                <a:latin typeface="Arial Unicode MS"/>
              </a:rPr>
              <a:t>٠</a:t>
            </a:r>
            <a:r>
              <a:rPr lang="ar-SA" sz="1800">
                <a:latin typeface="Arial Unicode MS"/>
              </a:rPr>
              <a:t> </a:t>
            </a:r>
            <a:r>
              <a:rPr lang="en-US" sz="1800">
                <a:latin typeface="Arial Unicode MS"/>
              </a:rPr>
              <a:t>٨</a:t>
            </a:r>
            <a:r>
              <a:rPr lang="ar-SA" sz="1800">
                <a:latin typeface="Arial Unicode MS"/>
              </a:rPr>
              <a:t>بز </a:t>
            </a:r>
            <a:r>
              <a:rPr lang="ar-SA" sz="1700">
                <a:latin typeface="Arial Unicode MS"/>
              </a:rPr>
              <a:t>من الراب الأسامي، ولا يجوز الجمع بين بدل الندرة وبدل العمل بالمستشعى.</a:t>
            </a:r>
          </a:p>
        </p:txBody>
      </p:sp>
      <p:sp>
        <p:nvSpPr>
          <p:cNvPr id="4" name="Rectangle 3"/>
          <p:cNvSpPr/>
          <p:nvPr/>
        </p:nvSpPr>
        <p:spPr>
          <a:xfrm>
            <a:off x="721518" y="7754540"/>
            <a:ext cx="6075760" cy="1193006"/>
          </a:xfrm>
          <a:prstGeom prst="rect">
            <a:avLst/>
          </a:prstGeom>
        </p:spPr>
        <p:txBody>
          <a:bodyPr lIns="0" tIns="0" rIns="0" bIns="0">
            <a:noAutofit/>
          </a:bodyPr>
          <a:lstStyle/>
          <a:p>
            <a:pPr marR="615554" indent="-571500" algn="just" rtl="1">
              <a:lnSpc>
                <a:spcPts val="3291"/>
              </a:lnSpc>
            </a:pPr>
            <a:r>
              <a:rPr lang="en-US" sz="1700">
                <a:latin typeface="Arial Unicode MS"/>
              </a:rPr>
              <a:t>٣</a:t>
            </a:r>
            <a:r>
              <a:rPr lang="ar-SA" sz="1700">
                <a:latin typeface="Arial Unicode MS"/>
              </a:rPr>
              <a:t> - يجوز مذح الصادلة، والمتخصصين في العلوم الطبية التطبيقية من أعخساء هيئة التدريس، والمحاطمرين، والمعيدين، وساعدي اباحثين من العاملين بالمستشمالت بدل عمل بالمستشعالت</a:t>
            </a:r>
          </a:p>
        </p:txBody>
      </p:sp>
      <p:sp>
        <p:nvSpPr>
          <p:cNvPr id="5" name="Rectangle 4"/>
          <p:cNvSpPr/>
          <p:nvPr/>
        </p:nvSpPr>
        <p:spPr>
          <a:xfrm>
            <a:off x="725090" y="9026128"/>
            <a:ext cx="5482828" cy="1221581"/>
          </a:xfrm>
          <a:prstGeom prst="rect">
            <a:avLst/>
          </a:prstGeom>
        </p:spPr>
        <p:txBody>
          <a:bodyPr lIns="0" tIns="0" rIns="0" bIns="0">
            <a:noAutofit/>
          </a:bodyPr>
          <a:lstStyle/>
          <a:p>
            <a:pPr indent="0" algn="just" rtl="1">
              <a:lnSpc>
                <a:spcPts val="3263"/>
              </a:lnSpc>
            </a:pPr>
            <a:r>
              <a:rPr lang="ar-SA" sz="1700">
                <a:latin typeface="Arial Unicode MS"/>
              </a:rPr>
              <a:t>للماعات الإصافية المطلوبة نظاما عند عملهم هذ</a:t>
            </a:r>
            <a:r>
              <a:rPr lang="en-US" sz="1700">
                <a:latin typeface="Arial Unicode MS"/>
              </a:rPr>
              <a:t>٥</a:t>
            </a:r>
            <a:r>
              <a:rPr lang="ar-SA" sz="1700">
                <a:latin typeface="Arial Unicode MS"/>
              </a:rPr>
              <a:t> اباعات بحد أتصى </a:t>
            </a:r>
            <a:r>
              <a:rPr lang="en-US" sz="1700">
                <a:latin typeface="Arial Unicode MS"/>
              </a:rPr>
              <a:t>٠</a:t>
            </a:r>
            <a:r>
              <a:rPr lang="ar-SA" sz="1700">
                <a:latin typeface="Arial Unicode MS"/>
              </a:rPr>
              <a:t> ه/</a:t>
            </a:r>
            <a:r>
              <a:rPr lang="ar-SA" sz="1900">
                <a:latin typeface="Arial Unicode MS"/>
              </a:rPr>
              <a:t>من الراب </a:t>
            </a:r>
            <a:r>
              <a:rPr lang="en-US" sz="1700">
                <a:latin typeface="Arial Unicode MS"/>
              </a:rPr>
              <a:t>١</a:t>
            </a:r>
            <a:r>
              <a:rPr lang="ar-SA" sz="1700">
                <a:latin typeface="Arial Unicode MS"/>
              </a:rPr>
              <a:t>لأامي ولا يجوز الجمع </a:t>
            </a:r>
            <a:r>
              <a:rPr lang="ar-SA" sz="1900">
                <a:latin typeface="Arial Unicode MS"/>
              </a:rPr>
              <a:t>بين </a:t>
            </a:r>
            <a:r>
              <a:rPr lang="ar-SA" sz="1700">
                <a:latin typeface="Arial Unicode MS"/>
              </a:rPr>
              <a:t>بدل الدرة وبدل العمل بالمستثهى.</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0" y="85060"/>
            <a:ext cx="418213" cy="411126"/>
          </a:xfrm>
          <a:prstGeom prst="rect">
            <a:avLst/>
          </a:prstGeom>
        </p:spPr>
      </p:pic>
      <p:pic>
        <p:nvPicPr>
          <p:cNvPr id="3" name="Picture 2"/>
          <p:cNvPicPr>
            <a:picLocks noChangeAspect="1"/>
          </p:cNvPicPr>
          <p:nvPr/>
        </p:nvPicPr>
        <p:blipFill>
          <a:blip r:embed="rId3"/>
          <a:stretch>
            <a:fillRect/>
          </a:stretch>
        </p:blipFill>
        <p:spPr>
          <a:xfrm>
            <a:off x="322520" y="77972"/>
            <a:ext cx="411126" cy="878958"/>
          </a:xfrm>
          <a:prstGeom prst="rect">
            <a:avLst/>
          </a:prstGeom>
        </p:spPr>
      </p:pic>
      <p:pic>
        <p:nvPicPr>
          <p:cNvPr id="4" name="Picture 3"/>
          <p:cNvPicPr>
            <a:picLocks noChangeAspect="1"/>
          </p:cNvPicPr>
          <p:nvPr/>
        </p:nvPicPr>
        <p:blipFill>
          <a:blip r:embed="rId4"/>
          <a:stretch>
            <a:fillRect/>
          </a:stretch>
        </p:blipFill>
        <p:spPr>
          <a:xfrm>
            <a:off x="6865088" y="10207255"/>
            <a:ext cx="460744" cy="425303"/>
          </a:xfrm>
          <a:prstGeom prst="rect">
            <a:avLst/>
          </a:prstGeom>
        </p:spPr>
      </p:pic>
      <p:pic>
        <p:nvPicPr>
          <p:cNvPr id="5" name="Picture 4"/>
          <p:cNvPicPr>
            <a:picLocks noChangeAspect="1"/>
          </p:cNvPicPr>
          <p:nvPr/>
        </p:nvPicPr>
        <p:blipFill>
          <a:blip r:embed="rId5"/>
          <a:stretch>
            <a:fillRect/>
          </a:stretch>
        </p:blipFill>
        <p:spPr>
          <a:xfrm>
            <a:off x="308344" y="9881190"/>
            <a:ext cx="411125" cy="737191"/>
          </a:xfrm>
          <a:prstGeom prst="rect">
            <a:avLst/>
          </a:prstGeom>
        </p:spPr>
      </p:pic>
      <p:sp>
        <p:nvSpPr>
          <p:cNvPr id="6" name="Rectangle 5"/>
          <p:cNvSpPr/>
          <p:nvPr/>
        </p:nvSpPr>
        <p:spPr>
          <a:xfrm>
            <a:off x="740734" y="1736651"/>
            <a:ext cx="6088912" cy="6259032"/>
          </a:xfrm>
          <a:prstGeom prst="rect">
            <a:avLst/>
          </a:prstGeom>
        </p:spPr>
        <p:txBody>
          <a:bodyPr lIns="0" tIns="0" rIns="0" bIns="0">
            <a:noAutofit/>
          </a:bodyPr>
          <a:lstStyle/>
          <a:p>
            <a:pPr indent="0" rtl="1">
              <a:lnSpc>
                <a:spcPts val="3544"/>
              </a:lnSpc>
              <a:spcAft>
                <a:spcPts val="210"/>
              </a:spcAft>
            </a:pPr>
            <a:r>
              <a:rPr lang="ar-SA" sz="1700">
                <a:latin typeface="Arial Unicode MS"/>
              </a:rPr>
              <a:t>تؤمن الجامعة للمتعاتد، ولعائلته عند </a:t>
            </a:r>
            <a:r>
              <a:rPr lang="ar-SA" sz="1800">
                <a:latin typeface="Arial Unicode MS"/>
              </a:rPr>
              <a:t>إحضارهم </a:t>
            </a:r>
            <a:r>
              <a:rPr lang="ar-SA" sz="1800" b="1">
                <a:latin typeface="Arial"/>
              </a:rPr>
              <a:t>لغرض </a:t>
            </a:r>
            <a:r>
              <a:rPr lang="ar-SA" sz="1700">
                <a:latin typeface="Arial Unicode MS"/>
              </a:rPr>
              <a:t>الإقامة</a:t>
            </a:r>
          </a:p>
          <a:p>
            <a:pPr indent="0" rtl="1">
              <a:lnSpc>
                <a:spcPts val="3544"/>
              </a:lnSpc>
              <a:spcAft>
                <a:spcPts val="210"/>
              </a:spcAft>
            </a:pPr>
            <a:r>
              <a:rPr lang="ar-SA" sz="1800">
                <a:latin typeface="Arial Unicode MS"/>
              </a:rPr>
              <a:t>تذاكر سفر </a:t>
            </a:r>
            <a:r>
              <a:rPr lang="ar-SA" sz="1900">
                <a:latin typeface="Arial Unicode MS"/>
              </a:rPr>
              <a:t>في </a:t>
            </a:r>
            <a:r>
              <a:rPr lang="ar-SA" sz="1800">
                <a:latin typeface="Arial Unicode MS"/>
              </a:rPr>
              <a:t>حدود </a:t>
            </a:r>
            <a:r>
              <a:rPr lang="ar-SA" sz="1700">
                <a:latin typeface="Arial Unicode MS"/>
              </a:rPr>
              <a:t>أربعة أثخاص </a:t>
            </a:r>
            <a:r>
              <a:rPr lang="ar-SA" sz="1800" b="1">
                <a:latin typeface="Arial"/>
              </a:rPr>
              <a:t>فقط </a:t>
            </a:r>
            <a:r>
              <a:rPr lang="ar-SA" sz="1700">
                <a:latin typeface="Arial Unicode MS"/>
              </a:rPr>
              <a:t>بما </a:t>
            </a:r>
            <a:r>
              <a:rPr lang="ar-SA" sz="1900">
                <a:latin typeface="Arial Unicode MS"/>
              </a:rPr>
              <a:t>في </a:t>
            </a:r>
            <a:r>
              <a:rPr lang="ar-SA" sz="1700">
                <a:latin typeface="Arial Unicode MS"/>
              </a:rPr>
              <a:t>ذلك </a:t>
            </a:r>
            <a:r>
              <a:rPr lang="ar-SA" sz="1800" b="1">
                <a:latin typeface="Arial"/>
              </a:rPr>
              <a:t>تنكرة </a:t>
            </a:r>
            <a:r>
              <a:rPr lang="ar-SA" sz="1700">
                <a:latin typeface="Arial Unicode MS"/>
              </a:rPr>
              <a:t>المتعاقد</a:t>
            </a:r>
          </a:p>
          <a:p>
            <a:pPr indent="0" rtl="1">
              <a:lnSpc>
                <a:spcPts val="3544"/>
              </a:lnSpc>
              <a:spcAft>
                <a:spcPts val="210"/>
              </a:spcAft>
            </a:pPr>
            <a:r>
              <a:rPr lang="ar-SA" sz="1800">
                <a:latin typeface="Arial Unicode MS"/>
              </a:rPr>
              <a:t>نفه، </a:t>
            </a:r>
            <a:r>
              <a:rPr lang="ar-SA" sz="1700">
                <a:latin typeface="Arial Unicode MS"/>
              </a:rPr>
              <a:t>وتتحق </a:t>
            </a:r>
            <a:r>
              <a:rPr lang="ar-SA" sz="1800" b="1">
                <a:latin typeface="Arial"/>
              </a:rPr>
              <a:t>تذاكر الفر </a:t>
            </a:r>
            <a:r>
              <a:rPr lang="ar-SA" sz="1700">
                <a:latin typeface="Arial Unicode MS"/>
              </a:rPr>
              <a:t>سراء </a:t>
            </a:r>
            <a:r>
              <a:rPr lang="ar-SA" sz="1800" b="1">
                <a:latin typeface="Arial"/>
              </a:rPr>
              <a:t>افروا </a:t>
            </a:r>
            <a:r>
              <a:rPr lang="ar-SA" sz="1800">
                <a:latin typeface="Arial Unicode MS"/>
              </a:rPr>
              <a:t>بصحبة </a:t>
            </a:r>
            <a:r>
              <a:rPr lang="ar-SA" sz="1700">
                <a:latin typeface="Arial Unicode MS"/>
              </a:rPr>
              <a:t>المتعاقد أم </a:t>
            </a:r>
            <a:r>
              <a:rPr lang="ar-SA" sz="1800" b="1">
                <a:latin typeface="Arial"/>
              </a:rPr>
              <a:t>افروا</a:t>
            </a:r>
          </a:p>
          <a:p>
            <a:pPr marR="596900" indent="-596900" algn="r" rtl="1">
              <a:lnSpc>
                <a:spcPts val="3544"/>
              </a:lnSpc>
            </a:pPr>
            <a:r>
              <a:rPr lang="ar-SA" sz="1800">
                <a:latin typeface="Arial Unicode MS"/>
              </a:rPr>
              <a:t>فرادى وفق الآتي:-</a:t>
            </a:r>
          </a:p>
          <a:p>
            <a:pPr marR="596900" indent="-596900" algn="r" rtl="1">
              <a:lnSpc>
                <a:spcPts val="3014"/>
              </a:lnSpc>
              <a:spcAft>
                <a:spcPts val="210"/>
              </a:spcAft>
            </a:pPr>
            <a:r>
              <a:rPr lang="en-US" sz="1700">
                <a:latin typeface="Arial Unicode MS"/>
              </a:rPr>
              <a:t>١</a:t>
            </a:r>
            <a:r>
              <a:rPr lang="ar-SA" sz="1700">
                <a:latin typeface="Arial Unicode MS"/>
              </a:rPr>
              <a:t> - مرة </a:t>
            </a:r>
            <a:r>
              <a:rPr lang="ar-SA" sz="2000" b="1">
                <a:latin typeface="Arial"/>
              </a:rPr>
              <a:t>حين </a:t>
            </a:r>
            <a:r>
              <a:rPr lang="ar-SA" sz="1700">
                <a:latin typeface="Arial Unicode MS"/>
              </a:rPr>
              <a:t>القدوم من موطنه إر </a:t>
            </a:r>
            <a:r>
              <a:rPr lang="ar-SA" sz="1800">
                <a:latin typeface="Arial Unicode MS"/>
              </a:rPr>
              <a:t>المملكة </a:t>
            </a:r>
            <a:r>
              <a:rPr lang="ar-SA" sz="1700">
                <a:latin typeface="Arial Unicode MS"/>
              </a:rPr>
              <a:t>ني بداية التعائد ما </a:t>
            </a:r>
            <a:r>
              <a:rPr lang="ar-SA" sz="1800">
                <a:latin typeface="Arial Unicode MS"/>
              </a:rPr>
              <a:t>لم </a:t>
            </a:r>
            <a:r>
              <a:rPr lang="ar-SA" sz="1700">
                <a:latin typeface="Arial Unicode MS"/>
              </a:rPr>
              <a:t>يكن </a:t>
            </a:r>
            <a:r>
              <a:rPr lang="ar-SA" sz="1800">
                <a:latin typeface="Arial Unicode MS"/>
              </a:rPr>
              <a:t>مقيمأ بالمملكة </a:t>
            </a:r>
            <a:r>
              <a:rPr lang="ar-SA" sz="1700">
                <a:latin typeface="Arial Unicode MS"/>
              </a:rPr>
              <a:t>عند التعاهد.</a:t>
            </a:r>
          </a:p>
          <a:p>
            <a:pPr marR="596900" indent="-596900" algn="just" rtl="1">
              <a:lnSpc>
                <a:spcPts val="3321"/>
              </a:lnSpc>
              <a:spcAft>
                <a:spcPts val="210"/>
              </a:spcAft>
            </a:pPr>
            <a:r>
              <a:rPr lang="en-US" sz="1700">
                <a:latin typeface="Arial Unicode MS"/>
              </a:rPr>
              <a:t>٢</a:t>
            </a:r>
            <a:r>
              <a:rPr lang="ar-SA" sz="1700">
                <a:latin typeface="Arial Unicode MS"/>
              </a:rPr>
              <a:t> - من المملكة </a:t>
            </a:r>
            <a:r>
              <a:rPr lang="ar-SA" sz="1800">
                <a:latin typeface="Arial Unicode MS"/>
              </a:rPr>
              <a:t>إلى </a:t>
            </a:r>
            <a:r>
              <a:rPr lang="ar-SA" sz="1700">
                <a:latin typeface="Arial Unicode MS"/>
              </a:rPr>
              <a:t>موطنه نهابأ وإيابآ </a:t>
            </a:r>
            <a:r>
              <a:rPr lang="ar-SA" sz="1800" b="1">
                <a:latin typeface="Arial"/>
              </a:rPr>
              <a:t>مرة </a:t>
            </a:r>
            <a:r>
              <a:rPr lang="ar-SA" sz="1800">
                <a:latin typeface="Arial Unicode MS"/>
              </a:rPr>
              <a:t>كل سة </a:t>
            </a:r>
            <a:r>
              <a:rPr lang="ar-SA" sz="1700">
                <a:latin typeface="Arial Unicode MS"/>
              </a:rPr>
              <a:t>أثناء مدة التعاقد عندما </a:t>
            </a:r>
            <a:r>
              <a:rPr lang="ar-SA" sz="1800">
                <a:latin typeface="Arial Unicode MS"/>
              </a:rPr>
              <a:t>يرخصى </a:t>
            </a:r>
            <a:r>
              <a:rPr lang="ar-SA" sz="1700">
                <a:latin typeface="Arial Unicode MS"/>
              </a:rPr>
              <a:t>له بإجازة عادية، </a:t>
            </a:r>
            <a:r>
              <a:rPr lang="ar-SA" sz="1800">
                <a:latin typeface="Arial Unicode MS"/>
              </a:rPr>
              <a:t>وكنا </a:t>
            </a:r>
            <a:r>
              <a:rPr lang="ar-SA" sz="1700">
                <a:latin typeface="Arial Unicode MS"/>
              </a:rPr>
              <a:t>من </a:t>
            </a:r>
            <a:r>
              <a:rPr lang="ar-SA" sz="1800">
                <a:latin typeface="Arial Unicode MS"/>
              </a:rPr>
              <a:t>كان </a:t>
            </a:r>
            <a:r>
              <a:rPr lang="ar-SA" sz="1700">
                <a:latin typeface="Arial Unicode MS"/>
              </a:rPr>
              <a:t>تعاقده داخليا </a:t>
            </a:r>
            <a:r>
              <a:rPr lang="ar-SA" sz="1800">
                <a:latin typeface="Arial Unicode MS"/>
              </a:rPr>
              <a:t>ومضى ستان </a:t>
            </a:r>
            <a:r>
              <a:rPr lang="ar-SA" sz="1700">
                <a:latin typeface="Arial Unicode MS"/>
              </a:rPr>
              <a:t>عر تعاقده، ما لم يكن مقيمأ ني المملكة عند الفاقد.</a:t>
            </a:r>
          </a:p>
          <a:p>
            <a:pPr marR="596900" indent="-596900" algn="just" rtl="1">
              <a:lnSpc>
                <a:spcPts val="3460"/>
              </a:lnSpc>
            </a:pPr>
            <a:r>
              <a:rPr lang="en-US" sz="1700">
                <a:latin typeface="Arial Unicode MS"/>
              </a:rPr>
              <a:t>٣</a:t>
            </a:r>
            <a:r>
              <a:rPr lang="ar-SA" sz="1700">
                <a:latin typeface="Arial Unicode MS"/>
              </a:rPr>
              <a:t> - من المملكة </a:t>
            </a:r>
            <a:r>
              <a:rPr lang="ar-SA" sz="1800">
                <a:latin typeface="Arial Unicode MS"/>
              </a:rPr>
              <a:t>إلى </a:t>
            </a:r>
            <a:r>
              <a:rPr lang="ar-SA" sz="1700">
                <a:latin typeface="Arial Unicode MS"/>
              </a:rPr>
              <a:t>موطة ني نهاية العقد عند مغادرته </a:t>
            </a:r>
            <a:r>
              <a:rPr lang="ar-SA" sz="1800">
                <a:latin typeface="Arial Unicode MS"/>
              </a:rPr>
              <a:t>نهائيا ، ويتثتى </a:t>
            </a:r>
            <a:r>
              <a:rPr lang="ar-SA" sz="1700">
                <a:latin typeface="Arial Unicode MS"/>
              </a:rPr>
              <a:t>من ذلك من كان مقيمأ بالمملكة عند التعاقد وكانت مدة خدمته أقل من ستين، أو هب: نقلت كغالة إلى جهة </a:t>
            </a:r>
            <a:r>
              <a:rPr lang="ar-SA" sz="1800">
                <a:latin typeface="Arial Unicode MS"/>
              </a:rPr>
              <a:t>أخرى </a:t>
            </a:r>
            <a:r>
              <a:rPr lang="ar-SA" sz="1700">
                <a:latin typeface="Arial Unicode MS"/>
              </a:rPr>
              <a:t>داخل المملكة وفق اتعلبمات المنظمة </a:t>
            </a:r>
            <a:r>
              <a:rPr lang="ar-SA" sz="1800">
                <a:latin typeface="Arial Unicode MS"/>
              </a:rPr>
              <a:t>لذلك.</a:t>
            </a:r>
          </a:p>
        </p:txBody>
      </p:sp>
      <p:sp>
        <p:nvSpPr>
          <p:cNvPr id="7" name="Rectangle 6"/>
          <p:cNvSpPr/>
          <p:nvPr/>
        </p:nvSpPr>
        <p:spPr>
          <a:xfrm>
            <a:off x="3257106" y="9448800"/>
            <a:ext cx="3586717" cy="786809"/>
          </a:xfrm>
          <a:prstGeom prst="rect">
            <a:avLst/>
          </a:prstGeom>
        </p:spPr>
        <p:txBody>
          <a:bodyPr lIns="0" tIns="0" rIns="0" bIns="0">
            <a:noAutofit/>
          </a:bodyPr>
          <a:lstStyle/>
          <a:p>
            <a:pPr indent="0" algn="r" rtl="1">
              <a:lnSpc>
                <a:spcPts val="3740"/>
              </a:lnSpc>
            </a:pPr>
            <a:r>
              <a:rPr lang="ar-SA" sz="1700">
                <a:latin typeface="Arial Unicode MS"/>
              </a:rPr>
              <a:t>يقصد بعائلة المتعاقد : -</a:t>
            </a:r>
            <a:r>
              <a:rPr lang="en-US" sz="1700">
                <a:latin typeface="Arial Unicode MS"/>
              </a:rPr>
              <a:t>١</a:t>
            </a:r>
            <a:r>
              <a:rPr lang="ar-SA" sz="1700">
                <a:latin typeface="Arial Unicode MS"/>
              </a:rPr>
              <a:t> - الزوجة أو الزوج أو محرم المتعاقدة.</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827" y="0"/>
            <a:ext cx="7063563" cy="531627"/>
          </a:xfrm>
          <a:prstGeom prst="rect">
            <a:avLst/>
          </a:prstGeom>
        </p:spPr>
      </p:pic>
      <p:sp>
        <p:nvSpPr>
          <p:cNvPr id="3" name="Rectangle 2"/>
          <p:cNvSpPr/>
          <p:nvPr/>
        </p:nvSpPr>
        <p:spPr>
          <a:xfrm>
            <a:off x="698204" y="591879"/>
            <a:ext cx="5872716" cy="3533553"/>
          </a:xfrm>
          <a:prstGeom prst="rect">
            <a:avLst/>
          </a:prstGeom>
        </p:spPr>
        <p:txBody>
          <a:bodyPr lIns="0" tIns="0" rIns="0" bIns="0">
            <a:noAutofit/>
          </a:bodyPr>
          <a:lstStyle/>
          <a:p>
            <a:pPr indent="0" algn="r" rtl="1">
              <a:lnSpc>
                <a:spcPts val="2410"/>
              </a:lnSpc>
              <a:spcBef>
                <a:spcPts val="560"/>
              </a:spcBef>
              <a:spcAft>
                <a:spcPts val="560"/>
              </a:spcAft>
            </a:pPr>
            <a:r>
              <a:rPr lang="ar-SA" sz="1800">
                <a:latin typeface="Arial Unicode MS"/>
              </a:rPr>
              <a:t>-من.دعولهم ثرعأمن:-</a:t>
            </a:r>
          </a:p>
          <a:p>
            <a:pPr marR="360031" indent="0" algn="r" rtl="1">
              <a:lnSpc>
                <a:spcPts val="2280"/>
              </a:lnSpc>
              <a:spcAft>
                <a:spcPts val="980"/>
              </a:spcAft>
            </a:pPr>
            <a:r>
              <a:rPr lang="ar-SA" sz="1700">
                <a:latin typeface="Arial Unicode MS"/>
              </a:rPr>
              <a:t>أ ) البنين ممن لم يتجاوز الثامنة عشر من </a:t>
            </a:r>
            <a:r>
              <a:rPr lang="ar-SA" sz="1600">
                <a:latin typeface="Arial Unicode MS"/>
              </a:rPr>
              <a:t>عمره.</a:t>
            </a:r>
          </a:p>
          <a:p>
            <a:pPr marR="360031" indent="0" algn="r" rtl="1">
              <a:lnSpc>
                <a:spcPts val="2540"/>
              </a:lnSpc>
              <a:spcAft>
                <a:spcPts val="980"/>
              </a:spcAft>
            </a:pPr>
            <a:r>
              <a:rPr lang="ar-SA" sz="1700">
                <a:latin typeface="Arial Unicode MS"/>
              </a:rPr>
              <a:t>ب ) البنات </a:t>
            </a:r>
            <a:r>
              <a:rPr lang="ar-SA" sz="1900">
                <a:latin typeface="Arial Unicode MS"/>
              </a:rPr>
              <a:t>غير </a:t>
            </a:r>
            <a:r>
              <a:rPr lang="ar-SA" sz="1700">
                <a:latin typeface="Arial Unicode MS"/>
              </a:rPr>
              <a:t>المتزوجات.</a:t>
            </a:r>
          </a:p>
          <a:p>
            <a:pPr marR="360031" indent="0" algn="r" rtl="1">
              <a:lnSpc>
                <a:spcPts val="2410"/>
              </a:lnSpc>
              <a:spcAft>
                <a:spcPts val="560"/>
              </a:spcAft>
            </a:pPr>
            <a:r>
              <a:rPr lang="ar-SA" sz="1800">
                <a:latin typeface="Arial Unicode MS"/>
              </a:rPr>
              <a:t>ر) الوالدين.</a:t>
            </a:r>
          </a:p>
          <a:p>
            <a:pPr marR="360031" indent="0" algn="r" rtl="1">
              <a:lnSpc>
                <a:spcPts val="2280"/>
              </a:lnSpc>
              <a:spcAft>
                <a:spcPts val="980"/>
              </a:spcAft>
            </a:pPr>
            <a:r>
              <a:rPr lang="ar-SA" sz="1700">
                <a:latin typeface="Arial Unicode MS"/>
              </a:rPr>
              <a:t>د ) الأخوة القصر.</a:t>
            </a:r>
          </a:p>
          <a:p>
            <a:pPr marR="360031" indent="0" algn="r" rtl="1">
              <a:lnSpc>
                <a:spcPts val="2540"/>
              </a:lnSpc>
              <a:spcAft>
                <a:spcPts val="560"/>
              </a:spcAft>
            </a:pPr>
            <a:r>
              <a:rPr lang="ar-SA" sz="1700">
                <a:latin typeface="Arial Unicode MS"/>
              </a:rPr>
              <a:t>د ) الأخوات </a:t>
            </a:r>
            <a:r>
              <a:rPr lang="ar-SA" sz="1900">
                <a:latin typeface="Arial Unicode MS"/>
              </a:rPr>
              <a:t>غير </a:t>
            </a:r>
            <a:r>
              <a:rPr lang="ar-SA" sz="1700">
                <a:latin typeface="Arial Unicode MS"/>
              </a:rPr>
              <a:t>المتزوجات.</a:t>
            </a:r>
          </a:p>
          <a:p>
            <a:pPr marR="906131" indent="0" algn="r" rtl="1">
              <a:lnSpc>
                <a:spcPts val="3070"/>
              </a:lnSpc>
              <a:spcAft>
                <a:spcPts val="7770"/>
              </a:spcAft>
            </a:pPr>
            <a:r>
              <a:rPr lang="ar-SA" sz="1700">
                <a:latin typeface="Arial Unicode MS"/>
              </a:rPr>
              <a:t>شريطة موافقة الجهات المختصة </a:t>
            </a:r>
            <a:r>
              <a:rPr lang="ar-SA" sz="1600">
                <a:latin typeface="Arial Unicode MS"/>
              </a:rPr>
              <a:t>على </a:t>
            </a:r>
            <a:r>
              <a:rPr lang="ar-SA" sz="1700">
                <a:latin typeface="Arial Unicode MS"/>
              </a:rPr>
              <a:t>الاستقدام، طبقأ للأنظمة المعمول </a:t>
            </a:r>
            <a:r>
              <a:rPr lang="ar-SA" sz="1800">
                <a:latin typeface="Arial Unicode MS"/>
              </a:rPr>
              <a:t>بها.</a:t>
            </a:r>
          </a:p>
        </p:txBody>
      </p:sp>
      <p:sp>
        <p:nvSpPr>
          <p:cNvPr id="4" name="Rectangle 3"/>
          <p:cNvSpPr/>
          <p:nvPr/>
        </p:nvSpPr>
        <p:spPr>
          <a:xfrm>
            <a:off x="715925" y="5585637"/>
            <a:ext cx="6103088" cy="2218660"/>
          </a:xfrm>
          <a:prstGeom prst="rect">
            <a:avLst/>
          </a:prstGeom>
        </p:spPr>
        <p:txBody>
          <a:bodyPr lIns="0" tIns="0" rIns="0" bIns="0">
            <a:noAutofit/>
          </a:bodyPr>
          <a:lstStyle/>
          <a:p>
            <a:pPr marR="608124" indent="-584200" algn="just" rtl="1">
              <a:lnSpc>
                <a:spcPts val="2902"/>
              </a:lnSpc>
              <a:spcBef>
                <a:spcPts val="7770"/>
              </a:spcBef>
              <a:spcAft>
                <a:spcPts val="980"/>
              </a:spcAft>
            </a:pPr>
            <a:r>
              <a:rPr lang="en-US" sz="1700">
                <a:latin typeface="Arial Unicode MS"/>
              </a:rPr>
              <a:t>١</a:t>
            </a:r>
            <a:r>
              <a:rPr lang="ar-SA" sz="1700">
                <a:latin typeface="Arial Unicode MS"/>
              </a:rPr>
              <a:t> - إذا كان أي ض المرأة ومحرمها متعاقدأ </a:t>
            </a:r>
            <a:r>
              <a:rPr lang="ar-SA" sz="2300">
                <a:latin typeface="Arial Unicode MS"/>
              </a:rPr>
              <a:t>هع </a:t>
            </a:r>
            <a:r>
              <a:rPr lang="ar-SA" sz="1700">
                <a:latin typeface="Arial Unicode MS"/>
              </a:rPr>
              <a:t>الجامعة وكان الآخر متعاقدأ </a:t>
            </a:r>
            <a:r>
              <a:rPr lang="ar-SA" sz="2300">
                <a:latin typeface="Arial Unicode MS"/>
              </a:rPr>
              <a:t>مع </a:t>
            </a:r>
            <a:r>
              <a:rPr lang="ar-SA" sz="1700">
                <a:latin typeface="Arial Unicode MS"/>
              </a:rPr>
              <a:t>جهة حكومية </a:t>
            </a:r>
            <a:r>
              <a:rPr lang="ar-SA" sz="1800">
                <a:latin typeface="Arial Unicode MS"/>
              </a:rPr>
              <a:t>أخرى </a:t>
            </a:r>
            <a:r>
              <a:rPr lang="ar-SA" sz="1700">
                <a:latin typeface="Arial Unicode MS"/>
              </a:rPr>
              <a:t>تصرف التناكر من الجهة التي تصرف بدل الكن.</a:t>
            </a:r>
          </a:p>
          <a:p>
            <a:pPr marR="608124" indent="-584200" algn="just" rtl="1">
              <a:lnSpc>
                <a:spcPts val="2372"/>
              </a:lnSpc>
              <a:spcAft>
                <a:spcPts val="8400"/>
              </a:spcAft>
            </a:pPr>
            <a:r>
              <a:rPr lang="en-US" sz="1700">
                <a:latin typeface="Arial Unicode MS"/>
              </a:rPr>
              <a:t>٢</a:t>
            </a:r>
            <a:r>
              <a:rPr lang="ar-SA" sz="1700">
                <a:latin typeface="Arial Unicode MS"/>
              </a:rPr>
              <a:t> - يقط حق المرافق أو المرافقة في تذاكر العودة إلى بلده عند تنازل الجامعة عن كفالته إلى جهة غير حكومية.</a:t>
            </a:r>
          </a:p>
        </p:txBody>
      </p:sp>
      <p:sp>
        <p:nvSpPr>
          <p:cNvPr id="5" name="Rectangle 4"/>
          <p:cNvSpPr/>
          <p:nvPr/>
        </p:nvSpPr>
        <p:spPr>
          <a:xfrm>
            <a:off x="719469" y="9299944"/>
            <a:ext cx="6103089" cy="857693"/>
          </a:xfrm>
          <a:prstGeom prst="rect">
            <a:avLst/>
          </a:prstGeom>
        </p:spPr>
        <p:txBody>
          <a:bodyPr lIns="0" tIns="0" rIns="0" bIns="0">
            <a:noAutofit/>
          </a:bodyPr>
          <a:lstStyle/>
          <a:p>
            <a:pPr indent="0" rtl="1">
              <a:lnSpc>
                <a:spcPts val="3851"/>
              </a:lnSpc>
              <a:spcBef>
                <a:spcPts val="8400"/>
              </a:spcBef>
            </a:pPr>
            <a:r>
              <a:rPr lang="ar-SA" sz="1700">
                <a:latin typeface="Arial Unicode MS"/>
              </a:rPr>
              <a:t>يكون </a:t>
            </a:r>
            <a:r>
              <a:rPr lang="ar-SA" sz="1800">
                <a:latin typeface="Arial Unicode MS"/>
              </a:rPr>
              <a:t>القر بأتصر </a:t>
            </a:r>
            <a:r>
              <a:rPr lang="ar-SA" sz="1900">
                <a:latin typeface="Arial Unicode MS"/>
              </a:rPr>
              <a:t>طريق </a:t>
            </a:r>
            <a:r>
              <a:rPr lang="ar-SA" sz="1700">
                <a:latin typeface="Arial Unicode MS"/>
              </a:rPr>
              <a:t>جوي وعلى الخطوط الجوية العربية المودية إذا كانت خدماتها متوافرة، وتقدم الجامعة إلى المتعاقد تذاكر</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50093" y="671512"/>
            <a:ext cx="6065044" cy="1260872"/>
          </a:xfrm>
          <a:prstGeom prst="rect">
            <a:avLst/>
          </a:prstGeom>
        </p:spPr>
        <p:txBody>
          <a:bodyPr lIns="0" tIns="0" rIns="0" bIns="0">
            <a:noAutofit/>
          </a:bodyPr>
          <a:lstStyle/>
          <a:p>
            <a:pPr indent="0" algn="just" rtl="1">
              <a:lnSpc>
                <a:spcPts val="3488"/>
              </a:lnSpc>
              <a:spcAft>
                <a:spcPts val="7560"/>
              </a:spcAft>
            </a:pPr>
            <a:r>
              <a:rPr lang="ar-SA" sz="2000">
                <a:latin typeface="Arial Unicode MS"/>
              </a:rPr>
              <a:t>الفر </a:t>
            </a:r>
            <a:r>
              <a:rPr lang="ar-SA" sz="1700">
                <a:latin typeface="Arial Unicode MS"/>
              </a:rPr>
              <a:t>المستحقة </a:t>
            </a:r>
            <a:r>
              <a:rPr lang="ar-SA" sz="2000">
                <a:latin typeface="Arial Unicode MS"/>
              </a:rPr>
              <a:t>له، </a:t>
            </a:r>
            <a:r>
              <a:rPr lang="ar-SA" sz="1700">
                <a:latin typeface="Arial Unicode MS"/>
              </a:rPr>
              <a:t>ويجوز لها </a:t>
            </a:r>
            <a:r>
              <a:rPr lang="ar-SA" sz="1900">
                <a:latin typeface="Arial Unicode MS"/>
              </a:rPr>
              <a:t>في </a:t>
            </a:r>
            <a:r>
              <a:rPr lang="ar-SA" sz="1700">
                <a:latin typeface="Arial Unicode MS"/>
              </a:rPr>
              <a:t>الحالات الاستثنائية </a:t>
            </a:r>
            <a:r>
              <a:rPr lang="ar-SA" sz="1800">
                <a:latin typeface="Arial Unicode MS"/>
              </a:rPr>
              <a:t>أن تأنن </a:t>
            </a:r>
            <a:r>
              <a:rPr lang="ar-SA" sz="1700">
                <a:latin typeface="Arial Unicode MS"/>
              </a:rPr>
              <a:t>له بسرائها وتدبع له قيمتها وإذا لم </a:t>
            </a:r>
            <a:r>
              <a:rPr lang="ar-SA" sz="1800" b="1">
                <a:latin typeface="Arial"/>
              </a:rPr>
              <a:t>يرغب </a:t>
            </a:r>
            <a:r>
              <a:rPr lang="ar-SA" sz="1900">
                <a:latin typeface="Arial Unicode MS"/>
              </a:rPr>
              <a:t>في </a:t>
            </a:r>
            <a:r>
              <a:rPr lang="ar-SA" sz="1700">
                <a:latin typeface="Arial Unicode MS"/>
              </a:rPr>
              <a:t>الحصول على </a:t>
            </a:r>
            <a:r>
              <a:rPr lang="ar-SA" sz="2000">
                <a:latin typeface="Arial Unicode MS"/>
              </a:rPr>
              <a:t>التناكر </a:t>
            </a:r>
            <a:r>
              <a:rPr lang="ar-SA" sz="1700">
                <a:latin typeface="Arial Unicode MS"/>
              </a:rPr>
              <a:t>المستحقة فيجوز له </a:t>
            </a:r>
            <a:r>
              <a:rPr lang="ar-SA" sz="1800">
                <a:latin typeface="Arial Unicode MS"/>
              </a:rPr>
              <a:t>أن </a:t>
            </a:r>
            <a:r>
              <a:rPr lang="ar-SA" sz="1700">
                <a:latin typeface="Arial Unicode MS"/>
              </a:rPr>
              <a:t>يتقاصى من الجامعة </a:t>
            </a:r>
            <a:r>
              <a:rPr lang="ar-SA" sz="1800">
                <a:latin typeface="Arial Unicode MS"/>
              </a:rPr>
              <a:t>نصف </a:t>
            </a:r>
            <a:r>
              <a:rPr lang="ar-SA" sz="1700">
                <a:latin typeface="Arial Unicode MS"/>
              </a:rPr>
              <a:t>قيمتها.</a:t>
            </a:r>
          </a:p>
        </p:txBody>
      </p:sp>
      <p:sp>
        <p:nvSpPr>
          <p:cNvPr id="3" name="Rectangle 2"/>
          <p:cNvSpPr/>
          <p:nvPr/>
        </p:nvSpPr>
        <p:spPr>
          <a:xfrm>
            <a:off x="746521" y="3429000"/>
            <a:ext cx="6057900" cy="3186112"/>
          </a:xfrm>
          <a:prstGeom prst="rect">
            <a:avLst/>
          </a:prstGeom>
        </p:spPr>
        <p:txBody>
          <a:bodyPr lIns="0" tIns="0" rIns="0" bIns="0">
            <a:noAutofit/>
          </a:bodyPr>
          <a:lstStyle/>
          <a:p>
            <a:pPr marR="517525" indent="-495300" algn="just" rtl="1">
              <a:lnSpc>
                <a:spcPts val="3572"/>
              </a:lnSpc>
              <a:spcBef>
                <a:spcPts val="7560"/>
              </a:spcBef>
            </a:pPr>
            <a:r>
              <a:rPr lang="en-US" sz="1800">
                <a:latin typeface="Arial Unicode MS"/>
              </a:rPr>
              <a:t>١</a:t>
            </a:r>
            <a:r>
              <a:rPr lang="ar-SA" sz="1800">
                <a:latin typeface="Arial Unicode MS"/>
              </a:rPr>
              <a:t> </a:t>
            </a:r>
            <a:r>
              <a:rPr lang="en-US" sz="1900">
                <a:latin typeface="Arial Unicode MS"/>
              </a:rPr>
              <a:t>٠</a:t>
            </a:r>
            <a:r>
              <a:rPr lang="ar-SA" sz="1900">
                <a:latin typeface="Arial Unicode MS"/>
              </a:rPr>
              <a:t> </a:t>
            </a:r>
            <a:r>
              <a:rPr lang="ar-SA" sz="1800">
                <a:latin typeface="Arial Unicode MS"/>
              </a:rPr>
              <a:t>تكون تذاكر السخر المشار إيها أعلاه عنى درجة الأفق إذا كان الساقد </a:t>
            </a:r>
            <a:r>
              <a:rPr lang="ar-SA" sz="1700">
                <a:latin typeface="Arial Unicode MS"/>
              </a:rPr>
              <a:t>برتبة </a:t>
            </a:r>
            <a:r>
              <a:rPr lang="ar-SA" sz="1800">
                <a:latin typeface="Arial Unicode MS"/>
              </a:rPr>
              <a:t>أستا</a:t>
            </a:r>
            <a:r>
              <a:rPr lang="ar-SA" sz="1700">
                <a:latin typeface="Arial Unicode MS"/>
              </a:rPr>
              <a:t>ذ </a:t>
            </a:r>
            <a:r>
              <a:rPr lang="ar-SA" sz="1800">
                <a:latin typeface="Arial Unicode MS"/>
              </a:rPr>
              <a:t>وعر الدرجة الجاحدة المخفضة لمن سوا</a:t>
            </a:r>
            <a:r>
              <a:rPr lang="en-US" sz="1800">
                <a:latin typeface="Arial Unicode MS"/>
              </a:rPr>
              <a:t>٠</a:t>
            </a:r>
            <a:r>
              <a:rPr lang="ar-SA" sz="1800">
                <a:latin typeface="Arial Unicode MS"/>
              </a:rPr>
              <a:t>.</a:t>
            </a:r>
          </a:p>
          <a:p>
            <a:pPr marR="517525" indent="-495300" algn="just" rtl="1">
              <a:lnSpc>
                <a:spcPts val="3825"/>
              </a:lnSpc>
              <a:spcAft>
                <a:spcPts val="7560"/>
              </a:spcAft>
            </a:pPr>
            <a:r>
              <a:rPr lang="en-US" sz="1700">
                <a:latin typeface="Arial Unicode MS"/>
              </a:rPr>
              <a:t>٢</a:t>
            </a:r>
            <a:r>
              <a:rPr lang="ar-SA" sz="1700">
                <a:latin typeface="Arial Unicode MS"/>
              </a:rPr>
              <a:t> — للمتعاقد </a:t>
            </a:r>
            <a:r>
              <a:rPr lang="ar-SA" sz="1800">
                <a:latin typeface="Arial Unicode MS"/>
              </a:rPr>
              <a:t>أن ببدل </a:t>
            </a:r>
            <a:r>
              <a:rPr lang="ar-SA" sz="1700">
                <a:latin typeface="Arial Unicode MS"/>
              </a:rPr>
              <a:t>تذاكر الفر السسحقة له من المملكة </a:t>
            </a:r>
            <a:r>
              <a:rPr lang="ar-SA" sz="1800">
                <a:latin typeface="Arial Unicode MS"/>
              </a:rPr>
              <a:t>إلى </a:t>
            </a:r>
            <a:r>
              <a:rPr lang="ar-SA" sz="1700">
                <a:latin typeface="Arial Unicode MS"/>
              </a:rPr>
              <a:t>موطنه بتذاكر </a:t>
            </a:r>
            <a:r>
              <a:rPr lang="ar-SA" sz="1900">
                <a:latin typeface="Arial Unicode MS"/>
              </a:rPr>
              <a:t>سنر </a:t>
            </a:r>
            <a:r>
              <a:rPr lang="ar-SA" sz="1800">
                <a:latin typeface="Arial Unicode MS"/>
              </a:rPr>
              <a:t>إلى أي </a:t>
            </a:r>
            <a:r>
              <a:rPr lang="ar-SA" sz="1700">
                <a:latin typeface="Arial Unicode MS"/>
              </a:rPr>
              <a:t>بلد </a:t>
            </a:r>
            <a:r>
              <a:rPr lang="ar-SA" sz="1900">
                <a:latin typeface="Arial Unicode MS"/>
              </a:rPr>
              <a:t>آخر </a:t>
            </a:r>
            <a:r>
              <a:rPr lang="ar-SA" sz="1700">
                <a:latin typeface="Arial Unicode MS"/>
              </a:rPr>
              <a:t>بدون </a:t>
            </a:r>
            <a:r>
              <a:rPr lang="ar-SA" sz="1800">
                <a:latin typeface="Arial Unicode MS"/>
              </a:rPr>
              <a:t>أن </a:t>
            </a:r>
            <a:r>
              <a:rPr lang="ar-SA" sz="1700">
                <a:latin typeface="Arial Unicode MS"/>
              </a:rPr>
              <a:t>تتحمل الجامعة </a:t>
            </a:r>
            <a:r>
              <a:rPr lang="ar-SA" sz="1800">
                <a:latin typeface="Arial Unicode MS"/>
              </a:rPr>
              <a:t>أي </a:t>
            </a:r>
            <a:r>
              <a:rPr lang="ar-SA" sz="1700">
                <a:latin typeface="Arial Unicode MS"/>
              </a:rPr>
              <a:t>تكاليف إضافية وني حدود </a:t>
            </a:r>
            <a:r>
              <a:rPr lang="ar-SA" sz="1800">
                <a:latin typeface="Arial Unicode MS"/>
              </a:rPr>
              <a:t>أنظمة </a:t>
            </a:r>
            <a:r>
              <a:rPr lang="ar-SA" sz="1700">
                <a:latin typeface="Arial Unicode MS"/>
              </a:rPr>
              <a:t>الخطوط الجوية العربية العودية.</a:t>
            </a:r>
          </a:p>
        </p:txBody>
      </p:sp>
      <p:sp>
        <p:nvSpPr>
          <p:cNvPr id="4" name="Rectangle 3"/>
          <p:cNvSpPr/>
          <p:nvPr/>
        </p:nvSpPr>
        <p:spPr>
          <a:xfrm>
            <a:off x="750093" y="8101012"/>
            <a:ext cx="6047185" cy="1839516"/>
          </a:xfrm>
          <a:prstGeom prst="rect">
            <a:avLst/>
          </a:prstGeom>
        </p:spPr>
        <p:txBody>
          <a:bodyPr lIns="0" tIns="0" rIns="0" bIns="0">
            <a:noAutofit/>
          </a:bodyPr>
          <a:lstStyle/>
          <a:p>
            <a:pPr indent="495300" algn="just" rtl="1">
              <a:lnSpc>
                <a:spcPts val="3825"/>
              </a:lnSpc>
              <a:spcBef>
                <a:spcPts val="7560"/>
              </a:spcBef>
            </a:pPr>
            <a:r>
              <a:rPr lang="ar-SA" sz="1700">
                <a:latin typeface="Arial Unicode MS"/>
              </a:rPr>
              <a:t>إذا جزأ المتعاقد إجازته العادية وفقا للمادة (</a:t>
            </a:r>
            <a:r>
              <a:rPr lang="en-US" sz="1700">
                <a:latin typeface="Arial Unicode MS"/>
              </a:rPr>
              <a:t>٣٣</a:t>
            </a:r>
            <a:r>
              <a:rPr lang="ar-SA" sz="1700">
                <a:latin typeface="Arial Unicode MS"/>
              </a:rPr>
              <a:t>) من هذ</a:t>
            </a:r>
            <a:r>
              <a:rPr lang="en-US" sz="1700">
                <a:latin typeface="Arial Unicode MS"/>
              </a:rPr>
              <a:t>٥</a:t>
            </a:r>
            <a:r>
              <a:rPr lang="ar-SA" sz="1700">
                <a:latin typeface="Arial Unicode MS"/>
              </a:rPr>
              <a:t> اللائحة تؤمن الجامعة له تذاكر </a:t>
            </a:r>
            <a:r>
              <a:rPr lang="ar-SA" sz="2000">
                <a:latin typeface="Arial Unicode MS"/>
              </a:rPr>
              <a:t>المسفر </a:t>
            </a:r>
            <a:r>
              <a:rPr lang="ar-SA" sz="1700">
                <a:latin typeface="Arial Unicode MS"/>
              </a:rPr>
              <a:t>للفترة الاخيرة منها فقط، وفي حالة تجزئتها من </a:t>
            </a:r>
            <a:r>
              <a:rPr lang="ar-SA" sz="5400">
                <a:latin typeface="Arial Unicode MS"/>
              </a:rPr>
              <a:t>بيل </a:t>
            </a:r>
            <a:r>
              <a:rPr lang="ar-SA" sz="1700">
                <a:latin typeface="Arial Unicode MS"/>
              </a:rPr>
              <a:t>الجامعة لمصلحة العمل يمخ تذكرتي </a:t>
            </a:r>
            <a:r>
              <a:rPr lang="ar-SA" sz="2000">
                <a:latin typeface="Arial Unicode MS"/>
              </a:rPr>
              <a:t>سفر </a:t>
            </a:r>
            <a:r>
              <a:rPr lang="ar-SA" sz="1700">
                <a:latin typeface="Arial Unicode MS"/>
              </a:rPr>
              <a:t>له وحده.</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651" y="10632"/>
            <a:ext cx="7056474" cy="1463749"/>
          </a:xfrm>
          <a:prstGeom prst="rect">
            <a:avLst/>
          </a:prstGeom>
        </p:spPr>
      </p:pic>
      <p:pic>
        <p:nvPicPr>
          <p:cNvPr id="3" name="Picture 2"/>
          <p:cNvPicPr>
            <a:picLocks noChangeAspect="1"/>
          </p:cNvPicPr>
          <p:nvPr/>
        </p:nvPicPr>
        <p:blipFill>
          <a:blip r:embed="rId3"/>
          <a:stretch>
            <a:fillRect/>
          </a:stretch>
        </p:blipFill>
        <p:spPr>
          <a:xfrm>
            <a:off x="272902" y="9385004"/>
            <a:ext cx="705293" cy="1251098"/>
          </a:xfrm>
          <a:prstGeom prst="rect">
            <a:avLst/>
          </a:prstGeom>
        </p:spPr>
      </p:pic>
      <p:sp>
        <p:nvSpPr>
          <p:cNvPr id="4" name="Rectangle 3"/>
          <p:cNvSpPr/>
          <p:nvPr/>
        </p:nvSpPr>
        <p:spPr>
          <a:xfrm>
            <a:off x="726558" y="1658679"/>
            <a:ext cx="6074735" cy="1318437"/>
          </a:xfrm>
          <a:prstGeom prst="rect">
            <a:avLst/>
          </a:prstGeom>
        </p:spPr>
        <p:txBody>
          <a:bodyPr lIns="0" tIns="0" rIns="0" bIns="0">
            <a:noAutofit/>
          </a:bodyPr>
          <a:lstStyle/>
          <a:p>
            <a:pPr indent="482600" algn="just" rtl="1">
              <a:lnSpc>
                <a:spcPts val="3740"/>
              </a:lnSpc>
            </a:pPr>
            <a:r>
              <a:rPr lang="ar-SA" sz="1700">
                <a:latin typeface="Arial Unicode MS"/>
              </a:rPr>
              <a:t>يكون </a:t>
            </a:r>
            <a:r>
              <a:rPr lang="ar-SA" sz="1900">
                <a:latin typeface="Arial Unicode MS"/>
              </a:rPr>
              <a:t>سنر </a:t>
            </a:r>
            <a:r>
              <a:rPr lang="ar-SA" sz="1700">
                <a:latin typeface="Arial Unicode MS"/>
              </a:rPr>
              <a:t>المتعاقد داخل المملكة أو خارجها الذي يقتضيه أداء وخليفته جوأ بالدرجة الياحية وعلى الخطوط الجوية العربية العودية متى كان ذلك </a:t>
            </a:r>
            <a:r>
              <a:rPr lang="ar-SA" sz="1800">
                <a:latin typeface="Arial Unicode MS"/>
              </a:rPr>
              <a:t>ممكنأ. </a:t>
            </a:r>
            <a:r>
              <a:rPr lang="ar-SA" sz="1700">
                <a:latin typeface="Arial Unicode MS"/>
              </a:rPr>
              <a:t>وللجامعة أن </a:t>
            </a:r>
            <a:r>
              <a:rPr lang="ar-SA" sz="1800" b="1">
                <a:latin typeface="Arial"/>
              </a:rPr>
              <a:t>تأنن </a:t>
            </a:r>
            <a:r>
              <a:rPr lang="ar-SA" sz="1700">
                <a:latin typeface="Arial Unicode MS"/>
              </a:rPr>
              <a:t>للمتعاقد بأن يا</a:t>
            </a:r>
            <a:r>
              <a:rPr lang="ar-SA" sz="1900">
                <a:latin typeface="Arial Unicode MS"/>
              </a:rPr>
              <a:t>نر برأ </a:t>
            </a:r>
            <a:r>
              <a:rPr lang="ar-SA" sz="1700">
                <a:latin typeface="Arial Unicode MS"/>
              </a:rPr>
              <a:t>على</a:t>
            </a:r>
          </a:p>
        </p:txBody>
      </p:sp>
      <p:sp>
        <p:nvSpPr>
          <p:cNvPr id="5" name="Rectangle 4"/>
          <p:cNvSpPr/>
          <p:nvPr/>
        </p:nvSpPr>
        <p:spPr>
          <a:xfrm>
            <a:off x="421758" y="3161413"/>
            <a:ext cx="6386623" cy="3264196"/>
          </a:xfrm>
          <a:prstGeom prst="rect">
            <a:avLst/>
          </a:prstGeom>
        </p:spPr>
        <p:txBody>
          <a:bodyPr lIns="0" tIns="0" rIns="0" bIns="0">
            <a:noAutofit/>
          </a:bodyPr>
          <a:lstStyle/>
          <a:p>
            <a:pPr marL="317500" indent="0" algn="just" rtl="1">
              <a:lnSpc>
                <a:spcPts val="3823"/>
              </a:lnSpc>
              <a:spcAft>
                <a:spcPts val="7490"/>
              </a:spcAft>
            </a:pPr>
            <a:r>
              <a:rPr lang="ar-SA" sz="1700">
                <a:latin typeface="Arial Unicode MS"/>
              </a:rPr>
              <a:t>نفقته الخاصة إذا كان ذلك لا يؤثر </a:t>
            </a:r>
            <a:r>
              <a:rPr lang="ar-SA" sz="1900">
                <a:latin typeface="Arial Unicode MS"/>
              </a:rPr>
              <a:t>عر </a:t>
            </a:r>
            <a:r>
              <a:rPr lang="ar-SA" sz="1700">
                <a:latin typeface="Arial Unicode MS"/>
              </a:rPr>
              <a:t>وصرله إر مقر العمل ني الموعد المحدد ويتحق المتعاقد عندئذ تعويضا يعادل قيمة تنكرة الفر الجوي بالدرجة اباحية المخففة إذا كان ذلك سكا. وإذا كان أداء الوظيغة يقتضي سفر المتعاقد إلى جهة لا تربطها بمقر عمله الأصلي وسيلة نقل جوي أمنت له الجامعة السفر برأ، وللجامعة </a:t>
            </a:r>
            <a:r>
              <a:rPr lang="ar-SA" sz="1800" b="1">
                <a:latin typeface="Arial"/>
              </a:rPr>
              <a:t>أن تأنن </a:t>
            </a:r>
            <a:r>
              <a:rPr lang="ar-SA" sz="1700">
                <a:latin typeface="Arial Unicode MS"/>
              </a:rPr>
              <a:t>للمتعاقد </a:t>
            </a:r>
            <a:r>
              <a:rPr lang="ar-SA" sz="1800" b="1">
                <a:latin typeface="Arial"/>
              </a:rPr>
              <a:t>أن سافر </a:t>
            </a:r>
            <a:r>
              <a:rPr lang="ar-SA" sz="1900">
                <a:latin typeface="Arial Unicode MS"/>
              </a:rPr>
              <a:t>على </a:t>
            </a:r>
            <a:r>
              <a:rPr lang="ar-SA" sz="1700">
                <a:latin typeface="Arial Unicode MS"/>
              </a:rPr>
              <a:t>نفقته الخاصة ويستحق عندئذ تعويضا يعادل بت تنكرة الفر برأ بوائل انقل العات.</a:t>
            </a:r>
          </a:p>
        </p:txBody>
      </p:sp>
      <p:sp>
        <p:nvSpPr>
          <p:cNvPr id="6" name="Rectangle 5"/>
          <p:cNvSpPr/>
          <p:nvPr/>
        </p:nvSpPr>
        <p:spPr>
          <a:xfrm>
            <a:off x="737190" y="7949609"/>
            <a:ext cx="6046382" cy="1325525"/>
          </a:xfrm>
          <a:prstGeom prst="rect">
            <a:avLst/>
          </a:prstGeom>
        </p:spPr>
        <p:txBody>
          <a:bodyPr lIns="0" tIns="0" rIns="0" bIns="0">
            <a:noAutofit/>
          </a:bodyPr>
          <a:lstStyle/>
          <a:p>
            <a:pPr indent="482600" algn="r" rtl="1">
              <a:lnSpc>
                <a:spcPts val="3851"/>
              </a:lnSpc>
            </a:pPr>
            <a:r>
              <a:rPr lang="ar-SA" sz="1700">
                <a:latin typeface="Arial Unicode MS"/>
              </a:rPr>
              <a:t>تؤمن الجامعة الكن للمتعاقد أو تدفع له بدل مكن سنوي وفق ماورد في جداول الرواتب الملحق </a:t>
            </a:r>
            <a:r>
              <a:rPr lang="ar-SA" sz="1800" b="1">
                <a:latin typeface="Arial"/>
              </a:rPr>
              <a:t>رقم </a:t>
            </a:r>
            <a:r>
              <a:rPr lang="ar-SA" sz="1700">
                <a:latin typeface="Arial Unicode MS"/>
              </a:rPr>
              <a:t>( </a:t>
            </a:r>
            <a:r>
              <a:rPr lang="en-US" sz="1700">
                <a:latin typeface="Arial Unicode MS"/>
              </a:rPr>
              <a:t>١</a:t>
            </a:r>
            <a:r>
              <a:rPr lang="ar-SA" sz="1700">
                <a:latin typeface="Arial Unicode MS"/>
              </a:rPr>
              <a:t> ) ويجوز دح هذا ابدل مقدما في بداية مدة العقد </a:t>
            </a:r>
            <a:r>
              <a:rPr lang="ar-SA" sz="1800" b="1">
                <a:latin typeface="Arial"/>
              </a:rPr>
              <a:t>ثم </a:t>
            </a:r>
            <a:r>
              <a:rPr lang="ar-SA" sz="1700">
                <a:latin typeface="Arial Unicode MS"/>
              </a:rPr>
              <a:t>ني بداية كل سة من سوات التجديد </a:t>
            </a:r>
          </a:p>
        </p:txBody>
      </p:sp>
      <p:sp>
        <p:nvSpPr>
          <p:cNvPr id="7" name="Rectangle 6"/>
          <p:cNvSpPr/>
          <p:nvPr/>
        </p:nvSpPr>
        <p:spPr>
          <a:xfrm>
            <a:off x="1137683" y="9431079"/>
            <a:ext cx="5638800" cy="822251"/>
          </a:xfrm>
          <a:prstGeom prst="rect">
            <a:avLst/>
          </a:prstGeom>
        </p:spPr>
        <p:txBody>
          <a:bodyPr lIns="0" tIns="0" rIns="0" bIns="0">
            <a:noAutofit/>
          </a:bodyPr>
          <a:lstStyle/>
          <a:p>
            <a:pPr indent="482600" algn="r" rtl="1">
              <a:lnSpc>
                <a:spcPts val="3851"/>
              </a:lnSpc>
            </a:pPr>
            <a:r>
              <a:rPr lang="ar-SA" sz="1700">
                <a:latin typeface="Arial Unicode MS"/>
              </a:rPr>
              <a:t>ويصرف لمن مدة عقده </a:t>
            </a:r>
            <a:r>
              <a:rPr lang="ar-SA" sz="1800" b="1">
                <a:latin typeface="Arial"/>
              </a:rPr>
              <a:t>أقل </a:t>
            </a:r>
            <a:r>
              <a:rPr lang="ar-SA" sz="1700">
                <a:latin typeface="Arial Unicode MS"/>
              </a:rPr>
              <a:t>من سة </a:t>
            </a:r>
            <a:r>
              <a:rPr lang="ar-SA" sz="1800">
                <a:latin typeface="Arial Unicode MS"/>
              </a:rPr>
              <a:t>بنسبة </a:t>
            </a:r>
            <a:r>
              <a:rPr lang="ar-SA" sz="1700">
                <a:latin typeface="Arial Unicode MS"/>
              </a:rPr>
              <a:t>مدة عقده إلى الستة حالة التعاقد هع إمرأة ومحرمها يصرف بدل مكن واحد لصا</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6102" y="63795"/>
            <a:ext cx="418214" cy="730102"/>
          </a:xfrm>
          <a:prstGeom prst="rect">
            <a:avLst/>
          </a:prstGeom>
        </p:spPr>
      </p:pic>
      <p:pic>
        <p:nvPicPr>
          <p:cNvPr id="3" name="Picture 2"/>
          <p:cNvPicPr>
            <a:picLocks noChangeAspect="1"/>
          </p:cNvPicPr>
          <p:nvPr/>
        </p:nvPicPr>
        <p:blipFill>
          <a:blip r:embed="rId3"/>
          <a:stretch>
            <a:fillRect/>
          </a:stretch>
        </p:blipFill>
        <p:spPr>
          <a:xfrm>
            <a:off x="6875720" y="10193079"/>
            <a:ext cx="453656" cy="418214"/>
          </a:xfrm>
          <a:prstGeom prst="rect">
            <a:avLst/>
          </a:prstGeom>
        </p:spPr>
      </p:pic>
      <p:sp>
        <p:nvSpPr>
          <p:cNvPr id="4" name="Rectangle 3"/>
          <p:cNvSpPr/>
          <p:nvPr/>
        </p:nvSpPr>
        <p:spPr>
          <a:xfrm>
            <a:off x="290623" y="77972"/>
            <a:ext cx="439479" cy="411125"/>
          </a:xfrm>
          <a:prstGeom prst="rect">
            <a:avLst/>
          </a:prstGeom>
        </p:spPr>
        <p:txBody>
          <a:bodyPr wrap="none" lIns="0" tIns="0" rIns="0" bIns="0">
            <a:noAutofit/>
          </a:bodyPr>
          <a:lstStyle/>
          <a:p>
            <a:pPr indent="0">
              <a:lnSpc>
                <a:spcPts val="4760"/>
              </a:lnSpc>
            </a:pPr>
            <a:r>
              <a:rPr lang="en-US" sz="4200">
                <a:solidFill>
                  <a:srgbClr val="735949"/>
                </a:solidFill>
                <a:latin typeface="Franklin Gothic Demi"/>
              </a:rPr>
              <a:t>1</a:t>
            </a:r>
          </a:p>
        </p:txBody>
      </p:sp>
      <p:sp>
        <p:nvSpPr>
          <p:cNvPr id="5" name="Rectangle 4"/>
          <p:cNvSpPr/>
          <p:nvPr/>
        </p:nvSpPr>
        <p:spPr>
          <a:xfrm>
            <a:off x="730102" y="510362"/>
            <a:ext cx="6081823" cy="1438940"/>
          </a:xfrm>
          <a:prstGeom prst="rect">
            <a:avLst/>
          </a:prstGeom>
        </p:spPr>
        <p:txBody>
          <a:bodyPr lIns="0" tIns="0" rIns="0" bIns="0">
            <a:noAutofit/>
          </a:bodyPr>
          <a:lstStyle/>
          <a:p>
            <a:pPr indent="0" algn="just" rtl="1">
              <a:lnSpc>
                <a:spcPts val="3907"/>
              </a:lnSpc>
              <a:spcAft>
                <a:spcPts val="7350"/>
              </a:spcAft>
            </a:pPr>
            <a:r>
              <a:rPr lang="ar-SA" sz="1700">
                <a:latin typeface="Arial Unicode MS"/>
              </a:rPr>
              <a:t>ابدل </a:t>
            </a:r>
            <a:r>
              <a:rPr lang="ar-SA" sz="1900">
                <a:latin typeface="Arial Unicode MS"/>
              </a:rPr>
              <a:t>الآعلى </a:t>
            </a:r>
            <a:r>
              <a:rPr lang="ar-SA" sz="1700">
                <a:latin typeface="Arial Unicode MS"/>
              </a:rPr>
              <a:t>منهما، </a:t>
            </a:r>
            <a:r>
              <a:rPr lang="ar-SA" sz="1800">
                <a:latin typeface="Arial Unicode MS"/>
              </a:rPr>
              <a:t>وسري </a:t>
            </a:r>
            <a:r>
              <a:rPr lang="ar-SA" sz="1700">
                <a:latin typeface="Arial Unicode MS"/>
              </a:rPr>
              <a:t>هذا الحكم إذا كان أحدهما متما</a:t>
            </a:r>
            <a:r>
              <a:rPr lang="ar-SA" sz="1800">
                <a:latin typeface="Arial Unicode MS"/>
              </a:rPr>
              <a:t>تدأ </a:t>
            </a:r>
            <a:r>
              <a:rPr lang="ar-SA" sz="1900">
                <a:latin typeface="Arial Unicode MS"/>
              </a:rPr>
              <a:t>هع </a:t>
            </a:r>
            <a:r>
              <a:rPr lang="ar-SA" sz="1700">
                <a:latin typeface="Arial Unicode MS"/>
              </a:rPr>
              <a:t>جهة </a:t>
            </a:r>
            <a:r>
              <a:rPr lang="ar-SA" sz="1900">
                <a:latin typeface="Arial Unicode MS"/>
              </a:rPr>
              <a:t>غير </a:t>
            </a:r>
            <a:r>
              <a:rPr lang="ar-SA" sz="1700">
                <a:latin typeface="Arial Unicode MS"/>
              </a:rPr>
              <a:t>الجامعة حكومية أر </a:t>
            </a:r>
            <a:r>
              <a:rPr lang="ar-SA" sz="1900">
                <a:latin typeface="Arial Unicode MS"/>
              </a:rPr>
              <a:t>غير </a:t>
            </a:r>
            <a:r>
              <a:rPr lang="ar-SA" sz="1700">
                <a:latin typeface="Arial Unicode MS"/>
              </a:rPr>
              <a:t>حكومية، رلا يصرف </a:t>
            </a:r>
            <a:r>
              <a:rPr lang="ar-SA" sz="1900">
                <a:latin typeface="Arial Unicode MS"/>
              </a:rPr>
              <a:t>بدل </a:t>
            </a:r>
            <a:r>
              <a:rPr lang="ar-SA" sz="1700">
                <a:latin typeface="Arial Unicode MS"/>
              </a:rPr>
              <a:t>سكن للمتعاقدة المتزوجة من سودي مقيم </a:t>
            </a:r>
            <a:r>
              <a:rPr lang="ar-SA" sz="1900">
                <a:latin typeface="Arial Unicode MS"/>
              </a:rPr>
              <a:t>في المملكة.</a:t>
            </a:r>
          </a:p>
        </p:txBody>
      </p:sp>
      <p:sp>
        <p:nvSpPr>
          <p:cNvPr id="6" name="Rectangle 5"/>
          <p:cNvSpPr/>
          <p:nvPr/>
        </p:nvSpPr>
        <p:spPr>
          <a:xfrm>
            <a:off x="6422065" y="3416595"/>
            <a:ext cx="382772" cy="205563"/>
          </a:xfrm>
          <a:prstGeom prst="rect">
            <a:avLst/>
          </a:prstGeom>
        </p:spPr>
        <p:txBody>
          <a:bodyPr wrap="none" lIns="0" tIns="0" rIns="0" bIns="0">
            <a:noAutofit/>
          </a:bodyPr>
          <a:lstStyle/>
          <a:p>
            <a:pPr indent="0">
              <a:lnSpc>
                <a:spcPts val="2540"/>
              </a:lnSpc>
            </a:pPr>
            <a:r>
              <a:rPr lang="ar-SA" sz="1900">
                <a:latin typeface="Arial Unicode MS"/>
              </a:rPr>
              <a:t>٠١</a:t>
            </a:r>
          </a:p>
        </p:txBody>
      </p:sp>
      <p:sp>
        <p:nvSpPr>
          <p:cNvPr id="7" name="Rectangle 6"/>
          <p:cNvSpPr/>
          <p:nvPr/>
        </p:nvSpPr>
        <p:spPr>
          <a:xfrm>
            <a:off x="6443330" y="6606362"/>
            <a:ext cx="389860" cy="205563"/>
          </a:xfrm>
          <a:prstGeom prst="rect">
            <a:avLst/>
          </a:prstGeom>
        </p:spPr>
        <p:txBody>
          <a:bodyPr wrap="none" lIns="0" tIns="0" rIns="0" bIns="0">
            <a:noAutofit/>
          </a:bodyPr>
          <a:lstStyle/>
          <a:p>
            <a:pPr indent="0">
              <a:lnSpc>
                <a:spcPts val="2540"/>
              </a:lnSpc>
            </a:pPr>
            <a:r>
              <a:rPr lang="ar-SA" sz="1900">
                <a:latin typeface="Arial Unicode MS"/>
              </a:rPr>
              <a:t>٠٢</a:t>
            </a:r>
          </a:p>
        </p:txBody>
      </p:sp>
      <p:sp>
        <p:nvSpPr>
          <p:cNvPr id="8" name="Rectangle 7"/>
          <p:cNvSpPr/>
          <p:nvPr/>
        </p:nvSpPr>
        <p:spPr>
          <a:xfrm>
            <a:off x="6429153" y="8860465"/>
            <a:ext cx="389860" cy="226828"/>
          </a:xfrm>
          <a:prstGeom prst="rect">
            <a:avLst/>
          </a:prstGeom>
        </p:spPr>
        <p:txBody>
          <a:bodyPr wrap="none" lIns="0" tIns="0" rIns="0" bIns="0">
            <a:noAutofit/>
          </a:bodyPr>
          <a:lstStyle/>
          <a:p>
            <a:pPr indent="0">
              <a:lnSpc>
                <a:spcPts val="2540"/>
              </a:lnSpc>
            </a:pPr>
            <a:r>
              <a:rPr lang="ar-SA" sz="1900">
                <a:latin typeface="Arial Unicode MS"/>
              </a:rPr>
              <a:t>٠٤</a:t>
            </a:r>
          </a:p>
        </p:txBody>
      </p:sp>
      <p:sp>
        <p:nvSpPr>
          <p:cNvPr id="9" name="Rectangle 8"/>
          <p:cNvSpPr/>
          <p:nvPr/>
        </p:nvSpPr>
        <p:spPr>
          <a:xfrm>
            <a:off x="737190" y="3359888"/>
            <a:ext cx="5635256" cy="6769395"/>
          </a:xfrm>
          <a:prstGeom prst="rect">
            <a:avLst/>
          </a:prstGeom>
        </p:spPr>
        <p:txBody>
          <a:bodyPr lIns="0" tIns="0" rIns="0" bIns="0">
            <a:noAutofit/>
          </a:bodyPr>
          <a:lstStyle/>
          <a:p>
            <a:pPr indent="0" algn="just" rtl="1">
              <a:lnSpc>
                <a:spcPts val="3544"/>
              </a:lnSpc>
              <a:spcBef>
                <a:spcPts val="7350"/>
              </a:spcBef>
              <a:spcAft>
                <a:spcPts val="210"/>
              </a:spcAft>
            </a:pPr>
            <a:r>
              <a:rPr lang="ar-SA" sz="1700">
                <a:latin typeface="Arial Unicode MS"/>
              </a:rPr>
              <a:t>ما لم تؤمن الجامعة السكن المؤثث يصرف للمفعاتد المستجد من أعضاء هيئة التدريس ومن في حكمهم في أول عقد له </a:t>
            </a:r>
            <a:r>
              <a:rPr lang="ar-SA" sz="1900">
                <a:latin typeface="Arial Unicode MS"/>
              </a:rPr>
              <a:t>هع </a:t>
            </a:r>
            <a:r>
              <a:rPr lang="ar-SA" sz="1700">
                <a:latin typeface="Arial Unicode MS"/>
              </a:rPr>
              <a:t>الجامعة بدل تأثيث مقداره </a:t>
            </a:r>
            <a:r>
              <a:rPr lang="en-US" sz="1700">
                <a:latin typeface="Arial Unicode MS"/>
              </a:rPr>
              <a:t>٠</a:t>
            </a:r>
            <a:r>
              <a:rPr lang="ar-SA" sz="1700">
                <a:latin typeface="Arial Unicode MS"/>
              </a:rPr>
              <a:t> ه/ من بدل الكن ني ابنة ويصرف بدل التأثيث مرة واحدة طوال مدة الفاقد </a:t>
            </a:r>
            <a:r>
              <a:rPr lang="ar-SA" sz="1900">
                <a:latin typeface="Arial Unicode MS"/>
              </a:rPr>
              <a:t>هع </a:t>
            </a:r>
            <a:r>
              <a:rPr lang="ar-SA" sz="1700">
                <a:latin typeface="Arial Unicode MS"/>
              </a:rPr>
              <a:t>الجامعة. ويعتبر في حكم المستجد لهذا الفرض فقط من مض على انقطاعه عن العمل بجهة حكومية بالمملكة ستان على الآتل وتعاقد </a:t>
            </a:r>
            <a:r>
              <a:rPr lang="ar-SA" sz="1900">
                <a:latin typeface="Arial Unicode MS"/>
              </a:rPr>
              <a:t>هع </a:t>
            </a:r>
            <a:r>
              <a:rPr lang="ar-SA" sz="1700">
                <a:latin typeface="Arial Unicode MS"/>
              </a:rPr>
              <a:t>الجامعة من جديد ما لم سبق صرفه له . في حال الفاقد </a:t>
            </a:r>
            <a:r>
              <a:rPr lang="ar-SA" sz="1900">
                <a:latin typeface="Arial Unicode MS"/>
              </a:rPr>
              <a:t>هع </a:t>
            </a:r>
            <a:r>
              <a:rPr lang="ar-SA" sz="1700">
                <a:latin typeface="Arial Unicode MS"/>
              </a:rPr>
              <a:t>إمرأة ومحرمها فلا يجع بين بدلي التأثيث لهما بل يكتغى ببدل تأثيث واحد لصاحب ابدل الأعلى. لا سنحق المتعاقد المحرم أو المفاقدة نات المحرم عند التعاقد </a:t>
            </a:r>
            <a:r>
              <a:rPr lang="ar-SA" sz="1900">
                <a:latin typeface="Arial Unicode MS"/>
              </a:rPr>
              <a:t>هع </a:t>
            </a:r>
            <a:r>
              <a:rPr lang="ar-SA" sz="1700">
                <a:latin typeface="Arial Unicode MS"/>
              </a:rPr>
              <a:t>الجامعة بدل تأثيث إذا كان الآخر يعمل بالجامعة أو بجهة أحرى داخل المملكة.</a:t>
            </a:r>
          </a:p>
          <a:p>
            <a:pPr indent="0" algn="just" rtl="1">
              <a:lnSpc>
                <a:spcPts val="3572"/>
              </a:lnSpc>
            </a:pPr>
            <a:r>
              <a:rPr lang="ar-SA" sz="1700">
                <a:latin typeface="Arial Unicode MS"/>
              </a:rPr>
              <a:t>إذا كان المتعاقد قد عمل في أي جهة </a:t>
            </a:r>
            <a:r>
              <a:rPr lang="ar-SA" sz="1800">
                <a:latin typeface="Arial Unicode MS"/>
              </a:rPr>
              <a:t>أخرى أو </a:t>
            </a:r>
            <a:r>
              <a:rPr lang="ar-SA" sz="1700">
                <a:latin typeface="Arial Unicode MS"/>
              </a:rPr>
              <a:t>كان </a:t>
            </a:r>
            <a:r>
              <a:rPr lang="ar-SA" sz="1800">
                <a:latin typeface="Arial Unicode MS"/>
              </a:rPr>
              <a:t>محر</a:t>
            </a:r>
            <a:r>
              <a:rPr lang="ar-SA" sz="1700">
                <a:latin typeface="Arial Unicode MS"/>
              </a:rPr>
              <a:t>مأ لمن قد عملت </a:t>
            </a:r>
            <a:r>
              <a:rPr lang="en-US" sz="1200">
                <a:latin typeface="Arial Unicode MS"/>
              </a:rPr>
              <a:t>٠</a:t>
            </a:r>
            <a:r>
              <a:rPr lang="ar-SA" sz="1200">
                <a:latin typeface="Arial Unicode MS"/>
              </a:rPr>
              <a:t> </a:t>
            </a:r>
            <a:r>
              <a:rPr lang="ar-SA" sz="1800">
                <a:latin typeface="Arial Unicode MS"/>
              </a:rPr>
              <a:t>أو </a:t>
            </a:r>
            <a:r>
              <a:rPr lang="ar-SA" sz="1700">
                <a:latin typeface="Arial Unicode MS"/>
              </a:rPr>
              <a:t>العكس </a:t>
            </a:r>
            <a:r>
              <a:rPr lang="en-US" sz="1200">
                <a:latin typeface="Arial Unicode MS"/>
              </a:rPr>
              <a:t>٠</a:t>
            </a:r>
            <a:r>
              <a:rPr lang="ar-SA" sz="1200">
                <a:latin typeface="Arial Unicode MS"/>
              </a:rPr>
              <a:t> </a:t>
            </a:r>
            <a:r>
              <a:rPr lang="ar-SA" sz="1700">
                <a:latin typeface="Arial Unicode MS"/>
              </a:rPr>
              <a:t>داخل المملكة </a:t>
            </a:r>
            <a:r>
              <a:rPr lang="ar-SA" sz="1800">
                <a:latin typeface="Arial Unicode MS"/>
              </a:rPr>
              <a:t>قبل </a:t>
            </a:r>
            <a:r>
              <a:rPr lang="ar-SA" sz="1700">
                <a:latin typeface="Arial Unicode MS"/>
              </a:rPr>
              <a:t>تعاقده مع الجامعة فلا سنحق </a:t>
            </a:r>
            <a:r>
              <a:rPr lang="ar-SA" sz="1900">
                <a:latin typeface="Arial Unicode MS"/>
              </a:rPr>
              <a:t>بدل </a:t>
            </a:r>
            <a:r>
              <a:rPr lang="ar-SA" sz="1700">
                <a:latin typeface="Arial Unicode MS"/>
              </a:rPr>
              <a:t>تأثيث ما لم يكن قد مضى </a:t>
            </a:r>
            <a:r>
              <a:rPr lang="ar-SA" sz="1900">
                <a:latin typeface="Arial Unicode MS"/>
              </a:rPr>
              <a:t>على </a:t>
            </a:r>
            <a:r>
              <a:rPr lang="ar-SA" sz="1700">
                <a:latin typeface="Arial Unicode MS"/>
              </a:rPr>
              <a:t>مغادرته المملكة</a:t>
            </a:r>
          </a:p>
        </p:txBody>
      </p:sp>
      <p:sp>
        <p:nvSpPr>
          <p:cNvPr id="10" name="Rectangle 9"/>
          <p:cNvSpPr/>
          <p:nvPr/>
        </p:nvSpPr>
        <p:spPr>
          <a:xfrm>
            <a:off x="446567" y="10278139"/>
            <a:ext cx="297712" cy="311888"/>
          </a:xfrm>
          <a:prstGeom prst="rect">
            <a:avLst/>
          </a:prstGeom>
        </p:spPr>
        <p:txBody>
          <a:bodyPr wrap="none" lIns="0" tIns="0" rIns="0" bIns="0">
            <a:noAutofit/>
          </a:bodyPr>
          <a:lstStyle/>
          <a:p>
            <a:pPr indent="0" algn="just"/>
            <a:r>
              <a:rPr lang="en-US" sz="1700">
                <a:solidFill>
                  <a:srgbClr val="735949"/>
                </a:solidFill>
                <a:latin typeface="Arial Unicode MS"/>
              </a:rPr>
              <a:t>1</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33035"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7367" y="63795"/>
            <a:ext cx="418214" cy="418214"/>
          </a:xfrm>
          <a:prstGeom prst="rect">
            <a:avLst/>
          </a:prstGeom>
        </p:spPr>
      </p:pic>
      <p:pic>
        <p:nvPicPr>
          <p:cNvPr id="3" name="Picture 2"/>
          <p:cNvPicPr>
            <a:picLocks noChangeAspect="1"/>
          </p:cNvPicPr>
          <p:nvPr/>
        </p:nvPicPr>
        <p:blipFill>
          <a:blip r:embed="rId3"/>
          <a:stretch>
            <a:fillRect/>
          </a:stretch>
        </p:blipFill>
        <p:spPr>
          <a:xfrm>
            <a:off x="283534" y="85060"/>
            <a:ext cx="418214" cy="630865"/>
          </a:xfrm>
          <a:prstGeom prst="rect">
            <a:avLst/>
          </a:prstGeom>
        </p:spPr>
      </p:pic>
      <p:pic>
        <p:nvPicPr>
          <p:cNvPr id="4" name="Picture 3"/>
          <p:cNvPicPr>
            <a:picLocks noChangeAspect="1"/>
          </p:cNvPicPr>
          <p:nvPr/>
        </p:nvPicPr>
        <p:blipFill>
          <a:blip r:embed="rId4"/>
          <a:stretch>
            <a:fillRect/>
          </a:stretch>
        </p:blipFill>
        <p:spPr>
          <a:xfrm>
            <a:off x="6861544" y="10207255"/>
            <a:ext cx="460744" cy="411126"/>
          </a:xfrm>
          <a:prstGeom prst="rect">
            <a:avLst/>
          </a:prstGeom>
        </p:spPr>
      </p:pic>
      <p:pic>
        <p:nvPicPr>
          <p:cNvPr id="5" name="Picture 4"/>
          <p:cNvPicPr>
            <a:picLocks noChangeAspect="1"/>
          </p:cNvPicPr>
          <p:nvPr/>
        </p:nvPicPr>
        <p:blipFill>
          <a:blip r:embed="rId5"/>
          <a:stretch>
            <a:fillRect/>
          </a:stretch>
        </p:blipFill>
        <p:spPr>
          <a:xfrm>
            <a:off x="283534" y="10200167"/>
            <a:ext cx="411126" cy="425302"/>
          </a:xfrm>
          <a:prstGeom prst="rect">
            <a:avLst/>
          </a:prstGeom>
        </p:spPr>
      </p:pic>
      <p:sp>
        <p:nvSpPr>
          <p:cNvPr id="6" name="Rectangle 5"/>
          <p:cNvSpPr/>
          <p:nvPr/>
        </p:nvSpPr>
        <p:spPr>
          <a:xfrm>
            <a:off x="6436241" y="1488558"/>
            <a:ext cx="404038" cy="184297"/>
          </a:xfrm>
          <a:prstGeom prst="rect">
            <a:avLst/>
          </a:prstGeom>
        </p:spPr>
        <p:txBody>
          <a:bodyPr wrap="none" lIns="0" tIns="0" rIns="0" bIns="0">
            <a:noAutofit/>
          </a:bodyPr>
          <a:lstStyle/>
          <a:p>
            <a:pPr indent="0">
              <a:lnSpc>
                <a:spcPts val="2280"/>
              </a:lnSpc>
            </a:pPr>
            <a:r>
              <a:rPr lang="ar-SA" sz="1700" u="sng">
                <a:latin typeface="Arial Unicode MS"/>
              </a:rPr>
              <a:t>-٥</a:t>
            </a:r>
          </a:p>
        </p:txBody>
      </p:sp>
      <p:sp>
        <p:nvSpPr>
          <p:cNvPr id="7" name="Rectangle 6"/>
          <p:cNvSpPr/>
          <p:nvPr/>
        </p:nvSpPr>
        <p:spPr>
          <a:xfrm>
            <a:off x="744279" y="474920"/>
            <a:ext cx="5628167" cy="2232838"/>
          </a:xfrm>
          <a:prstGeom prst="rect">
            <a:avLst/>
          </a:prstGeom>
        </p:spPr>
        <p:txBody>
          <a:bodyPr lIns="0" tIns="0" rIns="0" bIns="0">
            <a:noAutofit/>
          </a:bodyPr>
          <a:lstStyle/>
          <a:p>
            <a:pPr indent="0" algn="just" rtl="1">
              <a:lnSpc>
                <a:spcPts val="2540"/>
              </a:lnSpc>
              <a:spcAft>
                <a:spcPts val="700"/>
              </a:spcAft>
            </a:pPr>
            <a:r>
              <a:rPr lang="ar-SA" sz="1700">
                <a:latin typeface="Arial Unicode MS"/>
              </a:rPr>
              <a:t>مدة لا تقل عن عامين ولم يسبق صرف مثل هذا البدل له من جهته </a:t>
            </a:r>
            <a:r>
              <a:rPr lang="en-US" sz="1700">
                <a:latin typeface="Arial Unicode MS"/>
              </a:rPr>
              <a:t>1</a:t>
            </a:r>
            <a:r>
              <a:rPr lang="ar-SA" sz="1700">
                <a:latin typeface="Arial Unicode MS"/>
              </a:rPr>
              <a:t>لا بقة.</a:t>
            </a:r>
          </a:p>
          <a:p>
            <a:pPr indent="0" algn="just" rtl="1">
              <a:lnSpc>
                <a:spcPts val="3712"/>
              </a:lnSpc>
              <a:spcAft>
                <a:spcPts val="7420"/>
              </a:spcAft>
            </a:pPr>
            <a:r>
              <a:rPr lang="ar-SA" sz="1700">
                <a:latin typeface="Arial Unicode MS"/>
              </a:rPr>
              <a:t>إذا كان العقد </a:t>
            </a:r>
            <a:r>
              <a:rPr lang="ar-SA" sz="1800">
                <a:latin typeface="Arial Unicode MS"/>
              </a:rPr>
              <a:t>أقل </a:t>
            </a:r>
            <a:r>
              <a:rPr lang="ar-SA" sz="1700">
                <a:latin typeface="Arial Unicode MS"/>
              </a:rPr>
              <a:t>من سة يصرف بدل التأثيث بنسبة مدة العقد لفنة ويصرف المتبقي من بدل التأثيث عتد تجديد العقد لمدة </a:t>
            </a:r>
            <a:r>
              <a:rPr lang="ar-SA" sz="1800">
                <a:latin typeface="Arial Unicode MS"/>
              </a:rPr>
              <a:t>أخرى </a:t>
            </a:r>
            <a:r>
              <a:rPr lang="ar-SA" sz="1700">
                <a:latin typeface="Arial Unicode MS"/>
              </a:rPr>
              <a:t>لا تقل هع مدة العقد </a:t>
            </a:r>
            <a:r>
              <a:rPr lang="en-US" sz="1700">
                <a:latin typeface="Arial Unicode MS"/>
              </a:rPr>
              <a:t>١</a:t>
            </a:r>
            <a:r>
              <a:rPr lang="ar-SA" sz="1700">
                <a:latin typeface="Arial Unicode MS"/>
              </a:rPr>
              <a:t>لابق عن سة.</a:t>
            </a:r>
          </a:p>
        </p:txBody>
      </p:sp>
      <p:sp>
        <p:nvSpPr>
          <p:cNvPr id="8" name="Rectangle 7"/>
          <p:cNvSpPr/>
          <p:nvPr/>
        </p:nvSpPr>
        <p:spPr>
          <a:xfrm>
            <a:off x="730102" y="4111255"/>
            <a:ext cx="6124353" cy="1786270"/>
          </a:xfrm>
          <a:prstGeom prst="rect">
            <a:avLst/>
          </a:prstGeom>
        </p:spPr>
        <p:txBody>
          <a:bodyPr lIns="0" tIns="0" rIns="0" bIns="0">
            <a:noAutofit/>
          </a:bodyPr>
          <a:lstStyle/>
          <a:p>
            <a:pPr indent="533400" algn="just" rtl="1">
              <a:lnSpc>
                <a:spcPts val="3572"/>
              </a:lnSpc>
              <a:spcBef>
                <a:spcPts val="7420"/>
              </a:spcBef>
              <a:spcAft>
                <a:spcPts val="7420"/>
              </a:spcAft>
            </a:pPr>
            <a:r>
              <a:rPr lang="ar-SA" sz="1700">
                <a:latin typeface="Arial Unicode MS"/>
              </a:rPr>
              <a:t>تدبع الجامعة للمتعاقد بدل انتقال ثهري مقابل تنقلاته في مقر عمله وفقآ لما هو موصح </a:t>
            </a:r>
            <a:r>
              <a:rPr lang="ar-SA" sz="1800">
                <a:latin typeface="Arial Unicode MS"/>
              </a:rPr>
              <a:t>في </a:t>
            </a:r>
            <a:r>
              <a:rPr lang="ar-SA" sz="1700">
                <a:latin typeface="Arial Unicode MS"/>
              </a:rPr>
              <a:t>جداول الرواب لكل فئة ويجوز للجامعة بدلأ من دبع بدل الانتقال </a:t>
            </a:r>
            <a:r>
              <a:rPr lang="ar-SA" sz="1800">
                <a:latin typeface="Arial Unicode MS"/>
              </a:rPr>
              <a:t>أن </a:t>
            </a:r>
            <a:r>
              <a:rPr lang="ar-SA" sz="1700">
                <a:latin typeface="Arial Unicode MS"/>
              </a:rPr>
              <a:t>تؤمن للمتعاقد وسلة النقل المناسة. ولا ستحق هذا البدل من كان سكنه </a:t>
            </a:r>
            <a:r>
              <a:rPr lang="ar-SA" sz="1800">
                <a:latin typeface="Arial Unicode MS"/>
              </a:rPr>
              <a:t>في </a:t>
            </a:r>
            <a:r>
              <a:rPr lang="ar-SA" sz="1700">
                <a:latin typeface="Arial Unicode MS"/>
              </a:rPr>
              <a:t>مو؛ع العمل </a:t>
            </a:r>
            <a:r>
              <a:rPr lang="ar-SA" sz="1800">
                <a:latin typeface="Arial Unicode MS"/>
              </a:rPr>
              <a:t>أو </a:t>
            </a:r>
            <a:r>
              <a:rPr lang="ar-SA" sz="1700">
                <a:latin typeface="Arial Unicode MS"/>
              </a:rPr>
              <a:t>ملاصقآ له.</a:t>
            </a:r>
          </a:p>
        </p:txBody>
      </p:sp>
      <p:sp>
        <p:nvSpPr>
          <p:cNvPr id="9" name="Rectangle 8"/>
          <p:cNvSpPr/>
          <p:nvPr/>
        </p:nvSpPr>
        <p:spPr>
          <a:xfrm>
            <a:off x="6429153" y="7343553"/>
            <a:ext cx="389860" cy="219740"/>
          </a:xfrm>
          <a:prstGeom prst="rect">
            <a:avLst/>
          </a:prstGeom>
        </p:spPr>
        <p:txBody>
          <a:bodyPr wrap="none" lIns="0" tIns="0" rIns="0" bIns="0">
            <a:noAutofit/>
          </a:bodyPr>
          <a:lstStyle/>
          <a:p>
            <a:pPr indent="0">
              <a:lnSpc>
                <a:spcPts val="2540"/>
              </a:lnSpc>
            </a:pPr>
            <a:r>
              <a:rPr lang="ar-SA" sz="1900">
                <a:latin typeface="Arial Unicode MS"/>
              </a:rPr>
              <a:t>٠١</a:t>
            </a:r>
          </a:p>
        </p:txBody>
      </p:sp>
      <p:sp>
        <p:nvSpPr>
          <p:cNvPr id="10" name="Rectangle 9"/>
          <p:cNvSpPr/>
          <p:nvPr/>
        </p:nvSpPr>
        <p:spPr>
          <a:xfrm>
            <a:off x="723013" y="7251404"/>
            <a:ext cx="5656521" cy="2991293"/>
          </a:xfrm>
          <a:prstGeom prst="rect">
            <a:avLst/>
          </a:prstGeom>
        </p:spPr>
        <p:txBody>
          <a:bodyPr lIns="0" tIns="0" rIns="0" bIns="0">
            <a:noAutofit/>
          </a:bodyPr>
          <a:lstStyle/>
          <a:p>
            <a:pPr indent="0" algn="r" rtl="1">
              <a:lnSpc>
                <a:spcPts val="4019"/>
              </a:lnSpc>
              <a:spcBef>
                <a:spcPts val="7420"/>
              </a:spcBef>
            </a:pPr>
            <a:r>
              <a:rPr lang="ar-SA" sz="1700">
                <a:latin typeface="Arial Unicode MS"/>
              </a:rPr>
              <a:t>إذا انتدب المتعاقد في مهمة رسمية خارج مقر عمله داخل المملكة يصرف له بدل انتداب يومي على النحو الآتي : </a:t>
            </a:r>
            <a:r>
              <a:rPr lang="en-US" sz="1900">
                <a:latin typeface="Arial Unicode MS"/>
              </a:rPr>
              <a:t>٠</a:t>
            </a:r>
            <a:r>
              <a:rPr lang="ar-SA" sz="1900">
                <a:latin typeface="Arial Unicode MS"/>
              </a:rPr>
              <a:t> </a:t>
            </a:r>
            <a:r>
              <a:rPr lang="ar-SA" sz="1700">
                <a:latin typeface="Arial Unicode MS"/>
              </a:rPr>
              <a:t>أ) </a:t>
            </a:r>
            <a:r>
              <a:rPr lang="ar-SA" sz="1900">
                <a:latin typeface="Arial Unicode MS"/>
              </a:rPr>
              <a:t>د</a:t>
            </a:r>
            <a:r>
              <a:rPr lang="en-US" sz="1900">
                <a:latin typeface="Arial Unicode MS"/>
              </a:rPr>
              <a:t>٠</a:t>
            </a:r>
            <a:r>
              <a:rPr lang="ar-SA" sz="1900">
                <a:latin typeface="Arial Unicode MS"/>
              </a:rPr>
              <a:t>ن </a:t>
            </a:r>
            <a:r>
              <a:rPr lang="ar-SA" sz="1700">
                <a:latin typeface="Arial Unicode MS"/>
              </a:rPr>
              <a:t>راتبه الشهري ؤ</a:t>
            </a:r>
            <a:r>
              <a:rPr lang="en-US" sz="1700">
                <a:latin typeface="Arial Unicode MS"/>
              </a:rPr>
              <a:t>٠</a:t>
            </a:r>
            <a:r>
              <a:rPr lang="ar-SA" sz="1700">
                <a:latin typeface="Arial Unicode MS"/>
              </a:rPr>
              <a:t> </a:t>
            </a:r>
            <a:r>
              <a:rPr lang="en-US" sz="1700">
                <a:latin typeface="Arial Unicode MS"/>
              </a:rPr>
              <a:t>٠</a:t>
            </a:r>
            <a:r>
              <a:rPr lang="ar-SA" sz="1700">
                <a:latin typeface="Arial Unicode MS"/>
              </a:rPr>
              <a:t> </a:t>
            </a:r>
            <a:r>
              <a:rPr lang="en-US" sz="1700">
                <a:latin typeface="Arial Unicode MS"/>
              </a:rPr>
              <a:t>٠</a:t>
            </a:r>
            <a:r>
              <a:rPr lang="ar-SA" sz="1700">
                <a:latin typeface="Arial Unicode MS"/>
              </a:rPr>
              <a:t> </a:t>
            </a:r>
            <a:r>
              <a:rPr lang="en-US" sz="1700">
                <a:latin typeface="Arial Unicode MS"/>
              </a:rPr>
              <a:t>٧</a:t>
            </a:r>
            <a:r>
              <a:rPr lang="ar-SA" sz="1700">
                <a:latin typeface="Arial Unicode MS"/>
              </a:rPr>
              <a:t>) ريال </a:t>
            </a:r>
            <a:r>
              <a:rPr lang="ar-SA" sz="1800">
                <a:latin typeface="Arial Unicode MS"/>
              </a:rPr>
              <a:t>فأكثر</a:t>
            </a:r>
            <a:r>
              <a:rPr lang="ar-SA" sz="1700">
                <a:latin typeface="Arial Unicode MS"/>
              </a:rPr>
              <a:t>(</a:t>
            </a:r>
            <a:r>
              <a:rPr lang="en-US" sz="1700">
                <a:latin typeface="Arial Unicode MS"/>
              </a:rPr>
              <a:t>٤٥٠</a:t>
            </a:r>
            <a:r>
              <a:rPr lang="ar-SA" sz="1700">
                <a:latin typeface="Arial Unicode MS"/>
              </a:rPr>
              <a:t>) دالا. ب)</a:t>
            </a:r>
            <a:r>
              <a:rPr lang="ar-SA" sz="1800">
                <a:latin typeface="Arial Unicode MS"/>
              </a:rPr>
              <a:t>(.</a:t>
            </a:r>
            <a:r>
              <a:rPr lang="en-US" sz="1800">
                <a:latin typeface="Arial Unicode MS"/>
              </a:rPr>
              <a:t>٣٠</a:t>
            </a:r>
            <a:r>
              <a:rPr lang="ar-SA" sz="1800">
                <a:latin typeface="Arial Unicode MS"/>
              </a:rPr>
              <a:t>) </a:t>
            </a:r>
            <a:r>
              <a:rPr lang="ar-SA" sz="1700">
                <a:latin typeface="Arial Unicode MS"/>
              </a:rPr>
              <a:t>رال </a:t>
            </a:r>
            <a:r>
              <a:rPr lang="ar-SA" sz="1900">
                <a:latin typeface="Arial Unicode MS"/>
              </a:rPr>
              <a:t>ل</a:t>
            </a:r>
            <a:r>
              <a:rPr lang="en-US" sz="1900">
                <a:latin typeface="Arial Unicode MS"/>
              </a:rPr>
              <a:t>٠</a:t>
            </a:r>
            <a:r>
              <a:rPr lang="ar-SA" sz="1900">
                <a:latin typeface="Arial Unicode MS"/>
              </a:rPr>
              <a:t>ن </a:t>
            </a:r>
            <a:r>
              <a:rPr lang="ar-SA" sz="1700">
                <a:latin typeface="Arial Unicode MS"/>
              </a:rPr>
              <a:t>كان رأب الشهري(.</a:t>
            </a:r>
            <a:r>
              <a:rPr lang="en-US" sz="1800">
                <a:latin typeface="Arial Unicode MS"/>
              </a:rPr>
              <a:t>٠</a:t>
            </a:r>
            <a:r>
              <a:rPr lang="ar-SA" sz="1800">
                <a:latin typeface="Arial Unicode MS"/>
              </a:rPr>
              <a:t> </a:t>
            </a:r>
            <a:r>
              <a:rPr lang="en-US" sz="1800">
                <a:latin typeface="Arial Unicode MS"/>
              </a:rPr>
              <a:t>٤٥</a:t>
            </a:r>
            <a:r>
              <a:rPr lang="ar-SA" sz="1800">
                <a:latin typeface="Arial Unicode MS"/>
              </a:rPr>
              <a:t>) </a:t>
            </a:r>
            <a:r>
              <a:rPr lang="ar-SA" sz="1700">
                <a:latin typeface="Arial Unicode MS"/>
              </a:rPr>
              <a:t>دال </a:t>
            </a:r>
            <a:r>
              <a:rPr lang="ar-SA" sz="1800">
                <a:latin typeface="Arial Unicode MS"/>
              </a:rPr>
              <a:t>وأقل </a:t>
            </a:r>
            <a:r>
              <a:rPr lang="ar-SA" sz="1700">
                <a:latin typeface="Arial Unicode MS"/>
              </a:rPr>
              <a:t>ر)</a:t>
            </a:r>
            <a:r>
              <a:rPr lang="ar-SA" sz="1800">
                <a:latin typeface="Arial Unicode MS"/>
              </a:rPr>
              <a:t>(</a:t>
            </a:r>
            <a:r>
              <a:rPr lang="en-US" sz="1800">
                <a:latin typeface="Arial Unicode MS"/>
              </a:rPr>
              <a:t>٢٥٥</a:t>
            </a:r>
            <a:r>
              <a:rPr lang="ar-SA" sz="1800">
                <a:latin typeface="Arial Unicode MS"/>
              </a:rPr>
              <a:t>) </a:t>
            </a:r>
            <a:r>
              <a:rPr lang="ar-SA" sz="1700">
                <a:latin typeface="Arial Unicode MS"/>
              </a:rPr>
              <a:t>رالألس كان راب اكهري(</a:t>
            </a:r>
            <a:r>
              <a:rPr lang="en-US" sz="1700">
                <a:latin typeface="Arial Unicode MS"/>
              </a:rPr>
              <a:t>٠</a:t>
            </a:r>
            <a:r>
              <a:rPr lang="ar-SA" sz="1700">
                <a:latin typeface="Arial Unicode MS"/>
              </a:rPr>
              <a:t> </a:t>
            </a:r>
            <a:r>
              <a:rPr lang="en-US" sz="1800">
                <a:latin typeface="Arial Unicode MS"/>
              </a:rPr>
              <a:t>٢٧٠</a:t>
            </a:r>
            <a:r>
              <a:rPr lang="ar-SA" sz="1800">
                <a:latin typeface="Arial Unicode MS"/>
              </a:rPr>
              <a:t>) </a:t>
            </a:r>
            <a:r>
              <a:rPr lang="ar-SA" sz="1700">
                <a:latin typeface="Arial Unicode MS"/>
              </a:rPr>
              <a:t>دال </a:t>
            </a:r>
            <a:r>
              <a:rPr lang="ar-SA" sz="1800">
                <a:latin typeface="Arial Unicode MS"/>
              </a:rPr>
              <a:t>وأقل </a:t>
            </a:r>
            <a:r>
              <a:rPr lang="ar-SA" sz="1700">
                <a:latin typeface="Arial Unicode MS"/>
              </a:rPr>
              <a:t>من(. </a:t>
            </a:r>
            <a:r>
              <a:rPr lang="en-US" sz="1800">
                <a:latin typeface="Arial Unicode MS"/>
              </a:rPr>
              <a:t>٤٥٠</a:t>
            </a:r>
            <a:r>
              <a:rPr lang="ar-SA" sz="1800">
                <a:latin typeface="Arial Unicode MS"/>
              </a:rPr>
              <a:t>) </a:t>
            </a:r>
            <a:r>
              <a:rPr lang="ar-SA" sz="1700">
                <a:latin typeface="Arial Unicode MS"/>
              </a:rPr>
              <a:t>ريال.</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19469" y="662762"/>
            <a:ext cx="6039293" cy="3916326"/>
          </a:xfrm>
          <a:prstGeom prst="rect">
            <a:avLst/>
          </a:prstGeom>
        </p:spPr>
        <p:txBody>
          <a:bodyPr lIns="0" tIns="0" rIns="0" bIns="0">
            <a:noAutofit/>
          </a:bodyPr>
          <a:lstStyle/>
          <a:p>
            <a:pPr marR="1025747" indent="-508000" algn="r" rtl="1">
              <a:lnSpc>
                <a:spcPts val="3460"/>
              </a:lnSpc>
              <a:spcAft>
                <a:spcPts val="350"/>
              </a:spcAft>
            </a:pPr>
            <a:r>
              <a:rPr lang="ar-SA" sz="1700">
                <a:latin typeface="Arial Unicode MS"/>
              </a:rPr>
              <a:t>د ) </a:t>
            </a:r>
            <a:r>
              <a:rPr lang="ar-SA" sz="1800">
                <a:latin typeface="Arial Unicode MS"/>
              </a:rPr>
              <a:t>(</a:t>
            </a:r>
            <a:r>
              <a:rPr lang="en-US" sz="1800">
                <a:latin typeface="Arial Unicode MS"/>
              </a:rPr>
              <a:t>١٦٠</a:t>
            </a:r>
            <a:r>
              <a:rPr lang="ar-SA" sz="1800">
                <a:latin typeface="Arial Unicode MS"/>
              </a:rPr>
              <a:t>) </a:t>
            </a:r>
            <a:r>
              <a:rPr lang="ar-SA" sz="1700">
                <a:latin typeface="Arial Unicode MS"/>
              </a:rPr>
              <a:t>ريالا لمن </a:t>
            </a:r>
            <a:r>
              <a:rPr lang="ar-SA" sz="1800">
                <a:latin typeface="Arial Unicode MS"/>
              </a:rPr>
              <a:t>كان رأب </a:t>
            </a:r>
            <a:r>
              <a:rPr lang="ar-SA" sz="1700">
                <a:latin typeface="Arial Unicode MS"/>
              </a:rPr>
              <a:t>افهري </a:t>
            </a:r>
            <a:r>
              <a:rPr lang="ar-SA" sz="1800">
                <a:latin typeface="Arial Unicode MS"/>
              </a:rPr>
              <a:t>أنل </a:t>
            </a:r>
            <a:r>
              <a:rPr lang="ar-SA" sz="1700">
                <a:latin typeface="Arial Unicode MS"/>
              </a:rPr>
              <a:t>من </a:t>
            </a:r>
            <a:r>
              <a:rPr lang="ar-SA" sz="1800">
                <a:latin typeface="Arial Unicode MS"/>
              </a:rPr>
              <a:t>(.</a:t>
            </a:r>
            <a:r>
              <a:rPr lang="en-US" sz="1800">
                <a:latin typeface="Arial Unicode MS"/>
              </a:rPr>
              <a:t>٢٧٠</a:t>
            </a:r>
            <a:r>
              <a:rPr lang="ar-SA" sz="1800">
                <a:latin typeface="Arial Unicode MS"/>
              </a:rPr>
              <a:t>)ربل.</a:t>
            </a:r>
          </a:p>
          <a:p>
            <a:pPr marR="1025747" indent="0" algn="just" rtl="1">
              <a:lnSpc>
                <a:spcPts val="3935"/>
              </a:lnSpc>
            </a:pPr>
            <a:r>
              <a:rPr lang="ar-SA" sz="1700">
                <a:latin typeface="Arial Unicode MS"/>
              </a:rPr>
              <a:t>ويجوز </a:t>
            </a:r>
            <a:r>
              <a:rPr lang="ar-SA" sz="1800">
                <a:latin typeface="Arial Unicode MS"/>
              </a:rPr>
              <a:t>أن </a:t>
            </a:r>
            <a:r>
              <a:rPr lang="ar-SA" sz="1700">
                <a:latin typeface="Arial Unicode MS"/>
              </a:rPr>
              <a:t>يزاد ابدل </a:t>
            </a:r>
            <a:r>
              <a:rPr lang="en-US" sz="1800">
                <a:latin typeface="Arial Unicode MS"/>
              </a:rPr>
              <a:t>٠</a:t>
            </a:r>
            <a:r>
              <a:rPr lang="ar-SA" sz="1800">
                <a:latin typeface="Arial Unicode MS"/>
              </a:rPr>
              <a:t> </a:t>
            </a:r>
            <a:r>
              <a:rPr lang="ar-SA" sz="1700">
                <a:latin typeface="Arial Unicode MS"/>
              </a:rPr>
              <a:t>ه/ إذا </a:t>
            </a:r>
            <a:r>
              <a:rPr lang="ar-SA" sz="1800">
                <a:latin typeface="Arial Unicode MS"/>
              </a:rPr>
              <a:t>كان </a:t>
            </a:r>
            <a:r>
              <a:rPr lang="ar-SA" sz="1700">
                <a:latin typeface="Arial Unicode MS"/>
              </a:rPr>
              <a:t>الانتداب خارج </a:t>
            </a:r>
            <a:r>
              <a:rPr lang="ar-SA" sz="1800">
                <a:latin typeface="Arial Unicode MS"/>
              </a:rPr>
              <a:t>المملكة </a:t>
            </a:r>
            <a:r>
              <a:rPr lang="ar-SA" sz="1700">
                <a:latin typeface="Arial Unicode MS"/>
              </a:rPr>
              <a:t>ويصرف بدل نقل إضافي يعادل </a:t>
            </a:r>
            <a:r>
              <a:rPr lang="ar-SA" sz="1700" u="sng">
                <a:latin typeface="Arial Unicode MS"/>
              </a:rPr>
              <a:t>\ -</a:t>
            </a:r>
            <a:r>
              <a:rPr lang="ar-SA" sz="1700">
                <a:latin typeface="Arial Unicode MS"/>
              </a:rPr>
              <a:t> من بدل الانتقال الشهري </a:t>
            </a:r>
            <a:r>
              <a:rPr lang="ar-SA" sz="1800">
                <a:latin typeface="Arial Unicode MS"/>
              </a:rPr>
              <a:t>المقرر.</a:t>
            </a:r>
          </a:p>
          <a:p>
            <a:pPr marR="517747" indent="-546100" algn="just" rtl="1">
              <a:lnSpc>
                <a:spcPts val="3991"/>
              </a:lnSpc>
              <a:spcAft>
                <a:spcPts val="7420"/>
              </a:spcAft>
            </a:pPr>
            <a:r>
              <a:rPr lang="en-US" sz="1700">
                <a:latin typeface="Arial Unicode MS"/>
              </a:rPr>
              <a:t>٢</a:t>
            </a:r>
            <a:r>
              <a:rPr lang="ar-SA" sz="1700">
                <a:latin typeface="Arial Unicode MS"/>
              </a:rPr>
              <a:t> </a:t>
            </a:r>
            <a:r>
              <a:rPr lang="en-US" sz="1700">
                <a:latin typeface="Arial Unicode MS"/>
              </a:rPr>
              <a:t>٠</a:t>
            </a:r>
            <a:r>
              <a:rPr lang="ar-SA" sz="1700">
                <a:latin typeface="Arial Unicode MS"/>
              </a:rPr>
              <a:t> لمدير الجامعة ، بناء على توبة مجلس القب ومجلس الكلية </a:t>
            </a:r>
            <a:r>
              <a:rPr lang="ar-SA" sz="1800">
                <a:latin typeface="Arial Unicode MS"/>
              </a:rPr>
              <a:t>أن </a:t>
            </a:r>
            <a:r>
              <a:rPr lang="ar-SA" sz="1700">
                <a:latin typeface="Arial Unicode MS"/>
              </a:rPr>
              <a:t>يوافق على حضور عضو هيئة التدريس مؤ</a:t>
            </a:r>
            <a:r>
              <a:rPr lang="ar-SA" sz="1800">
                <a:latin typeface="Arial Unicode MS"/>
              </a:rPr>
              <a:t>تمرأ، أو </a:t>
            </a:r>
            <a:r>
              <a:rPr lang="ar-SA" sz="1700">
                <a:latin typeface="Arial Unicode MS"/>
              </a:rPr>
              <a:t>ندو؛ علمية، </a:t>
            </a:r>
            <a:r>
              <a:rPr lang="ar-SA" sz="1800">
                <a:latin typeface="Arial Unicode MS"/>
              </a:rPr>
              <a:t>دون أن </a:t>
            </a:r>
            <a:r>
              <a:rPr lang="ar-SA" sz="1700">
                <a:latin typeface="Arial Unicode MS"/>
              </a:rPr>
              <a:t>تتحمل الجامعة </a:t>
            </a:r>
            <a:r>
              <a:rPr lang="ar-SA" sz="1800">
                <a:latin typeface="Arial Unicode MS"/>
              </a:rPr>
              <a:t>أي </a:t>
            </a:r>
            <a:r>
              <a:rPr lang="ar-SA" sz="1700">
                <a:latin typeface="Arial Unicode MS"/>
              </a:rPr>
              <a:t>نفقات.</a:t>
            </a:r>
          </a:p>
        </p:txBody>
      </p:sp>
      <p:sp>
        <p:nvSpPr>
          <p:cNvPr id="3" name="Rectangle 2"/>
          <p:cNvSpPr/>
          <p:nvPr/>
        </p:nvSpPr>
        <p:spPr>
          <a:xfrm>
            <a:off x="733646" y="6039293"/>
            <a:ext cx="6053470" cy="3987209"/>
          </a:xfrm>
          <a:prstGeom prst="rect">
            <a:avLst/>
          </a:prstGeom>
        </p:spPr>
        <p:txBody>
          <a:bodyPr lIns="0" tIns="0" rIns="0" bIns="0">
            <a:noAutofit/>
          </a:bodyPr>
          <a:lstStyle/>
          <a:p>
            <a:pPr indent="546100" algn="just" rtl="1">
              <a:lnSpc>
                <a:spcPts val="3405"/>
              </a:lnSpc>
              <a:spcBef>
                <a:spcPts val="7420"/>
              </a:spcBef>
            </a:pPr>
            <a:r>
              <a:rPr lang="ar-SA" sz="1700">
                <a:latin typeface="Arial Unicode MS"/>
              </a:rPr>
              <a:t>إذا تم نقل عمل عضو هيئة التدريس من مدينة إلي أخرى داخل المملكة وفقآ لمصلحة العمل يصرف له بدل نقل قدره أربعة </a:t>
            </a:r>
            <a:r>
              <a:rPr lang="ar-SA" sz="1900">
                <a:latin typeface="Arial Unicode MS"/>
              </a:rPr>
              <a:t>آلاف </a:t>
            </a:r>
            <a:r>
              <a:rPr lang="ar-SA" sz="1700">
                <a:latin typeface="Arial Unicode MS"/>
              </a:rPr>
              <a:t>ريال وإذا كان النقل من داخل المملكة إلى خارجها أو العكس أو من جهة إلى أخرى خارج المملكة يصرف له بدل قدره خسة </a:t>
            </a:r>
            <a:r>
              <a:rPr lang="ar-SA" sz="1900">
                <a:latin typeface="Arial Unicode MS"/>
              </a:rPr>
              <a:t>آلاف </a:t>
            </a:r>
            <a:r>
              <a:rPr lang="ar-SA" sz="1700">
                <a:latin typeface="Arial Unicode MS"/>
              </a:rPr>
              <a:t>ريال بالاضافة </a:t>
            </a:r>
            <a:r>
              <a:rPr lang="ar-SA" sz="4000">
                <a:latin typeface="Arial Unicode MS"/>
              </a:rPr>
              <a:t>إر </a:t>
            </a:r>
            <a:r>
              <a:rPr lang="ar-SA" sz="1700">
                <a:latin typeface="Arial Unicode MS"/>
              </a:rPr>
              <a:t>نذاكر الفر وظ لما جاء </a:t>
            </a:r>
            <a:r>
              <a:rPr lang="ar-SA" sz="4000">
                <a:latin typeface="Arial Unicode MS"/>
              </a:rPr>
              <a:t>ر </a:t>
            </a:r>
            <a:r>
              <a:rPr lang="ar-SA" sz="1700">
                <a:latin typeface="Arial Unicode MS"/>
              </a:rPr>
              <a:t>المواد ض</a:t>
            </a:r>
            <a:r>
              <a:rPr lang="ar-SA" sz="1800">
                <a:latin typeface="Arial Unicode MS"/>
              </a:rPr>
              <a:t>(</a:t>
            </a:r>
            <a:r>
              <a:rPr lang="en-US" sz="1800">
                <a:latin typeface="Arial Unicode MS"/>
              </a:rPr>
              <a:t>١٧</a:t>
            </a:r>
            <a:r>
              <a:rPr lang="ar-SA" sz="1800">
                <a:latin typeface="Arial Unicode MS"/>
              </a:rPr>
              <a:t>) </a:t>
            </a:r>
            <a:r>
              <a:rPr lang="ar-SA" sz="1700">
                <a:latin typeface="Arial Unicode MS"/>
              </a:rPr>
              <a:t>إلى (</a:t>
            </a:r>
            <a:r>
              <a:rPr lang="en-US" sz="1700">
                <a:latin typeface="Arial Unicode MS"/>
              </a:rPr>
              <a:t>٢٢</a:t>
            </a:r>
            <a:r>
              <a:rPr lang="ar-SA" sz="1700">
                <a:latin typeface="Arial Unicode MS"/>
              </a:rPr>
              <a:t>) ويصرف لغير عضو هيئة التدريس بدل قدره </a:t>
            </a:r>
            <a:r>
              <a:rPr lang="ar-SA" sz="1800">
                <a:latin typeface="Arial Unicode MS"/>
              </a:rPr>
              <a:t>ثلاثة </a:t>
            </a:r>
            <a:r>
              <a:rPr lang="ar-SA" sz="1900">
                <a:latin typeface="Arial Unicode MS"/>
              </a:rPr>
              <a:t>آلاف </a:t>
            </a:r>
            <a:r>
              <a:rPr lang="ar-SA" sz="1700">
                <a:latin typeface="Arial Unicode MS"/>
              </a:rPr>
              <a:t>ريال </a:t>
            </a:r>
            <a:r>
              <a:rPr lang="ar-SA" sz="4000">
                <a:latin typeface="Arial Unicode MS"/>
              </a:rPr>
              <a:t>ر </a:t>
            </a:r>
            <a:r>
              <a:rPr lang="ar-SA" sz="1700">
                <a:latin typeface="Arial Unicode MS"/>
              </a:rPr>
              <a:t>الحابن بالاضافة </a:t>
            </a:r>
            <a:r>
              <a:rPr lang="ar-SA" sz="4000">
                <a:latin typeface="Arial Unicode MS"/>
              </a:rPr>
              <a:t>إر </a:t>
            </a:r>
            <a:r>
              <a:rPr lang="ar-SA" sz="1700">
                <a:latin typeface="Arial Unicode MS"/>
              </a:rPr>
              <a:t>ناكر الفر، وإذا كان النفل لمتعاندين أحدهما محرم للاخر استحقا بمدد نقل واحد نقط لصاحب ابدل </a:t>
            </a:r>
            <a:r>
              <a:rPr lang="ar-SA" sz="4000">
                <a:latin typeface="Arial Unicode MS"/>
              </a:rPr>
              <a:t>الأعر </a:t>
            </a:r>
            <a:r>
              <a:rPr lang="ar-SA" sz="1700">
                <a:latin typeface="Arial Unicode MS"/>
              </a:rPr>
              <a:t>ولا يعرف هذا ابدل لأكثر من برة </a:t>
            </a:r>
            <a:r>
              <a:rPr lang="ar-SA" sz="4000">
                <a:latin typeface="Arial Unicode MS"/>
              </a:rPr>
              <a:t>ر </a:t>
            </a:r>
            <a:r>
              <a:rPr lang="ar-SA" sz="1700">
                <a:latin typeface="Arial Unicode MS"/>
              </a:rPr>
              <a:t>الة الماب الواحدة.</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7168" y="0"/>
          <a:ext cx="7143750" cy="10694193"/>
        </p:xfrm>
        <a:graphic>
          <a:graphicData uri="http://schemas.openxmlformats.org/drawingml/2006/table">
            <a:tbl>
              <a:tblPr/>
              <a:tblGrid>
                <a:gridCol w="221456"/>
                <a:gridCol w="6922293"/>
              </a:tblGrid>
              <a:tr h="610790">
                <a:tc rowSpan="3">
                  <a:txBody>
                    <a:bodyPr/>
                    <a:lstStyle/>
                    <a:p>
                      <a:pPr indent="0" algn="r" rtl="1">
                        <a:lnSpc>
                          <a:spcPts val="3880"/>
                        </a:lnSpc>
                      </a:pPr>
                      <a:r>
                        <a:rPr lang="ar-SA" sz="2700" i="1">
                          <a:solidFill>
                            <a:srgbClr val="735949"/>
                          </a:solidFill>
                          <a:latin typeface="Arial Unicode MS"/>
                        </a:rPr>
                        <a:t>ا</a:t>
                      </a:r>
                    </a:p>
                  </a:txBody>
                  <a:tcPr marL="0" marR="0" marT="0" marB="0" anchor="b">
                    <a:solidFill>
                      <a:srgbClr val="FBBC94"/>
                    </a:solidFill>
                  </a:tcPr>
                </a:tc>
                <a:tc>
                  <a:txBody>
                    <a:bodyPr/>
                    <a:lstStyle/>
                    <a:p>
                      <a:pPr indent="0">
                        <a:lnSpc>
                          <a:spcPts val="3880"/>
                        </a:lnSpc>
                      </a:pPr>
                      <a:r>
                        <a:rPr lang="en-US" sz="2700" i="1">
                          <a:solidFill>
                            <a:srgbClr val="735949"/>
                          </a:solidFill>
                          <a:latin typeface="Arial Unicode MS"/>
                        </a:rPr>
                        <a:t>¥</a:t>
                      </a:r>
                      <a:r>
                        <a:rPr lang="en-US" sz="1700">
                          <a:solidFill>
                            <a:srgbClr val="735949"/>
                          </a:solidFill>
                          <a:latin typeface="Arial Unicode MS"/>
                        </a:rPr>
                        <a:t> 1</a:t>
                      </a:r>
                    </a:p>
                  </a:txBody>
                  <a:tcPr marL="0" marR="0" marT="0" marB="0" anchor="ctr"/>
                </a:tc>
              </a:tr>
              <a:tr h="757237">
                <a:tc vMerge="1">
                  <a:txBody>
                    <a:bodyPr/>
                    <a:lstStyle/>
                    <a:p>
                      <a:endParaRPr sz="3600"/>
                    </a:p>
                  </a:txBody>
                  <a:tcPr marL="0" marR="0" marT="0" marB="0"/>
                </a:tc>
                <a:tc>
                  <a:txBody>
                    <a:bodyPr/>
                    <a:lstStyle/>
                    <a:p>
                      <a:pPr marR="1587500" indent="0" algn="just" rtl="1">
                        <a:lnSpc>
                          <a:spcPts val="3620"/>
                        </a:lnSpc>
                      </a:pPr>
                      <a:r>
                        <a:rPr lang="en-US" sz="2700">
                          <a:solidFill>
                            <a:srgbClr val="F0B896"/>
                          </a:solidFill>
                          <a:latin typeface="Arial Unicode MS"/>
                        </a:rPr>
                        <a:t>٠٠</a:t>
                      </a:r>
                      <a:r>
                        <a:rPr lang="ar-SA" sz="2700">
                          <a:solidFill>
                            <a:srgbClr val="F0B896"/>
                          </a:solidFill>
                          <a:latin typeface="Arial Unicode MS"/>
                        </a:rPr>
                        <a:t> </a:t>
                      </a:r>
                      <a:r>
                        <a:rPr lang="ar-SA" sz="1700">
                          <a:solidFill>
                            <a:srgbClr val="F0B896"/>
                          </a:solidFill>
                          <a:latin typeface="Arial Unicode MS"/>
                        </a:rPr>
                        <a:t>ع </a:t>
                      </a:r>
                      <a:r>
                        <a:rPr lang="en-US" sz="1700">
                          <a:solidFill>
                            <a:srgbClr val="F0B896"/>
                          </a:solidFill>
                          <a:latin typeface="Arial Unicode MS"/>
                        </a:rPr>
                        <a:t>1</a:t>
                      </a:r>
                      <a:r>
                        <a:rPr lang="ar-SA" sz="1700">
                          <a:solidFill>
                            <a:srgbClr val="F0B896"/>
                          </a:solidFill>
                          <a:latin typeface="Arial Unicode MS"/>
                        </a:rPr>
                        <a:t>ع ع </a:t>
                      </a:r>
                      <a:r>
                        <a:rPr lang="en-US" sz="1700">
                          <a:solidFill>
                            <a:srgbClr val="F0B896"/>
                          </a:solidFill>
                          <a:latin typeface="Arial Unicode MS"/>
                        </a:rPr>
                        <a:t>٠٠٠</a:t>
                      </a:r>
                      <a:r>
                        <a:rPr lang="ar-SA" sz="1700">
                          <a:solidFill>
                            <a:srgbClr val="F0B896"/>
                          </a:solidFill>
                          <a:latin typeface="Arial Unicode MS"/>
                        </a:rPr>
                        <a:t>!</a:t>
                      </a:r>
                      <a:r>
                        <a:rPr lang="en-US" sz="1700">
                          <a:solidFill>
                            <a:srgbClr val="F0B896"/>
                          </a:solidFill>
                          <a:latin typeface="Arial Unicode MS"/>
                        </a:rPr>
                        <a:t>٠٠٠</a:t>
                      </a:r>
                      <a:r>
                        <a:rPr lang="ar-SA" sz="1700">
                          <a:solidFill>
                            <a:srgbClr val="F0B896"/>
                          </a:solidFill>
                          <a:latin typeface="Arial Unicode MS"/>
                        </a:rPr>
                        <a:t> ع م .#</a:t>
                      </a:r>
                      <a:r>
                        <a:rPr lang="en-US" sz="1700">
                          <a:solidFill>
                            <a:srgbClr val="F0B896"/>
                          </a:solidFill>
                          <a:latin typeface="Arial Unicode MS"/>
                        </a:rPr>
                        <a:t>٠</a:t>
                      </a:r>
                      <a:r>
                        <a:rPr lang="ar-SA" sz="1700">
                          <a:solidFill>
                            <a:srgbClr val="F0B896"/>
                          </a:solidFill>
                          <a:latin typeface="Arial Unicode MS"/>
                        </a:rPr>
                        <a:t>ع</a:t>
                      </a:r>
                      <a:r>
                        <a:rPr lang="en-US" sz="1700">
                          <a:solidFill>
                            <a:srgbClr val="F0B896"/>
                          </a:solidFill>
                          <a:latin typeface="Arial Unicode MS"/>
                        </a:rPr>
                        <a:t>٠</a:t>
                      </a:r>
                      <a:r>
                        <a:rPr lang="ar-SA" sz="1700">
                          <a:solidFill>
                            <a:srgbClr val="F0B896"/>
                          </a:solidFill>
                          <a:latin typeface="Arial Unicode MS"/>
                        </a:rPr>
                        <a:t>ا.    ع</a:t>
                      </a:r>
                      <a:r>
                        <a:rPr lang="en-US" sz="1700">
                          <a:solidFill>
                            <a:srgbClr val="F0B896"/>
                          </a:solidFill>
                          <a:latin typeface="Arial Unicode MS"/>
                        </a:rPr>
                        <a:t>٠</a:t>
                      </a:r>
                    </a:p>
                    <a:p>
                      <a:pPr marR="1587500" indent="0" algn="just" rtl="1">
                        <a:lnSpc>
                          <a:spcPts val="2280"/>
                        </a:lnSpc>
                      </a:pPr>
                      <a:r>
                        <a:rPr lang="ar-SA" sz="1700">
                          <a:solidFill>
                            <a:srgbClr val="F0B896"/>
                          </a:solidFill>
                          <a:latin typeface="Arial Unicode MS"/>
                        </a:rPr>
                        <a:t>....... ا-- </a:t>
                      </a:r>
                      <a:r>
                        <a:rPr lang="en-US" sz="1700">
                          <a:solidFill>
                            <a:srgbClr val="F0B896"/>
                          </a:solidFill>
                          <a:latin typeface="Arial Unicode MS"/>
                        </a:rPr>
                        <a:t>٠</a:t>
                      </a:r>
                      <a:r>
                        <a:rPr lang="ar-SA" sz="1700">
                          <a:solidFill>
                            <a:srgbClr val="F0B896"/>
                          </a:solidFill>
                          <a:latin typeface="Arial Unicode MS"/>
                        </a:rPr>
                        <a:t>ادسسول</a:t>
                      </a:r>
                    </a:p>
                  </a:txBody>
                  <a:tcPr marL="0" marR="0" marT="0" marB="0" anchor="ctr"/>
                </a:tc>
              </a:tr>
              <a:tr h="9115425">
                <a:tc vMerge="1">
                  <a:txBody>
                    <a:bodyPr/>
                    <a:lstStyle/>
                    <a:p>
                      <a:endParaRPr sz="43100"/>
                    </a:p>
                  </a:txBody>
                  <a:tcPr marL="0" marR="0" marT="0" marB="0"/>
                </a:tc>
                <a:tc>
                  <a:txBody>
                    <a:bodyPr/>
                    <a:lstStyle/>
                    <a:p>
                      <a:pPr marL="330200" marR="546100" indent="508000" algn="just" rtl="1">
                        <a:lnSpc>
                          <a:spcPts val="3741"/>
                        </a:lnSpc>
                      </a:pPr>
                      <a:r>
                        <a:rPr lang="ar-SA" sz="1700">
                          <a:latin typeface="Arial Unicode MS"/>
                        </a:rPr>
                        <a:t>إذا أكمل المتعاقد شتين فى خدمة الحامعة استحق مكافأة نهاية خدما موابع نصف راتب </a:t>
                      </a:r>
                      <a:r>
                        <a:rPr lang="ar-SA" sz="1800" b="1">
                          <a:latin typeface="Arial"/>
                        </a:rPr>
                        <a:t>ثهر </a:t>
                      </a:r>
                      <a:r>
                        <a:rPr lang="ar-SA" sz="1700">
                          <a:latin typeface="Arial Unicode MS"/>
                        </a:rPr>
                        <a:t>عن كل ئة فاذا أكمل عضو هنة التدرس، والمحاضر، والمعيد، والغنى، و</a:t>
                      </a:r>
                      <a:r>
                        <a:rPr lang="en-US" sz="1700">
                          <a:latin typeface="Arial Unicode MS"/>
                        </a:rPr>
                        <a:t>٠</a:t>
                      </a:r>
                      <a:r>
                        <a:rPr lang="ar-SA" sz="1700">
                          <a:latin typeface="Arial Unicode MS"/>
                        </a:rPr>
                        <a:t>ن فى حكمهم ممن لهم علاقة بالتدرس خمس سنوات فى خدمة الجامعة اسحق مكافأة خدمة بوابع راف </a:t>
                      </a:r>
                      <a:r>
                        <a:rPr lang="ar-SA" sz="1800" b="1">
                          <a:latin typeface="Arial"/>
                        </a:rPr>
                        <a:t>شهر </a:t>
                      </a:r>
                      <a:r>
                        <a:rPr lang="ar-SA" sz="1700">
                          <a:latin typeface="Arial Unicode MS"/>
                        </a:rPr>
                        <a:t>عن كل سة من سنوات الخدمة وحد أعلى مائة ألف ريال أو ما اسحقه فعلأ وفقأ للائحة ابابقة أبهما أكثر، تصرف عند نهاية الخدمة وتحتسب على أساس آخر راى يتقاصاه المتماقد عند الصرف ولا تستحق هذه المكافأة إلا عن السوات الكاملة ومدة الخدمة الإجماية المتصلة، ويصرف لمن سراهم من المتعاقدين مكافأة نهاية خدمة بوابع نصف راف </a:t>
                      </a:r>
                      <a:r>
                        <a:rPr lang="ar-SA" sz="1800" b="1">
                          <a:latin typeface="Arial"/>
                        </a:rPr>
                        <a:t>ثهر </a:t>
                      </a:r>
                      <a:r>
                        <a:rPr lang="en-US" sz="1700">
                          <a:latin typeface="Arial Unicode MS"/>
                        </a:rPr>
                        <a:t>٠</a:t>
                      </a:r>
                      <a:r>
                        <a:rPr lang="ar-SA" sz="1700">
                          <a:latin typeface="Arial Unicode MS"/>
                        </a:rPr>
                        <a:t>ءن كل سة وحد أعلى خمسين ألف ريال أو ما اسحقه فعلأ وفقأ للائحة اباقة أيهما أكثر.</a:t>
                      </a:r>
                    </a:p>
                    <a:p>
                      <a:pPr marR="546100" indent="508000" algn="just" rtl="1">
                        <a:lnSpc>
                          <a:spcPts val="2280"/>
                        </a:lnSpc>
                        <a:spcAft>
                          <a:spcPts val="980"/>
                        </a:spcAft>
                      </a:pPr>
                      <a:r>
                        <a:rPr lang="ar-SA" sz="1700">
                          <a:latin typeface="Arial Unicode MS"/>
                        </a:rPr>
                        <a:t>ويعد فى حكم من أمضى السنتين من كاى مدة خدمته (</a:t>
                      </a:r>
                      <a:r>
                        <a:rPr lang="en-US" sz="1700">
                          <a:latin typeface="Arial Unicode MS"/>
                        </a:rPr>
                        <a:t>٢٢</a:t>
                      </a:r>
                      <a:r>
                        <a:rPr lang="ar-SA" sz="1700">
                          <a:latin typeface="Arial Unicode MS"/>
                        </a:rPr>
                        <a:t>)</a:t>
                      </a:r>
                    </a:p>
                    <a:p>
                      <a:pPr marR="546100" indent="0" algn="r" rtl="1">
                        <a:lnSpc>
                          <a:spcPts val="3319"/>
                        </a:lnSpc>
                      </a:pPr>
                      <a:r>
                        <a:rPr lang="ar-SA" sz="1800" b="1">
                          <a:latin typeface="Arial"/>
                        </a:rPr>
                        <a:t>شهرأ </a:t>
                      </a:r>
                      <a:r>
                        <a:rPr lang="ar-SA" sz="1700">
                          <a:latin typeface="Arial Unicode MS"/>
                        </a:rPr>
                        <a:t>كما يعد فى حكم من أمضى خمس سوات من كانت مدة خدمته (</a:t>
                      </a:r>
                      <a:r>
                        <a:rPr lang="en-US" sz="1700">
                          <a:latin typeface="Arial Unicode MS"/>
                        </a:rPr>
                        <a:t>٨</a:t>
                      </a:r>
                      <a:r>
                        <a:rPr lang="ar-SA" sz="1700">
                          <a:latin typeface="Arial Unicode MS"/>
                        </a:rPr>
                        <a:t>ه)ئهرأ.</a:t>
                      </a:r>
                    </a:p>
                    <a:p>
                      <a:pPr marL="330200" marR="546100" indent="508000" algn="just" rtl="1">
                        <a:lnSpc>
                          <a:spcPts val="3741"/>
                        </a:lnSpc>
                      </a:pPr>
                      <a:r>
                        <a:rPr lang="ar-SA" sz="1700">
                          <a:latin typeface="Arial Unicode MS"/>
                        </a:rPr>
                        <a:t>ويحوز زيادة مكافأة نهاية الخدمة حد أقصى (.</a:t>
                      </a:r>
                      <a:r>
                        <a:rPr lang="en-US" sz="1700">
                          <a:latin typeface="Arial Unicode MS"/>
                        </a:rPr>
                        <a:t>١٠</a:t>
                      </a:r>
                      <a:r>
                        <a:rPr lang="ar-SA" sz="1700">
                          <a:latin typeface="Arial Unicode MS"/>
                        </a:rPr>
                        <a:t>/) بناء على توصية محلس الكلية، أو الحهة المختصة، وتأييد محلس الحامعة، وموافقة محلس التعلم العالى، على ألا تتحاوز المكافأة فى حمع الاحوال الحدود القصرى الواردة نى هذه المادة.</a:t>
                      </a:r>
                    </a:p>
                    <a:p>
                      <a:pPr indent="0" algn="just" rtl="1">
                        <a:lnSpc>
                          <a:spcPts val="4560"/>
                        </a:lnSpc>
                      </a:pPr>
                      <a:r>
                        <a:rPr lang="ar-SA" sz="3200">
                          <a:solidFill>
                            <a:srgbClr val="735949"/>
                          </a:solidFill>
                          <a:latin typeface="Arial Unicode MS"/>
                        </a:rPr>
                        <a:t>م    </a:t>
                      </a:r>
                      <a:r>
                        <a:rPr lang="ar-SA" sz="1700">
                          <a:solidFill>
                            <a:srgbClr val="735949"/>
                          </a:solidFill>
                          <a:latin typeface="Arial Unicode MS"/>
                        </a:rPr>
                        <a:t>ة</a:t>
                      </a:r>
                    </a:p>
                  </a:txBody>
                  <a:tcPr marL="0" marR="0" marT="0" marB="0" anchor="b"/>
                </a:tc>
              </a:tr>
              <a:tr h="210740">
                <a:tc gridSpan="2">
                  <a:txBody>
                    <a:bodyPr/>
                    <a:lstStyle/>
                    <a:p>
                      <a:pPr indent="0" algn="just" rtl="1">
                        <a:lnSpc>
                          <a:spcPts val="2280"/>
                        </a:lnSpc>
                      </a:pPr>
                      <a:r>
                        <a:rPr lang="en-US" sz="1700">
                          <a:solidFill>
                            <a:srgbClr val="735949"/>
                          </a:solidFill>
                          <a:latin typeface="Arial Unicode MS"/>
                        </a:rPr>
                        <a:t>1</a:t>
                      </a:r>
                      <a:r>
                        <a:rPr lang="ar-SA" sz="1700">
                          <a:solidFill>
                            <a:srgbClr val="735949"/>
                          </a:solidFill>
                          <a:latin typeface="Arial Unicode MS"/>
                        </a:rPr>
                        <a:t>-ل</a:t>
                      </a:r>
                      <a:r>
                        <a:rPr lang="en-US" sz="1700">
                          <a:solidFill>
                            <a:srgbClr val="735949"/>
                          </a:solidFill>
                          <a:latin typeface="Arial Unicode MS"/>
                        </a:rPr>
                        <a:t>1</a:t>
                      </a:r>
                    </a:p>
                  </a:txBody>
                  <a:tcPr marL="0" marR="0" marT="0" marB="0">
                    <a:solidFill>
                      <a:srgbClr val="FBBC94"/>
                    </a:solidFill>
                  </a:tcPr>
                </a:tc>
                <a:tc hMerge="1">
                  <a:txBody>
                    <a:bodyPr/>
                    <a:lstStyle/>
                    <a:p>
                      <a:endParaRPr sz="10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603" y="10197703"/>
            <a:ext cx="7086600" cy="496490"/>
          </a:xfrm>
          <a:prstGeom prst="rect">
            <a:avLst/>
          </a:prstGeom>
        </p:spPr>
      </p:pic>
      <p:sp>
        <p:nvSpPr>
          <p:cNvPr id="3" name="Rectangle 2"/>
          <p:cNvSpPr/>
          <p:nvPr/>
        </p:nvSpPr>
        <p:spPr>
          <a:xfrm>
            <a:off x="260746" y="64293"/>
            <a:ext cx="450057" cy="457200"/>
          </a:xfrm>
          <a:prstGeom prst="rect">
            <a:avLst/>
          </a:prstGeom>
        </p:spPr>
        <p:txBody>
          <a:bodyPr wrap="none" lIns="0" tIns="0" rIns="0" bIns="0">
            <a:noAutofit/>
          </a:bodyPr>
          <a:lstStyle/>
          <a:p>
            <a:pPr indent="0">
              <a:lnSpc>
                <a:spcPts val="1340"/>
              </a:lnSpc>
            </a:pPr>
            <a:r>
              <a:rPr lang="en-US" sz="1000" i="1">
                <a:solidFill>
                  <a:srgbClr val="735949"/>
                </a:solidFill>
                <a:latin typeface="Arial Unicode MS"/>
              </a:rPr>
              <a:t>¥</a:t>
            </a:r>
          </a:p>
        </p:txBody>
      </p:sp>
      <p:sp>
        <p:nvSpPr>
          <p:cNvPr id="4" name="Rectangle 3"/>
          <p:cNvSpPr/>
          <p:nvPr/>
        </p:nvSpPr>
        <p:spPr>
          <a:xfrm>
            <a:off x="717946" y="1846659"/>
            <a:ext cx="6107907" cy="1346597"/>
          </a:xfrm>
          <a:prstGeom prst="rect">
            <a:avLst/>
          </a:prstGeom>
        </p:spPr>
        <p:txBody>
          <a:bodyPr lIns="0" tIns="0" rIns="0" bIns="0">
            <a:noAutofit/>
          </a:bodyPr>
          <a:lstStyle/>
          <a:p>
            <a:pPr indent="533400" algn="just" rtl="1">
              <a:lnSpc>
                <a:spcPts val="4416"/>
              </a:lnSpc>
            </a:pPr>
            <a:r>
              <a:rPr lang="ar-SA" sz="1700">
                <a:latin typeface="Arial Unicode MS"/>
              </a:rPr>
              <a:t>يتفيد المتعاقد </a:t>
            </a:r>
            <a:r>
              <a:rPr lang="ar-SA" sz="1800">
                <a:latin typeface="Arial Unicode MS"/>
              </a:rPr>
              <a:t>وأفراد </a:t>
            </a:r>
            <a:r>
              <a:rPr lang="ar-SA" sz="1700">
                <a:latin typeface="Arial Unicode MS"/>
              </a:rPr>
              <a:t>عائلته طيلة مدة العفد من الخدمات الطبية العامة المتاحة بالمملكة. </a:t>
            </a:r>
            <a:r>
              <a:rPr lang="ar-SA" sz="1800">
                <a:latin typeface="Arial Unicode MS"/>
              </a:rPr>
              <a:t>ولمجلس </a:t>
            </a:r>
            <a:r>
              <a:rPr lang="ar-SA" sz="1700">
                <a:latin typeface="Arial Unicode MS"/>
              </a:rPr>
              <a:t>الجامعة في حالات </a:t>
            </a:r>
            <a:r>
              <a:rPr lang="ar-SA" sz="1800">
                <a:latin typeface="Arial Unicode MS"/>
              </a:rPr>
              <a:t>الضرورة</a:t>
            </a:r>
          </a:p>
          <a:p>
            <a:pPr marR="522685" indent="-533400" algn="r" rtl="1">
              <a:lnSpc>
                <a:spcPts val="2410"/>
              </a:lnSpc>
              <a:spcAft>
                <a:spcPts val="8120"/>
              </a:spcAft>
            </a:pPr>
            <a:r>
              <a:rPr lang="ar-SA" sz="1800">
                <a:latin typeface="Arial Unicode MS"/>
              </a:rPr>
              <a:t>القصرى أن يقرر غير ذلك.</a:t>
            </a:r>
          </a:p>
        </p:txBody>
      </p:sp>
      <p:sp>
        <p:nvSpPr>
          <p:cNvPr id="5" name="Rectangle 4"/>
          <p:cNvSpPr/>
          <p:nvPr/>
        </p:nvSpPr>
        <p:spPr>
          <a:xfrm>
            <a:off x="439340" y="4679156"/>
            <a:ext cx="6397228" cy="4736306"/>
          </a:xfrm>
          <a:prstGeom prst="rect">
            <a:avLst/>
          </a:prstGeom>
        </p:spPr>
        <p:txBody>
          <a:bodyPr lIns="0" tIns="0" rIns="0" bIns="0">
            <a:noAutofit/>
          </a:bodyPr>
          <a:lstStyle/>
          <a:p>
            <a:pPr marL="304800" indent="533400" algn="just" rtl="1">
              <a:lnSpc>
                <a:spcPts val="3263"/>
              </a:lnSpc>
              <a:spcBef>
                <a:spcPts val="8120"/>
              </a:spcBef>
            </a:pPr>
            <a:r>
              <a:rPr lang="ar-SA" sz="1700">
                <a:latin typeface="Arial Unicode MS"/>
              </a:rPr>
              <a:t>يجوز </a:t>
            </a:r>
            <a:r>
              <a:rPr lang="ar-SA" sz="1800">
                <a:latin typeface="Arial Unicode MS"/>
              </a:rPr>
              <a:t>أن </a:t>
            </a:r>
            <a:r>
              <a:rPr lang="ar-SA" sz="1700">
                <a:latin typeface="Arial Unicode MS"/>
              </a:rPr>
              <a:t>تتحمل الجامعة النفقات الفعلية لتعليم </a:t>
            </a:r>
            <a:r>
              <a:rPr lang="ar-SA" sz="1800">
                <a:latin typeface="Arial Unicode MS"/>
              </a:rPr>
              <a:t>أولاد </a:t>
            </a:r>
            <a:r>
              <a:rPr lang="ar-SA" sz="1700">
                <a:latin typeface="Arial Unicode MS"/>
              </a:rPr>
              <a:t>عضو </a:t>
            </a:r>
            <a:r>
              <a:rPr lang="ar-SA" sz="1800">
                <a:latin typeface="Arial Unicode MS"/>
              </a:rPr>
              <a:t>هيئة التدريس </a:t>
            </a:r>
            <a:r>
              <a:rPr lang="ar-SA" sz="1700">
                <a:latin typeface="Arial Unicode MS"/>
              </a:rPr>
              <a:t>المتعاقد </a:t>
            </a:r>
            <a:r>
              <a:rPr lang="ar-SA" sz="1800">
                <a:latin typeface="Arial Unicode MS"/>
              </a:rPr>
              <a:t>ومن </a:t>
            </a:r>
            <a:r>
              <a:rPr lang="ar-SA" sz="1900">
                <a:latin typeface="Arial Unicode MS"/>
              </a:rPr>
              <a:t>في </a:t>
            </a:r>
            <a:r>
              <a:rPr lang="ar-SA" sz="1700">
                <a:latin typeface="Arial Unicode MS"/>
              </a:rPr>
              <a:t>حكمه عدا رسوم الانتقال من الدرئ وإبها اعبارأ ض المرحلة </a:t>
            </a:r>
            <a:r>
              <a:rPr lang="ar-SA" sz="1800">
                <a:latin typeface="Arial Unicode MS"/>
              </a:rPr>
              <a:t>الانانية </a:t>
            </a:r>
            <a:r>
              <a:rPr lang="ar-SA" sz="1700">
                <a:latin typeface="Arial Unicode MS"/>
              </a:rPr>
              <a:t>حنى إكمال المرحلة الثانوية بالئروط الآتية</a:t>
            </a:r>
          </a:p>
          <a:p>
            <a:pPr indent="0" algn="r" rtl="1">
              <a:lnSpc>
                <a:spcPts val="2897"/>
              </a:lnSpc>
              <a:spcAft>
                <a:spcPts val="420"/>
              </a:spcAft>
            </a:pPr>
            <a:r>
              <a:rPr lang="en-US" sz="1700">
                <a:latin typeface="Arial Unicode MS"/>
              </a:rPr>
              <a:t>١</a:t>
            </a:r>
            <a:r>
              <a:rPr lang="ar-SA" sz="1700">
                <a:latin typeface="Arial Unicode MS"/>
              </a:rPr>
              <a:t> </a:t>
            </a:r>
            <a:r>
              <a:rPr lang="en-US" sz="1900">
                <a:latin typeface="Arial Unicode MS"/>
              </a:rPr>
              <a:t>٠</a:t>
            </a:r>
            <a:r>
              <a:rPr lang="ar-SA" sz="1900">
                <a:latin typeface="Arial Unicode MS"/>
              </a:rPr>
              <a:t> </a:t>
            </a:r>
            <a:r>
              <a:rPr lang="ar-SA" sz="1800">
                <a:latin typeface="Arial Unicode MS"/>
              </a:rPr>
              <a:t>أن </a:t>
            </a:r>
            <a:r>
              <a:rPr lang="ar-SA" sz="1700">
                <a:latin typeface="Arial Unicode MS"/>
              </a:rPr>
              <a:t>يتعذر قبولهم ني المدارس الحكومية. </a:t>
            </a:r>
            <a:r>
              <a:rPr lang="en-US" sz="1700">
                <a:latin typeface="Arial Unicode MS"/>
              </a:rPr>
              <a:t>٢</a:t>
            </a:r>
            <a:r>
              <a:rPr lang="ar-SA" sz="1700">
                <a:latin typeface="Arial Unicode MS"/>
              </a:rPr>
              <a:t> </a:t>
            </a:r>
            <a:r>
              <a:rPr lang="en-US" sz="1900">
                <a:latin typeface="Arial Unicode MS"/>
              </a:rPr>
              <a:t>٠</a:t>
            </a:r>
            <a:r>
              <a:rPr lang="ar-SA" sz="1900">
                <a:latin typeface="Arial Unicode MS"/>
              </a:rPr>
              <a:t> </a:t>
            </a:r>
            <a:r>
              <a:rPr lang="ar-SA" sz="1800">
                <a:latin typeface="Arial Unicode MS"/>
              </a:rPr>
              <a:t>ألأ يقل </a:t>
            </a:r>
            <a:r>
              <a:rPr lang="ar-SA" sz="1700">
                <a:latin typeface="Arial Unicode MS"/>
              </a:rPr>
              <a:t>عمر </a:t>
            </a:r>
            <a:r>
              <a:rPr lang="ar-SA" sz="1800">
                <a:latin typeface="Arial Unicode MS"/>
              </a:rPr>
              <a:t>أي منهم </a:t>
            </a:r>
            <a:r>
              <a:rPr lang="ar-SA" sz="1700">
                <a:latin typeface="Arial Unicode MS"/>
              </a:rPr>
              <a:t>عن ست سوات ولا </a:t>
            </a:r>
            <a:r>
              <a:rPr lang="ar-SA" sz="1800">
                <a:latin typeface="Arial Unicode MS"/>
              </a:rPr>
              <a:t>يتجاوز </a:t>
            </a:r>
            <a:r>
              <a:rPr lang="ar-SA" sz="1700">
                <a:latin typeface="Arial Unicode MS"/>
              </a:rPr>
              <a:t>ثماني </a:t>
            </a:r>
            <a:r>
              <a:rPr lang="ar-SA" sz="1800">
                <a:latin typeface="Arial Unicode MS"/>
              </a:rPr>
              <a:t>عثرة </a:t>
            </a:r>
            <a:r>
              <a:rPr lang="ar-SA" sz="1700">
                <a:latin typeface="Arial Unicode MS"/>
              </a:rPr>
              <a:t>سة .</a:t>
            </a:r>
          </a:p>
          <a:p>
            <a:pPr marR="533400" indent="-533400" algn="r" rtl="1">
              <a:lnSpc>
                <a:spcPts val="3319"/>
              </a:lnSpc>
            </a:pPr>
            <a:r>
              <a:rPr lang="en-US" sz="1700">
                <a:latin typeface="Arial Unicode MS"/>
              </a:rPr>
              <a:t>٣</a:t>
            </a:r>
            <a:r>
              <a:rPr lang="ar-SA" sz="1700">
                <a:latin typeface="Arial Unicode MS"/>
              </a:rPr>
              <a:t> </a:t>
            </a:r>
            <a:r>
              <a:rPr lang="en-US" sz="1900">
                <a:latin typeface="Arial Unicode MS"/>
              </a:rPr>
              <a:t>٠</a:t>
            </a:r>
            <a:r>
              <a:rPr lang="ar-SA" sz="1900">
                <a:latin typeface="Arial Unicode MS"/>
              </a:rPr>
              <a:t> </a:t>
            </a:r>
            <a:r>
              <a:rPr lang="ar-SA" sz="1800">
                <a:latin typeface="Arial Unicode MS"/>
              </a:rPr>
              <a:t>أن </a:t>
            </a:r>
            <a:r>
              <a:rPr lang="ar-SA" sz="1700">
                <a:latin typeface="Arial Unicode MS"/>
              </a:rPr>
              <a:t>يكون تعليمهم داخل المملكة بحيث لا تصرف نفقات التعليم لمن يكون تعليمه خاح المملكة.</a:t>
            </a:r>
          </a:p>
          <a:p>
            <a:pPr marR="533400" indent="-533400" algn="r" rtl="1">
              <a:lnSpc>
                <a:spcPts val="1716"/>
              </a:lnSpc>
            </a:pPr>
            <a:r>
              <a:rPr lang="en-US" sz="1700">
                <a:latin typeface="Arial Unicode MS"/>
              </a:rPr>
              <a:t>٤</a:t>
            </a:r>
            <a:r>
              <a:rPr lang="ar-SA" sz="1700">
                <a:latin typeface="Arial Unicode MS"/>
              </a:rPr>
              <a:t> — ألا يتجاوز عدد </a:t>
            </a:r>
            <a:r>
              <a:rPr lang="ar-SA" sz="2000" b="1">
                <a:latin typeface="Arial"/>
              </a:rPr>
              <a:t>بن </a:t>
            </a:r>
            <a:r>
              <a:rPr lang="ar-SA" sz="1700">
                <a:latin typeface="Arial Unicode MS"/>
              </a:rPr>
              <a:t>يم بع لهم </a:t>
            </a:r>
            <a:r>
              <a:rPr lang="en-US" sz="1700">
                <a:latin typeface="Arial Unicode MS"/>
              </a:rPr>
              <a:t>٠</a:t>
            </a:r>
            <a:r>
              <a:rPr lang="ar-SA" sz="1700">
                <a:latin typeface="Arial Unicode MS"/>
              </a:rPr>
              <a:t>ءن أربعة وءلى^ألا يتجاوز </a:t>
            </a:r>
            <a:r>
              <a:rPr lang="en-US" sz="1700">
                <a:latin typeface="Arial Unicode MS"/>
              </a:rPr>
              <a:t>١</a:t>
            </a:r>
            <a:r>
              <a:rPr lang="ar-SA" sz="1700">
                <a:latin typeface="Arial Unicode MS"/>
              </a:rPr>
              <a:t>لذغقات الإجمالية خسة وعشرين </a:t>
            </a:r>
            <a:r>
              <a:rPr lang="ar-SA" sz="1800">
                <a:latin typeface="Arial Unicode MS"/>
              </a:rPr>
              <a:t>ألف </a:t>
            </a:r>
            <a:r>
              <a:rPr lang="ar-SA" sz="1700">
                <a:latin typeface="Arial Unicode MS"/>
              </a:rPr>
              <a:t>ال في السن الدراسة الواحد^،</a:t>
            </a:r>
          </a:p>
        </p:txBody>
      </p:sp>
      <p:sp>
        <p:nvSpPr>
          <p:cNvPr id="6" name="Rectangle 5"/>
          <p:cNvSpPr/>
          <p:nvPr/>
        </p:nvSpPr>
        <p:spPr>
          <a:xfrm>
            <a:off x="457200" y="9501187"/>
            <a:ext cx="5865018" cy="728663"/>
          </a:xfrm>
          <a:prstGeom prst="rect">
            <a:avLst/>
          </a:prstGeom>
        </p:spPr>
        <p:txBody>
          <a:bodyPr lIns="0" tIns="0" rIns="0" bIns="0">
            <a:noAutofit/>
          </a:bodyPr>
          <a:lstStyle/>
          <a:p>
            <a:pPr indent="0" algn="r" rtl="1">
              <a:lnSpc>
                <a:spcPts val="2841"/>
              </a:lnSpc>
            </a:pPr>
            <a:r>
              <a:rPr lang="ar-SA" sz="1700">
                <a:latin typeface="Arial Unicode MS"/>
              </a:rPr>
              <a:t>ويتولى </a:t>
            </a:r>
            <a:r>
              <a:rPr lang="ar-SA" sz="1800">
                <a:latin typeface="Arial Unicode MS"/>
              </a:rPr>
              <a:t>مجلس الجامعة </a:t>
            </a:r>
            <a:r>
              <a:rPr lang="ar-SA" sz="1700">
                <a:latin typeface="Arial Unicode MS"/>
              </a:rPr>
              <a:t>تحديد </a:t>
            </a:r>
            <a:r>
              <a:rPr lang="ar-SA" sz="1800">
                <a:latin typeface="Arial Unicode MS"/>
              </a:rPr>
              <a:t>الميبغ المخصمى </a:t>
            </a:r>
            <a:r>
              <a:rPr lang="ar-SA" sz="1700">
                <a:latin typeface="Arial Unicode MS"/>
              </a:rPr>
              <a:t>لكل </a:t>
            </a:r>
            <a:r>
              <a:rPr lang="ar-SA" sz="1800">
                <a:latin typeface="Arial Unicode MS"/>
              </a:rPr>
              <a:t>طالب وفق ما </a:t>
            </a:r>
            <a:r>
              <a:rPr lang="ar-SA" sz="1700">
                <a:latin typeface="Arial Unicode MS"/>
              </a:rPr>
              <a:t>يراه </a:t>
            </a:r>
            <a:r>
              <a:rPr lang="ar-SA" sz="1800">
                <a:latin typeface="Arial Unicode MS"/>
              </a:rPr>
              <a:t>مذاسا</a:t>
            </a:r>
            <a:r>
              <a:rPr lang="en-US" sz="18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5859" y="85725"/>
            <a:ext cx="421481" cy="428625"/>
          </a:xfrm>
          <a:prstGeom prst="rect">
            <a:avLst/>
          </a:prstGeom>
        </p:spPr>
      </p:pic>
      <p:pic>
        <p:nvPicPr>
          <p:cNvPr id="3" name="Picture 2"/>
          <p:cNvPicPr>
            <a:picLocks noChangeAspect="1"/>
          </p:cNvPicPr>
          <p:nvPr/>
        </p:nvPicPr>
        <p:blipFill>
          <a:blip r:embed="rId3"/>
          <a:stretch>
            <a:fillRect/>
          </a:stretch>
        </p:blipFill>
        <p:spPr>
          <a:xfrm>
            <a:off x="310753" y="85725"/>
            <a:ext cx="421481" cy="485775"/>
          </a:xfrm>
          <a:prstGeom prst="rect">
            <a:avLst/>
          </a:prstGeom>
        </p:spPr>
      </p:pic>
      <p:pic>
        <p:nvPicPr>
          <p:cNvPr id="4" name="Picture 3"/>
          <p:cNvPicPr>
            <a:picLocks noChangeAspect="1"/>
          </p:cNvPicPr>
          <p:nvPr/>
        </p:nvPicPr>
        <p:blipFill>
          <a:blip r:embed="rId4"/>
          <a:stretch>
            <a:fillRect/>
          </a:stretch>
        </p:blipFill>
        <p:spPr>
          <a:xfrm>
            <a:off x="6861571" y="10229850"/>
            <a:ext cx="464344" cy="414337"/>
          </a:xfrm>
          <a:prstGeom prst="rect">
            <a:avLst/>
          </a:prstGeom>
        </p:spPr>
      </p:pic>
      <p:pic>
        <p:nvPicPr>
          <p:cNvPr id="5" name="Picture 4"/>
          <p:cNvPicPr>
            <a:picLocks noChangeAspect="1"/>
          </p:cNvPicPr>
          <p:nvPr/>
        </p:nvPicPr>
        <p:blipFill>
          <a:blip r:embed="rId5"/>
          <a:stretch>
            <a:fillRect/>
          </a:stretch>
        </p:blipFill>
        <p:spPr>
          <a:xfrm>
            <a:off x="289321" y="10001250"/>
            <a:ext cx="414338" cy="614362"/>
          </a:xfrm>
          <a:prstGeom prst="rect">
            <a:avLst/>
          </a:prstGeom>
        </p:spPr>
      </p:pic>
      <p:sp>
        <p:nvSpPr>
          <p:cNvPr id="6" name="Rectangle 5"/>
          <p:cNvSpPr/>
          <p:nvPr/>
        </p:nvSpPr>
        <p:spPr>
          <a:xfrm>
            <a:off x="739378" y="2428875"/>
            <a:ext cx="6115050" cy="4893468"/>
          </a:xfrm>
          <a:prstGeom prst="rect">
            <a:avLst/>
          </a:prstGeom>
        </p:spPr>
        <p:txBody>
          <a:bodyPr lIns="0" tIns="0" rIns="0" bIns="0">
            <a:noAutofit/>
          </a:bodyPr>
          <a:lstStyle/>
          <a:p>
            <a:pPr indent="0" rtl="1">
              <a:lnSpc>
                <a:spcPts val="2280"/>
              </a:lnSpc>
              <a:spcAft>
                <a:spcPts val="1050"/>
              </a:spcAft>
            </a:pPr>
            <a:r>
              <a:rPr lang="ar-SA" sz="1700">
                <a:latin typeface="Arial Unicode MS"/>
              </a:rPr>
              <a:t>يتحق المتعاقد بالإضافة إلى عطلة نهاية الأسبوع، </a:t>
            </a:r>
            <a:r>
              <a:rPr lang="ar-SA" sz="2000" b="1">
                <a:latin typeface="Arial"/>
              </a:rPr>
              <a:t>والبدين،</a:t>
            </a:r>
          </a:p>
          <a:p>
            <a:pPr indent="0" algn="just" rtl="1">
              <a:lnSpc>
                <a:spcPts val="2410"/>
              </a:lnSpc>
              <a:spcAft>
                <a:spcPts val="1050"/>
              </a:spcAft>
            </a:pPr>
            <a:r>
              <a:rPr lang="ar-SA" sz="1800">
                <a:latin typeface="Arial Unicode MS"/>
              </a:rPr>
              <a:t>إجازة </a:t>
            </a:r>
            <a:r>
              <a:rPr lang="ar-SA" sz="1700">
                <a:latin typeface="Arial Unicode MS"/>
              </a:rPr>
              <a:t>سنوية براتب كامل يدبع عند بدايتها مقدارها (</a:t>
            </a:r>
            <a:r>
              <a:rPr lang="en-US" sz="1700">
                <a:latin typeface="Arial Unicode MS"/>
              </a:rPr>
              <a:t>٦٠</a:t>
            </a:r>
            <a:r>
              <a:rPr lang="ar-SA" sz="1700">
                <a:latin typeface="Arial Unicode MS"/>
              </a:rPr>
              <a:t>) يوما لعضو</a:t>
            </a:r>
          </a:p>
          <a:p>
            <a:pPr indent="0" rtl="1">
              <a:lnSpc>
                <a:spcPts val="2410"/>
              </a:lnSpc>
              <a:spcAft>
                <a:spcPts val="770"/>
              </a:spcAft>
            </a:pPr>
            <a:r>
              <a:rPr lang="ar-SA" sz="1800">
                <a:latin typeface="Arial Unicode MS"/>
              </a:rPr>
              <a:t>هيئة التدرس، ومن </a:t>
            </a:r>
            <a:r>
              <a:rPr lang="ar-SA" sz="1700">
                <a:latin typeface="Arial Unicode MS"/>
              </a:rPr>
              <a:t>في </a:t>
            </a:r>
            <a:r>
              <a:rPr lang="ar-SA" sz="1800">
                <a:latin typeface="Arial Unicode MS"/>
              </a:rPr>
              <a:t>حكمه و(ه</a:t>
            </a:r>
            <a:r>
              <a:rPr lang="en-US" sz="1800">
                <a:latin typeface="Arial Unicode MS"/>
              </a:rPr>
              <a:t>٤</a:t>
            </a:r>
            <a:r>
              <a:rPr lang="ar-SA" sz="1800">
                <a:latin typeface="Arial Unicode MS"/>
              </a:rPr>
              <a:t>) يوما لمن سواهم، وئتحق</a:t>
            </a:r>
          </a:p>
          <a:p>
            <a:pPr indent="0" algn="just" rtl="1">
              <a:lnSpc>
                <a:spcPts val="3628"/>
              </a:lnSpc>
              <a:spcAft>
                <a:spcPts val="1050"/>
              </a:spcAft>
            </a:pPr>
            <a:r>
              <a:rPr lang="ar-SA" sz="1700">
                <a:latin typeface="Arial Unicode MS"/>
              </a:rPr>
              <a:t>الإجازة عن جزء من النة بما يتناسب مع </a:t>
            </a:r>
            <a:r>
              <a:rPr lang="ar-SA" sz="1800">
                <a:latin typeface="Arial Unicode MS"/>
              </a:rPr>
              <a:t>ذلك، </a:t>
            </a:r>
            <a:r>
              <a:rPr lang="ar-SA" sz="1700">
                <a:latin typeface="Arial Unicode MS"/>
              </a:rPr>
              <a:t>ويعتبر </a:t>
            </a:r>
            <a:r>
              <a:rPr lang="ar-SA" sz="1900">
                <a:latin typeface="Arial Unicode MS"/>
              </a:rPr>
              <a:t>في </a:t>
            </a:r>
            <a:r>
              <a:rPr lang="ar-SA" sz="1700">
                <a:latin typeface="Arial Unicode MS"/>
              </a:rPr>
              <a:t>حكم </a:t>
            </a:r>
            <a:r>
              <a:rPr lang="ar-SA" sz="1800">
                <a:latin typeface="Arial Unicode MS"/>
              </a:rPr>
              <a:t>المتحق </a:t>
            </a:r>
            <a:r>
              <a:rPr lang="ar-SA" sz="1700">
                <a:latin typeface="Arial Unicode MS"/>
              </a:rPr>
              <a:t>للإجازة كاملة من بدأ عقده خلال شهر واحد من تاريخ بدء العقود بالجامعة، ولمجلس الجامعة تعديل فترة الإجازة النوية وفقا </a:t>
            </a:r>
            <a:r>
              <a:rPr lang="ar-SA" sz="1800">
                <a:latin typeface="Arial Unicode MS"/>
              </a:rPr>
              <a:t>لمتطلبات </a:t>
            </a:r>
            <a:r>
              <a:rPr lang="ar-SA" sz="1700">
                <a:latin typeface="Arial Unicode MS"/>
              </a:rPr>
              <a:t>التقويم الدرامي.</a:t>
            </a:r>
          </a:p>
          <a:p>
            <a:pPr indent="393700" algn="just" rtl="1">
              <a:lnSpc>
                <a:spcPts val="3966"/>
              </a:lnSpc>
              <a:spcAft>
                <a:spcPts val="7490"/>
              </a:spcAft>
            </a:pPr>
            <a:r>
              <a:rPr lang="ar-SA" sz="1700">
                <a:latin typeface="Arial Unicode MS"/>
              </a:rPr>
              <a:t>ويجوز </a:t>
            </a:r>
            <a:r>
              <a:rPr lang="ar-SA" sz="1800">
                <a:latin typeface="Arial Unicode MS"/>
              </a:rPr>
              <a:t>أن </a:t>
            </a:r>
            <a:r>
              <a:rPr lang="ar-SA" sz="1800" b="1">
                <a:latin typeface="Arial"/>
              </a:rPr>
              <a:t>تقل </a:t>
            </a:r>
            <a:r>
              <a:rPr lang="ar-SA" sz="1700">
                <a:latin typeface="Arial Unicode MS"/>
              </a:rPr>
              <a:t>مدة الإجازة عما هو </a:t>
            </a:r>
            <a:r>
              <a:rPr lang="ar-SA" sz="1800" b="1">
                <a:latin typeface="Arial"/>
              </a:rPr>
              <a:t>مقرر </a:t>
            </a:r>
            <a:r>
              <a:rPr lang="ar-SA" sz="1700">
                <a:latin typeface="Arial Unicode MS"/>
              </a:rPr>
              <a:t>باتفاق مكتوب </a:t>
            </a:r>
            <a:r>
              <a:rPr lang="ar-SA" sz="1900">
                <a:latin typeface="Arial Unicode MS"/>
              </a:rPr>
              <a:t>بين </a:t>
            </a:r>
            <a:r>
              <a:rPr lang="ar-SA" sz="1800" b="1">
                <a:latin typeface="Arial"/>
              </a:rPr>
              <a:t>الطرفين، </a:t>
            </a:r>
            <a:r>
              <a:rPr lang="ar-SA" sz="1700">
                <a:latin typeface="Arial Unicode MS"/>
              </a:rPr>
              <a:t>وللجامعة الحق </a:t>
            </a:r>
            <a:r>
              <a:rPr lang="ar-SA" sz="1900">
                <a:latin typeface="Arial Unicode MS"/>
              </a:rPr>
              <a:t>في </a:t>
            </a:r>
            <a:r>
              <a:rPr lang="ar-SA" sz="1700">
                <a:latin typeface="Arial Unicode MS"/>
              </a:rPr>
              <a:t>تحديد بداية الإجازة ونهايتها، ولا نتحق عن مدة الإعارة، والإجازة الاستثنائية، والغياب.</a:t>
            </a:r>
          </a:p>
        </p:txBody>
      </p:sp>
      <p:sp>
        <p:nvSpPr>
          <p:cNvPr id="7" name="Rectangle 6"/>
          <p:cNvSpPr/>
          <p:nvPr/>
        </p:nvSpPr>
        <p:spPr>
          <a:xfrm>
            <a:off x="767953" y="8815387"/>
            <a:ext cx="6100762" cy="1371600"/>
          </a:xfrm>
          <a:prstGeom prst="rect">
            <a:avLst/>
          </a:prstGeom>
        </p:spPr>
        <p:txBody>
          <a:bodyPr lIns="0" tIns="0" rIns="0" bIns="0">
            <a:noAutofit/>
          </a:bodyPr>
          <a:lstStyle/>
          <a:p>
            <a:pPr indent="0" rtl="1">
              <a:lnSpc>
                <a:spcPts val="3656"/>
              </a:lnSpc>
              <a:spcBef>
                <a:spcPts val="7490"/>
              </a:spcBef>
              <a:spcAft>
                <a:spcPts val="490"/>
              </a:spcAft>
            </a:pPr>
            <a:r>
              <a:rPr lang="ar-SA" sz="1700">
                <a:latin typeface="Arial Unicode MS"/>
              </a:rPr>
              <a:t>يجوز في حالة الضرورة بناء على طلب المتعاقد، وتوصبة جهة عمله وموافقة مدير الجامعة </a:t>
            </a:r>
            <a:r>
              <a:rPr lang="ar-SA" sz="1800">
                <a:latin typeface="Arial Unicode MS"/>
              </a:rPr>
              <a:t>أن </a:t>
            </a:r>
            <a:r>
              <a:rPr lang="ar-SA" sz="1700">
                <a:latin typeface="Arial Unicode MS"/>
              </a:rPr>
              <a:t>تجزأ إجازة المتعاقد النوية إلى فبر</a:t>
            </a:r>
            <a:r>
              <a:rPr lang="ar-SA" sz="1900">
                <a:latin typeface="Arial Unicode MS"/>
              </a:rPr>
              <a:t>تين</a:t>
            </a:r>
          </a:p>
          <a:p>
            <a:pPr indent="0" rtl="1">
              <a:lnSpc>
                <a:spcPts val="2410"/>
              </a:lnSpc>
            </a:pPr>
            <a:r>
              <a:rPr lang="ar-SA" sz="1900" b="1">
                <a:latin typeface="Arial"/>
              </a:rPr>
              <a:t>عر </a:t>
            </a:r>
            <a:r>
              <a:rPr lang="ar-SA" sz="1800">
                <a:latin typeface="Arial Unicode MS"/>
              </a:rPr>
              <a:t>الأكثر </a:t>
            </a:r>
            <a:r>
              <a:rPr lang="ar-SA" sz="1900" b="1">
                <a:latin typeface="Arial"/>
              </a:rPr>
              <a:t>عر </a:t>
            </a:r>
            <a:r>
              <a:rPr lang="ar-SA" sz="1800">
                <a:latin typeface="Arial Unicode MS"/>
              </a:rPr>
              <a:t>أن لا تقل مدة أي منهما </a:t>
            </a:r>
            <a:r>
              <a:rPr lang="ar-SA" sz="1900" b="1">
                <a:latin typeface="Arial"/>
              </a:rPr>
              <a:t>عن </a:t>
            </a:r>
            <a:r>
              <a:rPr lang="ar-SA" sz="1800">
                <a:latin typeface="Arial Unicode MS"/>
              </a:rPr>
              <a:t>ثلث الإجازة </a:t>
            </a:r>
            <a:r>
              <a:rPr lang="ar-SA" sz="1900" b="1">
                <a:latin typeface="Arial"/>
              </a:rPr>
              <a:t>وعر </a:t>
            </a:r>
            <a:r>
              <a:rPr lang="ar-SA" sz="1800">
                <a:latin typeface="Arial Unicode MS"/>
              </a:rPr>
              <a:t>أن</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9013" y="63795"/>
            <a:ext cx="418214" cy="432391"/>
          </a:xfrm>
          <a:prstGeom prst="rect">
            <a:avLst/>
          </a:prstGeom>
        </p:spPr>
      </p:pic>
      <p:pic>
        <p:nvPicPr>
          <p:cNvPr id="3" name="Picture 2"/>
          <p:cNvPicPr>
            <a:picLocks noChangeAspect="1"/>
          </p:cNvPicPr>
          <p:nvPr/>
        </p:nvPicPr>
        <p:blipFill>
          <a:blip r:embed="rId3"/>
          <a:stretch>
            <a:fillRect/>
          </a:stretch>
        </p:blipFill>
        <p:spPr>
          <a:xfrm>
            <a:off x="276446" y="77972"/>
            <a:ext cx="425302" cy="1169581"/>
          </a:xfrm>
          <a:prstGeom prst="rect">
            <a:avLst/>
          </a:prstGeom>
        </p:spPr>
      </p:pic>
      <p:pic>
        <p:nvPicPr>
          <p:cNvPr id="4" name="Picture 3"/>
          <p:cNvPicPr>
            <a:picLocks noChangeAspect="1"/>
          </p:cNvPicPr>
          <p:nvPr/>
        </p:nvPicPr>
        <p:blipFill>
          <a:blip r:embed="rId4"/>
          <a:stretch>
            <a:fillRect/>
          </a:stretch>
        </p:blipFill>
        <p:spPr>
          <a:xfrm>
            <a:off x="6847367" y="10193079"/>
            <a:ext cx="467833" cy="425302"/>
          </a:xfrm>
          <a:prstGeom prst="rect">
            <a:avLst/>
          </a:prstGeom>
        </p:spPr>
      </p:pic>
      <p:sp>
        <p:nvSpPr>
          <p:cNvPr id="5" name="Rectangle 4"/>
          <p:cNvSpPr/>
          <p:nvPr/>
        </p:nvSpPr>
        <p:spPr>
          <a:xfrm>
            <a:off x="758455" y="354418"/>
            <a:ext cx="6046382" cy="949842"/>
          </a:xfrm>
          <a:prstGeom prst="rect">
            <a:avLst/>
          </a:prstGeom>
        </p:spPr>
        <p:txBody>
          <a:bodyPr lIns="0" tIns="0" rIns="0" bIns="0">
            <a:noAutofit/>
          </a:bodyPr>
          <a:lstStyle/>
          <a:p>
            <a:pPr indent="0" algn="r" rtl="1">
              <a:lnSpc>
                <a:spcPts val="3880"/>
              </a:lnSpc>
              <a:spcAft>
                <a:spcPts val="280"/>
              </a:spcAft>
            </a:pPr>
            <a:r>
              <a:rPr lang="ar-SA" sz="1700">
                <a:latin typeface="Arial Unicode MS"/>
              </a:rPr>
              <a:t>يتمتع المتعاقد بإحدى العتر</a:t>
            </a:r>
            <a:r>
              <a:rPr lang="ar-SA" sz="2100">
                <a:latin typeface="Arial Unicode MS"/>
              </a:rPr>
              <a:t>تين </a:t>
            </a:r>
            <a:r>
              <a:rPr lang="ar-SA" sz="1700">
                <a:latin typeface="Arial Unicode MS"/>
              </a:rPr>
              <a:t>خلال </a:t>
            </a:r>
            <a:r>
              <a:rPr lang="ar-SA" sz="1800">
                <a:latin typeface="Arial Unicode MS"/>
              </a:rPr>
              <a:t>نعس </a:t>
            </a:r>
            <a:r>
              <a:rPr lang="ar-SA" sz="1700">
                <a:latin typeface="Arial Unicode MS"/>
              </a:rPr>
              <a:t>التة التي </a:t>
            </a:r>
            <a:r>
              <a:rPr lang="en-US" sz="1700" u="sng">
                <a:latin typeface="Arial Unicode MS"/>
              </a:rPr>
              <a:t>1</a:t>
            </a:r>
            <a:r>
              <a:rPr lang="ar-SA" sz="1700" u="sng">
                <a:latin typeface="Arial Unicode MS"/>
              </a:rPr>
              <a:t> *■ ■ : </a:t>
            </a:r>
            <a:r>
              <a:rPr lang="ar-SA" sz="2700" i="1" u="sng">
                <a:latin typeface="Arial Unicode MS"/>
              </a:rPr>
              <a:t>%</a:t>
            </a:r>
            <a:r>
              <a:rPr lang="ar-SA" sz="1700" u="sng">
                <a:latin typeface="Arial Unicode MS"/>
              </a:rPr>
              <a:t>م- ;</a:t>
            </a:r>
            <a:r>
              <a:rPr lang="ar-SA" sz="1700">
                <a:latin typeface="Arial Unicode MS"/>
              </a:rPr>
              <a:t> عنها</a:t>
            </a:r>
          </a:p>
          <a:p>
            <a:pPr indent="0" algn="r" rtl="1">
              <a:lnSpc>
                <a:spcPts val="2410"/>
              </a:lnSpc>
            </a:pPr>
            <a:r>
              <a:rPr lang="ar-SA" sz="1800">
                <a:latin typeface="Arial Unicode MS"/>
              </a:rPr>
              <a:t>الإجازة.</a:t>
            </a:r>
          </a:p>
        </p:txBody>
      </p:sp>
      <p:sp>
        <p:nvSpPr>
          <p:cNvPr id="6" name="Rectangle 5"/>
          <p:cNvSpPr/>
          <p:nvPr/>
        </p:nvSpPr>
        <p:spPr>
          <a:xfrm>
            <a:off x="6422065" y="4430232"/>
            <a:ext cx="389860" cy="205563"/>
          </a:xfrm>
          <a:prstGeom prst="rect">
            <a:avLst/>
          </a:prstGeom>
        </p:spPr>
        <p:txBody>
          <a:bodyPr wrap="none" lIns="0" tIns="0" rIns="0" bIns="0">
            <a:noAutofit/>
          </a:bodyPr>
          <a:lstStyle/>
          <a:p>
            <a:pPr indent="0">
              <a:lnSpc>
                <a:spcPts val="2540"/>
              </a:lnSpc>
            </a:pPr>
            <a:r>
              <a:rPr lang="ar-SA" sz="1900">
                <a:latin typeface="Arial Unicode MS"/>
              </a:rPr>
              <a:t>٠٢</a:t>
            </a:r>
          </a:p>
        </p:txBody>
      </p:sp>
      <p:sp>
        <p:nvSpPr>
          <p:cNvPr id="7" name="Rectangle 6"/>
          <p:cNvSpPr/>
          <p:nvPr/>
        </p:nvSpPr>
        <p:spPr>
          <a:xfrm>
            <a:off x="6429153" y="8385544"/>
            <a:ext cx="389860" cy="205562"/>
          </a:xfrm>
          <a:prstGeom prst="rect">
            <a:avLst/>
          </a:prstGeom>
        </p:spPr>
        <p:txBody>
          <a:bodyPr wrap="none" lIns="0" tIns="0" rIns="0" bIns="0">
            <a:noAutofit/>
          </a:bodyPr>
          <a:lstStyle/>
          <a:p>
            <a:pPr indent="0">
              <a:lnSpc>
                <a:spcPts val="2280"/>
              </a:lnSpc>
            </a:pPr>
            <a:r>
              <a:rPr lang="ar-SA" sz="1700">
                <a:latin typeface="Arial Unicode MS"/>
              </a:rPr>
              <a:t>٠٤</a:t>
            </a:r>
          </a:p>
        </p:txBody>
      </p:sp>
      <p:sp>
        <p:nvSpPr>
          <p:cNvPr id="8" name="Rectangle 7"/>
          <p:cNvSpPr/>
          <p:nvPr/>
        </p:nvSpPr>
        <p:spPr>
          <a:xfrm>
            <a:off x="751367" y="4890976"/>
            <a:ext cx="5613991" cy="5238307"/>
          </a:xfrm>
          <a:prstGeom prst="rect">
            <a:avLst/>
          </a:prstGeom>
        </p:spPr>
        <p:txBody>
          <a:bodyPr lIns="0" tIns="0" rIns="0" bIns="0">
            <a:noAutofit/>
          </a:bodyPr>
          <a:lstStyle/>
          <a:p>
            <a:pPr marR="77087" indent="0" algn="r" rtl="1">
              <a:lnSpc>
                <a:spcPts val="2280"/>
              </a:lnSpc>
              <a:spcAft>
                <a:spcPts val="1120"/>
              </a:spcAft>
            </a:pPr>
            <a:r>
              <a:rPr lang="ar-SA" sz="1700">
                <a:latin typeface="Arial Unicode MS"/>
              </a:rPr>
              <a:t>لمقتضيات العمل.</a:t>
            </a:r>
          </a:p>
          <a:p>
            <a:pPr marR="77087" indent="0" algn="r" rtl="1">
              <a:lnSpc>
                <a:spcPts val="3879"/>
              </a:lnSpc>
            </a:pPr>
            <a:r>
              <a:rPr lang="ar-SA" sz="1700">
                <a:latin typeface="Arial Unicode MS"/>
              </a:rPr>
              <a:t>لمدير الجامعة إلغاء الإجازة العادية كلها أو بعضها هع تعويض المتعاقد عنها على </a:t>
            </a:r>
            <a:r>
              <a:rPr lang="ar-SA" sz="2000">
                <a:latin typeface="Arial Unicode MS"/>
              </a:rPr>
              <a:t>أن </a:t>
            </a:r>
            <a:r>
              <a:rPr lang="ar-SA" sz="1700">
                <a:latin typeface="Arial Unicode MS"/>
              </a:rPr>
              <a:t>يكوزهنا الإلغاء بموافقة المتعاقد إلا ض حالة الضرورة القصرى، ويكون التعويخى عن المدة التي </a:t>
            </a:r>
            <a:r>
              <a:rPr lang="ar-SA" sz="1700" u="sng">
                <a:latin typeface="Arial Unicode MS"/>
              </a:rPr>
              <a:t>أ\ا;ا:ا</a:t>
            </a:r>
            <a:r>
              <a:rPr lang="ar-SA" sz="1700">
                <a:latin typeface="Arial Unicode MS"/>
              </a:rPr>
              <a:t> بما يعادل راتبه في المسنة التي اسحق نيها الإجازة ويسقط حق المتعاقد في </a:t>
            </a:r>
            <a:r>
              <a:rPr lang="ar-SA" sz="2000">
                <a:latin typeface="Arial Unicode MS"/>
              </a:rPr>
              <a:t>تنكرة </a:t>
            </a:r>
            <a:r>
              <a:rPr lang="ar-SA" sz="1700">
                <a:latin typeface="Arial Unicode MS"/>
              </a:rPr>
              <a:t>السر بمفرده ني حالا الإلغاء الكامل</a:t>
            </a:r>
          </a:p>
          <a:p>
            <a:pPr marR="77087" indent="0" algn="r" rtl="1">
              <a:lnSpc>
                <a:spcPts val="2410"/>
              </a:lnSpc>
              <a:spcAft>
                <a:spcPts val="770"/>
              </a:spcAft>
            </a:pPr>
            <a:r>
              <a:rPr lang="ar-SA" sz="1800">
                <a:latin typeface="Arial Unicode MS"/>
              </a:rPr>
              <a:t>لإجازته.</a:t>
            </a:r>
          </a:p>
          <a:p>
            <a:pPr marR="77087" indent="0" algn="r" rtl="1">
              <a:lnSpc>
                <a:spcPts val="3740"/>
              </a:lnSpc>
            </a:pPr>
            <a:r>
              <a:rPr lang="ar-SA" sz="1700">
                <a:latin typeface="Arial Unicode MS"/>
              </a:rPr>
              <a:t>لمدير الجامعة إلغاء إجازة عيدي الفطر والأضحى أو جزء منهما وفقآ لمقتضيات العمل على </a:t>
            </a:r>
            <a:r>
              <a:rPr lang="ar-SA" sz="2000">
                <a:latin typeface="Arial Unicode MS"/>
              </a:rPr>
              <a:t>أن </a:t>
            </a:r>
            <a:r>
              <a:rPr lang="ar-SA" sz="1700">
                <a:latin typeface="Arial Unicode MS"/>
              </a:rPr>
              <a:t>يكون هذا الإلغاء بموافقة المتعاقد إلا في حالة الضرورة ويكون التعويعض عن مدة الإجازة الملغاة بما يعادل راتبها أو مدتها.</a:t>
            </a:r>
          </a:p>
        </p:txBody>
      </p:sp>
      <p:sp>
        <p:nvSpPr>
          <p:cNvPr id="9" name="Rectangle 8"/>
          <p:cNvSpPr/>
          <p:nvPr/>
        </p:nvSpPr>
        <p:spPr>
          <a:xfrm>
            <a:off x="783265" y="2867246"/>
            <a:ext cx="5968409" cy="1339702"/>
          </a:xfrm>
          <a:prstGeom prst="rect">
            <a:avLst/>
          </a:prstGeom>
        </p:spPr>
        <p:txBody>
          <a:bodyPr lIns="0" tIns="0" rIns="0" bIns="0">
            <a:noAutofit/>
          </a:bodyPr>
          <a:lstStyle/>
          <a:p>
            <a:pPr indent="0" algn="r" rtl="1">
              <a:lnSpc>
                <a:spcPts val="3991"/>
              </a:lnSpc>
            </a:pPr>
            <a:r>
              <a:rPr lang="en-US" sz="1700">
                <a:latin typeface="Arial Unicode MS"/>
              </a:rPr>
              <a:t>١</a:t>
            </a:r>
            <a:r>
              <a:rPr lang="ar-SA" sz="1700">
                <a:latin typeface="Arial Unicode MS"/>
              </a:rPr>
              <a:t> - لمدير الجامعة وفقأ لمتطبات العمل </a:t>
            </a:r>
            <a:r>
              <a:rPr lang="ar-SA" sz="1800">
                <a:latin typeface="Arial Unicode MS"/>
              </a:rPr>
              <a:t>أو </a:t>
            </a:r>
            <a:r>
              <a:rPr lang="ar-SA" sz="1700">
                <a:latin typeface="Arial Unicode MS"/>
              </a:rPr>
              <a:t>بناء على طلب المتعاقد </a:t>
            </a:r>
            <a:r>
              <a:rPr lang="ar-SA" sz="2000">
                <a:latin typeface="Arial Unicode MS"/>
              </a:rPr>
              <a:t>أن </a:t>
            </a:r>
            <a:r>
              <a:rPr lang="ar-SA" sz="1700">
                <a:latin typeface="Arial Unicode MS"/>
              </a:rPr>
              <a:t>يؤجل حصول المتعاقد على الإجازة العادية </a:t>
            </a:r>
            <a:r>
              <a:rPr lang="ar-SA" sz="1800">
                <a:latin typeface="Arial Unicode MS"/>
              </a:rPr>
              <a:t>أو </a:t>
            </a:r>
            <a:r>
              <a:rPr lang="ar-SA" sz="1700">
                <a:latin typeface="Arial Unicode MS"/>
              </a:rPr>
              <a:t>جزء منها على </a:t>
            </a:r>
            <a:r>
              <a:rPr lang="ar-SA" sz="2000">
                <a:latin typeface="Arial Unicode MS"/>
              </a:rPr>
              <a:t>ألا </a:t>
            </a:r>
            <a:r>
              <a:rPr lang="ar-SA" sz="1700">
                <a:latin typeface="Arial Unicode MS"/>
              </a:rPr>
              <a:t>تجاوز مدة التأجيل ستة </a:t>
            </a:r>
            <a:r>
              <a:rPr lang="ar-SA" sz="2000">
                <a:latin typeface="Arial Unicode MS"/>
              </a:rPr>
              <a:t>أثهر </a:t>
            </a:r>
            <a:r>
              <a:rPr lang="ar-SA" sz="1700">
                <a:latin typeface="Arial Unicode MS"/>
              </a:rPr>
              <a:t>من السة الجديدة للمتعاقد. </a:t>
            </a:r>
          </a:p>
        </p:txBody>
      </p:sp>
      <p:sp>
        <p:nvSpPr>
          <p:cNvPr id="10" name="Rectangle 9"/>
          <p:cNvSpPr/>
          <p:nvPr/>
        </p:nvSpPr>
        <p:spPr>
          <a:xfrm>
            <a:off x="786809" y="4444409"/>
            <a:ext cx="5539563" cy="269358"/>
          </a:xfrm>
          <a:prstGeom prst="rect">
            <a:avLst/>
          </a:prstGeom>
        </p:spPr>
        <p:txBody>
          <a:bodyPr wrap="none" lIns="0" tIns="0" rIns="0" bIns="0">
            <a:noAutofit/>
          </a:bodyPr>
          <a:lstStyle/>
          <a:p>
            <a:pPr indent="0" algn="r" rtl="1">
              <a:lnSpc>
                <a:spcPts val="3991"/>
              </a:lnSpc>
            </a:pPr>
            <a:r>
              <a:rPr lang="ar-SA" sz="1700">
                <a:latin typeface="Arial Unicode MS"/>
              </a:rPr>
              <a:t>لمدير الجامعة تعديل موعد الإجازة الاسبوعية للمتعاقد ونقا</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195" y="10632"/>
            <a:ext cx="7060018" cy="1467293"/>
          </a:xfrm>
          <a:prstGeom prst="rect">
            <a:avLst/>
          </a:prstGeom>
        </p:spPr>
      </p:pic>
      <p:pic>
        <p:nvPicPr>
          <p:cNvPr id="3" name="Picture 2"/>
          <p:cNvPicPr>
            <a:picLocks noChangeAspect="1"/>
          </p:cNvPicPr>
          <p:nvPr/>
        </p:nvPicPr>
        <p:blipFill>
          <a:blip r:embed="rId3"/>
          <a:stretch>
            <a:fillRect/>
          </a:stretch>
        </p:blipFill>
        <p:spPr>
          <a:xfrm>
            <a:off x="269358" y="9618920"/>
            <a:ext cx="411125" cy="995917"/>
          </a:xfrm>
          <a:prstGeom prst="rect">
            <a:avLst/>
          </a:prstGeom>
        </p:spPr>
      </p:pic>
      <p:sp>
        <p:nvSpPr>
          <p:cNvPr id="4" name="Rectangle 3"/>
          <p:cNvSpPr/>
          <p:nvPr/>
        </p:nvSpPr>
        <p:spPr>
          <a:xfrm>
            <a:off x="723013" y="1750827"/>
            <a:ext cx="6092456" cy="1162493"/>
          </a:xfrm>
          <a:prstGeom prst="rect">
            <a:avLst/>
          </a:prstGeom>
        </p:spPr>
        <p:txBody>
          <a:bodyPr lIns="0" tIns="0" rIns="0" bIns="0">
            <a:noAutofit/>
          </a:bodyPr>
          <a:lstStyle/>
          <a:p>
            <a:pPr indent="495300" algn="just" rtl="1">
              <a:lnSpc>
                <a:spcPts val="3181"/>
              </a:lnSpc>
              <a:spcAft>
                <a:spcPts val="7490"/>
              </a:spcAft>
            </a:pPr>
            <a:r>
              <a:rPr lang="ar-SA" sz="1700">
                <a:latin typeface="Arial Unicode MS"/>
              </a:rPr>
              <a:t>للجامعة مح المتعاقد إجازة اضطرارية لا يتجاوز مجموعها عشرة أيام في النة الواحدة بمرننب كامل وتخصم من إجازته الوية ولا يستحق عنها تذاكر سفر.</a:t>
            </a:r>
          </a:p>
        </p:txBody>
      </p:sp>
      <p:sp>
        <p:nvSpPr>
          <p:cNvPr id="5" name="Rectangle 4"/>
          <p:cNvSpPr/>
          <p:nvPr/>
        </p:nvSpPr>
        <p:spPr>
          <a:xfrm>
            <a:off x="414669" y="4341627"/>
            <a:ext cx="6414977" cy="1694121"/>
          </a:xfrm>
          <a:prstGeom prst="rect">
            <a:avLst/>
          </a:prstGeom>
        </p:spPr>
        <p:txBody>
          <a:bodyPr lIns="0" tIns="0" rIns="0" bIns="0">
            <a:noAutofit/>
          </a:bodyPr>
          <a:lstStyle/>
          <a:p>
            <a:pPr marL="339356" indent="495300" algn="just" rtl="1">
              <a:lnSpc>
                <a:spcPts val="3405"/>
              </a:lnSpc>
              <a:spcBef>
                <a:spcPts val="7490"/>
              </a:spcBef>
              <a:spcAft>
                <a:spcPts val="8120"/>
              </a:spcAft>
            </a:pPr>
            <a:r>
              <a:rPr lang="ar-SA" sz="1800">
                <a:latin typeface="Arial Unicode MS"/>
              </a:rPr>
              <a:t>جوز </a:t>
            </a:r>
            <a:r>
              <a:rPr lang="ar-SA" sz="1700">
                <a:latin typeface="Arial Unicode MS"/>
              </a:rPr>
              <a:t>منح المتعاقد من </a:t>
            </a:r>
            <a:r>
              <a:rPr lang="ar-SA" sz="1800">
                <a:latin typeface="Arial Unicode MS"/>
              </a:rPr>
              <a:t>أعضاء </a:t>
            </a:r>
            <a:r>
              <a:rPr lang="ar-SA" sz="1700">
                <a:latin typeface="Arial Unicode MS"/>
              </a:rPr>
              <a:t>هيئة التدريس وس ني حكمهم إجازة امتثنائية بدون راتب لمدة لا تزيد عن نصل دراسي لظروف تقدرها الجامعة، وتعتبر الخدمة متصلة ولا ينحق عن هذ</a:t>
            </a:r>
            <a:r>
              <a:rPr lang="en-US" sz="1700">
                <a:latin typeface="Arial Unicode MS"/>
              </a:rPr>
              <a:t>٥</a:t>
            </a:r>
            <a:r>
              <a:rPr lang="ar-SA" sz="1700">
                <a:latin typeface="Arial Unicode MS"/>
              </a:rPr>
              <a:t> المدة </a:t>
            </a:r>
            <a:r>
              <a:rPr lang="ar-SA" sz="1800">
                <a:latin typeface="Arial Unicode MS"/>
              </a:rPr>
              <a:t>أي </a:t>
            </a:r>
            <a:r>
              <a:rPr lang="ar-SA" sz="1700">
                <a:latin typeface="Arial Unicode MS"/>
              </a:rPr>
              <a:t>من المميزات المنصرص عليها في العقد.</a:t>
            </a:r>
          </a:p>
        </p:txBody>
      </p:sp>
      <p:sp>
        <p:nvSpPr>
          <p:cNvPr id="6" name="Rectangle 5"/>
          <p:cNvSpPr/>
          <p:nvPr/>
        </p:nvSpPr>
        <p:spPr>
          <a:xfrm>
            <a:off x="747823" y="7595190"/>
            <a:ext cx="6071190" cy="2573079"/>
          </a:xfrm>
          <a:prstGeom prst="rect">
            <a:avLst/>
          </a:prstGeom>
        </p:spPr>
        <p:txBody>
          <a:bodyPr lIns="0" tIns="0" rIns="0" bIns="0">
            <a:noAutofit/>
          </a:bodyPr>
          <a:lstStyle/>
          <a:p>
            <a:pPr indent="495300" algn="just" rtl="1">
              <a:lnSpc>
                <a:spcPts val="3488"/>
              </a:lnSpc>
            </a:pPr>
            <a:r>
              <a:rPr lang="ar-SA" sz="1700">
                <a:latin typeface="Arial Unicode MS"/>
              </a:rPr>
              <a:t>يتحق </a:t>
            </a:r>
            <a:r>
              <a:rPr lang="ar-SA" sz="1800">
                <a:latin typeface="Arial Unicode MS"/>
              </a:rPr>
              <a:t>المتعاقد </a:t>
            </a:r>
            <a:r>
              <a:rPr lang="ar-SA" sz="1700">
                <a:latin typeface="Arial Unicode MS"/>
              </a:rPr>
              <a:t>الذي يصاب بمرضى يمنعه من أداء عمله بصررة مؤقتة إجازة مرضية مدتها ثهر واحد براتب كامل ويجوز تمديدها شهرين آخرين بنصف </a:t>
            </a:r>
            <a:r>
              <a:rPr lang="ar-SA" sz="1800">
                <a:latin typeface="Arial Unicode MS"/>
              </a:rPr>
              <a:t>الرانب </a:t>
            </a:r>
            <a:r>
              <a:rPr lang="ar-SA" sz="1700">
                <a:latin typeface="Arial Unicode MS"/>
              </a:rPr>
              <a:t>ولا تتحق الإجازة </a:t>
            </a:r>
            <a:r>
              <a:rPr lang="ar-SA" sz="1800">
                <a:latin typeface="Arial Unicode MS"/>
              </a:rPr>
              <a:t>المرضية </a:t>
            </a:r>
            <a:r>
              <a:rPr lang="ar-SA" sz="1700">
                <a:latin typeface="Arial Unicode MS"/>
              </a:rPr>
              <a:t>إذا وقمت الإصابة أو المرض أثناء وجود المتعاقد في الخاح في إجازة وتغط الإجازة </a:t>
            </a:r>
            <a:r>
              <a:rPr lang="ar-SA" sz="1800">
                <a:latin typeface="Arial Unicode MS"/>
              </a:rPr>
              <a:t>المرضية </a:t>
            </a:r>
            <a:r>
              <a:rPr lang="ar-SA" sz="1700">
                <a:latin typeface="Arial Unicode MS"/>
              </a:rPr>
              <a:t>بانتهاء الة التي استحك فيها. و</a:t>
            </a:r>
            <a:r>
              <a:rPr lang="en-US" sz="1700">
                <a:latin typeface="Arial Unicode MS"/>
              </a:rPr>
              <a:t>1</a:t>
            </a:r>
            <a:r>
              <a:rPr lang="ar-SA" sz="1700">
                <a:latin typeface="Arial Unicode MS"/>
              </a:rPr>
              <a:t>ذا كان المرض ناثئأ عن </a:t>
            </a:r>
            <a:r>
              <a:rPr lang="ar-SA" sz="1800">
                <a:latin typeface="Arial Unicode MS"/>
              </a:rPr>
              <a:t>العمل </a:t>
            </a:r>
            <a:r>
              <a:rPr lang="ar-SA" sz="1700">
                <a:latin typeface="Arial Unicode MS"/>
              </a:rPr>
              <a:t>أو </a:t>
            </a:r>
            <a:r>
              <a:rPr lang="ar-SA" sz="1900">
                <a:latin typeface="Arial Unicode MS"/>
              </a:rPr>
              <a:t>بببه </a:t>
            </a:r>
            <a:r>
              <a:rPr lang="ar-SA" sz="1700">
                <a:latin typeface="Arial Unicode MS"/>
              </a:rPr>
              <a:t>فيكون للمتعاقد الحق</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0" y="64293"/>
            <a:ext cx="414337" cy="421482"/>
          </a:xfrm>
          <a:prstGeom prst="rect">
            <a:avLst/>
          </a:prstGeom>
        </p:spPr>
      </p:pic>
      <p:pic>
        <p:nvPicPr>
          <p:cNvPr id="3" name="Picture 2"/>
          <p:cNvPicPr>
            <a:picLocks noChangeAspect="1"/>
          </p:cNvPicPr>
          <p:nvPr/>
        </p:nvPicPr>
        <p:blipFill>
          <a:blip r:embed="rId3"/>
          <a:stretch>
            <a:fillRect/>
          </a:stretch>
        </p:blipFill>
        <p:spPr>
          <a:xfrm>
            <a:off x="292893" y="92868"/>
            <a:ext cx="421482" cy="1250157"/>
          </a:xfrm>
          <a:prstGeom prst="rect">
            <a:avLst/>
          </a:prstGeom>
        </p:spPr>
      </p:pic>
      <p:pic>
        <p:nvPicPr>
          <p:cNvPr id="4" name="Picture 3"/>
          <p:cNvPicPr>
            <a:picLocks noChangeAspect="1"/>
          </p:cNvPicPr>
          <p:nvPr/>
        </p:nvPicPr>
        <p:blipFill>
          <a:blip r:embed="rId4"/>
          <a:stretch>
            <a:fillRect/>
          </a:stretch>
        </p:blipFill>
        <p:spPr>
          <a:xfrm>
            <a:off x="6915150" y="10215562"/>
            <a:ext cx="414337" cy="282178"/>
          </a:xfrm>
          <a:prstGeom prst="rect">
            <a:avLst/>
          </a:prstGeom>
        </p:spPr>
      </p:pic>
      <p:pic>
        <p:nvPicPr>
          <p:cNvPr id="5" name="Picture 4"/>
          <p:cNvPicPr>
            <a:picLocks noChangeAspect="1"/>
          </p:cNvPicPr>
          <p:nvPr/>
        </p:nvPicPr>
        <p:blipFill>
          <a:blip r:embed="rId5"/>
          <a:stretch>
            <a:fillRect/>
          </a:stretch>
        </p:blipFill>
        <p:spPr>
          <a:xfrm>
            <a:off x="335756" y="10229850"/>
            <a:ext cx="421481" cy="421481"/>
          </a:xfrm>
          <a:prstGeom prst="rect">
            <a:avLst/>
          </a:prstGeom>
        </p:spPr>
      </p:pic>
      <p:sp>
        <p:nvSpPr>
          <p:cNvPr id="6" name="Rectangle 5"/>
          <p:cNvSpPr/>
          <p:nvPr/>
        </p:nvSpPr>
        <p:spPr>
          <a:xfrm>
            <a:off x="735806" y="400050"/>
            <a:ext cx="6093619" cy="1250156"/>
          </a:xfrm>
          <a:prstGeom prst="rect">
            <a:avLst/>
          </a:prstGeom>
        </p:spPr>
        <p:txBody>
          <a:bodyPr lIns="0" tIns="0" rIns="0" bIns="0">
            <a:noAutofit/>
          </a:bodyPr>
          <a:lstStyle/>
          <a:p>
            <a:pPr indent="0" rtl="1">
              <a:lnSpc>
                <a:spcPts val="3234"/>
              </a:lnSpc>
              <a:spcAft>
                <a:spcPts val="630"/>
              </a:spcAft>
            </a:pPr>
            <a:r>
              <a:rPr lang="ar-SA" sz="1700">
                <a:latin typeface="Arial Unicode MS"/>
              </a:rPr>
              <a:t>في ضعف الإجازة المرضية السححقة. </a:t>
            </a:r>
            <a:r>
              <a:rPr lang="ar-SA" sz="1800">
                <a:latin typeface="Arial Unicode MS"/>
              </a:rPr>
              <a:t>وتتع </a:t>
            </a:r>
            <a:r>
              <a:rPr lang="ar-SA" sz="1700">
                <a:latin typeface="Arial Unicode MS"/>
              </a:rPr>
              <a:t>في اثبات المرخى </a:t>
            </a:r>
            <a:r>
              <a:rPr lang="ar-SA" sz="1800">
                <a:latin typeface="Arial Unicode MS"/>
              </a:rPr>
              <a:t>وفي تحديد </a:t>
            </a:r>
            <a:r>
              <a:rPr lang="ar-SA" sz="1700">
                <a:latin typeface="Arial Unicode MS"/>
              </a:rPr>
              <a:t>مدة الاجازة المرصية القواعد المقررة بالشجة </a:t>
            </a:r>
            <a:r>
              <a:rPr lang="ar-SA" sz="1800">
                <a:latin typeface="Arial Unicode MS"/>
              </a:rPr>
              <a:t>للموظفين</a:t>
            </a:r>
          </a:p>
          <a:p>
            <a:pPr indent="0" algn="r" rtl="1">
              <a:lnSpc>
                <a:spcPts val="2410"/>
              </a:lnSpc>
              <a:spcAft>
                <a:spcPts val="8190"/>
              </a:spcAft>
            </a:pPr>
            <a:r>
              <a:rPr lang="ar-SA" sz="1800">
                <a:latin typeface="Arial Unicode MS"/>
              </a:rPr>
              <a:t>العربيين.</a:t>
            </a:r>
          </a:p>
        </p:txBody>
      </p:sp>
      <p:sp>
        <p:nvSpPr>
          <p:cNvPr id="7" name="Rectangle 6"/>
          <p:cNvSpPr/>
          <p:nvPr/>
        </p:nvSpPr>
        <p:spPr>
          <a:xfrm>
            <a:off x="742950" y="3221831"/>
            <a:ext cx="6086475" cy="1293019"/>
          </a:xfrm>
          <a:prstGeom prst="rect">
            <a:avLst/>
          </a:prstGeom>
        </p:spPr>
        <p:txBody>
          <a:bodyPr lIns="0" tIns="0" rIns="0" bIns="0">
            <a:noAutofit/>
          </a:bodyPr>
          <a:lstStyle/>
          <a:p>
            <a:pPr indent="520700" algn="just" rtl="1">
              <a:lnSpc>
                <a:spcPts val="3713"/>
              </a:lnSpc>
              <a:spcBef>
                <a:spcPts val="8190"/>
              </a:spcBef>
              <a:spcAft>
                <a:spcPts val="7630"/>
              </a:spcAft>
            </a:pPr>
            <a:r>
              <a:rPr lang="ar-SA" sz="1700">
                <a:latin typeface="Arial Unicode MS"/>
              </a:rPr>
              <a:t>تستحق المتعاهدة </a:t>
            </a:r>
            <a:r>
              <a:rPr lang="en-US" sz="1700">
                <a:latin typeface="Arial Unicode MS"/>
              </a:rPr>
              <a:t>٠</a:t>
            </a:r>
            <a:r>
              <a:rPr lang="ar-SA" sz="1700">
                <a:latin typeface="Arial Unicode MS"/>
              </a:rPr>
              <a:t> برانب كامل </a:t>
            </a:r>
            <a:r>
              <a:rPr lang="en-US" sz="1700">
                <a:latin typeface="Arial Unicode MS"/>
              </a:rPr>
              <a:t>٠</a:t>
            </a:r>
            <a:r>
              <a:rPr lang="ar-SA" sz="1700">
                <a:latin typeface="Arial Unicode MS"/>
              </a:rPr>
              <a:t> إجازة وضع مدتها خمسة وأربعون يوما وإجازة عدة الوفاة للمتعاقدة السخمة وإجازة شهر لغير السخمة في حال وفاة الزوج.</a:t>
            </a:r>
          </a:p>
        </p:txBody>
      </p:sp>
      <p:sp>
        <p:nvSpPr>
          <p:cNvPr id="8" name="Rectangle 7"/>
          <p:cNvSpPr/>
          <p:nvPr/>
        </p:nvSpPr>
        <p:spPr>
          <a:xfrm>
            <a:off x="742950" y="6004321"/>
            <a:ext cx="6082903" cy="825104"/>
          </a:xfrm>
          <a:prstGeom prst="rect">
            <a:avLst/>
          </a:prstGeom>
        </p:spPr>
        <p:txBody>
          <a:bodyPr lIns="0" tIns="0" rIns="0" bIns="0">
            <a:noAutofit/>
          </a:bodyPr>
          <a:lstStyle/>
          <a:p>
            <a:pPr indent="520700" algn="just" rtl="1">
              <a:lnSpc>
                <a:spcPts val="3544"/>
              </a:lnSpc>
              <a:spcBef>
                <a:spcPts val="7630"/>
              </a:spcBef>
              <a:spcAft>
                <a:spcPts val="13510"/>
              </a:spcAft>
            </a:pPr>
            <a:r>
              <a:rPr lang="ar-SA" sz="1700">
                <a:latin typeface="Arial Unicode MS"/>
              </a:rPr>
              <a:t>يجوز للمتعاقد خلال ابنة الواحدة </a:t>
            </a:r>
            <a:r>
              <a:rPr lang="ar-SA" sz="1800">
                <a:latin typeface="Arial Unicode MS"/>
              </a:rPr>
              <a:t>أن </a:t>
            </a:r>
            <a:r>
              <a:rPr lang="ar-SA" sz="1700">
                <a:latin typeface="Arial Unicode MS"/>
              </a:rPr>
              <a:t>يجمع بين </a:t>
            </a:r>
            <a:r>
              <a:rPr lang="ar-SA" sz="1800">
                <a:latin typeface="Arial Unicode MS"/>
              </a:rPr>
              <a:t>أكثر </a:t>
            </a:r>
            <a:r>
              <a:rPr lang="ar-SA" sz="1700">
                <a:latin typeface="Arial Unicode MS"/>
              </a:rPr>
              <a:t>من إجازة من الإجازات الستحقة له متى توافرت أسياب استحقاقها.</a:t>
            </a:r>
          </a:p>
        </p:txBody>
      </p:sp>
      <p:sp>
        <p:nvSpPr>
          <p:cNvPr id="9" name="Rectangle 8"/>
          <p:cNvSpPr/>
          <p:nvPr/>
        </p:nvSpPr>
        <p:spPr>
          <a:xfrm>
            <a:off x="750093" y="9386887"/>
            <a:ext cx="6100763" cy="821531"/>
          </a:xfrm>
          <a:prstGeom prst="rect">
            <a:avLst/>
          </a:prstGeom>
        </p:spPr>
        <p:txBody>
          <a:bodyPr lIns="0" tIns="0" rIns="0" bIns="0">
            <a:noAutofit/>
          </a:bodyPr>
          <a:lstStyle/>
          <a:p>
            <a:pPr indent="0" rtl="1">
              <a:lnSpc>
                <a:spcPts val="3825"/>
              </a:lnSpc>
              <a:spcBef>
                <a:spcPts val="13510"/>
              </a:spcBef>
            </a:pPr>
            <a:r>
              <a:rPr lang="ar-SA" sz="1700">
                <a:latin typeface="Arial Unicode MS"/>
              </a:rPr>
              <a:t>لمجلس الجامعة الموافقة على ندب المتعاقد أو إعارته من الجامعة لمدة لا تزيد </a:t>
            </a:r>
            <a:r>
              <a:rPr lang="ar-SA" sz="1800">
                <a:latin typeface="Arial Unicode MS"/>
              </a:rPr>
              <a:t>عن </a:t>
            </a:r>
            <a:r>
              <a:rPr lang="ar-SA" sz="1700">
                <a:latin typeface="Arial Unicode MS"/>
              </a:rPr>
              <a:t>ستة أثهر وفق قواعد يضمها مجلس الجامعة</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78581"/>
            <a:ext cx="421481" cy="414337"/>
          </a:xfrm>
          <a:prstGeom prst="rect">
            <a:avLst/>
          </a:prstGeom>
        </p:spPr>
      </p:pic>
      <p:pic>
        <p:nvPicPr>
          <p:cNvPr id="3" name="Picture 2"/>
          <p:cNvPicPr>
            <a:picLocks noChangeAspect="1"/>
          </p:cNvPicPr>
          <p:nvPr/>
        </p:nvPicPr>
        <p:blipFill>
          <a:blip r:embed="rId3"/>
          <a:stretch>
            <a:fillRect/>
          </a:stretch>
        </p:blipFill>
        <p:spPr>
          <a:xfrm>
            <a:off x="6843712" y="10208418"/>
            <a:ext cx="464344" cy="414338"/>
          </a:xfrm>
          <a:prstGeom prst="rect">
            <a:avLst/>
          </a:prstGeom>
        </p:spPr>
      </p:pic>
      <p:pic>
        <p:nvPicPr>
          <p:cNvPr id="4" name="Picture 3"/>
          <p:cNvPicPr>
            <a:picLocks noChangeAspect="1"/>
          </p:cNvPicPr>
          <p:nvPr/>
        </p:nvPicPr>
        <p:blipFill>
          <a:blip r:embed="rId4"/>
          <a:stretch>
            <a:fillRect/>
          </a:stretch>
        </p:blipFill>
        <p:spPr>
          <a:xfrm>
            <a:off x="271462" y="10201275"/>
            <a:ext cx="414338" cy="414337"/>
          </a:xfrm>
          <a:prstGeom prst="rect">
            <a:avLst/>
          </a:prstGeom>
        </p:spPr>
      </p:pic>
      <p:sp>
        <p:nvSpPr>
          <p:cNvPr id="5" name="Rectangle 4"/>
          <p:cNvSpPr/>
          <p:nvPr/>
        </p:nvSpPr>
        <p:spPr>
          <a:xfrm>
            <a:off x="6800850" y="35718"/>
            <a:ext cx="485775" cy="457200"/>
          </a:xfrm>
          <a:prstGeom prst="rect">
            <a:avLst/>
          </a:prstGeom>
        </p:spPr>
        <p:txBody>
          <a:bodyPr wrap="none" lIns="0" tIns="0" rIns="0" bIns="0">
            <a:noAutofit/>
          </a:bodyPr>
          <a:lstStyle/>
          <a:p>
            <a:pPr indent="0">
              <a:lnSpc>
                <a:spcPts val="4760"/>
              </a:lnSpc>
            </a:pPr>
            <a:r>
              <a:rPr lang="en-US" sz="4200">
                <a:solidFill>
                  <a:srgbClr val="735949"/>
                </a:solidFill>
                <a:latin typeface="Franklin Gothic Demi"/>
              </a:rPr>
              <a:t>1</a:t>
            </a:r>
          </a:p>
        </p:txBody>
      </p:sp>
      <p:sp>
        <p:nvSpPr>
          <p:cNvPr id="6" name="Rectangle 5"/>
          <p:cNvSpPr/>
          <p:nvPr/>
        </p:nvSpPr>
        <p:spPr>
          <a:xfrm>
            <a:off x="728662" y="507206"/>
            <a:ext cx="6093619" cy="842962"/>
          </a:xfrm>
          <a:prstGeom prst="rect">
            <a:avLst/>
          </a:prstGeom>
        </p:spPr>
        <p:txBody>
          <a:bodyPr lIns="0" tIns="0" rIns="0" bIns="0">
            <a:noAutofit/>
          </a:bodyPr>
          <a:lstStyle/>
          <a:p>
            <a:pPr indent="0" algn="just" rtl="1">
              <a:lnSpc>
                <a:spcPts val="3347"/>
              </a:lnSpc>
              <a:spcAft>
                <a:spcPts val="8400"/>
              </a:spcAft>
            </a:pPr>
            <a:r>
              <a:rPr lang="ar-SA" sz="1700">
                <a:latin typeface="Arial Unicode MS"/>
              </a:rPr>
              <a:t>على </a:t>
            </a:r>
            <a:r>
              <a:rPr lang="ar-SA" sz="1800">
                <a:latin typeface="Arial Unicode MS"/>
              </a:rPr>
              <a:t>أن </a:t>
            </a:r>
            <a:r>
              <a:rPr lang="ar-SA" sz="1700">
                <a:latin typeface="Arial Unicode MS"/>
              </a:rPr>
              <a:t>تتحمل الجهة </a:t>
            </a:r>
            <a:r>
              <a:rPr lang="ar-SA" sz="1800">
                <a:latin typeface="Arial Unicode MS"/>
              </a:rPr>
              <a:t>التي </a:t>
            </a:r>
            <a:r>
              <a:rPr lang="ar-SA" sz="1700">
                <a:latin typeface="Arial Unicode MS"/>
              </a:rPr>
              <a:t>سندب إيها سسحقاته الماية وتعتبر خدمته متصلة ولا بسحق عنها </a:t>
            </a:r>
            <a:r>
              <a:rPr lang="ar-SA" sz="1800">
                <a:latin typeface="Arial Unicode MS"/>
              </a:rPr>
              <a:t>مكانأة </a:t>
            </a:r>
            <a:r>
              <a:rPr lang="ar-SA" sz="1700">
                <a:latin typeface="Arial Unicode MS"/>
              </a:rPr>
              <a:t>نهاية خدمة.</a:t>
            </a:r>
          </a:p>
        </p:txBody>
      </p:sp>
      <p:sp>
        <p:nvSpPr>
          <p:cNvPr id="7" name="Rectangle 6"/>
          <p:cNvSpPr/>
          <p:nvPr/>
        </p:nvSpPr>
        <p:spPr>
          <a:xfrm>
            <a:off x="728662" y="2943225"/>
            <a:ext cx="6100763" cy="4457700"/>
          </a:xfrm>
          <a:prstGeom prst="rect">
            <a:avLst/>
          </a:prstGeom>
        </p:spPr>
        <p:txBody>
          <a:bodyPr lIns="0" tIns="0" rIns="0" bIns="0">
            <a:noAutofit/>
          </a:bodyPr>
          <a:lstStyle/>
          <a:p>
            <a:pPr indent="546100" algn="r" rtl="1">
              <a:lnSpc>
                <a:spcPts val="3544"/>
              </a:lnSpc>
              <a:spcBef>
                <a:spcPts val="8400"/>
              </a:spcBef>
              <a:spcAft>
                <a:spcPts val="280"/>
              </a:spcAft>
            </a:pPr>
            <a:r>
              <a:rPr lang="ar-SA" sz="1700">
                <a:latin typeface="Arial Unicode MS"/>
              </a:rPr>
              <a:t>للجامعة نقل المتعاقد إلى وظيغة </a:t>
            </a:r>
            <a:r>
              <a:rPr lang="ar-SA" sz="1800">
                <a:latin typeface="Arial Unicode MS"/>
              </a:rPr>
              <a:t>أخرى </a:t>
            </a:r>
            <a:r>
              <a:rPr lang="ar-SA" sz="1700">
                <a:latin typeface="Arial Unicode MS"/>
              </a:rPr>
              <a:t>داخل الجامعة أو الموافقة </a:t>
            </a:r>
            <a:r>
              <a:rPr lang="ar-SA" sz="1900">
                <a:latin typeface="Arial Unicode MS"/>
              </a:rPr>
              <a:t>على </a:t>
            </a:r>
            <a:r>
              <a:rPr lang="ar-SA" sz="1700">
                <a:latin typeface="Arial Unicode MS"/>
              </a:rPr>
              <a:t>نقله من خارجها بالثروط الآتية : </a:t>
            </a:r>
            <a:r>
              <a:rPr lang="en-US" sz="1700">
                <a:latin typeface="Arial Unicode MS"/>
              </a:rPr>
              <a:t>١</a:t>
            </a:r>
            <a:r>
              <a:rPr lang="ar-SA" sz="1700">
                <a:latin typeface="Arial Unicode MS"/>
              </a:rPr>
              <a:t> — </a:t>
            </a:r>
            <a:r>
              <a:rPr lang="ar-SA" sz="1800">
                <a:latin typeface="Arial Unicode MS"/>
              </a:rPr>
              <a:t>أن </a:t>
            </a:r>
            <a:r>
              <a:rPr lang="ar-SA" sz="1700">
                <a:latin typeface="Arial Unicode MS"/>
              </a:rPr>
              <a:t>لا تتوفر كغاءات سعودية لشغل الوظيغة المنقول إيها. </a:t>
            </a:r>
            <a:r>
              <a:rPr lang="en-US" sz="1700">
                <a:latin typeface="Arial Unicode MS"/>
              </a:rPr>
              <a:t>٢</a:t>
            </a:r>
            <a:r>
              <a:rPr lang="ar-SA" sz="1700">
                <a:latin typeface="Arial Unicode MS"/>
              </a:rPr>
              <a:t> </a:t>
            </a:r>
            <a:r>
              <a:rPr lang="en-US" sz="1200">
                <a:latin typeface="Arial Unicode MS"/>
              </a:rPr>
              <a:t>٠</a:t>
            </a:r>
            <a:r>
              <a:rPr lang="ar-SA" sz="1200">
                <a:latin typeface="Arial Unicode MS"/>
              </a:rPr>
              <a:t> </a:t>
            </a:r>
            <a:r>
              <a:rPr lang="ar-SA" sz="1800">
                <a:latin typeface="Arial Unicode MS"/>
              </a:rPr>
              <a:t>أن </a:t>
            </a:r>
            <a:r>
              <a:rPr lang="ar-SA" sz="1700">
                <a:latin typeface="Arial Unicode MS"/>
              </a:rPr>
              <a:t>يكون المتعاقد مستوفيأ للمؤهلات المطلوبة للوظيغة المنقول</a:t>
            </a:r>
          </a:p>
          <a:p>
            <a:pPr indent="546100" algn="r" rtl="1">
              <a:lnSpc>
                <a:spcPts val="2680"/>
              </a:lnSpc>
              <a:spcAft>
                <a:spcPts val="280"/>
              </a:spcAft>
            </a:pPr>
            <a:r>
              <a:rPr lang="ar-SA" sz="2000">
                <a:latin typeface="Arial Unicode MS"/>
              </a:rPr>
              <a:t>ابها.</a:t>
            </a:r>
          </a:p>
          <a:p>
            <a:pPr marR="546100" indent="-546100" algn="just" rtl="1">
              <a:lnSpc>
                <a:spcPts val="3319"/>
              </a:lnSpc>
              <a:spcAft>
                <a:spcPts val="8680"/>
              </a:spcAft>
            </a:pPr>
            <a:r>
              <a:rPr lang="en-US" sz="1700">
                <a:latin typeface="Arial Unicode MS"/>
              </a:rPr>
              <a:t>٣</a:t>
            </a:r>
            <a:r>
              <a:rPr lang="ar-SA" sz="1700">
                <a:latin typeface="Arial Unicode MS"/>
              </a:rPr>
              <a:t> </a:t>
            </a:r>
            <a:r>
              <a:rPr lang="en-US" sz="1200">
                <a:latin typeface="Arial Unicode MS"/>
              </a:rPr>
              <a:t>٠</a:t>
            </a:r>
            <a:r>
              <a:rPr lang="ar-SA" sz="1200">
                <a:latin typeface="Arial Unicode MS"/>
              </a:rPr>
              <a:t> </a:t>
            </a:r>
            <a:r>
              <a:rPr lang="ar-SA" sz="1700">
                <a:latin typeface="Arial Unicode MS"/>
              </a:rPr>
              <a:t>أن يوافق المتعاقد </a:t>
            </a:r>
            <a:r>
              <a:rPr lang="ar-SA" sz="1900">
                <a:latin typeface="Arial Unicode MS"/>
              </a:rPr>
              <a:t>عر </a:t>
            </a:r>
            <a:r>
              <a:rPr lang="ar-SA" sz="1700">
                <a:latin typeface="Arial Unicode MS"/>
              </a:rPr>
              <a:t>انقل وكذلك الجهة المنقول منها ني حال انقل إر الجامعة ض جهة </a:t>
            </a:r>
            <a:r>
              <a:rPr lang="ar-SA" sz="1800">
                <a:latin typeface="Arial Unicode MS"/>
              </a:rPr>
              <a:t>أخرى. </a:t>
            </a:r>
            <a:r>
              <a:rPr lang="ar-SA" sz="1700">
                <a:latin typeface="Arial Unicode MS"/>
              </a:rPr>
              <a:t>وإذا </a:t>
            </a:r>
            <a:r>
              <a:rPr lang="ar-SA" sz="1800">
                <a:latin typeface="Arial Unicode MS"/>
              </a:rPr>
              <a:t>كان </a:t>
            </a:r>
            <a:r>
              <a:rPr lang="ar-SA" sz="1700">
                <a:latin typeface="Arial Unicode MS"/>
              </a:rPr>
              <a:t>انقل نل نهاية مدة العقد فتتمر معاملة المتعاقد وفقآ لعقده المعمول </a:t>
            </a:r>
            <a:r>
              <a:rPr lang="ar-SA" sz="1900">
                <a:latin typeface="Arial Unicode MS"/>
              </a:rPr>
              <a:t>به </a:t>
            </a:r>
            <a:r>
              <a:rPr lang="ar-SA" sz="1700">
                <a:latin typeface="Arial Unicode MS"/>
              </a:rPr>
              <a:t>ويعدل وضعه بعد انتهاء العقد أو أقرب سنة عقدية إذا كانت مدة العقد </a:t>
            </a:r>
            <a:r>
              <a:rPr lang="ar-SA" sz="1800">
                <a:latin typeface="Arial Unicode MS"/>
              </a:rPr>
              <a:t>أكثر </a:t>
            </a:r>
            <a:r>
              <a:rPr lang="en-US" sz="1800">
                <a:latin typeface="Arial Unicode MS"/>
              </a:rPr>
              <a:t>٠</a:t>
            </a:r>
            <a:r>
              <a:rPr lang="ar-SA" sz="1800">
                <a:latin typeface="Arial Unicode MS"/>
              </a:rPr>
              <a:t>ن </a:t>
            </a:r>
            <a:r>
              <a:rPr lang="ar-SA" sz="1700">
                <a:latin typeface="Arial Unicode MS"/>
              </a:rPr>
              <a:t>سة.</a:t>
            </a:r>
          </a:p>
        </p:txBody>
      </p:sp>
      <p:sp>
        <p:nvSpPr>
          <p:cNvPr id="8" name="Rectangle 7"/>
          <p:cNvSpPr/>
          <p:nvPr/>
        </p:nvSpPr>
        <p:spPr>
          <a:xfrm>
            <a:off x="728662" y="9022556"/>
            <a:ext cx="5564981" cy="400050"/>
          </a:xfrm>
          <a:prstGeom prst="rect">
            <a:avLst/>
          </a:prstGeom>
        </p:spPr>
        <p:txBody>
          <a:bodyPr wrap="none" lIns="0" tIns="0" rIns="0" bIns="0">
            <a:noAutofit/>
          </a:bodyPr>
          <a:lstStyle/>
          <a:p>
            <a:pPr indent="546100" algn="r" rtl="1">
              <a:lnSpc>
                <a:spcPts val="2410"/>
              </a:lnSpc>
              <a:spcBef>
                <a:spcPts val="8680"/>
              </a:spcBef>
              <a:spcAft>
                <a:spcPts val="1470"/>
              </a:spcAft>
            </a:pPr>
            <a:r>
              <a:rPr lang="ar-SA" sz="1700">
                <a:latin typeface="Arial Unicode MS"/>
              </a:rPr>
              <a:t>إذا نقل المتعاقد إلى الجامعة من جهة حكومية </a:t>
            </a:r>
            <a:r>
              <a:rPr lang="ar-SA" sz="1800">
                <a:latin typeface="Arial Unicode MS"/>
              </a:rPr>
              <a:t>أخرى </a:t>
            </a:r>
            <a:r>
              <a:rPr lang="ar-SA" sz="1700">
                <a:latin typeface="Arial Unicode MS"/>
              </a:rPr>
              <a:t>فيعامل</a:t>
            </a:r>
          </a:p>
        </p:txBody>
      </p:sp>
      <p:sp>
        <p:nvSpPr>
          <p:cNvPr id="9" name="Rectangle 8"/>
          <p:cNvSpPr/>
          <p:nvPr/>
        </p:nvSpPr>
        <p:spPr>
          <a:xfrm>
            <a:off x="5786437" y="9544050"/>
            <a:ext cx="1028700" cy="435768"/>
          </a:xfrm>
          <a:prstGeom prst="rect">
            <a:avLst/>
          </a:prstGeom>
        </p:spPr>
        <p:txBody>
          <a:bodyPr wrap="none" lIns="0" tIns="0" rIns="0" bIns="0">
            <a:noAutofit/>
          </a:bodyPr>
          <a:lstStyle/>
          <a:p>
            <a:pPr marR="531813" indent="-546100" algn="just" rtl="1">
              <a:lnSpc>
                <a:spcPts val="2410"/>
              </a:lnSpc>
              <a:spcBef>
                <a:spcPts val="1470"/>
              </a:spcBef>
            </a:pPr>
            <a:r>
              <a:rPr lang="ar-SA" sz="1800">
                <a:latin typeface="Arial Unicode MS"/>
              </a:rPr>
              <a:t>وفق الآتي:</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28625" y="596503"/>
            <a:ext cx="6379368" cy="3082528"/>
          </a:xfrm>
          <a:prstGeom prst="rect">
            <a:avLst/>
          </a:prstGeom>
        </p:spPr>
        <p:txBody>
          <a:bodyPr lIns="0" tIns="0" rIns="0" bIns="0">
            <a:noAutofit/>
          </a:bodyPr>
          <a:lstStyle/>
          <a:p>
            <a:pPr marR="552054" indent="-584200" algn="just" rtl="1">
              <a:lnSpc>
                <a:spcPts val="3403"/>
              </a:lnSpc>
              <a:spcAft>
                <a:spcPts val="210"/>
              </a:spcAft>
            </a:pPr>
            <a:r>
              <a:rPr lang="en-US" sz="1700">
                <a:latin typeface="Arial Unicode MS"/>
              </a:rPr>
              <a:t>١</a:t>
            </a:r>
            <a:r>
              <a:rPr lang="ar-SA" sz="1700">
                <a:latin typeface="Arial Unicode MS"/>
              </a:rPr>
              <a:t> - </a:t>
            </a:r>
            <a:r>
              <a:rPr lang="ar-SA" sz="1800">
                <a:latin typeface="Arial Unicode MS"/>
              </a:rPr>
              <a:t>يعتبر </a:t>
            </a:r>
            <a:r>
              <a:rPr lang="ar-SA" sz="1700">
                <a:latin typeface="Arial Unicode MS"/>
              </a:rPr>
              <a:t>العقد سنمرا بالشين للاجازابت ومدة الة^دمة</a:t>
            </a:r>
            <a:r>
              <a:rPr lang="en-US" sz="1700">
                <a:latin typeface="Arial Unicode MS"/>
              </a:rPr>
              <a:t>٠</a:t>
            </a:r>
          </a:p>
          <a:p>
            <a:pPr marL="330200" marR="552054" indent="0" algn="just" rtl="1">
              <a:lnSpc>
                <a:spcPts val="3403"/>
              </a:lnSpc>
              <a:spcAft>
                <a:spcPts val="210"/>
              </a:spcAft>
            </a:pPr>
            <a:r>
              <a:rPr lang="ar-SA" sz="1700">
                <a:latin typeface="Arial Unicode MS"/>
              </a:rPr>
              <a:t>وتحتسب مدة الخدمة كخبرة </a:t>
            </a:r>
            <a:r>
              <a:rPr lang="ar-SA" sz="1800">
                <a:latin typeface="Arial Unicode MS"/>
              </a:rPr>
              <a:t>بالنعسبة </a:t>
            </a:r>
            <a:r>
              <a:rPr lang="ar-SA" sz="1700">
                <a:latin typeface="Arial Unicode MS"/>
              </a:rPr>
              <a:t>لأعضاء هيئة التدريس </a:t>
            </a:r>
            <a:r>
              <a:rPr lang="ar-SA" sz="1800">
                <a:latin typeface="Arial Unicode MS"/>
              </a:rPr>
              <a:t>ومن </a:t>
            </a:r>
            <a:r>
              <a:rPr lang="ar-SA" sz="1700">
                <a:latin typeface="Arial Unicode MS"/>
              </a:rPr>
              <a:t>في </a:t>
            </a:r>
            <a:r>
              <a:rPr lang="ar-SA" sz="1800">
                <a:latin typeface="Arial Unicode MS"/>
              </a:rPr>
              <a:t>حكمهم وفق </a:t>
            </a:r>
            <a:r>
              <a:rPr lang="ar-SA" sz="1700">
                <a:latin typeface="Arial Unicode MS"/>
              </a:rPr>
              <a:t>ما جاء بالمادة(</a:t>
            </a:r>
            <a:r>
              <a:rPr lang="en-US" sz="1700">
                <a:latin typeface="Arial Unicode MS"/>
              </a:rPr>
              <a:t>٠</a:t>
            </a:r>
            <a:r>
              <a:rPr lang="ar-SA" sz="1700">
                <a:latin typeface="Arial Unicode MS"/>
              </a:rPr>
              <a:t> </a:t>
            </a:r>
            <a:r>
              <a:rPr lang="en-US" sz="1700">
                <a:latin typeface="Arial Unicode MS"/>
              </a:rPr>
              <a:t>١</a:t>
            </a:r>
            <a:r>
              <a:rPr lang="ar-SA" sz="1700">
                <a:latin typeface="Arial Unicode MS"/>
              </a:rPr>
              <a:t>) من هذ</a:t>
            </a:r>
            <a:r>
              <a:rPr lang="en-US" sz="1700">
                <a:latin typeface="Arial Unicode MS"/>
              </a:rPr>
              <a:t>٥</a:t>
            </a:r>
            <a:r>
              <a:rPr lang="ar-SA" sz="1700">
                <a:latin typeface="Arial Unicode MS"/>
              </a:rPr>
              <a:t> اللائحة.</a:t>
            </a:r>
          </a:p>
          <a:p>
            <a:pPr marL="330200" marR="552054" indent="-584200" algn="just" rtl="1">
              <a:lnSpc>
                <a:spcPts val="3347"/>
              </a:lnSpc>
              <a:spcAft>
                <a:spcPts val="11900"/>
              </a:spcAft>
            </a:pPr>
            <a:r>
              <a:rPr lang="en-US" sz="1700">
                <a:latin typeface="Arial Unicode MS"/>
              </a:rPr>
              <a:t>٢</a:t>
            </a:r>
            <a:r>
              <a:rPr lang="ar-SA" sz="1700">
                <a:latin typeface="Arial Unicode MS"/>
              </a:rPr>
              <a:t> - بالنبة لمكافأة نهاية خدمته ابابقة فيعامل وفقآ لعقده </a:t>
            </a:r>
            <a:r>
              <a:rPr lang="ar-SA" sz="2300">
                <a:latin typeface="Arial Unicode MS"/>
              </a:rPr>
              <a:t>هع </a:t>
            </a:r>
            <a:r>
              <a:rPr lang="ar-SA" sz="1700">
                <a:latin typeface="Arial Unicode MS"/>
              </a:rPr>
              <a:t>جهته </a:t>
            </a:r>
            <a:r>
              <a:rPr lang="en-US" sz="1700">
                <a:latin typeface="Arial Unicode MS"/>
              </a:rPr>
              <a:t>١</a:t>
            </a:r>
            <a:r>
              <a:rPr lang="ar-SA" sz="1700">
                <a:latin typeface="Arial Unicode MS"/>
              </a:rPr>
              <a:t>لابقة، أما خدماته </a:t>
            </a:r>
            <a:r>
              <a:rPr lang="ar-SA" sz="1800">
                <a:latin typeface="Arial Unicode MS"/>
              </a:rPr>
              <a:t>في </a:t>
            </a:r>
            <a:r>
              <a:rPr lang="ar-SA" sz="1700">
                <a:latin typeface="Arial Unicode MS"/>
              </a:rPr>
              <a:t>الجامعة فيعامل وفقا لأحكام هذه اللائحة.</a:t>
            </a:r>
          </a:p>
        </p:txBody>
      </p:sp>
      <p:sp>
        <p:nvSpPr>
          <p:cNvPr id="3" name="Rectangle 2"/>
          <p:cNvSpPr/>
          <p:nvPr/>
        </p:nvSpPr>
        <p:spPr>
          <a:xfrm>
            <a:off x="742950" y="6022181"/>
            <a:ext cx="6093618" cy="1650206"/>
          </a:xfrm>
          <a:prstGeom prst="rect">
            <a:avLst/>
          </a:prstGeom>
        </p:spPr>
        <p:txBody>
          <a:bodyPr lIns="0" tIns="0" rIns="0" bIns="0">
            <a:noAutofit/>
          </a:bodyPr>
          <a:lstStyle/>
          <a:p>
            <a:pPr indent="584200" algn="just" rtl="1">
              <a:lnSpc>
                <a:spcPts val="3403"/>
              </a:lnSpc>
              <a:spcBef>
                <a:spcPts val="11900"/>
              </a:spcBef>
              <a:spcAft>
                <a:spcPts val="8260"/>
              </a:spcAft>
            </a:pPr>
            <a:r>
              <a:rPr lang="ar-SA" sz="1700">
                <a:latin typeface="Arial Unicode MS"/>
              </a:rPr>
              <a:t>يخخع المتعاقد نيما </a:t>
            </a:r>
            <a:r>
              <a:rPr lang="ar-SA" sz="1800">
                <a:latin typeface="Arial Unicode MS"/>
              </a:rPr>
              <a:t>لم </a:t>
            </a:r>
            <a:r>
              <a:rPr lang="ar-SA" sz="1700">
                <a:latin typeface="Arial Unicode MS"/>
              </a:rPr>
              <a:t>ينحى عليه </a:t>
            </a:r>
            <a:r>
              <a:rPr lang="ar-SA" sz="1800">
                <a:latin typeface="Arial Unicode MS"/>
              </a:rPr>
              <a:t>في </a:t>
            </a:r>
            <a:r>
              <a:rPr lang="ar-SA" sz="1700">
                <a:latin typeface="Arial Unicode MS"/>
              </a:rPr>
              <a:t>هذ</a:t>
            </a:r>
            <a:r>
              <a:rPr lang="en-US" sz="1700">
                <a:latin typeface="Arial Unicode MS"/>
              </a:rPr>
              <a:t>٥</a:t>
            </a:r>
            <a:r>
              <a:rPr lang="ar-SA" sz="1700">
                <a:latin typeface="Arial Unicode MS"/>
              </a:rPr>
              <a:t> اللائحة للواجبات والمسثوليات الي </a:t>
            </a:r>
            <a:r>
              <a:rPr lang="ar-SA" sz="2200">
                <a:latin typeface="Arial Unicode MS"/>
              </a:rPr>
              <a:t>تنمى </a:t>
            </a:r>
            <a:r>
              <a:rPr lang="ar-SA" sz="1700">
                <a:latin typeface="Arial Unicode MS"/>
              </a:rPr>
              <a:t>عيها لوائح الجامعة وفيما </a:t>
            </a:r>
            <a:r>
              <a:rPr lang="ar-SA" sz="1800">
                <a:latin typeface="Arial Unicode MS"/>
              </a:rPr>
              <a:t>لم </a:t>
            </a:r>
            <a:r>
              <a:rPr lang="ar-SA" sz="1700">
                <a:latin typeface="Arial Unicode MS"/>
              </a:rPr>
              <a:t>يرد فيه </a:t>
            </a:r>
            <a:r>
              <a:rPr lang="ar-SA" sz="2200">
                <a:latin typeface="Arial Unicode MS"/>
              </a:rPr>
              <a:t>نمى </a:t>
            </a:r>
            <a:r>
              <a:rPr lang="ar-SA" sz="1800">
                <a:latin typeface="Arial Unicode MS"/>
              </a:rPr>
              <a:t>في </a:t>
            </a:r>
            <a:r>
              <a:rPr lang="ar-SA" sz="1700">
                <a:latin typeface="Arial Unicode MS"/>
              </a:rPr>
              <a:t>هذ</a:t>
            </a:r>
            <a:r>
              <a:rPr lang="en-US" sz="1700">
                <a:latin typeface="Arial Unicode MS"/>
              </a:rPr>
              <a:t>٥</a:t>
            </a:r>
            <a:r>
              <a:rPr lang="ar-SA" sz="1700">
                <a:latin typeface="Arial Unicode MS"/>
              </a:rPr>
              <a:t> اللوائح تطبق بشأنها الأحكام الواردة ني نظام الخدمة المدنية ولوائحه التنفيذية.</a:t>
            </a:r>
          </a:p>
        </p:txBody>
      </p:sp>
      <p:sp>
        <p:nvSpPr>
          <p:cNvPr id="4" name="Rectangle 3"/>
          <p:cNvSpPr/>
          <p:nvPr/>
        </p:nvSpPr>
        <p:spPr>
          <a:xfrm>
            <a:off x="757237" y="9286875"/>
            <a:ext cx="6082903" cy="810815"/>
          </a:xfrm>
          <a:prstGeom prst="rect">
            <a:avLst/>
          </a:prstGeom>
        </p:spPr>
        <p:txBody>
          <a:bodyPr lIns="0" tIns="0" rIns="0" bIns="0">
            <a:noAutofit/>
          </a:bodyPr>
          <a:lstStyle/>
          <a:p>
            <a:pPr indent="584200" algn="just" rtl="1">
              <a:lnSpc>
                <a:spcPts val="3319"/>
              </a:lnSpc>
              <a:spcBef>
                <a:spcPts val="8260"/>
              </a:spcBef>
            </a:pPr>
            <a:r>
              <a:rPr lang="ar-SA" sz="1900">
                <a:latin typeface="Arial Unicode MS"/>
              </a:rPr>
              <a:t>يخضع </a:t>
            </a:r>
            <a:r>
              <a:rPr lang="ar-SA" sz="1700">
                <a:latin typeface="Arial Unicode MS"/>
              </a:rPr>
              <a:t>الماقد </a:t>
            </a:r>
            <a:r>
              <a:rPr lang="ar-SA" sz="1900">
                <a:latin typeface="Arial Unicode MS"/>
              </a:rPr>
              <a:t>بانبة </a:t>
            </a:r>
            <a:r>
              <a:rPr lang="ar-SA" sz="1700">
                <a:latin typeface="Arial Unicode MS"/>
              </a:rPr>
              <a:t>إلى الأخطاء الوظيفية </a:t>
            </a:r>
            <a:r>
              <a:rPr lang="ar-SA" sz="1900">
                <a:latin typeface="Arial Unicode MS"/>
              </a:rPr>
              <a:t>اذي يرتكبها </a:t>
            </a:r>
            <a:r>
              <a:rPr lang="ar-SA" sz="1700">
                <a:latin typeface="Arial Unicode MS"/>
              </a:rPr>
              <a:t>أنناء الخدمة </a:t>
            </a:r>
            <a:r>
              <a:rPr lang="ar-SA" sz="1800">
                <a:latin typeface="Arial Unicode MS"/>
              </a:rPr>
              <a:t>لأحكام تأدب </a:t>
            </a:r>
            <a:r>
              <a:rPr lang="ar-SA" sz="1700">
                <a:latin typeface="Arial Unicode MS"/>
              </a:rPr>
              <a:t>العربيين </a:t>
            </a:r>
            <a:r>
              <a:rPr lang="ar-SA" sz="1800">
                <a:latin typeface="Arial Unicode MS"/>
              </a:rPr>
              <a:t>في الجامعة </a:t>
            </a:r>
            <a:r>
              <a:rPr lang="ar-SA" sz="1700">
                <a:latin typeface="Arial Unicode MS"/>
              </a:rPr>
              <a:t>ونصوص هذه </a:t>
            </a:r>
            <a:r>
              <a:rPr lang="ar-SA" sz="1800">
                <a:latin typeface="Arial Unicode MS"/>
              </a:rPr>
              <a:t>اللائحة.</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06" y="10715"/>
            <a:ext cx="6986587" cy="1953816"/>
          </a:xfrm>
          <a:prstGeom prst="rect">
            <a:avLst/>
          </a:prstGeom>
        </p:spPr>
      </p:pic>
      <p:pic>
        <p:nvPicPr>
          <p:cNvPr id="3" name="Picture 2"/>
          <p:cNvPicPr>
            <a:picLocks noChangeAspect="1"/>
          </p:cNvPicPr>
          <p:nvPr/>
        </p:nvPicPr>
        <p:blipFill>
          <a:blip r:embed="rId3"/>
          <a:stretch>
            <a:fillRect/>
          </a:stretch>
        </p:blipFill>
        <p:spPr>
          <a:xfrm>
            <a:off x="285750" y="10140553"/>
            <a:ext cx="7040165" cy="542925"/>
          </a:xfrm>
          <a:prstGeom prst="rect">
            <a:avLst/>
          </a:prstGeom>
        </p:spPr>
      </p:pic>
      <p:sp>
        <p:nvSpPr>
          <p:cNvPr id="4" name="Rectangle 3"/>
          <p:cNvSpPr/>
          <p:nvPr/>
        </p:nvSpPr>
        <p:spPr>
          <a:xfrm>
            <a:off x="425053" y="2525315"/>
            <a:ext cx="6736556" cy="6368653"/>
          </a:xfrm>
          <a:prstGeom prst="rect">
            <a:avLst/>
          </a:prstGeom>
        </p:spPr>
        <p:txBody>
          <a:bodyPr lIns="0" tIns="0" rIns="0" bIns="0">
            <a:noAutofit/>
          </a:bodyPr>
          <a:lstStyle/>
          <a:p>
            <a:pPr marR="356394" indent="0" algn="just" rtl="1">
              <a:lnSpc>
                <a:spcPts val="2280"/>
              </a:lnSpc>
              <a:spcBef>
                <a:spcPts val="3150"/>
              </a:spcBef>
              <a:spcAft>
                <a:spcPts val="1470"/>
              </a:spcAft>
            </a:pPr>
            <a:r>
              <a:rPr lang="ar-SA" sz="1700">
                <a:latin typeface="Arial Unicode MS"/>
              </a:rPr>
              <a:t>إن مجلى التعليم العالي.</a:t>
            </a:r>
          </a:p>
          <a:p>
            <a:pPr marL="348854" marR="356394" indent="0" algn="just" rtl="1">
              <a:lnSpc>
                <a:spcPts val="4613"/>
              </a:lnSpc>
            </a:pPr>
            <a:r>
              <a:rPr lang="ar-SA" sz="1700">
                <a:latin typeface="Arial Unicode MS"/>
              </a:rPr>
              <a:t>ساء على أحكام الفقرة (</a:t>
            </a:r>
            <a:r>
              <a:rPr lang="en-US" sz="1700">
                <a:latin typeface="Arial Unicode MS"/>
              </a:rPr>
              <a:t>٧</a:t>
            </a:r>
            <a:r>
              <a:rPr lang="ar-SA" sz="1700">
                <a:latin typeface="Arial Unicode MS"/>
              </a:rPr>
              <a:t>) من المادة (الخامة عشرة) من نظام مجلس التعليم العالي والجامعات التي </a:t>
            </a:r>
            <a:r>
              <a:rPr lang="ar-SA" sz="1900">
                <a:latin typeface="Arial Unicode MS"/>
              </a:rPr>
              <a:t>تقضي </a:t>
            </a:r>
            <a:r>
              <a:rPr lang="ar-SA" sz="1700">
                <a:latin typeface="Arial Unicode MS"/>
              </a:rPr>
              <a:t>بأن من اختصاصات مجلس التعليم العالي إصدار اللوائح المنظمة لشؤون منسوبي الجامعات الوظيفية من العوديين والمتعاقدين بمن فيهم أعضاء هيئة</a:t>
            </a:r>
          </a:p>
          <a:p>
            <a:pPr marL="348854" marR="356394" indent="0" algn="just" rtl="1">
              <a:lnSpc>
                <a:spcPts val="4359"/>
              </a:lnSpc>
            </a:pPr>
            <a:r>
              <a:rPr lang="ar-SA" sz="1700">
                <a:latin typeface="Arial Unicode MS"/>
              </a:rPr>
              <a:t>التدريس، ويثمل ذلك مرتباتهم، ومكافآتهم، وبدلاتهم، وذلك بعد إعدادها من قبل كل من وزارة التعليم العالي، ووزارة المالية والاقتصاد الوطني، والديوان العام للخدمة المدنية.</a:t>
            </a:r>
          </a:p>
          <a:p>
            <a:pPr marL="348854" marR="356394" indent="368300" algn="just" rtl="1">
              <a:lnSpc>
                <a:spcPts val="4219"/>
              </a:lnSpc>
              <a:spcAft>
                <a:spcPts val="1470"/>
              </a:spcAft>
            </a:pPr>
            <a:r>
              <a:rPr lang="ar-SA" sz="1700">
                <a:latin typeface="Arial Unicode MS"/>
              </a:rPr>
              <a:t>وبعد الاطلاع على </a:t>
            </a:r>
            <a:r>
              <a:rPr lang="ar-SA" sz="1800" b="1">
                <a:latin typeface="Arial"/>
              </a:rPr>
              <a:t>منكرة </a:t>
            </a:r>
            <a:r>
              <a:rPr lang="ar-SA" sz="1700">
                <a:latin typeface="Arial Unicode MS"/>
              </a:rPr>
              <a:t>الأمانة العامة لمجلس التعلبم العافي حول الموضوع، وبعد الاطلاع </a:t>
            </a:r>
            <a:r>
              <a:rPr lang="ar-SA" sz="2700" i="1">
                <a:latin typeface="Arial Unicode MS"/>
              </a:rPr>
              <a:t>لو</a:t>
            </a:r>
            <a:r>
              <a:rPr lang="ar-SA" sz="1700">
                <a:latin typeface="Arial Unicode MS"/>
              </a:rPr>
              <a:t> شروع </a:t>
            </a:r>
            <a:r>
              <a:rPr lang="ar-SA" sz="1800">
                <a:latin typeface="Arial Unicode MS"/>
              </a:rPr>
              <a:t>لائحة </a:t>
            </a:r>
            <a:r>
              <a:rPr lang="ar-SA" sz="1700">
                <a:latin typeface="Arial Unicode MS"/>
              </a:rPr>
              <a:t>توظيف غير الموديين في الجامعات بصبغتها المرفقة بمنكرة العرض قرر المجلس:</a:t>
            </a:r>
          </a:p>
        </p:txBody>
      </p:sp>
      <p:sp>
        <p:nvSpPr>
          <p:cNvPr id="5" name="Rectangle 4"/>
          <p:cNvSpPr/>
          <p:nvPr/>
        </p:nvSpPr>
        <p:spPr>
          <a:xfrm>
            <a:off x="732234" y="9083278"/>
            <a:ext cx="6072187" cy="896540"/>
          </a:xfrm>
          <a:prstGeom prst="rect">
            <a:avLst/>
          </a:prstGeom>
        </p:spPr>
        <p:txBody>
          <a:bodyPr lIns="0" tIns="0" rIns="0" bIns="0">
            <a:noAutofit/>
          </a:bodyPr>
          <a:lstStyle/>
          <a:p>
            <a:pPr indent="0" algn="just" rtl="1">
              <a:lnSpc>
                <a:spcPts val="3994"/>
              </a:lnSpc>
            </a:pPr>
            <a:r>
              <a:rPr lang="ar-SA" sz="1700">
                <a:latin typeface="Arial Unicode MS"/>
              </a:rPr>
              <a:t>((الموافقة عر لائحة توظيف غير العوديين ني الجاسات وفقآ للصبفة </a:t>
            </a:r>
            <a:r>
              <a:rPr lang="ar-SA" sz="1800">
                <a:latin typeface="Arial Unicode MS"/>
              </a:rPr>
              <a:t>المرفقة </a:t>
            </a:r>
            <a:r>
              <a:rPr lang="ar-SA" sz="1700">
                <a:latin typeface="Arial Unicode MS"/>
              </a:rPr>
              <a:t>بهذا القرار)).</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746" y="14287"/>
            <a:ext cx="7097316" cy="1950244"/>
          </a:xfrm>
          <a:prstGeom prst="rect">
            <a:avLst/>
          </a:prstGeom>
        </p:spPr>
      </p:pic>
      <p:pic>
        <p:nvPicPr>
          <p:cNvPr id="3" name="Picture 2"/>
          <p:cNvPicPr>
            <a:picLocks noChangeAspect="1"/>
          </p:cNvPicPr>
          <p:nvPr/>
        </p:nvPicPr>
        <p:blipFill>
          <a:blip r:embed="rId3"/>
          <a:stretch>
            <a:fillRect/>
          </a:stretch>
        </p:blipFill>
        <p:spPr>
          <a:xfrm>
            <a:off x="278606" y="10065543"/>
            <a:ext cx="7083028" cy="617935"/>
          </a:xfrm>
          <a:prstGeom prst="rect">
            <a:avLst/>
          </a:prstGeom>
        </p:spPr>
      </p:pic>
      <p:sp>
        <p:nvSpPr>
          <p:cNvPr id="4" name="Rectangle 3"/>
          <p:cNvSpPr/>
          <p:nvPr/>
        </p:nvSpPr>
        <p:spPr>
          <a:xfrm>
            <a:off x="728662" y="1985962"/>
            <a:ext cx="6125766" cy="1396603"/>
          </a:xfrm>
          <a:prstGeom prst="rect">
            <a:avLst/>
          </a:prstGeom>
        </p:spPr>
        <p:txBody>
          <a:bodyPr lIns="0" tIns="0" rIns="0" bIns="0">
            <a:noAutofit/>
          </a:bodyPr>
          <a:lstStyle/>
          <a:p>
            <a:pPr indent="508000" algn="just" rtl="1">
              <a:lnSpc>
                <a:spcPts val="3966"/>
              </a:lnSpc>
            </a:pPr>
            <a:r>
              <a:rPr lang="ar-SA" sz="1700">
                <a:latin typeface="Arial Unicode MS"/>
              </a:rPr>
              <a:t>يلتزم المتعاقد باتباع الأنظمة واللوائح واكعليمات افا</a:t>
            </a:r>
            <a:r>
              <a:rPr lang="ar-SA" sz="1800">
                <a:latin typeface="Arial Unicode MS"/>
              </a:rPr>
              <a:t>فذة ني المملكة </a:t>
            </a:r>
            <a:r>
              <a:rPr lang="ar-SA" sz="1700">
                <a:latin typeface="Arial Unicode MS"/>
              </a:rPr>
              <a:t>ويجب عليه </a:t>
            </a:r>
            <a:r>
              <a:rPr lang="ar-SA" sz="2700" i="1">
                <a:latin typeface="Arial Unicode MS"/>
              </a:rPr>
              <a:t>ولو</a:t>
            </a:r>
            <a:r>
              <a:rPr lang="ar-SA" sz="1700">
                <a:latin typeface="Arial Unicode MS"/>
              </a:rPr>
              <a:t> من يمولهم احترام العادات والتقايد المرعية </a:t>
            </a:r>
            <a:r>
              <a:rPr lang="ar-SA" sz="1900">
                <a:latin typeface="Arial Unicode MS"/>
              </a:rPr>
              <a:t>في </a:t>
            </a:r>
            <a:r>
              <a:rPr lang="ar-SA" sz="1700">
                <a:latin typeface="Arial Unicode MS"/>
              </a:rPr>
              <a:t>المملكة ومعدم الساس بالدين أو التدخل </a:t>
            </a:r>
            <a:r>
              <a:rPr lang="ar-SA" sz="1900">
                <a:latin typeface="Arial Unicode MS"/>
              </a:rPr>
              <a:t>في</a:t>
            </a:r>
          </a:p>
        </p:txBody>
      </p:sp>
      <p:sp>
        <p:nvSpPr>
          <p:cNvPr id="5" name="Rectangle 4"/>
          <p:cNvSpPr/>
          <p:nvPr/>
        </p:nvSpPr>
        <p:spPr>
          <a:xfrm>
            <a:off x="6090046" y="3514725"/>
            <a:ext cx="760810" cy="267890"/>
          </a:xfrm>
          <a:prstGeom prst="rect">
            <a:avLst/>
          </a:prstGeom>
        </p:spPr>
        <p:txBody>
          <a:bodyPr wrap="none" lIns="0" tIns="0" rIns="0" bIns="0">
            <a:noAutofit/>
          </a:bodyPr>
          <a:lstStyle/>
          <a:p>
            <a:pPr indent="0" algn="r" rtl="1">
              <a:lnSpc>
                <a:spcPts val="2280"/>
              </a:lnSpc>
              <a:spcBef>
                <a:spcPts val="770"/>
              </a:spcBef>
              <a:spcAft>
                <a:spcPts val="13580"/>
              </a:spcAft>
            </a:pPr>
            <a:r>
              <a:rPr lang="ar-SA" sz="1700">
                <a:latin typeface="Arial Unicode MS"/>
              </a:rPr>
              <a:t>السياسة .</a:t>
            </a:r>
          </a:p>
        </p:txBody>
      </p:sp>
      <p:sp>
        <p:nvSpPr>
          <p:cNvPr id="6" name="Rectangle 5"/>
          <p:cNvSpPr/>
          <p:nvPr/>
        </p:nvSpPr>
        <p:spPr>
          <a:xfrm>
            <a:off x="739378" y="6240065"/>
            <a:ext cx="6118622" cy="1289447"/>
          </a:xfrm>
          <a:prstGeom prst="rect">
            <a:avLst/>
          </a:prstGeom>
        </p:spPr>
        <p:txBody>
          <a:bodyPr lIns="0" tIns="0" rIns="0" bIns="0">
            <a:noAutofit/>
          </a:bodyPr>
          <a:lstStyle/>
          <a:p>
            <a:pPr indent="406400" algn="just" rtl="1">
              <a:lnSpc>
                <a:spcPts val="3572"/>
              </a:lnSpc>
              <a:spcBef>
                <a:spcPts val="13580"/>
              </a:spcBef>
              <a:spcAft>
                <a:spcPts val="9170"/>
              </a:spcAft>
            </a:pPr>
            <a:r>
              <a:rPr lang="ar-SA" sz="1700">
                <a:latin typeface="Arial Unicode MS"/>
              </a:rPr>
              <a:t>يجوز للجامعة فح العقد دون أية </a:t>
            </a:r>
            <a:r>
              <a:rPr lang="ar-SA" sz="1800">
                <a:latin typeface="Arial Unicode MS"/>
              </a:rPr>
              <a:t>سشولية </a:t>
            </a:r>
            <a:r>
              <a:rPr lang="ar-SA" sz="1800" b="1">
                <a:latin typeface="Arial"/>
              </a:rPr>
              <a:t>تترتب </a:t>
            </a:r>
            <a:r>
              <a:rPr lang="ar-SA" sz="1700">
                <a:latin typeface="Arial Unicode MS"/>
              </a:rPr>
              <a:t>عليها إذا لم </a:t>
            </a:r>
            <a:r>
              <a:rPr lang="ar-SA" sz="1900">
                <a:latin typeface="Arial Unicode MS"/>
              </a:rPr>
              <a:t>يباشر </a:t>
            </a:r>
            <a:r>
              <a:rPr lang="ar-SA" sz="1700">
                <a:latin typeface="Arial Unicode MS"/>
              </a:rPr>
              <a:t>المتعاقد عمله خلال خسة عثر يوما من الموعد الذي تحدده الجامعة .عند اكعاقد.</a:t>
            </a:r>
          </a:p>
        </p:txBody>
      </p:sp>
      <p:sp>
        <p:nvSpPr>
          <p:cNvPr id="7" name="Rectangle 6"/>
          <p:cNvSpPr/>
          <p:nvPr/>
        </p:nvSpPr>
        <p:spPr>
          <a:xfrm>
            <a:off x="746521" y="9115425"/>
            <a:ext cx="6125766" cy="935831"/>
          </a:xfrm>
          <a:prstGeom prst="rect">
            <a:avLst/>
          </a:prstGeom>
        </p:spPr>
        <p:txBody>
          <a:bodyPr lIns="0" tIns="0" rIns="0" bIns="0">
            <a:noAutofit/>
          </a:bodyPr>
          <a:lstStyle/>
          <a:p>
            <a:pPr indent="381000" algn="r" rtl="1">
              <a:lnSpc>
                <a:spcPts val="4247"/>
              </a:lnSpc>
            </a:pPr>
            <a:r>
              <a:rPr lang="ar-SA" sz="1700">
                <a:latin typeface="Arial Unicode MS"/>
              </a:rPr>
              <a:t>يتجدد </a:t>
            </a:r>
            <a:r>
              <a:rPr lang="ar-SA" sz="1800" b="1">
                <a:latin typeface="Arial"/>
              </a:rPr>
              <a:t>العقد تلقائيأ </a:t>
            </a:r>
            <a:r>
              <a:rPr lang="ar-SA" sz="1700">
                <a:latin typeface="Arial Unicode MS"/>
              </a:rPr>
              <a:t>ما </a:t>
            </a:r>
            <a:r>
              <a:rPr lang="ar-SA" sz="1800" b="1">
                <a:latin typeface="Arial"/>
              </a:rPr>
              <a:t>لم يخطر </a:t>
            </a:r>
            <a:r>
              <a:rPr lang="ar-SA" sz="1800">
                <a:latin typeface="Arial Unicode MS"/>
              </a:rPr>
              <a:t>أحد </a:t>
            </a:r>
            <a:r>
              <a:rPr lang="ar-SA" sz="1800" b="1">
                <a:latin typeface="Arial"/>
              </a:rPr>
              <a:t>الطرفين الطرف الآخر </a:t>
            </a:r>
            <a:r>
              <a:rPr lang="ar-SA" sz="1800">
                <a:latin typeface="Arial Unicode MS"/>
              </a:rPr>
              <a:t>برغبته كتابة ني إنهاء العقد قبل انتهاء مدته </a:t>
            </a:r>
            <a:r>
              <a:rPr lang="ar-SA" sz="1800" b="1">
                <a:latin typeface="Arial"/>
              </a:rPr>
              <a:t>بشهرين </a:t>
            </a:r>
            <a:r>
              <a:rPr lang="ar-SA" sz="1700">
                <a:latin typeface="Arial Unicode MS"/>
              </a:rPr>
              <a:t>على </a:t>
            </a:r>
            <a:r>
              <a:rPr lang="ar-SA" sz="1800">
                <a:latin typeface="Arial Unicode MS"/>
              </a:rPr>
              <a:t>الاقل.</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0279" y="446567"/>
            <a:ext cx="361507" cy="389860"/>
          </a:xfrm>
          <a:prstGeom prst="rect">
            <a:avLst/>
          </a:prstGeom>
        </p:spPr>
      </p:pic>
      <p:pic>
        <p:nvPicPr>
          <p:cNvPr id="3" name="Picture 2"/>
          <p:cNvPicPr>
            <a:picLocks noChangeAspect="1"/>
          </p:cNvPicPr>
          <p:nvPr/>
        </p:nvPicPr>
        <p:blipFill>
          <a:blip r:embed="rId3"/>
          <a:stretch>
            <a:fillRect/>
          </a:stretch>
        </p:blipFill>
        <p:spPr>
          <a:xfrm>
            <a:off x="6826102" y="10200167"/>
            <a:ext cx="375684" cy="418214"/>
          </a:xfrm>
          <a:prstGeom prst="rect">
            <a:avLst/>
          </a:prstGeom>
        </p:spPr>
      </p:pic>
      <p:pic>
        <p:nvPicPr>
          <p:cNvPr id="4" name="Picture 3"/>
          <p:cNvPicPr>
            <a:picLocks noChangeAspect="1"/>
          </p:cNvPicPr>
          <p:nvPr/>
        </p:nvPicPr>
        <p:blipFill>
          <a:blip r:embed="rId4"/>
          <a:stretch>
            <a:fillRect/>
          </a:stretch>
        </p:blipFill>
        <p:spPr>
          <a:xfrm>
            <a:off x="297711" y="10200167"/>
            <a:ext cx="411126" cy="425302"/>
          </a:xfrm>
          <a:prstGeom prst="rect">
            <a:avLst/>
          </a:prstGeom>
        </p:spPr>
      </p:pic>
      <p:sp>
        <p:nvSpPr>
          <p:cNvPr id="5" name="Rectangle 4"/>
          <p:cNvSpPr/>
          <p:nvPr/>
        </p:nvSpPr>
        <p:spPr>
          <a:xfrm>
            <a:off x="2410046" y="1722474"/>
            <a:ext cx="3962400" cy="340242"/>
          </a:xfrm>
          <a:prstGeom prst="rect">
            <a:avLst/>
          </a:prstGeom>
        </p:spPr>
        <p:txBody>
          <a:bodyPr wrap="none" lIns="0" tIns="0" rIns="0" bIns="0">
            <a:noAutofit/>
          </a:bodyPr>
          <a:lstStyle/>
          <a:p>
            <a:pPr indent="0" algn="r" rtl="1">
              <a:lnSpc>
                <a:spcPts val="2280"/>
              </a:lnSpc>
              <a:spcAft>
                <a:spcPts val="700"/>
              </a:spcAft>
            </a:pPr>
            <a:r>
              <a:rPr lang="ar-SA" sz="1700">
                <a:latin typeface="Arial Unicode MS"/>
              </a:rPr>
              <a:t>يتتهي العقد قبل انتهاء مدته ني الحالات الآتية:</a:t>
            </a:r>
          </a:p>
        </p:txBody>
      </p:sp>
      <p:sp>
        <p:nvSpPr>
          <p:cNvPr id="6" name="Rectangle 5"/>
          <p:cNvSpPr/>
          <p:nvPr/>
        </p:nvSpPr>
        <p:spPr>
          <a:xfrm>
            <a:off x="2828260" y="2186762"/>
            <a:ext cx="3934046" cy="684028"/>
          </a:xfrm>
          <a:prstGeom prst="rect">
            <a:avLst/>
          </a:prstGeom>
        </p:spPr>
        <p:txBody>
          <a:bodyPr lIns="0" tIns="0" rIns="0" bIns="0">
            <a:noAutofit/>
          </a:bodyPr>
          <a:lstStyle/>
          <a:p>
            <a:pPr indent="0" algn="r" rtl="1">
              <a:lnSpc>
                <a:spcPts val="3405"/>
              </a:lnSpc>
            </a:pPr>
            <a:r>
              <a:rPr lang="en-US" sz="1700">
                <a:latin typeface="Arial Unicode MS"/>
              </a:rPr>
              <a:t>١</a:t>
            </a:r>
            <a:r>
              <a:rPr lang="ar-SA" sz="1700">
                <a:latin typeface="Arial Unicode MS"/>
              </a:rPr>
              <a:t> - لحصول المتعاقد على الجنية المودية. </a:t>
            </a:r>
            <a:r>
              <a:rPr lang="en-US" sz="1700">
                <a:latin typeface="Arial Unicode MS"/>
              </a:rPr>
              <a:t>٢</a:t>
            </a:r>
            <a:r>
              <a:rPr lang="ar-SA" sz="1700">
                <a:latin typeface="Arial Unicode MS"/>
              </a:rPr>
              <a:t> - قبول الاستقالة.</a:t>
            </a:r>
          </a:p>
        </p:txBody>
      </p:sp>
      <p:sp>
        <p:nvSpPr>
          <p:cNvPr id="7" name="Rectangle 6"/>
          <p:cNvSpPr/>
          <p:nvPr/>
        </p:nvSpPr>
        <p:spPr>
          <a:xfrm>
            <a:off x="758455" y="3048000"/>
            <a:ext cx="6028661" cy="2055627"/>
          </a:xfrm>
          <a:prstGeom prst="rect">
            <a:avLst/>
          </a:prstGeom>
        </p:spPr>
        <p:txBody>
          <a:bodyPr lIns="0" tIns="0" rIns="0" bIns="0">
            <a:noAutofit/>
          </a:bodyPr>
          <a:lstStyle/>
          <a:p>
            <a:pPr indent="0" algn="r" rtl="1">
              <a:lnSpc>
                <a:spcPts val="3126"/>
              </a:lnSpc>
            </a:pPr>
            <a:r>
              <a:rPr lang="en-US" sz="1700">
                <a:latin typeface="Arial Unicode MS"/>
              </a:rPr>
              <a:t>٣</a:t>
            </a:r>
            <a:r>
              <a:rPr lang="ar-SA" sz="1700">
                <a:latin typeface="Arial Unicode MS"/>
              </a:rPr>
              <a:t> </a:t>
            </a:r>
            <a:r>
              <a:rPr lang="ar-SA" sz="1800">
                <a:latin typeface="Arial Unicode MS"/>
              </a:rPr>
              <a:t>- الإصرار عر </a:t>
            </a:r>
            <a:r>
              <a:rPr lang="ar-SA" sz="1700">
                <a:latin typeface="Arial Unicode MS"/>
              </a:rPr>
              <a:t>الامتقالة </a:t>
            </a:r>
            <a:r>
              <a:rPr lang="ar-SA" sz="1800">
                <a:latin typeface="Arial Unicode MS"/>
              </a:rPr>
              <a:t>عر </a:t>
            </a:r>
            <a:r>
              <a:rPr lang="ar-SA" sz="1700">
                <a:latin typeface="Arial Unicode MS"/>
              </a:rPr>
              <a:t>الرغم من </a:t>
            </a:r>
            <a:r>
              <a:rPr lang="ar-SA" sz="1800">
                <a:latin typeface="Arial Unicode MS"/>
              </a:rPr>
              <a:t>عدم </a:t>
            </a:r>
            <a:r>
              <a:rPr lang="ar-SA" sz="1700">
                <a:latin typeface="Arial Unicode MS"/>
              </a:rPr>
              <a:t>قبول الجامعة لها. </a:t>
            </a:r>
            <a:r>
              <a:rPr lang="en-US" sz="1700">
                <a:latin typeface="Arial Unicode MS"/>
              </a:rPr>
              <a:t>٤</a:t>
            </a:r>
            <a:r>
              <a:rPr lang="ar-SA" sz="1700">
                <a:latin typeface="Arial Unicode MS"/>
              </a:rPr>
              <a:t> - الانقطاع </a:t>
            </a:r>
            <a:r>
              <a:rPr lang="ar-SA" sz="1800">
                <a:latin typeface="Arial Unicode MS"/>
              </a:rPr>
              <a:t>عن </a:t>
            </a:r>
            <a:r>
              <a:rPr lang="ar-SA" sz="1700">
                <a:latin typeface="Arial Unicode MS"/>
              </a:rPr>
              <a:t>العمل دون </a:t>
            </a:r>
            <a:r>
              <a:rPr lang="ar-SA" sz="1800">
                <a:latin typeface="Arial Unicode MS"/>
              </a:rPr>
              <a:t>عذر </a:t>
            </a:r>
            <a:r>
              <a:rPr lang="ar-SA" sz="1700">
                <a:latin typeface="Arial Unicode MS"/>
              </a:rPr>
              <a:t>مشروع تقبله الجامعة لمدة تزيد على حمة عشر يومأ متوالية أو ثلاثين يوما متفرقة متى </a:t>
            </a:r>
            <a:r>
              <a:rPr lang="ar-SA" sz="1800">
                <a:latin typeface="Arial Unicode MS"/>
              </a:rPr>
              <a:t>رأت </a:t>
            </a:r>
            <a:r>
              <a:rPr lang="ar-SA" sz="1700">
                <a:latin typeface="Arial Unicode MS"/>
              </a:rPr>
              <a:t>الجامعة إنهاء العقد لهذا الجب ويعد المتعاقد في هذ</a:t>
            </a:r>
            <a:r>
              <a:rPr lang="en-US" sz="1700">
                <a:latin typeface="Arial Unicode MS"/>
              </a:rPr>
              <a:t>٥</a:t>
            </a:r>
            <a:r>
              <a:rPr lang="ar-SA" sz="1700">
                <a:latin typeface="Arial Unicode MS"/>
              </a:rPr>
              <a:t> الحال في حكم المصر على فخ العقد.</a:t>
            </a:r>
          </a:p>
        </p:txBody>
      </p:sp>
      <p:sp>
        <p:nvSpPr>
          <p:cNvPr id="8" name="Rectangle 7"/>
          <p:cNvSpPr/>
          <p:nvPr/>
        </p:nvSpPr>
        <p:spPr>
          <a:xfrm>
            <a:off x="4281376" y="5227674"/>
            <a:ext cx="2505740" cy="1166037"/>
          </a:xfrm>
          <a:prstGeom prst="rect">
            <a:avLst/>
          </a:prstGeom>
        </p:spPr>
        <p:txBody>
          <a:bodyPr lIns="0" tIns="0" rIns="0" bIns="0">
            <a:noAutofit/>
          </a:bodyPr>
          <a:lstStyle/>
          <a:p>
            <a:pPr indent="0" algn="r" rtl="1">
              <a:lnSpc>
                <a:spcPts val="3907"/>
              </a:lnSpc>
            </a:pPr>
            <a:r>
              <a:rPr lang="en-US" sz="1700">
                <a:latin typeface="Arial Unicode MS"/>
              </a:rPr>
              <a:t>٥</a:t>
            </a:r>
            <a:r>
              <a:rPr lang="ar-SA" sz="1700">
                <a:latin typeface="Arial Unicode MS"/>
              </a:rPr>
              <a:t> - إلغاء الوظيغة. </a:t>
            </a:r>
            <a:r>
              <a:rPr lang="en-US" sz="1700">
                <a:latin typeface="Arial Unicode MS"/>
              </a:rPr>
              <a:t>٦</a:t>
            </a:r>
            <a:r>
              <a:rPr lang="ar-SA" sz="1700">
                <a:latin typeface="Arial Unicode MS"/>
              </a:rPr>
              <a:t> </a:t>
            </a:r>
            <a:r>
              <a:rPr lang="en-US" sz="1900">
                <a:latin typeface="Arial Unicode MS"/>
              </a:rPr>
              <a:t>٠</a:t>
            </a:r>
            <a:r>
              <a:rPr lang="ar-SA" sz="1900">
                <a:latin typeface="Arial Unicode MS"/>
              </a:rPr>
              <a:t> </a:t>
            </a:r>
            <a:r>
              <a:rPr lang="ar-SA" sz="1700">
                <a:latin typeface="Arial Unicode MS"/>
              </a:rPr>
              <a:t>العجز الدائم عن العمل. </a:t>
            </a:r>
            <a:r>
              <a:rPr lang="en-US" sz="1800">
                <a:latin typeface="Arial Unicode MS"/>
              </a:rPr>
              <a:t>٧</a:t>
            </a:r>
            <a:r>
              <a:rPr lang="ar-SA" sz="1800">
                <a:latin typeface="Arial Unicode MS"/>
              </a:rPr>
              <a:t> </a:t>
            </a:r>
            <a:r>
              <a:rPr lang="ar-SA" sz="1700">
                <a:latin typeface="Arial Unicode MS"/>
              </a:rPr>
              <a:t>- عدم الكفاءة.</a:t>
            </a:r>
          </a:p>
        </p:txBody>
      </p:sp>
      <p:sp>
        <p:nvSpPr>
          <p:cNvPr id="9" name="Rectangle 8"/>
          <p:cNvSpPr/>
          <p:nvPr/>
        </p:nvSpPr>
        <p:spPr>
          <a:xfrm>
            <a:off x="3462669" y="6489404"/>
            <a:ext cx="3331535" cy="1127051"/>
          </a:xfrm>
          <a:prstGeom prst="rect">
            <a:avLst/>
          </a:prstGeom>
        </p:spPr>
        <p:txBody>
          <a:bodyPr lIns="0" tIns="0" rIns="0" bIns="0">
            <a:noAutofit/>
          </a:bodyPr>
          <a:lstStyle/>
          <a:p>
            <a:pPr indent="0" algn="r" rtl="1">
              <a:lnSpc>
                <a:spcPts val="3405"/>
              </a:lnSpc>
            </a:pPr>
            <a:r>
              <a:rPr lang="en-US" sz="1700">
                <a:latin typeface="Arial Unicode MS"/>
              </a:rPr>
              <a:t>٨</a:t>
            </a:r>
            <a:r>
              <a:rPr lang="ar-SA" sz="1700">
                <a:latin typeface="Arial Unicode MS"/>
              </a:rPr>
              <a:t> - انخفاض متوى الأداء الوظيفي. </a:t>
            </a:r>
            <a:r>
              <a:rPr lang="en-US" sz="1700">
                <a:latin typeface="Arial Unicode MS"/>
              </a:rPr>
              <a:t>٩</a:t>
            </a:r>
            <a:r>
              <a:rPr lang="ar-SA" sz="1700">
                <a:latin typeface="Arial Unicode MS"/>
              </a:rPr>
              <a:t> - الغصل التأديي بقرار من الجامعة. </a:t>
            </a:r>
            <a:r>
              <a:rPr lang="en-US" sz="1700">
                <a:latin typeface="Arial Unicode MS"/>
              </a:rPr>
              <a:t>١٠</a:t>
            </a:r>
            <a:r>
              <a:rPr lang="ar-SA" sz="1700">
                <a:latin typeface="Arial Unicode MS"/>
              </a:rPr>
              <a:t>-مقتضجات المصلحة العامة.</a:t>
            </a:r>
          </a:p>
        </p:txBody>
      </p:sp>
      <p:sp>
        <p:nvSpPr>
          <p:cNvPr id="10" name="Rectangle 9"/>
          <p:cNvSpPr/>
          <p:nvPr/>
        </p:nvSpPr>
        <p:spPr>
          <a:xfrm>
            <a:off x="751367" y="7786576"/>
            <a:ext cx="5532474" cy="694661"/>
          </a:xfrm>
          <a:prstGeom prst="rect">
            <a:avLst/>
          </a:prstGeom>
        </p:spPr>
        <p:txBody>
          <a:bodyPr lIns="0" tIns="0" rIns="0" bIns="0">
            <a:noAutofit/>
          </a:bodyPr>
          <a:lstStyle/>
          <a:p>
            <a:pPr indent="0" algn="just" rtl="1">
              <a:lnSpc>
                <a:spcPts val="2400"/>
              </a:lnSpc>
              <a:spcAft>
                <a:spcPts val="700"/>
              </a:spcAft>
            </a:pPr>
            <a:r>
              <a:rPr lang="ar-SA" sz="1700">
                <a:latin typeface="Arial Unicode MS"/>
              </a:rPr>
              <a:t>الحكم على المتعاقد بحد ثر عي أو في جريمة مخلة بالشرف والأمانة.</a:t>
            </a:r>
          </a:p>
        </p:txBody>
      </p:sp>
      <p:sp>
        <p:nvSpPr>
          <p:cNvPr id="11" name="Rectangle 10"/>
          <p:cNvSpPr/>
          <p:nvPr/>
        </p:nvSpPr>
        <p:spPr>
          <a:xfrm>
            <a:off x="5766390" y="8690344"/>
            <a:ext cx="510363" cy="248093"/>
          </a:xfrm>
          <a:prstGeom prst="rect">
            <a:avLst/>
          </a:prstGeom>
        </p:spPr>
        <p:txBody>
          <a:bodyPr wrap="none" lIns="0" tIns="0" rIns="0" bIns="0">
            <a:noAutofit/>
          </a:bodyPr>
          <a:lstStyle/>
          <a:p>
            <a:pPr indent="0" algn="r" rtl="1">
              <a:lnSpc>
                <a:spcPts val="2280"/>
              </a:lnSpc>
              <a:spcAft>
                <a:spcPts val="700"/>
              </a:spcAft>
            </a:pPr>
            <a:r>
              <a:rPr lang="ar-SA" sz="1700">
                <a:latin typeface="Arial Unicode MS"/>
              </a:rPr>
              <a:t>الوفاة.</a:t>
            </a:r>
          </a:p>
        </p:txBody>
      </p:sp>
      <p:sp>
        <p:nvSpPr>
          <p:cNvPr id="12" name="Rectangle 11"/>
          <p:cNvSpPr/>
          <p:nvPr/>
        </p:nvSpPr>
        <p:spPr>
          <a:xfrm>
            <a:off x="740734" y="9108558"/>
            <a:ext cx="5521842" cy="1180214"/>
          </a:xfrm>
          <a:prstGeom prst="rect">
            <a:avLst/>
          </a:prstGeom>
        </p:spPr>
        <p:txBody>
          <a:bodyPr lIns="0" tIns="0" rIns="0" bIns="0">
            <a:noAutofit/>
          </a:bodyPr>
          <a:lstStyle/>
          <a:p>
            <a:pPr indent="0" algn="just" rtl="1">
              <a:lnSpc>
                <a:spcPts val="3070"/>
              </a:lnSpc>
            </a:pPr>
            <a:r>
              <a:rPr lang="ar-SA" sz="1700">
                <a:latin typeface="Arial Unicode MS"/>
              </a:rPr>
              <a:t>إذا تجاوزت مدة المرض مدة الإجازة المرضة المنصوصى عليها ني المادة (</a:t>
            </a:r>
            <a:r>
              <a:rPr lang="en-US" sz="1700">
                <a:latin typeface="Arial Unicode MS"/>
              </a:rPr>
              <a:t>٣٧</a:t>
            </a:r>
            <a:r>
              <a:rPr lang="ar-SA" sz="1700">
                <a:latin typeface="Arial Unicode MS"/>
              </a:rPr>
              <a:t>) وفي هذ</a:t>
            </a:r>
            <a:r>
              <a:rPr lang="en-US" sz="1700">
                <a:latin typeface="Arial Unicode MS"/>
              </a:rPr>
              <a:t>٥</a:t>
            </a:r>
            <a:r>
              <a:rPr lang="ar-SA" sz="1700">
                <a:latin typeface="Arial Unicode MS"/>
              </a:rPr>
              <a:t> الحال تصرف للمتعاقد تذاكر العودة ولا تتعاد منه ابد لات التي صرفت له.</a:t>
            </a:r>
          </a:p>
        </p:txBody>
      </p:sp>
      <p:sp>
        <p:nvSpPr>
          <p:cNvPr id="13" name="Rectangle 12"/>
          <p:cNvSpPr/>
          <p:nvPr/>
        </p:nvSpPr>
        <p:spPr>
          <a:xfrm>
            <a:off x="6329916" y="7804297"/>
            <a:ext cx="460744" cy="205563"/>
          </a:xfrm>
          <a:prstGeom prst="rect">
            <a:avLst/>
          </a:prstGeom>
        </p:spPr>
        <p:txBody>
          <a:bodyPr wrap="none" lIns="0" tIns="0" rIns="0" bIns="0">
            <a:noAutofit/>
          </a:bodyPr>
          <a:lstStyle/>
          <a:p>
            <a:pPr indent="0">
              <a:lnSpc>
                <a:spcPts val="2410"/>
              </a:lnSpc>
            </a:pPr>
            <a:r>
              <a:rPr lang="ar-SA" sz="1800">
                <a:latin typeface="Arial Unicode MS"/>
              </a:rPr>
              <a:t>٠١١</a:t>
            </a:r>
          </a:p>
        </p:txBody>
      </p:sp>
      <p:sp>
        <p:nvSpPr>
          <p:cNvPr id="14" name="Rectangle 13"/>
          <p:cNvSpPr/>
          <p:nvPr/>
        </p:nvSpPr>
        <p:spPr>
          <a:xfrm>
            <a:off x="6514213" y="8669079"/>
            <a:ext cx="276447" cy="630865"/>
          </a:xfrm>
          <a:prstGeom prst="rect">
            <a:avLst/>
          </a:prstGeom>
        </p:spPr>
        <p:txBody>
          <a:bodyPr lIns="0" tIns="0" rIns="0" bIns="0">
            <a:noAutofit/>
          </a:bodyPr>
          <a:lstStyle/>
          <a:p>
            <a:pPr indent="0">
              <a:lnSpc>
                <a:spcPts val="2410"/>
              </a:lnSpc>
              <a:spcAft>
                <a:spcPts val="700"/>
              </a:spcAft>
            </a:pPr>
            <a:r>
              <a:rPr lang="ar-SA" sz="1800">
                <a:latin typeface="Arial Unicode MS"/>
              </a:rPr>
              <a:t>١٢</a:t>
            </a:r>
          </a:p>
          <a:p>
            <a:pPr indent="0">
              <a:lnSpc>
                <a:spcPts val="2410"/>
              </a:lnSpc>
            </a:pPr>
            <a:r>
              <a:rPr lang="ar-SA" sz="1800">
                <a:latin typeface="Arial Unicode MS"/>
              </a:rPr>
              <a:t>١٣</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10715"/>
            <a:ext cx="7068741" cy="1821656"/>
          </a:xfrm>
          <a:prstGeom prst="rect">
            <a:avLst/>
          </a:prstGeom>
        </p:spPr>
      </p:pic>
      <p:pic>
        <p:nvPicPr>
          <p:cNvPr id="3" name="Picture 2"/>
          <p:cNvPicPr>
            <a:picLocks noChangeAspect="1"/>
          </p:cNvPicPr>
          <p:nvPr/>
        </p:nvPicPr>
        <p:blipFill>
          <a:blip r:embed="rId3"/>
          <a:stretch>
            <a:fillRect/>
          </a:stretch>
        </p:blipFill>
        <p:spPr>
          <a:xfrm>
            <a:off x="278606" y="10194131"/>
            <a:ext cx="7050881" cy="425053"/>
          </a:xfrm>
          <a:prstGeom prst="rect">
            <a:avLst/>
          </a:prstGeom>
        </p:spPr>
      </p:pic>
      <p:sp>
        <p:nvSpPr>
          <p:cNvPr id="4" name="Rectangle 3"/>
          <p:cNvSpPr/>
          <p:nvPr/>
        </p:nvSpPr>
        <p:spPr>
          <a:xfrm>
            <a:off x="742950" y="1875234"/>
            <a:ext cx="5986462" cy="321469"/>
          </a:xfrm>
          <a:prstGeom prst="rect">
            <a:avLst/>
          </a:prstGeom>
        </p:spPr>
        <p:txBody>
          <a:bodyPr wrap="none" lIns="0" tIns="0" rIns="0" bIns="0">
            <a:noAutofit/>
          </a:bodyPr>
          <a:lstStyle/>
          <a:p>
            <a:pPr indent="0" algn="r" rtl="1">
              <a:lnSpc>
                <a:spcPts val="2410"/>
              </a:lnSpc>
            </a:pPr>
            <a:r>
              <a:rPr lang="en-US" sz="1800">
                <a:latin typeface="Arial Unicode MS"/>
              </a:rPr>
              <a:t>١</a:t>
            </a:r>
            <a:r>
              <a:rPr lang="ar-SA" sz="1800">
                <a:latin typeface="Arial Unicode MS"/>
              </a:rPr>
              <a:t> - إذا </a:t>
            </a:r>
            <a:r>
              <a:rPr lang="ar-SA" sz="1700">
                <a:latin typeface="Arial Unicode MS"/>
              </a:rPr>
              <a:t>انتهت </a:t>
            </a:r>
            <a:r>
              <a:rPr lang="ar-SA" sz="1800">
                <a:latin typeface="Arial Unicode MS"/>
              </a:rPr>
              <a:t>خدهة الساقد وفق الغغرات(</a:t>
            </a:r>
            <a:r>
              <a:rPr lang="en-US" sz="1800">
                <a:latin typeface="Arial Unicode MS"/>
              </a:rPr>
              <a:t>١١،٩،٤،٣</a:t>
            </a:r>
            <a:r>
              <a:rPr lang="ar-SA" sz="1800">
                <a:latin typeface="Arial Unicode MS"/>
              </a:rPr>
              <a:t>)</a:t>
            </a:r>
          </a:p>
        </p:txBody>
      </p:sp>
      <p:sp>
        <p:nvSpPr>
          <p:cNvPr id="5" name="Rectangle 4"/>
          <p:cNvSpPr/>
          <p:nvPr/>
        </p:nvSpPr>
        <p:spPr>
          <a:xfrm>
            <a:off x="717946" y="2346721"/>
            <a:ext cx="6093619" cy="7311629"/>
          </a:xfrm>
          <a:prstGeom prst="rect">
            <a:avLst/>
          </a:prstGeom>
        </p:spPr>
        <p:txBody>
          <a:bodyPr lIns="0" tIns="0" rIns="0" bIns="0">
            <a:noAutofit/>
          </a:bodyPr>
          <a:lstStyle/>
          <a:p>
            <a:pPr marR="1069579" indent="-495300" algn="r" rtl="1">
              <a:lnSpc>
                <a:spcPts val="2410"/>
              </a:lnSpc>
              <a:spcBef>
                <a:spcPts val="840"/>
              </a:spcBef>
              <a:spcAft>
                <a:spcPts val="1190"/>
              </a:spcAft>
            </a:pPr>
            <a:r>
              <a:rPr lang="ar-SA" sz="1700">
                <a:latin typeface="Arial Unicode MS"/>
              </a:rPr>
              <a:t>من المادة </a:t>
            </a:r>
            <a:r>
              <a:rPr lang="ar-SA" sz="1800">
                <a:latin typeface="Arial Unicode MS"/>
              </a:rPr>
              <a:t>(</a:t>
            </a:r>
            <a:r>
              <a:rPr lang="en-US" sz="1800">
                <a:latin typeface="Arial Unicode MS"/>
              </a:rPr>
              <a:t>٤٨</a:t>
            </a:r>
            <a:r>
              <a:rPr lang="ar-SA" sz="1800">
                <a:latin typeface="Arial Unicode MS"/>
              </a:rPr>
              <a:t> </a:t>
            </a:r>
            <a:r>
              <a:rPr lang="ar-SA" sz="1700">
                <a:latin typeface="Arial Unicode MS"/>
              </a:rPr>
              <a:t>) ترتب ما يأتي:</a:t>
            </a:r>
          </a:p>
          <a:p>
            <a:pPr marR="1069579" indent="-495300" algn="just" rtl="1">
              <a:lnSpc>
                <a:spcPts val="3825"/>
              </a:lnSpc>
              <a:spcAft>
                <a:spcPts val="280"/>
              </a:spcAft>
            </a:pPr>
            <a:r>
              <a:rPr lang="ar-SA" sz="1700">
                <a:latin typeface="Arial Unicode MS"/>
              </a:rPr>
              <a:t>أ ) سقط حقه </a:t>
            </a:r>
            <a:r>
              <a:rPr lang="ar-SA" sz="1800">
                <a:latin typeface="Arial Unicode MS"/>
              </a:rPr>
              <a:t>في </a:t>
            </a:r>
            <a:r>
              <a:rPr lang="ar-SA" sz="2000">
                <a:latin typeface="Arial Unicode MS"/>
              </a:rPr>
              <a:t>تذاكر </a:t>
            </a:r>
            <a:r>
              <a:rPr lang="ar-SA" sz="1700">
                <a:latin typeface="Arial Unicode MS"/>
              </a:rPr>
              <a:t>العودة له ولعائلته، ومكافأة نهاية الخدمة والإجازة أو التعويض عنها ويجوز لمدير الجامعة </a:t>
            </a:r>
            <a:r>
              <a:rPr lang="ar-SA" sz="1800">
                <a:latin typeface="Arial Unicode MS"/>
              </a:rPr>
              <a:t>في </a:t>
            </a:r>
            <a:r>
              <a:rPr lang="ar-SA" sz="1700">
                <a:latin typeface="Arial Unicode MS"/>
              </a:rPr>
              <a:t>الحالات الاستثنائية الموافقة على صرف </a:t>
            </a:r>
            <a:r>
              <a:rPr lang="ar-SA" sz="2000">
                <a:latin typeface="Arial Unicode MS"/>
              </a:rPr>
              <a:t>تذاكر </a:t>
            </a:r>
            <a:r>
              <a:rPr lang="ar-SA" sz="1700">
                <a:latin typeface="Arial Unicode MS"/>
              </a:rPr>
              <a:t>العودة.</a:t>
            </a:r>
          </a:p>
          <a:p>
            <a:pPr marR="1069579" indent="-495300" algn="just" rtl="1">
              <a:lnSpc>
                <a:spcPts val="4191"/>
              </a:lnSpc>
              <a:spcAft>
                <a:spcPts val="280"/>
              </a:spcAft>
            </a:pPr>
            <a:r>
              <a:rPr lang="ar-SA" sz="1700">
                <a:latin typeface="Arial Unicode MS"/>
              </a:rPr>
              <a:t>ب ) يسعاد منه جزء بدل الكن عن الفترة المتبقية من العقد إذا كانت متة </a:t>
            </a:r>
            <a:r>
              <a:rPr lang="ar-SA" sz="1800" b="1">
                <a:latin typeface="Arial"/>
              </a:rPr>
              <a:t>أشهر فأكثر، </a:t>
            </a:r>
            <a:r>
              <a:rPr lang="ar-SA" sz="1700">
                <a:latin typeface="Arial Unicode MS"/>
              </a:rPr>
              <a:t>وكذلك بدل التأثيث إذا كان إنهاء الخدمة فبل نهاية الة الأولى بشة </a:t>
            </a:r>
            <a:r>
              <a:rPr lang="ar-SA" sz="1800" b="1">
                <a:latin typeface="Arial"/>
              </a:rPr>
              <a:t>أشهر</a:t>
            </a:r>
          </a:p>
          <a:p>
            <a:pPr marR="1069579" indent="0" algn="r" rtl="1">
              <a:lnSpc>
                <a:spcPts val="2410"/>
              </a:lnSpc>
              <a:spcAft>
                <a:spcPts val="840"/>
              </a:spcAft>
            </a:pPr>
            <a:r>
              <a:rPr lang="ar-SA" sz="1700">
                <a:latin typeface="Arial Unicode MS"/>
              </a:rPr>
              <a:t>على </a:t>
            </a:r>
            <a:r>
              <a:rPr lang="ar-SA" sz="1800">
                <a:latin typeface="Arial Unicode MS"/>
              </a:rPr>
              <a:t>الأقل.</a:t>
            </a:r>
          </a:p>
          <a:p>
            <a:pPr marR="1069579" indent="-495300" algn="just" rtl="1">
              <a:lnSpc>
                <a:spcPts val="3797"/>
              </a:lnSpc>
              <a:spcAft>
                <a:spcPts val="280"/>
              </a:spcAft>
            </a:pPr>
            <a:r>
              <a:rPr lang="ar-SA" sz="1700">
                <a:latin typeface="Arial Unicode MS"/>
              </a:rPr>
              <a:t>ر ) يدبع المتعاتد للجامعة راتب شهرين إذا كانت حدماته منتهية وفق الفقرتين (</a:t>
            </a:r>
            <a:r>
              <a:rPr lang="en-US" sz="1700">
                <a:latin typeface="Arial Unicode MS"/>
              </a:rPr>
              <a:t>٣</a:t>
            </a:r>
            <a:r>
              <a:rPr lang="ar-SA" sz="1700">
                <a:latin typeface="Arial Unicode MS"/>
              </a:rPr>
              <a:t> ، </a:t>
            </a:r>
            <a:r>
              <a:rPr lang="en-US" sz="1800">
                <a:latin typeface="Arial Unicode MS"/>
              </a:rPr>
              <a:t>٤</a:t>
            </a:r>
            <a:r>
              <a:rPr lang="ar-SA" sz="1800">
                <a:latin typeface="Arial Unicode MS"/>
              </a:rPr>
              <a:t> </a:t>
            </a:r>
            <a:r>
              <a:rPr lang="ar-SA" sz="1700">
                <a:latin typeface="Arial Unicode MS"/>
              </a:rPr>
              <a:t>) من الماة </a:t>
            </a:r>
            <a:r>
              <a:rPr lang="ar-SA" sz="1800">
                <a:latin typeface="Arial Unicode MS"/>
              </a:rPr>
              <a:t>(</a:t>
            </a:r>
            <a:r>
              <a:rPr lang="en-US" sz="1800">
                <a:latin typeface="Arial Unicode MS"/>
              </a:rPr>
              <a:t>٤٨</a:t>
            </a:r>
            <a:r>
              <a:rPr lang="ar-SA" sz="1800">
                <a:latin typeface="Arial Unicode MS"/>
              </a:rPr>
              <a:t> </a:t>
            </a:r>
            <a:r>
              <a:rPr lang="ar-SA" sz="1700">
                <a:latin typeface="Arial Unicode MS"/>
              </a:rPr>
              <a:t>).</a:t>
            </a:r>
          </a:p>
          <a:p>
            <a:pPr marR="574279" indent="-546100" algn="r" rtl="1">
              <a:lnSpc>
                <a:spcPts val="4219"/>
              </a:lnSpc>
            </a:pPr>
            <a:r>
              <a:rPr lang="en-US" sz="2100">
                <a:latin typeface="Arial"/>
              </a:rPr>
              <a:t>٢</a:t>
            </a:r>
            <a:r>
              <a:rPr lang="ar-SA" sz="2100">
                <a:latin typeface="Arial"/>
              </a:rPr>
              <a:t> </a:t>
            </a:r>
            <a:r>
              <a:rPr lang="ar-SA" sz="1900">
                <a:latin typeface="Arial Unicode MS"/>
              </a:rPr>
              <a:t>- يطبق </a:t>
            </a:r>
            <a:r>
              <a:rPr lang="ar-SA" sz="1700">
                <a:latin typeface="Arial Unicode MS"/>
              </a:rPr>
              <a:t>ما جاء في </a:t>
            </a:r>
            <a:r>
              <a:rPr lang="ar-SA" sz="1800">
                <a:latin typeface="Arial Unicode MS"/>
              </a:rPr>
              <a:t>(ب) </a:t>
            </a:r>
            <a:r>
              <a:rPr lang="ar-SA" sz="1700">
                <a:latin typeface="Arial Unicode MS"/>
              </a:rPr>
              <a:t>من الفقرة ( </a:t>
            </a:r>
            <a:r>
              <a:rPr lang="en-US" sz="1800">
                <a:latin typeface="Arial Unicode MS"/>
              </a:rPr>
              <a:t>١</a:t>
            </a:r>
            <a:r>
              <a:rPr lang="ar-SA" sz="1800">
                <a:latin typeface="Arial Unicode MS"/>
              </a:rPr>
              <a:t> </a:t>
            </a:r>
            <a:r>
              <a:rPr lang="ar-SA" sz="1700">
                <a:latin typeface="Arial Unicode MS"/>
              </a:rPr>
              <a:t>) من </a:t>
            </a:r>
            <a:r>
              <a:rPr lang="ar-SA" sz="1800">
                <a:latin typeface="Arial Unicode MS"/>
              </a:rPr>
              <a:t>هذ</a:t>
            </a:r>
            <a:r>
              <a:rPr lang="en-US" sz="1800">
                <a:latin typeface="Arial Unicode MS"/>
              </a:rPr>
              <a:t>٥</a:t>
            </a:r>
            <a:r>
              <a:rPr lang="ar-SA" sz="1800">
                <a:latin typeface="Arial Unicode MS"/>
              </a:rPr>
              <a:t> </a:t>
            </a:r>
            <a:r>
              <a:rPr lang="ar-SA" sz="1700">
                <a:latin typeface="Arial Unicode MS"/>
              </a:rPr>
              <a:t>المادة على من تنتهي خدمته وفق الفقرة </a:t>
            </a:r>
            <a:r>
              <a:rPr lang="ar-SA" sz="2100">
                <a:latin typeface="Arial"/>
              </a:rPr>
              <a:t>(</a:t>
            </a:r>
            <a:r>
              <a:rPr lang="en-US" sz="2100">
                <a:latin typeface="Arial"/>
              </a:rPr>
              <a:t>٢</a:t>
            </a:r>
            <a:r>
              <a:rPr lang="ar-SA" sz="2100">
                <a:latin typeface="Arial"/>
              </a:rPr>
              <a:t>) </a:t>
            </a:r>
            <a:r>
              <a:rPr lang="ar-SA" sz="1700">
                <a:latin typeface="Arial Unicode MS"/>
              </a:rPr>
              <a:t>من المادة </a:t>
            </a:r>
            <a:r>
              <a:rPr lang="ar-SA" sz="1800">
                <a:latin typeface="Arial Unicode MS"/>
              </a:rPr>
              <a:t>(</a:t>
            </a:r>
            <a:r>
              <a:rPr lang="en-US" sz="1800">
                <a:latin typeface="Arial Unicode MS"/>
              </a:rPr>
              <a:t>٤٨</a:t>
            </a:r>
            <a:r>
              <a:rPr lang="ar-SA" sz="1800">
                <a:latin typeface="Arial Unicode MS"/>
              </a:rPr>
              <a:t>).</a:t>
            </a:r>
          </a:p>
          <a:p>
            <a:pPr marR="574279" indent="-546100" algn="r" rtl="1">
              <a:lnSpc>
                <a:spcPts val="4219"/>
              </a:lnSpc>
              <a:spcAft>
                <a:spcPts val="1750"/>
              </a:spcAft>
            </a:pPr>
            <a:r>
              <a:rPr lang="en-US" sz="1700">
                <a:latin typeface="Arial Unicode MS"/>
              </a:rPr>
              <a:t>٣</a:t>
            </a:r>
            <a:r>
              <a:rPr lang="ar-SA" sz="1700">
                <a:latin typeface="Arial Unicode MS"/>
              </a:rPr>
              <a:t> - في حال انتهاء </a:t>
            </a:r>
            <a:r>
              <a:rPr lang="ar-SA" sz="1800">
                <a:latin typeface="Arial Unicode MS"/>
              </a:rPr>
              <a:t>خدمة </a:t>
            </a:r>
            <a:r>
              <a:rPr lang="ar-SA" sz="1700">
                <a:latin typeface="Arial Unicode MS"/>
              </a:rPr>
              <a:t>المتعاتد وفقا للغقرة (</a:t>
            </a:r>
            <a:r>
              <a:rPr lang="en-US" sz="1800">
                <a:latin typeface="Arial Unicode MS"/>
              </a:rPr>
              <a:t>١</a:t>
            </a:r>
            <a:r>
              <a:rPr lang="ar-SA" sz="1700">
                <a:latin typeface="Arial Unicode MS"/>
              </a:rPr>
              <a:t>) من المادة</a:t>
            </a:r>
          </a:p>
        </p:txBody>
      </p:sp>
      <p:sp>
        <p:nvSpPr>
          <p:cNvPr id="6" name="Rectangle 5"/>
          <p:cNvSpPr/>
          <p:nvPr/>
        </p:nvSpPr>
        <p:spPr>
          <a:xfrm>
            <a:off x="2089546" y="9815512"/>
            <a:ext cx="4157663" cy="364331"/>
          </a:xfrm>
          <a:prstGeom prst="rect">
            <a:avLst/>
          </a:prstGeom>
        </p:spPr>
        <p:txBody>
          <a:bodyPr wrap="none" lIns="0" tIns="0" rIns="0" bIns="0">
            <a:noAutofit/>
          </a:bodyPr>
          <a:lstStyle/>
          <a:p>
            <a:pPr indent="0" algn="r" rtl="1">
              <a:lnSpc>
                <a:spcPts val="2410"/>
              </a:lnSpc>
            </a:pPr>
            <a:r>
              <a:rPr lang="ar-SA" sz="1800">
                <a:latin typeface="Arial Unicode MS"/>
              </a:rPr>
              <a:t>(</a:t>
            </a:r>
            <a:r>
              <a:rPr lang="en-US" sz="1800">
                <a:latin typeface="Arial Unicode MS"/>
              </a:rPr>
              <a:t>٤٨</a:t>
            </a:r>
            <a:r>
              <a:rPr lang="ar-SA" sz="1800">
                <a:latin typeface="Arial Unicode MS"/>
              </a:rPr>
              <a:t> </a:t>
            </a:r>
            <a:r>
              <a:rPr lang="ar-SA" sz="1700">
                <a:latin typeface="Arial Unicode MS"/>
              </a:rPr>
              <a:t>) </a:t>
            </a:r>
            <a:r>
              <a:rPr lang="ar-SA" sz="1800">
                <a:latin typeface="Arial Unicode MS"/>
              </a:rPr>
              <a:t>يسقط </a:t>
            </a:r>
            <a:r>
              <a:rPr lang="ar-SA" sz="1700">
                <a:latin typeface="Arial Unicode MS"/>
              </a:rPr>
              <a:t>حقه ني </a:t>
            </a:r>
            <a:r>
              <a:rPr lang="ar-SA" sz="1800">
                <a:latin typeface="Arial Unicode MS"/>
              </a:rPr>
              <a:t>تذاكر </a:t>
            </a:r>
            <a:r>
              <a:rPr lang="ar-SA" sz="1700">
                <a:latin typeface="Arial Unicode MS"/>
              </a:rPr>
              <a:t>العودة له ولعائلته.</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28625" y="1914525"/>
            <a:ext cx="6397228" cy="1482328"/>
          </a:xfrm>
          <a:prstGeom prst="rect">
            <a:avLst/>
          </a:prstGeom>
        </p:spPr>
        <p:txBody>
          <a:bodyPr lIns="0" tIns="0" rIns="0" bIns="0">
            <a:noAutofit/>
          </a:bodyPr>
          <a:lstStyle/>
          <a:p>
            <a:pPr marL="333772" indent="355600" algn="just" rtl="1">
              <a:lnSpc>
                <a:spcPts val="3853"/>
              </a:lnSpc>
              <a:spcAft>
                <a:spcPts val="7490"/>
              </a:spcAft>
            </a:pPr>
            <a:r>
              <a:rPr lang="ar-SA" sz="1700">
                <a:latin typeface="Arial Unicode MS"/>
              </a:rPr>
              <a:t>يجوز لمجلس الجامعة في حالات استثنائية يقدرها </a:t>
            </a:r>
            <a:r>
              <a:rPr lang="ar-SA" sz="1800">
                <a:latin typeface="Arial Unicode MS"/>
              </a:rPr>
              <a:t>أن </a:t>
            </a:r>
            <a:r>
              <a:rPr lang="ar-SA" sz="1700">
                <a:latin typeface="Arial Unicode MS"/>
              </a:rPr>
              <a:t>يعفى المتعاقد من بعض </a:t>
            </a:r>
            <a:r>
              <a:rPr lang="ar-SA" sz="1800">
                <a:latin typeface="Arial Unicode MS"/>
              </a:rPr>
              <a:t>أو </a:t>
            </a:r>
            <a:r>
              <a:rPr lang="ar-SA" sz="1700">
                <a:latin typeface="Arial Unicode MS"/>
              </a:rPr>
              <a:t>كل المصروفات المترتبة </a:t>
            </a:r>
            <a:r>
              <a:rPr lang="ar-SA" sz="1900">
                <a:latin typeface="Arial Unicode MS"/>
              </a:rPr>
              <a:t>على </a:t>
            </a:r>
            <a:r>
              <a:rPr lang="ar-SA" sz="1700">
                <a:latin typeface="Arial Unicode MS"/>
              </a:rPr>
              <a:t>فخه العقد </a:t>
            </a:r>
            <a:r>
              <a:rPr lang="ar-SA" sz="1800">
                <a:latin typeface="Arial Unicode MS"/>
              </a:rPr>
              <a:t>أو </a:t>
            </a:r>
            <a:r>
              <a:rPr lang="ar-SA" sz="1700">
                <a:latin typeface="Arial Unicode MS"/>
              </a:rPr>
              <a:t>إنهاء خدمته وفقأ للأحكام الواردة في المادة </a:t>
            </a:r>
            <a:r>
              <a:rPr lang="ar-SA" sz="1800">
                <a:latin typeface="Arial Unicode MS"/>
              </a:rPr>
              <a:t>(</a:t>
            </a:r>
            <a:r>
              <a:rPr lang="en-US" sz="1800">
                <a:latin typeface="Arial Unicode MS"/>
              </a:rPr>
              <a:t>٤٨</a:t>
            </a:r>
            <a:r>
              <a:rPr lang="ar-SA" sz="1800">
                <a:latin typeface="Arial Unicode MS"/>
              </a:rPr>
              <a:t>).</a:t>
            </a:r>
          </a:p>
        </p:txBody>
      </p:sp>
      <p:sp>
        <p:nvSpPr>
          <p:cNvPr id="3" name="Rectangle 2"/>
          <p:cNvSpPr/>
          <p:nvPr/>
        </p:nvSpPr>
        <p:spPr>
          <a:xfrm>
            <a:off x="742950" y="4864893"/>
            <a:ext cx="6075759" cy="3068241"/>
          </a:xfrm>
          <a:prstGeom prst="rect">
            <a:avLst/>
          </a:prstGeom>
        </p:spPr>
        <p:txBody>
          <a:bodyPr lIns="0" tIns="0" rIns="0" bIns="0">
            <a:noAutofit/>
          </a:bodyPr>
          <a:lstStyle/>
          <a:p>
            <a:pPr marR="479822" indent="-469900" algn="just" rtl="1">
              <a:lnSpc>
                <a:spcPts val="3263"/>
              </a:lnSpc>
              <a:spcBef>
                <a:spcPts val="7490"/>
              </a:spcBef>
              <a:spcAft>
                <a:spcPts val="280"/>
              </a:spcAft>
            </a:pPr>
            <a:r>
              <a:rPr lang="en-US" sz="1700">
                <a:latin typeface="Arial Unicode MS"/>
              </a:rPr>
              <a:t>١</a:t>
            </a:r>
            <a:r>
              <a:rPr lang="ar-SA" sz="1700">
                <a:latin typeface="Arial Unicode MS"/>
              </a:rPr>
              <a:t> </a:t>
            </a:r>
            <a:r>
              <a:rPr lang="en-US" sz="1700">
                <a:latin typeface="Arial Unicode MS"/>
              </a:rPr>
              <a:t>٠</a:t>
            </a:r>
            <a:r>
              <a:rPr lang="ar-SA" sz="1700">
                <a:latin typeface="Arial Unicode MS"/>
              </a:rPr>
              <a:t> يعطى المتعاقد الذي تنتهي خدمته بسيب إلغاء الوظيفة </a:t>
            </a:r>
            <a:r>
              <a:rPr lang="ar-SA" sz="1800">
                <a:latin typeface="Arial Unicode MS"/>
              </a:rPr>
              <a:t>أو </a:t>
            </a:r>
            <a:r>
              <a:rPr lang="ar-SA" sz="1700">
                <a:latin typeface="Arial Unicode MS"/>
              </a:rPr>
              <a:t>مقتضبات المصطحة العامة تعويضا يعادل راتب ثهرين.</a:t>
            </a:r>
          </a:p>
          <a:p>
            <a:pPr marR="479822" indent="-469900" algn="just" rtl="1">
              <a:lnSpc>
                <a:spcPts val="3488"/>
              </a:lnSpc>
              <a:spcAft>
                <a:spcPts val="7490"/>
              </a:spcAft>
            </a:pPr>
            <a:r>
              <a:rPr lang="en-US" sz="1700">
                <a:latin typeface="Arial Unicode MS"/>
              </a:rPr>
              <a:t>٢</a:t>
            </a:r>
            <a:r>
              <a:rPr lang="ar-SA" sz="1700">
                <a:latin typeface="Arial Unicode MS"/>
              </a:rPr>
              <a:t> - يعامل المتعاقد في حال الوفاة </a:t>
            </a:r>
            <a:r>
              <a:rPr lang="ar-SA" sz="1800">
                <a:latin typeface="Arial Unicode MS"/>
              </a:rPr>
              <a:t>أو </a:t>
            </a:r>
            <a:r>
              <a:rPr lang="ar-SA" sz="1700">
                <a:latin typeface="Arial Unicode MS"/>
              </a:rPr>
              <a:t>الإصابة بعجز </a:t>
            </a:r>
            <a:r>
              <a:rPr lang="ar-SA" sz="1800">
                <a:latin typeface="Arial Unicode MS"/>
              </a:rPr>
              <a:t>أو </a:t>
            </a:r>
            <a:r>
              <a:rPr lang="ar-SA" sz="1700">
                <a:latin typeface="Arial Unicode MS"/>
              </a:rPr>
              <a:t>عاهة تمنعه عن </a:t>
            </a:r>
            <a:r>
              <a:rPr lang="ar-SA" sz="1800">
                <a:latin typeface="Arial Unicode MS"/>
              </a:rPr>
              <a:t>أداء </a:t>
            </a:r>
            <a:r>
              <a:rPr lang="ar-SA" sz="1700">
                <a:latin typeface="Arial Unicode MS"/>
              </a:rPr>
              <a:t>العمل بصورة قطعية، </a:t>
            </a:r>
            <a:r>
              <a:rPr lang="ar-SA" sz="1800">
                <a:latin typeface="Arial Unicode MS"/>
              </a:rPr>
              <a:t>أو </a:t>
            </a:r>
            <a:r>
              <a:rPr lang="ar-SA" sz="1700">
                <a:latin typeface="Arial Unicode MS"/>
              </a:rPr>
              <a:t>بعجز جزئي </a:t>
            </a:r>
            <a:r>
              <a:rPr lang="ar-SA" sz="1800">
                <a:latin typeface="Arial Unicode MS"/>
              </a:rPr>
              <a:t>أو </a:t>
            </a:r>
            <a:r>
              <a:rPr lang="ar-SA" sz="1700">
                <a:latin typeface="Arial Unicode MS"/>
              </a:rPr>
              <a:t>عاهة ستديمة لا تمنعانه من </a:t>
            </a:r>
            <a:r>
              <a:rPr lang="ar-SA" sz="1800">
                <a:latin typeface="Arial Unicode MS"/>
              </a:rPr>
              <a:t>أداء </a:t>
            </a:r>
            <a:r>
              <a:rPr lang="ar-SA" sz="1700">
                <a:latin typeface="Arial Unicode MS"/>
              </a:rPr>
              <a:t>عمله، </a:t>
            </a:r>
            <a:r>
              <a:rPr lang="ar-SA" sz="1800">
                <a:latin typeface="Arial Unicode MS"/>
              </a:rPr>
              <a:t>وفقآ </a:t>
            </a:r>
            <a:r>
              <a:rPr lang="ar-SA" sz="1700">
                <a:latin typeface="Arial Unicode MS"/>
              </a:rPr>
              <a:t>للأحكام المنصرمحى عليها في نظام الخدمة المدنية ولوائحه التنفيذية بشرط </a:t>
            </a:r>
            <a:r>
              <a:rPr lang="ar-SA" sz="1800">
                <a:latin typeface="Arial Unicode MS"/>
              </a:rPr>
              <a:t>أن </a:t>
            </a:r>
            <a:r>
              <a:rPr lang="ar-SA" sz="1700">
                <a:latin typeface="Arial Unicode MS"/>
              </a:rPr>
              <a:t>يكون العجز </a:t>
            </a:r>
            <a:r>
              <a:rPr lang="ar-SA" sz="1800">
                <a:latin typeface="Arial Unicode MS"/>
              </a:rPr>
              <a:t>أو </a:t>
            </a:r>
            <a:r>
              <a:rPr lang="ar-SA" sz="1700">
                <a:latin typeface="Arial Unicode MS"/>
              </a:rPr>
              <a:t>الوفاة ناثئين العمل.</a:t>
            </a:r>
          </a:p>
        </p:txBody>
      </p:sp>
      <p:sp>
        <p:nvSpPr>
          <p:cNvPr id="4" name="Rectangle 3"/>
          <p:cNvSpPr/>
          <p:nvPr/>
        </p:nvSpPr>
        <p:spPr>
          <a:xfrm>
            <a:off x="750093" y="9436893"/>
            <a:ext cx="6097191" cy="814388"/>
          </a:xfrm>
          <a:prstGeom prst="rect">
            <a:avLst/>
          </a:prstGeom>
        </p:spPr>
        <p:txBody>
          <a:bodyPr lIns="0" tIns="0" rIns="0" bIns="0">
            <a:noAutofit/>
          </a:bodyPr>
          <a:lstStyle/>
          <a:p>
            <a:pPr indent="355600" algn="just" rtl="1">
              <a:lnSpc>
                <a:spcPts val="3572"/>
              </a:lnSpc>
              <a:spcBef>
                <a:spcPts val="7490"/>
              </a:spcBef>
            </a:pPr>
            <a:r>
              <a:rPr lang="ar-SA" sz="1800">
                <a:latin typeface="Arial Unicode MS"/>
              </a:rPr>
              <a:t>إذا </a:t>
            </a:r>
            <a:r>
              <a:rPr lang="ar-SA" sz="1700">
                <a:latin typeface="Arial Unicode MS"/>
              </a:rPr>
              <a:t>توفي المتعاقد تتحمل </a:t>
            </a:r>
            <a:r>
              <a:rPr lang="ar-SA" sz="1800">
                <a:latin typeface="Arial Unicode MS"/>
              </a:rPr>
              <a:t>الجامعة </a:t>
            </a:r>
            <a:r>
              <a:rPr lang="ar-SA" sz="1700">
                <a:latin typeface="Arial Unicode MS"/>
              </a:rPr>
              <a:t>جمع </a:t>
            </a:r>
            <a:r>
              <a:rPr lang="ar-SA" sz="1800">
                <a:latin typeface="Arial Unicode MS"/>
              </a:rPr>
              <a:t>التفقات اللازمة لنقل </a:t>
            </a:r>
            <a:r>
              <a:rPr lang="ar-SA" sz="1700">
                <a:latin typeface="Arial Unicode MS"/>
              </a:rPr>
              <a:t>جثمانه </a:t>
            </a:r>
            <a:r>
              <a:rPr lang="ar-SA" sz="1800">
                <a:latin typeface="Arial Unicode MS"/>
              </a:rPr>
              <a:t>ونقل أنراد </a:t>
            </a:r>
            <a:r>
              <a:rPr lang="ar-SA" sz="1700">
                <a:latin typeface="Arial Unicode MS"/>
              </a:rPr>
              <a:t>عائلته إلى موطنه، </a:t>
            </a:r>
            <a:r>
              <a:rPr lang="ar-SA" sz="1800">
                <a:latin typeface="Arial Unicode MS"/>
              </a:rPr>
              <a:t>أما </a:t>
            </a:r>
            <a:r>
              <a:rPr lang="ar-SA" sz="1700">
                <a:latin typeface="Arial Unicode MS"/>
              </a:rPr>
              <a:t>ني </a:t>
            </a:r>
            <a:r>
              <a:rPr lang="ar-SA" sz="1800">
                <a:latin typeface="Arial Unicode MS"/>
              </a:rPr>
              <a:t>حال وفاة أحد أفراد </a:t>
            </a:r>
            <a:r>
              <a:rPr lang="ar-SA" sz="1700">
                <a:latin typeface="Arial Unicode MS"/>
              </a:rPr>
              <a:t>عائلة</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5143" y="10208418"/>
            <a:ext cx="307182" cy="271463"/>
          </a:xfrm>
          <a:prstGeom prst="rect">
            <a:avLst/>
          </a:prstGeom>
        </p:spPr>
      </p:pic>
      <p:sp>
        <p:nvSpPr>
          <p:cNvPr id="3" name="Rectangle 2"/>
          <p:cNvSpPr/>
          <p:nvPr/>
        </p:nvSpPr>
        <p:spPr>
          <a:xfrm>
            <a:off x="717946" y="521493"/>
            <a:ext cx="6097191" cy="750094"/>
          </a:xfrm>
          <a:prstGeom prst="rect">
            <a:avLst/>
          </a:prstGeom>
        </p:spPr>
        <p:txBody>
          <a:bodyPr lIns="0" tIns="0" rIns="0" bIns="0">
            <a:noAutofit/>
          </a:bodyPr>
          <a:lstStyle/>
          <a:p>
            <a:pPr indent="0" algn="r" rtl="1">
              <a:lnSpc>
                <a:spcPts val="3122"/>
              </a:lnSpc>
              <a:spcAft>
                <a:spcPts val="8260"/>
              </a:spcAft>
            </a:pPr>
            <a:r>
              <a:rPr lang="ar-SA" sz="1700">
                <a:latin typeface="Arial Unicode MS"/>
              </a:rPr>
              <a:t>المتماقد فتتحمل الجامعة نفقات نقل جثمانه ويمنح </a:t>
            </a:r>
            <a:r>
              <a:rPr lang="ar-SA" sz="2000">
                <a:latin typeface="Arial Unicode MS"/>
              </a:rPr>
              <a:t>المرافق تنكرة </a:t>
            </a:r>
            <a:r>
              <a:rPr lang="ar-SA" sz="1700">
                <a:latin typeface="Arial Unicode MS"/>
              </a:rPr>
              <a:t>إركاب نهابأ وإيابا.</a:t>
            </a:r>
          </a:p>
        </p:txBody>
      </p:sp>
      <p:sp>
        <p:nvSpPr>
          <p:cNvPr id="4" name="Rectangle 3"/>
          <p:cNvSpPr/>
          <p:nvPr/>
        </p:nvSpPr>
        <p:spPr>
          <a:xfrm>
            <a:off x="717946" y="2825353"/>
            <a:ext cx="6100763" cy="5407818"/>
          </a:xfrm>
          <a:prstGeom prst="rect">
            <a:avLst/>
          </a:prstGeom>
        </p:spPr>
        <p:txBody>
          <a:bodyPr lIns="0" tIns="0" rIns="0" bIns="0">
            <a:noAutofit/>
          </a:bodyPr>
          <a:lstStyle/>
          <a:p>
            <a:pPr marR="581422" indent="-546100" algn="just" rtl="1">
              <a:lnSpc>
                <a:spcPts val="3966"/>
              </a:lnSpc>
              <a:spcBef>
                <a:spcPts val="8260"/>
              </a:spcBef>
            </a:pPr>
            <a:r>
              <a:rPr lang="en-US" sz="1800">
                <a:latin typeface="Arial Unicode MS"/>
              </a:rPr>
              <a:t>١</a:t>
            </a:r>
            <a:r>
              <a:rPr lang="ar-SA" sz="1800">
                <a:latin typeface="Arial Unicode MS"/>
              </a:rPr>
              <a:t> - </a:t>
            </a:r>
            <a:r>
              <a:rPr lang="ar-SA" sz="2300">
                <a:latin typeface="Arial Unicode MS"/>
              </a:rPr>
              <a:t>هع </a:t>
            </a:r>
            <a:r>
              <a:rPr lang="ar-SA" sz="1700">
                <a:latin typeface="Arial Unicode MS"/>
              </a:rPr>
              <a:t>مراعاة الآحكام الواردة في المادة الخاسة يجوز للجامعة </a:t>
            </a:r>
            <a:r>
              <a:rPr lang="ar-SA" sz="1800">
                <a:latin typeface="Arial Unicode MS"/>
              </a:rPr>
              <a:t>أن </a:t>
            </a:r>
            <a:r>
              <a:rPr lang="ar-SA" sz="1700">
                <a:latin typeface="Arial Unicode MS"/>
              </a:rPr>
              <a:t>تتعاقد </a:t>
            </a:r>
            <a:r>
              <a:rPr lang="ar-SA" sz="2300">
                <a:latin typeface="Arial Unicode MS"/>
              </a:rPr>
              <a:t>هع </a:t>
            </a:r>
            <a:r>
              <a:rPr lang="ar-SA" sz="1700">
                <a:latin typeface="Arial Unicode MS"/>
              </a:rPr>
              <a:t>من </a:t>
            </a:r>
            <a:r>
              <a:rPr lang="ar-SA" sz="2300">
                <a:latin typeface="Arial Unicode MS"/>
              </a:rPr>
              <a:t>سبق </a:t>
            </a:r>
            <a:r>
              <a:rPr lang="ar-SA" sz="1700">
                <a:latin typeface="Arial Unicode MS"/>
              </a:rPr>
              <a:t>له التعاقد </a:t>
            </a:r>
            <a:r>
              <a:rPr lang="en-US" sz="2300">
                <a:latin typeface="Arial Unicode MS"/>
              </a:rPr>
              <a:t>٥</a:t>
            </a:r>
            <a:r>
              <a:rPr lang="ar-SA" sz="2300">
                <a:latin typeface="Arial Unicode MS"/>
              </a:rPr>
              <a:t>ع </a:t>
            </a:r>
            <a:r>
              <a:rPr lang="ar-SA" sz="1700">
                <a:latin typeface="Arial Unicode MS"/>
              </a:rPr>
              <a:t>إحدى الجهات الأخرى بالمملكة وذلك بعد موافقتها إذا كان </a:t>
            </a:r>
            <a:r>
              <a:rPr lang="ar-SA" sz="2300">
                <a:latin typeface="Arial Unicode MS"/>
              </a:rPr>
              <a:t>سبب </a:t>
            </a:r>
            <a:r>
              <a:rPr lang="ar-SA" sz="1700">
                <a:latin typeface="Arial Unicode MS"/>
              </a:rPr>
              <a:t>تركه العمل انتهاء مدة عقده </a:t>
            </a:r>
            <a:r>
              <a:rPr lang="ar-SA" sz="1800">
                <a:latin typeface="Arial Unicode MS"/>
              </a:rPr>
              <a:t>أو </a:t>
            </a:r>
            <a:r>
              <a:rPr lang="ar-SA" sz="1700">
                <a:latin typeface="Arial Unicode MS"/>
              </a:rPr>
              <a:t>الاستقالة </a:t>
            </a:r>
            <a:r>
              <a:rPr lang="ar-SA" sz="1800">
                <a:latin typeface="Arial Unicode MS"/>
              </a:rPr>
              <a:t>أو</a:t>
            </a:r>
            <a:r>
              <a:rPr lang="ar-SA" sz="1700">
                <a:latin typeface="Arial Unicode MS"/>
              </a:rPr>
              <a:t>إلغاء الوظيغة شريطة </a:t>
            </a:r>
            <a:r>
              <a:rPr lang="ar-SA" sz="1800">
                <a:latin typeface="Arial Unicode MS"/>
              </a:rPr>
              <a:t>أن </a:t>
            </a:r>
            <a:r>
              <a:rPr lang="ar-SA" sz="1700">
                <a:latin typeface="Arial Unicode MS"/>
              </a:rPr>
              <a:t>يكون تقرير كفايته عن آخر سنة عملها بتقدير (جيدا جدأ) على الأقل.</a:t>
            </a:r>
          </a:p>
          <a:p>
            <a:pPr marR="581422" indent="-546100" algn="just" rtl="1">
              <a:lnSpc>
                <a:spcPts val="3966"/>
              </a:lnSpc>
            </a:pPr>
            <a:r>
              <a:rPr lang="en-US" sz="1700">
                <a:latin typeface="Arial Unicode MS"/>
              </a:rPr>
              <a:t>٢</a:t>
            </a:r>
            <a:r>
              <a:rPr lang="ar-SA" sz="1700">
                <a:latin typeface="Arial Unicode MS"/>
              </a:rPr>
              <a:t> - لا يجوز التماقد </a:t>
            </a:r>
            <a:r>
              <a:rPr lang="ar-SA" sz="2300">
                <a:latin typeface="Arial Unicode MS"/>
              </a:rPr>
              <a:t>هع </a:t>
            </a:r>
            <a:r>
              <a:rPr lang="ar-SA" sz="1700">
                <a:latin typeface="Arial Unicode MS"/>
              </a:rPr>
              <a:t>من </a:t>
            </a:r>
            <a:r>
              <a:rPr lang="ar-SA" sz="2300">
                <a:latin typeface="Arial Unicode MS"/>
              </a:rPr>
              <a:t>سبق </a:t>
            </a:r>
            <a:r>
              <a:rPr lang="ar-SA" sz="1700">
                <a:latin typeface="Arial Unicode MS"/>
              </a:rPr>
              <a:t>له التعاقد </a:t>
            </a:r>
            <a:r>
              <a:rPr lang="ar-SA" sz="2300">
                <a:latin typeface="Arial Unicode MS"/>
              </a:rPr>
              <a:t>هع </a:t>
            </a:r>
            <a:r>
              <a:rPr lang="ar-SA" sz="1700">
                <a:latin typeface="Arial Unicode MS"/>
              </a:rPr>
              <a:t>إحدى الجهات الأخرى بالمملكة في الحالات الآب :</a:t>
            </a:r>
          </a:p>
          <a:p>
            <a:pPr indent="0" algn="ctr" rtl="1">
              <a:lnSpc>
                <a:spcPts val="4472"/>
              </a:lnSpc>
            </a:pPr>
            <a:r>
              <a:rPr lang="ar-SA" sz="1700">
                <a:latin typeface="Arial Unicode MS"/>
              </a:rPr>
              <a:t>أ ) من سبق </a:t>
            </a:r>
            <a:r>
              <a:rPr lang="ar-SA" sz="1800">
                <a:latin typeface="Arial Unicode MS"/>
              </a:rPr>
              <a:t>أن </a:t>
            </a:r>
            <a:r>
              <a:rPr lang="ar-SA" sz="1700">
                <a:latin typeface="Arial Unicode MS"/>
              </a:rPr>
              <a:t>انتهت خدمته </a:t>
            </a:r>
            <a:r>
              <a:rPr lang="ar-SA" sz="1700" u="sng">
                <a:latin typeface="Arial Unicode MS"/>
              </a:rPr>
              <a:t>ب:ب</a:t>
            </a:r>
            <a:r>
              <a:rPr lang="ar-SA" sz="1700">
                <a:latin typeface="Arial Unicode MS"/>
              </a:rPr>
              <a:t> الانقطاع عن العمل إلا بعد </a:t>
            </a:r>
            <a:r>
              <a:rPr lang="ar-SA" sz="1800">
                <a:latin typeface="Arial Unicode MS"/>
              </a:rPr>
              <a:t>مرور </a:t>
            </a:r>
            <a:r>
              <a:rPr lang="ar-SA" sz="1700">
                <a:latin typeface="Arial Unicode MS"/>
              </a:rPr>
              <a:t>ستين على الأقل </a:t>
            </a:r>
            <a:r>
              <a:rPr lang="en-US" sz="1700">
                <a:latin typeface="Arial Unicode MS"/>
              </a:rPr>
              <a:t>٠</a:t>
            </a:r>
            <a:r>
              <a:rPr lang="ar-SA" sz="1700">
                <a:latin typeface="Arial Unicode MS"/>
              </a:rPr>
              <a:t>ن تاريخ انتهاء خدمته.</a:t>
            </a:r>
          </a:p>
          <a:p>
            <a:pPr marR="581422" indent="0" algn="r" rtl="1">
              <a:lnSpc>
                <a:spcPts val="2410"/>
              </a:lnSpc>
              <a:spcAft>
                <a:spcPts val="1050"/>
              </a:spcAft>
            </a:pPr>
            <a:r>
              <a:rPr lang="ar-SA" sz="1700">
                <a:latin typeface="Arial Unicode MS"/>
              </a:rPr>
              <a:t>ب ) من سجق </a:t>
            </a:r>
            <a:r>
              <a:rPr lang="ar-SA" sz="1800">
                <a:latin typeface="Arial Unicode MS"/>
              </a:rPr>
              <a:t>أن </a:t>
            </a:r>
            <a:r>
              <a:rPr lang="ar-SA" sz="1700">
                <a:latin typeface="Arial Unicode MS"/>
              </a:rPr>
              <a:t>انتهت خدمته يجب عدم الكفاءة.</a:t>
            </a:r>
          </a:p>
          <a:p>
            <a:pPr indent="0" algn="ctr" rtl="1">
              <a:lnSpc>
                <a:spcPts val="2410"/>
              </a:lnSpc>
              <a:spcAft>
                <a:spcPts val="1050"/>
              </a:spcAft>
            </a:pPr>
            <a:r>
              <a:rPr lang="ar-SA" sz="1700">
                <a:latin typeface="Arial Unicode MS"/>
              </a:rPr>
              <a:t>ج ) من سجق </a:t>
            </a:r>
            <a:r>
              <a:rPr lang="ar-SA" sz="1800">
                <a:latin typeface="Arial Unicode MS"/>
              </a:rPr>
              <a:t>أن </a:t>
            </a:r>
            <a:r>
              <a:rPr lang="ar-SA" sz="1700">
                <a:latin typeface="Arial Unicode MS"/>
              </a:rPr>
              <a:t>انتهت خدمته لمقتضبات المصلحة العامة إلا</a:t>
            </a:r>
          </a:p>
        </p:txBody>
      </p:sp>
      <p:sp>
        <p:nvSpPr>
          <p:cNvPr id="5" name="Rectangle 4"/>
          <p:cNvSpPr/>
          <p:nvPr/>
        </p:nvSpPr>
        <p:spPr>
          <a:xfrm>
            <a:off x="2668190" y="8429625"/>
            <a:ext cx="3071813" cy="350043"/>
          </a:xfrm>
          <a:prstGeom prst="rect">
            <a:avLst/>
          </a:prstGeom>
        </p:spPr>
        <p:txBody>
          <a:bodyPr wrap="none" lIns="0" tIns="0" rIns="0" bIns="0">
            <a:noAutofit/>
          </a:bodyPr>
          <a:lstStyle/>
          <a:p>
            <a:pPr indent="0" algn="just" rtl="1">
              <a:lnSpc>
                <a:spcPts val="2410"/>
              </a:lnSpc>
              <a:spcBef>
                <a:spcPts val="1050"/>
              </a:spcBef>
              <a:spcAft>
                <a:spcPts val="1050"/>
              </a:spcAft>
            </a:pPr>
            <a:r>
              <a:rPr lang="ar-SA" sz="1700">
                <a:latin typeface="Arial Unicode MS"/>
              </a:rPr>
              <a:t>بعد موافقة الجهة التي </a:t>
            </a:r>
            <a:r>
              <a:rPr lang="ar-SA" sz="1800">
                <a:latin typeface="Arial Unicode MS"/>
              </a:rPr>
              <a:t>قررت </a:t>
            </a:r>
            <a:r>
              <a:rPr lang="ar-SA" sz="1700">
                <a:latin typeface="Arial Unicode MS"/>
              </a:rPr>
              <a:t>فصله.</a:t>
            </a:r>
          </a:p>
        </p:txBody>
      </p:sp>
      <p:sp>
        <p:nvSpPr>
          <p:cNvPr id="6" name="Rectangle 5"/>
          <p:cNvSpPr/>
          <p:nvPr/>
        </p:nvSpPr>
        <p:spPr>
          <a:xfrm>
            <a:off x="721518" y="8876109"/>
            <a:ext cx="5029200" cy="1268016"/>
          </a:xfrm>
          <a:prstGeom prst="rect">
            <a:avLst/>
          </a:prstGeom>
        </p:spPr>
        <p:txBody>
          <a:bodyPr lIns="0" tIns="0" rIns="0" bIns="0">
            <a:noAutofit/>
          </a:bodyPr>
          <a:lstStyle/>
          <a:p>
            <a:pPr indent="0" algn="just" rtl="1">
              <a:lnSpc>
                <a:spcPts val="3628"/>
              </a:lnSpc>
              <a:spcBef>
                <a:spcPts val="1050"/>
              </a:spcBef>
            </a:pPr>
            <a:r>
              <a:rPr lang="ar-SA" sz="1700">
                <a:latin typeface="Arial Unicode MS"/>
              </a:rPr>
              <a:t>من سجق أن انتهت خدمته بفصله تأديبيا بقرار من مجلس محاكمة </a:t>
            </a:r>
            <a:r>
              <a:rPr lang="ar-SA" sz="1800">
                <a:latin typeface="Arial Unicode MS"/>
              </a:rPr>
              <a:t>أو </a:t>
            </a:r>
            <a:r>
              <a:rPr lang="ar-SA" sz="1700">
                <a:latin typeface="Arial Unicode MS"/>
              </a:rPr>
              <a:t>لادانته جآئيا. </a:t>
            </a:r>
            <a:r>
              <a:rPr lang="ar-SA" sz="1800">
                <a:latin typeface="Arial Unicode MS"/>
              </a:rPr>
              <a:t>أوفقأ </a:t>
            </a:r>
            <a:r>
              <a:rPr lang="ar-SA" sz="1700">
                <a:latin typeface="Arial Unicode MS"/>
              </a:rPr>
              <a:t>للغقرة </a:t>
            </a:r>
            <a:r>
              <a:rPr lang="ar-SA" sz="1800">
                <a:latin typeface="Arial Unicode MS"/>
              </a:rPr>
              <a:t>(</a:t>
            </a:r>
            <a:r>
              <a:rPr lang="en-US" sz="1800">
                <a:latin typeface="Arial Unicode MS"/>
              </a:rPr>
              <a:t>١١</a:t>
            </a:r>
            <a:r>
              <a:rPr lang="ar-SA" sz="1800">
                <a:latin typeface="Arial Unicode MS"/>
              </a:rPr>
              <a:t>) </a:t>
            </a:r>
            <a:r>
              <a:rPr lang="ar-SA" sz="1700">
                <a:latin typeface="Arial Unicode MS"/>
              </a:rPr>
              <a:t>من المادة </a:t>
            </a:r>
            <a:r>
              <a:rPr lang="ar-SA" sz="1800">
                <a:latin typeface="Arial Unicode MS"/>
              </a:rPr>
              <a:t>(</a:t>
            </a:r>
            <a:r>
              <a:rPr lang="en-US" sz="1800">
                <a:latin typeface="Arial Unicode MS"/>
              </a:rPr>
              <a:t>٤٨</a:t>
            </a:r>
            <a:r>
              <a:rPr lang="ar-SA" sz="1800">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171" y="10215562"/>
            <a:ext cx="7061597" cy="478631"/>
          </a:xfrm>
          <a:prstGeom prst="rect">
            <a:avLst/>
          </a:prstGeom>
        </p:spPr>
      </p:pic>
      <p:sp>
        <p:nvSpPr>
          <p:cNvPr id="3" name="Rectangle 2"/>
          <p:cNvSpPr/>
          <p:nvPr/>
        </p:nvSpPr>
        <p:spPr>
          <a:xfrm>
            <a:off x="421481" y="2661046"/>
            <a:ext cx="6379369" cy="882254"/>
          </a:xfrm>
          <a:prstGeom prst="rect">
            <a:avLst/>
          </a:prstGeom>
        </p:spPr>
        <p:txBody>
          <a:bodyPr lIns="0" tIns="0" rIns="0" bIns="0">
            <a:noAutofit/>
          </a:bodyPr>
          <a:lstStyle/>
          <a:p>
            <a:pPr marL="340916" indent="330200" algn="r" rtl="1">
              <a:lnSpc>
                <a:spcPts val="4191"/>
              </a:lnSpc>
              <a:spcAft>
                <a:spcPts val="8050"/>
              </a:spcAft>
            </a:pPr>
            <a:r>
              <a:rPr lang="ar-SA" sz="1700">
                <a:latin typeface="Arial Unicode MS"/>
              </a:rPr>
              <a:t>تعد هذه اللائحة وملحقاتها جزءأ مكملا لشروط عقد الزظيف المشار إيه في المادة الثالثة من هذه اللائحة.</a:t>
            </a:r>
          </a:p>
        </p:txBody>
      </p:sp>
      <p:sp>
        <p:nvSpPr>
          <p:cNvPr id="4" name="Rectangle 3"/>
          <p:cNvSpPr/>
          <p:nvPr/>
        </p:nvSpPr>
        <p:spPr>
          <a:xfrm>
            <a:off x="432196" y="5154215"/>
            <a:ext cx="6350794" cy="1928813"/>
          </a:xfrm>
          <a:prstGeom prst="rect">
            <a:avLst/>
          </a:prstGeom>
        </p:spPr>
        <p:txBody>
          <a:bodyPr lIns="0" tIns="0" rIns="0" bIns="0">
            <a:noAutofit/>
          </a:bodyPr>
          <a:lstStyle/>
          <a:p>
            <a:pPr marL="330200" marR="520304" indent="-495300" algn="r" rtl="1">
              <a:lnSpc>
                <a:spcPts val="3094"/>
              </a:lnSpc>
              <a:spcBef>
                <a:spcPts val="8050"/>
              </a:spcBef>
              <a:spcAft>
                <a:spcPts val="700"/>
              </a:spcAft>
            </a:pPr>
            <a:r>
              <a:rPr lang="en-US" sz="1700">
                <a:latin typeface="Arial Unicode MS"/>
              </a:rPr>
              <a:t>١</a:t>
            </a:r>
            <a:r>
              <a:rPr lang="ar-SA" sz="1700">
                <a:latin typeface="Arial Unicode MS"/>
              </a:rPr>
              <a:t> — تطبق </a:t>
            </a:r>
            <a:r>
              <a:rPr lang="ar-SA" sz="1800">
                <a:latin typeface="Arial Unicode MS"/>
              </a:rPr>
              <a:t>أحكام </a:t>
            </a:r>
            <a:r>
              <a:rPr lang="ar-SA" sz="1700">
                <a:latin typeface="Arial Unicode MS"/>
              </a:rPr>
              <a:t>هذه اللائحة من تاريخ صدورها، </a:t>
            </a:r>
            <a:r>
              <a:rPr lang="ar-SA" sz="1800">
                <a:latin typeface="Arial Unicode MS"/>
              </a:rPr>
              <a:t>أما </a:t>
            </a:r>
            <a:r>
              <a:rPr lang="ar-SA" sz="1700">
                <a:latin typeface="Arial Unicode MS"/>
              </a:rPr>
              <a:t>بالنسبة للعقود السارية فتطبق </a:t>
            </a:r>
            <a:r>
              <a:rPr lang="ar-SA" sz="2000" b="1">
                <a:latin typeface="Arial"/>
              </a:rPr>
              <a:t>عليها </a:t>
            </a:r>
            <a:r>
              <a:rPr lang="ar-SA" sz="1700">
                <a:latin typeface="Arial Unicode MS"/>
              </a:rPr>
              <a:t>عند تجديدها.</a:t>
            </a:r>
          </a:p>
          <a:p>
            <a:pPr marL="330200" marR="520304" indent="-495300" algn="r" rtl="1">
              <a:lnSpc>
                <a:spcPts val="4050"/>
              </a:lnSpc>
            </a:pPr>
            <a:r>
              <a:rPr lang="en-US" sz="1700">
                <a:latin typeface="Arial Unicode MS"/>
              </a:rPr>
              <a:t>٢</a:t>
            </a:r>
            <a:r>
              <a:rPr lang="ar-SA" sz="1700">
                <a:latin typeface="Arial Unicode MS"/>
              </a:rPr>
              <a:t> — هع مراعاة الحقوق المكسيذ للمتعاقدين بموجب اللوائح ابابقة تلغي هذ</a:t>
            </a:r>
            <a:r>
              <a:rPr lang="en-US" sz="1700">
                <a:latin typeface="Arial Unicode MS"/>
              </a:rPr>
              <a:t>٥</a:t>
            </a:r>
            <a:r>
              <a:rPr lang="ar-SA" sz="1700">
                <a:latin typeface="Arial Unicode MS"/>
              </a:rPr>
              <a:t> اللائحة كا ما يتعارض معها من </a:t>
            </a:r>
            <a:r>
              <a:rPr lang="ar-SA" sz="1800">
                <a:latin typeface="Arial Unicode MS"/>
              </a:rPr>
              <a:t>أحكام.</a:t>
            </a:r>
          </a:p>
        </p:txBody>
      </p:sp>
      <p:sp>
        <p:nvSpPr>
          <p:cNvPr id="5" name="Rectangle 4"/>
          <p:cNvSpPr/>
          <p:nvPr/>
        </p:nvSpPr>
        <p:spPr>
          <a:xfrm>
            <a:off x="760809" y="8876109"/>
            <a:ext cx="6068616" cy="1350169"/>
          </a:xfrm>
          <a:prstGeom prst="rect">
            <a:avLst/>
          </a:prstGeom>
        </p:spPr>
        <p:txBody>
          <a:bodyPr lIns="0" tIns="0" rIns="0" bIns="0">
            <a:noAutofit/>
          </a:bodyPr>
          <a:lstStyle/>
          <a:p>
            <a:pPr indent="0" rtl="1">
              <a:lnSpc>
                <a:spcPts val="4163"/>
              </a:lnSpc>
            </a:pPr>
            <a:r>
              <a:rPr lang="ar-SA" sz="1700">
                <a:latin typeface="Arial Unicode MS"/>
              </a:rPr>
              <a:t>كل حلاف ينشأ </a:t>
            </a:r>
            <a:r>
              <a:rPr lang="ar-SA" sz="2100">
                <a:latin typeface="Arial Unicode MS"/>
              </a:rPr>
              <a:t>بين </a:t>
            </a:r>
            <a:r>
              <a:rPr lang="ar-SA" sz="1700">
                <a:latin typeface="Arial Unicode MS"/>
              </a:rPr>
              <a:t>الطرفين </a:t>
            </a:r>
            <a:r>
              <a:rPr lang="ar-SA" sz="2100">
                <a:latin typeface="Arial Unicode MS"/>
              </a:rPr>
              <a:t>بسبب </a:t>
            </a:r>
            <a:r>
              <a:rPr lang="ar-SA" sz="1700">
                <a:latin typeface="Arial Unicode MS"/>
              </a:rPr>
              <a:t>تنغيذ العقد المبرم وفق هذه اللائحة ويتعذر حله وديأ يختصر </a:t>
            </a:r>
            <a:r>
              <a:rPr lang="ar-SA" sz="1800">
                <a:latin typeface="Arial Unicode MS"/>
              </a:rPr>
              <a:t>بنظره </a:t>
            </a:r>
            <a:r>
              <a:rPr lang="ar-SA" sz="1700">
                <a:latin typeface="Arial Unicode MS"/>
              </a:rPr>
              <a:t>القضاء المختصر </a:t>
            </a:r>
            <a:r>
              <a:rPr lang="ar-SA" sz="1800">
                <a:latin typeface="Arial Unicode MS"/>
              </a:rPr>
              <a:t>في </a:t>
            </a:r>
            <a:r>
              <a:rPr lang="ar-SA" sz="1700">
                <a:latin typeface="Arial Unicode MS"/>
              </a:rPr>
              <a:t>المملكة</a:t>
            </a:r>
          </a:p>
          <a:p>
            <a:pPr indent="0" algn="r" rtl="1">
              <a:lnSpc>
                <a:spcPts val="2410"/>
              </a:lnSpc>
            </a:pPr>
            <a:r>
              <a:rPr lang="ar-SA" sz="1800">
                <a:latin typeface="Arial Unicode MS"/>
              </a:rPr>
              <a:t>ويكون قراره نهائيا وملزمأ للطرفين.</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25090" y="796528"/>
            <a:ext cx="6097191" cy="8386762"/>
          </a:xfrm>
          <a:prstGeom prst="rect">
            <a:avLst/>
          </a:prstGeom>
        </p:spPr>
        <p:txBody>
          <a:bodyPr lIns="0" tIns="0" rIns="0" bIns="0">
            <a:noAutofit/>
          </a:bodyPr>
          <a:lstStyle/>
          <a:p>
            <a:pPr indent="0" algn="ctr" rtl="1">
              <a:lnSpc>
                <a:spcPts val="3460"/>
              </a:lnSpc>
              <a:spcAft>
                <a:spcPts val="3080"/>
              </a:spcAft>
            </a:pPr>
            <a:r>
              <a:rPr lang="ar-SA" sz="3100" b="1">
                <a:solidFill>
                  <a:srgbClr val="F0B896"/>
                </a:solidFill>
                <a:latin typeface="Arial"/>
              </a:rPr>
              <a:t>المادة السابق والخمسون</a:t>
            </a:r>
          </a:p>
          <a:p>
            <a:pPr indent="393700" algn="just" rtl="1">
              <a:lnSpc>
                <a:spcPts val="4388"/>
              </a:lnSpc>
              <a:spcAft>
                <a:spcPts val="2450"/>
              </a:spcAft>
            </a:pPr>
            <a:r>
              <a:rPr lang="ar-SA" sz="1700">
                <a:latin typeface="Arial Unicode MS"/>
              </a:rPr>
              <a:t>لمجلس الجامعة ومديرها </a:t>
            </a:r>
            <a:r>
              <a:rPr lang="ar-SA" sz="1800">
                <a:latin typeface="Arial Unicode MS"/>
              </a:rPr>
              <a:t>أن </a:t>
            </a:r>
            <a:r>
              <a:rPr lang="ar-SA" sz="1700">
                <a:latin typeface="Arial Unicode MS"/>
              </a:rPr>
              <a:t>يغوصا بعض </a:t>
            </a:r>
            <a:r>
              <a:rPr lang="ar-SA" sz="1800">
                <a:latin typeface="Arial Unicode MS"/>
              </a:rPr>
              <a:t>صلاحيات </a:t>
            </a:r>
            <a:r>
              <a:rPr lang="ar-SA" sz="1700">
                <a:latin typeface="Arial Unicode MS"/>
              </a:rPr>
              <a:t>كل منهما المقررة ني هذه اللائحة.</a:t>
            </a:r>
          </a:p>
          <a:p>
            <a:pPr indent="0" algn="ctr" rtl="1">
              <a:lnSpc>
                <a:spcPts val="3460"/>
              </a:lnSpc>
              <a:spcAft>
                <a:spcPts val="3080"/>
              </a:spcAft>
            </a:pPr>
            <a:r>
              <a:rPr lang="ar-SA" sz="2800" b="1">
                <a:solidFill>
                  <a:srgbClr val="F0B896"/>
                </a:solidFill>
                <a:latin typeface="Arial"/>
              </a:rPr>
              <a:t>المادة الثامنن </a:t>
            </a:r>
            <a:r>
              <a:rPr lang="ar-SA" sz="3100" b="1">
                <a:solidFill>
                  <a:srgbClr val="F0B896"/>
                </a:solidFill>
                <a:latin typeface="Arial"/>
              </a:rPr>
              <a:t>والخمسون</a:t>
            </a:r>
          </a:p>
          <a:p>
            <a:pPr indent="393700" algn="just" rtl="1">
              <a:lnSpc>
                <a:spcPts val="3066"/>
              </a:lnSpc>
              <a:spcAft>
                <a:spcPts val="3080"/>
              </a:spcAft>
            </a:pPr>
            <a:r>
              <a:rPr lang="ar-SA" sz="1700">
                <a:latin typeface="Arial Unicode MS"/>
              </a:rPr>
              <a:t>لمجلس الجامعة </a:t>
            </a:r>
            <a:r>
              <a:rPr lang="ar-SA" sz="1900">
                <a:latin typeface="Arial Unicode MS"/>
              </a:rPr>
              <a:t>وخ</a:t>
            </a:r>
            <a:r>
              <a:rPr lang="en-US" sz="1900">
                <a:latin typeface="Arial Unicode MS"/>
              </a:rPr>
              <a:t>٠</a:t>
            </a:r>
            <a:r>
              <a:rPr lang="ar-SA" sz="1900">
                <a:latin typeface="Arial Unicode MS"/>
              </a:rPr>
              <a:t>ع </a:t>
            </a:r>
            <a:r>
              <a:rPr lang="ar-SA" sz="1700">
                <a:latin typeface="Arial Unicode MS"/>
              </a:rPr>
              <a:t>قواعد تنفيذية بما لا يتعارض هع </a:t>
            </a:r>
            <a:r>
              <a:rPr lang="ar-SA" sz="1800">
                <a:latin typeface="Arial Unicode MS"/>
              </a:rPr>
              <a:t>أحكام </a:t>
            </a:r>
            <a:r>
              <a:rPr lang="ar-SA" sz="1700">
                <a:latin typeface="Arial Unicode MS"/>
              </a:rPr>
              <a:t>هذه اللائحة.</a:t>
            </a:r>
          </a:p>
          <a:p>
            <a:pPr indent="0" algn="ctr" rtl="1">
              <a:lnSpc>
                <a:spcPts val="3460"/>
              </a:lnSpc>
              <a:spcAft>
                <a:spcPts val="3080"/>
              </a:spcAft>
            </a:pPr>
            <a:r>
              <a:rPr lang="ar-SA" sz="3100" b="1">
                <a:solidFill>
                  <a:srgbClr val="F0B896"/>
                </a:solidFill>
                <a:latin typeface="Arial"/>
              </a:rPr>
              <a:t>المادة التاسق والخمسون</a:t>
            </a:r>
          </a:p>
          <a:p>
            <a:pPr indent="393700" algn="just" rtl="1">
              <a:lnSpc>
                <a:spcPts val="3291"/>
              </a:lnSpc>
              <a:spcAft>
                <a:spcPts val="3080"/>
              </a:spcAft>
            </a:pPr>
            <a:r>
              <a:rPr lang="ar-SA" sz="1700">
                <a:latin typeface="Arial Unicode MS"/>
              </a:rPr>
              <a:t>كل ما لم يرد فيه نص خاص في هذه اللائحة يطبق بشأنه نظام </a:t>
            </a:r>
            <a:r>
              <a:rPr lang="ar-SA" sz="1600">
                <a:latin typeface="Arial Unicode MS"/>
              </a:rPr>
              <a:t>مجلس </a:t>
            </a:r>
            <a:r>
              <a:rPr lang="ar-SA" sz="1700">
                <a:latin typeface="Arial Unicode MS"/>
              </a:rPr>
              <a:t>التعليم العالي والجامعات ولوائحه التفعذية، والأنظمة، والأوامر ، والقرارات النا</a:t>
            </a:r>
            <a:r>
              <a:rPr lang="ar-SA" sz="1800">
                <a:latin typeface="Arial Unicode MS"/>
              </a:rPr>
              <a:t>فذة </a:t>
            </a:r>
            <a:r>
              <a:rPr lang="ar-SA" sz="1700">
                <a:latin typeface="Arial Unicode MS"/>
              </a:rPr>
              <a:t>ني المملكة.</a:t>
            </a:r>
          </a:p>
          <a:p>
            <a:pPr indent="0" algn="ctr" rtl="1">
              <a:lnSpc>
                <a:spcPts val="3460"/>
              </a:lnSpc>
              <a:spcAft>
                <a:spcPts val="3080"/>
              </a:spcAft>
            </a:pPr>
            <a:r>
              <a:rPr lang="ar-SA" sz="2800" b="1">
                <a:solidFill>
                  <a:srgbClr val="F0B896"/>
                </a:solidFill>
                <a:latin typeface="Arial"/>
              </a:rPr>
              <a:t>المادة </a:t>
            </a:r>
            <a:r>
              <a:rPr lang="ar-SA" sz="3100" b="1">
                <a:solidFill>
                  <a:srgbClr val="F0B896"/>
                </a:solidFill>
                <a:latin typeface="Arial"/>
              </a:rPr>
              <a:t>الستون</a:t>
            </a:r>
          </a:p>
        </p:txBody>
      </p:sp>
      <p:sp>
        <p:nvSpPr>
          <p:cNvPr id="3" name="Rectangle 2"/>
          <p:cNvSpPr/>
          <p:nvPr/>
        </p:nvSpPr>
        <p:spPr>
          <a:xfrm>
            <a:off x="2436018" y="9886950"/>
            <a:ext cx="4025503" cy="367903"/>
          </a:xfrm>
          <a:prstGeom prst="rect">
            <a:avLst/>
          </a:prstGeom>
        </p:spPr>
        <p:txBody>
          <a:bodyPr wrap="none" lIns="0" tIns="0" rIns="0" bIns="0">
            <a:noAutofit/>
          </a:bodyPr>
          <a:lstStyle/>
          <a:p>
            <a:pPr indent="393700" algn="just" rtl="1">
              <a:lnSpc>
                <a:spcPts val="2410"/>
              </a:lnSpc>
              <a:spcBef>
                <a:spcPts val="3080"/>
              </a:spcBef>
            </a:pPr>
            <a:r>
              <a:rPr lang="ar-SA" sz="1600">
                <a:latin typeface="Arial Unicode MS"/>
              </a:rPr>
              <a:t>لمجلس التعليم العالي </a:t>
            </a:r>
            <a:r>
              <a:rPr lang="ar-SA" sz="1700">
                <a:latin typeface="Arial Unicode MS"/>
              </a:rPr>
              <a:t>حق تفير هذه </a:t>
            </a:r>
            <a:r>
              <a:rPr lang="ar-SA" sz="1800">
                <a:latin typeface="Arial Unicode MS"/>
              </a:rPr>
              <a:t>اللائحة.</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3437" y="6250781"/>
            <a:ext cx="2232422" cy="1117997"/>
          </a:xfrm>
          <a:prstGeom prst="rect">
            <a:avLst/>
          </a:prstGeom>
        </p:spPr>
      </p:pic>
      <p:graphicFrame>
        <p:nvGraphicFramePr>
          <p:cNvPr id="3" name="Table 2"/>
          <p:cNvGraphicFramePr>
            <a:graphicFrameLocks noGrp="1"/>
          </p:cNvGraphicFramePr>
          <p:nvPr/>
        </p:nvGraphicFramePr>
        <p:xfrm>
          <a:off x="807243" y="2521743"/>
          <a:ext cx="5993607" cy="3561160"/>
        </p:xfrm>
        <a:graphic>
          <a:graphicData uri="http://schemas.openxmlformats.org/drawingml/2006/table">
            <a:tbl>
              <a:tblPr/>
              <a:tblGrid>
                <a:gridCol w="964406"/>
                <a:gridCol w="985837"/>
                <a:gridCol w="1017984"/>
                <a:gridCol w="964406"/>
                <a:gridCol w="967978"/>
                <a:gridCol w="1092993"/>
              </a:tblGrid>
              <a:tr h="571500">
                <a:tc>
                  <a:txBody>
                    <a:bodyPr/>
                    <a:lstStyle/>
                    <a:p>
                      <a:pPr marR="114300" indent="0" algn="r" rtl="1">
                        <a:lnSpc>
                          <a:spcPts val="1880"/>
                        </a:lnSpc>
                      </a:pPr>
                      <a:r>
                        <a:rPr lang="ar-SA" sz="1300">
                          <a:latin typeface="Arial Unicode MS"/>
                        </a:rPr>
                        <a:t>دل الكن</a:t>
                      </a:r>
                    </a:p>
                  </a:txBody>
                  <a:tcPr marL="0" marR="0" marT="0" marB="0" anchor="b"/>
                </a:tc>
                <a:tc>
                  <a:txBody>
                    <a:bodyPr/>
                    <a:lstStyle/>
                    <a:p>
                      <a:pPr marR="101600" indent="0" algn="r" rtl="1">
                        <a:lnSpc>
                          <a:spcPts val="1880"/>
                        </a:lnSpc>
                      </a:pPr>
                      <a:r>
                        <a:rPr lang="ar-SA" sz="1200">
                          <a:latin typeface="Arial Unicode MS"/>
                        </a:rPr>
                        <a:t>بدل </a:t>
                      </a:r>
                      <a:r>
                        <a:rPr lang="ar-SA" sz="1300">
                          <a:latin typeface="Arial Unicode MS"/>
                        </a:rPr>
                        <a:t>الانتقال</a:t>
                      </a:r>
                    </a:p>
                  </a:txBody>
                  <a:tcPr marL="0" marR="0" marT="0" marB="0" anchor="b"/>
                </a:tc>
                <a:tc>
                  <a:txBody>
                    <a:bodyPr/>
                    <a:lstStyle/>
                    <a:p>
                      <a:pPr indent="0" algn="r" rtl="1">
                        <a:lnSpc>
                          <a:spcPts val="1880"/>
                        </a:lnSpc>
                      </a:pPr>
                      <a:r>
                        <a:rPr lang="ar-SA" sz="1200">
                          <a:latin typeface="Arial Unicode MS"/>
                        </a:rPr>
                        <a:t>نهاية </a:t>
                      </a:r>
                      <a:r>
                        <a:rPr lang="ar-SA" sz="1300">
                          <a:latin typeface="Arial Unicode MS"/>
                        </a:rPr>
                        <a:t>المرموط</a:t>
                      </a:r>
                    </a:p>
                  </a:txBody>
                  <a:tcPr marL="0" marR="0" marT="0" marB="0" anchor="b"/>
                </a:tc>
                <a:tc>
                  <a:txBody>
                    <a:bodyPr/>
                    <a:lstStyle/>
                    <a:p>
                      <a:pPr indent="0" algn="r" rtl="1">
                        <a:lnSpc>
                          <a:spcPts val="1880"/>
                        </a:lnSpc>
                      </a:pPr>
                      <a:r>
                        <a:rPr lang="ar-SA" sz="1200">
                          <a:latin typeface="Arial Unicode MS"/>
                        </a:rPr>
                        <a:t>علاوة </a:t>
                      </a:r>
                      <a:r>
                        <a:rPr lang="ar-SA" sz="1300">
                          <a:latin typeface="Arial Unicode MS"/>
                        </a:rPr>
                        <a:t>الخرة</a:t>
                      </a:r>
                    </a:p>
                  </a:txBody>
                  <a:tcPr marL="0" marR="0" marT="0" marB="0" anchor="b"/>
                </a:tc>
                <a:tc>
                  <a:txBody>
                    <a:bodyPr/>
                    <a:lstStyle/>
                    <a:p>
                      <a:pPr indent="0" algn="r" rtl="1">
                        <a:lnSpc>
                          <a:spcPts val="1880"/>
                        </a:lnSpc>
                      </a:pPr>
                      <a:r>
                        <a:rPr lang="ar-SA" sz="1300">
                          <a:latin typeface="Arial Unicode MS"/>
                        </a:rPr>
                        <a:t>أول المربوط</a:t>
                      </a:r>
                    </a:p>
                  </a:txBody>
                  <a:tcPr marL="0" marR="0" marT="0" marB="0" anchor="b"/>
                </a:tc>
                <a:tc>
                  <a:txBody>
                    <a:bodyPr/>
                    <a:lstStyle/>
                    <a:p>
                      <a:pPr marR="165100" indent="0" algn="r" rtl="1">
                        <a:lnSpc>
                          <a:spcPts val="1880"/>
                        </a:lnSpc>
                      </a:pPr>
                      <a:r>
                        <a:rPr lang="ar-SA" sz="1300">
                          <a:latin typeface="Arial Unicode MS"/>
                        </a:rPr>
                        <a:t>الوظيغة</a:t>
                      </a:r>
                    </a:p>
                  </a:txBody>
                  <a:tcPr marL="0" marR="0" marT="0" marB="0" anchor="b"/>
                </a:tc>
              </a:tr>
              <a:tr h="400050">
                <a:tc>
                  <a:txBody>
                    <a:bodyPr/>
                    <a:lstStyle/>
                    <a:p>
                      <a:pPr marR="241300" indent="0" algn="r" rtl="1">
                        <a:lnSpc>
                          <a:spcPts val="1880"/>
                        </a:lnSpc>
                      </a:pPr>
                      <a:r>
                        <a:rPr lang="ar-SA" sz="1300">
                          <a:latin typeface="Arial Unicode MS"/>
                        </a:rPr>
                        <a:t>افرى</a:t>
                      </a:r>
                    </a:p>
                  </a:txBody>
                  <a:tcPr marL="0" marR="0" marT="0" marB="0" anchor="b"/>
                </a:tc>
                <a:tc>
                  <a:txBody>
                    <a:bodyPr/>
                    <a:lstStyle/>
                    <a:p>
                      <a:endParaRPr sz="1900"/>
                    </a:p>
                  </a:txBody>
                  <a:tcPr marL="0" marR="0" marT="0" marB="0"/>
                </a:tc>
                <a:tc>
                  <a:txBody>
                    <a:bodyPr/>
                    <a:lstStyle/>
                    <a:p>
                      <a:pPr marR="292100" indent="0" algn="r" rtl="1">
                        <a:lnSpc>
                          <a:spcPts val="1880"/>
                        </a:lnSpc>
                      </a:pPr>
                      <a:r>
                        <a:rPr lang="ar-SA" sz="1300">
                          <a:latin typeface="Arial Unicode MS"/>
                        </a:rPr>
                        <a:t>الشهري</a:t>
                      </a:r>
                    </a:p>
                  </a:txBody>
                  <a:tcPr marL="0" marR="0" marT="0" marB="0" anchor="b"/>
                </a:tc>
                <a:tc>
                  <a:txBody>
                    <a:bodyPr/>
                    <a:lstStyle/>
                    <a:p>
                      <a:pPr marR="203200" indent="0" algn="r" rtl="1">
                        <a:lnSpc>
                          <a:spcPts val="1880"/>
                        </a:lnSpc>
                      </a:pPr>
                      <a:r>
                        <a:rPr lang="ar-SA" sz="1300">
                          <a:latin typeface="Arial Unicode MS"/>
                        </a:rPr>
                        <a:t>النومة</a:t>
                      </a:r>
                    </a:p>
                  </a:txBody>
                  <a:tcPr marL="0" marR="0" marT="0" marB="0" anchor="b"/>
                </a:tc>
                <a:tc>
                  <a:txBody>
                    <a:bodyPr/>
                    <a:lstStyle/>
                    <a:p>
                      <a:pPr marR="228600" indent="0" algn="r" rtl="1">
                        <a:lnSpc>
                          <a:spcPts val="1880"/>
                        </a:lnSpc>
                      </a:pPr>
                      <a:r>
                        <a:rPr lang="ar-SA" sz="1300">
                          <a:latin typeface="Arial Unicode MS"/>
                        </a:rPr>
                        <a:t>النهري</a:t>
                      </a:r>
                    </a:p>
                  </a:txBody>
                  <a:tcPr marL="0" marR="0" marT="0" marB="0" anchor="b"/>
                </a:tc>
                <a:tc>
                  <a:txBody>
                    <a:bodyPr/>
                    <a:lstStyle/>
                    <a:p>
                      <a:endParaRPr sz="1900"/>
                    </a:p>
                  </a:txBody>
                  <a:tcPr marL="0" marR="0" marT="0" marB="0"/>
                </a:tc>
              </a:tr>
              <a:tr h="421481">
                <a:tc>
                  <a:txBody>
                    <a:bodyPr/>
                    <a:lstStyle/>
                    <a:p>
                      <a:pPr marL="203200" indent="0">
                        <a:lnSpc>
                          <a:spcPts val="1740"/>
                        </a:lnSpc>
                      </a:pPr>
                      <a:r>
                        <a:rPr lang="ar-SA" sz="1200">
                          <a:latin typeface="Arial Unicode MS"/>
                        </a:rPr>
                        <a:t>٢٥٠».</a:t>
                      </a:r>
                    </a:p>
                  </a:txBody>
                  <a:tcPr marL="0" marR="0" marT="0" marB="0" anchor="ctr"/>
                </a:tc>
                <a:tc>
                  <a:txBody>
                    <a:bodyPr/>
                    <a:lstStyle/>
                    <a:p>
                      <a:pPr indent="0" algn="ctr">
                        <a:lnSpc>
                          <a:spcPts val="1880"/>
                        </a:lnSpc>
                      </a:pPr>
                      <a:r>
                        <a:rPr lang="ar-SA" sz="1300">
                          <a:latin typeface="Arial Unicode MS"/>
                        </a:rPr>
                        <a:t>٦٠.</a:t>
                      </a:r>
                    </a:p>
                  </a:txBody>
                  <a:tcPr marL="0" marR="0" marT="0" marB="0" anchor="ctr"/>
                </a:tc>
                <a:tc>
                  <a:txBody>
                    <a:bodyPr/>
                    <a:lstStyle/>
                    <a:p>
                      <a:pPr marL="266700" indent="0">
                        <a:lnSpc>
                          <a:spcPts val="1880"/>
                        </a:lnSpc>
                      </a:pPr>
                      <a:r>
                        <a:rPr lang="ar-SA" sz="1300">
                          <a:latin typeface="Arial Unicode MS"/>
                        </a:rPr>
                        <a:t>١٣٦٠.</a:t>
                      </a:r>
                    </a:p>
                  </a:txBody>
                  <a:tcPr marL="0" marR="0" marT="0" marB="0" anchor="ctr"/>
                </a:tc>
                <a:tc>
                  <a:txBody>
                    <a:bodyPr/>
                    <a:lstStyle/>
                    <a:p>
                      <a:pPr indent="0" algn="ctr">
                        <a:lnSpc>
                          <a:spcPts val="1880"/>
                        </a:lnSpc>
                      </a:pPr>
                      <a:r>
                        <a:rPr lang="ar-SA" sz="1300">
                          <a:latin typeface="Arial Unicode MS"/>
                        </a:rPr>
                        <a:t>.٠٠</a:t>
                      </a:r>
                    </a:p>
                  </a:txBody>
                  <a:tcPr marL="0" marR="0" marT="0" marB="0" anchor="ctr"/>
                </a:tc>
                <a:tc>
                  <a:txBody>
                    <a:bodyPr/>
                    <a:lstStyle/>
                    <a:p>
                      <a:pPr marL="241300" indent="0">
                        <a:lnSpc>
                          <a:spcPts val="1880"/>
                        </a:lnSpc>
                      </a:pPr>
                      <a:r>
                        <a:rPr lang="ar-SA" sz="1300">
                          <a:latin typeface="Arial Unicode MS"/>
                        </a:rPr>
                        <a:t>٩١٠.</a:t>
                      </a:r>
                    </a:p>
                  </a:txBody>
                  <a:tcPr marL="0" marR="0" marT="0" marB="0" anchor="ctr"/>
                </a:tc>
                <a:tc>
                  <a:txBody>
                    <a:bodyPr/>
                    <a:lstStyle/>
                    <a:p>
                      <a:pPr marR="165100" indent="0" algn="r" rtl="1">
                        <a:lnSpc>
                          <a:spcPts val="2140"/>
                        </a:lnSpc>
                      </a:pPr>
                      <a:r>
                        <a:rPr lang="ar-SA" sz="1500">
                          <a:latin typeface="Arial Unicode MS"/>
                        </a:rPr>
                        <a:t>أسان</a:t>
                      </a:r>
                    </a:p>
                  </a:txBody>
                  <a:tcPr marL="0" marR="0" marT="0" marB="0" anchor="ctr"/>
                </a:tc>
              </a:tr>
              <a:tr h="417909">
                <a:tc>
                  <a:txBody>
                    <a:bodyPr/>
                    <a:lstStyle/>
                    <a:p>
                      <a:pPr marL="203200" indent="0">
                        <a:lnSpc>
                          <a:spcPts val="1740"/>
                        </a:lnSpc>
                      </a:pPr>
                      <a:r>
                        <a:rPr lang="ar-SA" sz="1200">
                          <a:latin typeface="Arial Unicode MS"/>
                        </a:rPr>
                        <a:t>٢٥...</a:t>
                      </a:r>
                    </a:p>
                  </a:txBody>
                  <a:tcPr marL="0" marR="0" marT="0" marB="0" anchor="ctr"/>
                </a:tc>
                <a:tc>
                  <a:txBody>
                    <a:bodyPr/>
                    <a:lstStyle/>
                    <a:p>
                      <a:pPr indent="0" algn="ctr">
                        <a:lnSpc>
                          <a:spcPts val="1880"/>
                        </a:lnSpc>
                      </a:pPr>
                      <a:r>
                        <a:rPr lang="ar-SA" sz="1300">
                          <a:latin typeface="Arial Unicode MS"/>
                        </a:rPr>
                        <a:t>٦٠.</a:t>
                      </a:r>
                    </a:p>
                  </a:txBody>
                  <a:tcPr marL="0" marR="0" marT="0" marB="0" anchor="ctr"/>
                </a:tc>
                <a:tc>
                  <a:txBody>
                    <a:bodyPr/>
                    <a:lstStyle/>
                    <a:p>
                      <a:pPr indent="0" algn="ctr">
                        <a:lnSpc>
                          <a:spcPts val="1880"/>
                        </a:lnSpc>
                      </a:pPr>
                      <a:r>
                        <a:rPr lang="ar-SA" sz="1300">
                          <a:latin typeface="Arial Unicode MS"/>
                        </a:rPr>
                        <a:t>١١٣٠.</a:t>
                      </a:r>
                    </a:p>
                  </a:txBody>
                  <a:tcPr marL="0" marR="0" marT="0" marB="0" anchor="ctr"/>
                </a:tc>
                <a:tc>
                  <a:txBody>
                    <a:bodyPr/>
                    <a:lstStyle/>
                    <a:p>
                      <a:pPr indent="0" algn="ctr">
                        <a:lnSpc>
                          <a:spcPts val="1880"/>
                        </a:lnSpc>
                      </a:pPr>
                      <a:r>
                        <a:rPr lang="ar-SA" sz="1300">
                          <a:latin typeface="Arial Unicode MS"/>
                        </a:rPr>
                        <a:t>٤٥٠</a:t>
                      </a:r>
                    </a:p>
                  </a:txBody>
                  <a:tcPr marL="0" marR="0" marT="0" marB="0" anchor="ctr"/>
                </a:tc>
                <a:tc>
                  <a:txBody>
                    <a:bodyPr/>
                    <a:lstStyle/>
                    <a:p>
                      <a:pPr marL="241300" indent="0">
                        <a:lnSpc>
                          <a:spcPts val="1880"/>
                        </a:lnSpc>
                      </a:pPr>
                      <a:r>
                        <a:rPr lang="ar-SA" sz="1300">
                          <a:latin typeface="Arial Unicode MS"/>
                        </a:rPr>
                        <a:t>٧٢٥.</a:t>
                      </a:r>
                    </a:p>
                  </a:txBody>
                  <a:tcPr marL="0" marR="0" marT="0" marB="0" anchor="ctr"/>
                </a:tc>
                <a:tc>
                  <a:txBody>
                    <a:bodyPr/>
                    <a:lstStyle/>
                    <a:p>
                      <a:pPr marR="165100" indent="0" algn="r" rtl="1">
                        <a:lnSpc>
                          <a:spcPts val="2140"/>
                        </a:lnSpc>
                      </a:pPr>
                      <a:r>
                        <a:rPr lang="ar-SA" sz="1500">
                          <a:latin typeface="Arial Unicode MS"/>
                        </a:rPr>
                        <a:t>أشان مثارك</a:t>
                      </a:r>
                    </a:p>
                  </a:txBody>
                  <a:tcPr marL="0" marR="0" marT="0" marB="0" anchor="ctr"/>
                </a:tc>
              </a:tr>
              <a:tr h="421481">
                <a:tc>
                  <a:txBody>
                    <a:bodyPr/>
                    <a:lstStyle/>
                    <a:p>
                      <a:pPr marL="203200" indent="0">
                        <a:lnSpc>
                          <a:spcPts val="1740"/>
                        </a:lnSpc>
                      </a:pPr>
                      <a:r>
                        <a:rPr lang="ar-SA" sz="1200">
                          <a:latin typeface="Arial Unicode MS"/>
                        </a:rPr>
                        <a:t>٢٥...</a:t>
                      </a:r>
                    </a:p>
                  </a:txBody>
                  <a:tcPr marL="0" marR="0" marT="0" marB="0" anchor="ctr"/>
                </a:tc>
                <a:tc>
                  <a:txBody>
                    <a:bodyPr/>
                    <a:lstStyle/>
                    <a:p>
                      <a:pPr indent="0" algn="ctr">
                        <a:lnSpc>
                          <a:spcPts val="1880"/>
                        </a:lnSpc>
                      </a:pPr>
                      <a:r>
                        <a:rPr lang="ar-SA" sz="1300">
                          <a:latin typeface="Arial Unicode MS"/>
                        </a:rPr>
                        <a:t>٦..</a:t>
                      </a:r>
                    </a:p>
                  </a:txBody>
                  <a:tcPr marL="0" marR="0" marT="0" marB="0" anchor="ctr"/>
                </a:tc>
                <a:tc>
                  <a:txBody>
                    <a:bodyPr/>
                    <a:lstStyle/>
                    <a:p>
                      <a:pPr indent="0" algn="ctr">
                        <a:lnSpc>
                          <a:spcPts val="1880"/>
                        </a:lnSpc>
                      </a:pPr>
                      <a:r>
                        <a:rPr lang="ar-SA" sz="1300">
                          <a:latin typeface="Arial Unicode MS"/>
                        </a:rPr>
                        <a:t>٩٢٠.</a:t>
                      </a:r>
                    </a:p>
                  </a:txBody>
                  <a:tcPr marL="0" marR="0" marT="0" marB="0" anchor="ctr"/>
                </a:tc>
                <a:tc>
                  <a:txBody>
                    <a:bodyPr/>
                    <a:lstStyle/>
                    <a:p>
                      <a:pPr indent="0" algn="ctr">
                        <a:lnSpc>
                          <a:spcPts val="1880"/>
                        </a:lnSpc>
                      </a:pPr>
                      <a:r>
                        <a:rPr lang="ar-SA" sz="1300">
                          <a:latin typeface="Arial Unicode MS"/>
                        </a:rPr>
                        <a:t>٤٠.</a:t>
                      </a:r>
                    </a:p>
                  </a:txBody>
                  <a:tcPr marL="0" marR="0" marT="0" marB="0" anchor="ctr"/>
                </a:tc>
                <a:tc>
                  <a:txBody>
                    <a:bodyPr/>
                    <a:lstStyle/>
                    <a:p>
                      <a:pPr indent="0" algn="ctr">
                        <a:lnSpc>
                          <a:spcPts val="1880"/>
                        </a:lnSpc>
                      </a:pPr>
                      <a:r>
                        <a:rPr lang="ar-SA" sz="1300">
                          <a:latin typeface="Arial Unicode MS"/>
                        </a:rPr>
                        <a:t>٥٦٠.</a:t>
                      </a:r>
                    </a:p>
                  </a:txBody>
                  <a:tcPr marL="0" marR="0" marT="0" marB="0" anchor="ctr"/>
                </a:tc>
                <a:tc>
                  <a:txBody>
                    <a:bodyPr/>
                    <a:lstStyle/>
                    <a:p>
                      <a:pPr marR="165100" indent="0" algn="r" rtl="1">
                        <a:lnSpc>
                          <a:spcPts val="2140"/>
                        </a:lnSpc>
                      </a:pPr>
                      <a:r>
                        <a:rPr lang="ar-SA" sz="1500">
                          <a:latin typeface="Arial Unicode MS"/>
                        </a:rPr>
                        <a:t>أسان </a:t>
                      </a:r>
                      <a:r>
                        <a:rPr lang="ar-SA" sz="1200">
                          <a:latin typeface="Arial Unicode MS"/>
                        </a:rPr>
                        <a:t>ماعد</a:t>
                      </a:r>
                    </a:p>
                  </a:txBody>
                  <a:tcPr marL="0" marR="0" marT="0" marB="0" anchor="ctr"/>
                </a:tc>
              </a:tr>
              <a:tr h="446484">
                <a:tc>
                  <a:txBody>
                    <a:bodyPr/>
                    <a:lstStyle/>
                    <a:p>
                      <a:pPr marL="203200" indent="0">
                        <a:lnSpc>
                          <a:spcPts val="1880"/>
                        </a:lnSpc>
                      </a:pPr>
                      <a:r>
                        <a:rPr lang="ar-SA" sz="1300">
                          <a:latin typeface="Arial Unicode MS"/>
                        </a:rPr>
                        <a:t>١٧...</a:t>
                      </a:r>
                    </a:p>
                  </a:txBody>
                  <a:tcPr marL="0" marR="0" marT="0" marB="0"/>
                </a:tc>
                <a:tc>
                  <a:txBody>
                    <a:bodyPr/>
                    <a:lstStyle/>
                    <a:p>
                      <a:pPr indent="0" algn="ctr" rtl="1">
                        <a:lnSpc>
                          <a:spcPts val="1880"/>
                        </a:lnSpc>
                      </a:pPr>
                      <a:r>
                        <a:rPr lang="ar-SA" sz="1300">
                          <a:latin typeface="Arial Unicode MS"/>
                        </a:rPr>
                        <a:t>..ه</a:t>
                      </a:r>
                    </a:p>
                  </a:txBody>
                  <a:tcPr marL="0" marR="0" marT="0" marB="0"/>
                </a:tc>
                <a:tc>
                  <a:txBody>
                    <a:bodyPr/>
                    <a:lstStyle/>
                    <a:p>
                      <a:pPr indent="0" algn="ctr">
                        <a:lnSpc>
                          <a:spcPts val="1880"/>
                        </a:lnSpc>
                      </a:pPr>
                      <a:r>
                        <a:rPr lang="ar-SA" sz="1300">
                          <a:latin typeface="Arial Unicode MS"/>
                        </a:rPr>
                        <a:t>٦٨٨.</a:t>
                      </a:r>
                    </a:p>
                  </a:txBody>
                  <a:tcPr marL="0" marR="0" marT="0" marB="0"/>
                </a:tc>
                <a:tc>
                  <a:txBody>
                    <a:bodyPr/>
                    <a:lstStyle/>
                    <a:p>
                      <a:pPr indent="0" algn="ctr">
                        <a:lnSpc>
                          <a:spcPts val="1880"/>
                        </a:lnSpc>
                      </a:pPr>
                      <a:r>
                        <a:rPr lang="ar-SA" sz="1300">
                          <a:latin typeface="Arial Unicode MS"/>
                        </a:rPr>
                        <a:t>٣٥٠</a:t>
                      </a:r>
                    </a:p>
                  </a:txBody>
                  <a:tcPr marL="0" marR="0" marT="0" marB="0"/>
                </a:tc>
                <a:tc>
                  <a:txBody>
                    <a:bodyPr/>
                    <a:lstStyle/>
                    <a:p>
                      <a:pPr indent="0" algn="ctr" rtl="1">
                        <a:lnSpc>
                          <a:spcPts val="1740"/>
                        </a:lnSpc>
                      </a:pPr>
                      <a:r>
                        <a:rPr lang="en-US" sz="1300" i="1">
                          <a:latin typeface="Arial Unicode MS"/>
                        </a:rPr>
                        <a:t>٠٨٠</a:t>
                      </a:r>
                      <a:r>
                        <a:rPr lang="ar-SA" sz="1300" i="1">
                          <a:latin typeface="Arial Unicode MS"/>
                        </a:rPr>
                        <a:t>ة</a:t>
                      </a:r>
                    </a:p>
                  </a:txBody>
                  <a:tcPr marL="0" marR="0" marT="0" marB="0"/>
                </a:tc>
                <a:tc>
                  <a:txBody>
                    <a:bodyPr/>
                    <a:lstStyle/>
                    <a:p>
                      <a:pPr marR="165100" indent="0" algn="r" rtl="1">
                        <a:lnSpc>
                          <a:spcPts val="1880"/>
                        </a:lnSpc>
                      </a:pPr>
                      <a:r>
                        <a:rPr lang="ar-SA" sz="1300">
                          <a:latin typeface="Arial Unicode MS"/>
                        </a:rPr>
                        <a:t>مدرس لغة</a:t>
                      </a:r>
                    </a:p>
                  </a:txBody>
                  <a:tcPr marL="0" marR="0" marT="0" marB="0"/>
                </a:tc>
              </a:tr>
              <a:tr h="396478">
                <a:tc>
                  <a:txBody>
                    <a:bodyPr/>
                    <a:lstStyle/>
                    <a:p>
                      <a:pPr marL="203200" indent="0" rtl="1">
                        <a:lnSpc>
                          <a:spcPts val="1880"/>
                        </a:lnSpc>
                      </a:pPr>
                      <a:r>
                        <a:rPr lang="en-US" sz="1300">
                          <a:latin typeface="Arial Unicode MS"/>
                        </a:rPr>
                        <a:t>٠</a:t>
                      </a:r>
                      <a:r>
                        <a:rPr lang="ar-SA" sz="1300">
                          <a:latin typeface="Arial Unicode MS"/>
                        </a:rPr>
                        <a:t>ا</a:t>
                      </a:r>
                      <a:r>
                        <a:rPr lang="en-US" sz="1300">
                          <a:latin typeface="Arial Unicode MS"/>
                        </a:rPr>
                        <a:t>١٨٠</a:t>
                      </a:r>
                    </a:p>
                  </a:txBody>
                  <a:tcPr marL="0" marR="0" marT="0" marB="0"/>
                </a:tc>
                <a:tc>
                  <a:txBody>
                    <a:bodyPr/>
                    <a:lstStyle/>
                    <a:p>
                      <a:pPr indent="0" algn="ctr">
                        <a:lnSpc>
                          <a:spcPts val="1740"/>
                        </a:lnSpc>
                      </a:pPr>
                      <a:r>
                        <a:rPr lang="ar-SA" sz="1200">
                          <a:latin typeface="Arial Unicode MS"/>
                        </a:rPr>
                        <a:t>٥٠.</a:t>
                      </a:r>
                    </a:p>
                  </a:txBody>
                  <a:tcPr marL="0" marR="0" marT="0" marB="0"/>
                </a:tc>
                <a:tc>
                  <a:txBody>
                    <a:bodyPr/>
                    <a:lstStyle/>
                    <a:p>
                      <a:pPr indent="0" algn="ctr">
                        <a:lnSpc>
                          <a:spcPts val="1880"/>
                        </a:lnSpc>
                      </a:pPr>
                      <a:r>
                        <a:rPr lang="ar-SA" sz="1300">
                          <a:latin typeface="Arial Unicode MS"/>
                        </a:rPr>
                        <a:t>٦٥٥٠</a:t>
                      </a:r>
                    </a:p>
                  </a:txBody>
                  <a:tcPr marL="0" marR="0" marT="0" marB="0"/>
                </a:tc>
                <a:tc>
                  <a:txBody>
                    <a:bodyPr/>
                    <a:lstStyle/>
                    <a:p>
                      <a:pPr indent="0" algn="ctr">
                        <a:lnSpc>
                          <a:spcPts val="1880"/>
                        </a:lnSpc>
                      </a:pPr>
                      <a:r>
                        <a:rPr lang="ar-SA" sz="1300">
                          <a:latin typeface="Arial Unicode MS"/>
                        </a:rPr>
                        <a:t>٣٥٠</a:t>
                      </a:r>
                    </a:p>
                  </a:txBody>
                  <a:tcPr marL="0" marR="0" marT="0" marB="0"/>
                </a:tc>
                <a:tc>
                  <a:txBody>
                    <a:bodyPr/>
                    <a:lstStyle/>
                    <a:p>
                      <a:pPr marL="241300" indent="0">
                        <a:lnSpc>
                          <a:spcPts val="1880"/>
                        </a:lnSpc>
                      </a:pPr>
                      <a:r>
                        <a:rPr lang="ar-SA" sz="1300">
                          <a:latin typeface="Arial Unicode MS"/>
                        </a:rPr>
                        <a:t>٣٤٠.</a:t>
                      </a:r>
                    </a:p>
                  </a:txBody>
                  <a:tcPr marL="0" marR="0" marT="0" marB="0"/>
                </a:tc>
                <a:tc>
                  <a:txBody>
                    <a:bodyPr/>
                    <a:lstStyle/>
                    <a:p>
                      <a:pPr marR="165100" indent="0" algn="r" rtl="1">
                        <a:lnSpc>
                          <a:spcPts val="2140"/>
                        </a:lnSpc>
                      </a:pPr>
                      <a:r>
                        <a:rPr lang="ar-SA" sz="1500">
                          <a:latin typeface="Arial Unicode MS"/>
                        </a:rPr>
                        <a:t>محاضر</a:t>
                      </a:r>
                    </a:p>
                  </a:txBody>
                  <a:tcPr marL="0" marR="0" marT="0" marB="0"/>
                </a:tc>
              </a:tr>
              <a:tr h="485775">
                <a:tc>
                  <a:txBody>
                    <a:bodyPr/>
                    <a:lstStyle/>
                    <a:p>
                      <a:pPr marL="203200" indent="0">
                        <a:lnSpc>
                          <a:spcPts val="1880"/>
                        </a:lnSpc>
                      </a:pPr>
                      <a:r>
                        <a:rPr lang="ar-SA" sz="1300">
                          <a:latin typeface="Arial Unicode MS"/>
                        </a:rPr>
                        <a:t>١٤...</a:t>
                      </a:r>
                    </a:p>
                  </a:txBody>
                  <a:tcPr marL="0" marR="0" marT="0" marB="0" anchor="ctr"/>
                </a:tc>
                <a:tc>
                  <a:txBody>
                    <a:bodyPr/>
                    <a:lstStyle/>
                    <a:p>
                      <a:pPr indent="0" algn="ctr">
                        <a:lnSpc>
                          <a:spcPts val="1740"/>
                        </a:lnSpc>
                      </a:pPr>
                      <a:r>
                        <a:rPr lang="ar-SA" sz="1200">
                          <a:latin typeface="Arial Unicode MS"/>
                        </a:rPr>
                        <a:t>٥٠.</a:t>
                      </a:r>
                    </a:p>
                  </a:txBody>
                  <a:tcPr marL="0" marR="0" marT="0" marB="0" anchor="ctr"/>
                </a:tc>
                <a:tc>
                  <a:txBody>
                    <a:bodyPr/>
                    <a:lstStyle/>
                    <a:p>
                      <a:pPr indent="0" algn="ctr">
                        <a:lnSpc>
                          <a:spcPts val="1880"/>
                        </a:lnSpc>
                      </a:pPr>
                      <a:r>
                        <a:rPr lang="ar-SA" sz="1300">
                          <a:latin typeface="Arial Unicode MS"/>
                        </a:rPr>
                        <a:t>٥٤٠.</a:t>
                      </a:r>
                    </a:p>
                  </a:txBody>
                  <a:tcPr marL="0" marR="0" marT="0" marB="0" anchor="ctr"/>
                </a:tc>
                <a:tc>
                  <a:txBody>
                    <a:bodyPr/>
                    <a:lstStyle/>
                    <a:p>
                      <a:pPr indent="0" algn="ctr">
                        <a:lnSpc>
                          <a:spcPts val="1880"/>
                        </a:lnSpc>
                      </a:pPr>
                      <a:r>
                        <a:rPr lang="ar-SA" sz="1300">
                          <a:latin typeface="Arial Unicode MS"/>
                        </a:rPr>
                        <a:t>٣-.</a:t>
                      </a:r>
                    </a:p>
                  </a:txBody>
                  <a:tcPr marL="0" marR="0" marT="0" marB="0" anchor="ctr"/>
                </a:tc>
                <a:tc>
                  <a:txBody>
                    <a:bodyPr/>
                    <a:lstStyle/>
                    <a:p>
                      <a:pPr indent="0" algn="ctr">
                        <a:lnSpc>
                          <a:spcPts val="1880"/>
                        </a:lnSpc>
                      </a:pPr>
                      <a:r>
                        <a:rPr lang="ar-SA" sz="1300">
                          <a:latin typeface="Arial Unicode MS"/>
                        </a:rPr>
                        <a:t>٢٧٠.</a:t>
                      </a:r>
                    </a:p>
                  </a:txBody>
                  <a:tcPr marL="0" marR="0" marT="0" marB="0" anchor="ctr"/>
                </a:tc>
                <a:tc>
                  <a:txBody>
                    <a:bodyPr/>
                    <a:lstStyle/>
                    <a:p>
                      <a:endParaRPr sz="2300"/>
                    </a:p>
                  </a:txBody>
                  <a:tcPr marL="0" marR="0" marT="0" marB="0"/>
                </a:tc>
              </a:tr>
            </a:tbl>
          </a:graphicData>
        </a:graphic>
      </p:graphicFrame>
      <p:sp>
        <p:nvSpPr>
          <p:cNvPr id="4" name="Rectangle 3"/>
          <p:cNvSpPr/>
          <p:nvPr/>
        </p:nvSpPr>
        <p:spPr>
          <a:xfrm>
            <a:off x="728662" y="7547371"/>
            <a:ext cx="6107906" cy="2678907"/>
          </a:xfrm>
          <a:prstGeom prst="rect">
            <a:avLst/>
          </a:prstGeom>
        </p:spPr>
        <p:txBody>
          <a:bodyPr lIns="0" tIns="0" rIns="0" bIns="0">
            <a:noAutofit/>
          </a:bodyPr>
          <a:lstStyle/>
          <a:p>
            <a:pPr indent="723900" algn="r" rtl="1">
              <a:lnSpc>
                <a:spcPts val="4134"/>
              </a:lnSpc>
              <a:spcBef>
                <a:spcPts val="980"/>
              </a:spcBef>
              <a:spcAft>
                <a:spcPts val="4060"/>
              </a:spcAft>
            </a:pPr>
            <a:r>
              <a:rPr lang="ar-SA" sz="1700">
                <a:latin typeface="Arial Unicode MS"/>
              </a:rPr>
              <a:t>يعين في </a:t>
            </a:r>
            <a:r>
              <a:rPr lang="ar-SA" sz="1800">
                <a:latin typeface="Arial Unicode MS"/>
              </a:rPr>
              <a:t>هذه </a:t>
            </a:r>
            <a:r>
              <a:rPr lang="ar-SA" sz="1700">
                <a:latin typeface="Arial Unicode MS"/>
              </a:rPr>
              <a:t>الوظيغة الحاصل </a:t>
            </a:r>
            <a:r>
              <a:rPr lang="ar-SA" sz="1900">
                <a:latin typeface="Arial Unicode MS"/>
              </a:rPr>
              <a:t>على </a:t>
            </a:r>
            <a:r>
              <a:rPr lang="ar-SA" sz="1700">
                <a:latin typeface="Arial Unicode MS"/>
              </a:rPr>
              <a:t>درجة الدكتوراه </a:t>
            </a:r>
            <a:r>
              <a:rPr lang="ar-SA" sz="1800">
                <a:latin typeface="Arial Unicode MS"/>
              </a:rPr>
              <a:t>أو </a:t>
            </a:r>
            <a:r>
              <a:rPr lang="ar-SA" sz="1700">
                <a:latin typeface="Arial Unicode MS"/>
              </a:rPr>
              <a:t>ما يعادلها </a:t>
            </a:r>
            <a:r>
              <a:rPr lang="ar-SA" sz="1800">
                <a:latin typeface="Arial Unicode MS"/>
              </a:rPr>
              <a:t>أو </a:t>
            </a:r>
            <a:r>
              <a:rPr lang="ar-SA" sz="1700">
                <a:latin typeface="Arial Unicode MS"/>
              </a:rPr>
              <a:t>من حصل </a:t>
            </a:r>
            <a:r>
              <a:rPr lang="ar-SA" sz="1900">
                <a:latin typeface="Arial Unicode MS"/>
              </a:rPr>
              <a:t>على </a:t>
            </a:r>
            <a:r>
              <a:rPr lang="ar-SA" sz="1700">
                <a:latin typeface="Arial Unicode MS"/>
              </a:rPr>
              <a:t>اللقب من جامعة </a:t>
            </a:r>
            <a:r>
              <a:rPr lang="ar-SA" sz="1800">
                <a:latin typeface="Arial Unicode MS"/>
              </a:rPr>
              <a:t>تعترف </a:t>
            </a:r>
            <a:r>
              <a:rPr lang="ar-SA" sz="1900">
                <a:latin typeface="Arial Unicode MS"/>
              </a:rPr>
              <a:t>بها </a:t>
            </a:r>
            <a:r>
              <a:rPr lang="ar-SA" sz="1700">
                <a:latin typeface="Arial Unicode MS"/>
              </a:rPr>
              <a:t>الجامعة.</a:t>
            </a:r>
          </a:p>
          <a:p>
            <a:pPr indent="596900" algn="r" rtl="1">
              <a:lnSpc>
                <a:spcPts val="3375"/>
              </a:lnSpc>
            </a:pPr>
            <a:r>
              <a:rPr lang="ar-SA" sz="1700">
                <a:latin typeface="Arial Unicode MS"/>
              </a:rPr>
              <a:t>يعين في </a:t>
            </a:r>
            <a:r>
              <a:rPr lang="ar-SA" sz="1800">
                <a:latin typeface="Arial Unicode MS"/>
              </a:rPr>
              <a:t>هذه </a:t>
            </a:r>
            <a:r>
              <a:rPr lang="ar-SA" sz="1700">
                <a:latin typeface="Arial Unicode MS"/>
              </a:rPr>
              <a:t>الوظيغة </a:t>
            </a:r>
            <a:r>
              <a:rPr lang="en-US" sz="1700">
                <a:latin typeface="Arial Unicode MS"/>
              </a:rPr>
              <a:t>٠</a:t>
            </a:r>
            <a:r>
              <a:rPr lang="ar-SA" sz="1700">
                <a:latin typeface="Arial Unicode MS"/>
              </a:rPr>
              <a:t>ن حصل </a:t>
            </a:r>
            <a:r>
              <a:rPr lang="ar-SA" sz="1900">
                <a:latin typeface="Arial Unicode MS"/>
              </a:rPr>
              <a:t>على </a:t>
            </a:r>
            <a:r>
              <a:rPr lang="ar-SA" sz="1700">
                <a:latin typeface="Arial Unicode MS"/>
              </a:rPr>
              <a:t>اللقب من جامعة </a:t>
            </a:r>
            <a:r>
              <a:rPr lang="ar-SA" sz="1800">
                <a:latin typeface="Arial Unicode MS"/>
              </a:rPr>
              <a:t>تعترف </a:t>
            </a:r>
            <a:r>
              <a:rPr lang="ar-SA" sz="1900">
                <a:latin typeface="Arial Unicode MS"/>
              </a:rPr>
              <a:t>بها </a:t>
            </a:r>
            <a:r>
              <a:rPr lang="ar-SA" sz="1700">
                <a:latin typeface="Arial Unicode MS"/>
              </a:rPr>
              <a:t>الجامعة.</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61559" y="57150"/>
            <a:ext cx="485775" cy="425053"/>
          </a:xfrm>
          <a:prstGeom prst="rect">
            <a:avLst/>
          </a:prstGeom>
        </p:spPr>
      </p:pic>
      <p:pic>
        <p:nvPicPr>
          <p:cNvPr id="3" name="Picture 2"/>
          <p:cNvPicPr>
            <a:picLocks noChangeAspect="1"/>
          </p:cNvPicPr>
          <p:nvPr/>
        </p:nvPicPr>
        <p:blipFill>
          <a:blip r:embed="rId3"/>
          <a:stretch>
            <a:fillRect/>
          </a:stretch>
        </p:blipFill>
        <p:spPr>
          <a:xfrm>
            <a:off x="257175" y="85725"/>
            <a:ext cx="428625" cy="442912"/>
          </a:xfrm>
          <a:prstGeom prst="rect">
            <a:avLst/>
          </a:prstGeom>
        </p:spPr>
      </p:pic>
      <p:pic>
        <p:nvPicPr>
          <p:cNvPr id="4" name="Picture 3"/>
          <p:cNvPicPr>
            <a:picLocks noChangeAspect="1"/>
          </p:cNvPicPr>
          <p:nvPr/>
        </p:nvPicPr>
        <p:blipFill>
          <a:blip r:embed="rId4"/>
          <a:stretch>
            <a:fillRect/>
          </a:stretch>
        </p:blipFill>
        <p:spPr>
          <a:xfrm>
            <a:off x="6993731" y="10215562"/>
            <a:ext cx="282178" cy="250031"/>
          </a:xfrm>
          <a:prstGeom prst="rect">
            <a:avLst/>
          </a:prstGeom>
        </p:spPr>
      </p:pic>
      <p:pic>
        <p:nvPicPr>
          <p:cNvPr id="5" name="Picture 4"/>
          <p:cNvPicPr>
            <a:picLocks noChangeAspect="1"/>
          </p:cNvPicPr>
          <p:nvPr/>
        </p:nvPicPr>
        <p:blipFill>
          <a:blip r:embed="rId5"/>
          <a:stretch>
            <a:fillRect/>
          </a:stretch>
        </p:blipFill>
        <p:spPr>
          <a:xfrm>
            <a:off x="271462" y="10197703"/>
            <a:ext cx="428625" cy="428625"/>
          </a:xfrm>
          <a:prstGeom prst="rect">
            <a:avLst/>
          </a:prstGeom>
        </p:spPr>
      </p:pic>
      <p:sp>
        <p:nvSpPr>
          <p:cNvPr id="6" name="Rectangle 5"/>
          <p:cNvSpPr/>
          <p:nvPr/>
        </p:nvSpPr>
        <p:spPr>
          <a:xfrm>
            <a:off x="407193" y="1139428"/>
            <a:ext cx="6386513" cy="5650706"/>
          </a:xfrm>
          <a:prstGeom prst="rect">
            <a:avLst/>
          </a:prstGeom>
        </p:spPr>
        <p:txBody>
          <a:bodyPr lIns="0" tIns="0" rIns="0" bIns="0">
            <a:noAutofit/>
          </a:bodyPr>
          <a:lstStyle/>
          <a:p>
            <a:pPr indent="558800" algn="r" rtl="1">
              <a:lnSpc>
                <a:spcPts val="2700"/>
              </a:lnSpc>
              <a:spcAft>
                <a:spcPts val="770"/>
              </a:spcAft>
            </a:pPr>
            <a:r>
              <a:rPr lang="ar-SA" sz="1700">
                <a:latin typeface="Arial Unicode MS"/>
              </a:rPr>
              <a:t>يعين في وظيغة </a:t>
            </a:r>
            <a:r>
              <a:rPr lang="ar-SA" sz="1800">
                <a:latin typeface="Arial Unicode MS"/>
              </a:rPr>
              <a:t>أسان </a:t>
            </a:r>
            <a:r>
              <a:rPr lang="ar-SA" sz="1700">
                <a:latin typeface="Arial Unicode MS"/>
              </a:rPr>
              <a:t>من </a:t>
            </a:r>
            <a:r>
              <a:rPr lang="ar-SA" sz="1800">
                <a:latin typeface="Arial Unicode MS"/>
              </a:rPr>
              <a:t>حمل </a:t>
            </a:r>
            <a:r>
              <a:rPr lang="ar-SA" sz="1900">
                <a:latin typeface="Arial Unicode MS"/>
              </a:rPr>
              <a:t>على </a:t>
            </a:r>
            <a:r>
              <a:rPr lang="ar-SA" sz="1700">
                <a:latin typeface="Arial Unicode MS"/>
              </a:rPr>
              <a:t>اللقب من جامعة تعترف </a:t>
            </a:r>
            <a:r>
              <a:rPr lang="ar-SA" sz="1600">
                <a:latin typeface="Arial Unicode MS"/>
              </a:rPr>
              <a:t>بها </a:t>
            </a:r>
            <a:r>
              <a:rPr lang="ar-SA" sz="1700">
                <a:latin typeface="Arial Unicode MS"/>
              </a:rPr>
              <a:t>الجامعة.</a:t>
            </a:r>
          </a:p>
          <a:p>
            <a:pPr marR="234157" indent="0" algn="r" rtl="1">
              <a:lnSpc>
                <a:spcPts val="1140"/>
              </a:lnSpc>
              <a:spcAft>
                <a:spcPts val="2310"/>
              </a:spcAft>
            </a:pPr>
            <a:r>
              <a:rPr lang="ar-SA" sz="850">
                <a:solidFill>
                  <a:srgbClr val="F0B896"/>
                </a:solidFill>
                <a:latin typeface="Arial Unicode MS"/>
              </a:rPr>
              <a:t>محل،|'</a:t>
            </a:r>
          </a:p>
          <a:p>
            <a:pPr indent="558800" algn="r" rtl="1">
              <a:lnSpc>
                <a:spcPts val="3713"/>
              </a:lnSpc>
            </a:pPr>
            <a:r>
              <a:rPr lang="ar-SA" sz="1700">
                <a:latin typeface="Arial Unicode MS"/>
              </a:rPr>
              <a:t>يشترط في اختيار المحاصر </a:t>
            </a:r>
            <a:r>
              <a:rPr lang="ar-SA" sz="1800">
                <a:latin typeface="Arial Unicode MS"/>
              </a:rPr>
              <a:t>أن </a:t>
            </a:r>
            <a:r>
              <a:rPr lang="ar-SA" sz="1700">
                <a:latin typeface="Arial Unicode MS"/>
              </a:rPr>
              <a:t>يكون من الحاصلين على درجة الماجنير على الأقل أو أية درجة علمية أخرى </a:t>
            </a:r>
            <a:r>
              <a:rPr lang="ar-SA" sz="1800">
                <a:latin typeface="Arial Unicode MS"/>
              </a:rPr>
              <a:t>تعتبرها </a:t>
            </a:r>
            <a:r>
              <a:rPr lang="ar-SA" sz="1700">
                <a:latin typeface="Arial Unicode MS"/>
              </a:rPr>
              <a:t>الجامعة معادلة للماجسير ويعين بأول </a:t>
            </a:r>
            <a:r>
              <a:rPr lang="ar-SA" sz="1600">
                <a:latin typeface="Arial Unicode MS"/>
              </a:rPr>
              <a:t>المربوط </a:t>
            </a:r>
            <a:r>
              <a:rPr lang="ar-SA" sz="1700">
                <a:latin typeface="Arial Unicode MS"/>
              </a:rPr>
              <a:t>عدا : </a:t>
            </a:r>
            <a:r>
              <a:rPr lang="en-US" sz="1700">
                <a:latin typeface="Arial Unicode MS"/>
              </a:rPr>
              <a:t>٠</a:t>
            </a:r>
            <a:r>
              <a:rPr lang="ar-SA" sz="1700">
                <a:latin typeface="Arial Unicode MS"/>
              </a:rPr>
              <a:t> أ - المحاصر ني تخصصات الهندسة والصيدلة والعلوم الطبية التطبيقية فيعين </a:t>
            </a:r>
            <a:r>
              <a:rPr lang="ar-SA" sz="1600">
                <a:latin typeface="Arial Unicode MS"/>
              </a:rPr>
              <a:t>بالمربوط </a:t>
            </a:r>
            <a:r>
              <a:rPr lang="ar-SA" sz="1700">
                <a:latin typeface="Arial Unicode MS"/>
              </a:rPr>
              <a:t>الثاني.</a:t>
            </a:r>
          </a:p>
          <a:p>
            <a:pPr marR="551657" indent="-558800" algn="r" rtl="1">
              <a:lnSpc>
                <a:spcPts val="2784"/>
              </a:lnSpc>
              <a:spcAft>
                <a:spcPts val="770"/>
              </a:spcAft>
            </a:pPr>
            <a:r>
              <a:rPr lang="ar-SA" sz="1800">
                <a:latin typeface="Arial Unicode MS"/>
              </a:rPr>
              <a:t>ب </a:t>
            </a:r>
            <a:r>
              <a:rPr lang="en-US" sz="1700">
                <a:latin typeface="Arial Unicode MS"/>
              </a:rPr>
              <a:t>٠</a:t>
            </a:r>
            <a:r>
              <a:rPr lang="ar-SA" sz="1700">
                <a:latin typeface="Arial Unicode MS"/>
              </a:rPr>
              <a:t> المحاصر ني تخصمى الصيدلة الإكلينيكية فيعين بالمربوط </a:t>
            </a:r>
            <a:r>
              <a:rPr lang="ar-SA" sz="2000">
                <a:latin typeface="Arial"/>
              </a:rPr>
              <a:t>ال.</a:t>
            </a:r>
          </a:p>
          <a:p>
            <a:pPr marR="551657" indent="-558800" algn="r" rtl="1">
              <a:lnSpc>
                <a:spcPts val="3797"/>
              </a:lnSpc>
              <a:spcAft>
                <a:spcPts val="3290"/>
              </a:spcAft>
            </a:pPr>
            <a:r>
              <a:rPr lang="ar-SA" sz="1700">
                <a:latin typeface="Arial Unicode MS"/>
              </a:rPr>
              <a:t>ج- - المحاضر في تخصمى الطب البشري وطب الأمنان فيعين بالمربوط الراح.</a:t>
            </a:r>
          </a:p>
        </p:txBody>
      </p:sp>
      <p:sp>
        <p:nvSpPr>
          <p:cNvPr id="7" name="Rectangle 6"/>
          <p:cNvSpPr/>
          <p:nvPr/>
        </p:nvSpPr>
        <p:spPr>
          <a:xfrm>
            <a:off x="717946" y="7486650"/>
            <a:ext cx="6082904" cy="1300162"/>
          </a:xfrm>
          <a:prstGeom prst="rect">
            <a:avLst/>
          </a:prstGeom>
        </p:spPr>
        <p:txBody>
          <a:bodyPr lIns="0" tIns="0" rIns="0" bIns="0">
            <a:noAutofit/>
          </a:bodyPr>
          <a:lstStyle/>
          <a:p>
            <a:pPr indent="558800" algn="r" rtl="1">
              <a:lnSpc>
                <a:spcPts val="3825"/>
              </a:lnSpc>
              <a:spcBef>
                <a:spcPts val="3290"/>
              </a:spcBef>
            </a:pPr>
            <a:r>
              <a:rPr lang="ar-SA" sz="1700">
                <a:latin typeface="Arial Unicode MS"/>
              </a:rPr>
              <a:t>يشترط فيمن يعين لتدريس إحدى اللفات الأجنبية بالجامعة </a:t>
            </a:r>
            <a:r>
              <a:rPr lang="ar-SA" sz="1800">
                <a:latin typeface="Arial Unicode MS"/>
              </a:rPr>
              <a:t>أن </a:t>
            </a:r>
            <a:r>
              <a:rPr lang="ar-SA" sz="1700">
                <a:latin typeface="Arial Unicode MS"/>
              </a:rPr>
              <a:t>تتوفر لديه </a:t>
            </a:r>
            <a:r>
              <a:rPr lang="ar-SA" sz="1800">
                <a:latin typeface="Arial Unicode MS"/>
              </a:rPr>
              <a:t>أي </a:t>
            </a:r>
            <a:r>
              <a:rPr lang="ar-SA" sz="1700">
                <a:latin typeface="Arial Unicode MS"/>
              </a:rPr>
              <a:t>من المؤهلات الآتية : </a:t>
            </a:r>
            <a:r>
              <a:rPr lang="en-US" sz="1700">
                <a:latin typeface="Arial Unicode MS"/>
              </a:rPr>
              <a:t>١</a:t>
            </a:r>
            <a:r>
              <a:rPr lang="ar-SA" sz="1700">
                <a:latin typeface="Arial Unicode MS"/>
              </a:rPr>
              <a:t> - </a:t>
            </a:r>
            <a:r>
              <a:rPr lang="ar-SA" sz="1800">
                <a:latin typeface="Arial Unicode MS"/>
              </a:rPr>
              <a:t>أن </a:t>
            </a:r>
            <a:r>
              <a:rPr lang="ar-SA" sz="1700">
                <a:latin typeface="Arial Unicode MS"/>
              </a:rPr>
              <a:t>يكون </a:t>
            </a:r>
            <a:r>
              <a:rPr lang="ar-SA" sz="1800">
                <a:latin typeface="Arial Unicode MS"/>
              </a:rPr>
              <a:t>حاصلا </a:t>
            </a:r>
            <a:r>
              <a:rPr lang="ar-SA" sz="1900">
                <a:latin typeface="Arial Unicode MS"/>
              </a:rPr>
              <a:t>عر </a:t>
            </a:r>
            <a:r>
              <a:rPr lang="ar-SA" sz="1700">
                <a:latin typeface="Arial Unicode MS"/>
              </a:rPr>
              <a:t>درجة البكالوريوس ني </a:t>
            </a:r>
            <a:r>
              <a:rPr lang="ar-SA" sz="1800">
                <a:latin typeface="Arial Unicode MS"/>
              </a:rPr>
              <a:t>اللغة </a:t>
            </a:r>
            <a:r>
              <a:rPr lang="ar-SA" sz="1700">
                <a:latin typeface="Arial Unicode MS"/>
              </a:rPr>
              <a:t>التي يقوم</a:t>
            </a:r>
          </a:p>
        </p:txBody>
      </p:sp>
      <p:sp>
        <p:nvSpPr>
          <p:cNvPr id="8" name="Rectangle 7"/>
          <p:cNvSpPr/>
          <p:nvPr/>
        </p:nvSpPr>
        <p:spPr>
          <a:xfrm>
            <a:off x="725090" y="8868965"/>
            <a:ext cx="5529263" cy="1243013"/>
          </a:xfrm>
          <a:prstGeom prst="rect">
            <a:avLst/>
          </a:prstGeom>
        </p:spPr>
        <p:txBody>
          <a:bodyPr lIns="0" tIns="0" rIns="0" bIns="0">
            <a:noAutofit/>
          </a:bodyPr>
          <a:lstStyle/>
          <a:p>
            <a:pPr indent="0" algn="just" rtl="1">
              <a:lnSpc>
                <a:spcPts val="3403"/>
              </a:lnSpc>
            </a:pPr>
            <a:r>
              <a:rPr lang="ar-SA" sz="1800">
                <a:latin typeface="Arial Unicode MS"/>
              </a:rPr>
              <a:t>بتدريها بتقدير </a:t>
            </a:r>
            <a:r>
              <a:rPr lang="ar-SA" sz="2200">
                <a:latin typeface="Arial Unicode MS"/>
              </a:rPr>
              <a:t>عام </a:t>
            </a:r>
            <a:r>
              <a:rPr lang="ar-SA" sz="1800">
                <a:latin typeface="Arial Unicode MS"/>
              </a:rPr>
              <a:t>(جيد) </a:t>
            </a:r>
            <a:r>
              <a:rPr lang="ar-SA" sz="2200">
                <a:latin typeface="Arial Unicode MS"/>
              </a:rPr>
              <a:t>على </a:t>
            </a:r>
            <a:r>
              <a:rPr lang="ar-SA" sz="1800">
                <a:latin typeface="Arial Unicode MS"/>
              </a:rPr>
              <a:t>الأقل </a:t>
            </a:r>
            <a:r>
              <a:rPr lang="ar-SA" sz="2200">
                <a:latin typeface="Arial Unicode MS"/>
              </a:rPr>
              <a:t>وعلى </a:t>
            </a:r>
            <a:r>
              <a:rPr lang="ar-SA" sz="1800">
                <a:latin typeface="Arial Unicode MS"/>
              </a:rPr>
              <a:t>دبلوم تدرس اللغة كلغة </a:t>
            </a:r>
            <a:r>
              <a:rPr lang="ar-SA" sz="1700">
                <a:latin typeface="Arial Unicode MS"/>
              </a:rPr>
              <a:t>أجنبية بالاضافة إر خبرة ني تدربها لا تقل عن </a:t>
            </a:r>
            <a:r>
              <a:rPr lang="ar-SA" sz="1800">
                <a:latin typeface="Arial Unicode MS"/>
              </a:rPr>
              <a:t>سة ويفضل </a:t>
            </a:r>
            <a:r>
              <a:rPr lang="ar-SA" sz="1700">
                <a:latin typeface="Arial Unicode MS"/>
              </a:rPr>
              <a:t>من سبق </a:t>
            </a:r>
            <a:r>
              <a:rPr lang="ar-SA" sz="1800">
                <a:latin typeface="Arial Unicode MS"/>
              </a:rPr>
              <a:t>له تدربها للطلاب العرب.</a:t>
            </a:r>
          </a:p>
        </p:txBody>
      </p:sp>
      <p:sp>
        <p:nvSpPr>
          <p:cNvPr id="9" name="Rectangle 8"/>
          <p:cNvSpPr/>
          <p:nvPr/>
        </p:nvSpPr>
        <p:spPr>
          <a:xfrm>
            <a:off x="6843712" y="10319146"/>
            <a:ext cx="507206" cy="375047"/>
          </a:xfrm>
          <a:prstGeom prst="rect">
            <a:avLst/>
          </a:prstGeom>
        </p:spPr>
        <p:txBody>
          <a:bodyPr wrap="none" lIns="0" tIns="0" rIns="0" bIns="0">
            <a:noAutofit/>
          </a:bodyPr>
          <a:lstStyle/>
          <a:p>
            <a:pPr indent="0" algn="r" rtl="1">
              <a:lnSpc>
                <a:spcPts val="2410"/>
              </a:lnSpc>
            </a:pPr>
            <a:r>
              <a:rPr lang="ar-SA" sz="1800">
                <a:solidFill>
                  <a:srgbClr val="572E1D"/>
                </a:solidFill>
                <a:latin typeface="Arial Unicode MS"/>
              </a:rPr>
              <a:t>ؤ</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5806" y="607218"/>
            <a:ext cx="6143625" cy="8236744"/>
          </a:xfrm>
          <a:prstGeom prst="rect">
            <a:avLst/>
          </a:prstGeom>
        </p:spPr>
        <p:txBody>
          <a:bodyPr lIns="0" tIns="0" rIns="0" bIns="0">
            <a:noAutofit/>
          </a:bodyPr>
          <a:lstStyle/>
          <a:p>
            <a:pPr marR="609600" indent="-609600" algn="just" rtl="1">
              <a:lnSpc>
                <a:spcPts val="3403"/>
              </a:lnSpc>
              <a:spcAft>
                <a:spcPts val="630"/>
              </a:spcAft>
            </a:pPr>
            <a:r>
              <a:rPr lang="en-US" sz="1700">
                <a:latin typeface="Arial Unicode MS"/>
              </a:rPr>
              <a:t>٢</a:t>
            </a:r>
            <a:r>
              <a:rPr lang="ar-SA" sz="1700">
                <a:latin typeface="Arial Unicode MS"/>
              </a:rPr>
              <a:t> - </a:t>
            </a:r>
            <a:r>
              <a:rPr lang="ar-SA" sz="1800">
                <a:latin typeface="Arial Unicode MS"/>
              </a:rPr>
              <a:t>أو أن </a:t>
            </a:r>
            <a:r>
              <a:rPr lang="ar-SA" sz="1700">
                <a:latin typeface="Arial Unicode MS"/>
              </a:rPr>
              <a:t>يكون </a:t>
            </a:r>
            <a:r>
              <a:rPr lang="ar-SA" sz="1800">
                <a:latin typeface="Arial Unicode MS"/>
              </a:rPr>
              <a:t>حاصلأ </a:t>
            </a:r>
            <a:r>
              <a:rPr lang="ar-SA" sz="1900">
                <a:latin typeface="Arial Unicode MS"/>
              </a:rPr>
              <a:t>على </a:t>
            </a:r>
            <a:r>
              <a:rPr lang="ar-SA" sz="1700">
                <a:latin typeface="Arial Unicode MS"/>
              </a:rPr>
              <a:t>درجة البكالوريوس ني اللغة </a:t>
            </a:r>
            <a:r>
              <a:rPr lang="ar-SA" sz="1600">
                <a:latin typeface="Arial Unicode MS"/>
              </a:rPr>
              <a:t>التي </a:t>
            </a:r>
            <a:r>
              <a:rPr lang="ar-SA" sz="1700">
                <a:latin typeface="Arial Unicode MS"/>
              </a:rPr>
              <a:t>يقوم بتدريها بتقدير عام </a:t>
            </a:r>
            <a:r>
              <a:rPr lang="ar-SA" sz="1800">
                <a:latin typeface="Arial Unicode MS"/>
              </a:rPr>
              <a:t>(جيد) </a:t>
            </a:r>
            <a:r>
              <a:rPr lang="ar-SA" sz="1900">
                <a:latin typeface="Arial Unicode MS"/>
              </a:rPr>
              <a:t>على </a:t>
            </a:r>
            <a:r>
              <a:rPr lang="ar-SA" sz="1800">
                <a:latin typeface="Arial Unicode MS"/>
              </a:rPr>
              <a:t>الأقل </a:t>
            </a:r>
            <a:r>
              <a:rPr lang="ar-SA" sz="1700">
                <a:latin typeface="Arial Unicode MS"/>
              </a:rPr>
              <a:t>بالاضافة </a:t>
            </a:r>
            <a:r>
              <a:rPr lang="ar-SA" sz="1800">
                <a:latin typeface="Arial Unicode MS"/>
              </a:rPr>
              <a:t>إلي خبرة في </a:t>
            </a:r>
            <a:r>
              <a:rPr lang="ar-SA" sz="1700">
                <a:latin typeface="Arial Unicode MS"/>
              </a:rPr>
              <a:t>تدربها لمدة لا تقل </a:t>
            </a:r>
            <a:r>
              <a:rPr lang="ar-SA" sz="1800">
                <a:latin typeface="Arial Unicode MS"/>
              </a:rPr>
              <a:t>عن </a:t>
            </a:r>
            <a:r>
              <a:rPr lang="ar-SA" sz="1700">
                <a:latin typeface="Arial Unicode MS"/>
              </a:rPr>
              <a:t>ثلاث </a:t>
            </a:r>
            <a:r>
              <a:rPr lang="ar-SA" sz="1800">
                <a:latin typeface="Arial Unicode MS"/>
              </a:rPr>
              <a:t>سنوات </a:t>
            </a:r>
            <a:r>
              <a:rPr lang="ar-SA" sz="1700">
                <a:latin typeface="Arial Unicode MS"/>
              </a:rPr>
              <a:t>ويفضل س </a:t>
            </a:r>
            <a:r>
              <a:rPr lang="en-US" sz="1700">
                <a:latin typeface="Arial Unicode MS"/>
              </a:rPr>
              <a:t>٠</a:t>
            </a:r>
            <a:r>
              <a:rPr lang="ar-SA" sz="1700">
                <a:latin typeface="Arial Unicode MS"/>
              </a:rPr>
              <a:t>مبق له تدريها للطلاب </a:t>
            </a:r>
            <a:r>
              <a:rPr lang="ar-SA" sz="1800">
                <a:latin typeface="Arial Unicode MS"/>
              </a:rPr>
              <a:t>العرب.</a:t>
            </a:r>
          </a:p>
          <a:p>
            <a:pPr marR="609600" indent="-609600" algn="just" rtl="1">
              <a:lnSpc>
                <a:spcPts val="4106"/>
              </a:lnSpc>
              <a:spcAft>
                <a:spcPts val="3430"/>
              </a:spcAft>
            </a:pPr>
            <a:r>
              <a:rPr lang="en-US" sz="1700">
                <a:latin typeface="Arial Unicode MS"/>
              </a:rPr>
              <a:t>٣</a:t>
            </a:r>
            <a:r>
              <a:rPr lang="ar-SA" sz="1700">
                <a:latin typeface="Arial Unicode MS"/>
              </a:rPr>
              <a:t> - </a:t>
            </a:r>
            <a:r>
              <a:rPr lang="ar-SA" sz="1800">
                <a:latin typeface="Arial Unicode MS"/>
              </a:rPr>
              <a:t>أو أن يكون حامحلا </a:t>
            </a:r>
            <a:r>
              <a:rPr lang="ar-SA" sz="1900">
                <a:latin typeface="Arial Unicode MS"/>
              </a:rPr>
              <a:t>عر </a:t>
            </a:r>
            <a:r>
              <a:rPr lang="ar-SA" sz="1800">
                <a:latin typeface="Arial Unicode MS"/>
              </a:rPr>
              <a:t>درجة </a:t>
            </a:r>
            <a:r>
              <a:rPr lang="ar-SA" sz="1700">
                <a:latin typeface="Arial Unicode MS"/>
              </a:rPr>
              <a:t>الماجسر في اللغة </a:t>
            </a:r>
            <a:r>
              <a:rPr lang="ar-SA" sz="1600">
                <a:latin typeface="Arial Unicode MS"/>
              </a:rPr>
              <a:t>التي </a:t>
            </a:r>
            <a:r>
              <a:rPr lang="ar-SA" sz="1700">
                <a:latin typeface="Arial Unicode MS"/>
              </a:rPr>
              <a:t>يقوم </a:t>
            </a:r>
            <a:r>
              <a:rPr lang="ar-SA" sz="1800">
                <a:latin typeface="Arial Unicode MS"/>
              </a:rPr>
              <a:t>بتدريها كلغة أجنبية ويفضل من تكون </a:t>
            </a:r>
            <a:r>
              <a:rPr lang="ar-SA" sz="1700">
                <a:latin typeface="Arial Unicode MS"/>
              </a:rPr>
              <a:t>لديه خبرة في </a:t>
            </a:r>
            <a:r>
              <a:rPr lang="ar-SA" sz="1800">
                <a:latin typeface="Arial Unicode MS"/>
              </a:rPr>
              <a:t>تدرسها </a:t>
            </a:r>
            <a:r>
              <a:rPr lang="ar-SA" sz="1700">
                <a:latin typeface="Arial Unicode MS"/>
              </a:rPr>
              <a:t>لمدة لا </a:t>
            </a:r>
            <a:r>
              <a:rPr lang="ar-SA" sz="1800">
                <a:latin typeface="Arial Unicode MS"/>
              </a:rPr>
              <a:t>تقل عن </a:t>
            </a:r>
            <a:r>
              <a:rPr lang="ar-SA" sz="1700">
                <a:latin typeface="Arial Unicode MS"/>
              </a:rPr>
              <a:t>سنة </a:t>
            </a:r>
            <a:r>
              <a:rPr lang="ar-SA" sz="1800">
                <a:latin typeface="Arial Unicode MS"/>
              </a:rPr>
              <a:t>ومن </a:t>
            </a:r>
            <a:r>
              <a:rPr lang="ar-SA" sz="1700">
                <a:latin typeface="Arial Unicode MS"/>
              </a:rPr>
              <a:t>سبق له </a:t>
            </a:r>
            <a:r>
              <a:rPr lang="ar-SA" sz="1800">
                <a:latin typeface="Arial Unicode MS"/>
              </a:rPr>
              <a:t>تدريها </a:t>
            </a:r>
            <a:r>
              <a:rPr lang="ar-SA" sz="1700">
                <a:latin typeface="Arial Unicode MS"/>
              </a:rPr>
              <a:t>للطلاب العرب.</a:t>
            </a:r>
          </a:p>
          <a:p>
            <a:pPr marR="609600" indent="0" algn="r" rtl="1">
              <a:lnSpc>
                <a:spcPts val="2410"/>
              </a:lnSpc>
              <a:spcAft>
                <a:spcPts val="1260"/>
              </a:spcAft>
            </a:pPr>
            <a:r>
              <a:rPr lang="ar-SA" sz="2000" b="1">
                <a:latin typeface="Arial"/>
              </a:rPr>
              <a:t>يعين </a:t>
            </a:r>
            <a:r>
              <a:rPr lang="ar-SA" sz="1800">
                <a:latin typeface="Arial Unicode MS"/>
              </a:rPr>
              <a:t>الميد بأول المربوط </a:t>
            </a:r>
            <a:r>
              <a:rPr lang="ar-SA" sz="2000" b="1">
                <a:latin typeface="Arial"/>
              </a:rPr>
              <a:t>من </a:t>
            </a:r>
            <a:r>
              <a:rPr lang="ar-SA" sz="1700">
                <a:latin typeface="Arial Unicode MS"/>
              </a:rPr>
              <a:t>رتبة </a:t>
            </a:r>
            <a:r>
              <a:rPr lang="ar-SA" sz="2000" b="1">
                <a:latin typeface="Arial"/>
              </a:rPr>
              <a:t>معيد </a:t>
            </a:r>
            <a:r>
              <a:rPr lang="ar-SA" sz="1800">
                <a:latin typeface="Arial Unicode MS"/>
              </a:rPr>
              <a:t>عدا : -</a:t>
            </a:r>
          </a:p>
          <a:p>
            <a:pPr marR="609600" indent="-609600" algn="just" rtl="1">
              <a:lnSpc>
                <a:spcPts val="4134"/>
              </a:lnSpc>
            </a:pPr>
            <a:r>
              <a:rPr lang="ar-SA" sz="1700">
                <a:latin typeface="Arial Unicode MS"/>
              </a:rPr>
              <a:t>أ - </a:t>
            </a:r>
            <a:r>
              <a:rPr lang="ar-SA" sz="1800">
                <a:latin typeface="Arial Unicode MS"/>
              </a:rPr>
              <a:t>المعيد في تخممات </a:t>
            </a:r>
            <a:r>
              <a:rPr lang="ar-SA" sz="1700">
                <a:latin typeface="Arial Unicode MS"/>
              </a:rPr>
              <a:t>الهندسة </a:t>
            </a:r>
            <a:r>
              <a:rPr lang="ar-SA" sz="1800">
                <a:latin typeface="Arial Unicode MS"/>
              </a:rPr>
              <a:t>والصدلة والطو</a:t>
            </a:r>
            <a:r>
              <a:rPr lang="ar-SA" sz="1700">
                <a:latin typeface="Arial Unicode MS"/>
              </a:rPr>
              <a:t>م </a:t>
            </a:r>
            <a:r>
              <a:rPr lang="ar-SA" sz="1800">
                <a:latin typeface="Arial Unicode MS"/>
              </a:rPr>
              <a:t>الطبية التطبيقية فيعين بالمربوط </a:t>
            </a:r>
            <a:r>
              <a:rPr lang="ar-SA" sz="1700">
                <a:latin typeface="Arial Unicode MS"/>
              </a:rPr>
              <a:t>الثاني.</a:t>
            </a:r>
          </a:p>
          <a:p>
            <a:pPr marR="609600" indent="-609600" algn="just" rtl="1">
              <a:lnSpc>
                <a:spcPts val="4134"/>
              </a:lnSpc>
            </a:pPr>
            <a:r>
              <a:rPr lang="ar-SA" sz="1700">
                <a:latin typeface="Arial Unicode MS"/>
              </a:rPr>
              <a:t>ب - </a:t>
            </a:r>
            <a:r>
              <a:rPr lang="ar-SA" sz="2000" b="1">
                <a:latin typeface="Arial"/>
              </a:rPr>
              <a:t>المعيد </a:t>
            </a:r>
            <a:r>
              <a:rPr lang="ar-SA" sz="1700">
                <a:latin typeface="Arial Unicode MS"/>
              </a:rPr>
              <a:t>ني </a:t>
            </a:r>
            <a:r>
              <a:rPr lang="ar-SA" sz="1800">
                <a:latin typeface="Arial Unicode MS"/>
              </a:rPr>
              <a:t>تخصص </a:t>
            </a:r>
            <a:r>
              <a:rPr lang="ar-SA" sz="2000" b="1">
                <a:latin typeface="Arial"/>
              </a:rPr>
              <a:t>الصيد</a:t>
            </a:r>
            <a:r>
              <a:rPr lang="ar-SA" sz="1700">
                <a:latin typeface="Arial Unicode MS"/>
              </a:rPr>
              <a:t>لا </a:t>
            </a:r>
            <a:r>
              <a:rPr lang="ar-SA" sz="1800">
                <a:latin typeface="Arial Unicode MS"/>
              </a:rPr>
              <a:t>الإكلينيكية </a:t>
            </a:r>
            <a:r>
              <a:rPr lang="ar-SA" sz="2000" b="1">
                <a:latin typeface="Arial"/>
              </a:rPr>
              <a:t>فيعين بالمربوط الثاك.</a:t>
            </a:r>
          </a:p>
          <a:p>
            <a:pPr marR="609600" indent="-609600" algn="just" rtl="1">
              <a:lnSpc>
                <a:spcPts val="4247"/>
              </a:lnSpc>
            </a:pPr>
            <a:r>
              <a:rPr lang="ar-SA" sz="1700">
                <a:latin typeface="Arial Unicode MS"/>
              </a:rPr>
              <a:t>ر - المعيد في </a:t>
            </a:r>
            <a:r>
              <a:rPr lang="ar-SA" sz="1800">
                <a:latin typeface="Arial Unicode MS"/>
              </a:rPr>
              <a:t>تخمص </a:t>
            </a:r>
            <a:r>
              <a:rPr lang="ar-SA" sz="1700">
                <a:latin typeface="Arial Unicode MS"/>
              </a:rPr>
              <a:t>الطب البشري وطب الأسان فيعين بالمربوط الرايع.</a:t>
            </a:r>
          </a:p>
          <a:p>
            <a:pPr marR="457200" indent="0" algn="r" rtl="1">
              <a:lnSpc>
                <a:spcPts val="4247"/>
              </a:lnSpc>
            </a:pPr>
            <a:r>
              <a:rPr lang="ar-SA" sz="1800">
                <a:latin typeface="Arial Unicode MS"/>
              </a:rPr>
              <a:t>وشترط </a:t>
            </a:r>
            <a:r>
              <a:rPr lang="ar-SA" sz="1700">
                <a:latin typeface="Arial Unicode MS"/>
              </a:rPr>
              <a:t>في </a:t>
            </a:r>
            <a:r>
              <a:rPr lang="ar-SA" sz="1800">
                <a:latin typeface="Arial Unicode MS"/>
              </a:rPr>
              <a:t>اختيار المعيدين أن يكونوا من الحاصين </a:t>
            </a:r>
            <a:r>
              <a:rPr lang="ar-SA" sz="1900" b="1">
                <a:latin typeface="Arial"/>
              </a:rPr>
              <a:t>على </a:t>
            </a:r>
            <a:r>
              <a:rPr lang="ar-SA" sz="1800">
                <a:latin typeface="Arial Unicode MS"/>
              </a:rPr>
              <a:t>شهادة</a:t>
            </a:r>
          </a:p>
          <a:p>
            <a:pPr marR="609600" indent="-609600" algn="just" rtl="1">
              <a:lnSpc>
                <a:spcPts val="2410"/>
              </a:lnSpc>
            </a:pPr>
            <a:r>
              <a:rPr lang="ar-SA" sz="1700">
                <a:latin typeface="Arial Unicode MS"/>
              </a:rPr>
              <a:t>البكالوريوس </a:t>
            </a:r>
            <a:r>
              <a:rPr lang="ar-SA" sz="1800">
                <a:latin typeface="Arial Unicode MS"/>
              </a:rPr>
              <a:t>وبتقدير جيد جدآ </a:t>
            </a:r>
            <a:r>
              <a:rPr lang="ar-SA" sz="1900" b="1">
                <a:latin typeface="Arial"/>
              </a:rPr>
              <a:t>عر </a:t>
            </a:r>
            <a:r>
              <a:rPr lang="ar-SA" sz="1700">
                <a:latin typeface="Arial Unicode MS"/>
              </a:rPr>
              <a:t>الأقل.</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614530" y="581246"/>
            <a:ext cx="2247014" cy="489098"/>
          </a:xfrm>
          <a:prstGeom prst="rect">
            <a:avLst/>
          </a:prstGeom>
        </p:spPr>
        <p:txBody>
          <a:bodyPr wrap="none" lIns="0" tIns="0" rIns="0" bIns="0">
            <a:noAutofit/>
          </a:bodyPr>
          <a:lstStyle/>
          <a:p>
            <a:pPr indent="0" algn="r" rtl="1">
              <a:lnSpc>
                <a:spcPts val="3130"/>
              </a:lnSpc>
              <a:spcAft>
                <a:spcPts val="2730"/>
              </a:spcAft>
            </a:pPr>
            <a:r>
              <a:rPr lang="ar-SA" sz="2800" b="1">
                <a:solidFill>
                  <a:srgbClr val="F0B896"/>
                </a:solidFill>
                <a:latin typeface="Arial"/>
              </a:rPr>
              <a:t>الاولي : اسريى</a:t>
            </a:r>
          </a:p>
        </p:txBody>
      </p:sp>
      <p:sp>
        <p:nvSpPr>
          <p:cNvPr id="3" name="Rectangle 2"/>
          <p:cNvSpPr/>
          <p:nvPr/>
        </p:nvSpPr>
        <p:spPr>
          <a:xfrm>
            <a:off x="2729023" y="1524000"/>
            <a:ext cx="2176130" cy="446567"/>
          </a:xfrm>
          <a:prstGeom prst="rect">
            <a:avLst/>
          </a:prstGeom>
        </p:spPr>
        <p:txBody>
          <a:bodyPr wrap="none" lIns="0" tIns="0" rIns="0" bIns="0">
            <a:noAutofit/>
          </a:bodyPr>
          <a:lstStyle/>
          <a:p>
            <a:pPr indent="0" algn="ctr" rtl="1">
              <a:lnSpc>
                <a:spcPts val="3130"/>
              </a:lnSpc>
              <a:spcBef>
                <a:spcPts val="2730"/>
              </a:spcBef>
              <a:spcAft>
                <a:spcPts val="3640"/>
              </a:spcAft>
            </a:pPr>
            <a:r>
              <a:rPr lang="ar-SA" sz="2800" b="1">
                <a:solidFill>
                  <a:srgbClr val="F0B896"/>
                </a:solidFill>
                <a:latin typeface="Arial"/>
              </a:rPr>
              <a:t>المادة الاولى</a:t>
            </a:r>
          </a:p>
        </p:txBody>
      </p:sp>
      <p:sp>
        <p:nvSpPr>
          <p:cNvPr id="4" name="Rectangle 3"/>
          <p:cNvSpPr/>
          <p:nvPr/>
        </p:nvSpPr>
        <p:spPr>
          <a:xfrm>
            <a:off x="751367" y="2615609"/>
            <a:ext cx="6074735" cy="4898065"/>
          </a:xfrm>
          <a:prstGeom prst="rect">
            <a:avLst/>
          </a:prstGeom>
        </p:spPr>
        <p:txBody>
          <a:bodyPr lIns="0" tIns="0" rIns="0" bIns="0">
            <a:noAutofit/>
          </a:bodyPr>
          <a:lstStyle/>
          <a:p>
            <a:pPr indent="342900" algn="r" rtl="1">
              <a:lnSpc>
                <a:spcPts val="3795"/>
              </a:lnSpc>
              <a:spcBef>
                <a:spcPts val="3640"/>
              </a:spcBef>
              <a:spcAft>
                <a:spcPts val="350"/>
              </a:spcAft>
            </a:pPr>
            <a:r>
              <a:rPr lang="ar-SA" sz="1700">
                <a:latin typeface="Arial Unicode MS"/>
              </a:rPr>
              <a:t>تعني التعبيرات الواردة في هذه اللائحة المعاني الموضحة أدناه: -</a:t>
            </a:r>
            <a:r>
              <a:rPr lang="en-US" sz="1700">
                <a:latin typeface="Arial Unicode MS"/>
              </a:rPr>
              <a:t>١</a:t>
            </a:r>
            <a:r>
              <a:rPr lang="ar-SA" sz="1700">
                <a:latin typeface="Arial Unicode MS"/>
              </a:rPr>
              <a:t> </a:t>
            </a:r>
            <a:r>
              <a:rPr lang="en-US" sz="1900">
                <a:latin typeface="Arial Unicode MS"/>
              </a:rPr>
              <a:t>٠</a:t>
            </a:r>
            <a:r>
              <a:rPr lang="ar-SA" sz="1900">
                <a:latin typeface="Arial Unicode MS"/>
              </a:rPr>
              <a:t> </a:t>
            </a:r>
            <a:r>
              <a:rPr lang="ar-SA" sz="1700">
                <a:latin typeface="Arial Unicode MS"/>
              </a:rPr>
              <a:t>المتعاقد : من يعما </a:t>
            </a:r>
            <a:r>
              <a:rPr lang="ar-SA" sz="1500">
                <a:latin typeface="Arial Unicode MS"/>
              </a:rPr>
              <a:t>في </a:t>
            </a:r>
            <a:r>
              <a:rPr lang="ar-SA" sz="1700">
                <a:latin typeface="Arial Unicode MS"/>
              </a:rPr>
              <a:t>الجامعة من غير الموديين بموجب عقد وفق هذ</a:t>
            </a:r>
            <a:r>
              <a:rPr lang="en-US" sz="1700">
                <a:latin typeface="Arial Unicode MS"/>
              </a:rPr>
              <a:t>٠</a:t>
            </a:r>
            <a:r>
              <a:rPr lang="ar-SA" sz="1700">
                <a:latin typeface="Arial Unicode MS"/>
              </a:rPr>
              <a:t> اللائحة.</a:t>
            </a:r>
          </a:p>
          <a:p>
            <a:pPr marR="605170" indent="-584200" algn="just" rtl="1">
              <a:lnSpc>
                <a:spcPts val="4716"/>
              </a:lnSpc>
            </a:pPr>
            <a:r>
              <a:rPr lang="en-US" sz="1700">
                <a:latin typeface="Arial Unicode MS"/>
              </a:rPr>
              <a:t>٢</a:t>
            </a:r>
            <a:r>
              <a:rPr lang="ar-SA" sz="1700">
                <a:latin typeface="Arial Unicode MS"/>
              </a:rPr>
              <a:t> </a:t>
            </a:r>
            <a:r>
              <a:rPr lang="ar-SA" sz="1800">
                <a:latin typeface="Arial Unicode MS"/>
              </a:rPr>
              <a:t>- الموطن </a:t>
            </a:r>
            <a:r>
              <a:rPr lang="ar-SA" sz="1700">
                <a:latin typeface="Arial Unicode MS"/>
              </a:rPr>
              <a:t>: الدولة الني يحمل المتعاقد جنسيتها ويجوز اعتبار الدولة التي يقيم فيها وقت التعاهد موطتا له إذا زادت مدة الإقامة عن ستين متتاليتين.</a:t>
            </a:r>
          </a:p>
          <a:p>
            <a:pPr marL="354124" indent="0" algn="r" rtl="1">
              <a:lnSpc>
                <a:spcPts val="4465"/>
              </a:lnSpc>
              <a:spcAft>
                <a:spcPts val="1680"/>
              </a:spcAft>
            </a:pPr>
            <a:r>
              <a:rPr lang="en-US" sz="1700">
                <a:latin typeface="Arial Unicode MS"/>
              </a:rPr>
              <a:t>٣</a:t>
            </a:r>
            <a:r>
              <a:rPr lang="ar-SA" sz="1700">
                <a:latin typeface="Arial Unicode MS"/>
              </a:rPr>
              <a:t> — النة: اثنا عثر ثهرأ هجريا ما </a:t>
            </a:r>
            <a:r>
              <a:rPr lang="ar-SA" sz="2000">
                <a:latin typeface="Arial Unicode MS"/>
              </a:rPr>
              <a:t>لم </a:t>
            </a:r>
            <a:r>
              <a:rPr lang="ar-SA" sz="1700">
                <a:latin typeface="Arial Unicode MS"/>
              </a:rPr>
              <a:t>يرد نص على </a:t>
            </a:r>
            <a:r>
              <a:rPr lang="ar-SA" sz="1800">
                <a:latin typeface="Arial Unicode MS"/>
              </a:rPr>
              <a:t>خلاف </a:t>
            </a:r>
            <a:r>
              <a:rPr lang="ar-SA" sz="2000">
                <a:latin typeface="Arial Unicode MS"/>
              </a:rPr>
              <a:t>ذلك. </a:t>
            </a:r>
            <a:r>
              <a:rPr lang="en-US" sz="1700">
                <a:latin typeface="Arial Unicode MS"/>
              </a:rPr>
              <a:t>٤</a:t>
            </a:r>
            <a:r>
              <a:rPr lang="ar-SA" sz="1700">
                <a:latin typeface="Arial Unicode MS"/>
              </a:rPr>
              <a:t> - الشهر: الشهر </a:t>
            </a:r>
            <a:r>
              <a:rPr lang="ar-SA" sz="1800">
                <a:latin typeface="Arial Unicode MS"/>
              </a:rPr>
              <a:t>ثلاثون يومآ </a:t>
            </a:r>
            <a:r>
              <a:rPr lang="ar-SA" sz="1700">
                <a:latin typeface="Arial Unicode MS"/>
              </a:rPr>
              <a:t>ما </a:t>
            </a:r>
            <a:r>
              <a:rPr lang="ar-SA" sz="2000">
                <a:latin typeface="Arial Unicode MS"/>
              </a:rPr>
              <a:t>لم </a:t>
            </a:r>
            <a:r>
              <a:rPr lang="ar-SA" sz="1700">
                <a:latin typeface="Arial Unicode MS"/>
              </a:rPr>
              <a:t>ينص على </a:t>
            </a:r>
            <a:r>
              <a:rPr lang="ar-SA" sz="1800">
                <a:latin typeface="Arial Unicode MS"/>
              </a:rPr>
              <a:t>خلاف </a:t>
            </a:r>
            <a:r>
              <a:rPr lang="ar-SA" sz="2000">
                <a:latin typeface="Arial Unicode MS"/>
              </a:rPr>
              <a:t>ذلك. </a:t>
            </a:r>
            <a:r>
              <a:rPr lang="en-US" sz="1700">
                <a:latin typeface="Arial Unicode MS"/>
              </a:rPr>
              <a:t>٥</a:t>
            </a:r>
            <a:r>
              <a:rPr lang="ar-SA" sz="1700">
                <a:latin typeface="Arial Unicode MS"/>
              </a:rPr>
              <a:t> - التعاقد الشخصي: </a:t>
            </a:r>
            <a:r>
              <a:rPr lang="ar-SA" sz="1800">
                <a:latin typeface="Arial Unicode MS"/>
              </a:rPr>
              <a:t>ألا </a:t>
            </a:r>
            <a:r>
              <a:rPr lang="ar-SA" sz="1700">
                <a:latin typeface="Arial Unicode MS"/>
              </a:rPr>
              <a:t>يكون معارأ من جامعته </a:t>
            </a:r>
            <a:r>
              <a:rPr lang="ar-SA" sz="1800">
                <a:latin typeface="Arial Unicode MS"/>
              </a:rPr>
              <a:t>أو </a:t>
            </a:r>
            <a:r>
              <a:rPr lang="ar-SA" sz="1700">
                <a:latin typeface="Arial Unicode MS"/>
              </a:rPr>
              <a:t>جهة </a:t>
            </a:r>
            <a:r>
              <a:rPr lang="ar-SA" sz="1800">
                <a:latin typeface="Arial Unicode MS"/>
              </a:rPr>
              <a:t>أخرى.</a:t>
            </a:r>
          </a:p>
        </p:txBody>
      </p:sp>
      <p:sp>
        <p:nvSpPr>
          <p:cNvPr id="5" name="Rectangle 4"/>
          <p:cNvSpPr/>
          <p:nvPr/>
        </p:nvSpPr>
        <p:spPr>
          <a:xfrm>
            <a:off x="3040911" y="7861004"/>
            <a:ext cx="1736651" cy="404037"/>
          </a:xfrm>
          <a:prstGeom prst="rect">
            <a:avLst/>
          </a:prstGeom>
        </p:spPr>
        <p:txBody>
          <a:bodyPr wrap="none" lIns="0" tIns="0" rIns="0" bIns="0">
            <a:noAutofit/>
          </a:bodyPr>
          <a:lstStyle/>
          <a:p>
            <a:pPr indent="0" algn="ctr" rtl="1">
              <a:lnSpc>
                <a:spcPts val="3130"/>
              </a:lnSpc>
              <a:spcBef>
                <a:spcPts val="1680"/>
              </a:spcBef>
              <a:spcAft>
                <a:spcPts val="1680"/>
              </a:spcAft>
            </a:pPr>
            <a:r>
              <a:rPr lang="ar-SA" sz="2800" b="1">
                <a:solidFill>
                  <a:srgbClr val="F0B896"/>
                </a:solidFill>
                <a:latin typeface="Arial"/>
              </a:rPr>
              <a:t>المادة الثان</a:t>
            </a:r>
          </a:p>
        </p:txBody>
      </p:sp>
      <p:sp>
        <p:nvSpPr>
          <p:cNvPr id="6" name="Rectangle 5"/>
          <p:cNvSpPr/>
          <p:nvPr/>
        </p:nvSpPr>
        <p:spPr>
          <a:xfrm>
            <a:off x="800986" y="8647813"/>
            <a:ext cx="5982586" cy="1509824"/>
          </a:xfrm>
          <a:prstGeom prst="rect">
            <a:avLst/>
          </a:prstGeom>
        </p:spPr>
        <p:txBody>
          <a:bodyPr lIns="0" tIns="0" rIns="0" bIns="0">
            <a:noAutofit/>
          </a:bodyPr>
          <a:lstStyle/>
          <a:p>
            <a:pPr indent="342900" algn="r" rtl="1">
              <a:lnSpc>
                <a:spcPts val="3879"/>
              </a:lnSpc>
              <a:spcBef>
                <a:spcPts val="1680"/>
              </a:spcBef>
            </a:pPr>
            <a:r>
              <a:rPr lang="ar-SA" sz="1700">
                <a:latin typeface="Arial Unicode MS"/>
              </a:rPr>
              <a:t>تعري </a:t>
            </a:r>
            <a:r>
              <a:rPr lang="ar-SA" sz="1800">
                <a:latin typeface="Arial Unicode MS"/>
              </a:rPr>
              <a:t>أحكام </a:t>
            </a:r>
            <a:r>
              <a:rPr lang="ar-SA" sz="1700">
                <a:latin typeface="Arial Unicode MS"/>
              </a:rPr>
              <a:t>هذه اللائحة على الغئات الاتية: -</a:t>
            </a:r>
            <a:r>
              <a:rPr lang="en-US" sz="1700">
                <a:latin typeface="Arial Unicode MS"/>
              </a:rPr>
              <a:t>١</a:t>
            </a:r>
            <a:r>
              <a:rPr lang="ar-SA" sz="1700">
                <a:latin typeface="Arial Unicode MS"/>
              </a:rPr>
              <a:t> - أعضاء هيئة التدرس، والمحاصرين، ومدرسي اللفات والمعيدس.</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5795" y="1938669"/>
          <a:ext cx="5932967" cy="2463210"/>
        </p:xfrm>
        <a:graphic>
          <a:graphicData uri="http://schemas.openxmlformats.org/drawingml/2006/table">
            <a:tbl>
              <a:tblPr/>
              <a:tblGrid>
                <a:gridCol w="960474"/>
                <a:gridCol w="956930"/>
                <a:gridCol w="1077432"/>
                <a:gridCol w="995916"/>
                <a:gridCol w="1056167"/>
                <a:gridCol w="886046"/>
              </a:tblGrid>
              <a:tr h="517451">
                <a:tc>
                  <a:txBody>
                    <a:bodyPr/>
                    <a:lstStyle/>
                    <a:p>
                      <a:pPr marR="88900" indent="0" algn="r" rtl="1">
                        <a:lnSpc>
                          <a:spcPts val="1880"/>
                        </a:lnSpc>
                      </a:pPr>
                      <a:r>
                        <a:rPr lang="ar-SA" sz="1300">
                          <a:latin typeface="Arial Unicode MS"/>
                        </a:rPr>
                        <a:t>دل الكن</a:t>
                      </a:r>
                    </a:p>
                  </a:txBody>
                  <a:tcPr marL="0" marR="0" marT="0" marB="0" anchor="b"/>
                </a:tc>
                <a:tc>
                  <a:txBody>
                    <a:bodyPr/>
                    <a:lstStyle/>
                    <a:p>
                      <a:pPr marR="101600" indent="0" algn="r" rtl="1">
                        <a:lnSpc>
                          <a:spcPts val="1880"/>
                        </a:lnSpc>
                      </a:pPr>
                      <a:r>
                        <a:rPr lang="ar-SA" sz="1300">
                          <a:latin typeface="Arial Unicode MS"/>
                        </a:rPr>
                        <a:t>بدل|لائثال</a:t>
                      </a:r>
                    </a:p>
                  </a:txBody>
                  <a:tcPr marL="0" marR="0" marT="0" marB="0" anchor="b"/>
                </a:tc>
                <a:tc>
                  <a:txBody>
                    <a:bodyPr/>
                    <a:lstStyle/>
                    <a:p>
                      <a:pPr marR="101600" indent="0" algn="r" rtl="1">
                        <a:lnSpc>
                          <a:spcPts val="1610"/>
                        </a:lnSpc>
                      </a:pPr>
                      <a:r>
                        <a:rPr lang="ar-SA" sz="1100">
                          <a:latin typeface="Arial Unicode MS"/>
                        </a:rPr>
                        <a:t>نهاية المربوط</a:t>
                      </a:r>
                    </a:p>
                  </a:txBody>
                  <a:tcPr marL="0" marR="0" marT="0" marB="0" anchor="b"/>
                </a:tc>
                <a:tc>
                  <a:txBody>
                    <a:bodyPr/>
                    <a:lstStyle/>
                    <a:p>
                      <a:pPr indent="0" algn="r" rtl="1">
                        <a:lnSpc>
                          <a:spcPts val="1880"/>
                        </a:lnSpc>
                      </a:pPr>
                      <a:r>
                        <a:rPr lang="ar-SA" sz="1300">
                          <a:latin typeface="Arial Unicode MS"/>
                        </a:rPr>
                        <a:t>علاوة الخرة</a:t>
                      </a:r>
                    </a:p>
                  </a:txBody>
                  <a:tcPr marL="0" marR="0" marT="0" marB="0" anchor="b"/>
                </a:tc>
                <a:tc>
                  <a:txBody>
                    <a:bodyPr/>
                    <a:lstStyle/>
                    <a:p>
                      <a:pPr marR="127000" indent="0" algn="r" rtl="1">
                        <a:lnSpc>
                          <a:spcPts val="1880"/>
                        </a:lnSpc>
                      </a:pPr>
                      <a:r>
                        <a:rPr lang="ar-SA" sz="1300">
                          <a:latin typeface="Arial Unicode MS"/>
                        </a:rPr>
                        <a:t>أول المربوط</a:t>
                      </a:r>
                    </a:p>
                  </a:txBody>
                  <a:tcPr marL="0" marR="0" marT="0" marB="0" anchor="b"/>
                </a:tc>
                <a:tc>
                  <a:txBody>
                    <a:bodyPr/>
                    <a:lstStyle/>
                    <a:p>
                      <a:pPr marR="165100" indent="0" algn="r" rtl="1">
                        <a:lnSpc>
                          <a:spcPts val="1880"/>
                        </a:lnSpc>
                      </a:pPr>
                      <a:r>
                        <a:rPr lang="ar-SA" sz="1300">
                          <a:latin typeface="Arial Unicode MS"/>
                        </a:rPr>
                        <a:t>الدرجة</a:t>
                      </a:r>
                    </a:p>
                  </a:txBody>
                  <a:tcPr marL="0" marR="0" marT="0" marB="0" anchor="b"/>
                </a:tc>
              </a:tr>
              <a:tr h="407581">
                <a:tc>
                  <a:txBody>
                    <a:bodyPr/>
                    <a:lstStyle/>
                    <a:p>
                      <a:pPr marR="215900" indent="0" algn="r" rtl="1">
                        <a:lnSpc>
                          <a:spcPts val="1880"/>
                        </a:lnSpc>
                      </a:pPr>
                      <a:r>
                        <a:rPr lang="ar-SA" sz="1300">
                          <a:latin typeface="Arial Unicode MS"/>
                        </a:rPr>
                        <a:t>الوي</a:t>
                      </a:r>
                    </a:p>
                  </a:txBody>
                  <a:tcPr marL="0" marR="0" marT="0" marB="0" anchor="b"/>
                </a:tc>
                <a:tc>
                  <a:txBody>
                    <a:bodyPr/>
                    <a:lstStyle/>
                    <a:p>
                      <a:endParaRPr sz="2000"/>
                    </a:p>
                  </a:txBody>
                  <a:tcPr marL="0" marR="0" marT="0" marB="0"/>
                </a:tc>
                <a:tc>
                  <a:txBody>
                    <a:bodyPr/>
                    <a:lstStyle/>
                    <a:p>
                      <a:pPr marR="330200" indent="0" algn="r" rtl="1">
                        <a:lnSpc>
                          <a:spcPts val="1880"/>
                        </a:lnSpc>
                      </a:pPr>
                      <a:r>
                        <a:rPr lang="ar-SA" sz="1300">
                          <a:latin typeface="Arial Unicode MS"/>
                        </a:rPr>
                        <a:t>النهري</a:t>
                      </a:r>
                    </a:p>
                  </a:txBody>
                  <a:tcPr marL="0" marR="0" marT="0" marB="0" anchor="b"/>
                </a:tc>
                <a:tc>
                  <a:txBody>
                    <a:bodyPr/>
                    <a:lstStyle/>
                    <a:p>
                      <a:pPr marL="228600" indent="0" rtl="1">
                        <a:lnSpc>
                          <a:spcPts val="1610"/>
                        </a:lnSpc>
                      </a:pPr>
                      <a:r>
                        <a:rPr lang="ar-SA" sz="1100">
                          <a:latin typeface="Arial Unicode MS"/>
                        </a:rPr>
                        <a:t>السنوية</a:t>
                      </a:r>
                    </a:p>
                  </a:txBody>
                  <a:tcPr marL="0" marR="0" marT="0" marB="0" anchor="b"/>
                </a:tc>
                <a:tc>
                  <a:txBody>
                    <a:bodyPr/>
                    <a:lstStyle/>
                    <a:p>
                      <a:pPr marR="330200" indent="0" algn="r" rtl="1">
                        <a:lnSpc>
                          <a:spcPts val="1880"/>
                        </a:lnSpc>
                      </a:pPr>
                      <a:r>
                        <a:rPr lang="ar-SA" sz="1300">
                          <a:latin typeface="Arial Unicode MS"/>
                        </a:rPr>
                        <a:t>النهري</a:t>
                      </a:r>
                    </a:p>
                  </a:txBody>
                  <a:tcPr marL="0" marR="0" marT="0" marB="0" anchor="b"/>
                </a:tc>
                <a:tc>
                  <a:txBody>
                    <a:bodyPr/>
                    <a:lstStyle/>
                    <a:p>
                      <a:endParaRPr sz="2000"/>
                    </a:p>
                  </a:txBody>
                  <a:tcPr marL="0" marR="0" marT="0" marB="0"/>
                </a:tc>
              </a:tr>
              <a:tr h="457200">
                <a:tc>
                  <a:txBody>
                    <a:bodyPr/>
                    <a:lstStyle/>
                    <a:p>
                      <a:pPr marL="228600" indent="0">
                        <a:lnSpc>
                          <a:spcPts val="1880"/>
                        </a:lnSpc>
                      </a:pPr>
                      <a:r>
                        <a:rPr lang="ar-SA" sz="1300">
                          <a:latin typeface="Arial Unicode MS"/>
                        </a:rPr>
                        <a:t>٢....</a:t>
                      </a:r>
                    </a:p>
                  </a:txBody>
                  <a:tcPr marL="0" marR="0" marT="0" marB="0" anchor="b"/>
                </a:tc>
                <a:tc>
                  <a:txBody>
                    <a:bodyPr/>
                    <a:lstStyle/>
                    <a:p>
                      <a:pPr marL="76200" indent="0" algn="ctr">
                        <a:lnSpc>
                          <a:spcPts val="1610"/>
                        </a:lnSpc>
                      </a:pPr>
                      <a:r>
                        <a:rPr lang="ar-SA" sz="1100">
                          <a:latin typeface="Arial Unicode MS"/>
                        </a:rPr>
                        <a:t>٥٠.</a:t>
                      </a:r>
                    </a:p>
                  </a:txBody>
                  <a:tcPr marL="0" marR="0" marT="0" marB="0" anchor="b"/>
                </a:tc>
                <a:tc>
                  <a:txBody>
                    <a:bodyPr/>
                    <a:lstStyle/>
                    <a:p>
                      <a:pPr indent="0" algn="ctr">
                        <a:lnSpc>
                          <a:spcPts val="1880"/>
                        </a:lnSpc>
                      </a:pPr>
                      <a:r>
                        <a:rPr lang="ar-SA" sz="1300">
                          <a:latin typeface="Arial Unicode MS"/>
                        </a:rPr>
                        <a:t>٧٣٠٥</a:t>
                      </a:r>
                    </a:p>
                  </a:txBody>
                  <a:tcPr marL="0" marR="0" marT="0" marB="0" anchor="b"/>
                </a:tc>
                <a:tc>
                  <a:txBody>
                    <a:bodyPr/>
                    <a:lstStyle/>
                    <a:p>
                      <a:pPr indent="0" algn="ctr">
                        <a:lnSpc>
                          <a:spcPts val="1880"/>
                        </a:lnSpc>
                      </a:pPr>
                      <a:r>
                        <a:rPr lang="ar-SA" sz="1300">
                          <a:latin typeface="Arial Unicode MS"/>
                        </a:rPr>
                        <a:t>٣٥٠</a:t>
                      </a:r>
                    </a:p>
                  </a:txBody>
                  <a:tcPr marL="0" marR="0" marT="0" marB="0" anchor="b"/>
                </a:tc>
                <a:tc>
                  <a:txBody>
                    <a:bodyPr/>
                    <a:lstStyle/>
                    <a:p>
                      <a:pPr indent="0" algn="ctr">
                        <a:lnSpc>
                          <a:spcPts val="1880"/>
                        </a:lnSpc>
                      </a:pPr>
                      <a:r>
                        <a:rPr lang="ar-SA" sz="1300">
                          <a:latin typeface="Arial Unicode MS"/>
                        </a:rPr>
                        <a:t>٤٨٥٥</a:t>
                      </a:r>
                    </a:p>
                  </a:txBody>
                  <a:tcPr marL="0" marR="0" marT="0" marB="0" anchor="b"/>
                </a:tc>
                <a:tc>
                  <a:txBody>
                    <a:bodyPr/>
                    <a:lstStyle/>
                    <a:p>
                      <a:pPr marR="165100" indent="0" algn="r" rtl="1">
                        <a:lnSpc>
                          <a:spcPts val="3220"/>
                        </a:lnSpc>
                      </a:pPr>
                      <a:r>
                        <a:rPr lang="ar-SA" sz="2300">
                          <a:latin typeface="Arial Unicode MS"/>
                        </a:rPr>
                        <a:t>الأدر</a:t>
                      </a:r>
                    </a:p>
                  </a:txBody>
                  <a:tcPr marL="0" marR="0" marT="0" marB="0" anchor="b"/>
                </a:tc>
              </a:tr>
              <a:tr h="471376">
                <a:tc>
                  <a:txBody>
                    <a:bodyPr/>
                    <a:lstStyle/>
                    <a:p>
                      <a:pPr marL="228600" indent="0">
                        <a:lnSpc>
                          <a:spcPts val="1880"/>
                        </a:lnSpc>
                      </a:pPr>
                      <a:r>
                        <a:rPr lang="ar-SA" sz="1300">
                          <a:latin typeface="Arial Unicode MS"/>
                        </a:rPr>
                        <a:t>١٥...</a:t>
                      </a:r>
                    </a:p>
                  </a:txBody>
                  <a:tcPr marL="0" marR="0" marT="0" marB="0" anchor="ctr"/>
                </a:tc>
                <a:tc>
                  <a:txBody>
                    <a:bodyPr/>
                    <a:lstStyle/>
                    <a:p>
                      <a:pPr marL="76200" indent="0" algn="ctr">
                        <a:lnSpc>
                          <a:spcPts val="1610"/>
                        </a:lnSpc>
                      </a:pPr>
                      <a:r>
                        <a:rPr lang="ar-SA" sz="1100">
                          <a:latin typeface="Arial Unicode MS"/>
                        </a:rPr>
                        <a:t>٥٠.</a:t>
                      </a:r>
                    </a:p>
                  </a:txBody>
                  <a:tcPr marL="0" marR="0" marT="0" marB="0" anchor="ctr"/>
                </a:tc>
                <a:tc>
                  <a:txBody>
                    <a:bodyPr/>
                    <a:lstStyle/>
                    <a:p>
                      <a:pPr indent="0" algn="ctr">
                        <a:lnSpc>
                          <a:spcPts val="1880"/>
                        </a:lnSpc>
                      </a:pPr>
                      <a:r>
                        <a:rPr lang="ar-SA" sz="1300">
                          <a:latin typeface="Arial Unicode MS"/>
                        </a:rPr>
                        <a:t>٦٩٥٥</a:t>
                      </a:r>
                    </a:p>
                  </a:txBody>
                  <a:tcPr marL="0" marR="0" marT="0" marB="0" anchor="ctr"/>
                </a:tc>
                <a:tc>
                  <a:txBody>
                    <a:bodyPr/>
                    <a:lstStyle/>
                    <a:p>
                      <a:pPr marL="317500" indent="0">
                        <a:lnSpc>
                          <a:spcPts val="1880"/>
                        </a:lnSpc>
                      </a:pPr>
                      <a:r>
                        <a:rPr lang="ar-SA" sz="1300">
                          <a:latin typeface="Arial Unicode MS"/>
                        </a:rPr>
                        <a:t>٣٠.</a:t>
                      </a:r>
                    </a:p>
                  </a:txBody>
                  <a:tcPr marL="0" marR="0" marT="0" marB="0" anchor="ctr"/>
                </a:tc>
                <a:tc>
                  <a:txBody>
                    <a:bodyPr/>
                    <a:lstStyle/>
                    <a:p>
                      <a:pPr indent="0" algn="ctr">
                        <a:lnSpc>
                          <a:spcPts val="1880"/>
                        </a:lnSpc>
                      </a:pPr>
                      <a:r>
                        <a:rPr lang="ar-SA" sz="1300">
                          <a:latin typeface="Arial Unicode MS"/>
                        </a:rPr>
                        <a:t>٣٩٥٥</a:t>
                      </a:r>
                    </a:p>
                  </a:txBody>
                  <a:tcPr marL="0" marR="0" marT="0" marB="0" anchor="ctr"/>
                </a:tc>
                <a:tc>
                  <a:txBody>
                    <a:bodyPr/>
                    <a:lstStyle/>
                    <a:p>
                      <a:pPr marR="165100" indent="0" algn="r" rtl="1">
                        <a:lnSpc>
                          <a:spcPts val="1880"/>
                        </a:lnSpc>
                      </a:pPr>
                      <a:r>
                        <a:rPr lang="ar-SA" sz="1300">
                          <a:latin typeface="Arial Unicode MS"/>
                        </a:rPr>
                        <a:t>اثانية</a:t>
                      </a:r>
                    </a:p>
                  </a:txBody>
                  <a:tcPr marL="0" marR="0" marT="0" marB="0" anchor="ctr"/>
                </a:tc>
              </a:tr>
              <a:tr h="609600">
                <a:tc>
                  <a:txBody>
                    <a:bodyPr/>
                    <a:lstStyle/>
                    <a:p>
                      <a:pPr marL="228600" indent="0">
                        <a:lnSpc>
                          <a:spcPts val="1880"/>
                        </a:lnSpc>
                      </a:pPr>
                      <a:r>
                        <a:rPr lang="ar-SA" sz="1300">
                          <a:latin typeface="Arial Unicode MS"/>
                        </a:rPr>
                        <a:t>١٤...</a:t>
                      </a:r>
                    </a:p>
                  </a:txBody>
                  <a:tcPr marL="0" marR="0" marT="0" marB="0"/>
                </a:tc>
                <a:tc>
                  <a:txBody>
                    <a:bodyPr/>
                    <a:lstStyle/>
                    <a:p>
                      <a:pPr marL="76200" indent="0" algn="ctr">
                        <a:lnSpc>
                          <a:spcPts val="1880"/>
                        </a:lnSpc>
                      </a:pPr>
                      <a:r>
                        <a:rPr lang="ar-SA" sz="1300">
                          <a:latin typeface="Arial Unicode MS"/>
                        </a:rPr>
                        <a:t>٤٠.</a:t>
                      </a:r>
                    </a:p>
                  </a:txBody>
                  <a:tcPr marL="0" marR="0" marT="0" marB="0"/>
                </a:tc>
                <a:tc>
                  <a:txBody>
                    <a:bodyPr/>
                    <a:lstStyle/>
                    <a:p>
                      <a:pPr indent="0" algn="ctr">
                        <a:lnSpc>
                          <a:spcPts val="1880"/>
                        </a:lnSpc>
                      </a:pPr>
                      <a:r>
                        <a:rPr lang="ar-SA" sz="1300">
                          <a:latin typeface="Arial Unicode MS"/>
                        </a:rPr>
                        <a:t>٦٤٥٠</a:t>
                      </a:r>
                    </a:p>
                  </a:txBody>
                  <a:tcPr marL="0" marR="0" marT="0" marB="0"/>
                </a:tc>
                <a:tc>
                  <a:txBody>
                    <a:bodyPr/>
                    <a:lstStyle/>
                    <a:p>
                      <a:pPr indent="0" algn="ctr">
                        <a:lnSpc>
                          <a:spcPts val="1880"/>
                        </a:lnSpc>
                      </a:pPr>
                      <a:r>
                        <a:rPr lang="ar-SA" sz="1300">
                          <a:latin typeface="Arial Unicode MS"/>
                        </a:rPr>
                        <a:t>٢٥٠</a:t>
                      </a:r>
                    </a:p>
                  </a:txBody>
                  <a:tcPr marL="0" marR="0" marT="0" marB="0"/>
                </a:tc>
                <a:tc>
                  <a:txBody>
                    <a:bodyPr/>
                    <a:lstStyle/>
                    <a:p>
                      <a:pPr indent="0" algn="ctr">
                        <a:lnSpc>
                          <a:spcPts val="1880"/>
                        </a:lnSpc>
                      </a:pPr>
                      <a:r>
                        <a:rPr lang="ar-SA" sz="1300">
                          <a:latin typeface="Arial Unicode MS"/>
                        </a:rPr>
                        <a:t>١٠٧٠.</a:t>
                      </a:r>
                    </a:p>
                  </a:txBody>
                  <a:tcPr marL="0" marR="0" marT="0" marB="0"/>
                </a:tc>
                <a:tc>
                  <a:txBody>
                    <a:bodyPr/>
                    <a:lstStyle/>
                    <a:p>
                      <a:pPr marR="165100" indent="0" algn="r" rtl="1">
                        <a:lnSpc>
                          <a:spcPts val="1880"/>
                        </a:lnSpc>
                      </a:pPr>
                      <a:r>
                        <a:rPr lang="ar-SA" sz="1300">
                          <a:latin typeface="Arial Unicode MS"/>
                        </a:rPr>
                        <a:t>ااأا</a:t>
                      </a:r>
                      <a:r>
                        <a:rPr lang="en-US" sz="1300">
                          <a:latin typeface="Arial Unicode MS"/>
                        </a:rPr>
                        <a:t>1</a:t>
                      </a:r>
                      <a:r>
                        <a:rPr lang="ar-SA" sz="1300">
                          <a:latin typeface="Arial Unicode MS"/>
                        </a:rPr>
                        <a:t> ذ</a:t>
                      </a:r>
                    </a:p>
                  </a:txBody>
                  <a:tcPr marL="0" marR="0" marT="0" marB="0"/>
                </a:tc>
              </a:tr>
            </a:tbl>
          </a:graphicData>
        </a:graphic>
      </p:graphicFrame>
      <p:sp>
        <p:nvSpPr>
          <p:cNvPr id="3" name="Rectangle 2"/>
          <p:cNvSpPr/>
          <p:nvPr/>
        </p:nvSpPr>
        <p:spPr>
          <a:xfrm>
            <a:off x="708837" y="5263116"/>
            <a:ext cx="6078279" cy="4933507"/>
          </a:xfrm>
          <a:prstGeom prst="rect">
            <a:avLst/>
          </a:prstGeom>
        </p:spPr>
        <p:txBody>
          <a:bodyPr lIns="0" tIns="0" rIns="0" bIns="0">
            <a:noAutofit/>
          </a:bodyPr>
          <a:lstStyle/>
          <a:p>
            <a:pPr indent="1435100" algn="r" rtl="1">
              <a:lnSpc>
                <a:spcPts val="3740"/>
              </a:lnSpc>
              <a:spcBef>
                <a:spcPts val="4830"/>
              </a:spcBef>
            </a:pPr>
            <a:r>
              <a:rPr lang="ar-SA" sz="1800">
                <a:latin typeface="Arial Unicode MS"/>
              </a:rPr>
              <a:t>الدكتوراه </a:t>
            </a:r>
            <a:r>
              <a:rPr lang="ar-SA" sz="1700">
                <a:latin typeface="Arial Unicode MS"/>
              </a:rPr>
              <a:t>في </a:t>
            </a:r>
            <a:r>
              <a:rPr lang="ar-SA" sz="1800">
                <a:latin typeface="Arial Unicode MS"/>
              </a:rPr>
              <a:t>التخصمى أو </a:t>
            </a:r>
            <a:r>
              <a:rPr lang="ar-SA" sz="1700">
                <a:latin typeface="Arial Unicode MS"/>
              </a:rPr>
              <a:t>ما يعادلها بعد </a:t>
            </a:r>
            <a:r>
              <a:rPr lang="ar-SA" sz="1800">
                <a:latin typeface="Arial Unicode MS"/>
              </a:rPr>
              <a:t>دراسة لمدة ثلاث سوات </a:t>
            </a:r>
            <a:r>
              <a:rPr lang="ar-SA" sz="1700">
                <a:latin typeface="Arial Unicode MS"/>
              </a:rPr>
              <a:t>على الآتل بعد البكالوريوس.</a:t>
            </a:r>
          </a:p>
          <a:p>
            <a:pPr indent="1435100" algn="r" rtl="1">
              <a:lnSpc>
                <a:spcPts val="2410"/>
              </a:lnSpc>
              <a:spcAft>
                <a:spcPts val="1120"/>
              </a:spcAft>
            </a:pPr>
            <a:r>
              <a:rPr lang="ar-SA" sz="1700">
                <a:latin typeface="Arial Unicode MS"/>
              </a:rPr>
              <a:t>درجة الماجسر في التخصمى </a:t>
            </a:r>
            <a:r>
              <a:rPr lang="ar-SA" sz="1800">
                <a:latin typeface="Arial Unicode MS"/>
              </a:rPr>
              <a:t>أو </a:t>
            </a:r>
            <a:r>
              <a:rPr lang="ar-SA" sz="1700">
                <a:latin typeface="Arial Unicode MS"/>
              </a:rPr>
              <a:t>ما يعادلها.</a:t>
            </a:r>
          </a:p>
          <a:p>
            <a:pPr indent="1435100" algn="r" rtl="1">
              <a:lnSpc>
                <a:spcPts val="2410"/>
              </a:lnSpc>
              <a:spcAft>
                <a:spcPts val="1120"/>
              </a:spcAft>
            </a:pPr>
            <a:r>
              <a:rPr lang="ar-SA" sz="1800">
                <a:latin typeface="Arial Unicode MS"/>
              </a:rPr>
              <a:t>درجة البكالوريوس </a:t>
            </a:r>
            <a:r>
              <a:rPr lang="ar-SA" sz="1700">
                <a:latin typeface="Arial Unicode MS"/>
              </a:rPr>
              <a:t>في </a:t>
            </a:r>
            <a:r>
              <a:rPr lang="ar-SA" sz="1800">
                <a:latin typeface="Arial Unicode MS"/>
              </a:rPr>
              <a:t>التخصمى أو ما يعادلها.</a:t>
            </a:r>
          </a:p>
          <a:p>
            <a:pPr indent="228600" algn="just" rtl="1">
              <a:lnSpc>
                <a:spcPts val="3935"/>
              </a:lnSpc>
            </a:pPr>
            <a:r>
              <a:rPr lang="ar-SA" sz="2000" b="1">
                <a:latin typeface="Arial"/>
              </a:rPr>
              <a:t>ويتم تعيينهم </a:t>
            </a:r>
            <a:r>
              <a:rPr lang="ar-SA" sz="1700">
                <a:latin typeface="Arial Unicode MS"/>
              </a:rPr>
              <a:t>على </a:t>
            </a:r>
            <a:r>
              <a:rPr lang="ar-SA" sz="1800">
                <a:latin typeface="Arial Unicode MS"/>
              </a:rPr>
              <a:t>أول </a:t>
            </a:r>
            <a:r>
              <a:rPr lang="ar-SA" sz="1700">
                <a:latin typeface="Arial Unicode MS"/>
              </a:rPr>
              <a:t>المربوط عدا حريج كلية الهندسة </a:t>
            </a:r>
            <a:r>
              <a:rPr lang="ar-SA" sz="1800">
                <a:latin typeface="Arial Unicode MS"/>
              </a:rPr>
              <a:t>أو </a:t>
            </a:r>
            <a:r>
              <a:rPr lang="ar-SA" sz="1700">
                <a:latin typeface="Arial Unicode MS"/>
              </a:rPr>
              <a:t>الصئدلة </a:t>
            </a:r>
            <a:r>
              <a:rPr lang="ar-SA" sz="1800">
                <a:latin typeface="Arial Unicode MS"/>
              </a:rPr>
              <a:t>أو </a:t>
            </a:r>
            <a:r>
              <a:rPr lang="ar-SA" sz="1700">
                <a:latin typeface="Arial Unicode MS"/>
              </a:rPr>
              <a:t>الطوم الطبية التطبيقية فيعين بالمربوط الثاني والصيدلة الاكلينيكية بالمربوط الثالث، ويعين خريح الطب وطب الآسان بالمربوط الراح، ويشترط فيمن يعين بوظيغة باحث أو مساعد باحث أو فني </a:t>
            </a:r>
            <a:r>
              <a:rPr lang="ar-SA" sz="1800">
                <a:latin typeface="Arial Unicode MS"/>
              </a:rPr>
              <a:t>أن </a:t>
            </a:r>
            <a:r>
              <a:rPr lang="ar-SA" sz="1700">
                <a:latin typeface="Arial Unicode MS"/>
              </a:rPr>
              <a:t>يكون من حملة ابكالوريوس (أو ما يعادلها) بدرجة جيد جدأ ويجوز استثناء وبموافقة مجلس الجامعة الاكتغاء بتقدير جيد.</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10715"/>
            <a:ext cx="7115175" cy="1460897"/>
          </a:xfrm>
          <a:prstGeom prst="rect">
            <a:avLst/>
          </a:prstGeom>
        </p:spPr>
      </p:pic>
      <p:pic>
        <p:nvPicPr>
          <p:cNvPr id="3" name="Picture 2"/>
          <p:cNvPicPr>
            <a:picLocks noChangeAspect="1"/>
          </p:cNvPicPr>
          <p:nvPr/>
        </p:nvPicPr>
        <p:blipFill>
          <a:blip r:embed="rId3"/>
          <a:stretch>
            <a:fillRect/>
          </a:stretch>
        </p:blipFill>
        <p:spPr>
          <a:xfrm>
            <a:off x="260746" y="10183415"/>
            <a:ext cx="7068741" cy="500063"/>
          </a:xfrm>
          <a:prstGeom prst="rect">
            <a:avLst/>
          </a:prstGeom>
        </p:spPr>
      </p:pic>
      <p:graphicFrame>
        <p:nvGraphicFramePr>
          <p:cNvPr id="4" name="Table 3"/>
          <p:cNvGraphicFramePr>
            <a:graphicFrameLocks noGrp="1"/>
          </p:cNvGraphicFramePr>
          <p:nvPr/>
        </p:nvGraphicFramePr>
        <p:xfrm>
          <a:off x="792956" y="1750218"/>
          <a:ext cx="5954315" cy="5314950"/>
        </p:xfrm>
        <a:graphic>
          <a:graphicData uri="http://schemas.openxmlformats.org/drawingml/2006/table">
            <a:tbl>
              <a:tblPr/>
              <a:tblGrid>
                <a:gridCol w="960834"/>
                <a:gridCol w="664368"/>
                <a:gridCol w="650081"/>
                <a:gridCol w="589359"/>
                <a:gridCol w="728662"/>
                <a:gridCol w="2361009"/>
              </a:tblGrid>
              <a:tr h="1418034">
                <a:tc>
                  <a:txBody>
                    <a:bodyPr/>
                    <a:lstStyle/>
                    <a:p>
                      <a:pPr indent="0" algn="ctr" rtl="1">
                        <a:lnSpc>
                          <a:spcPts val="1880"/>
                        </a:lnSpc>
                        <a:spcAft>
                          <a:spcPts val="980"/>
                        </a:spcAft>
                      </a:pPr>
                      <a:r>
                        <a:rPr lang="ar-SA" sz="1300">
                          <a:latin typeface="Arial Unicode MS"/>
                        </a:rPr>
                        <a:t>دل</a:t>
                      </a:r>
                    </a:p>
                    <a:p>
                      <a:pPr marR="215900" indent="0" algn="r" rtl="1">
                        <a:lnSpc>
                          <a:spcPts val="1880"/>
                        </a:lnSpc>
                      </a:pPr>
                      <a:r>
                        <a:rPr lang="ar-SA" sz="1300">
                          <a:latin typeface="Arial Unicode MS"/>
                        </a:rPr>
                        <a:t>الكن</a:t>
                      </a:r>
                    </a:p>
                  </a:txBody>
                  <a:tcPr marL="0" marR="0" marT="0" marB="0" anchor="ctr"/>
                </a:tc>
                <a:tc>
                  <a:txBody>
                    <a:bodyPr/>
                    <a:lstStyle/>
                    <a:p>
                      <a:pPr marR="165100" indent="0" algn="r" rtl="1">
                        <a:lnSpc>
                          <a:spcPts val="1880"/>
                        </a:lnSpc>
                        <a:spcAft>
                          <a:spcPts val="1260"/>
                        </a:spcAft>
                      </a:pPr>
                      <a:r>
                        <a:rPr lang="ar-SA" sz="1300">
                          <a:latin typeface="Arial Unicode MS"/>
                        </a:rPr>
                        <a:t>الحد</a:t>
                      </a:r>
                    </a:p>
                    <a:p>
                      <a:pPr marR="165100" indent="0" algn="r" rtl="1">
                        <a:lnSpc>
                          <a:spcPts val="1880"/>
                        </a:lnSpc>
                        <a:spcAft>
                          <a:spcPts val="700"/>
                        </a:spcAft>
                      </a:pPr>
                      <a:r>
                        <a:rPr lang="ar-SA" sz="1300">
                          <a:latin typeface="Arial Unicode MS"/>
                        </a:rPr>
                        <a:t>الأش</a:t>
                      </a:r>
                    </a:p>
                    <a:p>
                      <a:pPr marR="165100" indent="0" algn="r" rtl="1">
                        <a:lnSpc>
                          <a:spcPts val="1880"/>
                        </a:lnSpc>
                      </a:pPr>
                      <a:r>
                        <a:rPr lang="ar-SA" sz="1300">
                          <a:latin typeface="Arial Unicode MS"/>
                        </a:rPr>
                        <a:t>للراب</a:t>
                      </a:r>
                    </a:p>
                  </a:txBody>
                  <a:tcPr marL="0" marR="0" marT="0" marB="0" anchor="b"/>
                </a:tc>
                <a:tc>
                  <a:txBody>
                    <a:bodyPr/>
                    <a:lstStyle/>
                    <a:p>
                      <a:pPr marR="203200" indent="0" algn="r" rtl="1">
                        <a:lnSpc>
                          <a:spcPts val="1880"/>
                        </a:lnSpc>
                        <a:spcAft>
                          <a:spcPts val="980"/>
                        </a:spcAft>
                      </a:pPr>
                      <a:r>
                        <a:rPr lang="ar-SA" sz="1300">
                          <a:latin typeface="Arial Unicode MS"/>
                        </a:rPr>
                        <a:t>دل</a:t>
                      </a:r>
                    </a:p>
                    <a:p>
                      <a:pPr marR="88900" indent="0" algn="r" rtl="1">
                        <a:lnSpc>
                          <a:spcPts val="1880"/>
                        </a:lnSpc>
                      </a:pPr>
                      <a:r>
                        <a:rPr lang="ar-SA" sz="1300">
                          <a:latin typeface="Arial Unicode MS"/>
                        </a:rPr>
                        <a:t>الانتقال</a:t>
                      </a:r>
                    </a:p>
                  </a:txBody>
                  <a:tcPr marL="0" marR="0" marT="0" marB="0" anchor="ctr"/>
                </a:tc>
                <a:tc>
                  <a:txBody>
                    <a:bodyPr/>
                    <a:lstStyle/>
                    <a:p>
                      <a:pPr marR="139700" indent="0" algn="r" rtl="1">
                        <a:lnSpc>
                          <a:spcPts val="1880"/>
                        </a:lnSpc>
                        <a:spcAft>
                          <a:spcPts val="1190"/>
                        </a:spcAft>
                      </a:pPr>
                      <a:r>
                        <a:rPr lang="ar-SA" sz="1300">
                          <a:latin typeface="Arial Unicode MS"/>
                        </a:rPr>
                        <a:t>علاوة</a:t>
                      </a:r>
                    </a:p>
                    <a:p>
                      <a:pPr marR="139700" indent="0" algn="r" rtl="1">
                        <a:lnSpc>
                          <a:spcPts val="1880"/>
                        </a:lnSpc>
                      </a:pPr>
                      <a:r>
                        <a:rPr lang="ar-SA" sz="1300">
                          <a:latin typeface="Arial Unicode MS"/>
                        </a:rPr>
                        <a:t>الخبرة</a:t>
                      </a:r>
                    </a:p>
                  </a:txBody>
                  <a:tcPr marL="0" marR="0" marT="0" marB="0" anchor="ctr"/>
                </a:tc>
                <a:tc>
                  <a:txBody>
                    <a:bodyPr/>
                    <a:lstStyle/>
                    <a:p>
                      <a:pPr marR="177800" indent="0" algn="r" rtl="1">
                        <a:lnSpc>
                          <a:spcPts val="1880"/>
                        </a:lnSpc>
                        <a:spcAft>
                          <a:spcPts val="910"/>
                        </a:spcAft>
                      </a:pPr>
                      <a:r>
                        <a:rPr lang="ar-SA" sz="1300">
                          <a:latin typeface="Arial Unicode MS"/>
                        </a:rPr>
                        <a:t>الراتب</a:t>
                      </a:r>
                    </a:p>
                    <a:p>
                      <a:pPr marR="88900" indent="0" algn="r" rtl="1">
                        <a:lnSpc>
                          <a:spcPts val="1880"/>
                        </a:lnSpc>
                      </a:pPr>
                      <a:r>
                        <a:rPr lang="ar-SA" sz="1300">
                          <a:latin typeface="Arial Unicode MS"/>
                        </a:rPr>
                        <a:t>الآماس</a:t>
                      </a:r>
                    </a:p>
                  </a:txBody>
                  <a:tcPr marL="0" marR="0" marT="0" marB="0" anchor="ctr"/>
                </a:tc>
                <a:tc>
                  <a:txBody>
                    <a:bodyPr/>
                    <a:lstStyle/>
                    <a:p>
                      <a:endParaRPr sz="6700"/>
                    </a:p>
                  </a:txBody>
                  <a:tcPr marL="0" marR="0" marT="0" marB="0"/>
                </a:tc>
              </a:tr>
              <a:tr h="482203">
                <a:tc>
                  <a:txBody>
                    <a:bodyPr/>
                    <a:lstStyle/>
                    <a:p>
                      <a:pPr marR="88900" indent="0" algn="r" rtl="1">
                        <a:lnSpc>
                          <a:spcPts val="1880"/>
                        </a:lnSpc>
                      </a:pPr>
                      <a:r>
                        <a:rPr lang="ar-SA" sz="1300">
                          <a:latin typeface="Arial Unicode MS"/>
                        </a:rPr>
                        <a:t>رآب ثلاثة</a:t>
                      </a:r>
                    </a:p>
                  </a:txBody>
                  <a:tcPr marL="0" marR="0" marT="0" marB="0" anchor="ctr"/>
                </a:tc>
                <a:tc>
                  <a:txBody>
                    <a:bodyPr/>
                    <a:lstStyle/>
                    <a:p>
                      <a:pPr marR="165100" indent="0" algn="r" rtl="1">
                        <a:lnSpc>
                          <a:spcPts val="1880"/>
                        </a:lnSpc>
                      </a:pPr>
                      <a:r>
                        <a:rPr lang="ar-SA" sz="1300">
                          <a:latin typeface="Arial Unicode MS"/>
                        </a:rPr>
                        <a:t>ا</a:t>
                      </a:r>
                      <a:r>
                        <a:rPr lang="en-US" sz="1300">
                          <a:latin typeface="Arial Unicode MS"/>
                        </a:rPr>
                        <a:t>٧٠٠</a:t>
                      </a:r>
                    </a:p>
                  </a:txBody>
                  <a:tcPr marL="0" marR="0" marT="0" marB="0" anchor="ctr"/>
                </a:tc>
                <a:tc>
                  <a:txBody>
                    <a:bodyPr/>
                    <a:lstStyle/>
                    <a:p>
                      <a:pPr marL="165100" indent="0">
                        <a:lnSpc>
                          <a:spcPts val="1880"/>
                        </a:lnSpc>
                      </a:pPr>
                      <a:r>
                        <a:rPr lang="ar-SA" sz="1300">
                          <a:latin typeface="Arial Unicode MS"/>
                        </a:rPr>
                        <a:t>٤٠.</a:t>
                      </a:r>
                    </a:p>
                  </a:txBody>
                  <a:tcPr marL="0" marR="0" marT="0" marB="0" anchor="ctr"/>
                </a:tc>
                <a:tc>
                  <a:txBody>
                    <a:bodyPr/>
                    <a:lstStyle/>
                    <a:p>
                      <a:pPr marL="114300" indent="0">
                        <a:lnSpc>
                          <a:spcPts val="1880"/>
                        </a:lnSpc>
                      </a:pPr>
                      <a:r>
                        <a:rPr lang="ar-SA" sz="1300">
                          <a:latin typeface="Arial Unicode MS"/>
                        </a:rPr>
                        <a:t>٢٠.</a:t>
                      </a:r>
                    </a:p>
                  </a:txBody>
                  <a:tcPr marL="0" marR="0" marT="0" marB="0" anchor="ctr"/>
                </a:tc>
                <a:tc>
                  <a:txBody>
                    <a:bodyPr/>
                    <a:lstStyle/>
                    <a:p>
                      <a:pPr marL="139700" indent="0">
                        <a:lnSpc>
                          <a:spcPts val="1880"/>
                        </a:lnSpc>
                      </a:pPr>
                      <a:r>
                        <a:rPr lang="ar-SA" sz="1300">
                          <a:latin typeface="Arial Unicode MS"/>
                        </a:rPr>
                        <a:t>٤٠.٠</a:t>
                      </a:r>
                    </a:p>
                  </a:txBody>
                  <a:tcPr marL="0" marR="0" marT="0" marB="0" anchor="ctr"/>
                </a:tc>
                <a:tc>
                  <a:txBody>
                    <a:bodyPr/>
                    <a:lstStyle/>
                    <a:p>
                      <a:pPr marR="114300" indent="0" algn="r" rtl="1">
                        <a:lnSpc>
                          <a:spcPts val="1880"/>
                        </a:lnSpc>
                      </a:pPr>
                      <a:r>
                        <a:rPr lang="ar-SA" sz="1300">
                          <a:latin typeface="Arial Unicode MS"/>
                        </a:rPr>
                        <a:t>بكالوريوسطب</a:t>
                      </a:r>
                      <a:r>
                        <a:rPr lang="en-US" sz="1300">
                          <a:latin typeface="Arial Unicode MS"/>
                        </a:rPr>
                        <a:t>٠</a:t>
                      </a:r>
                    </a:p>
                  </a:txBody>
                  <a:tcPr marL="0" marR="0" marT="0" marB="0" anchor="ctr"/>
                </a:tc>
              </a:tr>
              <a:tr h="828675">
                <a:tc>
                  <a:txBody>
                    <a:bodyPr/>
                    <a:lstStyle/>
                    <a:p>
                      <a:pPr marR="88900" indent="0" algn="r" rtl="1">
                        <a:lnSpc>
                          <a:spcPts val="1880"/>
                        </a:lnSpc>
                        <a:spcAft>
                          <a:spcPts val="980"/>
                        </a:spcAft>
                      </a:pPr>
                      <a:r>
                        <a:rPr lang="ar-SA" sz="1400">
                          <a:latin typeface="Arial"/>
                        </a:rPr>
                        <a:t>أثهر </a:t>
                      </a:r>
                      <a:r>
                        <a:rPr lang="ar-SA" sz="1300">
                          <a:latin typeface="Arial Unicode MS"/>
                        </a:rPr>
                        <a:t>وبحد</a:t>
                      </a:r>
                    </a:p>
                    <a:p>
                      <a:pPr marR="215900" indent="0" algn="r" rtl="1">
                        <a:lnSpc>
                          <a:spcPts val="1880"/>
                        </a:lnSpc>
                      </a:pPr>
                      <a:r>
                        <a:rPr lang="ar-SA" sz="1300">
                          <a:latin typeface="Arial Unicode MS"/>
                        </a:rPr>
                        <a:t>أش</a:t>
                      </a:r>
                    </a:p>
                  </a:txBody>
                  <a:tcPr marL="0" marR="0" marT="0" marB="0" anchor="b"/>
                </a:tc>
                <a:tc>
                  <a:txBody>
                    <a:bodyPr/>
                    <a:lstStyle/>
                    <a:p>
                      <a:pPr indent="0">
                        <a:lnSpc>
                          <a:spcPts val="1880"/>
                        </a:lnSpc>
                      </a:pPr>
                      <a:r>
                        <a:rPr lang="ar-SA" sz="1300">
                          <a:latin typeface="Arial Unicode MS"/>
                        </a:rPr>
                        <a:t>٧٦٠.</a:t>
                      </a:r>
                    </a:p>
                  </a:txBody>
                  <a:tcPr marL="0" marR="0" marT="0" marB="0"/>
                </a:tc>
                <a:tc>
                  <a:txBody>
                    <a:bodyPr/>
                    <a:lstStyle/>
                    <a:p>
                      <a:pPr marL="165100" indent="0">
                        <a:lnSpc>
                          <a:spcPts val="1880"/>
                        </a:lnSpc>
                      </a:pPr>
                      <a:r>
                        <a:rPr lang="ar-SA" sz="1300">
                          <a:latin typeface="Arial Unicode MS"/>
                        </a:rPr>
                        <a:t>٤٠.</a:t>
                      </a:r>
                    </a:p>
                  </a:txBody>
                  <a:tcPr marL="0" marR="0" marT="0" marB="0"/>
                </a:tc>
                <a:tc>
                  <a:txBody>
                    <a:bodyPr/>
                    <a:lstStyle/>
                    <a:p>
                      <a:pPr marL="114300" indent="0">
                        <a:lnSpc>
                          <a:spcPts val="1880"/>
                        </a:lnSpc>
                      </a:pPr>
                      <a:r>
                        <a:rPr lang="ar-SA" sz="1300">
                          <a:latin typeface="Arial Unicode MS"/>
                        </a:rPr>
                        <a:t>٢٢٠</a:t>
                      </a:r>
                    </a:p>
                  </a:txBody>
                  <a:tcPr marL="0" marR="0" marT="0" marB="0"/>
                </a:tc>
                <a:tc>
                  <a:txBody>
                    <a:bodyPr/>
                    <a:lstStyle/>
                    <a:p>
                      <a:pPr marL="139700" indent="0">
                        <a:lnSpc>
                          <a:spcPts val="1880"/>
                        </a:lnSpc>
                      </a:pPr>
                      <a:r>
                        <a:rPr lang="ar-SA" sz="1300">
                          <a:latin typeface="Arial Unicode MS"/>
                        </a:rPr>
                        <a:t>٤٣٠.</a:t>
                      </a:r>
                    </a:p>
                  </a:txBody>
                  <a:tcPr marL="0" marR="0" marT="0" marB="0"/>
                </a:tc>
                <a:tc>
                  <a:txBody>
                    <a:bodyPr/>
                    <a:lstStyle/>
                    <a:p>
                      <a:pPr marR="114300" indent="0" algn="r" rtl="1">
                        <a:lnSpc>
                          <a:spcPts val="1880"/>
                        </a:lnSpc>
                        <a:spcAft>
                          <a:spcPts val="700"/>
                        </a:spcAft>
                      </a:pPr>
                      <a:r>
                        <a:rPr lang="ar-SA" sz="1300">
                          <a:latin typeface="Arial Unicode MS"/>
                        </a:rPr>
                        <a:t>بكالوريوس طب + دبلوم لمدة</a:t>
                      </a:r>
                    </a:p>
                    <a:p>
                      <a:pPr marR="114300" indent="0" algn="r" rtl="1">
                        <a:lnSpc>
                          <a:spcPts val="1880"/>
                        </a:lnSpc>
                      </a:pPr>
                      <a:r>
                        <a:rPr lang="ar-SA" sz="1300">
                          <a:latin typeface="Arial Unicode MS"/>
                        </a:rPr>
                        <a:t>لاتقلءن,ذة.</a:t>
                      </a:r>
                    </a:p>
                  </a:txBody>
                  <a:tcPr marL="0" marR="0" marT="0" marB="0" anchor="b"/>
                </a:tc>
              </a:tr>
              <a:tr h="1218009">
                <a:tc>
                  <a:txBody>
                    <a:bodyPr/>
                    <a:lstStyle/>
                    <a:p>
                      <a:pPr indent="0" algn="ctr" rtl="1">
                        <a:lnSpc>
                          <a:spcPts val="1880"/>
                        </a:lnSpc>
                        <a:spcAft>
                          <a:spcPts val="1190"/>
                        </a:spcAft>
                      </a:pPr>
                      <a:r>
                        <a:rPr lang="ar-SA" sz="1300">
                          <a:latin typeface="Arial Unicode MS"/>
                        </a:rPr>
                        <a:t>...</a:t>
                      </a:r>
                      <a:r>
                        <a:rPr lang="en-US" sz="1300">
                          <a:latin typeface="Arial Unicode MS"/>
                        </a:rPr>
                        <a:t>٢٥</a:t>
                      </a:r>
                    </a:p>
                    <a:p>
                      <a:pPr marR="215900" indent="0" algn="r" rtl="1">
                        <a:lnSpc>
                          <a:spcPts val="1880"/>
                        </a:lnSpc>
                      </a:pPr>
                      <a:r>
                        <a:rPr lang="ar-SA" sz="1300">
                          <a:latin typeface="Arial Unicode MS"/>
                        </a:rPr>
                        <a:t>ريال</a:t>
                      </a:r>
                    </a:p>
                  </a:txBody>
                  <a:tcPr marL="0" marR="0" marT="0" marB="0"/>
                </a:tc>
                <a:tc>
                  <a:txBody>
                    <a:bodyPr/>
                    <a:lstStyle/>
                    <a:p>
                      <a:pPr indent="0">
                        <a:lnSpc>
                          <a:spcPts val="1880"/>
                        </a:lnSpc>
                      </a:pPr>
                      <a:r>
                        <a:rPr lang="ar-SA" sz="1300">
                          <a:latin typeface="Arial Unicode MS"/>
                        </a:rPr>
                        <a:t>٨٣٥٠</a:t>
                      </a:r>
                    </a:p>
                  </a:txBody>
                  <a:tcPr marL="0" marR="0" marT="0" marB="0"/>
                </a:tc>
                <a:tc>
                  <a:txBody>
                    <a:bodyPr/>
                    <a:lstStyle/>
                    <a:p>
                      <a:pPr marL="165100" indent="0">
                        <a:lnSpc>
                          <a:spcPts val="1880"/>
                        </a:lnSpc>
                      </a:pPr>
                      <a:r>
                        <a:rPr lang="ar-SA" sz="1300">
                          <a:latin typeface="Arial Unicode MS"/>
                        </a:rPr>
                        <a:t>٤٠.</a:t>
                      </a:r>
                    </a:p>
                  </a:txBody>
                  <a:tcPr marL="0" marR="0" marT="0" marB="0"/>
                </a:tc>
                <a:tc>
                  <a:txBody>
                    <a:bodyPr/>
                    <a:lstStyle/>
                    <a:p>
                      <a:pPr marL="114300" indent="0">
                        <a:lnSpc>
                          <a:spcPts val="1880"/>
                        </a:lnSpc>
                      </a:pPr>
                      <a:r>
                        <a:rPr lang="ar-SA" sz="1300">
                          <a:latin typeface="Arial Unicode MS"/>
                        </a:rPr>
                        <a:t>٢٥.</a:t>
                      </a:r>
                    </a:p>
                  </a:txBody>
                  <a:tcPr marL="0" marR="0" marT="0" marB="0"/>
                </a:tc>
                <a:tc>
                  <a:txBody>
                    <a:bodyPr/>
                    <a:lstStyle/>
                    <a:p>
                      <a:pPr marL="139700" indent="0">
                        <a:lnSpc>
                          <a:spcPts val="1880"/>
                        </a:lnSpc>
                      </a:pPr>
                      <a:r>
                        <a:rPr lang="ar-SA" sz="1300">
                          <a:latin typeface="Arial Unicode MS"/>
                        </a:rPr>
                        <a:t>٤٦٠.</a:t>
                      </a:r>
                    </a:p>
                  </a:txBody>
                  <a:tcPr marL="0" marR="0" marT="0" marB="0"/>
                </a:tc>
                <a:tc>
                  <a:txBody>
                    <a:bodyPr/>
                    <a:lstStyle/>
                    <a:p>
                      <a:pPr marR="114300" indent="0" algn="r" rtl="1">
                        <a:lnSpc>
                          <a:spcPts val="3291"/>
                        </a:lnSpc>
                      </a:pPr>
                      <a:r>
                        <a:rPr lang="ar-SA" sz="1300">
                          <a:latin typeface="Arial Unicode MS"/>
                        </a:rPr>
                        <a:t>ماجستير ل </a:t>
                      </a:r>
                      <a:r>
                        <a:rPr lang="ar-SA" sz="1400">
                          <a:latin typeface="Arial"/>
                        </a:rPr>
                        <a:t>أو </a:t>
                      </a:r>
                      <a:r>
                        <a:rPr lang="ar-SA" sz="1300">
                          <a:latin typeface="Arial Unicode MS"/>
                        </a:rPr>
                        <a:t>ما يعادلها بعد دراسة منتين </a:t>
                      </a:r>
                      <a:r>
                        <a:rPr lang="ar-SA" sz="1300">
                          <a:latin typeface="Arial"/>
                        </a:rPr>
                        <a:t>على </a:t>
                      </a:r>
                      <a:r>
                        <a:rPr lang="ar-SA" sz="1300">
                          <a:latin typeface="Arial Unicode MS"/>
                        </a:rPr>
                        <a:t>الأقل بعد البكالوريوس</a:t>
                      </a:r>
                    </a:p>
                  </a:txBody>
                  <a:tcPr marL="0" marR="0" marT="0" marB="0" anchor="b"/>
                </a:tc>
              </a:tr>
              <a:tr h="1368028">
                <a:tc>
                  <a:txBody>
                    <a:bodyPr/>
                    <a:lstStyle/>
                    <a:p>
                      <a:endParaRPr sz="6500"/>
                    </a:p>
                  </a:txBody>
                  <a:tcPr marL="0" marR="0" marT="0" marB="0"/>
                </a:tc>
                <a:tc>
                  <a:txBody>
                    <a:bodyPr/>
                    <a:lstStyle/>
                    <a:p>
                      <a:pPr indent="0">
                        <a:lnSpc>
                          <a:spcPts val="1880"/>
                        </a:lnSpc>
                      </a:pPr>
                      <a:r>
                        <a:rPr lang="ar-SA" sz="1300">
                          <a:latin typeface="Arial Unicode MS"/>
                        </a:rPr>
                        <a:t>١....</a:t>
                      </a:r>
                    </a:p>
                  </a:txBody>
                  <a:tcPr marL="0" marR="0" marT="0" marB="0"/>
                </a:tc>
                <a:tc>
                  <a:txBody>
                    <a:bodyPr/>
                    <a:lstStyle/>
                    <a:p>
                      <a:pPr marL="165100" indent="0">
                        <a:lnSpc>
                          <a:spcPts val="1740"/>
                        </a:lnSpc>
                      </a:pPr>
                      <a:r>
                        <a:rPr lang="ar-SA" sz="1300">
                          <a:latin typeface="Arial Unicode MS"/>
                        </a:rPr>
                        <a:t>٥٠.</a:t>
                      </a:r>
                    </a:p>
                  </a:txBody>
                  <a:tcPr marL="0" marR="0" marT="0" marB="0"/>
                </a:tc>
                <a:tc>
                  <a:txBody>
                    <a:bodyPr/>
                    <a:lstStyle/>
                    <a:p>
                      <a:endParaRPr sz="6500"/>
                    </a:p>
                  </a:txBody>
                  <a:tcPr marL="0" marR="0" marT="0" marB="0"/>
                </a:tc>
                <a:tc>
                  <a:txBody>
                    <a:bodyPr/>
                    <a:lstStyle/>
                    <a:p>
                      <a:pPr marL="139700" indent="0">
                        <a:lnSpc>
                          <a:spcPts val="1880"/>
                        </a:lnSpc>
                      </a:pPr>
                      <a:r>
                        <a:rPr lang="ar-SA" sz="1300">
                          <a:latin typeface="Arial Unicode MS"/>
                        </a:rPr>
                        <a:t>٥٥٠.</a:t>
                      </a:r>
                    </a:p>
                  </a:txBody>
                  <a:tcPr marL="0" marR="0" marT="0" marB="0"/>
                </a:tc>
                <a:tc>
                  <a:txBody>
                    <a:bodyPr/>
                    <a:lstStyle/>
                    <a:p>
                      <a:pPr marR="114300" indent="0" algn="r" rtl="1">
                        <a:lnSpc>
                          <a:spcPts val="3347"/>
                        </a:lnSpc>
                        <a:spcAft>
                          <a:spcPts val="210"/>
                        </a:spcAft>
                      </a:pPr>
                      <a:r>
                        <a:rPr lang="ar-SA" sz="1300">
                          <a:latin typeface="Arial Unicode MS"/>
                        </a:rPr>
                        <a:t>دكتوراه </a:t>
                      </a:r>
                      <a:r>
                        <a:rPr lang="ar-SA" sz="1300">
                          <a:latin typeface="Arial"/>
                        </a:rPr>
                        <a:t>فى </a:t>
                      </a:r>
                      <a:r>
                        <a:rPr lang="ar-SA" sz="1300">
                          <a:latin typeface="Arial Unicode MS"/>
                        </a:rPr>
                        <a:t>العل، </a:t>
                      </a:r>
                      <a:r>
                        <a:rPr lang="ar-SA" sz="1400">
                          <a:latin typeface="Arial"/>
                        </a:rPr>
                        <a:t>أو </a:t>
                      </a:r>
                      <a:r>
                        <a:rPr lang="ar-SA" sz="1300">
                          <a:latin typeface="Arial Unicode MS"/>
                        </a:rPr>
                        <a:t>ما معادلها معد دراسة ثلاث سوات على</a:t>
                      </a:r>
                    </a:p>
                    <a:p>
                      <a:pPr marR="114300" indent="0" algn="r" rtl="1">
                        <a:lnSpc>
                          <a:spcPts val="1880"/>
                        </a:lnSpc>
                      </a:pPr>
                      <a:r>
                        <a:rPr lang="ar-SA" sz="1300">
                          <a:latin typeface="Arial Unicode MS"/>
                        </a:rPr>
                        <a:t>الاقل بعد البكالوريوس.</a:t>
                      </a:r>
                    </a:p>
                  </a:txBody>
                  <a:tcPr marL="0" marR="0" marT="0" marB="0" anchor="ctr"/>
                </a:tc>
              </a:tr>
            </a:tbl>
          </a:graphicData>
        </a:graphic>
      </p:graphicFrame>
      <p:sp>
        <p:nvSpPr>
          <p:cNvPr id="5" name="Rectangle 4"/>
          <p:cNvSpPr/>
          <p:nvPr/>
        </p:nvSpPr>
        <p:spPr>
          <a:xfrm>
            <a:off x="728662" y="8115300"/>
            <a:ext cx="6093619" cy="1507331"/>
          </a:xfrm>
          <a:prstGeom prst="rect">
            <a:avLst/>
          </a:prstGeom>
        </p:spPr>
        <p:txBody>
          <a:bodyPr lIns="0" tIns="0" rIns="0" bIns="0">
            <a:noAutofit/>
          </a:bodyPr>
          <a:lstStyle/>
          <a:p>
            <a:pPr marR="73422" indent="0" algn="r" rtl="1">
              <a:lnSpc>
                <a:spcPts val="4331"/>
              </a:lnSpc>
              <a:spcBef>
                <a:spcPts val="5880"/>
              </a:spcBef>
            </a:pPr>
            <a:r>
              <a:rPr lang="ar-SA" sz="1700">
                <a:latin typeface="Arial Unicode MS"/>
              </a:rPr>
              <a:t>عند تقدير الرواتب </a:t>
            </a:r>
            <a:r>
              <a:rPr lang="ar-SA" sz="1800">
                <a:latin typeface="Arial Unicode MS"/>
              </a:rPr>
              <a:t>وفقأ </a:t>
            </a:r>
            <a:r>
              <a:rPr lang="ar-SA" sz="2000" b="1">
                <a:latin typeface="Arial"/>
              </a:rPr>
              <a:t>لهذا </a:t>
            </a:r>
            <a:r>
              <a:rPr lang="ar-SA" sz="1700">
                <a:latin typeface="Arial Unicode MS"/>
              </a:rPr>
              <a:t>الجدول يجب </a:t>
            </a:r>
            <a:r>
              <a:rPr lang="ar-SA" sz="2000" b="1">
                <a:latin typeface="Arial"/>
              </a:rPr>
              <a:t>مراعاة مايلي : </a:t>
            </a:r>
            <a:r>
              <a:rPr lang="ar-SA" sz="1800">
                <a:latin typeface="Arial Unicode MS"/>
              </a:rPr>
              <a:t>أ </a:t>
            </a:r>
            <a:r>
              <a:rPr lang="ar-SA" sz="1700">
                <a:latin typeface="Arial Unicode MS"/>
              </a:rPr>
              <a:t>— البكالوريوس </a:t>
            </a:r>
            <a:r>
              <a:rPr lang="ar-SA" sz="2000" b="1">
                <a:latin typeface="Arial"/>
              </a:rPr>
              <a:t>في </a:t>
            </a:r>
            <a:r>
              <a:rPr lang="ar-SA" sz="1700">
                <a:latin typeface="Arial Unicode MS"/>
              </a:rPr>
              <a:t>الطب بعد دراسة ست سنوات </a:t>
            </a:r>
            <a:r>
              <a:rPr lang="ar-SA" sz="1800">
                <a:latin typeface="Arial Unicode MS"/>
              </a:rPr>
              <a:t>أو </a:t>
            </a:r>
            <a:r>
              <a:rPr lang="ar-SA" sz="1700">
                <a:latin typeface="Arial Unicode MS"/>
              </a:rPr>
              <a:t>خمس .سنوات لالذ</a:t>
            </a:r>
            <a:r>
              <a:rPr lang="en-US" sz="1700">
                <a:latin typeface="Arial Unicode MS"/>
              </a:rPr>
              <a:t>٠</a:t>
            </a:r>
            <a:r>
              <a:rPr lang="ar-SA" sz="1700">
                <a:latin typeface="Arial Unicode MS"/>
              </a:rPr>
              <a:t>س</a:t>
            </a:r>
            <a:r>
              <a:rPr lang="en-US" sz="1700">
                <a:latin typeface="Arial Unicode MS"/>
              </a:rPr>
              <a:t>٠</a:t>
            </a:r>
            <a:r>
              <a:rPr lang="ar-SA" sz="1700">
                <a:latin typeface="Arial Unicode MS"/>
              </a:rPr>
              <a:t>بة لعلب الأسنان منها سنة تحضيرية والباقي </a:t>
            </a:r>
            <a:r>
              <a:rPr lang="ar-SA" sz="1900">
                <a:latin typeface="Arial Unicode MS"/>
              </a:rPr>
              <a:t>تعليمية.</a:t>
            </a:r>
          </a:p>
        </p:txBody>
      </p:sp>
      <p:sp>
        <p:nvSpPr>
          <p:cNvPr id="6" name="Rectangle 5"/>
          <p:cNvSpPr/>
          <p:nvPr/>
        </p:nvSpPr>
        <p:spPr>
          <a:xfrm>
            <a:off x="728662" y="9808368"/>
            <a:ext cx="6082903" cy="353616"/>
          </a:xfrm>
          <a:prstGeom prst="rect">
            <a:avLst/>
          </a:prstGeom>
        </p:spPr>
        <p:txBody>
          <a:bodyPr wrap="none" lIns="0" tIns="0" rIns="0" bIns="0">
            <a:noAutofit/>
          </a:bodyPr>
          <a:lstStyle/>
          <a:p>
            <a:pPr indent="0" algn="r" rtl="1">
              <a:lnSpc>
                <a:spcPts val="2280"/>
              </a:lnSpc>
            </a:pPr>
            <a:r>
              <a:rPr lang="ar-SA" sz="1700">
                <a:latin typeface="Arial Unicode MS"/>
              </a:rPr>
              <a:t>ب </a:t>
            </a:r>
            <a:r>
              <a:rPr lang="en-US" sz="1700">
                <a:latin typeface="Arial Unicode MS"/>
              </a:rPr>
              <a:t>٠</a:t>
            </a:r>
            <a:r>
              <a:rPr lang="ar-SA" sz="1700">
                <a:latin typeface="Arial Unicode MS"/>
              </a:rPr>
              <a:t> الخبرة المعتبرة </a:t>
            </a:r>
            <a:r>
              <a:rPr lang="ar-SA" sz="2000" b="1">
                <a:latin typeface="Arial"/>
              </a:rPr>
              <a:t>في </a:t>
            </a:r>
            <a:r>
              <a:rPr lang="ar-SA" sz="1700">
                <a:latin typeface="Arial Unicode MS"/>
              </a:rPr>
              <a:t>تحديد الرانب هي التي تقضى </a:t>
            </a:r>
            <a:r>
              <a:rPr lang="ar-SA" sz="2000" b="1">
                <a:latin typeface="Arial"/>
              </a:rPr>
              <a:t>في </a:t>
            </a:r>
            <a:r>
              <a:rPr lang="ar-SA" sz="1700">
                <a:latin typeface="Arial Unicode MS"/>
              </a:rPr>
              <a:t>سسثنيات</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171" y="10715"/>
            <a:ext cx="7040166" cy="582216"/>
          </a:xfrm>
          <a:prstGeom prst="rect">
            <a:avLst/>
          </a:prstGeom>
        </p:spPr>
      </p:pic>
      <p:pic>
        <p:nvPicPr>
          <p:cNvPr id="3" name="Picture 2"/>
          <p:cNvPicPr>
            <a:picLocks noChangeAspect="1"/>
          </p:cNvPicPr>
          <p:nvPr/>
        </p:nvPicPr>
        <p:blipFill>
          <a:blip r:embed="rId3"/>
          <a:stretch>
            <a:fillRect/>
          </a:stretch>
        </p:blipFill>
        <p:spPr>
          <a:xfrm>
            <a:off x="253603" y="8272462"/>
            <a:ext cx="7047309" cy="2411016"/>
          </a:xfrm>
          <a:prstGeom prst="rect">
            <a:avLst/>
          </a:prstGeom>
        </p:spPr>
      </p:pic>
      <p:sp>
        <p:nvSpPr>
          <p:cNvPr id="4" name="Rectangle 3"/>
          <p:cNvSpPr/>
          <p:nvPr/>
        </p:nvSpPr>
        <p:spPr>
          <a:xfrm>
            <a:off x="764381" y="692943"/>
            <a:ext cx="5554265" cy="1396603"/>
          </a:xfrm>
          <a:prstGeom prst="rect">
            <a:avLst/>
          </a:prstGeom>
        </p:spPr>
        <p:txBody>
          <a:bodyPr lIns="0" tIns="0" rIns="0" bIns="0">
            <a:noAutofit/>
          </a:bodyPr>
          <a:lstStyle/>
          <a:p>
            <a:pPr indent="0" algn="just" rtl="1">
              <a:lnSpc>
                <a:spcPts val="4050"/>
              </a:lnSpc>
            </a:pPr>
            <a:r>
              <a:rPr lang="ar-SA" sz="1700">
                <a:latin typeface="Arial Unicode MS"/>
              </a:rPr>
              <a:t>حكومية </a:t>
            </a:r>
            <a:r>
              <a:rPr lang="ar-SA" sz="1800">
                <a:latin typeface="Arial Unicode MS"/>
              </a:rPr>
              <a:t>أو </a:t>
            </a:r>
            <a:r>
              <a:rPr lang="ar-SA" sz="1700">
                <a:latin typeface="Arial Unicode MS"/>
              </a:rPr>
              <a:t>جامعية </a:t>
            </a:r>
            <a:r>
              <a:rPr lang="ar-SA" sz="1800">
                <a:latin typeface="Arial Unicode MS"/>
              </a:rPr>
              <a:t>أو </a:t>
            </a:r>
            <a:r>
              <a:rPr lang="ar-SA" sz="1700">
                <a:latin typeface="Arial Unicode MS"/>
              </a:rPr>
              <a:t>أهلية معترف </a:t>
            </a:r>
            <a:r>
              <a:rPr lang="ar-SA" sz="2000" b="1">
                <a:latin typeface="Arial"/>
              </a:rPr>
              <a:t>بها </a:t>
            </a:r>
            <a:r>
              <a:rPr lang="ar-SA" sz="1800">
                <a:latin typeface="Arial Unicode MS"/>
              </a:rPr>
              <a:t>ولا </a:t>
            </a:r>
            <a:r>
              <a:rPr lang="ar-SA" sz="1700">
                <a:latin typeface="Arial Unicode MS"/>
              </a:rPr>
              <a:t>تدخل </a:t>
            </a:r>
            <a:r>
              <a:rPr lang="ar-SA" sz="2000" b="1">
                <a:latin typeface="Arial"/>
              </a:rPr>
              <a:t>في </a:t>
            </a:r>
            <a:r>
              <a:rPr lang="ar-SA" sz="1700">
                <a:latin typeface="Arial Unicode MS"/>
              </a:rPr>
              <a:t>ذلك فترة الامتياز </a:t>
            </a:r>
            <a:r>
              <a:rPr lang="ar-SA" sz="1800">
                <a:latin typeface="Arial Unicode MS"/>
              </a:rPr>
              <a:t>أو </a:t>
            </a:r>
            <a:r>
              <a:rPr lang="ar-SA" sz="1700">
                <a:latin typeface="Arial Unicode MS"/>
              </a:rPr>
              <a:t>الخبرة التي تقخى </a:t>
            </a:r>
            <a:r>
              <a:rPr lang="ar-SA" sz="2000" b="1">
                <a:latin typeface="Arial"/>
              </a:rPr>
              <a:t>في </a:t>
            </a:r>
            <a:r>
              <a:rPr lang="ar-SA" sz="1700">
                <a:latin typeface="Arial Unicode MS"/>
              </a:rPr>
              <a:t>السادات الخاصة </a:t>
            </a:r>
            <a:r>
              <a:rPr lang="ar-SA" sz="1800">
                <a:latin typeface="Arial Unicode MS"/>
              </a:rPr>
              <a:t>أو </a:t>
            </a:r>
            <a:r>
              <a:rPr lang="ar-SA" sz="2000" b="1">
                <a:latin typeface="Arial"/>
              </a:rPr>
              <a:t>في </a:t>
            </a:r>
            <a:r>
              <a:rPr lang="ar-SA" sz="1700">
                <a:latin typeface="Arial Unicode MS"/>
              </a:rPr>
              <a:t>متشمابت غير معترف </a:t>
            </a:r>
            <a:r>
              <a:rPr lang="ar-SA" sz="2000" b="1">
                <a:latin typeface="Arial"/>
              </a:rPr>
              <a:t>بها</a:t>
            </a:r>
            <a:r>
              <a:rPr lang="en-US" sz="2000" b="1">
                <a:latin typeface="Arial"/>
              </a:rPr>
              <a:t>٠</a:t>
            </a:r>
          </a:p>
        </p:txBody>
      </p:sp>
      <p:sp>
        <p:nvSpPr>
          <p:cNvPr id="5" name="Rectangle 4"/>
          <p:cNvSpPr/>
          <p:nvPr/>
        </p:nvSpPr>
        <p:spPr>
          <a:xfrm>
            <a:off x="735806" y="2303859"/>
            <a:ext cx="6100762" cy="5172075"/>
          </a:xfrm>
          <a:prstGeom prst="rect">
            <a:avLst/>
          </a:prstGeom>
        </p:spPr>
        <p:txBody>
          <a:bodyPr lIns="0" tIns="0" rIns="0" bIns="0">
            <a:noAutofit/>
          </a:bodyPr>
          <a:lstStyle/>
          <a:p>
            <a:pPr marR="564357" indent="-533400" algn="just" rtl="1">
              <a:lnSpc>
                <a:spcPts val="3741"/>
              </a:lnSpc>
              <a:spcBef>
                <a:spcPts val="1260"/>
              </a:spcBef>
            </a:pPr>
            <a:r>
              <a:rPr lang="ar-SA" sz="1700">
                <a:latin typeface="Arial Unicode MS"/>
              </a:rPr>
              <a:t>ر - يتحق الراب على </a:t>
            </a:r>
            <a:r>
              <a:rPr lang="ar-SA" sz="1800" b="1">
                <a:latin typeface="Arial"/>
              </a:rPr>
              <a:t>أساس </a:t>
            </a:r>
            <a:r>
              <a:rPr lang="ar-SA" sz="1700">
                <a:latin typeface="Arial Unicode MS"/>
              </a:rPr>
              <a:t>التزام </a:t>
            </a:r>
            <a:r>
              <a:rPr lang="ar-SA" sz="1600">
                <a:latin typeface="Arial Unicode MS"/>
              </a:rPr>
              <a:t>الطبيب </a:t>
            </a:r>
            <a:r>
              <a:rPr lang="ar-SA" sz="1700">
                <a:latin typeface="Arial Unicode MS"/>
              </a:rPr>
              <a:t>بالتغرغ </a:t>
            </a:r>
            <a:r>
              <a:rPr lang="ar-SA" sz="1800">
                <a:latin typeface="Arial Unicode MS"/>
              </a:rPr>
              <a:t>الكامل للعمل </a:t>
            </a:r>
            <a:r>
              <a:rPr lang="ar-SA" sz="1700">
                <a:latin typeface="Arial Unicode MS"/>
              </a:rPr>
              <a:t>الحكومي </a:t>
            </a:r>
            <a:r>
              <a:rPr lang="ar-SA" sz="1800">
                <a:latin typeface="Arial Unicode MS"/>
              </a:rPr>
              <a:t>وأداء عمل </a:t>
            </a:r>
            <a:r>
              <a:rPr lang="ar-SA" sz="1800" b="1">
                <a:latin typeface="Arial"/>
              </a:rPr>
              <a:t>إضافي لا </a:t>
            </a:r>
            <a:r>
              <a:rPr lang="ar-SA" sz="1800">
                <a:latin typeface="Arial Unicode MS"/>
              </a:rPr>
              <a:t>يقل عن ثلاث ساعات </a:t>
            </a:r>
            <a:r>
              <a:rPr lang="ar-SA" sz="1800" b="1">
                <a:latin typeface="Arial"/>
              </a:rPr>
              <a:t>في </a:t>
            </a:r>
            <a:r>
              <a:rPr lang="ar-SA" sz="1800">
                <a:latin typeface="Arial Unicode MS"/>
              </a:rPr>
              <a:t>اليوم </a:t>
            </a:r>
            <a:r>
              <a:rPr lang="ar-SA" sz="1700">
                <a:latin typeface="Arial Unicode MS"/>
              </a:rPr>
              <a:t>الواحد.</a:t>
            </a:r>
          </a:p>
          <a:p>
            <a:pPr marR="564357" indent="-533400" algn="just" rtl="1">
              <a:lnSpc>
                <a:spcPts val="3909"/>
              </a:lnSpc>
            </a:pPr>
            <a:r>
              <a:rPr lang="ar-SA" sz="1800">
                <a:latin typeface="Arial Unicode MS"/>
              </a:rPr>
              <a:t>د </a:t>
            </a:r>
            <a:r>
              <a:rPr lang="ar-SA" sz="1700">
                <a:latin typeface="Arial Unicode MS"/>
              </a:rPr>
              <a:t>- يجب </a:t>
            </a:r>
            <a:r>
              <a:rPr lang="ar-SA" sz="1800">
                <a:latin typeface="Arial Unicode MS"/>
              </a:rPr>
              <a:t>أن يتوفر </a:t>
            </a:r>
            <a:r>
              <a:rPr lang="ar-SA" sz="1700">
                <a:latin typeface="Arial Unicode MS"/>
              </a:rPr>
              <a:t>لدى الطبيب عند التعاقد خبرة عملية لا </a:t>
            </a:r>
            <a:r>
              <a:rPr lang="ar-SA" sz="1800" b="1">
                <a:latin typeface="Arial"/>
              </a:rPr>
              <a:t>تقل </a:t>
            </a:r>
            <a:r>
              <a:rPr lang="ar-SA" sz="1700">
                <a:latin typeface="Arial Unicode MS"/>
              </a:rPr>
              <a:t>مدتها عن </a:t>
            </a:r>
            <a:r>
              <a:rPr lang="ar-SA" sz="1800">
                <a:latin typeface="Arial Unicode MS"/>
              </a:rPr>
              <a:t>شتين </a:t>
            </a:r>
            <a:r>
              <a:rPr lang="ar-SA" sz="1700">
                <a:latin typeface="Arial Unicode MS"/>
              </a:rPr>
              <a:t>وذلك فيما عدا الحالات التي يتعذر فيها تطبيق هذا الثرط.</a:t>
            </a:r>
          </a:p>
          <a:p>
            <a:pPr marR="564357" indent="-533400" algn="just" rtl="1">
              <a:lnSpc>
                <a:spcPts val="4303"/>
              </a:lnSpc>
            </a:pPr>
            <a:r>
              <a:rPr lang="ar-SA" sz="1800" b="1">
                <a:latin typeface="Arial"/>
              </a:rPr>
              <a:t>م - يصرف </a:t>
            </a:r>
            <a:r>
              <a:rPr lang="ar-SA" sz="1700">
                <a:latin typeface="Arial Unicode MS"/>
              </a:rPr>
              <a:t>للأطباء </a:t>
            </a:r>
            <a:r>
              <a:rPr lang="en-US" sz="1800" b="1">
                <a:latin typeface="Arial"/>
              </a:rPr>
              <a:t>٠</a:t>
            </a:r>
            <a:r>
              <a:rPr lang="ar-SA" sz="1800" b="1">
                <a:latin typeface="Arial"/>
              </a:rPr>
              <a:t>ن </a:t>
            </a:r>
            <a:r>
              <a:rPr lang="ar-SA" sz="1700">
                <a:latin typeface="Arial Unicode MS"/>
              </a:rPr>
              <a:t>الأساتذة والأمانة الماعدين والمدرسين النين لهم خبرة </a:t>
            </a:r>
            <a:r>
              <a:rPr lang="ar-SA" sz="1800" b="1">
                <a:latin typeface="Arial"/>
              </a:rPr>
              <a:t>كأعضاء </a:t>
            </a:r>
            <a:r>
              <a:rPr lang="ar-SA" sz="1700">
                <a:latin typeface="Arial Unicode MS"/>
              </a:rPr>
              <a:t>هيئة التدرس بالجامعات مكافأة </a:t>
            </a:r>
            <a:r>
              <a:rPr lang="ar-SA" sz="1800" b="1">
                <a:latin typeface="Arial"/>
              </a:rPr>
              <a:t>مقطوعة </a:t>
            </a:r>
            <a:r>
              <a:rPr lang="ar-SA" sz="1700">
                <a:latin typeface="Arial Unicode MS"/>
              </a:rPr>
              <a:t>مقدارها رانب ثهرين في الة </a:t>
            </a:r>
            <a:r>
              <a:rPr lang="ar-SA" sz="1800" b="1">
                <a:latin typeface="Arial"/>
              </a:rPr>
              <a:t>تصرف </a:t>
            </a:r>
            <a:r>
              <a:rPr lang="ar-SA" sz="1700">
                <a:latin typeface="Arial Unicode MS"/>
              </a:rPr>
              <a:t>في </a:t>
            </a:r>
            <a:r>
              <a:rPr lang="ar-SA" sz="1800" b="1">
                <a:latin typeface="Arial"/>
              </a:rPr>
              <a:t>نهاية </a:t>
            </a:r>
            <a:r>
              <a:rPr lang="ar-SA" sz="1700">
                <a:latin typeface="Arial Unicode MS"/>
              </a:rPr>
              <a:t>الة.</a:t>
            </a:r>
          </a:p>
          <a:p>
            <a:pPr marR="564357" indent="-533400" algn="just" rtl="1">
              <a:lnSpc>
                <a:spcPts val="4303"/>
              </a:lnSpc>
              <a:spcAft>
                <a:spcPts val="5110"/>
              </a:spcAft>
            </a:pPr>
            <a:r>
              <a:rPr lang="ar-SA" sz="1700">
                <a:latin typeface="Arial Unicode MS"/>
              </a:rPr>
              <a:t>و - يعامل </a:t>
            </a:r>
            <a:r>
              <a:rPr lang="ar-SA" sz="1600">
                <a:latin typeface="Arial Unicode MS"/>
              </a:rPr>
              <a:t>الطبيب </a:t>
            </a:r>
            <a:r>
              <a:rPr lang="ar-SA" sz="1700">
                <a:latin typeface="Arial Unicode MS"/>
              </a:rPr>
              <a:t>الشرعي معاملة </a:t>
            </a:r>
            <a:r>
              <a:rPr lang="ar-SA" sz="2100">
                <a:latin typeface="Arial Unicode MS"/>
              </a:rPr>
              <a:t>الطبيب </a:t>
            </a:r>
            <a:r>
              <a:rPr lang="ar-SA" sz="1800" b="1">
                <a:latin typeface="Arial"/>
              </a:rPr>
              <a:t>البشري.</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42962" y="1650206"/>
          <a:ext cx="5932884" cy="3536156"/>
        </p:xfrm>
        <a:graphic>
          <a:graphicData uri="http://schemas.openxmlformats.org/drawingml/2006/table">
            <a:tbl>
              <a:tblPr/>
              <a:tblGrid>
                <a:gridCol w="1428750"/>
                <a:gridCol w="725090"/>
                <a:gridCol w="671512"/>
                <a:gridCol w="567928"/>
                <a:gridCol w="746521"/>
                <a:gridCol w="1793081"/>
              </a:tblGrid>
              <a:tr h="1335881">
                <a:tc>
                  <a:txBody>
                    <a:bodyPr/>
                    <a:lstStyle/>
                    <a:p>
                      <a:pPr marR="114300" indent="0" algn="ctr" rtl="1">
                        <a:lnSpc>
                          <a:spcPts val="1880"/>
                        </a:lnSpc>
                        <a:spcAft>
                          <a:spcPts val="980"/>
                        </a:spcAft>
                      </a:pPr>
                      <a:r>
                        <a:rPr lang="ar-SA" sz="1300">
                          <a:latin typeface="Arial Unicode MS"/>
                        </a:rPr>
                        <a:t>مدل</a:t>
                      </a:r>
                    </a:p>
                    <a:p>
                      <a:pPr marR="114300" indent="0" algn="ctr" rtl="1">
                        <a:lnSpc>
                          <a:spcPts val="1880"/>
                        </a:lnSpc>
                      </a:pPr>
                      <a:r>
                        <a:rPr lang="ar-SA" sz="1300">
                          <a:latin typeface="Arial Unicode MS"/>
                        </a:rPr>
                        <a:t>الد.</a:t>
                      </a:r>
                    </a:p>
                  </a:txBody>
                  <a:tcPr marL="0" marR="0" marT="0" marB="0" anchor="ctr"/>
                </a:tc>
                <a:tc>
                  <a:txBody>
                    <a:bodyPr/>
                    <a:lstStyle/>
                    <a:p>
                      <a:pPr marR="203200" indent="0" algn="r" rtl="1">
                        <a:lnSpc>
                          <a:spcPts val="1880"/>
                        </a:lnSpc>
                        <a:spcAft>
                          <a:spcPts val="980"/>
                        </a:spcAft>
                      </a:pPr>
                      <a:r>
                        <a:rPr lang="ar-SA" sz="1300">
                          <a:latin typeface="Arial Unicode MS"/>
                        </a:rPr>
                        <a:t>مدل</a:t>
                      </a:r>
                    </a:p>
                    <a:p>
                      <a:pPr indent="0" algn="r" rtl="1">
                        <a:lnSpc>
                          <a:spcPts val="1880"/>
                        </a:lnSpc>
                      </a:pPr>
                      <a:r>
                        <a:rPr lang="ar-SA" sz="1300">
                          <a:latin typeface="Arial Unicode MS"/>
                        </a:rPr>
                        <a:t>الانتقال</a:t>
                      </a:r>
                    </a:p>
                  </a:txBody>
                  <a:tcPr marL="0" marR="0" marT="0" marB="0" anchor="ctr"/>
                </a:tc>
                <a:tc>
                  <a:txBody>
                    <a:bodyPr/>
                    <a:lstStyle/>
                    <a:p>
                      <a:pPr marR="139700" indent="0" algn="r" rtl="1">
                        <a:lnSpc>
                          <a:spcPts val="1880"/>
                        </a:lnSpc>
                        <a:spcAft>
                          <a:spcPts val="1190"/>
                        </a:spcAft>
                      </a:pPr>
                      <a:r>
                        <a:rPr lang="ar-SA" sz="1300">
                          <a:latin typeface="Arial Unicode MS"/>
                        </a:rPr>
                        <a:t>الحد</a:t>
                      </a:r>
                    </a:p>
                    <a:p>
                      <a:pPr marR="139700" indent="0" algn="r" rtl="1">
                        <a:lnSpc>
                          <a:spcPts val="2950"/>
                        </a:lnSpc>
                        <a:spcAft>
                          <a:spcPts val="350"/>
                        </a:spcAft>
                      </a:pPr>
                      <a:r>
                        <a:rPr lang="ar-SA" sz="2100">
                          <a:latin typeface="Arial Unicode MS"/>
                        </a:rPr>
                        <a:t>اس</a:t>
                      </a:r>
                    </a:p>
                    <a:p>
                      <a:pPr marR="139700" indent="0" algn="r" rtl="1">
                        <a:lnSpc>
                          <a:spcPts val="1880"/>
                        </a:lnSpc>
                      </a:pPr>
                      <a:r>
                        <a:rPr lang="ar-SA" sz="1400">
                          <a:latin typeface="Arial Unicode MS"/>
                        </a:rPr>
                        <a:t>للراب</a:t>
                      </a:r>
                    </a:p>
                  </a:txBody>
                  <a:tcPr marL="0" marR="0" marT="0" marB="0" anchor="b"/>
                </a:tc>
                <a:tc>
                  <a:txBody>
                    <a:bodyPr/>
                    <a:lstStyle/>
                    <a:p>
                      <a:pPr marR="127000" indent="0" algn="r" rtl="1">
                        <a:lnSpc>
                          <a:spcPts val="1880"/>
                        </a:lnSpc>
                        <a:spcAft>
                          <a:spcPts val="840"/>
                        </a:spcAft>
                      </a:pPr>
                      <a:r>
                        <a:rPr lang="ar-SA" sz="1400">
                          <a:latin typeface="Arial Unicode MS"/>
                        </a:rPr>
                        <a:t>علاوة</a:t>
                      </a:r>
                    </a:p>
                    <a:p>
                      <a:pPr marR="127000" indent="0" algn="r" rtl="1">
                        <a:lnSpc>
                          <a:spcPts val="1740"/>
                        </a:lnSpc>
                      </a:pPr>
                      <a:r>
                        <a:rPr lang="ar-SA" sz="1300">
                          <a:latin typeface="Arial Unicode MS"/>
                        </a:rPr>
                        <a:t>الخبرة</a:t>
                      </a:r>
                    </a:p>
                  </a:txBody>
                  <a:tcPr marL="0" marR="0" marT="0" marB="0" anchor="ctr"/>
                </a:tc>
                <a:tc>
                  <a:txBody>
                    <a:bodyPr/>
                    <a:lstStyle/>
                    <a:p>
                      <a:pPr marR="177800" indent="0" algn="r" rtl="1">
                        <a:lnSpc>
                          <a:spcPts val="1740"/>
                        </a:lnSpc>
                        <a:spcAft>
                          <a:spcPts val="1050"/>
                        </a:spcAft>
                      </a:pPr>
                      <a:r>
                        <a:rPr lang="ar-SA" sz="1300">
                          <a:latin typeface="Arial Unicode MS"/>
                        </a:rPr>
                        <a:t>الراف</a:t>
                      </a:r>
                    </a:p>
                    <a:p>
                      <a:pPr indent="0" algn="r" rtl="1">
                        <a:lnSpc>
                          <a:spcPts val="1880"/>
                        </a:lnSpc>
                      </a:pPr>
                      <a:r>
                        <a:rPr lang="ar-SA" sz="1300">
                          <a:latin typeface="Arial Unicode MS"/>
                        </a:rPr>
                        <a:t>الأماس</a:t>
                      </a:r>
                    </a:p>
                  </a:txBody>
                  <a:tcPr marL="0" marR="0" marT="0" marB="0" anchor="ctr"/>
                </a:tc>
                <a:tc>
                  <a:txBody>
                    <a:bodyPr/>
                    <a:lstStyle/>
                    <a:p>
                      <a:endParaRPr sz="6400"/>
                    </a:p>
                  </a:txBody>
                  <a:tcPr marL="0" marR="0" marT="0" marB="0"/>
                </a:tc>
              </a:tr>
              <a:tr h="464343">
                <a:tc>
                  <a:txBody>
                    <a:bodyPr/>
                    <a:lstStyle/>
                    <a:p>
                      <a:pPr marR="190500" indent="-101600" algn="r" rtl="1">
                        <a:lnSpc>
                          <a:spcPts val="1880"/>
                        </a:lnSpc>
                      </a:pPr>
                      <a:r>
                        <a:rPr lang="ar-SA" sz="1300">
                          <a:latin typeface="Arial Unicode MS"/>
                        </a:rPr>
                        <a:t>راف ثلاثة أثهر</a:t>
                      </a:r>
                    </a:p>
                  </a:txBody>
                  <a:tcPr marL="0" marR="0" marT="0" marB="0"/>
                </a:tc>
                <a:tc>
                  <a:txBody>
                    <a:bodyPr/>
                    <a:lstStyle/>
                    <a:p>
                      <a:pPr marL="241300" indent="0">
                        <a:lnSpc>
                          <a:spcPts val="1740"/>
                        </a:lnSpc>
                      </a:pPr>
                      <a:r>
                        <a:rPr lang="ar-SA" sz="1300">
                          <a:latin typeface="Arial Unicode MS"/>
                        </a:rPr>
                        <a:t>٣٠.</a:t>
                      </a:r>
                    </a:p>
                  </a:txBody>
                  <a:tcPr marL="0" marR="0" marT="0" marB="0"/>
                </a:tc>
                <a:tc>
                  <a:txBody>
                    <a:bodyPr/>
                    <a:lstStyle/>
                    <a:p>
                      <a:pPr marL="114300" indent="0">
                        <a:lnSpc>
                          <a:spcPts val="1880"/>
                        </a:lnSpc>
                      </a:pPr>
                      <a:r>
                        <a:rPr lang="ar-SA" sz="1300">
                          <a:latin typeface="Arial Unicode MS"/>
                        </a:rPr>
                        <a:t>٤٨٥.</a:t>
                      </a:r>
                    </a:p>
                  </a:txBody>
                  <a:tcPr marL="0" marR="0" marT="0" marB="0"/>
                </a:tc>
                <a:tc>
                  <a:txBody>
                    <a:bodyPr/>
                    <a:lstStyle/>
                    <a:p>
                      <a:pPr marL="101600" indent="0">
                        <a:lnSpc>
                          <a:spcPts val="2950"/>
                        </a:lnSpc>
                      </a:pPr>
                      <a:r>
                        <a:rPr lang="ar-SA" sz="2100">
                          <a:latin typeface="Arial Unicode MS"/>
                        </a:rPr>
                        <a:t>١٣.</a:t>
                      </a:r>
                    </a:p>
                  </a:txBody>
                  <a:tcPr marL="0" marR="0" marT="0" marB="0"/>
                </a:tc>
                <a:tc>
                  <a:txBody>
                    <a:bodyPr/>
                    <a:lstStyle/>
                    <a:p>
                      <a:pPr marL="152400" indent="0">
                        <a:lnSpc>
                          <a:spcPts val="1880"/>
                        </a:lnSpc>
                      </a:pPr>
                      <a:r>
                        <a:rPr lang="ar-SA" sz="1300">
                          <a:latin typeface="Arial Unicode MS"/>
                        </a:rPr>
                        <a:t>٢٩٠.</a:t>
                      </a:r>
                    </a:p>
                  </a:txBody>
                  <a:tcPr marL="0" marR="0" marT="0" marB="0"/>
                </a:tc>
                <a:tc>
                  <a:txBody>
                    <a:bodyPr/>
                    <a:lstStyle/>
                    <a:p>
                      <a:pPr marR="139700" indent="0" algn="r" rtl="1">
                        <a:lnSpc>
                          <a:spcPts val="1880"/>
                        </a:lnSpc>
                      </a:pPr>
                      <a:r>
                        <a:rPr lang="ar-SA" sz="1300">
                          <a:latin typeface="Arial Unicode MS"/>
                        </a:rPr>
                        <a:t>كا لور يومر هندسة,</a:t>
                      </a:r>
                    </a:p>
                  </a:txBody>
                  <a:tcPr marL="0" marR="0" marT="0" marB="0"/>
                </a:tc>
              </a:tr>
              <a:tr h="392906">
                <a:tc>
                  <a:txBody>
                    <a:bodyPr/>
                    <a:lstStyle/>
                    <a:p>
                      <a:pPr marR="190500" indent="0" algn="r" rtl="1">
                        <a:lnSpc>
                          <a:spcPts val="1880"/>
                        </a:lnSpc>
                      </a:pPr>
                      <a:r>
                        <a:rPr lang="ar-SA" sz="1400">
                          <a:latin typeface="Arial Unicode MS"/>
                        </a:rPr>
                        <a:t>ءلى</a:t>
                      </a:r>
                      <a:r>
                        <a:rPr lang="en-US" sz="1400">
                          <a:latin typeface="Arial Unicode MS"/>
                        </a:rPr>
                        <a:t>١</a:t>
                      </a:r>
                      <a:r>
                        <a:rPr lang="ar-SA" sz="1400">
                          <a:latin typeface="Arial Unicode MS"/>
                        </a:rPr>
                        <a:t>نلايقل</a:t>
                      </a:r>
                    </a:p>
                  </a:txBody>
                  <a:tcPr marL="0" marR="0" marT="0" marB="0" anchor="b"/>
                </a:tc>
                <a:tc>
                  <a:txBody>
                    <a:bodyPr/>
                    <a:lstStyle/>
                    <a:p>
                      <a:pPr marL="241300" indent="0">
                        <a:lnSpc>
                          <a:spcPts val="1740"/>
                        </a:lnSpc>
                      </a:pPr>
                      <a:r>
                        <a:rPr lang="ar-SA" sz="1300">
                          <a:latin typeface="Arial Unicode MS"/>
                        </a:rPr>
                        <a:t>٤*.</a:t>
                      </a:r>
                    </a:p>
                  </a:txBody>
                  <a:tcPr marL="0" marR="0" marT="0" marB="0" anchor="b"/>
                </a:tc>
                <a:tc>
                  <a:txBody>
                    <a:bodyPr/>
                    <a:lstStyle/>
                    <a:p>
                      <a:pPr marL="114300" indent="0">
                        <a:lnSpc>
                          <a:spcPts val="1740"/>
                        </a:lnSpc>
                      </a:pPr>
                      <a:r>
                        <a:rPr lang="ar-SA" sz="1300">
                          <a:latin typeface="Arial Unicode MS"/>
                        </a:rPr>
                        <a:t>٥٦٥٠</a:t>
                      </a:r>
                    </a:p>
                  </a:txBody>
                  <a:tcPr marL="0" marR="0" marT="0" marB="0" anchor="b"/>
                </a:tc>
                <a:tc>
                  <a:txBody>
                    <a:bodyPr/>
                    <a:lstStyle/>
                    <a:p>
                      <a:pPr marL="101600" indent="0">
                        <a:lnSpc>
                          <a:spcPts val="1740"/>
                        </a:lnSpc>
                      </a:pPr>
                      <a:r>
                        <a:rPr lang="ar-SA" sz="1300">
                          <a:latin typeface="Arial Unicode MS"/>
                        </a:rPr>
                        <a:t>١٥٠</a:t>
                      </a:r>
                    </a:p>
                  </a:txBody>
                  <a:tcPr marL="0" marR="0" marT="0" marB="0" anchor="b"/>
                </a:tc>
                <a:tc>
                  <a:txBody>
                    <a:bodyPr/>
                    <a:lstStyle/>
                    <a:p>
                      <a:pPr marL="152400" indent="0">
                        <a:lnSpc>
                          <a:spcPts val="1880"/>
                        </a:lnSpc>
                      </a:pPr>
                      <a:r>
                        <a:rPr lang="ar-SA" sz="1300">
                          <a:latin typeface="Arial Unicode MS"/>
                        </a:rPr>
                        <a:t>٣٤٠.</a:t>
                      </a:r>
                    </a:p>
                  </a:txBody>
                  <a:tcPr marL="0" marR="0" marT="0" marB="0" anchor="b"/>
                </a:tc>
                <a:tc>
                  <a:txBody>
                    <a:bodyPr/>
                    <a:lstStyle/>
                    <a:p>
                      <a:pPr marR="139700" indent="0" algn="r" rtl="1">
                        <a:lnSpc>
                          <a:spcPts val="1880"/>
                        </a:lnSpc>
                      </a:pPr>
                      <a:r>
                        <a:rPr lang="ar-SA" sz="1300">
                          <a:latin typeface="Arial Unicode MS"/>
                        </a:rPr>
                        <a:t>ماسر فى الهندسة</a:t>
                      </a:r>
                    </a:p>
                  </a:txBody>
                  <a:tcPr marL="0" marR="0" marT="0" marB="0" anchor="b"/>
                </a:tc>
              </a:tr>
              <a:tr h="1343025">
                <a:tc>
                  <a:txBody>
                    <a:bodyPr/>
                    <a:lstStyle/>
                    <a:p>
                      <a:pPr marR="190500" indent="-101600" algn="r" rtl="1">
                        <a:lnSpc>
                          <a:spcPts val="3178"/>
                        </a:lnSpc>
                      </a:pPr>
                      <a:r>
                        <a:rPr lang="ar-SA" sz="1300">
                          <a:latin typeface="Arial Unicode MS"/>
                        </a:rPr>
                        <a:t>ءن</a:t>
                      </a:r>
                      <a:r>
                        <a:rPr lang="en-US" sz="1300">
                          <a:latin typeface="Arial Unicode MS"/>
                        </a:rPr>
                        <a:t>٨٠٠٠</a:t>
                      </a:r>
                      <a:r>
                        <a:rPr lang="ar-SA" sz="1300">
                          <a:latin typeface="Arial Unicode MS"/>
                        </a:rPr>
                        <a:t>ريال </a:t>
                      </a:r>
                      <a:r>
                        <a:rPr lang="ar-SA" sz="1400">
                          <a:latin typeface="Arial Unicode MS"/>
                        </a:rPr>
                        <a:t>ولا </a:t>
                      </a:r>
                      <a:r>
                        <a:rPr lang="ar-SA" sz="1300">
                          <a:latin typeface="Arial Unicode MS"/>
                        </a:rPr>
                        <a:t>يزيد </a:t>
                      </a:r>
                      <a:r>
                        <a:rPr lang="ar-SA" sz="1400">
                          <a:latin typeface="Arial Unicode MS"/>
                        </a:rPr>
                        <a:t>عن </a:t>
                      </a:r>
                      <a:r>
                        <a:rPr lang="ar-SA" sz="1300">
                          <a:latin typeface="Arial Unicode MS"/>
                        </a:rPr>
                        <a:t>...</a:t>
                      </a:r>
                      <a:r>
                        <a:rPr lang="en-US" sz="1300">
                          <a:latin typeface="Arial Unicode MS"/>
                        </a:rPr>
                        <a:t>١٥</a:t>
                      </a:r>
                      <a:r>
                        <a:rPr lang="ar-SA" sz="1300">
                          <a:latin typeface="Arial Unicode MS"/>
                        </a:rPr>
                        <a:t> ريال</a:t>
                      </a:r>
                    </a:p>
                  </a:txBody>
                  <a:tcPr marL="0" marR="0" marT="0" marB="0" anchor="ctr"/>
                </a:tc>
                <a:tc>
                  <a:txBody>
                    <a:bodyPr/>
                    <a:lstStyle/>
                    <a:p>
                      <a:pPr marL="241300" indent="0">
                        <a:lnSpc>
                          <a:spcPts val="1880"/>
                        </a:lnSpc>
                      </a:pPr>
                      <a:r>
                        <a:rPr lang="ar-SA" sz="1300">
                          <a:latin typeface="Arial Unicode MS"/>
                        </a:rPr>
                        <a:t>٤٠.</a:t>
                      </a:r>
                    </a:p>
                  </a:txBody>
                  <a:tcPr marL="0" marR="0" marT="0" marB="0"/>
                </a:tc>
                <a:tc>
                  <a:txBody>
                    <a:bodyPr/>
                    <a:lstStyle/>
                    <a:p>
                      <a:pPr marL="114300" indent="0">
                        <a:lnSpc>
                          <a:spcPts val="1880"/>
                        </a:lnSpc>
                      </a:pPr>
                      <a:r>
                        <a:rPr lang="ar-SA" sz="1300">
                          <a:latin typeface="Arial Unicode MS"/>
                        </a:rPr>
                        <a:t>٨٦٠.</a:t>
                      </a:r>
                    </a:p>
                  </a:txBody>
                  <a:tcPr marL="0" marR="0" marT="0" marB="0"/>
                </a:tc>
                <a:tc>
                  <a:txBody>
                    <a:bodyPr/>
                    <a:lstStyle/>
                    <a:p>
                      <a:endParaRPr sz="6400"/>
                    </a:p>
                  </a:txBody>
                  <a:tcPr marL="0" marR="0" marT="0" marB="0"/>
                </a:tc>
                <a:tc>
                  <a:txBody>
                    <a:bodyPr/>
                    <a:lstStyle/>
                    <a:p>
                      <a:pPr marL="152400" indent="0">
                        <a:lnSpc>
                          <a:spcPts val="1880"/>
                        </a:lnSpc>
                      </a:pPr>
                      <a:r>
                        <a:rPr lang="ar-SA" sz="1300">
                          <a:latin typeface="Arial Unicode MS"/>
                        </a:rPr>
                        <a:t>٤١٠.</a:t>
                      </a:r>
                    </a:p>
                  </a:txBody>
                  <a:tcPr marL="0" marR="0" marT="0" marB="0"/>
                </a:tc>
                <a:tc>
                  <a:txBody>
                    <a:bodyPr/>
                    <a:lstStyle/>
                    <a:p>
                      <a:pPr marR="139700" indent="0" algn="r" rtl="1">
                        <a:lnSpc>
                          <a:spcPts val="1880"/>
                        </a:lnSpc>
                      </a:pPr>
                      <a:r>
                        <a:rPr lang="ar-SA" sz="1300">
                          <a:latin typeface="Arial Unicode MS"/>
                        </a:rPr>
                        <a:t>دكبرراء </a:t>
                      </a:r>
                      <a:r>
                        <a:rPr lang="ar-SA" sz="1300">
                          <a:latin typeface="Arial"/>
                        </a:rPr>
                        <a:t>فى </a:t>
                      </a:r>
                      <a:r>
                        <a:rPr lang="ar-SA" sz="1300">
                          <a:latin typeface="Arial Unicode MS"/>
                        </a:rPr>
                        <a:t>الهندمة</a:t>
                      </a:r>
                    </a:p>
                  </a:txBody>
                  <a:tcPr marL="0" marR="0" marT="0" marB="0"/>
                </a:tc>
              </a:tr>
            </a:tbl>
          </a:graphicData>
        </a:graphic>
      </p:graphicFrame>
      <p:sp>
        <p:nvSpPr>
          <p:cNvPr id="3" name="Rectangle 2"/>
          <p:cNvSpPr/>
          <p:nvPr/>
        </p:nvSpPr>
        <p:spPr>
          <a:xfrm>
            <a:off x="732234" y="5918596"/>
            <a:ext cx="6082903" cy="4261247"/>
          </a:xfrm>
          <a:prstGeom prst="rect">
            <a:avLst/>
          </a:prstGeom>
        </p:spPr>
        <p:txBody>
          <a:bodyPr lIns="0" tIns="0" rIns="0" bIns="0">
            <a:noAutofit/>
          </a:bodyPr>
          <a:lstStyle/>
          <a:p>
            <a:pPr marR="555625" indent="-508000" algn="just" rtl="1">
              <a:lnSpc>
                <a:spcPts val="3178"/>
              </a:lnSpc>
              <a:spcBef>
                <a:spcPts val="4130"/>
              </a:spcBef>
            </a:pPr>
            <a:r>
              <a:rPr lang="ar-SA" sz="1800">
                <a:latin typeface="Arial Unicode MS"/>
              </a:rPr>
              <a:t>أ - يعامان وفق </a:t>
            </a:r>
            <a:r>
              <a:rPr lang="ar-SA" sz="1700">
                <a:latin typeface="Arial Unicode MS"/>
              </a:rPr>
              <a:t>جدرل </a:t>
            </a:r>
            <a:r>
              <a:rPr lang="ar-SA" sz="1800">
                <a:latin typeface="Arial Unicode MS"/>
              </a:rPr>
              <a:t>رواب </a:t>
            </a:r>
            <a:r>
              <a:rPr lang="ar-SA" sz="2000" b="1">
                <a:latin typeface="Arial"/>
              </a:rPr>
              <a:t>المهندسين </a:t>
            </a:r>
            <a:r>
              <a:rPr lang="ar-SA" sz="1800">
                <a:latin typeface="Arial Unicode MS"/>
              </a:rPr>
              <a:t>الآشخاص الن </a:t>
            </a:r>
            <a:r>
              <a:rPr lang="ar-SA" sz="2000" b="1">
                <a:latin typeface="Arial"/>
              </a:rPr>
              <a:t>ين </a:t>
            </a:r>
            <a:r>
              <a:rPr lang="ar-SA" sz="1800">
                <a:latin typeface="Arial Unicode MS"/>
              </a:rPr>
              <a:t>يتم التعاقد معهم </a:t>
            </a:r>
            <a:r>
              <a:rPr lang="ar-SA" sz="2000" b="1">
                <a:latin typeface="Arial"/>
              </a:rPr>
              <a:t>على </a:t>
            </a:r>
            <a:r>
              <a:rPr lang="ar-SA" sz="1800">
                <a:latin typeface="Arial Unicode MS"/>
              </a:rPr>
              <a:t>وظائف </a:t>
            </a:r>
            <a:r>
              <a:rPr lang="ar-SA" sz="2000" b="1">
                <a:latin typeface="Arial"/>
              </a:rPr>
              <a:t>بممى </a:t>
            </a:r>
            <a:r>
              <a:rPr lang="ar-SA" sz="1800">
                <a:latin typeface="Arial Unicode MS"/>
              </a:rPr>
              <a:t>مهندس مثل مهندس كهربائي أو </a:t>
            </a:r>
            <a:r>
              <a:rPr lang="ar-SA" sz="2000" b="1">
                <a:latin typeface="Arial"/>
              </a:rPr>
              <a:t>مهندس </a:t>
            </a:r>
            <a:r>
              <a:rPr lang="ar-SA" sz="1800">
                <a:latin typeface="Arial Unicode MS"/>
              </a:rPr>
              <a:t>معماري وما </a:t>
            </a:r>
            <a:r>
              <a:rPr lang="ar-SA" sz="2000" b="1">
                <a:latin typeface="Arial"/>
              </a:rPr>
              <a:t>ثابه </a:t>
            </a:r>
            <a:r>
              <a:rPr lang="ar-SA" sz="1800">
                <a:latin typeface="Arial Unicode MS"/>
              </a:rPr>
              <a:t>ذلك.</a:t>
            </a:r>
          </a:p>
          <a:p>
            <a:pPr marR="555625" indent="-508000" algn="just" rtl="1">
              <a:lnSpc>
                <a:spcPts val="3263"/>
              </a:lnSpc>
            </a:pPr>
            <a:r>
              <a:rPr lang="ar-SA" sz="1800">
                <a:latin typeface="Arial Unicode MS"/>
              </a:rPr>
              <a:t>ب </a:t>
            </a:r>
            <a:r>
              <a:rPr lang="ar-SA" sz="1700">
                <a:latin typeface="Arial Unicode MS"/>
              </a:rPr>
              <a:t>- الخبرة المعبرة </a:t>
            </a:r>
            <a:r>
              <a:rPr lang="ar-SA" sz="2000" b="1">
                <a:latin typeface="Arial"/>
              </a:rPr>
              <a:t>في </a:t>
            </a:r>
            <a:r>
              <a:rPr lang="ar-SA" sz="1700">
                <a:latin typeface="Arial Unicode MS"/>
              </a:rPr>
              <a:t>تحديد الرانب هي التي تقضى </a:t>
            </a:r>
            <a:r>
              <a:rPr lang="ar-SA" sz="2000" b="1">
                <a:latin typeface="Arial"/>
              </a:rPr>
              <a:t>في </a:t>
            </a:r>
            <a:r>
              <a:rPr lang="ar-SA" sz="1800">
                <a:latin typeface="Arial Unicode MS"/>
              </a:rPr>
              <a:t>أعمال </a:t>
            </a:r>
            <a:r>
              <a:rPr lang="ar-SA" sz="1700">
                <a:latin typeface="Arial Unicode MS"/>
              </a:rPr>
              <a:t>هند</a:t>
            </a:r>
            <a:r>
              <a:rPr lang="ar-SA" sz="1800">
                <a:latin typeface="Arial Unicode MS"/>
              </a:rPr>
              <a:t>سجه وتكرن </a:t>
            </a:r>
            <a:r>
              <a:rPr lang="ar-SA" sz="1700">
                <a:latin typeface="Arial Unicode MS"/>
              </a:rPr>
              <a:t>ثابتة بشهادة صادرة عن جهات حكومية </a:t>
            </a:r>
            <a:r>
              <a:rPr lang="ar-SA" sz="1800">
                <a:latin typeface="Arial Unicode MS"/>
              </a:rPr>
              <a:t>أو </a:t>
            </a:r>
            <a:r>
              <a:rPr lang="ar-SA" sz="1700">
                <a:latin typeface="Arial Unicode MS"/>
              </a:rPr>
              <a:t>نقابات </a:t>
            </a:r>
            <a:r>
              <a:rPr lang="ar-SA" sz="1800">
                <a:latin typeface="Arial Unicode MS"/>
              </a:rPr>
              <a:t>أو </a:t>
            </a:r>
            <a:r>
              <a:rPr lang="ar-SA" sz="2000" b="1">
                <a:latin typeface="Arial"/>
              </a:rPr>
              <a:t>جمعيات </a:t>
            </a:r>
            <a:r>
              <a:rPr lang="ar-SA" sz="1700">
                <a:latin typeface="Arial Unicode MS"/>
              </a:rPr>
              <a:t>هندسية </a:t>
            </a:r>
            <a:r>
              <a:rPr lang="ar-SA" sz="1800">
                <a:latin typeface="Arial Unicode MS"/>
              </a:rPr>
              <a:t>معترف </a:t>
            </a:r>
            <a:r>
              <a:rPr lang="ar-SA" sz="1700">
                <a:latin typeface="Arial Unicode MS"/>
              </a:rPr>
              <a:t>بها.</a:t>
            </a:r>
          </a:p>
          <a:p>
            <a:pPr marR="555625" indent="-508000" algn="just" rtl="1">
              <a:lnSpc>
                <a:spcPts val="2540"/>
              </a:lnSpc>
              <a:spcAft>
                <a:spcPts val="980"/>
              </a:spcAft>
            </a:pPr>
            <a:r>
              <a:rPr lang="ar-SA" sz="1800">
                <a:latin typeface="Arial Unicode MS"/>
              </a:rPr>
              <a:t>ر </a:t>
            </a:r>
            <a:r>
              <a:rPr lang="en-US" sz="1900">
                <a:latin typeface="Arial Unicode MS"/>
              </a:rPr>
              <a:t>٠</a:t>
            </a:r>
            <a:r>
              <a:rPr lang="ar-SA" sz="1900">
                <a:latin typeface="Arial Unicode MS"/>
              </a:rPr>
              <a:t> </a:t>
            </a:r>
            <a:r>
              <a:rPr lang="ar-SA" sz="2000" b="1">
                <a:latin typeface="Arial"/>
              </a:rPr>
              <a:t>يستحق </a:t>
            </a:r>
            <a:r>
              <a:rPr lang="ar-SA" sz="1700">
                <a:latin typeface="Arial Unicode MS"/>
              </a:rPr>
              <a:t>الراب على </a:t>
            </a:r>
            <a:r>
              <a:rPr lang="ar-SA" sz="1800">
                <a:latin typeface="Arial Unicode MS"/>
              </a:rPr>
              <a:t>أساس التزام </a:t>
            </a:r>
            <a:r>
              <a:rPr lang="ar-SA" sz="1700">
                <a:latin typeface="Arial Unicode MS"/>
              </a:rPr>
              <a:t>المتعاقد بالتغرغ الكار للعمل</a:t>
            </a:r>
          </a:p>
          <a:p>
            <a:pPr marR="555625" indent="0" algn="r" rtl="1">
              <a:lnSpc>
                <a:spcPts val="2410"/>
              </a:lnSpc>
              <a:spcAft>
                <a:spcPts val="490"/>
              </a:spcAft>
            </a:pPr>
            <a:r>
              <a:rPr lang="ar-SA" sz="1800">
                <a:latin typeface="Arial Unicode MS"/>
              </a:rPr>
              <a:t>الحكومي.</a:t>
            </a:r>
          </a:p>
          <a:p>
            <a:pPr marR="555625" indent="-508000" algn="just" rtl="1">
              <a:lnSpc>
                <a:spcPts val="2540"/>
              </a:lnSpc>
              <a:spcAft>
                <a:spcPts val="490"/>
              </a:spcAft>
            </a:pPr>
            <a:r>
              <a:rPr lang="ar-SA" sz="1800">
                <a:latin typeface="Arial Unicode MS"/>
              </a:rPr>
              <a:t>د </a:t>
            </a:r>
            <a:r>
              <a:rPr lang="en-US" sz="1900">
                <a:latin typeface="Arial Unicode MS"/>
              </a:rPr>
              <a:t>٠</a:t>
            </a:r>
            <a:r>
              <a:rPr lang="ar-SA" sz="1900">
                <a:latin typeface="Arial Unicode MS"/>
              </a:rPr>
              <a:t> </a:t>
            </a:r>
            <a:r>
              <a:rPr lang="ar-SA" sz="1800">
                <a:latin typeface="Arial Unicode MS"/>
              </a:rPr>
              <a:t>يجب أن تتوفر لدى المتعاقد خبرة عملية لا تقل مدتها </a:t>
            </a:r>
            <a:r>
              <a:rPr lang="ar-SA" sz="1700">
                <a:latin typeface="Arial Unicode MS"/>
              </a:rPr>
              <a:t>عن ستين</a:t>
            </a:r>
          </a:p>
          <a:p>
            <a:pPr marR="555625" indent="0" algn="r" rtl="1">
              <a:lnSpc>
                <a:spcPts val="2410"/>
              </a:lnSpc>
            </a:pPr>
            <a:r>
              <a:rPr lang="ar-SA" sz="1800">
                <a:latin typeface="Arial Unicode MS"/>
              </a:rPr>
              <a:t>وذلك </a:t>
            </a:r>
            <a:r>
              <a:rPr lang="ar-SA" sz="2000" b="1">
                <a:latin typeface="Arial"/>
              </a:rPr>
              <a:t>فيما عدا الحالات التي </a:t>
            </a:r>
            <a:r>
              <a:rPr lang="ar-SA" sz="1700">
                <a:latin typeface="Arial Unicode MS"/>
              </a:rPr>
              <a:t>يتعذر </a:t>
            </a:r>
            <a:r>
              <a:rPr lang="ar-SA" sz="2000" b="1">
                <a:latin typeface="Arial"/>
              </a:rPr>
              <a:t>فيها تطبيق </a:t>
            </a:r>
            <a:r>
              <a:rPr lang="ar-SA" sz="1700">
                <a:latin typeface="Arial Unicode MS"/>
              </a:rPr>
              <a:t>هذا </a:t>
            </a:r>
            <a:r>
              <a:rPr lang="ar-SA" sz="2000" b="1">
                <a:latin typeface="Arial"/>
              </a:rPr>
              <a:t>الشرط.</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562" y="10632"/>
            <a:ext cx="1105786" cy="1282995"/>
          </a:xfrm>
          <a:prstGeom prst="rect">
            <a:avLst/>
          </a:prstGeom>
        </p:spPr>
      </p:pic>
      <p:pic>
        <p:nvPicPr>
          <p:cNvPr id="3" name="Picture 2"/>
          <p:cNvPicPr>
            <a:picLocks noChangeAspect="1"/>
          </p:cNvPicPr>
          <p:nvPr/>
        </p:nvPicPr>
        <p:blipFill>
          <a:blip r:embed="rId3"/>
          <a:stretch>
            <a:fillRect/>
          </a:stretch>
        </p:blipFill>
        <p:spPr>
          <a:xfrm>
            <a:off x="6865088" y="9852837"/>
            <a:ext cx="489098" cy="832883"/>
          </a:xfrm>
          <a:prstGeom prst="rect">
            <a:avLst/>
          </a:prstGeom>
        </p:spPr>
      </p:pic>
      <p:sp>
        <p:nvSpPr>
          <p:cNvPr id="4" name="Rectangle 3"/>
          <p:cNvSpPr/>
          <p:nvPr/>
        </p:nvSpPr>
        <p:spPr>
          <a:xfrm>
            <a:off x="6833190" y="56706"/>
            <a:ext cx="421758" cy="315433"/>
          </a:xfrm>
          <a:prstGeom prst="rect">
            <a:avLst/>
          </a:prstGeom>
          <a:solidFill>
            <a:srgbClr val="FCF9F6"/>
          </a:solidFill>
        </p:spPr>
        <p:txBody>
          <a:bodyPr wrap="none" lIns="0" tIns="0" rIns="0" bIns="0">
            <a:noAutofit/>
          </a:bodyPr>
          <a:lstStyle/>
          <a:p>
            <a:pPr indent="0" algn="r" rtl="1">
              <a:lnSpc>
                <a:spcPts val="4420"/>
              </a:lnSpc>
            </a:pPr>
            <a:r>
              <a:rPr lang="ar-SA" sz="3300">
                <a:solidFill>
                  <a:srgbClr val="F6E4D5"/>
                </a:solidFill>
                <a:latin typeface="Arial Unicode MS"/>
              </a:rPr>
              <a:t>ا</a:t>
            </a:r>
          </a:p>
        </p:txBody>
      </p:sp>
      <p:graphicFrame>
        <p:nvGraphicFramePr>
          <p:cNvPr id="5" name="Table 4"/>
          <p:cNvGraphicFramePr>
            <a:graphicFrameLocks noGrp="1"/>
          </p:cNvGraphicFramePr>
          <p:nvPr/>
        </p:nvGraphicFramePr>
        <p:xfrm>
          <a:off x="758455" y="2091069"/>
          <a:ext cx="6018028" cy="4536558"/>
        </p:xfrm>
        <a:graphic>
          <a:graphicData uri="http://schemas.openxmlformats.org/drawingml/2006/table">
            <a:tbl>
              <a:tblPr/>
              <a:tblGrid>
                <a:gridCol w="921488"/>
                <a:gridCol w="1187302"/>
                <a:gridCol w="1024269"/>
                <a:gridCol w="964018"/>
                <a:gridCol w="971106"/>
                <a:gridCol w="949841"/>
              </a:tblGrid>
              <a:tr h="1066800">
                <a:tc>
                  <a:txBody>
                    <a:bodyPr/>
                    <a:lstStyle/>
                    <a:p>
                      <a:pPr indent="0" algn="ctr" rtl="1">
                        <a:lnSpc>
                          <a:spcPts val="3516"/>
                        </a:lnSpc>
                      </a:pPr>
                      <a:r>
                        <a:rPr lang="ar-SA" sz="1300">
                          <a:latin typeface="Arial Unicode MS"/>
                        </a:rPr>
                        <a:t>بدل اباكن السنوي</a:t>
                      </a:r>
                    </a:p>
                  </a:txBody>
                  <a:tcPr marL="0" marR="0" marT="0" marB="0" anchor="b"/>
                </a:tc>
                <a:tc>
                  <a:txBody>
                    <a:bodyPr/>
                    <a:lstStyle/>
                    <a:p>
                      <a:pPr marR="203200" indent="0" algn="r" rtl="1">
                        <a:lnSpc>
                          <a:spcPts val="1880"/>
                        </a:lnSpc>
                      </a:pPr>
                      <a:r>
                        <a:rPr lang="ar-SA" sz="1300">
                          <a:latin typeface="Arial Unicode MS"/>
                        </a:rPr>
                        <a:t>بدل الانتقال</a:t>
                      </a:r>
                    </a:p>
                  </a:txBody>
                  <a:tcPr marL="0" marR="0" marT="0" marB="0" anchor="ctr"/>
                </a:tc>
                <a:tc>
                  <a:txBody>
                    <a:bodyPr/>
                    <a:lstStyle/>
                    <a:p>
                      <a:pPr indent="0" algn="ctr" rtl="1">
                        <a:lnSpc>
                          <a:spcPts val="3600"/>
                        </a:lnSpc>
                      </a:pPr>
                      <a:r>
                        <a:rPr lang="ar-SA" sz="1300">
                          <a:latin typeface="Arial Unicode MS"/>
                        </a:rPr>
                        <a:t>نهاية المربوط الشهري</a:t>
                      </a:r>
                    </a:p>
                  </a:txBody>
                  <a:tcPr marL="0" marR="0" marT="0" marB="0" anchor="b"/>
                </a:tc>
                <a:tc>
                  <a:txBody>
                    <a:bodyPr/>
                    <a:lstStyle/>
                    <a:p>
                      <a:pPr indent="0" algn="ctr" rtl="1">
                        <a:lnSpc>
                          <a:spcPts val="3377"/>
                        </a:lnSpc>
                      </a:pPr>
                      <a:r>
                        <a:rPr lang="ar-SA" sz="1300">
                          <a:latin typeface="Arial Unicode MS"/>
                        </a:rPr>
                        <a:t>علاوة الخبرة السوية</a:t>
                      </a:r>
                    </a:p>
                  </a:txBody>
                  <a:tcPr marL="0" marR="0" marT="0" marB="0" anchor="b"/>
                </a:tc>
                <a:tc>
                  <a:txBody>
                    <a:bodyPr/>
                    <a:lstStyle/>
                    <a:p>
                      <a:pPr indent="0" algn="r" rtl="1">
                        <a:lnSpc>
                          <a:spcPts val="1880"/>
                        </a:lnSpc>
                        <a:spcAft>
                          <a:spcPts val="1330"/>
                        </a:spcAft>
                      </a:pPr>
                      <a:r>
                        <a:rPr lang="ar-SA" sz="1300">
                          <a:latin typeface="Arial Unicode MS"/>
                        </a:rPr>
                        <a:t>أول المربوط</a:t>
                      </a:r>
                    </a:p>
                    <a:p>
                      <a:pPr marR="292100" indent="0" algn="r" rtl="1">
                        <a:lnSpc>
                          <a:spcPts val="1880"/>
                        </a:lnSpc>
                      </a:pPr>
                      <a:r>
                        <a:rPr lang="ar-SA" sz="1300">
                          <a:latin typeface="Arial Unicode MS"/>
                        </a:rPr>
                        <a:t>الشهري</a:t>
                      </a:r>
                    </a:p>
                  </a:txBody>
                  <a:tcPr marL="0" marR="0" marT="0" marB="0" anchor="b"/>
                </a:tc>
                <a:tc>
                  <a:txBody>
                    <a:bodyPr/>
                    <a:lstStyle/>
                    <a:p>
                      <a:pPr marR="114300" indent="0" algn="r" rtl="1">
                        <a:lnSpc>
                          <a:spcPts val="1880"/>
                        </a:lnSpc>
                      </a:pPr>
                      <a:r>
                        <a:rPr lang="ar-SA" sz="1300">
                          <a:latin typeface="Arial Unicode MS"/>
                        </a:rPr>
                        <a:t>المؤهلات</a:t>
                      </a:r>
                    </a:p>
                  </a:txBody>
                  <a:tcPr marL="0" marR="0" marT="0" marB="0" anchor="ctr"/>
                </a:tc>
              </a:tr>
              <a:tr h="407581">
                <a:tc>
                  <a:txBody>
                    <a:bodyPr/>
                    <a:lstStyle/>
                    <a:p>
                      <a:pPr marR="127000" indent="0" algn="r" rtl="1">
                        <a:lnSpc>
                          <a:spcPts val="2140"/>
                        </a:lnSpc>
                      </a:pPr>
                      <a:r>
                        <a:rPr lang="ar-SA" sz="1500">
                          <a:latin typeface="Arial Unicode MS"/>
                        </a:rPr>
                        <a:t>رآب </a:t>
                      </a:r>
                      <a:r>
                        <a:rPr lang="ar-SA" sz="1300">
                          <a:latin typeface="Arial Unicode MS"/>
                        </a:rPr>
                        <a:t>ثلاثة</a:t>
                      </a:r>
                    </a:p>
                  </a:txBody>
                  <a:tcPr marL="0" marR="0" marT="0" marB="0"/>
                </a:tc>
                <a:tc>
                  <a:txBody>
                    <a:bodyPr/>
                    <a:lstStyle/>
                    <a:p>
                      <a:pPr marR="279400" indent="0" algn="r" rtl="1">
                        <a:lnSpc>
                          <a:spcPts val="1880"/>
                        </a:lnSpc>
                      </a:pPr>
                      <a:r>
                        <a:rPr lang="ar-SA" sz="1300">
                          <a:latin typeface="Arial Unicode MS"/>
                        </a:rPr>
                        <a:t>.</a:t>
                      </a:r>
                      <a:r>
                        <a:rPr lang="en-US" sz="1300">
                          <a:latin typeface="Arial Unicode MS"/>
                        </a:rPr>
                        <a:t>٣٠</a:t>
                      </a:r>
                      <a:r>
                        <a:rPr lang="ar-SA" sz="1300">
                          <a:latin typeface="Arial Unicode MS"/>
                        </a:rPr>
                        <a:t>لن</a:t>
                      </a:r>
                    </a:p>
                  </a:txBody>
                  <a:tcPr marL="0" marR="0" marT="0" marB="0"/>
                </a:tc>
                <a:tc>
                  <a:txBody>
                    <a:bodyPr/>
                    <a:lstStyle/>
                    <a:p>
                      <a:pPr indent="0" algn="ctr">
                        <a:lnSpc>
                          <a:spcPts val="1880"/>
                        </a:lnSpc>
                      </a:pPr>
                      <a:r>
                        <a:rPr lang="ar-SA" sz="1300">
                          <a:latin typeface="Arial Unicode MS"/>
                        </a:rPr>
                        <a:t>٤٣٥٠</a:t>
                      </a:r>
                    </a:p>
                  </a:txBody>
                  <a:tcPr marL="0" marR="0" marT="0" marB="0"/>
                </a:tc>
                <a:tc>
                  <a:txBody>
                    <a:bodyPr/>
                    <a:lstStyle/>
                    <a:p>
                      <a:pPr indent="0" algn="ctr">
                        <a:lnSpc>
                          <a:spcPts val="1880"/>
                        </a:lnSpc>
                      </a:pPr>
                      <a:r>
                        <a:rPr lang="ar-SA" sz="1300">
                          <a:latin typeface="Arial Unicode MS"/>
                        </a:rPr>
                        <a:t>١٥٠</a:t>
                      </a:r>
                    </a:p>
                  </a:txBody>
                  <a:tcPr marL="0" marR="0" marT="0" marB="0"/>
                </a:tc>
                <a:tc>
                  <a:txBody>
                    <a:bodyPr/>
                    <a:lstStyle/>
                    <a:p>
                      <a:pPr marL="228600" indent="0">
                        <a:lnSpc>
                          <a:spcPts val="1880"/>
                        </a:lnSpc>
                      </a:pPr>
                      <a:r>
                        <a:rPr lang="ar-SA" sz="1300">
                          <a:latin typeface="Arial Unicode MS"/>
                        </a:rPr>
                        <a:t>٢١٠.</a:t>
                      </a:r>
                    </a:p>
                  </a:txBody>
                  <a:tcPr marL="0" marR="0" marT="0" marB="0"/>
                </a:tc>
                <a:tc>
                  <a:txBody>
                    <a:bodyPr/>
                    <a:lstStyle/>
                    <a:p>
                      <a:pPr marR="114300" indent="0" algn="r" rtl="1">
                        <a:lnSpc>
                          <a:spcPts val="1880"/>
                        </a:lnSpc>
                      </a:pPr>
                      <a:r>
                        <a:rPr lang="ar-SA" sz="1300">
                          <a:latin typeface="Arial Unicode MS"/>
                        </a:rPr>
                        <a:t>بكالوريوس</a:t>
                      </a:r>
                    </a:p>
                  </a:txBody>
                  <a:tcPr marL="0" marR="0" marT="0" marB="0"/>
                </a:tc>
              </a:tr>
              <a:tr h="428846">
                <a:tc>
                  <a:txBody>
                    <a:bodyPr/>
                    <a:lstStyle/>
                    <a:p>
                      <a:pPr marR="127000" indent="0" algn="r" rtl="1">
                        <a:lnSpc>
                          <a:spcPts val="1880"/>
                        </a:lnSpc>
                      </a:pPr>
                      <a:r>
                        <a:rPr lang="ar-SA" sz="1300">
                          <a:latin typeface="Arial Unicode MS"/>
                        </a:rPr>
                        <a:t>اث</a:t>
                      </a:r>
                      <a:r>
                        <a:rPr lang="en-US" sz="1300">
                          <a:latin typeface="Arial Unicode MS"/>
                        </a:rPr>
                        <a:t>٠</a:t>
                      </a:r>
                      <a:r>
                        <a:rPr lang="ar-SA" sz="1300">
                          <a:latin typeface="Arial Unicode MS"/>
                        </a:rPr>
                        <a:t>رءفى</a:t>
                      </a:r>
                    </a:p>
                  </a:txBody>
                  <a:tcPr marL="0" marR="0" marT="0" marB="0" anchor="b"/>
                </a:tc>
                <a:tc>
                  <a:txBody>
                    <a:bodyPr/>
                    <a:lstStyle/>
                    <a:p>
                      <a:pPr marR="279400" indent="0" algn="r" rtl="1">
                        <a:lnSpc>
                          <a:spcPts val="2950"/>
                        </a:lnSpc>
                      </a:pPr>
                      <a:r>
                        <a:rPr lang="ar-SA" sz="2100">
                          <a:latin typeface="Arial Unicode MS"/>
                        </a:rPr>
                        <a:t>راب انل</a:t>
                      </a:r>
                    </a:p>
                  </a:txBody>
                  <a:tcPr marL="0" marR="0" marT="0" marB="0" anchor="b"/>
                </a:tc>
                <a:tc>
                  <a:txBody>
                    <a:bodyPr/>
                    <a:lstStyle/>
                    <a:p>
                      <a:endParaRPr sz="2100"/>
                    </a:p>
                  </a:txBody>
                  <a:tcPr marL="0" marR="0" marT="0" marB="0"/>
                </a:tc>
                <a:tc>
                  <a:txBody>
                    <a:bodyPr/>
                    <a:lstStyle/>
                    <a:p>
                      <a:endParaRPr sz="2100"/>
                    </a:p>
                  </a:txBody>
                  <a:tcPr marL="0" marR="0" marT="0" marB="0"/>
                </a:tc>
                <a:tc>
                  <a:txBody>
                    <a:bodyPr/>
                    <a:lstStyle/>
                    <a:p>
                      <a:endParaRPr sz="2100"/>
                    </a:p>
                  </a:txBody>
                  <a:tcPr marL="0" marR="0" marT="0" marB="0"/>
                </a:tc>
                <a:tc>
                  <a:txBody>
                    <a:bodyPr/>
                    <a:lstStyle/>
                    <a:p>
                      <a:endParaRPr sz="2100"/>
                    </a:p>
                  </a:txBody>
                  <a:tcPr marL="0" marR="0" marT="0" marB="0"/>
                </a:tc>
              </a:tr>
              <a:tr h="329609">
                <a:tc>
                  <a:txBody>
                    <a:bodyPr/>
                    <a:lstStyle/>
                    <a:p>
                      <a:pPr marR="127000" indent="0" algn="r" rtl="1">
                        <a:lnSpc>
                          <a:spcPts val="1880"/>
                        </a:lnSpc>
                      </a:pPr>
                      <a:r>
                        <a:rPr lang="ar-SA" sz="1300">
                          <a:latin typeface="Arial Unicode MS"/>
                        </a:rPr>
                        <a:t>ازلايقل</a:t>
                      </a:r>
                    </a:p>
                  </a:txBody>
                  <a:tcPr marL="0" marR="0" marT="0" marB="0" anchor="b"/>
                </a:tc>
                <a:tc>
                  <a:txBody>
                    <a:bodyPr/>
                    <a:lstStyle/>
                    <a:p>
                      <a:pPr marR="279400" indent="0" algn="r" rtl="1">
                        <a:lnSpc>
                          <a:spcPts val="1880"/>
                        </a:lnSpc>
                      </a:pPr>
                      <a:r>
                        <a:rPr lang="ar-SA" sz="1300">
                          <a:latin typeface="Arial Unicode MS"/>
                        </a:rPr>
                        <a:t>س.</a:t>
                      </a:r>
                      <a:r>
                        <a:rPr lang="en-US" sz="1300">
                          <a:latin typeface="Arial Unicode MS"/>
                        </a:rPr>
                        <a:t>٢.٠</a:t>
                      </a:r>
                    </a:p>
                  </a:txBody>
                  <a:tcPr marL="0" marR="0" marT="0" marB="0" anchor="b"/>
                </a:tc>
                <a:tc>
                  <a:txBody>
                    <a:bodyPr/>
                    <a:lstStyle/>
                    <a:p>
                      <a:endParaRPr sz="1600"/>
                    </a:p>
                  </a:txBody>
                  <a:tcPr marL="0" marR="0" marT="0" marB="0"/>
                </a:tc>
                <a:tc>
                  <a:txBody>
                    <a:bodyPr/>
                    <a:lstStyle/>
                    <a:p>
                      <a:endParaRPr sz="1600"/>
                    </a:p>
                  </a:txBody>
                  <a:tcPr marL="0" marR="0" marT="0" marB="0"/>
                </a:tc>
                <a:tc>
                  <a:txBody>
                    <a:bodyPr/>
                    <a:lstStyle/>
                    <a:p>
                      <a:endParaRPr sz="1600"/>
                    </a:p>
                  </a:txBody>
                  <a:tcPr marL="0" marR="0" marT="0" marB="0"/>
                </a:tc>
                <a:tc>
                  <a:txBody>
                    <a:bodyPr/>
                    <a:lstStyle/>
                    <a:p>
                      <a:endParaRPr sz="1600"/>
                    </a:p>
                  </a:txBody>
                  <a:tcPr marL="0" marR="0" marT="0" marB="0"/>
                </a:tc>
              </a:tr>
              <a:tr h="489097">
                <a:tc>
                  <a:txBody>
                    <a:bodyPr/>
                    <a:lstStyle/>
                    <a:p>
                      <a:pPr marR="127000" indent="0" algn="r" rtl="1">
                        <a:lnSpc>
                          <a:spcPts val="2140"/>
                        </a:lnSpc>
                      </a:pPr>
                      <a:r>
                        <a:rPr lang="ar-SA" sz="1500">
                          <a:latin typeface="Arial Unicode MS"/>
                        </a:rPr>
                        <a:t>ص</a:t>
                      </a:r>
                      <a:r>
                        <a:rPr lang="en-US" sz="1500">
                          <a:latin typeface="Arial Unicode MS"/>
                        </a:rPr>
                        <a:t>٨٠٠٠</a:t>
                      </a:r>
                    </a:p>
                  </a:txBody>
                  <a:tcPr marL="0" marR="0" marT="0" marB="0" anchor="b"/>
                </a:tc>
                <a:tc>
                  <a:txBody>
                    <a:bodyPr/>
                    <a:lstStyle/>
                    <a:p>
                      <a:pPr marR="279400" indent="0" algn="r" rtl="1">
                        <a:lnSpc>
                          <a:spcPts val="1880"/>
                        </a:lnSpc>
                      </a:pPr>
                      <a:r>
                        <a:rPr lang="en-US" sz="1300">
                          <a:latin typeface="Arial Unicode MS"/>
                        </a:rPr>
                        <a:t>٠</a:t>
                      </a:r>
                      <a:r>
                        <a:rPr lang="ar-SA" sz="1300">
                          <a:latin typeface="Arial Unicode MS"/>
                        </a:rPr>
                        <a:t>ه</a:t>
                      </a:r>
                      <a:r>
                        <a:rPr lang="en-US" sz="1300">
                          <a:latin typeface="Arial Unicode MS"/>
                        </a:rPr>
                        <a:t>٣</a:t>
                      </a:r>
                      <a:r>
                        <a:rPr lang="ar-SA" sz="1300">
                          <a:latin typeface="Arial Unicode MS"/>
                        </a:rPr>
                        <a:t>لس</a:t>
                      </a:r>
                    </a:p>
                  </a:txBody>
                  <a:tcPr marL="0" marR="0" marT="0" marB="0" anchor="b"/>
                </a:tc>
                <a:tc>
                  <a:txBody>
                    <a:bodyPr/>
                    <a:lstStyle/>
                    <a:p>
                      <a:pPr indent="0" algn="ctr">
                        <a:lnSpc>
                          <a:spcPts val="1880"/>
                        </a:lnSpc>
                      </a:pPr>
                      <a:r>
                        <a:rPr lang="ar-SA" sz="1300">
                          <a:latin typeface="Arial Unicode MS"/>
                        </a:rPr>
                        <a:t>٥١٥٠</a:t>
                      </a:r>
                    </a:p>
                  </a:txBody>
                  <a:tcPr marL="0" marR="0" marT="0" marB="0" anchor="b"/>
                </a:tc>
                <a:tc>
                  <a:txBody>
                    <a:bodyPr/>
                    <a:lstStyle/>
                    <a:p>
                      <a:pPr indent="0" algn="ctr">
                        <a:lnSpc>
                          <a:spcPts val="1880"/>
                        </a:lnSpc>
                      </a:pPr>
                      <a:r>
                        <a:rPr lang="ar-SA" sz="1300">
                          <a:latin typeface="Arial Unicode MS"/>
                        </a:rPr>
                        <a:t>١٥٠</a:t>
                      </a:r>
                    </a:p>
                  </a:txBody>
                  <a:tcPr marL="0" marR="0" marT="0" marB="0" anchor="b"/>
                </a:tc>
                <a:tc>
                  <a:txBody>
                    <a:bodyPr/>
                    <a:lstStyle/>
                    <a:p>
                      <a:pPr marL="228600" indent="0">
                        <a:lnSpc>
                          <a:spcPts val="1880"/>
                        </a:lnSpc>
                      </a:pPr>
                      <a:r>
                        <a:rPr lang="ar-SA" sz="1300">
                          <a:latin typeface="Arial Unicode MS"/>
                        </a:rPr>
                        <a:t>٢٩٠.</a:t>
                      </a:r>
                    </a:p>
                  </a:txBody>
                  <a:tcPr marL="0" marR="0" marT="0" marB="0" anchor="b"/>
                </a:tc>
                <a:tc>
                  <a:txBody>
                    <a:bodyPr/>
                    <a:lstStyle/>
                    <a:p>
                      <a:pPr marR="114300" indent="0" algn="r" rtl="1">
                        <a:lnSpc>
                          <a:spcPts val="2140"/>
                        </a:lnSpc>
                      </a:pPr>
                      <a:r>
                        <a:rPr lang="ar-SA" sz="1500">
                          <a:latin typeface="Arial Unicode MS"/>
                        </a:rPr>
                        <a:t>ماجتر</a:t>
                      </a:r>
                    </a:p>
                  </a:txBody>
                  <a:tcPr marL="0" marR="0" marT="0" marB="0" anchor="b"/>
                </a:tc>
              </a:tr>
              <a:tr h="414669">
                <a:tc>
                  <a:txBody>
                    <a:bodyPr/>
                    <a:lstStyle/>
                    <a:p>
                      <a:pPr marR="127000" indent="0" algn="r" rtl="1">
                        <a:lnSpc>
                          <a:spcPts val="1880"/>
                        </a:lnSpc>
                      </a:pPr>
                      <a:r>
                        <a:rPr lang="ar-SA" sz="1300">
                          <a:latin typeface="Arial Unicode MS"/>
                        </a:rPr>
                        <a:t>ولايزيد</a:t>
                      </a:r>
                    </a:p>
                  </a:txBody>
                  <a:tcPr marL="0" marR="0" marT="0" marB="0" anchor="b"/>
                </a:tc>
                <a:tc>
                  <a:txBody>
                    <a:bodyPr/>
                    <a:lstStyle/>
                    <a:p>
                      <a:pPr marR="88900" indent="0" algn="r" rtl="1">
                        <a:lnSpc>
                          <a:spcPts val="1880"/>
                        </a:lnSpc>
                      </a:pPr>
                      <a:r>
                        <a:rPr lang="ar-SA" sz="1300">
                          <a:latin typeface="Arial Unicode MS"/>
                        </a:rPr>
                        <a:t>راتبه من </a:t>
                      </a:r>
                      <a:r>
                        <a:rPr lang="en-US" sz="1300">
                          <a:latin typeface="Arial Unicode MS"/>
                        </a:rPr>
                        <a:t>٠٠</a:t>
                      </a:r>
                      <a:r>
                        <a:rPr lang="ar-SA" sz="1300">
                          <a:latin typeface="Arial Unicode MS"/>
                        </a:rPr>
                        <a:t> </a:t>
                      </a:r>
                      <a:r>
                        <a:rPr lang="en-US" sz="1300">
                          <a:latin typeface="Arial Unicode MS"/>
                        </a:rPr>
                        <a:t>٢٠</a:t>
                      </a:r>
                    </a:p>
                  </a:txBody>
                  <a:tcPr marL="0" marR="0" marT="0" marB="0" anchor="b"/>
                </a:tc>
                <a:tc>
                  <a:txBody>
                    <a:bodyPr/>
                    <a:lstStyle/>
                    <a:p>
                      <a:endParaRPr sz="2000"/>
                    </a:p>
                  </a:txBody>
                  <a:tcPr marL="0" marR="0" marT="0" marB="0"/>
                </a:tc>
                <a:tc>
                  <a:txBody>
                    <a:bodyPr/>
                    <a:lstStyle/>
                    <a:p>
                      <a:endParaRPr sz="2000"/>
                    </a:p>
                  </a:txBody>
                  <a:tcPr marL="0" marR="0" marT="0" marB="0"/>
                </a:tc>
                <a:tc>
                  <a:txBody>
                    <a:bodyPr/>
                    <a:lstStyle/>
                    <a:p>
                      <a:endParaRPr sz="2000"/>
                    </a:p>
                  </a:txBody>
                  <a:tcPr marL="0" marR="0" marT="0" marB="0"/>
                </a:tc>
                <a:tc>
                  <a:txBody>
                    <a:bodyPr/>
                    <a:lstStyle/>
                    <a:p>
                      <a:endParaRPr sz="2000"/>
                    </a:p>
                  </a:txBody>
                  <a:tcPr marL="0" marR="0" marT="0" marB="0"/>
                </a:tc>
              </a:tr>
              <a:tr h="343786">
                <a:tc>
                  <a:txBody>
                    <a:bodyPr/>
                    <a:lstStyle/>
                    <a:p>
                      <a:pPr marR="127000" indent="0" algn="r" rtl="1">
                        <a:lnSpc>
                          <a:spcPts val="1880"/>
                        </a:lnSpc>
                      </a:pPr>
                      <a:r>
                        <a:rPr lang="ar-SA" sz="1300">
                          <a:latin typeface="Arial Unicode MS"/>
                        </a:rPr>
                        <a:t>ض</a:t>
                      </a:r>
                      <a:r>
                        <a:rPr lang="en-US" sz="1300">
                          <a:latin typeface="Arial Unicode MS"/>
                        </a:rPr>
                        <a:t>١٢٠٠٠</a:t>
                      </a:r>
                    </a:p>
                  </a:txBody>
                  <a:tcPr marL="0" marR="0" marT="0" marB="0" anchor="b"/>
                </a:tc>
                <a:tc>
                  <a:txBody>
                    <a:bodyPr/>
                    <a:lstStyle/>
                    <a:p>
                      <a:pPr marR="203200" indent="0" algn="r" rtl="1">
                        <a:lnSpc>
                          <a:spcPts val="1880"/>
                        </a:lnSpc>
                      </a:pPr>
                      <a:r>
                        <a:rPr lang="ar-SA" sz="1300">
                          <a:latin typeface="Arial Unicode MS"/>
                        </a:rPr>
                        <a:t>إلى.</a:t>
                      </a:r>
                      <a:r>
                        <a:rPr lang="en-US" sz="1300">
                          <a:latin typeface="Arial Unicode MS"/>
                        </a:rPr>
                        <a:t>٣٥٠</a:t>
                      </a:r>
                    </a:p>
                  </a:txBody>
                  <a:tcPr marL="0" marR="0" marT="0" marB="0" anchor="b"/>
                </a:tc>
                <a:tc>
                  <a:txBody>
                    <a:bodyPr/>
                    <a:lstStyle/>
                    <a:p>
                      <a:endParaRPr sz="1700"/>
                    </a:p>
                  </a:txBody>
                  <a:tcPr marL="0" marR="0" marT="0" marB="0"/>
                </a:tc>
                <a:tc>
                  <a:txBody>
                    <a:bodyPr/>
                    <a:lstStyle/>
                    <a:p>
                      <a:endParaRPr sz="1700"/>
                    </a:p>
                  </a:txBody>
                  <a:tcPr marL="0" marR="0" marT="0" marB="0"/>
                </a:tc>
                <a:tc>
                  <a:txBody>
                    <a:bodyPr/>
                    <a:lstStyle/>
                    <a:p>
                      <a:endParaRPr sz="1700"/>
                    </a:p>
                  </a:txBody>
                  <a:tcPr marL="0" marR="0" marT="0" marB="0"/>
                </a:tc>
                <a:tc>
                  <a:txBody>
                    <a:bodyPr/>
                    <a:lstStyle/>
                    <a:p>
                      <a:endParaRPr sz="1700"/>
                    </a:p>
                  </a:txBody>
                  <a:tcPr marL="0" marR="0" marT="0" marB="0"/>
                </a:tc>
              </a:tr>
              <a:tr h="467832">
                <a:tc>
                  <a:txBody>
                    <a:bodyPr/>
                    <a:lstStyle/>
                    <a:p>
                      <a:endParaRPr sz="2300"/>
                    </a:p>
                  </a:txBody>
                  <a:tcPr marL="0" marR="0" marT="0" marB="0"/>
                </a:tc>
                <a:tc>
                  <a:txBody>
                    <a:bodyPr/>
                    <a:lstStyle/>
                    <a:p>
                      <a:pPr marR="88900" indent="0" algn="r" rtl="1">
                        <a:lnSpc>
                          <a:spcPts val="2140"/>
                        </a:lnSpc>
                      </a:pPr>
                      <a:r>
                        <a:rPr lang="ar-SA" sz="1500">
                          <a:latin typeface="Arial Unicode MS"/>
                        </a:rPr>
                        <a:t>.</a:t>
                      </a:r>
                      <a:r>
                        <a:rPr lang="en-US" sz="1500">
                          <a:latin typeface="Arial Unicode MS"/>
                        </a:rPr>
                        <a:t>٤٠</a:t>
                      </a:r>
                      <a:r>
                        <a:rPr lang="ar-SA" sz="1500">
                          <a:latin typeface="Arial Unicode MS"/>
                        </a:rPr>
                        <a:t> </a:t>
                      </a:r>
                      <a:r>
                        <a:rPr lang="ar-SA" sz="1300">
                          <a:latin typeface="Arial Unicode MS"/>
                        </a:rPr>
                        <a:t>لمن راتبه</a:t>
                      </a:r>
                    </a:p>
                  </a:txBody>
                  <a:tcPr marL="0" marR="0" marT="0" marB="0" anchor="b"/>
                </a:tc>
                <a:tc>
                  <a:txBody>
                    <a:bodyPr/>
                    <a:lstStyle/>
                    <a:p>
                      <a:pPr indent="0" algn="ctr">
                        <a:lnSpc>
                          <a:spcPts val="1880"/>
                        </a:lnSpc>
                      </a:pPr>
                      <a:r>
                        <a:rPr lang="ar-SA" sz="1300">
                          <a:latin typeface="Arial Unicode MS"/>
                        </a:rPr>
                        <a:t>٦٦٠.</a:t>
                      </a:r>
                    </a:p>
                  </a:txBody>
                  <a:tcPr marL="0" marR="0" marT="0" marB="0" anchor="b"/>
                </a:tc>
                <a:tc>
                  <a:txBody>
                    <a:bodyPr/>
                    <a:lstStyle/>
                    <a:p>
                      <a:pPr indent="0" algn="ctr">
                        <a:lnSpc>
                          <a:spcPts val="1880"/>
                        </a:lnSpc>
                      </a:pPr>
                      <a:r>
                        <a:rPr lang="ar-SA" sz="1300">
                          <a:latin typeface="Arial Unicode MS"/>
                        </a:rPr>
                        <a:t>٢٠.</a:t>
                      </a:r>
                    </a:p>
                  </a:txBody>
                  <a:tcPr marL="0" marR="0" marT="0" marB="0" anchor="b"/>
                </a:tc>
                <a:tc>
                  <a:txBody>
                    <a:bodyPr/>
                    <a:lstStyle/>
                    <a:p>
                      <a:pPr marL="228600" indent="0">
                        <a:lnSpc>
                          <a:spcPts val="1880"/>
                        </a:lnSpc>
                      </a:pPr>
                      <a:r>
                        <a:rPr lang="ar-SA" sz="1300">
                          <a:latin typeface="Arial Unicode MS"/>
                        </a:rPr>
                        <a:t>٣٦٠.</a:t>
                      </a:r>
                    </a:p>
                  </a:txBody>
                  <a:tcPr marL="0" marR="0" marT="0" marB="0" anchor="b"/>
                </a:tc>
                <a:tc>
                  <a:txBody>
                    <a:bodyPr/>
                    <a:lstStyle/>
                    <a:p>
                      <a:pPr marR="114300" indent="0" algn="r" rtl="1">
                        <a:lnSpc>
                          <a:spcPts val="2140"/>
                        </a:lnSpc>
                      </a:pPr>
                      <a:r>
                        <a:rPr lang="ar-SA" sz="1500">
                          <a:latin typeface="Arial Unicode MS"/>
                        </a:rPr>
                        <a:t>دكتورا.</a:t>
                      </a:r>
                    </a:p>
                  </a:txBody>
                  <a:tcPr marL="0" marR="0" marT="0" marB="0" anchor="b"/>
                </a:tc>
              </a:tr>
              <a:tr h="588334">
                <a:tc>
                  <a:txBody>
                    <a:bodyPr/>
                    <a:lstStyle/>
                    <a:p>
                      <a:endParaRPr sz="2800"/>
                    </a:p>
                  </a:txBody>
                  <a:tcPr marL="0" marR="0" marT="0" marB="0"/>
                </a:tc>
                <a:tc>
                  <a:txBody>
                    <a:bodyPr/>
                    <a:lstStyle/>
                    <a:p>
                      <a:pPr marR="88900" indent="0" algn="r" rtl="1">
                        <a:lnSpc>
                          <a:spcPts val="1880"/>
                        </a:lnSpc>
                      </a:pPr>
                      <a:r>
                        <a:rPr lang="en-US" sz="1300">
                          <a:latin typeface="Arial Unicode MS"/>
                        </a:rPr>
                        <a:t>1</a:t>
                      </a:r>
                      <a:r>
                        <a:rPr lang="ar-SA" sz="1300">
                          <a:latin typeface="Arial Unicode MS"/>
                        </a:rPr>
                        <a:t>كثر</a:t>
                      </a:r>
                      <a:r>
                        <a:rPr lang="en-US" sz="1300">
                          <a:latin typeface="Arial Unicode MS"/>
                        </a:rPr>
                        <a:t>٠</a:t>
                      </a:r>
                      <a:r>
                        <a:rPr lang="ar-SA" sz="1300">
                          <a:latin typeface="Arial Unicode MS"/>
                        </a:rPr>
                        <a:t>ن..»</a:t>
                      </a:r>
                      <a:r>
                        <a:rPr lang="en-US" sz="1300">
                          <a:latin typeface="Arial Unicode MS"/>
                        </a:rPr>
                        <a:t>٣</a:t>
                      </a:r>
                    </a:p>
                  </a:txBody>
                  <a:tcPr marL="0" marR="0" marT="0" marB="0" anchor="ctr"/>
                </a:tc>
                <a:tc>
                  <a:txBody>
                    <a:bodyPr/>
                    <a:lstStyle/>
                    <a:p>
                      <a:endParaRPr sz="2800"/>
                    </a:p>
                  </a:txBody>
                  <a:tcPr marL="0" marR="0" marT="0" marB="0"/>
                </a:tc>
                <a:tc>
                  <a:txBody>
                    <a:bodyPr/>
                    <a:lstStyle/>
                    <a:p>
                      <a:endParaRPr sz="2800"/>
                    </a:p>
                  </a:txBody>
                  <a:tcPr marL="0" marR="0" marT="0" marB="0"/>
                </a:tc>
                <a:tc>
                  <a:txBody>
                    <a:bodyPr/>
                    <a:lstStyle/>
                    <a:p>
                      <a:endParaRPr sz="2800"/>
                    </a:p>
                  </a:txBody>
                  <a:tcPr marL="0" marR="0" marT="0" marB="0"/>
                </a:tc>
                <a:tc>
                  <a:txBody>
                    <a:bodyPr/>
                    <a:lstStyle/>
                    <a:p>
                      <a:endParaRPr sz="2800"/>
                    </a:p>
                  </a:txBody>
                  <a:tcPr marL="0" marR="0" marT="0" marB="0"/>
                </a:tc>
              </a:tr>
            </a:tbl>
          </a:graphicData>
        </a:graphic>
      </p:graphicFrame>
      <p:sp>
        <p:nvSpPr>
          <p:cNvPr id="6" name="Rectangle 5"/>
          <p:cNvSpPr/>
          <p:nvPr/>
        </p:nvSpPr>
        <p:spPr>
          <a:xfrm>
            <a:off x="705293" y="7035209"/>
            <a:ext cx="6071190" cy="1272363"/>
          </a:xfrm>
          <a:prstGeom prst="rect">
            <a:avLst/>
          </a:prstGeom>
        </p:spPr>
        <p:txBody>
          <a:bodyPr lIns="0" tIns="0" rIns="0" bIns="0">
            <a:noAutofit/>
          </a:bodyPr>
          <a:lstStyle/>
          <a:p>
            <a:pPr indent="0" algn="r" rtl="1">
              <a:lnSpc>
                <a:spcPts val="2810"/>
              </a:lnSpc>
              <a:spcBef>
                <a:spcPts val="2310"/>
              </a:spcBef>
              <a:spcAft>
                <a:spcPts val="1050"/>
              </a:spcAft>
            </a:pPr>
            <a:r>
              <a:rPr lang="en-US" sz="1700">
                <a:latin typeface="Arial Unicode MS"/>
              </a:rPr>
              <a:t>١</a:t>
            </a:r>
            <a:r>
              <a:rPr lang="ar-SA" sz="1700">
                <a:latin typeface="Arial Unicode MS"/>
              </a:rPr>
              <a:t> </a:t>
            </a:r>
            <a:r>
              <a:rPr lang="en-US" sz="1700">
                <a:latin typeface="Arial Unicode MS"/>
              </a:rPr>
              <a:t>٠</a:t>
            </a:r>
            <a:r>
              <a:rPr lang="ar-SA" sz="1700">
                <a:latin typeface="Arial Unicode MS"/>
              </a:rPr>
              <a:t> يقصد بالوظائف التخصصية اقي </a:t>
            </a:r>
            <a:r>
              <a:rPr lang="ar-SA" sz="2100">
                <a:latin typeface="Arial Unicode MS"/>
              </a:rPr>
              <a:t>يطبق عليها </a:t>
            </a:r>
            <a:r>
              <a:rPr lang="ar-SA" sz="1700">
                <a:latin typeface="Arial Unicode MS"/>
              </a:rPr>
              <a:t>هذا الجدول </a:t>
            </a:r>
            <a:r>
              <a:rPr lang="ar-SA" sz="2100">
                <a:latin typeface="Arial Unicode MS"/>
              </a:rPr>
              <a:t>على</a:t>
            </a:r>
          </a:p>
          <a:p>
            <a:pPr marR="508000" indent="0" algn="r" rtl="1">
              <a:lnSpc>
                <a:spcPts val="2950"/>
              </a:lnSpc>
            </a:pPr>
            <a:r>
              <a:rPr lang="ar-SA" sz="1800">
                <a:latin typeface="Arial Unicode MS"/>
              </a:rPr>
              <a:t>صل الحمر </a:t>
            </a:r>
            <a:r>
              <a:rPr lang="ar-SA" sz="2200">
                <a:latin typeface="Arial Unicode MS"/>
              </a:rPr>
              <a:t>مايلي:</a:t>
            </a:r>
          </a:p>
          <a:p>
            <a:pPr marR="508000" indent="0" algn="r" rtl="1">
              <a:lnSpc>
                <a:spcPts val="2810"/>
              </a:lnSpc>
              <a:spcAft>
                <a:spcPts val="630"/>
              </a:spcAft>
            </a:pPr>
            <a:r>
              <a:rPr lang="ar-SA" sz="1700">
                <a:latin typeface="Arial Unicode MS"/>
              </a:rPr>
              <a:t>أ ) المجموعة العامة للوظاثف التخصمية - عدا </a:t>
            </a:r>
            <a:r>
              <a:rPr lang="ar-SA" sz="2100">
                <a:latin typeface="Arial Unicode MS"/>
              </a:rPr>
              <a:t>الاطباء</a:t>
            </a:r>
          </a:p>
        </p:txBody>
      </p:sp>
      <p:sp>
        <p:nvSpPr>
          <p:cNvPr id="7" name="Rectangle 6"/>
          <p:cNvSpPr/>
          <p:nvPr/>
        </p:nvSpPr>
        <p:spPr>
          <a:xfrm>
            <a:off x="265813" y="8488325"/>
            <a:ext cx="6010940" cy="2147777"/>
          </a:xfrm>
          <a:prstGeom prst="rect">
            <a:avLst/>
          </a:prstGeom>
        </p:spPr>
        <p:txBody>
          <a:bodyPr lIns="0" tIns="0" rIns="0" bIns="0">
            <a:noAutofit/>
          </a:bodyPr>
          <a:lstStyle/>
          <a:p>
            <a:pPr marR="414670" indent="0" algn="r" rtl="1">
              <a:lnSpc>
                <a:spcPts val="2810"/>
              </a:lnSpc>
              <a:spcBef>
                <a:spcPts val="630"/>
              </a:spcBef>
              <a:spcAft>
                <a:spcPts val="630"/>
              </a:spcAft>
            </a:pPr>
            <a:r>
              <a:rPr lang="ar-SA" sz="1700">
                <a:latin typeface="Arial Unicode MS"/>
              </a:rPr>
              <a:t>والمهند</a:t>
            </a:r>
            <a:r>
              <a:rPr lang="ar-SA" sz="1900">
                <a:latin typeface="Arial Unicode MS"/>
              </a:rPr>
              <a:t>مين حسبما </a:t>
            </a:r>
            <a:r>
              <a:rPr lang="ar-SA" sz="1700">
                <a:latin typeface="Arial Unicode MS"/>
              </a:rPr>
              <a:t>هو </a:t>
            </a:r>
            <a:r>
              <a:rPr lang="ar-SA" sz="1900">
                <a:latin typeface="Arial Unicode MS"/>
              </a:rPr>
              <a:t>مبين </a:t>
            </a:r>
            <a:r>
              <a:rPr lang="ar-SA" sz="1700">
                <a:latin typeface="Arial Unicode MS"/>
              </a:rPr>
              <a:t>في </a:t>
            </a:r>
            <a:r>
              <a:rPr lang="ar-SA" sz="2100">
                <a:latin typeface="Arial Unicode MS"/>
              </a:rPr>
              <a:t>دليل اتصنيف.</a:t>
            </a:r>
          </a:p>
          <a:p>
            <a:pPr marL="469900" marR="414670" indent="-406400" algn="just" rtl="1">
              <a:lnSpc>
                <a:spcPts val="3572"/>
              </a:lnSpc>
            </a:pPr>
            <a:r>
              <a:rPr lang="ar-SA" sz="1700">
                <a:latin typeface="Arial Unicode MS"/>
              </a:rPr>
              <a:t>ب ) </a:t>
            </a:r>
            <a:r>
              <a:rPr lang="ar-SA" sz="1800">
                <a:latin typeface="Arial Unicode MS"/>
              </a:rPr>
              <a:t>الوظائف </a:t>
            </a:r>
            <a:r>
              <a:rPr lang="ar-SA" sz="1700">
                <a:latin typeface="Arial Unicode MS"/>
              </a:rPr>
              <a:t>الي </a:t>
            </a:r>
            <a:r>
              <a:rPr lang="ar-SA" sz="1800">
                <a:latin typeface="Arial Unicode MS"/>
              </a:rPr>
              <a:t>تكون </a:t>
            </a:r>
            <a:r>
              <a:rPr lang="ar-SA" sz="1700">
                <a:latin typeface="Arial Unicode MS"/>
              </a:rPr>
              <a:t>مسمياتها مصنفة في مرتبة لا </a:t>
            </a:r>
            <a:r>
              <a:rPr lang="ar-SA" sz="1800">
                <a:latin typeface="Arial Unicode MS"/>
              </a:rPr>
              <a:t>تقل </a:t>
            </a:r>
            <a:r>
              <a:rPr lang="ar-SA" sz="1700">
                <a:latin typeface="Arial Unicode MS"/>
              </a:rPr>
              <a:t>عن السادسة، </a:t>
            </a:r>
            <a:r>
              <a:rPr lang="ar-SA" sz="1800">
                <a:latin typeface="Arial Unicode MS"/>
              </a:rPr>
              <a:t>أخصائي </a:t>
            </a:r>
            <a:r>
              <a:rPr lang="ar-SA" sz="1700">
                <a:latin typeface="Arial Unicode MS"/>
              </a:rPr>
              <a:t>تنظيم، باحث تنظيم </a:t>
            </a:r>
            <a:r>
              <a:rPr lang="ar-SA" sz="1800">
                <a:latin typeface="Arial Unicode MS"/>
              </a:rPr>
              <a:t>وإدارة، أخصائي </a:t>
            </a:r>
            <a:r>
              <a:rPr lang="ar-SA" sz="1700">
                <a:latin typeface="Arial Unicode MS"/>
              </a:rPr>
              <a:t>تخطيط، باحث تخطيط، </a:t>
            </a:r>
            <a:r>
              <a:rPr lang="ar-SA" sz="1800">
                <a:latin typeface="Arial Unicode MS"/>
              </a:rPr>
              <a:t>أخصائي </a:t>
            </a:r>
            <a:r>
              <a:rPr lang="ar-SA" sz="1700">
                <a:latin typeface="Arial Unicode MS"/>
              </a:rPr>
              <a:t>ميزانية، باحث ميزانية،</a:t>
            </a:r>
          </a:p>
          <a:p>
            <a:pPr indent="0" algn="r" rtl="1">
              <a:lnSpc>
                <a:spcPts val="15010"/>
              </a:lnSpc>
            </a:pPr>
            <a:r>
              <a:rPr lang="ar-SA" sz="11200">
                <a:solidFill>
                  <a:srgbClr val="735949"/>
                </a:solidFill>
                <a:latin typeface="Arial Unicode MS"/>
              </a:rPr>
              <a:t>-</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71525" y="600075"/>
            <a:ext cx="5214937" cy="7872412"/>
          </a:xfrm>
          <a:prstGeom prst="rect">
            <a:avLst/>
          </a:prstGeom>
        </p:spPr>
        <p:txBody>
          <a:bodyPr lIns="0" tIns="0" rIns="0" bIns="0">
            <a:noAutofit/>
          </a:bodyPr>
          <a:lstStyle/>
          <a:p>
            <a:pPr indent="0" algn="just" rtl="1">
              <a:lnSpc>
                <a:spcPts val="3656"/>
              </a:lnSpc>
              <a:spcAft>
                <a:spcPts val="210"/>
              </a:spcAft>
            </a:pPr>
            <a:r>
              <a:rPr lang="ar-SA" sz="1700">
                <a:latin typeface="Arial Unicode MS"/>
              </a:rPr>
              <a:t>محلل أسابب كمبيوتر، مبرمج، أخصائي إحصاء ، مغتش آثار، أخصائي تصنيف، أخمائي امتحانات، أخصائي مكتبات، مترجم، محلل حابات، محاسب، أخصائي متودعات، أخصائي اجتماعي، باحث اجتماعي، أخصائي رياضة، أخصائي قوى عاملة، باحث صحفي، مذع ومراقب أخبار، مراقب مطبوعات، مراقب برامج، مخرج، منغذ، مهندس زراعي، مر</a:t>
            </a:r>
            <a:r>
              <a:rPr lang="en-US" sz="1700">
                <a:latin typeface="Arial Unicode MS"/>
              </a:rPr>
              <a:t>١</a:t>
            </a:r>
            <a:r>
              <a:rPr lang="ar-SA" sz="1700">
                <a:latin typeface="Arial Unicode MS"/>
              </a:rPr>
              <a:t>حع حسابات، مدتق حابات، مراقب حابات، محرر صحفي إنجليزي، باحث اقتصادي، باحث إحصاء، باحث قضايا، باحث تدريب، مدقق مالي، أخصائي بحوث تاريخية، باحث نغي، باحث ثقافي، باحث مخطوطات، باحعث وثائق، باحث مكتبات، باحعث ائتمان زراعي، باحث إعلامي، أخصائي غابات، أخصعاثي قياس نكاء، أخصائي درامات إسلامية، أخصائي مواصفات تغذية، أخصاني معامل علوم كيميائي، مدرب، محرر أخبار، إخصائي تغذية، باحث إحصائي، محرر مجلة إنجليزي، منتح، وأية وظيغة أخرى يرى رئس مجلس الجامعة إضافتها لذلك.</a:t>
            </a:r>
          </a:p>
        </p:txBody>
      </p:sp>
      <p:sp>
        <p:nvSpPr>
          <p:cNvPr id="3" name="Rectangle 2"/>
          <p:cNvSpPr/>
          <p:nvPr/>
        </p:nvSpPr>
        <p:spPr>
          <a:xfrm>
            <a:off x="767953" y="8690371"/>
            <a:ext cx="5607843" cy="850107"/>
          </a:xfrm>
          <a:prstGeom prst="rect">
            <a:avLst/>
          </a:prstGeom>
        </p:spPr>
        <p:txBody>
          <a:bodyPr lIns="0" tIns="0" rIns="0" bIns="0">
            <a:noAutofit/>
          </a:bodyPr>
          <a:lstStyle/>
          <a:p>
            <a:pPr indent="0" algn="r" rtl="1">
              <a:lnSpc>
                <a:spcPts val="2410"/>
              </a:lnSpc>
              <a:spcBef>
                <a:spcPts val="210"/>
              </a:spcBef>
              <a:spcAft>
                <a:spcPts val="630"/>
              </a:spcAft>
            </a:pPr>
            <a:r>
              <a:rPr lang="ar-SA" sz="1700">
                <a:latin typeface="Arial Unicode MS"/>
              </a:rPr>
              <a:t>يتعين </a:t>
            </a:r>
            <a:r>
              <a:rPr lang="ar-SA" sz="1800">
                <a:latin typeface="Arial Unicode MS"/>
              </a:rPr>
              <a:t>أن يكون المؤهل </a:t>
            </a:r>
            <a:r>
              <a:rPr lang="ar-SA" sz="1700">
                <a:latin typeface="Arial Unicode MS"/>
              </a:rPr>
              <a:t>في </a:t>
            </a:r>
            <a:r>
              <a:rPr lang="ar-SA" sz="1800">
                <a:latin typeface="Arial Unicode MS"/>
              </a:rPr>
              <a:t>نفس تخمص الوظيغة ويستثنى </a:t>
            </a:r>
            <a:r>
              <a:rPr lang="ar-SA" sz="1700">
                <a:latin typeface="Arial Unicode MS"/>
              </a:rPr>
              <a:t>من</a:t>
            </a:r>
          </a:p>
          <a:p>
            <a:pPr indent="0" algn="r" rtl="1">
              <a:lnSpc>
                <a:spcPts val="2280"/>
              </a:lnSpc>
            </a:pPr>
            <a:r>
              <a:rPr lang="ar-SA" sz="1700">
                <a:latin typeface="Arial Unicode MS"/>
              </a:rPr>
              <a:t>ذلك الوظائف الني لا يوجد لها عادة خصص في الجامعات.</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64293"/>
            <a:ext cx="421482" cy="421482"/>
          </a:xfrm>
          <a:prstGeom prst="rect">
            <a:avLst/>
          </a:prstGeom>
        </p:spPr>
      </p:pic>
      <p:pic>
        <p:nvPicPr>
          <p:cNvPr id="3" name="Picture 2"/>
          <p:cNvPicPr>
            <a:picLocks noChangeAspect="1"/>
          </p:cNvPicPr>
          <p:nvPr/>
        </p:nvPicPr>
        <p:blipFill>
          <a:blip r:embed="rId3"/>
          <a:stretch>
            <a:fillRect/>
          </a:stretch>
        </p:blipFill>
        <p:spPr>
          <a:xfrm>
            <a:off x="271462" y="71437"/>
            <a:ext cx="421481" cy="864394"/>
          </a:xfrm>
          <a:prstGeom prst="rect">
            <a:avLst/>
          </a:prstGeom>
        </p:spPr>
      </p:pic>
      <p:pic>
        <p:nvPicPr>
          <p:cNvPr id="4" name="Picture 3"/>
          <p:cNvPicPr>
            <a:picLocks noChangeAspect="1"/>
          </p:cNvPicPr>
          <p:nvPr/>
        </p:nvPicPr>
        <p:blipFill>
          <a:blip r:embed="rId4"/>
          <a:stretch>
            <a:fillRect/>
          </a:stretch>
        </p:blipFill>
        <p:spPr>
          <a:xfrm>
            <a:off x="6850856" y="10208418"/>
            <a:ext cx="464344" cy="414338"/>
          </a:xfrm>
          <a:prstGeom prst="rect">
            <a:avLst/>
          </a:prstGeom>
        </p:spPr>
      </p:pic>
      <p:pic>
        <p:nvPicPr>
          <p:cNvPr id="5" name="Picture 4"/>
          <p:cNvPicPr>
            <a:picLocks noChangeAspect="1"/>
          </p:cNvPicPr>
          <p:nvPr/>
        </p:nvPicPr>
        <p:blipFill>
          <a:blip r:embed="rId5"/>
          <a:stretch>
            <a:fillRect/>
          </a:stretch>
        </p:blipFill>
        <p:spPr>
          <a:xfrm>
            <a:off x="264318" y="9601200"/>
            <a:ext cx="414338" cy="1007268"/>
          </a:xfrm>
          <a:prstGeom prst="rect">
            <a:avLst/>
          </a:prstGeom>
        </p:spPr>
      </p:pic>
      <p:graphicFrame>
        <p:nvGraphicFramePr>
          <p:cNvPr id="6" name="Table 5"/>
          <p:cNvGraphicFramePr>
            <a:graphicFrameLocks noGrp="1"/>
          </p:cNvGraphicFramePr>
          <p:nvPr/>
        </p:nvGraphicFramePr>
        <p:xfrm>
          <a:off x="764381" y="1418034"/>
          <a:ext cx="6015037" cy="8668941"/>
        </p:xfrm>
        <a:graphic>
          <a:graphicData uri="http://schemas.openxmlformats.org/drawingml/2006/table">
            <a:tbl>
              <a:tblPr/>
              <a:tblGrid>
                <a:gridCol w="885825"/>
                <a:gridCol w="1107281"/>
                <a:gridCol w="628650"/>
                <a:gridCol w="567928"/>
                <a:gridCol w="628650"/>
                <a:gridCol w="2196703"/>
              </a:tblGrid>
              <a:tr h="1189434">
                <a:tc>
                  <a:txBody>
                    <a:bodyPr/>
                    <a:lstStyle/>
                    <a:p>
                      <a:pPr marR="101600" indent="0" algn="just" rtl="1">
                        <a:lnSpc>
                          <a:spcPts val="1880"/>
                        </a:lnSpc>
                        <a:spcAft>
                          <a:spcPts val="840"/>
                        </a:spcAft>
                      </a:pPr>
                      <a:r>
                        <a:rPr lang="ar-SA" sz="1300">
                          <a:latin typeface="Arial Unicode MS"/>
                        </a:rPr>
                        <a:t>بدل الكن</a:t>
                      </a:r>
                    </a:p>
                    <a:p>
                      <a:pPr marR="215900" indent="0" algn="r" rtl="1">
                        <a:lnSpc>
                          <a:spcPts val="1880"/>
                        </a:lnSpc>
                      </a:pPr>
                      <a:r>
                        <a:rPr lang="ar-SA" sz="1300">
                          <a:latin typeface="Arial Unicode MS"/>
                        </a:rPr>
                        <a:t>السوي</a:t>
                      </a:r>
                    </a:p>
                  </a:txBody>
                  <a:tcPr marL="0" marR="0" marT="0" marB="0" anchor="ctr"/>
                </a:tc>
                <a:tc>
                  <a:txBody>
                    <a:bodyPr/>
                    <a:lstStyle/>
                    <a:p>
                      <a:pPr marR="127000" indent="0" algn="r" rtl="1">
                        <a:lnSpc>
                          <a:spcPts val="1880"/>
                        </a:lnSpc>
                      </a:pPr>
                      <a:r>
                        <a:rPr lang="ar-SA" sz="1300">
                          <a:latin typeface="Arial Unicode MS"/>
                        </a:rPr>
                        <a:t>بدل الانتقال</a:t>
                      </a:r>
                    </a:p>
                  </a:txBody>
                  <a:tcPr marL="0" marR="0" marT="0" marB="0"/>
                </a:tc>
                <a:tc>
                  <a:txBody>
                    <a:bodyPr/>
                    <a:lstStyle/>
                    <a:p>
                      <a:pPr marR="203200" indent="0" algn="r" rtl="1">
                        <a:lnSpc>
                          <a:spcPts val="1880"/>
                        </a:lnSpc>
                        <a:spcAft>
                          <a:spcPts val="770"/>
                        </a:spcAft>
                      </a:pPr>
                      <a:r>
                        <a:rPr lang="ar-SA" sz="1300">
                          <a:latin typeface="Arial Unicode MS"/>
                        </a:rPr>
                        <a:t>نهاية</a:t>
                      </a:r>
                    </a:p>
                    <a:p>
                      <a:pPr marR="101600" indent="0" algn="r" rtl="1">
                        <a:lnSpc>
                          <a:spcPts val="1880"/>
                        </a:lnSpc>
                        <a:spcAft>
                          <a:spcPts val="770"/>
                        </a:spcAft>
                      </a:pPr>
                      <a:r>
                        <a:rPr lang="ar-SA" sz="1300">
                          <a:latin typeface="Arial Unicode MS"/>
                        </a:rPr>
                        <a:t>المربوط</a:t>
                      </a:r>
                    </a:p>
                    <a:p>
                      <a:pPr marR="101600" indent="0" algn="r" rtl="1">
                        <a:lnSpc>
                          <a:spcPts val="1880"/>
                        </a:lnSpc>
                      </a:pPr>
                      <a:r>
                        <a:rPr lang="ar-SA" sz="1300">
                          <a:latin typeface="Arial Unicode MS"/>
                        </a:rPr>
                        <a:t>النهري</a:t>
                      </a:r>
                    </a:p>
                  </a:txBody>
                  <a:tcPr marL="0" marR="0" marT="0" marB="0" anchor="b"/>
                </a:tc>
                <a:tc>
                  <a:txBody>
                    <a:bodyPr/>
                    <a:lstStyle/>
                    <a:p>
                      <a:pPr marR="127000" indent="0" algn="r" rtl="1">
                        <a:lnSpc>
                          <a:spcPts val="1880"/>
                        </a:lnSpc>
                        <a:spcAft>
                          <a:spcPts val="490"/>
                        </a:spcAft>
                      </a:pPr>
                      <a:r>
                        <a:rPr lang="ar-SA" sz="1300">
                          <a:latin typeface="Arial Unicode MS"/>
                        </a:rPr>
                        <a:t>علاوة</a:t>
                      </a:r>
                    </a:p>
                    <a:p>
                      <a:pPr marR="127000" indent="0" algn="r" rtl="1">
                        <a:lnSpc>
                          <a:spcPts val="1880"/>
                        </a:lnSpc>
                        <a:spcAft>
                          <a:spcPts val="490"/>
                        </a:spcAft>
                      </a:pPr>
                      <a:r>
                        <a:rPr lang="ar-SA" sz="1300">
                          <a:latin typeface="Arial Unicode MS"/>
                        </a:rPr>
                        <a:t>الخبرة</a:t>
                      </a:r>
                    </a:p>
                    <a:p>
                      <a:pPr marR="127000" indent="0" algn="r" rtl="1">
                        <a:lnSpc>
                          <a:spcPts val="1880"/>
                        </a:lnSpc>
                      </a:pPr>
                      <a:r>
                        <a:rPr lang="ar-SA" sz="1300">
                          <a:latin typeface="Arial Unicode MS"/>
                        </a:rPr>
                        <a:t>الوية</a:t>
                      </a:r>
                    </a:p>
                  </a:txBody>
                  <a:tcPr marL="0" marR="0" marT="0" marB="0" anchor="b"/>
                </a:tc>
                <a:tc>
                  <a:txBody>
                    <a:bodyPr/>
                    <a:lstStyle/>
                    <a:p>
                      <a:pPr marR="203200" indent="0" algn="r" rtl="1">
                        <a:lnSpc>
                          <a:spcPts val="1880"/>
                        </a:lnSpc>
                        <a:spcAft>
                          <a:spcPts val="630"/>
                        </a:spcAft>
                      </a:pPr>
                      <a:r>
                        <a:rPr lang="ar-SA" sz="1300">
                          <a:latin typeface="Arial Unicode MS"/>
                        </a:rPr>
                        <a:t>اول</a:t>
                      </a:r>
                    </a:p>
                    <a:p>
                      <a:pPr indent="0" algn="r" rtl="1">
                        <a:lnSpc>
                          <a:spcPts val="1880"/>
                        </a:lnSpc>
                        <a:spcAft>
                          <a:spcPts val="630"/>
                        </a:spcAft>
                      </a:pPr>
                      <a:r>
                        <a:rPr lang="ar-SA" sz="1300">
                          <a:latin typeface="Arial Unicode MS"/>
                        </a:rPr>
                        <a:t>المربوط</a:t>
                      </a:r>
                    </a:p>
                    <a:p>
                      <a:pPr indent="0" algn="r" rtl="1">
                        <a:lnSpc>
                          <a:spcPts val="1880"/>
                        </a:lnSpc>
                      </a:pPr>
                      <a:r>
                        <a:rPr lang="ar-SA" sz="1300">
                          <a:latin typeface="Arial Unicode MS"/>
                        </a:rPr>
                        <a:t>النهري</a:t>
                      </a:r>
                    </a:p>
                  </a:txBody>
                  <a:tcPr marL="0" marR="0" marT="0" marB="0" anchor="b"/>
                </a:tc>
                <a:tc>
                  <a:txBody>
                    <a:bodyPr/>
                    <a:lstStyle/>
                    <a:p>
                      <a:endParaRPr sz="5700"/>
                    </a:p>
                  </a:txBody>
                  <a:tcPr marL="0" marR="0" marT="0" marB="0"/>
                </a:tc>
              </a:tr>
              <a:tr h="1039415">
                <a:tc>
                  <a:txBody>
                    <a:bodyPr/>
                    <a:lstStyle/>
                    <a:p>
                      <a:pPr marL="101600" marR="101600" indent="0" algn="just" rtl="1">
                        <a:lnSpc>
                          <a:spcPts val="2756"/>
                        </a:lnSpc>
                      </a:pPr>
                      <a:r>
                        <a:rPr lang="ar-SA" sz="1500">
                          <a:latin typeface="Arial Unicode MS"/>
                        </a:rPr>
                        <a:t>رآب </a:t>
                      </a:r>
                      <a:r>
                        <a:rPr lang="ar-SA" sz="1200">
                          <a:latin typeface="Arial Unicode MS"/>
                        </a:rPr>
                        <a:t>ثلاثة </a:t>
                      </a:r>
                      <a:r>
                        <a:rPr lang="ar-SA" sz="1300">
                          <a:latin typeface="Arial Unicode MS"/>
                        </a:rPr>
                        <a:t>انهرعلى </a:t>
                      </a:r>
                      <a:r>
                        <a:rPr lang="en-US" sz="1300">
                          <a:latin typeface="Arial Unicode MS"/>
                        </a:rPr>
                        <a:t>١</a:t>
                      </a:r>
                      <a:r>
                        <a:rPr lang="ar-SA" sz="1300">
                          <a:latin typeface="Arial Unicode MS"/>
                        </a:rPr>
                        <a:t>نلايغل</a:t>
                      </a:r>
                    </a:p>
                  </a:txBody>
                  <a:tcPr marL="0" marR="0" marT="0" marB="0" anchor="b"/>
                </a:tc>
                <a:tc>
                  <a:txBody>
                    <a:bodyPr/>
                    <a:lstStyle/>
                    <a:p>
                      <a:pPr indent="0" algn="ctr" rtl="1">
                        <a:lnSpc>
                          <a:spcPts val="2672"/>
                        </a:lnSpc>
                      </a:pPr>
                      <a:r>
                        <a:rPr lang="ar-SA" sz="1300">
                          <a:latin typeface="Arial Unicode MS"/>
                        </a:rPr>
                        <a:t>..</a:t>
                      </a:r>
                      <a:r>
                        <a:rPr lang="en-US" sz="1300">
                          <a:latin typeface="Arial Unicode MS"/>
                        </a:rPr>
                        <a:t>٣</a:t>
                      </a:r>
                      <a:r>
                        <a:rPr lang="ar-SA" sz="1300">
                          <a:latin typeface="Arial Unicode MS"/>
                        </a:rPr>
                        <a:t>ل</a:t>
                      </a:r>
                      <a:r>
                        <a:rPr lang="en-US" sz="1300">
                          <a:latin typeface="Arial Unicode MS"/>
                        </a:rPr>
                        <a:t>٠</a:t>
                      </a:r>
                      <a:r>
                        <a:rPr lang="ar-SA" sz="1300">
                          <a:latin typeface="Arial Unicode MS"/>
                        </a:rPr>
                        <a:t>ن راتبه </a:t>
                      </a:r>
                      <a:r>
                        <a:rPr lang="en-US" sz="1300">
                          <a:latin typeface="Arial Unicode MS"/>
                        </a:rPr>
                        <a:t>١</a:t>
                      </a:r>
                      <a:r>
                        <a:rPr lang="ar-SA" sz="1300">
                          <a:latin typeface="Arial Unicode MS"/>
                        </a:rPr>
                        <a:t>تل س</a:t>
                      </a:r>
                      <a:r>
                        <a:rPr lang="en-US" sz="1300">
                          <a:latin typeface="Arial Unicode MS"/>
                        </a:rPr>
                        <a:t>٢٠٠٠</a:t>
                      </a:r>
                    </a:p>
                  </a:txBody>
                  <a:tcPr marL="0" marR="0" marT="0" marB="0" anchor="b"/>
                </a:tc>
                <a:tc>
                  <a:txBody>
                    <a:bodyPr/>
                    <a:lstStyle/>
                    <a:p>
                      <a:pPr marL="152400" indent="0">
                        <a:lnSpc>
                          <a:spcPts val="1880"/>
                        </a:lnSpc>
                      </a:pPr>
                      <a:r>
                        <a:rPr lang="ar-SA" sz="1300">
                          <a:latin typeface="Arial Unicode MS"/>
                        </a:rPr>
                        <a:t>٢٨٠.</a:t>
                      </a:r>
                    </a:p>
                  </a:txBody>
                  <a:tcPr marL="0" marR="0" marT="0" marB="0"/>
                </a:tc>
                <a:tc>
                  <a:txBody>
                    <a:bodyPr/>
                    <a:lstStyle/>
                    <a:p>
                      <a:pPr marL="228600" indent="0">
                        <a:lnSpc>
                          <a:spcPts val="1880"/>
                        </a:lnSpc>
                      </a:pPr>
                      <a:r>
                        <a:rPr lang="ar-SA" sz="1300">
                          <a:latin typeface="Arial Unicode MS"/>
                        </a:rPr>
                        <a:t>٨٠</a:t>
                      </a:r>
                    </a:p>
                  </a:txBody>
                  <a:tcPr marL="0" marR="0" marT="0" marB="0"/>
                </a:tc>
                <a:tc>
                  <a:txBody>
                    <a:bodyPr/>
                    <a:lstStyle/>
                    <a:p>
                      <a:endParaRPr sz="5000"/>
                    </a:p>
                  </a:txBody>
                  <a:tcPr marL="0" marR="0" marT="0" marB="0"/>
                </a:tc>
                <a:tc>
                  <a:txBody>
                    <a:bodyPr/>
                    <a:lstStyle/>
                    <a:p>
                      <a:pPr marL="254000" marR="177800" indent="0" algn="just" rtl="1">
                        <a:lnSpc>
                          <a:spcPts val="2559"/>
                        </a:lnSpc>
                      </a:pPr>
                      <a:r>
                        <a:rPr lang="ar-SA" sz="1300">
                          <a:latin typeface="Arial Unicode MS"/>
                        </a:rPr>
                        <a:t>الثانوية المامة مع خنبرة فى مجال الترجمة الطلوبة لدة لا تقل عن </a:t>
                      </a:r>
                      <a:r>
                        <a:rPr lang="ar-SA" sz="1200">
                          <a:latin typeface="Arial Unicode MS"/>
                        </a:rPr>
                        <a:t>ثلاثة </a:t>
                      </a:r>
                      <a:r>
                        <a:rPr lang="ar-SA" sz="1300">
                          <a:latin typeface="Arial Unicode MS"/>
                        </a:rPr>
                        <a:t>شوات</a:t>
                      </a:r>
                    </a:p>
                  </a:txBody>
                  <a:tcPr marL="0" marR="0" marT="0" marB="0" anchor="b"/>
                </a:tc>
              </a:tr>
              <a:tr h="1682353">
                <a:tc>
                  <a:txBody>
                    <a:bodyPr/>
                    <a:lstStyle/>
                    <a:p>
                      <a:pPr indent="0" algn="ctr" rtl="1">
                        <a:lnSpc>
                          <a:spcPts val="2166"/>
                        </a:lnSpc>
                      </a:pPr>
                      <a:r>
                        <a:rPr lang="ar-SA" sz="1300">
                          <a:latin typeface="Arial Unicode MS"/>
                        </a:rPr>
                        <a:t>ولا يزيد عن ...</a:t>
                      </a:r>
                      <a:r>
                        <a:rPr lang="en-US" sz="1300">
                          <a:latin typeface="Arial Unicode MS"/>
                        </a:rPr>
                        <a:t>١٤</a:t>
                      </a:r>
                    </a:p>
                  </a:txBody>
                  <a:tcPr marL="0" marR="0" marT="0" marB="0" anchor="ctr"/>
                </a:tc>
                <a:tc>
                  <a:txBody>
                    <a:bodyPr/>
                    <a:lstStyle/>
                    <a:p>
                      <a:pPr indent="0" algn="ctr" rtl="1">
                        <a:lnSpc>
                          <a:spcPts val="2644"/>
                        </a:lnSpc>
                      </a:pPr>
                      <a:r>
                        <a:rPr lang="en-US" sz="1300">
                          <a:latin typeface="Arial Unicode MS"/>
                        </a:rPr>
                        <a:t>٣٥٠</a:t>
                      </a:r>
                      <a:r>
                        <a:rPr lang="ar-SA" sz="1300">
                          <a:latin typeface="Arial Unicode MS"/>
                        </a:rPr>
                        <a:t> ل</a:t>
                      </a:r>
                      <a:r>
                        <a:rPr lang="en-US" sz="1300">
                          <a:latin typeface="Arial Unicode MS"/>
                        </a:rPr>
                        <a:t>٠</a:t>
                      </a:r>
                      <a:r>
                        <a:rPr lang="ar-SA" sz="1300">
                          <a:latin typeface="Arial Unicode MS"/>
                        </a:rPr>
                        <a:t>ن راتبه من </a:t>
                      </a:r>
                      <a:r>
                        <a:rPr lang="en-US" sz="1300">
                          <a:latin typeface="Arial Unicode MS"/>
                        </a:rPr>
                        <a:t>٠٠</a:t>
                      </a:r>
                      <a:r>
                        <a:rPr lang="ar-SA" sz="1300">
                          <a:latin typeface="Arial Unicode MS"/>
                        </a:rPr>
                        <a:t> </a:t>
                      </a:r>
                      <a:r>
                        <a:rPr lang="en-US" sz="1300">
                          <a:latin typeface="Arial Unicode MS"/>
                        </a:rPr>
                        <a:t>٢٠</a:t>
                      </a:r>
                      <a:r>
                        <a:rPr lang="ar-SA" sz="1300">
                          <a:latin typeface="Arial Unicode MS"/>
                        </a:rPr>
                        <a:t> إر</a:t>
                      </a:r>
                      <a:r>
                        <a:rPr lang="en-US" sz="1300">
                          <a:latin typeface="Arial Unicode MS"/>
                        </a:rPr>
                        <a:t>٠٠</a:t>
                      </a:r>
                      <a:r>
                        <a:rPr lang="ar-SA" sz="1300">
                          <a:latin typeface="Arial Unicode MS"/>
                        </a:rPr>
                        <a:t>ه</a:t>
                      </a:r>
                      <a:r>
                        <a:rPr lang="en-US" sz="1300">
                          <a:latin typeface="Arial Unicode MS"/>
                        </a:rPr>
                        <a:t>٣</a:t>
                      </a:r>
                      <a:r>
                        <a:rPr lang="ar-SA" sz="1300">
                          <a:latin typeface="Arial Unicode MS"/>
                        </a:rPr>
                        <a:t> </a:t>
                      </a:r>
                      <a:r>
                        <a:rPr lang="en-US" sz="1300">
                          <a:latin typeface="Arial Unicode MS"/>
                        </a:rPr>
                        <a:t>٠</a:t>
                      </a:r>
                      <a:r>
                        <a:rPr lang="ar-SA" sz="1300">
                          <a:latin typeface="Arial Unicode MS"/>
                        </a:rPr>
                        <a:t> </a:t>
                      </a:r>
                      <a:r>
                        <a:rPr lang="en-US" sz="1300">
                          <a:latin typeface="Arial Unicode MS"/>
                        </a:rPr>
                        <a:t>٠</a:t>
                      </a:r>
                      <a:r>
                        <a:rPr lang="ar-SA" sz="1300">
                          <a:latin typeface="Arial Unicode MS"/>
                        </a:rPr>
                        <a:t> </a:t>
                      </a:r>
                      <a:r>
                        <a:rPr lang="en-US" sz="1300">
                          <a:latin typeface="Arial Unicode MS"/>
                        </a:rPr>
                        <a:t>٤</a:t>
                      </a:r>
                      <a:r>
                        <a:rPr lang="ar-SA" sz="1300">
                          <a:latin typeface="Arial Unicode MS"/>
                        </a:rPr>
                        <a:t> لمن راتبه أكثرمن...</a:t>
                      </a:r>
                      <a:r>
                        <a:rPr lang="en-US" sz="1300">
                          <a:latin typeface="Arial Unicode MS"/>
                        </a:rPr>
                        <a:t>٤</a:t>
                      </a:r>
                    </a:p>
                  </a:txBody>
                  <a:tcPr marL="0" marR="0" marT="0" marB="0" anchor="b"/>
                </a:tc>
                <a:tc>
                  <a:txBody>
                    <a:bodyPr/>
                    <a:lstStyle/>
                    <a:p>
                      <a:pPr marL="152400" indent="0">
                        <a:lnSpc>
                          <a:spcPts val="1880"/>
                        </a:lnSpc>
                      </a:pPr>
                      <a:r>
                        <a:rPr lang="ar-SA" sz="1300">
                          <a:latin typeface="Arial Unicode MS"/>
                        </a:rPr>
                        <a:t>٣١٥٠</a:t>
                      </a:r>
                    </a:p>
                  </a:txBody>
                  <a:tcPr marL="0" marR="0" marT="0" marB="0"/>
                </a:tc>
                <a:tc>
                  <a:txBody>
                    <a:bodyPr/>
                    <a:lstStyle/>
                    <a:p>
                      <a:endParaRPr sz="8000"/>
                    </a:p>
                  </a:txBody>
                  <a:tcPr marL="0" marR="0" marT="0" marB="0"/>
                </a:tc>
                <a:tc>
                  <a:txBody>
                    <a:bodyPr/>
                    <a:lstStyle/>
                    <a:p>
                      <a:pPr indent="0" algn="r" rtl="1">
                        <a:lnSpc>
                          <a:spcPts val="1880"/>
                        </a:lnSpc>
                      </a:pPr>
                      <a:r>
                        <a:rPr lang="en-US" sz="1300">
                          <a:latin typeface="Arial Unicode MS"/>
                        </a:rPr>
                        <a:t>٠</a:t>
                      </a:r>
                      <a:r>
                        <a:rPr lang="ar-SA" sz="1300">
                          <a:latin typeface="Arial Unicode MS"/>
                        </a:rPr>
                        <a:t> </a:t>
                      </a:r>
                      <a:r>
                        <a:rPr lang="en-US" sz="1300">
                          <a:latin typeface="Arial Unicode MS"/>
                        </a:rPr>
                        <a:t>١٨٠</a:t>
                      </a:r>
                    </a:p>
                  </a:txBody>
                  <a:tcPr marL="0" marR="0" marT="0" marB="0"/>
                </a:tc>
                <a:tc>
                  <a:txBody>
                    <a:bodyPr/>
                    <a:lstStyle/>
                    <a:p>
                      <a:pPr marR="177800" indent="0" algn="r" rtl="1">
                        <a:lnSpc>
                          <a:spcPts val="2588"/>
                        </a:lnSpc>
                      </a:pPr>
                      <a:r>
                        <a:rPr lang="ar-SA" sz="1300">
                          <a:latin typeface="Arial Unicode MS"/>
                        </a:rPr>
                        <a:t>الثانوية العامة </a:t>
                      </a:r>
                      <a:r>
                        <a:rPr lang="en-US" sz="1400">
                          <a:latin typeface="Arial Unicode MS"/>
                        </a:rPr>
                        <a:t>٠</a:t>
                      </a:r>
                      <a:r>
                        <a:rPr lang="ar-SA" sz="1400">
                          <a:latin typeface="Arial Unicode MS"/>
                        </a:rPr>
                        <a:t>ع </a:t>
                      </a:r>
                      <a:r>
                        <a:rPr lang="ar-SA" sz="1300">
                          <a:latin typeface="Arial Unicode MS"/>
                        </a:rPr>
                        <a:t>دبلوم لغة أجنيه لا تقل عن سة وإجادة اكربة من اسة العربية إر اسةالأحذ</a:t>
                      </a:r>
                      <a:r>
                        <a:rPr lang="en-US" sz="1300">
                          <a:latin typeface="Arial Unicode MS"/>
                        </a:rPr>
                        <a:t>٠</a:t>
                      </a:r>
                      <a:r>
                        <a:rPr lang="ar-SA" sz="1300">
                          <a:latin typeface="Arial Unicode MS"/>
                        </a:rPr>
                        <a:t>ة الطلومة وبالعكس</a:t>
                      </a:r>
                    </a:p>
                  </a:txBody>
                  <a:tcPr marL="0" marR="0" marT="0" marB="0" anchor="b"/>
                </a:tc>
              </a:tr>
              <a:tr h="1671637">
                <a:tc>
                  <a:txBody>
                    <a:bodyPr/>
                    <a:lstStyle/>
                    <a:p>
                      <a:endParaRPr sz="7900"/>
                    </a:p>
                  </a:txBody>
                  <a:tcPr marL="0" marR="0" marT="0" marB="0"/>
                </a:tc>
                <a:tc>
                  <a:txBody>
                    <a:bodyPr/>
                    <a:lstStyle/>
                    <a:p>
                      <a:endParaRPr sz="7900"/>
                    </a:p>
                  </a:txBody>
                  <a:tcPr marL="0" marR="0" marT="0" marB="0"/>
                </a:tc>
                <a:tc>
                  <a:txBody>
                    <a:bodyPr/>
                    <a:lstStyle/>
                    <a:p>
                      <a:pPr marL="152400" indent="0">
                        <a:lnSpc>
                          <a:spcPts val="1880"/>
                        </a:lnSpc>
                      </a:pPr>
                      <a:r>
                        <a:rPr lang="ar-SA" sz="1300">
                          <a:latin typeface="Arial Unicode MS"/>
                        </a:rPr>
                        <a:t>٣٤٠.</a:t>
                      </a:r>
                    </a:p>
                  </a:txBody>
                  <a:tcPr marL="0" marR="0" marT="0" marB="0"/>
                </a:tc>
                <a:tc>
                  <a:txBody>
                    <a:bodyPr/>
                    <a:lstStyle/>
                    <a:p>
                      <a:pPr marL="228600" indent="0">
                        <a:lnSpc>
                          <a:spcPts val="1880"/>
                        </a:lnSpc>
                      </a:pPr>
                      <a:r>
                        <a:rPr lang="ar-SA" sz="1300">
                          <a:latin typeface="Arial Unicode MS"/>
                        </a:rPr>
                        <a:t>١٠.</a:t>
                      </a:r>
                    </a:p>
                  </a:txBody>
                  <a:tcPr marL="0" marR="0" marT="0" marB="0"/>
                </a:tc>
                <a:tc>
                  <a:txBody>
                    <a:bodyPr/>
                    <a:lstStyle/>
                    <a:p>
                      <a:endParaRPr sz="7900"/>
                    </a:p>
                  </a:txBody>
                  <a:tcPr marL="0" marR="0" marT="0" marB="0"/>
                </a:tc>
                <a:tc>
                  <a:txBody>
                    <a:bodyPr/>
                    <a:lstStyle/>
                    <a:p>
                      <a:pPr marR="177800" indent="0" algn="r" rtl="1">
                        <a:lnSpc>
                          <a:spcPts val="2616"/>
                        </a:lnSpc>
                      </a:pPr>
                      <a:r>
                        <a:rPr lang="ar-SA" sz="1300">
                          <a:latin typeface="Arial Unicode MS"/>
                        </a:rPr>
                        <a:t>الثانوية العامة وإجادة الترجمة من اللغة </a:t>
                      </a:r>
                      <a:r>
                        <a:rPr lang="ar-SA" sz="1200">
                          <a:latin typeface="Arial Unicode MS"/>
                        </a:rPr>
                        <a:t>العرمة </a:t>
                      </a:r>
                      <a:r>
                        <a:rPr lang="ar-SA" sz="1300">
                          <a:latin typeface="Arial Unicode MS"/>
                        </a:rPr>
                        <a:t>ار اللغة الأجندة الطلومة ومالعكس </a:t>
                      </a:r>
                      <a:r>
                        <a:rPr lang="en-US" sz="1400">
                          <a:latin typeface="Arial Unicode MS"/>
                        </a:rPr>
                        <a:t>٠</a:t>
                      </a:r>
                      <a:r>
                        <a:rPr lang="ar-SA" sz="1400">
                          <a:latin typeface="Arial Unicode MS"/>
                        </a:rPr>
                        <a:t>ع </a:t>
                      </a:r>
                      <a:r>
                        <a:rPr lang="ar-SA" sz="1300">
                          <a:latin typeface="Arial Unicode MS"/>
                        </a:rPr>
                        <a:t>دطوم لعة أجنية لدة لاتقل عن ستين.</a:t>
                      </a:r>
                    </a:p>
                  </a:txBody>
                  <a:tcPr marL="0" marR="0" marT="0" marB="0" anchor="b"/>
                </a:tc>
              </a:tr>
              <a:tr h="675084">
                <a:tc>
                  <a:txBody>
                    <a:bodyPr/>
                    <a:lstStyle/>
                    <a:p>
                      <a:pPr indent="0" algn="ctr">
                        <a:lnSpc>
                          <a:spcPts val="1880"/>
                        </a:lnSpc>
                      </a:pPr>
                      <a:r>
                        <a:rPr lang="en-US" sz="1300">
                          <a:latin typeface="Arial Unicode MS"/>
                        </a:rPr>
                        <a:t>= =</a:t>
                      </a:r>
                    </a:p>
                  </a:txBody>
                  <a:tcPr marL="0" marR="0" marT="0" marB="0"/>
                </a:tc>
                <a:tc>
                  <a:txBody>
                    <a:bodyPr/>
                    <a:lstStyle/>
                    <a:p>
                      <a:pPr indent="0" algn="ctr">
                        <a:lnSpc>
                          <a:spcPts val="1880"/>
                        </a:lnSpc>
                      </a:pPr>
                      <a:r>
                        <a:rPr lang="en-US" sz="1300">
                          <a:latin typeface="Arial Unicode MS"/>
                        </a:rPr>
                        <a:t>= =</a:t>
                      </a:r>
                    </a:p>
                  </a:txBody>
                  <a:tcPr marL="0" marR="0" marT="0" marB="0"/>
                </a:tc>
                <a:tc>
                  <a:txBody>
                    <a:bodyPr/>
                    <a:lstStyle/>
                    <a:p>
                      <a:pPr marL="152400" indent="0">
                        <a:lnSpc>
                          <a:spcPts val="1880"/>
                        </a:lnSpc>
                      </a:pPr>
                      <a:r>
                        <a:rPr lang="ar-SA" sz="1300">
                          <a:latin typeface="Arial Unicode MS"/>
                        </a:rPr>
                        <a:t>١٧٥.</a:t>
                      </a:r>
                    </a:p>
                  </a:txBody>
                  <a:tcPr marL="0" marR="0" marT="0" marB="0"/>
                </a:tc>
                <a:tc>
                  <a:txBody>
                    <a:bodyPr/>
                    <a:lstStyle/>
                    <a:p>
                      <a:pPr marL="228600" indent="0">
                        <a:lnSpc>
                          <a:spcPts val="1880"/>
                        </a:lnSpc>
                      </a:pPr>
                      <a:r>
                        <a:rPr lang="ar-SA" sz="1300">
                          <a:latin typeface="Arial Unicode MS"/>
                        </a:rPr>
                        <a:t>٦٠</a:t>
                      </a:r>
                    </a:p>
                  </a:txBody>
                  <a:tcPr marL="0" marR="0" marT="0" marB="0"/>
                </a:tc>
                <a:tc>
                  <a:txBody>
                    <a:bodyPr/>
                    <a:lstStyle/>
                    <a:p>
                      <a:pPr indent="0" algn="r">
                        <a:lnSpc>
                          <a:spcPts val="1880"/>
                        </a:lnSpc>
                      </a:pPr>
                      <a:r>
                        <a:rPr lang="ar-SA" sz="1300">
                          <a:latin typeface="Arial Unicode MS"/>
                        </a:rPr>
                        <a:t>٨٥٠</a:t>
                      </a:r>
                    </a:p>
                  </a:txBody>
                  <a:tcPr marL="0" marR="0" marT="0" marB="0"/>
                </a:tc>
                <a:tc>
                  <a:txBody>
                    <a:bodyPr/>
                    <a:lstStyle/>
                    <a:p>
                      <a:pPr marR="177800" indent="0" algn="r" rtl="1">
                        <a:lnSpc>
                          <a:spcPts val="2363"/>
                        </a:lnSpc>
                      </a:pPr>
                      <a:r>
                        <a:rPr lang="ar-SA" sz="1300">
                          <a:latin typeface="Arial Unicode MS"/>
                        </a:rPr>
                        <a:t>ثهادة الكفاء؛ </a:t>
                      </a:r>
                      <a:r>
                        <a:rPr lang="ar-SA" sz="1200">
                          <a:latin typeface="Arial Unicode MS"/>
                        </a:rPr>
                        <a:t>التوسلة </a:t>
                      </a:r>
                      <a:r>
                        <a:rPr lang="en-US" sz="1400">
                          <a:latin typeface="Arial Unicode MS"/>
                        </a:rPr>
                        <a:t>٠</a:t>
                      </a:r>
                      <a:r>
                        <a:rPr lang="ar-SA" sz="1400">
                          <a:latin typeface="Arial Unicode MS"/>
                        </a:rPr>
                        <a:t>ع </a:t>
                      </a:r>
                      <a:r>
                        <a:rPr lang="ar-SA" sz="1300">
                          <a:latin typeface="Arial Unicode MS"/>
                        </a:rPr>
                        <a:t>إجادة الطباعة على الألة الرية.</a:t>
                      </a:r>
                    </a:p>
                  </a:txBody>
                  <a:tcPr marL="0" marR="0" marT="0" marB="0" anchor="b"/>
                </a:tc>
              </a:tr>
              <a:tr h="1021556">
                <a:tc>
                  <a:txBody>
                    <a:bodyPr/>
                    <a:lstStyle/>
                    <a:p>
                      <a:endParaRPr sz="4900"/>
                    </a:p>
                  </a:txBody>
                  <a:tcPr marL="0" marR="0" marT="0" marB="0"/>
                </a:tc>
                <a:tc>
                  <a:txBody>
                    <a:bodyPr/>
                    <a:lstStyle/>
                    <a:p>
                      <a:endParaRPr sz="4900"/>
                    </a:p>
                  </a:txBody>
                  <a:tcPr marL="0" marR="0" marT="0" marB="0"/>
                </a:tc>
                <a:tc>
                  <a:txBody>
                    <a:bodyPr/>
                    <a:lstStyle/>
                    <a:p>
                      <a:pPr marL="152400" indent="0">
                        <a:lnSpc>
                          <a:spcPts val="1880"/>
                        </a:lnSpc>
                      </a:pPr>
                      <a:r>
                        <a:rPr lang="ar-SA" sz="1300">
                          <a:latin typeface="Arial Unicode MS"/>
                        </a:rPr>
                        <a:t>٢٢٠.</a:t>
                      </a:r>
                    </a:p>
                  </a:txBody>
                  <a:tcPr marL="0" marR="0" marT="0" marB="0"/>
                </a:tc>
                <a:tc>
                  <a:txBody>
                    <a:bodyPr/>
                    <a:lstStyle/>
                    <a:p>
                      <a:pPr marL="228600" indent="0">
                        <a:lnSpc>
                          <a:spcPts val="1880"/>
                        </a:lnSpc>
                      </a:pPr>
                      <a:r>
                        <a:rPr lang="ar-SA" sz="1300">
                          <a:latin typeface="Arial Unicode MS"/>
                        </a:rPr>
                        <a:t>٧٠</a:t>
                      </a:r>
                    </a:p>
                  </a:txBody>
                  <a:tcPr marL="0" marR="0" marT="0" marB="0"/>
                </a:tc>
                <a:tc>
                  <a:txBody>
                    <a:bodyPr/>
                    <a:lstStyle/>
                    <a:p>
                      <a:pPr marL="190500" indent="0">
                        <a:lnSpc>
                          <a:spcPts val="1880"/>
                        </a:lnSpc>
                      </a:pPr>
                      <a:r>
                        <a:rPr lang="ar-SA" sz="1300">
                          <a:latin typeface="Arial Unicode MS"/>
                        </a:rPr>
                        <a:t>١٢..</a:t>
                      </a:r>
                    </a:p>
                  </a:txBody>
                  <a:tcPr marL="0" marR="0" marT="0" marB="0"/>
                </a:tc>
                <a:tc>
                  <a:txBody>
                    <a:bodyPr/>
                    <a:lstStyle/>
                    <a:p>
                      <a:pPr marR="177800" indent="0" algn="r" rtl="1">
                        <a:lnSpc>
                          <a:spcPts val="2391"/>
                        </a:lnSpc>
                        <a:spcAft>
                          <a:spcPts val="420"/>
                        </a:spcAft>
                      </a:pPr>
                      <a:r>
                        <a:rPr lang="ar-SA" sz="1300">
                          <a:latin typeface="Arial Unicode MS"/>
                        </a:rPr>
                        <a:t>ثهادة الكفاء؛ المتومطة </a:t>
                      </a:r>
                      <a:r>
                        <a:rPr lang="en-US" sz="1400">
                          <a:latin typeface="Arial Unicode MS"/>
                        </a:rPr>
                        <a:t>٠</a:t>
                      </a:r>
                      <a:r>
                        <a:rPr lang="ar-SA" sz="1400">
                          <a:latin typeface="Arial Unicode MS"/>
                        </a:rPr>
                        <a:t>ع </a:t>
                      </a:r>
                      <a:r>
                        <a:rPr lang="ar-SA" sz="1300">
                          <a:latin typeface="Arial Unicode MS"/>
                        </a:rPr>
                        <a:t>إجادة الطباعة على الألة الربية</a:t>
                      </a:r>
                    </a:p>
                    <a:p>
                      <a:pPr marR="177800" indent="0" algn="just" rtl="1">
                        <a:lnSpc>
                          <a:spcPts val="1880"/>
                        </a:lnSpc>
                      </a:pPr>
                      <a:r>
                        <a:rPr lang="ar-SA" sz="1300">
                          <a:latin typeface="Arial Unicode MS"/>
                        </a:rPr>
                        <a:t>دالأنرنجبة.</a:t>
                      </a:r>
                    </a:p>
                  </a:txBody>
                  <a:tcPr marL="0" marR="0" marT="0" marB="0" anchor="b"/>
                </a:tc>
              </a:tr>
              <a:tr h="1389459">
                <a:tc>
                  <a:txBody>
                    <a:bodyPr/>
                    <a:lstStyle/>
                    <a:p>
                      <a:endParaRPr sz="6600"/>
                    </a:p>
                  </a:txBody>
                  <a:tcPr marL="0" marR="0" marT="0" marB="0"/>
                </a:tc>
                <a:tc>
                  <a:txBody>
                    <a:bodyPr/>
                    <a:lstStyle/>
                    <a:p>
                      <a:endParaRPr sz="6600"/>
                    </a:p>
                  </a:txBody>
                  <a:tcPr marL="0" marR="0" marT="0" marB="0"/>
                </a:tc>
                <a:tc>
                  <a:txBody>
                    <a:bodyPr/>
                    <a:lstStyle/>
                    <a:p>
                      <a:pPr marL="152400" indent="0">
                        <a:lnSpc>
                          <a:spcPts val="1880"/>
                        </a:lnSpc>
                      </a:pPr>
                      <a:r>
                        <a:rPr lang="ar-SA" sz="1300">
                          <a:latin typeface="Arial Unicode MS"/>
                        </a:rPr>
                        <a:t>٢٢٥.</a:t>
                      </a:r>
                    </a:p>
                  </a:txBody>
                  <a:tcPr marL="0" marR="0" marT="0" marB="0"/>
                </a:tc>
                <a:tc>
                  <a:txBody>
                    <a:bodyPr/>
                    <a:lstStyle/>
                    <a:p>
                      <a:pPr marL="228600" indent="0">
                        <a:lnSpc>
                          <a:spcPts val="1880"/>
                        </a:lnSpc>
                      </a:pPr>
                      <a:r>
                        <a:rPr lang="ar-SA" sz="1300">
                          <a:latin typeface="Arial Unicode MS"/>
                        </a:rPr>
                        <a:t>٧٠</a:t>
                      </a:r>
                    </a:p>
                  </a:txBody>
                  <a:tcPr marL="0" marR="0" marT="0" marB="0"/>
                </a:tc>
                <a:tc>
                  <a:txBody>
                    <a:bodyPr/>
                    <a:lstStyle/>
                    <a:p>
                      <a:pPr marL="190500" indent="0">
                        <a:lnSpc>
                          <a:spcPts val="1880"/>
                        </a:lnSpc>
                      </a:pPr>
                      <a:r>
                        <a:rPr lang="ar-SA" sz="1300">
                          <a:latin typeface="Arial Unicode MS"/>
                        </a:rPr>
                        <a:t>١٢٠.</a:t>
                      </a:r>
                    </a:p>
                  </a:txBody>
                  <a:tcPr marL="0" marR="0" marT="0" marB="0"/>
                </a:tc>
                <a:tc>
                  <a:txBody>
                    <a:bodyPr/>
                    <a:lstStyle/>
                    <a:p>
                      <a:pPr marL="139700" marR="177800" indent="0" algn="just" rtl="1">
                        <a:lnSpc>
                          <a:spcPts val="2363"/>
                        </a:lnSpc>
                      </a:pPr>
                      <a:r>
                        <a:rPr lang="ar-SA" sz="1300">
                          <a:latin typeface="Arial Unicode MS"/>
                        </a:rPr>
                        <a:t>ثهادة الثانوية العامة </a:t>
                      </a:r>
                      <a:r>
                        <a:rPr lang="en-US" sz="1400">
                          <a:latin typeface="Arial Unicode MS"/>
                        </a:rPr>
                        <a:t>٠</a:t>
                      </a:r>
                      <a:r>
                        <a:rPr lang="ar-SA" sz="1400">
                          <a:latin typeface="Arial Unicode MS"/>
                        </a:rPr>
                        <a:t>ع </a:t>
                      </a:r>
                      <a:r>
                        <a:rPr lang="ar-SA" sz="1300">
                          <a:latin typeface="Arial Unicode MS"/>
                        </a:rPr>
                        <a:t>إجادة الطاعة على الألة الرمة </a:t>
                      </a:r>
                      <a:r>
                        <a:rPr lang="en-US" sz="1300">
                          <a:latin typeface="Arial Unicode MS"/>
                        </a:rPr>
                        <a:t>١</a:t>
                      </a:r>
                      <a:r>
                        <a:rPr lang="ar-SA" sz="1300">
                          <a:latin typeface="Arial Unicode MS"/>
                        </a:rPr>
                        <a:t>و شهادة الثانومة اتحارمة تخصص آلة كاتبة.</a:t>
                      </a:r>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739" y="0"/>
            <a:ext cx="7063563" cy="2176130"/>
          </a:xfrm>
          <a:prstGeom prst="rect">
            <a:avLst/>
          </a:prstGeom>
        </p:spPr>
      </p:pic>
      <p:pic>
        <p:nvPicPr>
          <p:cNvPr id="3" name="Picture 2"/>
          <p:cNvPicPr>
            <a:picLocks noChangeAspect="1"/>
          </p:cNvPicPr>
          <p:nvPr/>
        </p:nvPicPr>
        <p:blipFill>
          <a:blip r:embed="rId3"/>
          <a:stretch>
            <a:fillRect/>
          </a:stretch>
        </p:blipFill>
        <p:spPr>
          <a:xfrm>
            <a:off x="297711" y="9381460"/>
            <a:ext cx="492642" cy="1261730"/>
          </a:xfrm>
          <a:prstGeom prst="rect">
            <a:avLst/>
          </a:prstGeom>
        </p:spPr>
      </p:pic>
      <p:graphicFrame>
        <p:nvGraphicFramePr>
          <p:cNvPr id="4" name="Table 3"/>
          <p:cNvGraphicFramePr>
            <a:graphicFrameLocks noGrp="1"/>
          </p:cNvGraphicFramePr>
          <p:nvPr/>
        </p:nvGraphicFramePr>
        <p:xfrm>
          <a:off x="404037" y="2225748"/>
          <a:ext cx="6365358" cy="4834270"/>
        </p:xfrm>
        <a:graphic>
          <a:graphicData uri="http://schemas.openxmlformats.org/drawingml/2006/table">
            <a:tbl>
              <a:tblPr/>
              <a:tblGrid>
                <a:gridCol w="411125"/>
                <a:gridCol w="946297"/>
                <a:gridCol w="1073888"/>
                <a:gridCol w="680483"/>
                <a:gridCol w="613144"/>
                <a:gridCol w="641497"/>
                <a:gridCol w="1998920"/>
              </a:tblGrid>
              <a:tr h="1360967">
                <a:tc>
                  <a:txBody>
                    <a:bodyPr/>
                    <a:lstStyle/>
                    <a:p>
                      <a:endParaRPr sz="6500"/>
                    </a:p>
                  </a:txBody>
                  <a:tcPr marL="0" marR="0" marT="0" marB="0"/>
                </a:tc>
                <a:tc>
                  <a:txBody>
                    <a:bodyPr/>
                    <a:lstStyle/>
                    <a:p>
                      <a:pPr marR="139700" indent="0" algn="r" rtl="1">
                        <a:lnSpc>
                          <a:spcPts val="1740"/>
                        </a:lnSpc>
                        <a:spcAft>
                          <a:spcPts val="910"/>
                        </a:spcAft>
                      </a:pPr>
                      <a:r>
                        <a:rPr lang="en-US" sz="1200">
                          <a:latin typeface="Arial Unicode MS"/>
                        </a:rPr>
                        <a:t>٠</a:t>
                      </a:r>
                      <a:r>
                        <a:rPr lang="ar-SA" sz="1200">
                          <a:latin typeface="Arial Unicode MS"/>
                        </a:rPr>
                        <a:t>دل الكن</a:t>
                      </a:r>
                    </a:p>
                    <a:p>
                      <a:pPr marR="241300" indent="0" algn="r" rtl="1">
                        <a:lnSpc>
                          <a:spcPts val="1560"/>
                        </a:lnSpc>
                      </a:pPr>
                      <a:r>
                        <a:rPr lang="ar-SA" sz="1300">
                          <a:latin typeface="Arial"/>
                        </a:rPr>
                        <a:t>السرى</a:t>
                      </a:r>
                    </a:p>
                  </a:txBody>
                  <a:tcPr marL="0" marR="0" marT="0" marB="0" anchor="ctr"/>
                </a:tc>
                <a:tc>
                  <a:txBody>
                    <a:bodyPr/>
                    <a:lstStyle/>
                    <a:p>
                      <a:pPr marL="190500" indent="0" rtl="1">
                        <a:lnSpc>
                          <a:spcPts val="1740"/>
                        </a:lnSpc>
                      </a:pPr>
                      <a:r>
                        <a:rPr lang="ar-SA" sz="1200">
                          <a:latin typeface="Arial Unicode MS"/>
                        </a:rPr>
                        <a:t>بددالانتغال</a:t>
                      </a:r>
                    </a:p>
                  </a:txBody>
                  <a:tcPr marL="0" marR="0" marT="0" marB="0"/>
                </a:tc>
                <a:tc>
                  <a:txBody>
                    <a:bodyPr/>
                    <a:lstStyle/>
                    <a:p>
                      <a:pPr marL="177800" indent="0" rtl="1">
                        <a:lnSpc>
                          <a:spcPts val="1880"/>
                        </a:lnSpc>
                        <a:spcAft>
                          <a:spcPts val="770"/>
                        </a:spcAft>
                      </a:pPr>
                      <a:r>
                        <a:rPr lang="ar-SA" sz="1400">
                          <a:latin typeface="Arial Unicode MS"/>
                        </a:rPr>
                        <a:t>نهاية</a:t>
                      </a:r>
                    </a:p>
                    <a:p>
                      <a:pPr marR="127000" indent="0" algn="r" rtl="1">
                        <a:lnSpc>
                          <a:spcPts val="1740"/>
                        </a:lnSpc>
                        <a:spcAft>
                          <a:spcPts val="770"/>
                        </a:spcAft>
                      </a:pPr>
                      <a:r>
                        <a:rPr lang="ar-SA" sz="1200">
                          <a:latin typeface="Arial Unicode MS"/>
                        </a:rPr>
                        <a:t>المررط</a:t>
                      </a:r>
                    </a:p>
                    <a:p>
                      <a:pPr marR="127000" indent="0" algn="r" rtl="1">
                        <a:lnSpc>
                          <a:spcPts val="1740"/>
                        </a:lnSpc>
                      </a:pPr>
                      <a:r>
                        <a:rPr lang="ar-SA" sz="1200">
                          <a:latin typeface="Arial Unicode MS"/>
                        </a:rPr>
                        <a:t>الشهري</a:t>
                      </a:r>
                    </a:p>
                  </a:txBody>
                  <a:tcPr marL="0" marR="0" marT="0" marB="0" anchor="ctr"/>
                </a:tc>
                <a:tc>
                  <a:txBody>
                    <a:bodyPr/>
                    <a:lstStyle/>
                    <a:p>
                      <a:pPr marR="139700" indent="0" algn="r" rtl="1">
                        <a:lnSpc>
                          <a:spcPts val="1740"/>
                        </a:lnSpc>
                        <a:spcAft>
                          <a:spcPts val="560"/>
                        </a:spcAft>
                      </a:pPr>
                      <a:r>
                        <a:rPr lang="ar-SA" sz="1200">
                          <a:latin typeface="Arial Unicode MS"/>
                        </a:rPr>
                        <a:t>علاوة</a:t>
                      </a:r>
                    </a:p>
                    <a:p>
                      <a:pPr marR="139700" indent="0" algn="r" rtl="1">
                        <a:lnSpc>
                          <a:spcPts val="1740"/>
                        </a:lnSpc>
                        <a:spcAft>
                          <a:spcPts val="560"/>
                        </a:spcAft>
                      </a:pPr>
                      <a:r>
                        <a:rPr lang="ar-SA" sz="1200">
                          <a:latin typeface="Arial Unicode MS"/>
                        </a:rPr>
                        <a:t>الخبرة</a:t>
                      </a:r>
                    </a:p>
                    <a:p>
                      <a:pPr marR="139700" indent="0" algn="r" rtl="1">
                        <a:lnSpc>
                          <a:spcPts val="1740"/>
                        </a:lnSpc>
                      </a:pPr>
                      <a:r>
                        <a:rPr lang="ar-SA" sz="1200">
                          <a:latin typeface="Arial Unicode MS"/>
                        </a:rPr>
                        <a:t>الوية</a:t>
                      </a:r>
                    </a:p>
                  </a:txBody>
                  <a:tcPr marL="0" marR="0" marT="0" marB="0" anchor="ctr"/>
                </a:tc>
                <a:tc>
                  <a:txBody>
                    <a:bodyPr/>
                    <a:lstStyle/>
                    <a:p>
                      <a:pPr marR="228600" indent="0" algn="r" rtl="1">
                        <a:lnSpc>
                          <a:spcPts val="2819"/>
                        </a:lnSpc>
                      </a:pPr>
                      <a:r>
                        <a:rPr lang="ar-SA" sz="1200">
                          <a:latin typeface="Arial Unicode MS"/>
                        </a:rPr>
                        <a:t>اول</a:t>
                      </a:r>
                    </a:p>
                    <a:p>
                      <a:pPr marR="127000" indent="0" algn="r" rtl="1">
                        <a:lnSpc>
                          <a:spcPts val="2819"/>
                        </a:lnSpc>
                      </a:pPr>
                      <a:r>
                        <a:rPr lang="ar-SA" sz="1600">
                          <a:latin typeface="Arial Unicode MS"/>
                        </a:rPr>
                        <a:t>المربوط</a:t>
                      </a:r>
                    </a:p>
                    <a:p>
                      <a:pPr marR="127000" indent="0" algn="r" rtl="1">
                        <a:lnSpc>
                          <a:spcPts val="2819"/>
                        </a:lnSpc>
                      </a:pPr>
                      <a:r>
                        <a:rPr lang="ar-SA" sz="1200">
                          <a:latin typeface="Arial Unicode MS"/>
                        </a:rPr>
                        <a:t>النهري</a:t>
                      </a:r>
                    </a:p>
                  </a:txBody>
                  <a:tcPr marL="0" marR="0" marT="0" marB="0" anchor="ctr"/>
                </a:tc>
                <a:tc>
                  <a:txBody>
                    <a:bodyPr/>
                    <a:lstStyle/>
                    <a:p>
                      <a:endParaRPr sz="6500"/>
                    </a:p>
                  </a:txBody>
                  <a:tcPr marL="0" marR="0" marT="0" marB="0"/>
                </a:tc>
              </a:tr>
              <a:tr h="531627">
                <a:tc>
                  <a:txBody>
                    <a:bodyPr/>
                    <a:lstStyle/>
                    <a:p>
                      <a:endParaRPr sz="2600"/>
                    </a:p>
                  </a:txBody>
                  <a:tcPr marL="0" marR="0" marT="0" marB="0"/>
                </a:tc>
                <a:tc>
                  <a:txBody>
                    <a:bodyPr/>
                    <a:lstStyle/>
                    <a:p>
                      <a:pPr marR="139700" indent="0" algn="r" rtl="1">
                        <a:lnSpc>
                          <a:spcPts val="2280"/>
                        </a:lnSpc>
                      </a:pPr>
                      <a:r>
                        <a:rPr lang="ar-SA" sz="1600">
                          <a:latin typeface="Arial Unicode MS"/>
                        </a:rPr>
                        <a:t>راف ثلاثة</a:t>
                      </a:r>
                    </a:p>
                  </a:txBody>
                  <a:tcPr marL="0" marR="0" marT="0" marB="0" anchor="b"/>
                </a:tc>
                <a:tc>
                  <a:txBody>
                    <a:bodyPr/>
                    <a:lstStyle/>
                    <a:p>
                      <a:pPr marL="190500" indent="0" rtl="1">
                        <a:lnSpc>
                          <a:spcPts val="1740"/>
                        </a:lnSpc>
                      </a:pPr>
                      <a:r>
                        <a:rPr lang="ar-SA" sz="1200">
                          <a:latin typeface="Arial Unicode MS"/>
                        </a:rPr>
                        <a:t>ا</a:t>
                      </a:r>
                      <a:r>
                        <a:rPr lang="en-US" sz="1200">
                          <a:latin typeface="Arial Unicode MS"/>
                        </a:rPr>
                        <a:t>٣٠</a:t>
                      </a:r>
                      <a:r>
                        <a:rPr lang="ar-SA" sz="1200">
                          <a:latin typeface="Arial Unicode MS"/>
                        </a:rPr>
                        <a:t>ل</a:t>
                      </a:r>
                      <a:r>
                        <a:rPr lang="en-US" sz="1200">
                          <a:latin typeface="Arial Unicode MS"/>
                        </a:rPr>
                        <a:t>٠</a:t>
                      </a:r>
                      <a:r>
                        <a:rPr lang="ar-SA" sz="1200">
                          <a:latin typeface="Arial Unicode MS"/>
                        </a:rPr>
                        <a:t>ن</a:t>
                      </a:r>
                    </a:p>
                  </a:txBody>
                  <a:tcPr marL="0" marR="0" marT="0" marB="0" anchor="b"/>
                </a:tc>
                <a:tc>
                  <a:txBody>
                    <a:bodyPr/>
                    <a:lstStyle/>
                    <a:p>
                      <a:pPr marL="177800" indent="0">
                        <a:lnSpc>
                          <a:spcPts val="1880"/>
                        </a:lnSpc>
                      </a:pPr>
                      <a:r>
                        <a:rPr lang="ar-SA" sz="1300">
                          <a:latin typeface="Arial Unicode MS"/>
                        </a:rPr>
                        <a:t>٢٦٠.</a:t>
                      </a:r>
                    </a:p>
                  </a:txBody>
                  <a:tcPr marL="0" marR="0" marT="0" marB="0" anchor="b"/>
                </a:tc>
                <a:tc>
                  <a:txBody>
                    <a:bodyPr/>
                    <a:lstStyle/>
                    <a:p>
                      <a:pPr marL="190500" indent="0">
                        <a:lnSpc>
                          <a:spcPts val="2280"/>
                        </a:lnSpc>
                      </a:pPr>
                      <a:r>
                        <a:rPr lang="ar-SA" sz="1600">
                          <a:latin typeface="Arial Unicode MS"/>
                        </a:rPr>
                        <a:t>٨.</a:t>
                      </a:r>
                    </a:p>
                  </a:txBody>
                  <a:tcPr marL="0" marR="0" marT="0" marB="0" anchor="b"/>
                </a:tc>
                <a:tc>
                  <a:txBody>
                    <a:bodyPr/>
                    <a:lstStyle/>
                    <a:p>
                      <a:pPr marL="101600" indent="0">
                        <a:lnSpc>
                          <a:spcPts val="1880"/>
                        </a:lnSpc>
                      </a:pPr>
                      <a:r>
                        <a:rPr lang="ar-SA" sz="1300">
                          <a:latin typeface="Arial Unicode MS"/>
                        </a:rPr>
                        <a:t>١٤..</a:t>
                      </a:r>
                    </a:p>
                  </a:txBody>
                  <a:tcPr marL="0" marR="0" marT="0" marB="0" anchor="b"/>
                </a:tc>
                <a:tc>
                  <a:txBody>
                    <a:bodyPr/>
                    <a:lstStyle/>
                    <a:p>
                      <a:pPr marR="165100" indent="0" algn="r" rtl="1">
                        <a:lnSpc>
                          <a:spcPts val="2280"/>
                        </a:lnSpc>
                      </a:pPr>
                      <a:r>
                        <a:rPr lang="ar-SA" sz="1200">
                          <a:latin typeface="Arial Unicode MS"/>
                        </a:rPr>
                        <a:t>نهابة </a:t>
                      </a:r>
                      <a:r>
                        <a:rPr lang="ar-SA" sz="1600">
                          <a:latin typeface="Arial Unicode MS"/>
                        </a:rPr>
                        <a:t>الئازا </a:t>
                      </a:r>
                      <a:r>
                        <a:rPr lang="ar-SA" sz="1200">
                          <a:latin typeface="Arial Unicode MS"/>
                        </a:rPr>
                        <a:t>العامة </a:t>
                      </a:r>
                      <a:r>
                        <a:rPr lang="en-US" sz="1200">
                          <a:latin typeface="Arial Unicode MS"/>
                        </a:rPr>
                        <a:t>١</a:t>
                      </a:r>
                      <a:r>
                        <a:rPr lang="ar-SA" sz="1200">
                          <a:latin typeface="Arial Unicode MS"/>
                        </a:rPr>
                        <a:t>و</a:t>
                      </a:r>
                    </a:p>
                  </a:txBody>
                  <a:tcPr marL="0" marR="0" marT="0" marB="0" anchor="b"/>
                </a:tc>
              </a:tr>
              <a:tr h="333153">
                <a:tc>
                  <a:txBody>
                    <a:bodyPr/>
                    <a:lstStyle/>
                    <a:p>
                      <a:endParaRPr sz="1600"/>
                    </a:p>
                  </a:txBody>
                  <a:tcPr marL="0" marR="0" marT="0" marB="0"/>
                </a:tc>
                <a:tc>
                  <a:txBody>
                    <a:bodyPr/>
                    <a:lstStyle/>
                    <a:p>
                      <a:pPr marR="139700" indent="0" algn="r" rtl="1">
                        <a:lnSpc>
                          <a:spcPts val="1740"/>
                        </a:lnSpc>
                      </a:pPr>
                      <a:r>
                        <a:rPr lang="ar-SA" sz="1200">
                          <a:latin typeface="Arial Unicode MS"/>
                        </a:rPr>
                        <a:t>أنهرعلى</a:t>
                      </a:r>
                    </a:p>
                  </a:txBody>
                  <a:tcPr marL="0" marR="0" marT="0" marB="0" anchor="b"/>
                </a:tc>
                <a:tc>
                  <a:txBody>
                    <a:bodyPr/>
                    <a:lstStyle/>
                    <a:p>
                      <a:pPr marL="190500" indent="0" rtl="1">
                        <a:lnSpc>
                          <a:spcPts val="2280"/>
                        </a:lnSpc>
                      </a:pPr>
                      <a:r>
                        <a:rPr lang="ar-SA" sz="1600">
                          <a:latin typeface="Arial Unicode MS"/>
                        </a:rPr>
                        <a:t>لاب'ذل</a:t>
                      </a:r>
                    </a:p>
                  </a:txBody>
                  <a:tcPr marL="0" marR="0" marT="0" marB="0" anchor="b"/>
                </a:tc>
                <a:tc>
                  <a:txBody>
                    <a:bodyPr/>
                    <a:lstStyle/>
                    <a:p>
                      <a:endParaRPr sz="1600"/>
                    </a:p>
                  </a:txBody>
                  <a:tcPr marL="0" marR="0" marT="0" marB="0"/>
                </a:tc>
                <a:tc>
                  <a:txBody>
                    <a:bodyPr/>
                    <a:lstStyle/>
                    <a:p>
                      <a:endParaRPr sz="1600"/>
                    </a:p>
                  </a:txBody>
                  <a:tcPr marL="0" marR="0" marT="0" marB="0"/>
                </a:tc>
                <a:tc>
                  <a:txBody>
                    <a:bodyPr/>
                    <a:lstStyle/>
                    <a:p>
                      <a:endParaRPr sz="1600"/>
                    </a:p>
                  </a:txBody>
                  <a:tcPr marL="0" marR="0" marT="0" marB="0"/>
                </a:tc>
                <a:tc>
                  <a:txBody>
                    <a:bodyPr/>
                    <a:lstStyle/>
                    <a:p>
                      <a:pPr marR="165100" indent="0" algn="r" rtl="1">
                        <a:lnSpc>
                          <a:spcPts val="1740"/>
                        </a:lnSpc>
                      </a:pPr>
                      <a:r>
                        <a:rPr lang="ar-SA" sz="1200">
                          <a:latin typeface="Arial Unicode MS"/>
                        </a:rPr>
                        <a:t>التجارية ح إجادة الطباعة</a:t>
                      </a:r>
                    </a:p>
                  </a:txBody>
                  <a:tcPr marL="0" marR="0" marT="0" marB="0" anchor="b"/>
                </a:tc>
              </a:tr>
              <a:tr h="375683">
                <a:tc>
                  <a:txBody>
                    <a:bodyPr/>
                    <a:lstStyle/>
                    <a:p>
                      <a:endParaRPr sz="1800"/>
                    </a:p>
                  </a:txBody>
                  <a:tcPr marL="0" marR="0" marT="0" marB="0"/>
                </a:tc>
                <a:tc>
                  <a:txBody>
                    <a:bodyPr/>
                    <a:lstStyle/>
                    <a:p>
                      <a:pPr marR="139700" indent="0" algn="r" rtl="1">
                        <a:lnSpc>
                          <a:spcPts val="2280"/>
                        </a:lnSpc>
                      </a:pPr>
                      <a:r>
                        <a:rPr lang="ar-SA" sz="1600">
                          <a:latin typeface="Arial Unicode MS"/>
                        </a:rPr>
                        <a:t>أذلايئل</a:t>
                      </a:r>
                    </a:p>
                  </a:txBody>
                  <a:tcPr marL="0" marR="0" marT="0" marB="0" anchor="b"/>
                </a:tc>
                <a:tc>
                  <a:txBody>
                    <a:bodyPr/>
                    <a:lstStyle/>
                    <a:p>
                      <a:pPr marL="190500" indent="0" rtl="1">
                        <a:lnSpc>
                          <a:spcPts val="1880"/>
                        </a:lnSpc>
                      </a:pPr>
                      <a:r>
                        <a:rPr lang="ar-SA" sz="1200">
                          <a:latin typeface="Arial Unicode MS"/>
                        </a:rPr>
                        <a:t>من.</a:t>
                      </a:r>
                      <a:r>
                        <a:rPr lang="ar-SA" sz="1300">
                          <a:latin typeface="Arial Unicode MS"/>
                        </a:rPr>
                        <a:t>.</a:t>
                      </a:r>
                      <a:r>
                        <a:rPr lang="en-US" sz="1300">
                          <a:latin typeface="Arial Unicode MS"/>
                        </a:rPr>
                        <a:t>٢٠</a:t>
                      </a:r>
                    </a:p>
                  </a:txBody>
                  <a:tcPr marL="0" marR="0" marT="0" marB="0" anchor="b"/>
                </a:tc>
                <a:tc>
                  <a:txBody>
                    <a:bodyPr/>
                    <a:lstStyle/>
                    <a:p>
                      <a:endParaRPr sz="1800"/>
                    </a:p>
                  </a:txBody>
                  <a:tcPr marL="0" marR="0" marT="0" marB="0"/>
                </a:tc>
                <a:tc>
                  <a:txBody>
                    <a:bodyPr/>
                    <a:lstStyle/>
                    <a:p>
                      <a:endParaRPr sz="1800"/>
                    </a:p>
                  </a:txBody>
                  <a:tcPr marL="0" marR="0" marT="0" marB="0"/>
                </a:tc>
                <a:tc>
                  <a:txBody>
                    <a:bodyPr/>
                    <a:lstStyle/>
                    <a:p>
                      <a:endParaRPr sz="1800"/>
                    </a:p>
                  </a:txBody>
                  <a:tcPr marL="0" marR="0" marT="0" marB="0"/>
                </a:tc>
                <a:tc>
                  <a:txBody>
                    <a:bodyPr/>
                    <a:lstStyle/>
                    <a:p>
                      <a:pPr marR="165100" indent="0" algn="r" rtl="1">
                        <a:lnSpc>
                          <a:spcPts val="1740"/>
                        </a:lnSpc>
                      </a:pPr>
                      <a:r>
                        <a:rPr lang="ar-SA" sz="1200">
                          <a:latin typeface="Arial Unicode MS"/>
                        </a:rPr>
                        <a:t>على الالة العربية والأفرنجية</a:t>
                      </a:r>
                    </a:p>
                  </a:txBody>
                  <a:tcPr marL="0" marR="0" marT="0" marB="0" anchor="b"/>
                </a:tc>
              </a:tr>
              <a:tr h="389860">
                <a:tc>
                  <a:txBody>
                    <a:bodyPr/>
                    <a:lstStyle/>
                    <a:p>
                      <a:endParaRPr sz="1900"/>
                    </a:p>
                  </a:txBody>
                  <a:tcPr marL="0" marR="0" marT="0" marB="0"/>
                </a:tc>
                <a:tc>
                  <a:txBody>
                    <a:bodyPr/>
                    <a:lstStyle/>
                    <a:p>
                      <a:pPr marR="139700" indent="0" algn="r" rtl="1">
                        <a:lnSpc>
                          <a:spcPts val="2280"/>
                        </a:lnSpc>
                      </a:pPr>
                      <a:r>
                        <a:rPr lang="ar-SA" sz="1600">
                          <a:latin typeface="Arial Unicode MS"/>
                        </a:rPr>
                        <a:t>ءن</a:t>
                      </a:r>
                      <a:r>
                        <a:rPr lang="en-US" sz="1600">
                          <a:latin typeface="Arial Unicode MS"/>
                        </a:rPr>
                        <a:t>٠</a:t>
                      </a:r>
                      <a:r>
                        <a:rPr lang="ar-SA" sz="1600">
                          <a:latin typeface="Arial Unicode MS"/>
                        </a:rPr>
                        <a:t>“</a:t>
                      </a:r>
                      <a:r>
                        <a:rPr lang="en-US" sz="1600">
                          <a:latin typeface="Arial Unicode MS"/>
                        </a:rPr>
                        <a:t>٨</a:t>
                      </a:r>
                    </a:p>
                  </a:txBody>
                  <a:tcPr marL="0" marR="0" marT="0" marB="0" anchor="b"/>
                </a:tc>
                <a:tc>
                  <a:txBody>
                    <a:bodyPr/>
                    <a:lstStyle/>
                    <a:p>
                      <a:pPr marL="190500" indent="0" rtl="1">
                        <a:lnSpc>
                          <a:spcPts val="1740"/>
                        </a:lnSpc>
                      </a:pPr>
                      <a:r>
                        <a:rPr lang="ar-SA" sz="1200">
                          <a:latin typeface="Arial Unicode MS"/>
                        </a:rPr>
                        <a:t>.ه</a:t>
                      </a:r>
                      <a:r>
                        <a:rPr lang="en-US" sz="1200">
                          <a:latin typeface="Arial Unicode MS"/>
                        </a:rPr>
                        <a:t>٣</a:t>
                      </a:r>
                      <a:r>
                        <a:rPr lang="ar-SA" sz="1200">
                          <a:latin typeface="Arial Unicode MS"/>
                        </a:rPr>
                        <a:t>ل</a:t>
                      </a:r>
                      <a:r>
                        <a:rPr lang="en-US" sz="1200">
                          <a:latin typeface="Arial Unicode MS"/>
                        </a:rPr>
                        <a:t>٠</a:t>
                      </a:r>
                      <a:r>
                        <a:rPr lang="ar-SA" sz="1200">
                          <a:latin typeface="Arial Unicode MS"/>
                        </a:rPr>
                        <a:t>ن</a:t>
                      </a:r>
                    </a:p>
                  </a:txBody>
                  <a:tcPr marL="0" marR="0" marT="0" marB="0" anchor="b"/>
                </a:tc>
                <a:tc>
                  <a:txBody>
                    <a:bodyPr/>
                    <a:lstStyle/>
                    <a:p>
                      <a:endParaRPr sz="1900"/>
                    </a:p>
                  </a:txBody>
                  <a:tcPr marL="0" marR="0" marT="0" marB="0"/>
                </a:tc>
                <a:tc>
                  <a:txBody>
                    <a:bodyPr/>
                    <a:lstStyle/>
                    <a:p>
                      <a:endParaRPr sz="1900"/>
                    </a:p>
                  </a:txBody>
                  <a:tcPr marL="0" marR="0" marT="0" marB="0"/>
                </a:tc>
                <a:tc>
                  <a:txBody>
                    <a:bodyPr/>
                    <a:lstStyle/>
                    <a:p>
                      <a:endParaRPr sz="1900"/>
                    </a:p>
                  </a:txBody>
                  <a:tcPr marL="0" marR="0" marT="0" marB="0"/>
                </a:tc>
                <a:tc>
                  <a:txBody>
                    <a:bodyPr/>
                    <a:lstStyle/>
                    <a:p>
                      <a:endParaRPr sz="1900"/>
                    </a:p>
                  </a:txBody>
                  <a:tcPr marL="0" marR="0" marT="0" marB="0"/>
                </a:tc>
              </a:tr>
              <a:tr h="407581">
                <a:tc>
                  <a:txBody>
                    <a:bodyPr/>
                    <a:lstStyle/>
                    <a:p>
                      <a:endParaRPr sz="2000"/>
                    </a:p>
                  </a:txBody>
                  <a:tcPr marL="0" marR="0" marT="0" marB="0"/>
                </a:tc>
                <a:tc>
                  <a:txBody>
                    <a:bodyPr/>
                    <a:lstStyle/>
                    <a:p>
                      <a:pPr marR="139700" indent="0" algn="r" rtl="1">
                        <a:lnSpc>
                          <a:spcPts val="1740"/>
                        </a:lnSpc>
                      </a:pPr>
                      <a:r>
                        <a:rPr lang="ar-SA" sz="1200">
                          <a:latin typeface="Arial Unicode MS"/>
                        </a:rPr>
                        <a:t>ولا يزيد عن</a:t>
                      </a:r>
                    </a:p>
                  </a:txBody>
                  <a:tcPr marL="0" marR="0" marT="0" marB="0" anchor="b"/>
                </a:tc>
                <a:tc>
                  <a:txBody>
                    <a:bodyPr/>
                    <a:lstStyle/>
                    <a:p>
                      <a:pPr indent="0" algn="r" rtl="1">
                        <a:lnSpc>
                          <a:spcPts val="2280"/>
                        </a:lnSpc>
                      </a:pPr>
                      <a:r>
                        <a:rPr lang="ar-SA" sz="1600">
                          <a:latin typeface="Arial Unicode MS"/>
                        </a:rPr>
                        <a:t>راتبه </a:t>
                      </a:r>
                      <a:r>
                        <a:rPr lang="en-US" sz="1600">
                          <a:latin typeface="Arial Unicode MS"/>
                        </a:rPr>
                        <a:t>٠</a:t>
                      </a:r>
                      <a:r>
                        <a:rPr lang="ar-SA" sz="1600">
                          <a:latin typeface="Arial Unicode MS"/>
                        </a:rPr>
                        <a:t>ن</a:t>
                      </a:r>
                      <a:r>
                        <a:rPr lang="en-US" sz="1600">
                          <a:latin typeface="Arial Unicode MS"/>
                        </a:rPr>
                        <a:t>٢٠.٠</a:t>
                      </a:r>
                    </a:p>
                  </a:txBody>
                  <a:tcPr marL="0" marR="0" marT="0" marB="0" anchor="b"/>
                </a:tc>
                <a:tc>
                  <a:txBody>
                    <a:bodyPr/>
                    <a:lstStyle/>
                    <a:p>
                      <a:pPr marL="177800" indent="0">
                        <a:lnSpc>
                          <a:spcPts val="1880"/>
                        </a:lnSpc>
                      </a:pPr>
                      <a:r>
                        <a:rPr lang="ar-SA" sz="1300">
                          <a:latin typeface="Arial Unicode MS"/>
                        </a:rPr>
                        <a:t>٢٣..</a:t>
                      </a:r>
                    </a:p>
                  </a:txBody>
                  <a:tcPr marL="0" marR="0" marT="0" marB="0" anchor="b"/>
                </a:tc>
                <a:tc>
                  <a:txBody>
                    <a:bodyPr/>
                    <a:lstStyle/>
                    <a:p>
                      <a:pPr marL="190500" indent="0">
                        <a:lnSpc>
                          <a:spcPts val="1740"/>
                        </a:lnSpc>
                      </a:pPr>
                      <a:r>
                        <a:rPr lang="ar-SA" sz="1200">
                          <a:latin typeface="Arial Unicode MS"/>
                        </a:rPr>
                        <a:t>٦.</a:t>
                      </a:r>
                    </a:p>
                  </a:txBody>
                  <a:tcPr marL="0" marR="0" marT="0" marB="0" anchor="b"/>
                </a:tc>
                <a:tc>
                  <a:txBody>
                    <a:bodyPr/>
                    <a:lstStyle/>
                    <a:p>
                      <a:pPr marL="101600" indent="0">
                        <a:lnSpc>
                          <a:spcPts val="1880"/>
                        </a:lnSpc>
                      </a:pPr>
                      <a:r>
                        <a:rPr lang="ar-SA" sz="1300">
                          <a:latin typeface="Arial Unicode MS"/>
                        </a:rPr>
                        <a:t>١٤..</a:t>
                      </a:r>
                    </a:p>
                  </a:txBody>
                  <a:tcPr marL="0" marR="0" marT="0" marB="0" anchor="b"/>
                </a:tc>
                <a:tc>
                  <a:txBody>
                    <a:bodyPr/>
                    <a:lstStyle/>
                    <a:p>
                      <a:pPr marR="165100" indent="0" algn="r" rtl="1">
                        <a:lnSpc>
                          <a:spcPts val="1740"/>
                        </a:lnSpc>
                      </a:pPr>
                      <a:r>
                        <a:rPr lang="ar-SA" sz="1200">
                          <a:latin typeface="Arial Unicode MS"/>
                        </a:rPr>
                        <a:t>ثهادة جامعية</a:t>
                      </a:r>
                    </a:p>
                  </a:txBody>
                  <a:tcPr marL="0" marR="0" marT="0" marB="0" anchor="b"/>
                </a:tc>
              </a:tr>
              <a:tr h="439479">
                <a:tc>
                  <a:txBody>
                    <a:bodyPr/>
                    <a:lstStyle/>
                    <a:p>
                      <a:endParaRPr sz="2100"/>
                    </a:p>
                  </a:txBody>
                  <a:tcPr marL="0" marR="0" marT="0" marB="0"/>
                </a:tc>
                <a:tc>
                  <a:txBody>
                    <a:bodyPr/>
                    <a:lstStyle/>
                    <a:p>
                      <a:pPr marL="241300" indent="0">
                        <a:lnSpc>
                          <a:spcPts val="1880"/>
                        </a:lnSpc>
                      </a:pPr>
                      <a:r>
                        <a:rPr lang="ar-SA" sz="1300">
                          <a:latin typeface="Arial Unicode MS"/>
                        </a:rPr>
                        <a:t>١٤...</a:t>
                      </a:r>
                    </a:p>
                  </a:txBody>
                  <a:tcPr marL="0" marR="0" marT="0" marB="0" anchor="ctr"/>
                </a:tc>
                <a:tc>
                  <a:txBody>
                    <a:bodyPr/>
                    <a:lstStyle/>
                    <a:p>
                      <a:pPr marL="190500" indent="0" rtl="1">
                        <a:lnSpc>
                          <a:spcPts val="1740"/>
                        </a:lnSpc>
                      </a:pPr>
                      <a:r>
                        <a:rPr lang="ar-SA" sz="1200">
                          <a:latin typeface="Arial Unicode MS"/>
                        </a:rPr>
                        <a:t>إر...</a:t>
                      </a:r>
                      <a:r>
                        <a:rPr lang="en-US" sz="1200">
                          <a:latin typeface="Arial Unicode MS"/>
                        </a:rPr>
                        <a:t>٣٥</a:t>
                      </a:r>
                    </a:p>
                  </a:txBody>
                  <a:tcPr marL="0" marR="0" marT="0" marB="0" anchor="ctr"/>
                </a:tc>
                <a:tc>
                  <a:txBody>
                    <a:bodyPr/>
                    <a:lstStyle/>
                    <a:p>
                      <a:pPr marL="177800" indent="0">
                        <a:lnSpc>
                          <a:spcPts val="1880"/>
                        </a:lnSpc>
                      </a:pPr>
                      <a:r>
                        <a:rPr lang="ar-SA" sz="1300">
                          <a:latin typeface="Arial Unicode MS"/>
                        </a:rPr>
                        <a:t>١٧٢.</a:t>
                      </a:r>
                    </a:p>
                  </a:txBody>
                  <a:tcPr marL="0" marR="0" marT="0" marB="0" anchor="ctr"/>
                </a:tc>
                <a:tc>
                  <a:txBody>
                    <a:bodyPr/>
                    <a:lstStyle/>
                    <a:p>
                      <a:pPr marL="190500" indent="0">
                        <a:lnSpc>
                          <a:spcPts val="1880"/>
                        </a:lnSpc>
                      </a:pPr>
                      <a:r>
                        <a:rPr lang="ar-SA" sz="1300">
                          <a:latin typeface="Arial Unicode MS"/>
                        </a:rPr>
                        <a:t>٤.</a:t>
                      </a:r>
                    </a:p>
                  </a:txBody>
                  <a:tcPr marL="0" marR="0" marT="0" marB="0" anchor="ctr"/>
                </a:tc>
                <a:tc>
                  <a:txBody>
                    <a:bodyPr/>
                    <a:lstStyle/>
                    <a:p>
                      <a:pPr marL="101600" indent="0">
                        <a:lnSpc>
                          <a:spcPts val="1880"/>
                        </a:lnSpc>
                      </a:pPr>
                      <a:r>
                        <a:rPr lang="ar-SA" sz="1300">
                          <a:latin typeface="Arial Unicode MS"/>
                        </a:rPr>
                        <a:t>١١٢.</a:t>
                      </a:r>
                    </a:p>
                  </a:txBody>
                  <a:tcPr marL="0" marR="0" marT="0" marB="0" anchor="ctr"/>
                </a:tc>
                <a:tc>
                  <a:txBody>
                    <a:bodyPr/>
                    <a:lstStyle/>
                    <a:p>
                      <a:pPr marR="165100" indent="0" algn="r" rtl="1">
                        <a:lnSpc>
                          <a:spcPts val="1740"/>
                        </a:lnSpc>
                      </a:pPr>
                      <a:r>
                        <a:rPr lang="ar-SA" sz="1200">
                          <a:latin typeface="Arial Unicode MS"/>
                        </a:rPr>
                        <a:t>نهابة الثانوية العامة</a:t>
                      </a:r>
                    </a:p>
                  </a:txBody>
                  <a:tcPr marL="0" marR="0" marT="0" marB="0" anchor="ctr"/>
                </a:tc>
              </a:tr>
              <a:tr h="407581">
                <a:tc>
                  <a:txBody>
                    <a:bodyPr/>
                    <a:lstStyle/>
                    <a:p>
                      <a:endParaRPr sz="2000"/>
                    </a:p>
                  </a:txBody>
                  <a:tcPr marL="0" marR="0" marT="0" marB="0"/>
                </a:tc>
                <a:tc>
                  <a:txBody>
                    <a:bodyPr/>
                    <a:lstStyle/>
                    <a:p>
                      <a:endParaRPr sz="2000"/>
                    </a:p>
                  </a:txBody>
                  <a:tcPr marL="0" marR="0" marT="0" marB="0"/>
                </a:tc>
                <a:tc>
                  <a:txBody>
                    <a:bodyPr/>
                    <a:lstStyle/>
                    <a:p>
                      <a:pPr marR="139700" indent="0" algn="r" rtl="1">
                        <a:lnSpc>
                          <a:spcPts val="2280"/>
                        </a:lnSpc>
                      </a:pPr>
                      <a:r>
                        <a:rPr lang="ar-SA" sz="1600">
                          <a:latin typeface="Arial Unicode MS"/>
                        </a:rPr>
                        <a:t>* </a:t>
                      </a:r>
                      <a:r>
                        <a:rPr lang="en-US" sz="1600">
                          <a:latin typeface="Arial Unicode MS"/>
                        </a:rPr>
                        <a:t>٠</a:t>
                      </a:r>
                      <a:r>
                        <a:rPr lang="ar-SA" sz="1600">
                          <a:latin typeface="Arial Unicode MS"/>
                        </a:rPr>
                        <a:t> </a:t>
                      </a:r>
                      <a:r>
                        <a:rPr lang="en-US" sz="1200">
                          <a:latin typeface="Arial Unicode MS"/>
                        </a:rPr>
                        <a:t>٤</a:t>
                      </a:r>
                      <a:r>
                        <a:rPr lang="ar-SA" sz="1200">
                          <a:latin typeface="Arial Unicode MS"/>
                        </a:rPr>
                        <a:t> </a:t>
                      </a:r>
                      <a:r>
                        <a:rPr lang="ar-SA" sz="1600">
                          <a:latin typeface="Arial Unicode MS"/>
                        </a:rPr>
                        <a:t>لمن راتبه</a:t>
                      </a:r>
                    </a:p>
                  </a:txBody>
                  <a:tcPr marL="0" marR="0" marT="0" marB="0" anchor="b"/>
                </a:tc>
                <a:tc>
                  <a:txBody>
                    <a:bodyPr/>
                    <a:lstStyle/>
                    <a:p>
                      <a:endParaRPr sz="2000"/>
                    </a:p>
                  </a:txBody>
                  <a:tcPr marL="0" marR="0" marT="0" marB="0"/>
                </a:tc>
                <a:tc>
                  <a:txBody>
                    <a:bodyPr/>
                    <a:lstStyle/>
                    <a:p>
                      <a:endParaRPr sz="2000"/>
                    </a:p>
                  </a:txBody>
                  <a:tcPr marL="0" marR="0" marT="0" marB="0"/>
                </a:tc>
                <a:tc>
                  <a:txBody>
                    <a:bodyPr/>
                    <a:lstStyle/>
                    <a:p>
                      <a:endParaRPr sz="2000"/>
                    </a:p>
                  </a:txBody>
                  <a:tcPr marL="0" marR="0" marT="0" marB="0"/>
                </a:tc>
                <a:tc>
                  <a:txBody>
                    <a:bodyPr/>
                    <a:lstStyle/>
                    <a:p>
                      <a:endParaRPr sz="2000"/>
                    </a:p>
                  </a:txBody>
                  <a:tcPr marL="0" marR="0" marT="0" marB="0"/>
                </a:tc>
              </a:tr>
              <a:tr h="588334">
                <a:tc>
                  <a:txBody>
                    <a:bodyPr/>
                    <a:lstStyle/>
                    <a:p>
                      <a:endParaRPr sz="2800"/>
                    </a:p>
                  </a:txBody>
                  <a:tcPr marL="0" marR="0" marT="0" marB="0"/>
                </a:tc>
                <a:tc>
                  <a:txBody>
                    <a:bodyPr/>
                    <a:lstStyle/>
                    <a:p>
                      <a:endParaRPr sz="2800"/>
                    </a:p>
                  </a:txBody>
                  <a:tcPr marL="0" marR="0" marT="0" marB="0"/>
                </a:tc>
                <a:tc>
                  <a:txBody>
                    <a:bodyPr/>
                    <a:lstStyle/>
                    <a:p>
                      <a:pPr indent="0" algn="r" rtl="1">
                        <a:lnSpc>
                          <a:spcPts val="1880"/>
                        </a:lnSpc>
                      </a:pPr>
                      <a:r>
                        <a:rPr lang="en-US" sz="1300">
                          <a:latin typeface="Arial Unicode MS"/>
                        </a:rPr>
                        <a:t>١</a:t>
                      </a:r>
                      <a:r>
                        <a:rPr lang="ar-SA" sz="1300">
                          <a:latin typeface="Arial Unicode MS"/>
                        </a:rPr>
                        <a:t>كثرمن...</a:t>
                      </a:r>
                      <a:r>
                        <a:rPr lang="en-US" sz="1300">
                          <a:latin typeface="Arial Unicode MS"/>
                        </a:rPr>
                        <a:t>٤</a:t>
                      </a:r>
                    </a:p>
                  </a:txBody>
                  <a:tcPr marL="0" marR="0" marT="0" marB="0" anchor="ctr"/>
                </a:tc>
                <a:tc>
                  <a:txBody>
                    <a:bodyPr/>
                    <a:lstStyle/>
                    <a:p>
                      <a:endParaRPr sz="2800"/>
                    </a:p>
                  </a:txBody>
                  <a:tcPr marL="0" marR="0" marT="0" marB="0"/>
                </a:tc>
                <a:tc>
                  <a:txBody>
                    <a:bodyPr/>
                    <a:lstStyle/>
                    <a:p>
                      <a:endParaRPr sz="2800"/>
                    </a:p>
                  </a:txBody>
                  <a:tcPr marL="0" marR="0" marT="0" marB="0"/>
                </a:tc>
                <a:tc>
                  <a:txBody>
                    <a:bodyPr/>
                    <a:lstStyle/>
                    <a:p>
                      <a:endParaRPr sz="2800"/>
                    </a:p>
                  </a:txBody>
                  <a:tcPr marL="0" marR="0" marT="0" marB="0"/>
                </a:tc>
                <a:tc>
                  <a:txBody>
                    <a:bodyPr/>
                    <a:lstStyle/>
                    <a:p>
                      <a:endParaRPr sz="2800"/>
                    </a:p>
                  </a:txBody>
                  <a:tcPr marL="0" marR="0" marT="0" marB="0"/>
                </a:tc>
              </a:tr>
            </a:tbl>
          </a:graphicData>
        </a:graphic>
      </p:graphicFrame>
      <p:sp>
        <p:nvSpPr>
          <p:cNvPr id="5" name="Rectangle 4"/>
          <p:cNvSpPr/>
          <p:nvPr/>
        </p:nvSpPr>
        <p:spPr>
          <a:xfrm>
            <a:off x="762000" y="7456967"/>
            <a:ext cx="6021572" cy="893135"/>
          </a:xfrm>
          <a:prstGeom prst="rect">
            <a:avLst/>
          </a:prstGeom>
        </p:spPr>
        <p:txBody>
          <a:bodyPr lIns="0" tIns="0" rIns="0" bIns="0">
            <a:noAutofit/>
          </a:bodyPr>
          <a:lstStyle/>
          <a:p>
            <a:pPr indent="1155700" algn="r" rtl="1">
              <a:lnSpc>
                <a:spcPts val="3321"/>
              </a:lnSpc>
              <a:spcBef>
                <a:spcPts val="2310"/>
              </a:spcBef>
              <a:spcAft>
                <a:spcPts val="6160"/>
              </a:spcAft>
            </a:pPr>
            <a:r>
              <a:rPr lang="ar-SA" sz="1700">
                <a:latin typeface="Arial Unicode MS"/>
              </a:rPr>
              <a:t>فيمن يعين للعمل في </a:t>
            </a:r>
            <a:r>
              <a:rPr lang="ar-SA" sz="1800">
                <a:latin typeface="Arial Unicode MS"/>
              </a:rPr>
              <a:t>أحد </a:t>
            </a:r>
            <a:r>
              <a:rPr lang="ar-SA" sz="1700">
                <a:latin typeface="Arial Unicode MS"/>
              </a:rPr>
              <a:t>هذه المجالات </a:t>
            </a:r>
            <a:r>
              <a:rPr lang="ar-SA" sz="1800">
                <a:latin typeface="Arial Unicode MS"/>
              </a:rPr>
              <a:t>أن تتوفر </a:t>
            </a:r>
            <a:r>
              <a:rPr lang="ar-SA" sz="1700">
                <a:latin typeface="Arial Unicode MS"/>
              </a:rPr>
              <a:t>لديه </a:t>
            </a:r>
            <a:r>
              <a:rPr lang="ar-SA" sz="1800">
                <a:latin typeface="Arial Unicode MS"/>
              </a:rPr>
              <a:t>الشروط الواردة </a:t>
            </a:r>
            <a:r>
              <a:rPr lang="ar-SA" sz="1700">
                <a:latin typeface="Arial Unicode MS"/>
              </a:rPr>
              <a:t>أعلاه.</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3265" y="1506279"/>
          <a:ext cx="5947144" cy="8750595"/>
        </p:xfrm>
        <a:graphic>
          <a:graphicData uri="http://schemas.openxmlformats.org/drawingml/2006/table">
            <a:tbl>
              <a:tblPr/>
              <a:tblGrid>
                <a:gridCol w="995916"/>
                <a:gridCol w="726558"/>
                <a:gridCol w="790353"/>
                <a:gridCol w="545804"/>
                <a:gridCol w="645041"/>
                <a:gridCol w="2243469"/>
              </a:tblGrid>
              <a:tr h="1311348">
                <a:tc>
                  <a:txBody>
                    <a:bodyPr/>
                    <a:lstStyle/>
                    <a:p>
                      <a:pPr marL="76200" indent="0" algn="ctr" rtl="1">
                        <a:lnSpc>
                          <a:spcPts val="2595"/>
                        </a:lnSpc>
                      </a:pPr>
                      <a:r>
                        <a:rPr lang="ar-SA" sz="1300">
                          <a:latin typeface="Arial Unicode MS"/>
                        </a:rPr>
                        <a:t>دل الكن النوى</a:t>
                      </a:r>
                    </a:p>
                  </a:txBody>
                  <a:tcPr marL="0" marR="0" marT="0" marB="0" anchor="ctr"/>
                </a:tc>
                <a:tc>
                  <a:txBody>
                    <a:bodyPr/>
                    <a:lstStyle/>
                    <a:p>
                      <a:pPr marR="215900" indent="0" algn="r" rtl="1">
                        <a:lnSpc>
                          <a:spcPts val="1880"/>
                        </a:lnSpc>
                        <a:spcAft>
                          <a:spcPts val="560"/>
                        </a:spcAft>
                      </a:pPr>
                      <a:r>
                        <a:rPr lang="ar-SA" sz="1300">
                          <a:latin typeface="Arial Unicode MS"/>
                        </a:rPr>
                        <a:t>الحد</a:t>
                      </a:r>
                    </a:p>
                    <a:p>
                      <a:pPr marR="215900" indent="0" algn="r" rtl="1">
                        <a:lnSpc>
                          <a:spcPts val="1880"/>
                        </a:lnSpc>
                        <a:spcAft>
                          <a:spcPts val="560"/>
                        </a:spcAft>
                      </a:pPr>
                      <a:r>
                        <a:rPr lang="ar-SA" sz="1300">
                          <a:latin typeface="Arial Unicode MS"/>
                        </a:rPr>
                        <a:t>الأش</a:t>
                      </a:r>
                    </a:p>
                    <a:p>
                      <a:pPr marR="215900" indent="0" algn="r" rtl="1">
                        <a:lnSpc>
                          <a:spcPts val="1880"/>
                        </a:lnSpc>
                      </a:pPr>
                      <a:r>
                        <a:rPr lang="ar-SA" sz="1300">
                          <a:latin typeface="Arial Unicode MS"/>
                        </a:rPr>
                        <a:t>للراب</a:t>
                      </a:r>
                    </a:p>
                  </a:txBody>
                  <a:tcPr marL="0" marR="0" marT="0" marB="0" anchor="b"/>
                </a:tc>
                <a:tc>
                  <a:txBody>
                    <a:bodyPr/>
                    <a:lstStyle/>
                    <a:p>
                      <a:pPr marR="114300" indent="0" algn="r" rtl="1">
                        <a:lnSpc>
                          <a:spcPts val="11660"/>
                        </a:lnSpc>
                      </a:pPr>
                      <a:r>
                        <a:rPr lang="ar-SA" sz="8700">
                          <a:latin typeface="Arial Unicode MS"/>
                        </a:rPr>
                        <a:t>د</a:t>
                      </a:r>
                    </a:p>
                  </a:txBody>
                  <a:tcPr marL="0" marR="0" marT="0" marB="0" anchor="ctr"/>
                </a:tc>
                <a:tc>
                  <a:txBody>
                    <a:bodyPr/>
                    <a:lstStyle/>
                    <a:p>
                      <a:pPr marR="139700" indent="0" algn="r" rtl="1">
                        <a:lnSpc>
                          <a:spcPts val="1880"/>
                        </a:lnSpc>
                        <a:spcAft>
                          <a:spcPts val="420"/>
                        </a:spcAft>
                      </a:pPr>
                      <a:r>
                        <a:rPr lang="ar-SA" sz="1300">
                          <a:latin typeface="Arial Unicode MS"/>
                        </a:rPr>
                        <a:t>علاوة</a:t>
                      </a:r>
                    </a:p>
                    <a:p>
                      <a:pPr marR="139700" indent="0" algn="r" rtl="1">
                        <a:lnSpc>
                          <a:spcPts val="1880"/>
                        </a:lnSpc>
                      </a:pPr>
                      <a:r>
                        <a:rPr lang="ar-SA" sz="1300">
                          <a:latin typeface="Arial Unicode MS"/>
                        </a:rPr>
                        <a:t>الخبرة</a:t>
                      </a:r>
                    </a:p>
                  </a:txBody>
                  <a:tcPr marL="0" marR="0" marT="0" marB="0" anchor="ctr"/>
                </a:tc>
                <a:tc>
                  <a:txBody>
                    <a:bodyPr/>
                    <a:lstStyle/>
                    <a:p>
                      <a:pPr marR="165100" indent="0" algn="r" rtl="1">
                        <a:lnSpc>
                          <a:spcPts val="1880"/>
                        </a:lnSpc>
                        <a:spcAft>
                          <a:spcPts val="490"/>
                        </a:spcAft>
                      </a:pPr>
                      <a:r>
                        <a:rPr lang="ar-SA" sz="1300">
                          <a:latin typeface="Arial Unicode MS"/>
                        </a:rPr>
                        <a:t>الراتب</a:t>
                      </a:r>
                    </a:p>
                    <a:p>
                      <a:pPr indent="0" algn="r" rtl="1">
                        <a:lnSpc>
                          <a:spcPts val="1740"/>
                        </a:lnSpc>
                      </a:pPr>
                      <a:r>
                        <a:rPr lang="ar-SA" sz="1200">
                          <a:latin typeface="Arial Unicode MS"/>
                        </a:rPr>
                        <a:t>الأساس</a:t>
                      </a:r>
                    </a:p>
                  </a:txBody>
                  <a:tcPr marL="0" marR="0" marT="0" marB="0" anchor="ctr"/>
                </a:tc>
                <a:tc>
                  <a:txBody>
                    <a:bodyPr/>
                    <a:lstStyle/>
                    <a:p>
                      <a:endParaRPr sz="6200"/>
                    </a:p>
                  </a:txBody>
                  <a:tcPr marL="0" marR="0" marT="0" marB="0"/>
                </a:tc>
              </a:tr>
              <a:tr h="676939">
                <a:tc rowSpan="12">
                  <a:txBody>
                    <a:bodyPr/>
                    <a:lstStyle/>
                    <a:p>
                      <a:pPr marR="177800" indent="0" algn="r" rtl="1">
                        <a:lnSpc>
                          <a:spcPts val="2010"/>
                        </a:lnSpc>
                        <a:spcAft>
                          <a:spcPts val="770"/>
                        </a:spcAft>
                      </a:pPr>
                      <a:r>
                        <a:rPr lang="ar-SA" sz="1200">
                          <a:latin typeface="Arial Unicode MS"/>
                        </a:rPr>
                        <a:t>راف </a:t>
                      </a:r>
                      <a:r>
                        <a:rPr lang="ar-SA" sz="1500">
                          <a:latin typeface="Arial Unicode MS"/>
                        </a:rPr>
                        <a:t>ثلاثة</a:t>
                      </a:r>
                    </a:p>
                    <a:p>
                      <a:pPr marR="215900" indent="0" algn="r" rtl="1">
                        <a:lnSpc>
                          <a:spcPts val="1880"/>
                        </a:lnSpc>
                        <a:spcAft>
                          <a:spcPts val="490"/>
                        </a:spcAft>
                      </a:pPr>
                      <a:r>
                        <a:rPr lang="ar-SA" sz="1300">
                          <a:latin typeface="Arial Unicode MS"/>
                        </a:rPr>
                        <a:t>أثهرعر</a:t>
                      </a:r>
                    </a:p>
                    <a:p>
                      <a:pPr marR="215900" indent="0" algn="r" rtl="1">
                        <a:lnSpc>
                          <a:spcPts val="1880"/>
                        </a:lnSpc>
                        <a:spcAft>
                          <a:spcPts val="5810"/>
                        </a:spcAft>
                      </a:pPr>
                      <a:r>
                        <a:rPr lang="ar-SA" sz="1300">
                          <a:latin typeface="Arial Unicode MS"/>
                        </a:rPr>
                        <a:t>اذلاينل</a:t>
                      </a:r>
                    </a:p>
                    <a:p>
                      <a:pPr marR="177800" indent="0" algn="r" rtl="1">
                        <a:lnSpc>
                          <a:spcPts val="1880"/>
                        </a:lnSpc>
                      </a:pPr>
                      <a:r>
                        <a:rPr lang="ar-SA" sz="1300">
                          <a:latin typeface="Arial Unicode MS"/>
                        </a:rPr>
                        <a:t>......</a:t>
                      </a:r>
                      <a:r>
                        <a:rPr lang="en-US" sz="1300">
                          <a:latin typeface="Arial Unicode MS"/>
                        </a:rPr>
                        <a:t>١٢</a:t>
                      </a:r>
                      <a:r>
                        <a:rPr lang="ar-SA" sz="1300">
                          <a:latin typeface="Arial Unicode MS"/>
                        </a:rPr>
                        <a:t>لال</a:t>
                      </a:r>
                    </a:p>
                  </a:txBody>
                  <a:tcPr marL="0" marR="0" marT="0" marB="0"/>
                </a:tc>
                <a:tc>
                  <a:txBody>
                    <a:bodyPr/>
                    <a:lstStyle/>
                    <a:p>
                      <a:pPr marL="127000" indent="0">
                        <a:lnSpc>
                          <a:spcPts val="1880"/>
                        </a:lnSpc>
                      </a:pPr>
                      <a:r>
                        <a:rPr lang="ar-SA" sz="1300">
                          <a:latin typeface="Arial Unicode MS"/>
                        </a:rPr>
                        <a:t>١٨٠.</a:t>
                      </a:r>
                    </a:p>
                  </a:txBody>
                  <a:tcPr marL="0" marR="0" marT="0" marB="0"/>
                </a:tc>
                <a:tc rowSpan="12">
                  <a:txBody>
                    <a:bodyPr/>
                    <a:lstStyle/>
                    <a:p>
                      <a:pPr marL="101600" marR="114300" indent="0" algn="just" rtl="1">
                        <a:lnSpc>
                          <a:spcPts val="2735"/>
                        </a:lnSpc>
                        <a:spcAft>
                          <a:spcPts val="1890"/>
                        </a:spcAft>
                      </a:pPr>
                      <a:r>
                        <a:rPr lang="ar-SA" sz="1300">
                          <a:latin typeface="Arial Unicode MS"/>
                        </a:rPr>
                        <a:t>••</a:t>
                      </a:r>
                      <a:r>
                        <a:rPr lang="en-US" sz="1300">
                          <a:latin typeface="Arial Unicode MS"/>
                        </a:rPr>
                        <a:t>٣</a:t>
                      </a:r>
                      <a:r>
                        <a:rPr lang="ar-SA" sz="1300">
                          <a:latin typeface="Arial Unicode MS"/>
                        </a:rPr>
                        <a:t>سن راب انل</a:t>
                      </a:r>
                    </a:p>
                    <a:p>
                      <a:pPr marR="114300" indent="0" algn="r" rtl="1">
                        <a:lnSpc>
                          <a:spcPts val="11660"/>
                        </a:lnSpc>
                      </a:pPr>
                      <a:r>
                        <a:rPr lang="ar-SA" sz="8700">
                          <a:latin typeface="Arial Unicode MS"/>
                        </a:rPr>
                        <a:t>ب;</a:t>
                      </a:r>
                    </a:p>
                    <a:p>
                      <a:pPr marR="114300" indent="0" algn="just" rtl="1">
                        <a:lnSpc>
                          <a:spcPts val="1880"/>
                        </a:lnSpc>
                        <a:spcAft>
                          <a:spcPts val="210"/>
                        </a:spcAft>
                      </a:pPr>
                      <a:r>
                        <a:rPr lang="ar-SA" sz="1300">
                          <a:latin typeface="Arial Unicode MS"/>
                        </a:rPr>
                        <a:t>..؛</a:t>
                      </a:r>
                      <a:r>
                        <a:rPr lang="en-US" sz="1300">
                          <a:latin typeface="Arial Unicode MS"/>
                        </a:rPr>
                        <a:t>٢</a:t>
                      </a:r>
                      <a:r>
                        <a:rPr lang="ar-SA" sz="1300">
                          <a:latin typeface="Arial Unicode MS"/>
                        </a:rPr>
                        <a:t>،ر</a:t>
                      </a:r>
                    </a:p>
                    <a:p>
                      <a:pPr marR="114300" indent="0" algn="just" rtl="1">
                        <a:lnSpc>
                          <a:spcPts val="1880"/>
                        </a:lnSpc>
                        <a:spcAft>
                          <a:spcPts val="840"/>
                        </a:spcAft>
                      </a:pPr>
                      <a:r>
                        <a:rPr lang="ar-SA" sz="1300">
                          <a:latin typeface="Arial Unicode MS"/>
                        </a:rPr>
                        <a:t>.</a:t>
                      </a:r>
                      <a:r>
                        <a:rPr lang="en-US" sz="1300">
                          <a:latin typeface="Arial Unicode MS"/>
                        </a:rPr>
                        <a:t>٣٥٠</a:t>
                      </a:r>
                    </a:p>
                    <a:p>
                      <a:pPr marR="114300" indent="0" algn="just" rtl="1">
                        <a:lnSpc>
                          <a:spcPts val="1880"/>
                        </a:lnSpc>
                        <a:spcAft>
                          <a:spcPts val="210"/>
                        </a:spcAft>
                      </a:pPr>
                      <a:r>
                        <a:rPr lang="ar-SA" sz="1300">
                          <a:latin typeface="Arial Unicode MS"/>
                        </a:rPr>
                        <a:t>.</a:t>
                      </a:r>
                      <a:r>
                        <a:rPr lang="en-US" sz="1300">
                          <a:latin typeface="Arial Unicode MS"/>
                        </a:rPr>
                        <a:t>٤٠</a:t>
                      </a:r>
                      <a:r>
                        <a:rPr lang="ar-SA" sz="1300">
                          <a:latin typeface="Arial Unicode MS"/>
                        </a:rPr>
                        <a:t>لمن</a:t>
                      </a:r>
                    </a:p>
                    <a:p>
                      <a:pPr marR="114300" indent="0" algn="just" rtl="1">
                        <a:lnSpc>
                          <a:spcPts val="1880"/>
                        </a:lnSpc>
                        <a:spcAft>
                          <a:spcPts val="840"/>
                        </a:spcAft>
                      </a:pPr>
                      <a:r>
                        <a:rPr lang="ar-SA" sz="1200">
                          <a:latin typeface="Arial Unicode MS"/>
                        </a:rPr>
                        <a:t>راتبه </a:t>
                      </a:r>
                      <a:r>
                        <a:rPr lang="ar-SA" sz="1300">
                          <a:latin typeface="Arial Unicode MS"/>
                        </a:rPr>
                        <a:t>اكثر</a:t>
                      </a:r>
                    </a:p>
                    <a:p>
                      <a:pPr marR="114300" indent="0" algn="just" rtl="1">
                        <a:lnSpc>
                          <a:spcPts val="1880"/>
                        </a:lnSpc>
                      </a:pPr>
                      <a:r>
                        <a:rPr lang="ar-SA" sz="1300">
                          <a:latin typeface="Arial Unicode MS"/>
                        </a:rPr>
                        <a:t>س</a:t>
                      </a:r>
                      <a:r>
                        <a:rPr lang="en-US" sz="1300">
                          <a:latin typeface="Arial Unicode MS"/>
                        </a:rPr>
                        <a:t>٤٠٠٠</a:t>
                      </a:r>
                    </a:p>
                  </a:txBody>
                  <a:tcPr marL="0" marR="0" marT="0" marB="0"/>
                </a:tc>
                <a:tc>
                  <a:txBody>
                    <a:bodyPr/>
                    <a:lstStyle/>
                    <a:p>
                      <a:pPr marL="215900" indent="0">
                        <a:lnSpc>
                          <a:spcPts val="1740"/>
                        </a:lnSpc>
                      </a:pPr>
                      <a:r>
                        <a:rPr lang="ar-SA" sz="1200">
                          <a:latin typeface="Arial Unicode MS"/>
                        </a:rPr>
                        <a:t>٦٠</a:t>
                      </a:r>
                    </a:p>
                  </a:txBody>
                  <a:tcPr marL="0" marR="0" marT="0" marB="0"/>
                </a:tc>
                <a:tc>
                  <a:txBody>
                    <a:bodyPr/>
                    <a:lstStyle/>
                    <a:p>
                      <a:pPr marL="127000" indent="0">
                        <a:lnSpc>
                          <a:spcPts val="1880"/>
                        </a:lnSpc>
                      </a:pPr>
                      <a:r>
                        <a:rPr lang="ar-SA" sz="1300">
                          <a:latin typeface="Arial Unicode MS"/>
                        </a:rPr>
                        <a:t>٩٠.</a:t>
                      </a:r>
                    </a:p>
                  </a:txBody>
                  <a:tcPr marL="0" marR="0" marT="0" marB="0"/>
                </a:tc>
                <a:tc>
                  <a:txBody>
                    <a:bodyPr/>
                    <a:lstStyle/>
                    <a:p>
                      <a:pPr marR="139700" indent="0" algn="r" rtl="1">
                        <a:lnSpc>
                          <a:spcPts val="2010"/>
                        </a:lnSpc>
                        <a:spcAft>
                          <a:spcPts val="210"/>
                        </a:spcAft>
                      </a:pPr>
                      <a:r>
                        <a:rPr lang="ar-SA" sz="1300">
                          <a:latin typeface="Arial Unicode MS"/>
                        </a:rPr>
                        <a:t>دبلوم فني أو حرفي لمدة </a:t>
                      </a:r>
                      <a:r>
                        <a:rPr lang="ar-SA" sz="1500">
                          <a:latin typeface="Arial Unicode MS"/>
                        </a:rPr>
                        <a:t>منة</a:t>
                      </a:r>
                    </a:p>
                    <a:p>
                      <a:pPr marR="139700" indent="0" algn="r" rtl="1">
                        <a:lnSpc>
                          <a:spcPts val="1880"/>
                        </a:lnSpc>
                      </a:pPr>
                      <a:r>
                        <a:rPr lang="ar-SA" sz="1300">
                          <a:latin typeface="Arial Unicode MS"/>
                        </a:rPr>
                        <a:t>بعد الابتدائية.</a:t>
                      </a:r>
                    </a:p>
                  </a:txBody>
                  <a:tcPr marL="0" marR="0" marT="0" marB="0"/>
                </a:tc>
              </a:tr>
              <a:tr h="652130">
                <a:tc vMerge="1">
                  <a:txBody>
                    <a:bodyPr/>
                    <a:lstStyle/>
                    <a:p>
                      <a:endParaRPr sz="3100"/>
                    </a:p>
                  </a:txBody>
                  <a:tcPr marL="0" marR="0" marT="0" marB="0"/>
                </a:tc>
                <a:tc>
                  <a:txBody>
                    <a:bodyPr/>
                    <a:lstStyle/>
                    <a:p>
                      <a:pPr marL="127000" indent="0">
                        <a:lnSpc>
                          <a:spcPts val="1880"/>
                        </a:lnSpc>
                      </a:pPr>
                      <a:r>
                        <a:rPr lang="ar-SA" sz="1300">
                          <a:latin typeface="Arial Unicode MS"/>
                        </a:rPr>
                        <a:t>١٩٥٠</a:t>
                      </a:r>
                    </a:p>
                  </a:txBody>
                  <a:tcPr marL="0" marR="0" marT="0" marB="0"/>
                </a:tc>
                <a:tc vMerge="1">
                  <a:txBody>
                    <a:bodyPr/>
                    <a:lstStyle/>
                    <a:p>
                      <a:endParaRPr sz="3100"/>
                    </a:p>
                  </a:txBody>
                  <a:tcPr marL="0" marR="0" marT="0" marB="0"/>
                </a:tc>
                <a:tc>
                  <a:txBody>
                    <a:bodyPr/>
                    <a:lstStyle/>
                    <a:p>
                      <a:pPr marL="215900" indent="0">
                        <a:lnSpc>
                          <a:spcPts val="1740"/>
                        </a:lnSpc>
                      </a:pPr>
                      <a:r>
                        <a:rPr lang="ar-SA" sz="1200">
                          <a:latin typeface="Arial Unicode MS"/>
                        </a:rPr>
                        <a:t>٦٠</a:t>
                      </a:r>
                    </a:p>
                  </a:txBody>
                  <a:tcPr marL="0" marR="0" marT="0" marB="0"/>
                </a:tc>
                <a:tc>
                  <a:txBody>
                    <a:bodyPr/>
                    <a:lstStyle/>
                    <a:p>
                      <a:endParaRPr sz="3100"/>
                    </a:p>
                  </a:txBody>
                  <a:tcPr marL="0" marR="0" marT="0" marB="0"/>
                </a:tc>
                <a:tc>
                  <a:txBody>
                    <a:bodyPr/>
                    <a:lstStyle/>
                    <a:p>
                      <a:pPr marR="139700" indent="0" algn="r" rtl="1">
                        <a:lnSpc>
                          <a:spcPts val="1880"/>
                        </a:lnSpc>
                        <a:spcAft>
                          <a:spcPts val="210"/>
                        </a:spcAft>
                      </a:pPr>
                      <a:r>
                        <a:rPr lang="ar-SA" sz="1300">
                          <a:latin typeface="Arial Unicode MS"/>
                        </a:rPr>
                        <a:t>دبلوم فى أو حرفى لمدة بتين</a:t>
                      </a:r>
                    </a:p>
                    <a:p>
                      <a:pPr marR="139700" indent="0" algn="r" rtl="1">
                        <a:lnSpc>
                          <a:spcPts val="1740"/>
                        </a:lnSpc>
                      </a:pPr>
                      <a:r>
                        <a:rPr lang="ar-SA" sz="1200">
                          <a:latin typeface="Arial Unicode MS"/>
                        </a:rPr>
                        <a:t>معد الامتدائية.</a:t>
                      </a:r>
                    </a:p>
                  </a:txBody>
                  <a:tcPr marL="0" marR="0" marT="0" marB="0" anchor="b"/>
                </a:tc>
              </a:tr>
              <a:tr h="669851">
                <a:tc vMerge="1">
                  <a:txBody>
                    <a:bodyPr/>
                    <a:lstStyle/>
                    <a:p>
                      <a:endParaRPr sz="3200"/>
                    </a:p>
                  </a:txBody>
                  <a:tcPr marL="0" marR="0" marT="0" marB="0"/>
                </a:tc>
                <a:tc>
                  <a:txBody>
                    <a:bodyPr/>
                    <a:lstStyle/>
                    <a:p>
                      <a:pPr marL="127000" indent="0">
                        <a:lnSpc>
                          <a:spcPts val="1880"/>
                        </a:lnSpc>
                      </a:pPr>
                      <a:r>
                        <a:rPr lang="ar-SA" sz="1300">
                          <a:latin typeface="Arial Unicode MS"/>
                        </a:rPr>
                        <a:t>٢١٧٥</a:t>
                      </a:r>
                    </a:p>
                  </a:txBody>
                  <a:tcPr marL="0" marR="0" marT="0" marB="0"/>
                </a:tc>
                <a:tc vMerge="1">
                  <a:txBody>
                    <a:bodyPr/>
                    <a:lstStyle/>
                    <a:p>
                      <a:endParaRPr sz="3200"/>
                    </a:p>
                  </a:txBody>
                  <a:tcPr marL="0" marR="0" marT="0" marB="0"/>
                </a:tc>
                <a:tc>
                  <a:txBody>
                    <a:bodyPr/>
                    <a:lstStyle/>
                    <a:p>
                      <a:pPr marL="215900" indent="0">
                        <a:lnSpc>
                          <a:spcPts val="1740"/>
                        </a:lnSpc>
                      </a:pPr>
                      <a:r>
                        <a:rPr lang="ar-SA" sz="1200">
                          <a:latin typeface="Arial Unicode MS"/>
                        </a:rPr>
                        <a:t>٦٠</a:t>
                      </a:r>
                    </a:p>
                  </a:txBody>
                  <a:tcPr marL="0" marR="0" marT="0" marB="0"/>
                </a:tc>
                <a:tc>
                  <a:txBody>
                    <a:bodyPr/>
                    <a:lstStyle/>
                    <a:p>
                      <a:pPr marL="88900" indent="0">
                        <a:lnSpc>
                          <a:spcPts val="1880"/>
                        </a:lnSpc>
                      </a:pPr>
                      <a:r>
                        <a:rPr lang="ar-SA" sz="1300">
                          <a:latin typeface="Arial Unicode MS"/>
                        </a:rPr>
                        <a:t>١٢٧٥</a:t>
                      </a:r>
                    </a:p>
                  </a:txBody>
                  <a:tcPr marL="0" marR="0" marT="0" marB="0"/>
                </a:tc>
                <a:tc>
                  <a:txBody>
                    <a:bodyPr/>
                    <a:lstStyle/>
                    <a:p>
                      <a:pPr marR="139700" indent="0" algn="r" rtl="1">
                        <a:lnSpc>
                          <a:spcPts val="2316"/>
                        </a:lnSpc>
                      </a:pPr>
                      <a:r>
                        <a:rPr lang="ar-SA" sz="1300">
                          <a:latin typeface="Arial Unicode MS"/>
                        </a:rPr>
                        <a:t>دبلوم فنى أو حرفى </a:t>
                      </a:r>
                      <a:r>
                        <a:rPr lang="ar-SA" sz="1150">
                          <a:latin typeface="Arial Unicode MS"/>
                        </a:rPr>
                        <a:t>لمدة </a:t>
                      </a:r>
                      <a:r>
                        <a:rPr lang="ar-SA" sz="1500">
                          <a:latin typeface="Arial Unicode MS"/>
                        </a:rPr>
                        <a:t>ثلاث </a:t>
                      </a:r>
                      <a:r>
                        <a:rPr lang="ar-SA" sz="1150">
                          <a:latin typeface="Arial Unicode MS"/>
                        </a:rPr>
                        <a:t>منوات معد الامتدائة.</a:t>
                      </a:r>
                    </a:p>
                  </a:txBody>
                  <a:tcPr marL="0" marR="0" marT="0" marB="0" anchor="b"/>
                </a:tc>
              </a:tr>
              <a:tr h="673395">
                <a:tc vMerge="1">
                  <a:txBody>
                    <a:bodyPr/>
                    <a:lstStyle/>
                    <a:p>
                      <a:endParaRPr sz="3200"/>
                    </a:p>
                  </a:txBody>
                  <a:tcPr marL="0" marR="0" marT="0" marB="0"/>
                </a:tc>
                <a:tc>
                  <a:txBody>
                    <a:bodyPr/>
                    <a:lstStyle/>
                    <a:p>
                      <a:pPr marL="127000" indent="0">
                        <a:lnSpc>
                          <a:spcPts val="1880"/>
                        </a:lnSpc>
                      </a:pPr>
                      <a:r>
                        <a:rPr lang="ar-SA" sz="1300">
                          <a:latin typeface="Arial Unicode MS"/>
                        </a:rPr>
                        <a:t>٢٤٠.</a:t>
                      </a:r>
                    </a:p>
                  </a:txBody>
                  <a:tcPr marL="0" marR="0" marT="0" marB="0"/>
                </a:tc>
                <a:tc vMerge="1">
                  <a:txBody>
                    <a:bodyPr/>
                    <a:lstStyle/>
                    <a:p>
                      <a:endParaRPr sz="3200"/>
                    </a:p>
                  </a:txBody>
                  <a:tcPr marL="0" marR="0" marT="0" marB="0"/>
                </a:tc>
                <a:tc>
                  <a:txBody>
                    <a:bodyPr/>
                    <a:lstStyle/>
                    <a:p>
                      <a:pPr marL="215900" indent="0">
                        <a:lnSpc>
                          <a:spcPts val="1740"/>
                        </a:lnSpc>
                      </a:pPr>
                      <a:r>
                        <a:rPr lang="ar-SA" sz="1200">
                          <a:latin typeface="Arial Unicode MS"/>
                        </a:rPr>
                        <a:t>٦٠</a:t>
                      </a:r>
                    </a:p>
                  </a:txBody>
                  <a:tcPr marL="0" marR="0" marT="0" marB="0"/>
                </a:tc>
                <a:tc>
                  <a:txBody>
                    <a:bodyPr/>
                    <a:lstStyle/>
                    <a:p>
                      <a:pPr marL="88900" indent="0">
                        <a:lnSpc>
                          <a:spcPts val="1880"/>
                        </a:lnSpc>
                      </a:pPr>
                      <a:r>
                        <a:rPr lang="ar-SA" sz="1300">
                          <a:latin typeface="Arial Unicode MS"/>
                        </a:rPr>
                        <a:t>١٥٠.</a:t>
                      </a:r>
                    </a:p>
                  </a:txBody>
                  <a:tcPr marL="0" marR="0" marT="0" marB="0"/>
                </a:tc>
                <a:tc>
                  <a:txBody>
                    <a:bodyPr/>
                    <a:lstStyle/>
                    <a:p>
                      <a:pPr marR="139700" indent="0" algn="r" rtl="1">
                        <a:lnSpc>
                          <a:spcPts val="1880"/>
                        </a:lnSpc>
                        <a:spcAft>
                          <a:spcPts val="280"/>
                        </a:spcAft>
                      </a:pPr>
                      <a:r>
                        <a:rPr lang="ar-SA" sz="1300">
                          <a:latin typeface="Arial Unicode MS"/>
                        </a:rPr>
                        <a:t>دبلوم في أو حرفي لمدة أرح</a:t>
                      </a:r>
                    </a:p>
                    <a:p>
                      <a:pPr marR="139700" indent="0" algn="r" rtl="1">
                        <a:lnSpc>
                          <a:spcPts val="1740"/>
                        </a:lnSpc>
                      </a:pPr>
                      <a:r>
                        <a:rPr lang="ar-SA" sz="1200">
                          <a:latin typeface="Arial Unicode MS"/>
                        </a:rPr>
                        <a:t>منوات </a:t>
                      </a:r>
                      <a:r>
                        <a:rPr lang="en-US" sz="1200">
                          <a:latin typeface="Arial Unicode MS"/>
                        </a:rPr>
                        <a:t>٠</a:t>
                      </a:r>
                      <a:r>
                        <a:rPr lang="ar-SA" sz="1200">
                          <a:latin typeface="Arial Unicode MS"/>
                        </a:rPr>
                        <a:t>عد الاشداثية.</a:t>
                      </a:r>
                    </a:p>
                  </a:txBody>
                  <a:tcPr marL="0" marR="0" marT="0" marB="0" anchor="b"/>
                </a:tc>
              </a:tr>
              <a:tr h="347330">
                <a:tc vMerge="1">
                  <a:txBody>
                    <a:bodyPr/>
                    <a:lstStyle/>
                    <a:p>
                      <a:endParaRPr sz="1700"/>
                    </a:p>
                  </a:txBody>
                  <a:tcPr marL="0" marR="0" marT="0" marB="0"/>
                </a:tc>
                <a:tc>
                  <a:txBody>
                    <a:bodyPr/>
                    <a:lstStyle/>
                    <a:p>
                      <a:pPr marL="127000" indent="0">
                        <a:lnSpc>
                          <a:spcPts val="1880"/>
                        </a:lnSpc>
                      </a:pPr>
                      <a:r>
                        <a:rPr lang="ar-SA" sz="1300">
                          <a:latin typeface="Arial Unicode MS"/>
                        </a:rPr>
                        <a:t>٢٤٧٥</a:t>
                      </a:r>
                    </a:p>
                  </a:txBody>
                  <a:tcPr marL="0" marR="0" marT="0" marB="0" anchor="b"/>
                </a:tc>
                <a:tc vMerge="1">
                  <a:txBody>
                    <a:bodyPr/>
                    <a:lstStyle/>
                    <a:p>
                      <a:endParaRPr sz="1700"/>
                    </a:p>
                  </a:txBody>
                  <a:tcPr marL="0" marR="0" marT="0" marB="0"/>
                </a:tc>
                <a:tc>
                  <a:txBody>
                    <a:bodyPr/>
                    <a:lstStyle/>
                    <a:p>
                      <a:pPr marL="215900" indent="0">
                        <a:lnSpc>
                          <a:spcPts val="1880"/>
                        </a:lnSpc>
                      </a:pPr>
                      <a:r>
                        <a:rPr lang="ar-SA" sz="1300">
                          <a:latin typeface="Arial Unicode MS"/>
                        </a:rPr>
                        <a:t>٨٠</a:t>
                      </a:r>
                    </a:p>
                  </a:txBody>
                  <a:tcPr marL="0" marR="0" marT="0" marB="0" anchor="b"/>
                </a:tc>
                <a:tc>
                  <a:txBody>
                    <a:bodyPr/>
                    <a:lstStyle/>
                    <a:p>
                      <a:pPr marL="88900" indent="0">
                        <a:lnSpc>
                          <a:spcPts val="1880"/>
                        </a:lnSpc>
                      </a:pPr>
                      <a:r>
                        <a:rPr lang="ar-SA" sz="1300">
                          <a:latin typeface="Arial Unicode MS"/>
                        </a:rPr>
                        <a:t>١٢٧٥</a:t>
                      </a:r>
                    </a:p>
                  </a:txBody>
                  <a:tcPr marL="0" marR="0" marT="0" marB="0" anchor="b"/>
                </a:tc>
                <a:tc>
                  <a:txBody>
                    <a:bodyPr/>
                    <a:lstStyle/>
                    <a:p>
                      <a:pPr marR="139700" indent="0" algn="r" rtl="1">
                        <a:lnSpc>
                          <a:spcPts val="1880"/>
                        </a:lnSpc>
                      </a:pPr>
                      <a:r>
                        <a:rPr lang="ar-SA" sz="1300">
                          <a:latin typeface="Arial Unicode MS"/>
                        </a:rPr>
                        <a:t>ثهادة متومطة مهنية</a:t>
                      </a:r>
                    </a:p>
                  </a:txBody>
                  <a:tcPr marL="0" marR="0" marT="0" marB="0" anchor="b"/>
                </a:tc>
              </a:tr>
              <a:tr h="630865">
                <a:tc vMerge="1">
                  <a:txBody>
                    <a:bodyPr/>
                    <a:lstStyle/>
                    <a:p>
                      <a:endParaRPr sz="3000"/>
                    </a:p>
                  </a:txBody>
                  <a:tcPr marL="0" marR="0" marT="0" marB="0"/>
                </a:tc>
                <a:tc>
                  <a:txBody>
                    <a:bodyPr/>
                    <a:lstStyle/>
                    <a:p>
                      <a:pPr marL="127000" indent="0">
                        <a:lnSpc>
                          <a:spcPts val="1880"/>
                        </a:lnSpc>
                      </a:pPr>
                      <a:r>
                        <a:rPr lang="ar-SA" sz="1300">
                          <a:latin typeface="Arial Unicode MS"/>
                        </a:rPr>
                        <a:t>٢٦٧٥</a:t>
                      </a:r>
                    </a:p>
                  </a:txBody>
                  <a:tcPr marL="0" marR="0" marT="0" marB="0"/>
                </a:tc>
                <a:tc vMerge="1">
                  <a:txBody>
                    <a:bodyPr/>
                    <a:lstStyle/>
                    <a:p>
                      <a:endParaRPr sz="3000"/>
                    </a:p>
                  </a:txBody>
                  <a:tcPr marL="0" marR="0" marT="0" marB="0"/>
                </a:tc>
                <a:tc>
                  <a:txBody>
                    <a:bodyPr/>
                    <a:lstStyle/>
                    <a:p>
                      <a:pPr marL="215900" indent="0">
                        <a:lnSpc>
                          <a:spcPts val="1880"/>
                        </a:lnSpc>
                      </a:pPr>
                      <a:r>
                        <a:rPr lang="ar-SA" sz="1300">
                          <a:latin typeface="Arial Unicode MS"/>
                        </a:rPr>
                        <a:t>٨٠</a:t>
                      </a:r>
                    </a:p>
                  </a:txBody>
                  <a:tcPr marL="0" marR="0" marT="0" marB="0"/>
                </a:tc>
                <a:tc>
                  <a:txBody>
                    <a:bodyPr/>
                    <a:lstStyle/>
                    <a:p>
                      <a:pPr marL="88900" indent="0">
                        <a:lnSpc>
                          <a:spcPts val="1880"/>
                        </a:lnSpc>
                      </a:pPr>
                      <a:r>
                        <a:rPr lang="ar-SA" sz="1300">
                          <a:latin typeface="Arial Unicode MS"/>
                        </a:rPr>
                        <a:t>١٤٧٥</a:t>
                      </a:r>
                    </a:p>
                  </a:txBody>
                  <a:tcPr marL="0" marR="0" marT="0" marB="0"/>
                </a:tc>
                <a:tc>
                  <a:txBody>
                    <a:bodyPr/>
                    <a:lstStyle/>
                    <a:p>
                      <a:pPr marR="139700" indent="0" algn="r" rtl="1">
                        <a:lnSpc>
                          <a:spcPts val="1880"/>
                        </a:lnSpc>
                        <a:spcAft>
                          <a:spcPts val="630"/>
                        </a:spcAft>
                      </a:pPr>
                      <a:r>
                        <a:rPr lang="ar-SA" sz="1300">
                          <a:latin typeface="Arial Unicode MS"/>
                        </a:rPr>
                        <a:t>ثهادة متومطة مهنية + دملوم</a:t>
                      </a:r>
                    </a:p>
                    <a:p>
                      <a:pPr marR="139700" indent="0" algn="r" rtl="1">
                        <a:lnSpc>
                          <a:spcPts val="2010"/>
                        </a:lnSpc>
                      </a:pPr>
                      <a:r>
                        <a:rPr lang="ar-SA" sz="1500">
                          <a:latin typeface="Arial Unicode MS"/>
                        </a:rPr>
                        <a:t>نني </a:t>
                      </a:r>
                      <a:r>
                        <a:rPr lang="ar-SA" sz="1300">
                          <a:latin typeface="Arial Unicode MS"/>
                        </a:rPr>
                        <a:t>أو حرفي لمدة سة.</a:t>
                      </a:r>
                    </a:p>
                  </a:txBody>
                  <a:tcPr marL="0" marR="0" marT="0" marB="0" anchor="b"/>
                </a:tc>
              </a:tr>
              <a:tr h="630865">
                <a:tc vMerge="1">
                  <a:txBody>
                    <a:bodyPr/>
                    <a:lstStyle/>
                    <a:p>
                      <a:endParaRPr sz="3000"/>
                    </a:p>
                  </a:txBody>
                  <a:tcPr marL="0" marR="0" marT="0" marB="0"/>
                </a:tc>
                <a:tc>
                  <a:txBody>
                    <a:bodyPr/>
                    <a:lstStyle/>
                    <a:p>
                      <a:pPr marL="127000" indent="0">
                        <a:lnSpc>
                          <a:spcPts val="1880"/>
                        </a:lnSpc>
                      </a:pPr>
                      <a:r>
                        <a:rPr lang="ar-SA" sz="1300">
                          <a:latin typeface="Arial Unicode MS"/>
                        </a:rPr>
                        <a:t>٢٩٢٥</a:t>
                      </a:r>
                    </a:p>
                  </a:txBody>
                  <a:tcPr marL="0" marR="0" marT="0" marB="0"/>
                </a:tc>
                <a:tc vMerge="1">
                  <a:txBody>
                    <a:bodyPr/>
                    <a:lstStyle/>
                    <a:p>
                      <a:endParaRPr sz="3000"/>
                    </a:p>
                  </a:txBody>
                  <a:tcPr marL="0" marR="0" marT="0" marB="0"/>
                </a:tc>
                <a:tc>
                  <a:txBody>
                    <a:bodyPr/>
                    <a:lstStyle/>
                    <a:p>
                      <a:pPr marL="215900" indent="0">
                        <a:lnSpc>
                          <a:spcPts val="1880"/>
                        </a:lnSpc>
                      </a:pPr>
                      <a:r>
                        <a:rPr lang="ar-SA" sz="1300">
                          <a:latin typeface="Arial Unicode MS"/>
                        </a:rPr>
                        <a:t>٨٠</a:t>
                      </a:r>
                    </a:p>
                  </a:txBody>
                  <a:tcPr marL="0" marR="0" marT="0" marB="0"/>
                </a:tc>
                <a:tc>
                  <a:txBody>
                    <a:bodyPr/>
                    <a:lstStyle/>
                    <a:p>
                      <a:pPr marL="88900" indent="0">
                        <a:lnSpc>
                          <a:spcPts val="1880"/>
                        </a:lnSpc>
                      </a:pPr>
                      <a:r>
                        <a:rPr lang="ar-SA" sz="1300">
                          <a:latin typeface="Arial Unicode MS"/>
                        </a:rPr>
                        <a:t>١٧٢٥</a:t>
                      </a:r>
                    </a:p>
                  </a:txBody>
                  <a:tcPr marL="0" marR="0" marT="0" marB="0"/>
                </a:tc>
                <a:tc>
                  <a:txBody>
                    <a:bodyPr/>
                    <a:lstStyle/>
                    <a:p>
                      <a:pPr marR="139700" indent="0" algn="r" rtl="1">
                        <a:lnSpc>
                          <a:spcPts val="2233"/>
                        </a:lnSpc>
                      </a:pPr>
                      <a:r>
                        <a:rPr lang="ar-SA" sz="1300">
                          <a:latin typeface="Arial Unicode MS"/>
                        </a:rPr>
                        <a:t>ثهادة متومطة مهبة + دملوم فنى لمدة منتين.</a:t>
                      </a:r>
                    </a:p>
                  </a:txBody>
                  <a:tcPr marL="0" marR="0" marT="0" marB="0" anchor="b"/>
                </a:tc>
              </a:tr>
              <a:tr h="627320">
                <a:tc vMerge="1">
                  <a:txBody>
                    <a:bodyPr/>
                    <a:lstStyle/>
                    <a:p>
                      <a:endParaRPr sz="3000"/>
                    </a:p>
                  </a:txBody>
                  <a:tcPr marL="0" marR="0" marT="0" marB="0"/>
                </a:tc>
                <a:tc>
                  <a:txBody>
                    <a:bodyPr/>
                    <a:lstStyle/>
                    <a:p>
                      <a:pPr marL="127000" indent="0">
                        <a:lnSpc>
                          <a:spcPts val="1880"/>
                        </a:lnSpc>
                      </a:pPr>
                      <a:r>
                        <a:rPr lang="ar-SA" sz="1300">
                          <a:latin typeface="Arial Unicode MS"/>
                        </a:rPr>
                        <a:t>٣١٩٥</a:t>
                      </a:r>
                    </a:p>
                  </a:txBody>
                  <a:tcPr marL="0" marR="0" marT="0" marB="0"/>
                </a:tc>
                <a:tc vMerge="1">
                  <a:txBody>
                    <a:bodyPr/>
                    <a:lstStyle/>
                    <a:p>
                      <a:endParaRPr sz="3000"/>
                    </a:p>
                  </a:txBody>
                  <a:tcPr marL="0" marR="0" marT="0" marB="0"/>
                </a:tc>
                <a:tc>
                  <a:txBody>
                    <a:bodyPr/>
                    <a:lstStyle/>
                    <a:p>
                      <a:pPr marL="215900" indent="0">
                        <a:lnSpc>
                          <a:spcPts val="1880"/>
                        </a:lnSpc>
                      </a:pPr>
                      <a:r>
                        <a:rPr lang="ar-SA" sz="1300">
                          <a:latin typeface="Arial Unicode MS"/>
                        </a:rPr>
                        <a:t>٨٠</a:t>
                      </a:r>
                    </a:p>
                  </a:txBody>
                  <a:tcPr marL="0" marR="0" marT="0" marB="0"/>
                </a:tc>
                <a:tc>
                  <a:txBody>
                    <a:bodyPr/>
                    <a:lstStyle/>
                    <a:p>
                      <a:pPr marL="88900" indent="0">
                        <a:lnSpc>
                          <a:spcPts val="1880"/>
                        </a:lnSpc>
                      </a:pPr>
                      <a:r>
                        <a:rPr lang="ar-SA" sz="1300">
                          <a:latin typeface="Arial Unicode MS"/>
                        </a:rPr>
                        <a:t>١٩٩٥</a:t>
                      </a:r>
                    </a:p>
                  </a:txBody>
                  <a:tcPr marL="0" marR="0" marT="0" marB="0"/>
                </a:tc>
                <a:tc>
                  <a:txBody>
                    <a:bodyPr/>
                    <a:lstStyle/>
                    <a:p>
                      <a:pPr marR="139700" indent="0" algn="r" rtl="1">
                        <a:lnSpc>
                          <a:spcPts val="2233"/>
                        </a:lnSpc>
                      </a:pPr>
                      <a:r>
                        <a:rPr lang="ar-SA" sz="1300">
                          <a:latin typeface="Arial Unicode MS"/>
                        </a:rPr>
                        <a:t>ثهادة متومطة مهبة + دملوم </a:t>
                      </a:r>
                      <a:r>
                        <a:rPr lang="ar-SA" sz="1500">
                          <a:latin typeface="Arial Unicode MS"/>
                        </a:rPr>
                        <a:t>ننى </a:t>
                      </a:r>
                      <a:r>
                        <a:rPr lang="en-US" sz="1300">
                          <a:latin typeface="Arial Unicode MS"/>
                        </a:rPr>
                        <a:t>١</a:t>
                      </a:r>
                      <a:r>
                        <a:rPr lang="ar-SA" sz="1300">
                          <a:latin typeface="Arial Unicode MS"/>
                        </a:rPr>
                        <a:t>و حرز لمدة </a:t>
                      </a:r>
                      <a:r>
                        <a:rPr lang="ar-SA" sz="1500">
                          <a:latin typeface="Arial Unicode MS"/>
                        </a:rPr>
                        <a:t>ثلاث </a:t>
                      </a:r>
                      <a:r>
                        <a:rPr lang="ar-SA" sz="1300">
                          <a:latin typeface="Arial Unicode MS"/>
                        </a:rPr>
                        <a:t>منوات</a:t>
                      </a:r>
                    </a:p>
                  </a:txBody>
                  <a:tcPr marL="0" marR="0" marT="0" marB="0" anchor="b"/>
                </a:tc>
              </a:tr>
              <a:tr h="290623">
                <a:tc vMerge="1">
                  <a:txBody>
                    <a:bodyPr/>
                    <a:lstStyle/>
                    <a:p>
                      <a:endParaRPr sz="1400"/>
                    </a:p>
                  </a:txBody>
                  <a:tcPr marL="0" marR="0" marT="0" marB="0"/>
                </a:tc>
                <a:tc>
                  <a:txBody>
                    <a:bodyPr/>
                    <a:lstStyle/>
                    <a:p>
                      <a:pPr marL="127000" indent="0">
                        <a:lnSpc>
                          <a:spcPts val="1880"/>
                        </a:lnSpc>
                      </a:pPr>
                      <a:r>
                        <a:rPr lang="ar-SA" sz="1300">
                          <a:latin typeface="Arial Unicode MS"/>
                        </a:rPr>
                        <a:t>٣٢٢٥</a:t>
                      </a:r>
                    </a:p>
                  </a:txBody>
                  <a:tcPr marL="0" marR="0" marT="0" marB="0" anchor="b"/>
                </a:tc>
                <a:tc vMerge="1">
                  <a:txBody>
                    <a:bodyPr/>
                    <a:lstStyle/>
                    <a:p>
                      <a:endParaRPr sz="1400"/>
                    </a:p>
                  </a:txBody>
                  <a:tcPr marL="0" marR="0" marT="0" marB="0"/>
                </a:tc>
                <a:tc>
                  <a:txBody>
                    <a:bodyPr/>
                    <a:lstStyle/>
                    <a:p>
                      <a:pPr marL="215900" indent="0">
                        <a:lnSpc>
                          <a:spcPts val="1880"/>
                        </a:lnSpc>
                      </a:pPr>
                      <a:r>
                        <a:rPr lang="ar-SA" sz="1300">
                          <a:latin typeface="Arial Unicode MS"/>
                        </a:rPr>
                        <a:t>١٠.</a:t>
                      </a:r>
                    </a:p>
                  </a:txBody>
                  <a:tcPr marL="0" marR="0" marT="0" marB="0" anchor="b"/>
                </a:tc>
                <a:tc>
                  <a:txBody>
                    <a:bodyPr/>
                    <a:lstStyle/>
                    <a:p>
                      <a:pPr marL="88900" indent="0">
                        <a:lnSpc>
                          <a:spcPts val="1880"/>
                        </a:lnSpc>
                      </a:pPr>
                      <a:r>
                        <a:rPr lang="ar-SA" sz="1300">
                          <a:latin typeface="Arial Unicode MS"/>
                        </a:rPr>
                        <a:t>١٧٢٥</a:t>
                      </a:r>
                    </a:p>
                  </a:txBody>
                  <a:tcPr marL="0" marR="0" marT="0" marB="0" anchor="b"/>
                </a:tc>
                <a:tc>
                  <a:txBody>
                    <a:bodyPr/>
                    <a:lstStyle/>
                    <a:p>
                      <a:pPr marR="139700" indent="0" algn="r" rtl="1">
                        <a:lnSpc>
                          <a:spcPts val="1880"/>
                        </a:lnSpc>
                      </a:pPr>
                      <a:r>
                        <a:rPr lang="ar-SA" sz="1300">
                          <a:latin typeface="Arial Unicode MS"/>
                        </a:rPr>
                        <a:t>الثانوية المهنية</a:t>
                      </a:r>
                    </a:p>
                  </a:txBody>
                  <a:tcPr marL="0" marR="0" marT="0" marB="0" anchor="b"/>
                </a:tc>
              </a:tr>
              <a:tr h="669851">
                <a:tc vMerge="1">
                  <a:txBody>
                    <a:bodyPr/>
                    <a:lstStyle/>
                    <a:p>
                      <a:endParaRPr sz="3200"/>
                    </a:p>
                  </a:txBody>
                  <a:tcPr marL="0" marR="0" marT="0" marB="0"/>
                </a:tc>
                <a:tc>
                  <a:txBody>
                    <a:bodyPr/>
                    <a:lstStyle/>
                    <a:p>
                      <a:pPr marL="127000" indent="0">
                        <a:lnSpc>
                          <a:spcPts val="1880"/>
                        </a:lnSpc>
                      </a:pPr>
                      <a:r>
                        <a:rPr lang="ar-SA" sz="1300">
                          <a:latin typeface="Arial Unicode MS"/>
                        </a:rPr>
                        <a:t>٣٤٥٠</a:t>
                      </a:r>
                    </a:p>
                  </a:txBody>
                  <a:tcPr marL="0" marR="0" marT="0" marB="0"/>
                </a:tc>
                <a:tc vMerge="1">
                  <a:txBody>
                    <a:bodyPr/>
                    <a:lstStyle/>
                    <a:p>
                      <a:endParaRPr sz="3200"/>
                    </a:p>
                  </a:txBody>
                  <a:tcPr marL="0" marR="0" marT="0" marB="0"/>
                </a:tc>
                <a:tc>
                  <a:txBody>
                    <a:bodyPr/>
                    <a:lstStyle/>
                    <a:p>
                      <a:pPr marL="215900" indent="0">
                        <a:lnSpc>
                          <a:spcPts val="1880"/>
                        </a:lnSpc>
                      </a:pPr>
                      <a:r>
                        <a:rPr lang="ar-SA" sz="1300">
                          <a:latin typeface="Arial Unicode MS"/>
                        </a:rPr>
                        <a:t>١٠.</a:t>
                      </a:r>
                    </a:p>
                  </a:txBody>
                  <a:tcPr marL="0" marR="0" marT="0" marB="0"/>
                </a:tc>
                <a:tc>
                  <a:txBody>
                    <a:bodyPr/>
                    <a:lstStyle/>
                    <a:p>
                      <a:pPr marL="88900" indent="0">
                        <a:lnSpc>
                          <a:spcPts val="1880"/>
                        </a:lnSpc>
                      </a:pPr>
                      <a:r>
                        <a:rPr lang="ar-SA" sz="1300">
                          <a:latin typeface="Arial Unicode MS"/>
                        </a:rPr>
                        <a:t>١٩٥٠</a:t>
                      </a:r>
                    </a:p>
                  </a:txBody>
                  <a:tcPr marL="0" marR="0" marT="0" marB="0"/>
                </a:tc>
                <a:tc>
                  <a:txBody>
                    <a:bodyPr/>
                    <a:lstStyle/>
                    <a:p>
                      <a:pPr marR="139700" indent="0" algn="r" rtl="1">
                        <a:lnSpc>
                          <a:spcPts val="2260"/>
                        </a:lnSpc>
                      </a:pPr>
                      <a:r>
                        <a:rPr lang="ar-SA" sz="1300">
                          <a:latin typeface="Arial Unicode MS"/>
                        </a:rPr>
                        <a:t>الثانوية المهنية + دبلوم في أو حرفى لمدة لا تقل عن </a:t>
                      </a:r>
                      <a:r>
                        <a:rPr lang="ar-SA" sz="1500">
                          <a:latin typeface="Arial Unicode MS"/>
                        </a:rPr>
                        <a:t>نة</a:t>
                      </a:r>
                    </a:p>
                  </a:txBody>
                  <a:tcPr marL="0" marR="0" marT="0" marB="0" anchor="b"/>
                </a:tc>
              </a:tr>
              <a:tr h="609600">
                <a:tc vMerge="1">
                  <a:txBody>
                    <a:bodyPr/>
                    <a:lstStyle/>
                    <a:p>
                      <a:endParaRPr sz="2900"/>
                    </a:p>
                  </a:txBody>
                  <a:tcPr marL="0" marR="0" marT="0" marB="0"/>
                </a:tc>
                <a:tc>
                  <a:txBody>
                    <a:bodyPr/>
                    <a:lstStyle/>
                    <a:p>
                      <a:pPr marL="127000" indent="0">
                        <a:lnSpc>
                          <a:spcPts val="1880"/>
                        </a:lnSpc>
                      </a:pPr>
                      <a:r>
                        <a:rPr lang="ar-SA" sz="1300">
                          <a:latin typeface="Arial Unicode MS"/>
                        </a:rPr>
                        <a:t>٣٧٥٠</a:t>
                      </a:r>
                    </a:p>
                  </a:txBody>
                  <a:tcPr marL="0" marR="0" marT="0" marB="0"/>
                </a:tc>
                <a:tc vMerge="1">
                  <a:txBody>
                    <a:bodyPr/>
                    <a:lstStyle/>
                    <a:p>
                      <a:endParaRPr sz="2900"/>
                    </a:p>
                  </a:txBody>
                  <a:tcPr marL="0" marR="0" marT="0" marB="0"/>
                </a:tc>
                <a:tc>
                  <a:txBody>
                    <a:bodyPr/>
                    <a:lstStyle/>
                    <a:p>
                      <a:pPr marL="215900" indent="0">
                        <a:lnSpc>
                          <a:spcPts val="1880"/>
                        </a:lnSpc>
                      </a:pPr>
                      <a:r>
                        <a:rPr lang="ar-SA" sz="1300">
                          <a:latin typeface="Arial Unicode MS"/>
                        </a:rPr>
                        <a:t>١٠.</a:t>
                      </a:r>
                    </a:p>
                  </a:txBody>
                  <a:tcPr marL="0" marR="0" marT="0" marB="0"/>
                </a:tc>
                <a:tc>
                  <a:txBody>
                    <a:bodyPr/>
                    <a:lstStyle/>
                    <a:p>
                      <a:pPr marL="88900" indent="0">
                        <a:lnSpc>
                          <a:spcPts val="1880"/>
                        </a:lnSpc>
                      </a:pPr>
                      <a:r>
                        <a:rPr lang="ar-SA" sz="1300">
                          <a:latin typeface="Arial Unicode MS"/>
                        </a:rPr>
                        <a:t>٢٢٥٠</a:t>
                      </a:r>
                    </a:p>
                  </a:txBody>
                  <a:tcPr marL="0" marR="0" marT="0" marB="0"/>
                </a:tc>
                <a:tc>
                  <a:txBody>
                    <a:bodyPr/>
                    <a:lstStyle/>
                    <a:p>
                      <a:pPr marR="139700" indent="0" algn="r" rtl="1">
                        <a:lnSpc>
                          <a:spcPts val="1880"/>
                        </a:lnSpc>
                        <a:spcAft>
                          <a:spcPts val="630"/>
                        </a:spcAft>
                      </a:pPr>
                      <a:r>
                        <a:rPr lang="ar-SA" sz="1300">
                          <a:latin typeface="Arial Unicode MS"/>
                        </a:rPr>
                        <a:t>الثانوية المهبة + دملوم فنى أو</a:t>
                      </a:r>
                    </a:p>
                    <a:p>
                      <a:pPr marR="139700" indent="0" algn="r" rtl="1">
                        <a:lnSpc>
                          <a:spcPts val="1880"/>
                        </a:lnSpc>
                      </a:pPr>
                      <a:r>
                        <a:rPr lang="ar-SA" sz="1300">
                          <a:latin typeface="Arial Unicode MS"/>
                        </a:rPr>
                        <a:t>حرفي لمدة لا تقل عن ستين</a:t>
                      </a:r>
                    </a:p>
                  </a:txBody>
                  <a:tcPr marL="0" marR="0" marT="0" marB="0" anchor="b"/>
                </a:tc>
              </a:tr>
              <a:tr h="960474">
                <a:tc vMerge="1">
                  <a:txBody>
                    <a:bodyPr/>
                    <a:lstStyle/>
                    <a:p>
                      <a:endParaRPr sz="4600"/>
                    </a:p>
                  </a:txBody>
                  <a:tcPr marL="0" marR="0" marT="0" marB="0"/>
                </a:tc>
                <a:tc>
                  <a:txBody>
                    <a:bodyPr/>
                    <a:lstStyle/>
                    <a:p>
                      <a:pPr marL="127000" indent="0" rtl="1">
                        <a:lnSpc>
                          <a:spcPts val="1880"/>
                        </a:lnSpc>
                      </a:pPr>
                      <a:r>
                        <a:rPr lang="en-US" sz="1300">
                          <a:latin typeface="Arial Unicode MS"/>
                        </a:rPr>
                        <a:t>٠</a:t>
                      </a:r>
                      <a:r>
                        <a:rPr lang="ar-SA" sz="1300">
                          <a:latin typeface="Arial Unicode MS"/>
                        </a:rPr>
                        <a:t>ه</a:t>
                      </a:r>
                      <a:r>
                        <a:rPr lang="en-US" sz="1300">
                          <a:latin typeface="Arial Unicode MS"/>
                        </a:rPr>
                        <a:t>٤٠</a:t>
                      </a:r>
                    </a:p>
                  </a:txBody>
                  <a:tcPr marL="0" marR="0" marT="0" marB="0"/>
                </a:tc>
                <a:tc vMerge="1">
                  <a:txBody>
                    <a:bodyPr/>
                    <a:lstStyle/>
                    <a:p>
                      <a:endParaRPr sz="4600"/>
                    </a:p>
                  </a:txBody>
                  <a:tcPr marL="0" marR="0" marT="0" marB="0"/>
                </a:tc>
                <a:tc>
                  <a:txBody>
                    <a:bodyPr/>
                    <a:lstStyle/>
                    <a:p>
                      <a:pPr marL="215900" indent="0">
                        <a:lnSpc>
                          <a:spcPts val="1880"/>
                        </a:lnSpc>
                      </a:pPr>
                      <a:r>
                        <a:rPr lang="ar-SA" sz="1300">
                          <a:latin typeface="Arial Unicode MS"/>
                        </a:rPr>
                        <a:t>١٠.</a:t>
                      </a:r>
                    </a:p>
                  </a:txBody>
                  <a:tcPr marL="0" marR="0" marT="0" marB="0"/>
                </a:tc>
                <a:tc>
                  <a:txBody>
                    <a:bodyPr/>
                    <a:lstStyle/>
                    <a:p>
                      <a:pPr marL="127000" indent="0">
                        <a:lnSpc>
                          <a:spcPts val="1880"/>
                        </a:lnSpc>
                      </a:pPr>
                      <a:r>
                        <a:rPr lang="ar-SA" sz="1300">
                          <a:latin typeface="Arial Unicode MS"/>
                        </a:rPr>
                        <a:t>٢٥٥٠</a:t>
                      </a:r>
                    </a:p>
                  </a:txBody>
                  <a:tcPr marL="0" marR="0" marT="0" marB="0"/>
                </a:tc>
                <a:tc>
                  <a:txBody>
                    <a:bodyPr/>
                    <a:lstStyle/>
                    <a:p>
                      <a:pPr marL="228600" marR="139700" indent="0" algn="just" rtl="1">
                        <a:lnSpc>
                          <a:spcPts val="2177"/>
                        </a:lnSpc>
                      </a:pPr>
                      <a:r>
                        <a:rPr lang="ar-SA" sz="1300">
                          <a:latin typeface="Arial Unicode MS"/>
                        </a:rPr>
                        <a:t>الثانوية المهنية + دبلوم ض أو حرفى لمدة لا تقل عن </a:t>
                      </a:r>
                      <a:r>
                        <a:rPr lang="ar-SA" sz="1500">
                          <a:latin typeface="Arial Unicode MS"/>
                        </a:rPr>
                        <a:t>ثلاث </a:t>
                      </a:r>
                      <a:r>
                        <a:rPr lang="ar-SA" sz="1300">
                          <a:latin typeface="Arial Unicode MS"/>
                        </a:rPr>
                        <a:t>سنوات.</a:t>
                      </a:r>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72632" y="602511"/>
            <a:ext cx="5918791" cy="1984744"/>
          </a:xfrm>
          <a:prstGeom prst="rect">
            <a:avLst/>
          </a:prstGeom>
        </p:spPr>
        <p:txBody>
          <a:bodyPr lIns="0" tIns="0" rIns="0" bIns="0">
            <a:noAutofit/>
          </a:bodyPr>
          <a:lstStyle/>
          <a:p>
            <a:pPr indent="0" algn="r" rtl="1">
              <a:lnSpc>
                <a:spcPts val="3935"/>
              </a:lnSpc>
            </a:pPr>
            <a:r>
              <a:rPr lang="ar-SA" sz="1800">
                <a:latin typeface="Arial Unicode MS"/>
              </a:rPr>
              <a:t>ويتم </a:t>
            </a:r>
            <a:r>
              <a:rPr lang="ar-SA" sz="1700">
                <a:latin typeface="Arial Unicode MS"/>
              </a:rPr>
              <a:t>التميين </a:t>
            </a:r>
            <a:r>
              <a:rPr lang="ar-SA" sz="1800">
                <a:latin typeface="Arial Unicode MS"/>
              </a:rPr>
              <a:t>وفق الشروط الواردة </a:t>
            </a:r>
            <a:r>
              <a:rPr lang="ar-SA" sz="1700">
                <a:latin typeface="Arial Unicode MS"/>
              </a:rPr>
              <a:t>في </a:t>
            </a:r>
            <a:r>
              <a:rPr lang="ar-SA" sz="1800">
                <a:latin typeface="Arial Unicode MS"/>
              </a:rPr>
              <a:t>الجدول </a:t>
            </a:r>
            <a:r>
              <a:rPr lang="ar-SA" sz="1700">
                <a:latin typeface="Arial Unicode MS"/>
              </a:rPr>
              <a:t>وفي </a:t>
            </a:r>
            <a:r>
              <a:rPr lang="ar-SA" sz="1800">
                <a:latin typeface="Arial Unicode MS"/>
              </a:rPr>
              <a:t>حال التعاقد </a:t>
            </a:r>
            <a:r>
              <a:rPr lang="ar-SA" sz="1700">
                <a:latin typeface="Arial Unicode MS"/>
              </a:rPr>
              <a:t>هع </a:t>
            </a:r>
            <a:r>
              <a:rPr lang="ar-SA" sz="2700" i="1">
                <a:latin typeface="Arial Unicode MS"/>
              </a:rPr>
              <a:t>¿</a:t>
            </a:r>
            <a:r>
              <a:rPr lang="ar-SA" sz="1700">
                <a:latin typeface="Arial Unicode MS"/>
              </a:rPr>
              <a:t> لا يحمل مؤهلأ </a:t>
            </a:r>
            <a:r>
              <a:rPr lang="ar-SA" sz="2000" b="1">
                <a:latin typeface="Arial"/>
              </a:rPr>
              <a:t>علميأ</a:t>
            </a:r>
            <a:r>
              <a:rPr lang="ar-SA" sz="1800">
                <a:latin typeface="Arial Unicode MS"/>
              </a:rPr>
              <a:t>يجوز :</a:t>
            </a:r>
          </a:p>
          <a:p>
            <a:pPr indent="0" algn="r" rtl="1">
              <a:lnSpc>
                <a:spcPts val="2540"/>
              </a:lnSpc>
              <a:spcAft>
                <a:spcPts val="1120"/>
              </a:spcAft>
            </a:pPr>
            <a:r>
              <a:rPr lang="en-US" sz="1900">
                <a:latin typeface="Arial Unicode MS"/>
              </a:rPr>
              <a:t>٠</a:t>
            </a:r>
            <a:r>
              <a:rPr lang="ar-SA" sz="1700">
                <a:latin typeface="Arial Unicode MS"/>
              </a:rPr>
              <a:t>    اعتبار أرع منوات من الخبرة معادلة للشهادة الابتدائية.</a:t>
            </a:r>
          </a:p>
          <a:p>
            <a:pPr indent="0" algn="r" rtl="1">
              <a:lnSpc>
                <a:spcPts val="2540"/>
              </a:lnSpc>
            </a:pPr>
            <a:r>
              <a:rPr lang="en-US" sz="1900">
                <a:latin typeface="Arial Unicode MS"/>
              </a:rPr>
              <a:t>٠</a:t>
            </a:r>
            <a:r>
              <a:rPr lang="ar-SA" sz="1700">
                <a:latin typeface="Arial Unicode MS"/>
              </a:rPr>
              <a:t>    اعتبار أرح سوات من الحبرة لحامل الابتدائية معادلة للمتومطة </a:t>
            </a:r>
            <a:r>
              <a:rPr lang="en-US" sz="1700">
                <a:latin typeface="Arial Unicode MS"/>
              </a:rPr>
              <a:t>٠</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0856" y="57150"/>
            <a:ext cx="400050" cy="742950"/>
          </a:xfrm>
          <a:prstGeom prst="rect">
            <a:avLst/>
          </a:prstGeom>
        </p:spPr>
      </p:pic>
      <p:pic>
        <p:nvPicPr>
          <p:cNvPr id="3" name="Picture 2"/>
          <p:cNvPicPr>
            <a:picLocks noChangeAspect="1"/>
          </p:cNvPicPr>
          <p:nvPr/>
        </p:nvPicPr>
        <p:blipFill>
          <a:blip r:embed="rId3"/>
          <a:stretch>
            <a:fillRect/>
          </a:stretch>
        </p:blipFill>
        <p:spPr>
          <a:xfrm>
            <a:off x="271462" y="57150"/>
            <a:ext cx="421481" cy="414337"/>
          </a:xfrm>
          <a:prstGeom prst="rect">
            <a:avLst/>
          </a:prstGeom>
        </p:spPr>
      </p:pic>
      <p:pic>
        <p:nvPicPr>
          <p:cNvPr id="4" name="Picture 3"/>
          <p:cNvPicPr>
            <a:picLocks noChangeAspect="1"/>
          </p:cNvPicPr>
          <p:nvPr/>
        </p:nvPicPr>
        <p:blipFill>
          <a:blip r:embed="rId4"/>
          <a:stretch>
            <a:fillRect/>
          </a:stretch>
        </p:blipFill>
        <p:spPr>
          <a:xfrm>
            <a:off x="6850856" y="10208418"/>
            <a:ext cx="464344" cy="407194"/>
          </a:xfrm>
          <a:prstGeom prst="rect">
            <a:avLst/>
          </a:prstGeom>
        </p:spPr>
      </p:pic>
      <p:sp>
        <p:nvSpPr>
          <p:cNvPr id="5" name="Rectangle 4"/>
          <p:cNvSpPr/>
          <p:nvPr/>
        </p:nvSpPr>
        <p:spPr>
          <a:xfrm>
            <a:off x="714375" y="450056"/>
            <a:ext cx="6115050" cy="6536531"/>
          </a:xfrm>
          <a:prstGeom prst="rect">
            <a:avLst/>
          </a:prstGeom>
        </p:spPr>
        <p:txBody>
          <a:bodyPr lIns="0" tIns="0" rIns="0" bIns="0">
            <a:noAutofit/>
          </a:bodyPr>
          <a:lstStyle/>
          <a:p>
            <a:pPr marR="85329" indent="-546100" algn="just" rtl="1">
              <a:lnSpc>
                <a:spcPts val="4359"/>
              </a:lnSpc>
            </a:pPr>
            <a:r>
              <a:rPr lang="en-US" sz="1700">
                <a:latin typeface="Arial Unicode MS"/>
              </a:rPr>
              <a:t>٢</a:t>
            </a:r>
            <a:r>
              <a:rPr lang="ar-SA" sz="1700">
                <a:latin typeface="Arial Unicode MS"/>
              </a:rPr>
              <a:t> - من </a:t>
            </a:r>
            <a:r>
              <a:rPr lang="ar-SA" sz="1900">
                <a:latin typeface="Arial Unicode MS"/>
              </a:rPr>
              <a:t>في </a:t>
            </a:r>
            <a:r>
              <a:rPr lang="ar-SA" sz="1700">
                <a:latin typeface="Arial Unicode MS"/>
              </a:rPr>
              <a:t>حكم أعفاء هيئة التدريس وهم اباحثون، وماعدوهم، والغنيون من حملة الشهادة الجامعية فما فوق النين يتم التعاهد معهم على وظائف باحث، أو ماعد باحث،</a:t>
            </a:r>
          </a:p>
          <a:p>
            <a:pPr marR="85329" indent="0" algn="just" rtl="1">
              <a:lnSpc>
                <a:spcPts val="3881"/>
              </a:lnSpc>
              <a:spcAft>
                <a:spcPts val="210"/>
              </a:spcAft>
            </a:pPr>
            <a:r>
              <a:rPr lang="ar-SA" sz="1700">
                <a:latin typeface="Arial Unicode MS"/>
              </a:rPr>
              <a:t>أو فتي با</a:t>
            </a:r>
            <a:r>
              <a:rPr lang="ar-SA" sz="1800">
                <a:latin typeface="Arial Unicode MS"/>
              </a:rPr>
              <a:t>لمرتبة </a:t>
            </a:r>
            <a:r>
              <a:rPr lang="ar-SA" sz="1700">
                <a:latin typeface="Arial Unicode MS"/>
              </a:rPr>
              <a:t>الاد</a:t>
            </a:r>
            <a:r>
              <a:rPr lang="en-US" sz="1700">
                <a:latin typeface="Arial Unicode MS"/>
              </a:rPr>
              <a:t>٠٠</a:t>
            </a:r>
            <a:r>
              <a:rPr lang="ar-SA" sz="1700">
                <a:latin typeface="Arial Unicode MS"/>
              </a:rPr>
              <a:t>ة فما فوق ولعملهم علافة مباشرة بالتدريس، ولمجلس الجامعة </a:t>
            </a:r>
            <a:r>
              <a:rPr lang="ar-SA" sz="1900">
                <a:latin typeface="Arial Unicode MS"/>
              </a:rPr>
              <a:t>في </a:t>
            </a:r>
            <a:r>
              <a:rPr lang="ar-SA" sz="1700">
                <a:latin typeface="Arial Unicode MS"/>
              </a:rPr>
              <a:t>الحالات الاستثنائية التجاوز عن هذا الثرط.</a:t>
            </a:r>
          </a:p>
          <a:p>
            <a:pPr marL="1852613" indent="0" algn="r" rtl="1">
              <a:lnSpc>
                <a:spcPts val="3994"/>
              </a:lnSpc>
              <a:spcAft>
                <a:spcPts val="210"/>
              </a:spcAft>
            </a:pPr>
            <a:r>
              <a:rPr lang="en-US" sz="1700">
                <a:latin typeface="Arial Unicode MS"/>
              </a:rPr>
              <a:t>٣</a:t>
            </a:r>
            <a:r>
              <a:rPr lang="ar-SA" sz="1700">
                <a:latin typeface="Arial Unicode MS"/>
              </a:rPr>
              <a:t> - الأطباء، والعاملين في التخصصات الصحية. </a:t>
            </a:r>
            <a:r>
              <a:rPr lang="en-US" sz="1700">
                <a:latin typeface="Arial Unicode MS"/>
              </a:rPr>
              <a:t>٤</a:t>
            </a:r>
            <a:r>
              <a:rPr lang="ar-SA" sz="1700">
                <a:latin typeface="Arial Unicode MS"/>
              </a:rPr>
              <a:t> - المهندسين.</a:t>
            </a:r>
          </a:p>
          <a:p>
            <a:pPr marL="163513" indent="0" algn="r" rtl="1">
              <a:lnSpc>
                <a:spcPts val="4725"/>
              </a:lnSpc>
              <a:spcAft>
                <a:spcPts val="7070"/>
              </a:spcAft>
            </a:pPr>
            <a:r>
              <a:rPr lang="en-US" sz="1700">
                <a:latin typeface="Arial Unicode MS"/>
              </a:rPr>
              <a:t>٥</a:t>
            </a:r>
            <a:r>
              <a:rPr lang="ar-SA" sz="1700">
                <a:latin typeface="Arial Unicode MS"/>
              </a:rPr>
              <a:t> </a:t>
            </a:r>
            <a:r>
              <a:rPr lang="en-US" sz="1900">
                <a:latin typeface="Arial Unicode MS"/>
              </a:rPr>
              <a:t>٠</a:t>
            </a:r>
            <a:r>
              <a:rPr lang="ar-SA" sz="1900">
                <a:latin typeface="Arial Unicode MS"/>
              </a:rPr>
              <a:t> </a:t>
            </a:r>
            <a:r>
              <a:rPr lang="ar-SA" sz="1700">
                <a:latin typeface="Arial Unicode MS"/>
              </a:rPr>
              <a:t>العاملين </a:t>
            </a:r>
            <a:r>
              <a:rPr lang="ar-SA" sz="1900">
                <a:latin typeface="Arial Unicode MS"/>
              </a:rPr>
              <a:t>في </a:t>
            </a:r>
            <a:r>
              <a:rPr lang="ar-SA" sz="1700">
                <a:latin typeface="Arial Unicode MS"/>
              </a:rPr>
              <a:t>المجالات التخصصية. </a:t>
            </a:r>
            <a:r>
              <a:rPr lang="en-US" sz="1700">
                <a:latin typeface="Arial Unicode MS"/>
              </a:rPr>
              <a:t>٦</a:t>
            </a:r>
            <a:r>
              <a:rPr lang="ar-SA" sz="1700">
                <a:latin typeface="Arial Unicode MS"/>
              </a:rPr>
              <a:t> - العاملين في المجالات الإدارية والكتابية. </a:t>
            </a:r>
            <a:r>
              <a:rPr lang="en-US" sz="1700">
                <a:latin typeface="Arial Unicode MS"/>
              </a:rPr>
              <a:t>٧</a:t>
            </a:r>
            <a:r>
              <a:rPr lang="ar-SA" sz="1700">
                <a:latin typeface="Arial Unicode MS"/>
              </a:rPr>
              <a:t> - الساعدين الفتيين، والحرفيين. </a:t>
            </a:r>
            <a:r>
              <a:rPr lang="en-US" sz="1800">
                <a:latin typeface="Arial Unicode MS"/>
              </a:rPr>
              <a:t>٨</a:t>
            </a:r>
            <a:r>
              <a:rPr lang="ar-SA" sz="1800">
                <a:latin typeface="Arial Unicode MS"/>
              </a:rPr>
              <a:t> </a:t>
            </a:r>
            <a:r>
              <a:rPr lang="en-US" sz="1900">
                <a:latin typeface="Arial Unicode MS"/>
              </a:rPr>
              <a:t>٠</a:t>
            </a:r>
            <a:r>
              <a:rPr lang="ar-SA" sz="1900">
                <a:latin typeface="Arial Unicode MS"/>
              </a:rPr>
              <a:t> </a:t>
            </a:r>
            <a:r>
              <a:rPr lang="ar-SA" sz="1700">
                <a:latin typeface="Arial Unicode MS"/>
              </a:rPr>
              <a:t>المدر</a:t>
            </a:r>
            <a:r>
              <a:rPr lang="en-US" sz="1700">
                <a:latin typeface="Arial Unicode MS"/>
              </a:rPr>
              <a:t>٠</a:t>
            </a:r>
            <a:r>
              <a:rPr lang="ar-SA" sz="1700">
                <a:latin typeface="Arial Unicode MS"/>
              </a:rPr>
              <a:t>سن </a:t>
            </a:r>
            <a:r>
              <a:rPr lang="ar-SA" sz="1900">
                <a:latin typeface="Arial Unicode MS"/>
              </a:rPr>
              <a:t>في </a:t>
            </a:r>
            <a:r>
              <a:rPr lang="ar-SA" sz="1700">
                <a:latin typeface="Arial Unicode MS"/>
              </a:rPr>
              <a:t>المدارس </a:t>
            </a:r>
            <a:r>
              <a:rPr lang="ar-SA" sz="1900">
                <a:latin typeface="Arial Unicode MS"/>
              </a:rPr>
              <a:t>، </a:t>
            </a:r>
            <a:r>
              <a:rPr lang="ar-SA" sz="1700">
                <a:latin typeface="Arial Unicode MS"/>
              </a:rPr>
              <a:t>والمعاهد دون المستوى الجامعي.</a:t>
            </a:r>
          </a:p>
        </p:txBody>
      </p:sp>
      <p:sp>
        <p:nvSpPr>
          <p:cNvPr id="6" name="Rectangle 5"/>
          <p:cNvSpPr/>
          <p:nvPr/>
        </p:nvSpPr>
        <p:spPr>
          <a:xfrm>
            <a:off x="707231" y="8422481"/>
            <a:ext cx="6122194" cy="1557337"/>
          </a:xfrm>
          <a:prstGeom prst="rect">
            <a:avLst/>
          </a:prstGeom>
        </p:spPr>
        <p:txBody>
          <a:bodyPr lIns="0" tIns="0" rIns="0" bIns="0">
            <a:noAutofit/>
          </a:bodyPr>
          <a:lstStyle/>
          <a:p>
            <a:pPr indent="355600" algn="just" rtl="1">
              <a:lnSpc>
                <a:spcPts val="4359"/>
              </a:lnSpc>
              <a:spcBef>
                <a:spcPts val="7070"/>
              </a:spcBef>
              <a:spcAft>
                <a:spcPts val="1120"/>
              </a:spcAft>
            </a:pPr>
            <a:r>
              <a:rPr lang="ar-SA" sz="1700">
                <a:latin typeface="Arial Unicode MS"/>
              </a:rPr>
              <a:t>تكون صامغة العقد وفقأ للأنمونج الملحق بهذه اللائحة </a:t>
            </a:r>
            <a:r>
              <a:rPr lang="en-US" sz="1900">
                <a:latin typeface="Arial Unicode MS"/>
              </a:rPr>
              <a:t>٠</a:t>
            </a:r>
            <a:r>
              <a:rPr lang="ar-SA" sz="1900">
                <a:latin typeface="Arial Unicode MS"/>
              </a:rPr>
              <a:t> </a:t>
            </a:r>
            <a:r>
              <a:rPr lang="ar-SA" sz="1700">
                <a:latin typeface="Arial Unicode MS"/>
              </a:rPr>
              <a:t>الملحق </a:t>
            </a:r>
            <a:r>
              <a:rPr lang="ar-SA" sz="1800" b="1">
                <a:latin typeface="Arial"/>
              </a:rPr>
              <a:t>رئم </a:t>
            </a:r>
            <a:r>
              <a:rPr lang="ar-SA" sz="2100">
                <a:latin typeface="Arial"/>
              </a:rPr>
              <a:t>(</a:t>
            </a:r>
            <a:r>
              <a:rPr lang="en-US" sz="2100">
                <a:latin typeface="Arial"/>
              </a:rPr>
              <a:t>٢</a:t>
            </a:r>
            <a:r>
              <a:rPr lang="ar-SA" sz="2100">
                <a:latin typeface="Arial"/>
              </a:rPr>
              <a:t>)ا </a:t>
            </a:r>
            <a:r>
              <a:rPr lang="ar-SA" sz="1700">
                <a:latin typeface="Arial Unicode MS"/>
              </a:rPr>
              <a:t>ويجوز للجامعة إصافة ما </a:t>
            </a:r>
            <a:r>
              <a:rPr lang="ar-SA" sz="1800" b="1">
                <a:latin typeface="Arial"/>
              </a:rPr>
              <a:t>ترا</a:t>
            </a:r>
            <a:r>
              <a:rPr lang="en-US" sz="1800" b="1">
                <a:latin typeface="Arial"/>
              </a:rPr>
              <a:t>٠</a:t>
            </a:r>
            <a:r>
              <a:rPr lang="ar-SA" sz="1800" b="1">
                <a:latin typeface="Arial"/>
              </a:rPr>
              <a:t> </a:t>
            </a:r>
            <a:r>
              <a:rPr lang="ar-SA" sz="1700">
                <a:latin typeface="Arial Unicode MS"/>
              </a:rPr>
              <a:t>إلى بنود العقد فيما يحدم المصلحة العامة ولا يتعارض هع هذ</a:t>
            </a:r>
            <a:r>
              <a:rPr lang="en-US" sz="1700">
                <a:latin typeface="Arial Unicode MS"/>
              </a:rPr>
              <a:t>٥</a:t>
            </a:r>
            <a:r>
              <a:rPr lang="ar-SA" sz="1700">
                <a:latin typeface="Arial Unicode MS"/>
              </a:rPr>
              <a:t> اللائحة.</a:t>
            </a:r>
          </a:p>
        </p:txBody>
      </p:sp>
      <p:sp>
        <p:nvSpPr>
          <p:cNvPr id="7" name="Rectangle 6"/>
          <p:cNvSpPr/>
          <p:nvPr/>
        </p:nvSpPr>
        <p:spPr>
          <a:xfrm>
            <a:off x="242887" y="10101262"/>
            <a:ext cx="478631" cy="528638"/>
          </a:xfrm>
          <a:prstGeom prst="rect">
            <a:avLst/>
          </a:prstGeom>
        </p:spPr>
        <p:txBody>
          <a:bodyPr wrap="none" lIns="0" tIns="0" rIns="0" bIns="0">
            <a:noAutofit/>
          </a:bodyPr>
          <a:lstStyle/>
          <a:p>
            <a:pPr indent="0" rtl="1">
              <a:lnSpc>
                <a:spcPts val="2140"/>
              </a:lnSpc>
              <a:spcBef>
                <a:spcPts val="1120"/>
              </a:spcBef>
            </a:pPr>
            <a:r>
              <a:rPr lang="ar-SA" sz="1600">
                <a:solidFill>
                  <a:srgbClr val="735949"/>
                </a:solidFill>
                <a:latin typeface="Arial Unicode MS"/>
              </a:rPr>
              <a:t>ا</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6809" y="1917404"/>
          <a:ext cx="5936511" cy="8240233"/>
        </p:xfrm>
        <a:graphic>
          <a:graphicData uri="http://schemas.openxmlformats.org/drawingml/2006/table">
            <a:tbl>
              <a:tblPr/>
              <a:tblGrid>
                <a:gridCol w="1279451"/>
                <a:gridCol w="839972"/>
                <a:gridCol w="623776"/>
                <a:gridCol w="577702"/>
                <a:gridCol w="723013"/>
                <a:gridCol w="1892595"/>
              </a:tblGrid>
              <a:tr h="1616148">
                <a:tc>
                  <a:txBody>
                    <a:bodyPr/>
                    <a:lstStyle/>
                    <a:p>
                      <a:endParaRPr sz="7700"/>
                    </a:p>
                  </a:txBody>
                  <a:tcPr marL="0" marR="0" marT="0" marB="0"/>
                </a:tc>
                <a:tc>
                  <a:txBody>
                    <a:bodyPr/>
                    <a:lstStyle/>
                    <a:p>
                      <a:pPr marL="279400" indent="0" rtl="1">
                        <a:lnSpc>
                          <a:spcPts val="1880"/>
                        </a:lnSpc>
                        <a:spcAft>
                          <a:spcPts val="1400"/>
                        </a:spcAft>
                      </a:pPr>
                      <a:r>
                        <a:rPr lang="ar-SA" sz="1300">
                          <a:latin typeface="Arial Unicode MS"/>
                        </a:rPr>
                        <a:t>بدل</a:t>
                      </a:r>
                    </a:p>
                    <a:p>
                      <a:pPr marR="127000" indent="0" algn="r" rtl="1">
                        <a:lnSpc>
                          <a:spcPts val="1880"/>
                        </a:lnSpc>
                      </a:pPr>
                      <a:r>
                        <a:rPr lang="ar-SA" sz="1300">
                          <a:latin typeface="Arial Unicode MS"/>
                        </a:rPr>
                        <a:t>الا</a:t>
                      </a:r>
                      <a:r>
                        <a:rPr lang="en-US" sz="1300">
                          <a:latin typeface="Arial Unicode MS"/>
                        </a:rPr>
                        <a:t>٠</a:t>
                      </a:r>
                      <a:r>
                        <a:rPr lang="ar-SA" sz="1300">
                          <a:latin typeface="Arial Unicode MS"/>
                        </a:rPr>
                        <a:t>ذغال</a:t>
                      </a:r>
                    </a:p>
                  </a:txBody>
                  <a:tcPr marL="0" marR="0" marT="0" marB="0" anchor="ctr"/>
                </a:tc>
                <a:tc>
                  <a:txBody>
                    <a:bodyPr/>
                    <a:lstStyle/>
                    <a:p>
                      <a:pPr marR="88900" indent="0" algn="r" rtl="1">
                        <a:lnSpc>
                          <a:spcPts val="1880"/>
                        </a:lnSpc>
                        <a:spcAft>
                          <a:spcPts val="1750"/>
                        </a:spcAft>
                      </a:pPr>
                      <a:r>
                        <a:rPr lang="ar-SA" sz="1300">
                          <a:latin typeface="Arial Unicode MS"/>
                        </a:rPr>
                        <a:t>الحد</a:t>
                      </a:r>
                    </a:p>
                    <a:p>
                      <a:pPr marR="88900" indent="0" algn="r" rtl="1">
                        <a:lnSpc>
                          <a:spcPts val="1880"/>
                        </a:lnSpc>
                        <a:spcAft>
                          <a:spcPts val="1120"/>
                        </a:spcAft>
                      </a:pPr>
                      <a:r>
                        <a:rPr lang="en-US" sz="1300">
                          <a:latin typeface="Arial Unicode MS"/>
                        </a:rPr>
                        <a:t>1</a:t>
                      </a:r>
                      <a:r>
                        <a:rPr lang="ar-SA" sz="1300">
                          <a:latin typeface="Arial Unicode MS"/>
                        </a:rPr>
                        <a:t> ص</a:t>
                      </a:r>
                    </a:p>
                    <a:p>
                      <a:pPr marR="88900" indent="0" algn="r" rtl="1">
                        <a:lnSpc>
                          <a:spcPts val="1880"/>
                        </a:lnSpc>
                      </a:pPr>
                      <a:r>
                        <a:rPr lang="ar-SA" sz="1300">
                          <a:latin typeface="Arial Unicode MS"/>
                        </a:rPr>
                        <a:t>للراف</a:t>
                      </a:r>
                    </a:p>
                  </a:txBody>
                  <a:tcPr marL="0" marR="0" marT="0" marB="0" anchor="b"/>
                </a:tc>
                <a:tc>
                  <a:txBody>
                    <a:bodyPr/>
                    <a:lstStyle/>
                    <a:p>
                      <a:pPr marR="152400" indent="0" algn="r" rtl="1">
                        <a:lnSpc>
                          <a:spcPts val="1880"/>
                        </a:lnSpc>
                        <a:spcAft>
                          <a:spcPts val="1540"/>
                        </a:spcAft>
                      </a:pPr>
                      <a:r>
                        <a:rPr lang="ar-SA" sz="1300">
                          <a:latin typeface="Arial Unicode MS"/>
                        </a:rPr>
                        <a:t>علاوة</a:t>
                      </a:r>
                    </a:p>
                    <a:p>
                      <a:pPr marR="152400" indent="0" algn="r" rtl="1">
                        <a:lnSpc>
                          <a:spcPts val="1880"/>
                        </a:lnSpc>
                      </a:pPr>
                      <a:r>
                        <a:rPr lang="ar-SA" sz="1300">
                          <a:latin typeface="Arial Unicode MS"/>
                        </a:rPr>
                        <a:t>الخبرة</a:t>
                      </a:r>
                    </a:p>
                  </a:txBody>
                  <a:tcPr marL="0" marR="0" marT="0" marB="0" anchor="ctr"/>
                </a:tc>
                <a:tc>
                  <a:txBody>
                    <a:bodyPr/>
                    <a:lstStyle/>
                    <a:p>
                      <a:pPr marR="152400" indent="0" algn="r" rtl="1">
                        <a:lnSpc>
                          <a:spcPts val="1880"/>
                        </a:lnSpc>
                        <a:spcAft>
                          <a:spcPts val="1330"/>
                        </a:spcAft>
                      </a:pPr>
                      <a:r>
                        <a:rPr lang="ar-SA" sz="1300">
                          <a:latin typeface="Arial Unicode MS"/>
                        </a:rPr>
                        <a:t>الرآب</a:t>
                      </a:r>
                    </a:p>
                    <a:p>
                      <a:pPr indent="0" algn="r" rtl="1">
                        <a:lnSpc>
                          <a:spcPts val="1450"/>
                        </a:lnSpc>
                      </a:pPr>
                      <a:r>
                        <a:rPr lang="ar-SA" sz="1300">
                          <a:latin typeface="Arial"/>
                        </a:rPr>
                        <a:t>الأماس</a:t>
                      </a:r>
                    </a:p>
                  </a:txBody>
                  <a:tcPr marL="0" marR="0" marT="0" marB="0" anchor="ctr"/>
                </a:tc>
                <a:tc>
                  <a:txBody>
                    <a:bodyPr/>
                    <a:lstStyle/>
                    <a:p>
                      <a:endParaRPr sz="7700"/>
                    </a:p>
                  </a:txBody>
                  <a:tcPr marL="0" marR="0" marT="0" marB="0"/>
                </a:tc>
              </a:tr>
              <a:tr h="545804">
                <a:tc>
                  <a:txBody>
                    <a:bodyPr/>
                    <a:lstStyle/>
                    <a:p>
                      <a:pPr marR="114300" indent="0" algn="r" rtl="1">
                        <a:lnSpc>
                          <a:spcPts val="1880"/>
                        </a:lnSpc>
                      </a:pPr>
                      <a:r>
                        <a:rPr lang="ar-SA" sz="1300">
                          <a:latin typeface="Arial Unicode MS"/>
                        </a:rPr>
                        <a:t>راف ثلاثة أثهر</a:t>
                      </a:r>
                    </a:p>
                  </a:txBody>
                  <a:tcPr marL="0" marR="0" marT="0" marB="0" anchor="ctr"/>
                </a:tc>
                <a:tc>
                  <a:txBody>
                    <a:bodyPr/>
                    <a:lstStyle/>
                    <a:p>
                      <a:pPr marR="127000" indent="0" algn="r" rtl="1">
                        <a:lnSpc>
                          <a:spcPts val="1880"/>
                        </a:lnSpc>
                      </a:pPr>
                      <a:r>
                        <a:rPr lang="ar-SA" sz="1300">
                          <a:latin typeface="Arial Unicode MS"/>
                        </a:rPr>
                        <a:t>••</a:t>
                      </a:r>
                      <a:r>
                        <a:rPr lang="en-US" sz="1300">
                          <a:latin typeface="Arial Unicode MS"/>
                        </a:rPr>
                        <a:t>٣</a:t>
                      </a:r>
                      <a:r>
                        <a:rPr lang="ar-SA" sz="1300">
                          <a:latin typeface="Arial Unicode MS"/>
                        </a:rPr>
                        <a:t>لمن</a:t>
                      </a:r>
                    </a:p>
                  </a:txBody>
                  <a:tcPr marL="0" marR="0" marT="0" marB="0" anchor="ctr"/>
                </a:tc>
                <a:tc>
                  <a:txBody>
                    <a:bodyPr/>
                    <a:lstStyle/>
                    <a:p>
                      <a:pPr marL="101600" indent="0">
                        <a:lnSpc>
                          <a:spcPts val="1880"/>
                        </a:lnSpc>
                      </a:pPr>
                      <a:r>
                        <a:rPr lang="ar-SA" sz="1400">
                          <a:latin typeface="Arial Unicode MS"/>
                        </a:rPr>
                        <a:t>٣٢٠٥</a:t>
                      </a:r>
                    </a:p>
                  </a:txBody>
                  <a:tcPr marL="0" marR="0" marT="0" marB="0" anchor="ctr"/>
                </a:tc>
                <a:tc>
                  <a:txBody>
                    <a:bodyPr/>
                    <a:lstStyle/>
                    <a:p>
                      <a:pPr marL="165100" indent="0">
                        <a:lnSpc>
                          <a:spcPts val="1880"/>
                        </a:lnSpc>
                      </a:pPr>
                      <a:r>
                        <a:rPr lang="ar-SA" sz="1400">
                          <a:latin typeface="Arial Unicode MS"/>
                        </a:rPr>
                        <a:t>٨٥</a:t>
                      </a:r>
                    </a:p>
                  </a:txBody>
                  <a:tcPr marL="0" marR="0" marT="0" marB="0" anchor="ctr"/>
                </a:tc>
                <a:tc>
                  <a:txBody>
                    <a:bodyPr/>
                    <a:lstStyle/>
                    <a:p>
                      <a:pPr marL="165100" indent="0">
                        <a:lnSpc>
                          <a:spcPts val="1880"/>
                        </a:lnSpc>
                      </a:pPr>
                      <a:r>
                        <a:rPr lang="ar-SA" sz="1400">
                          <a:latin typeface="Arial Unicode MS"/>
                        </a:rPr>
                        <a:t>١٩٣٠</a:t>
                      </a:r>
                    </a:p>
                  </a:txBody>
                  <a:tcPr marL="0" marR="0" marT="0" marB="0" anchor="ctr"/>
                </a:tc>
                <a:tc>
                  <a:txBody>
                    <a:bodyPr/>
                    <a:lstStyle/>
                    <a:p>
                      <a:pPr marR="127000" indent="0" algn="r" rtl="1">
                        <a:lnSpc>
                          <a:spcPts val="1880"/>
                        </a:lnSpc>
                      </a:pPr>
                      <a:r>
                        <a:rPr lang="ar-SA" sz="1300">
                          <a:latin typeface="Arial Unicode MS"/>
                        </a:rPr>
                        <a:t>الشهادة الجاسية غير</a:t>
                      </a:r>
                    </a:p>
                  </a:txBody>
                  <a:tcPr marL="0" marR="0" marT="0" marB="0" anchor="ctr"/>
                </a:tc>
              </a:tr>
              <a:tr h="478465">
                <a:tc>
                  <a:txBody>
                    <a:bodyPr/>
                    <a:lstStyle/>
                    <a:p>
                      <a:pPr marR="114300" indent="0" algn="r" rtl="1">
                        <a:lnSpc>
                          <a:spcPts val="2280"/>
                        </a:lnSpc>
                      </a:pPr>
                      <a:r>
                        <a:rPr lang="ar-SA" sz="1600">
                          <a:latin typeface="Arial Unicode MS"/>
                        </a:rPr>
                        <a:t>عرأزلايقل</a:t>
                      </a:r>
                    </a:p>
                  </a:txBody>
                  <a:tcPr marL="0" marR="0" marT="0" marB="0" anchor="b"/>
                </a:tc>
                <a:tc>
                  <a:txBody>
                    <a:bodyPr/>
                    <a:lstStyle/>
                    <a:p>
                      <a:pPr marR="127000" indent="0" algn="r" rtl="1">
                        <a:lnSpc>
                          <a:spcPts val="1880"/>
                        </a:lnSpc>
                      </a:pPr>
                      <a:r>
                        <a:rPr lang="ar-SA" sz="1300">
                          <a:latin typeface="Arial Unicode MS"/>
                        </a:rPr>
                        <a:t>راتبه أقل</a:t>
                      </a:r>
                    </a:p>
                  </a:txBody>
                  <a:tcPr marL="0" marR="0" marT="0" marB="0" anchor="b"/>
                </a:tc>
                <a:tc>
                  <a:txBody>
                    <a:bodyPr/>
                    <a:lstStyle/>
                    <a:p>
                      <a:endParaRPr sz="2300"/>
                    </a:p>
                  </a:txBody>
                  <a:tcPr marL="0" marR="0" marT="0" marB="0"/>
                </a:tc>
                <a:tc>
                  <a:txBody>
                    <a:bodyPr/>
                    <a:lstStyle/>
                    <a:p>
                      <a:endParaRPr sz="2300"/>
                    </a:p>
                  </a:txBody>
                  <a:tcPr marL="0" marR="0" marT="0" marB="0"/>
                </a:tc>
                <a:tc>
                  <a:txBody>
                    <a:bodyPr/>
                    <a:lstStyle/>
                    <a:p>
                      <a:endParaRPr sz="2300"/>
                    </a:p>
                  </a:txBody>
                  <a:tcPr marL="0" marR="0" marT="0" marB="0"/>
                </a:tc>
                <a:tc>
                  <a:txBody>
                    <a:bodyPr/>
                    <a:lstStyle/>
                    <a:p>
                      <a:pPr marR="127000" indent="0" algn="r" rtl="1">
                        <a:lnSpc>
                          <a:spcPts val="1880"/>
                        </a:lnSpc>
                      </a:pPr>
                      <a:r>
                        <a:rPr lang="ar-SA" sz="1300">
                          <a:latin typeface="Arial Unicode MS"/>
                        </a:rPr>
                        <a:t>التربوية</a:t>
                      </a:r>
                    </a:p>
                  </a:txBody>
                  <a:tcPr marL="0" marR="0" marT="0" marB="0" anchor="b"/>
                </a:tc>
              </a:tr>
              <a:tr h="517451">
                <a:tc>
                  <a:txBody>
                    <a:bodyPr/>
                    <a:lstStyle/>
                    <a:p>
                      <a:pPr marR="114300" indent="0" algn="r" rtl="1">
                        <a:lnSpc>
                          <a:spcPts val="1880"/>
                        </a:lnSpc>
                      </a:pPr>
                      <a:r>
                        <a:rPr lang="ar-SA" sz="1300">
                          <a:latin typeface="Arial Unicode MS"/>
                        </a:rPr>
                        <a:t>عن </a:t>
                      </a:r>
                      <a:r>
                        <a:rPr lang="en-US" sz="1400">
                          <a:latin typeface="Arial Unicode MS"/>
                        </a:rPr>
                        <a:t>٠٠</a:t>
                      </a:r>
                      <a:r>
                        <a:rPr lang="ar-SA" sz="1400">
                          <a:latin typeface="Arial Unicode MS"/>
                        </a:rPr>
                        <a:t> </a:t>
                      </a:r>
                      <a:r>
                        <a:rPr lang="en-US" sz="1400">
                          <a:latin typeface="Arial Unicode MS"/>
                        </a:rPr>
                        <a:t>٨٠</a:t>
                      </a:r>
                      <a:r>
                        <a:rPr lang="ar-SA" sz="1400">
                          <a:latin typeface="Arial Unicode MS"/>
                        </a:rPr>
                        <a:t> </a:t>
                      </a:r>
                      <a:r>
                        <a:rPr lang="ar-SA" sz="1300">
                          <a:latin typeface="Arial Unicode MS"/>
                        </a:rPr>
                        <a:t>ريال</a:t>
                      </a:r>
                    </a:p>
                  </a:txBody>
                  <a:tcPr marL="0" marR="0" marT="0" marB="0" anchor="ctr"/>
                </a:tc>
                <a:tc>
                  <a:txBody>
                    <a:bodyPr/>
                    <a:lstStyle/>
                    <a:p>
                      <a:pPr marR="127000" indent="0" algn="r" rtl="1">
                        <a:lnSpc>
                          <a:spcPts val="1880"/>
                        </a:lnSpc>
                      </a:pPr>
                      <a:r>
                        <a:rPr lang="ar-SA" sz="1400">
                          <a:latin typeface="Arial Unicode MS"/>
                        </a:rPr>
                        <a:t>س.</a:t>
                      </a:r>
                      <a:r>
                        <a:rPr lang="en-US" sz="1400">
                          <a:latin typeface="Arial Unicode MS"/>
                        </a:rPr>
                        <a:t>٢٠٠</a:t>
                      </a:r>
                    </a:p>
                  </a:txBody>
                  <a:tcPr marL="0" marR="0" marT="0" marB="0" anchor="ctr"/>
                </a:tc>
                <a:tc>
                  <a:txBody>
                    <a:bodyPr/>
                    <a:lstStyle/>
                    <a:p>
                      <a:pPr marL="101600" indent="0">
                        <a:lnSpc>
                          <a:spcPts val="1880"/>
                        </a:lnSpc>
                      </a:pPr>
                      <a:r>
                        <a:rPr lang="ar-SA" sz="1400">
                          <a:latin typeface="Arial Unicode MS"/>
                        </a:rPr>
                        <a:t>٣٧٦٠</a:t>
                      </a:r>
                    </a:p>
                  </a:txBody>
                  <a:tcPr marL="0" marR="0" marT="0" marB="0" anchor="ctr"/>
                </a:tc>
                <a:tc>
                  <a:txBody>
                    <a:bodyPr/>
                    <a:lstStyle/>
                    <a:p>
                      <a:pPr marL="88900" indent="0">
                        <a:lnSpc>
                          <a:spcPts val="1880"/>
                        </a:lnSpc>
                      </a:pPr>
                      <a:r>
                        <a:rPr lang="ar-SA" sz="1400">
                          <a:latin typeface="Arial Unicode MS"/>
                        </a:rPr>
                        <a:t>١٠.</a:t>
                      </a:r>
                    </a:p>
                  </a:txBody>
                  <a:tcPr marL="0" marR="0" marT="0" marB="0" anchor="ctr"/>
                </a:tc>
                <a:tc>
                  <a:txBody>
                    <a:bodyPr/>
                    <a:lstStyle/>
                    <a:p>
                      <a:pPr marL="165100" indent="0">
                        <a:lnSpc>
                          <a:spcPts val="1880"/>
                        </a:lnSpc>
                      </a:pPr>
                      <a:r>
                        <a:rPr lang="ar-SA" sz="1400">
                          <a:latin typeface="Arial Unicode MS"/>
                        </a:rPr>
                        <a:t>٢٢٦٠</a:t>
                      </a:r>
                    </a:p>
                  </a:txBody>
                  <a:tcPr marL="0" marR="0" marT="0" marB="0" anchor="ctr"/>
                </a:tc>
                <a:tc>
                  <a:txBody>
                    <a:bodyPr/>
                    <a:lstStyle/>
                    <a:p>
                      <a:pPr marR="127000" indent="0" algn="r" rtl="1">
                        <a:lnSpc>
                          <a:spcPts val="1880"/>
                        </a:lnSpc>
                      </a:pPr>
                      <a:r>
                        <a:rPr lang="ar-SA" sz="1300">
                          <a:latin typeface="Arial Unicode MS"/>
                        </a:rPr>
                        <a:t>الثهادة الجاسية غير</a:t>
                      </a:r>
                    </a:p>
                  </a:txBody>
                  <a:tcPr marL="0" marR="0" marT="0" marB="0" anchor="ctr"/>
                </a:tc>
              </a:tr>
              <a:tr h="499730">
                <a:tc>
                  <a:txBody>
                    <a:bodyPr/>
                    <a:lstStyle/>
                    <a:p>
                      <a:pPr marR="241300" indent="0" algn="r" rtl="1">
                        <a:lnSpc>
                          <a:spcPts val="1880"/>
                        </a:lnSpc>
                      </a:pPr>
                      <a:r>
                        <a:rPr lang="ar-SA" sz="1300">
                          <a:latin typeface="Arial Unicode MS"/>
                        </a:rPr>
                        <a:t>ولا يزيد عن</a:t>
                      </a:r>
                    </a:p>
                  </a:txBody>
                  <a:tcPr marL="0" marR="0" marT="0" marB="0" anchor="b"/>
                </a:tc>
                <a:tc>
                  <a:txBody>
                    <a:bodyPr/>
                    <a:lstStyle/>
                    <a:p>
                      <a:pPr marR="127000" indent="0" algn="r" rtl="1">
                        <a:lnSpc>
                          <a:spcPts val="1880"/>
                        </a:lnSpc>
                      </a:pPr>
                      <a:r>
                        <a:rPr lang="ar-SA" sz="1400">
                          <a:latin typeface="Arial Unicode MS"/>
                        </a:rPr>
                        <a:t>-ه</a:t>
                      </a:r>
                      <a:r>
                        <a:rPr lang="en-US" sz="1400">
                          <a:latin typeface="Arial Unicode MS"/>
                        </a:rPr>
                        <a:t>٣</a:t>
                      </a:r>
                      <a:r>
                        <a:rPr lang="ar-SA" sz="1400">
                          <a:latin typeface="Arial Unicode MS"/>
                        </a:rPr>
                        <a:t>ل</a:t>
                      </a:r>
                      <a:r>
                        <a:rPr lang="en-US" sz="1400">
                          <a:latin typeface="Arial Unicode MS"/>
                        </a:rPr>
                        <a:t>٠</a:t>
                      </a:r>
                      <a:r>
                        <a:rPr lang="ar-SA" sz="1400">
                          <a:latin typeface="Arial Unicode MS"/>
                        </a:rPr>
                        <a:t>ن</a:t>
                      </a:r>
                    </a:p>
                  </a:txBody>
                  <a:tcPr marL="0" marR="0" marT="0" marB="0" anchor="b"/>
                </a:tc>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pPr marR="127000" indent="0" algn="r" rtl="1">
                        <a:lnSpc>
                          <a:spcPts val="1880"/>
                        </a:lnSpc>
                      </a:pPr>
                      <a:r>
                        <a:rPr lang="ar-SA" sz="1300">
                          <a:latin typeface="Arial Unicode MS"/>
                        </a:rPr>
                        <a:t>التربوية + دبلوم تربوي</a:t>
                      </a:r>
                    </a:p>
                  </a:txBody>
                  <a:tcPr marL="0" marR="0" marT="0" marB="0" anchor="b"/>
                </a:tc>
              </a:tr>
              <a:tr h="482009">
                <a:tc>
                  <a:txBody>
                    <a:bodyPr/>
                    <a:lstStyle/>
                    <a:p>
                      <a:pPr marR="241300" indent="0" algn="r" rtl="1">
                        <a:lnSpc>
                          <a:spcPts val="1880"/>
                        </a:lnSpc>
                      </a:pPr>
                      <a:r>
                        <a:rPr lang="en-US" sz="1400">
                          <a:latin typeface="Arial Unicode MS"/>
                        </a:rPr>
                        <a:t>٠٠</a:t>
                      </a:r>
                      <a:r>
                        <a:rPr lang="ar-SA" sz="1400">
                          <a:latin typeface="Arial Unicode MS"/>
                        </a:rPr>
                        <a:t> </a:t>
                      </a:r>
                      <a:r>
                        <a:rPr lang="en-US" sz="1400">
                          <a:latin typeface="Arial Unicode MS"/>
                        </a:rPr>
                        <a:t>١٤٠</a:t>
                      </a:r>
                      <a:r>
                        <a:rPr lang="ar-SA" sz="1400">
                          <a:latin typeface="Arial Unicode MS"/>
                        </a:rPr>
                        <a:t>(</a:t>
                      </a:r>
                      <a:r>
                        <a:rPr lang="ar-SA" sz="1300">
                          <a:latin typeface="Arial Unicode MS"/>
                        </a:rPr>
                        <a:t>مال</a:t>
                      </a:r>
                    </a:p>
                  </a:txBody>
                  <a:tcPr marL="0" marR="0" marT="0" marB="0" anchor="b"/>
                </a:tc>
                <a:tc>
                  <a:txBody>
                    <a:bodyPr/>
                    <a:lstStyle/>
                    <a:p>
                      <a:pPr marR="127000" indent="0" algn="r" rtl="1">
                        <a:lnSpc>
                          <a:spcPts val="1880"/>
                        </a:lnSpc>
                      </a:pPr>
                      <a:r>
                        <a:rPr lang="ar-SA" sz="1300">
                          <a:latin typeface="Arial Unicode MS"/>
                        </a:rPr>
                        <a:t>راتبه من</a:t>
                      </a:r>
                    </a:p>
                  </a:txBody>
                  <a:tcPr marL="0" marR="0" marT="0" marB="0" anchor="b"/>
                </a:tc>
                <a:tc>
                  <a:txBody>
                    <a:bodyPr/>
                    <a:lstStyle/>
                    <a:p>
                      <a:endParaRPr sz="2300"/>
                    </a:p>
                  </a:txBody>
                  <a:tcPr marL="0" marR="0" marT="0" marB="0"/>
                </a:tc>
                <a:tc>
                  <a:txBody>
                    <a:bodyPr/>
                    <a:lstStyle/>
                    <a:p>
                      <a:endParaRPr sz="2300"/>
                    </a:p>
                  </a:txBody>
                  <a:tcPr marL="0" marR="0" marT="0" marB="0"/>
                </a:tc>
                <a:tc>
                  <a:txBody>
                    <a:bodyPr/>
                    <a:lstStyle/>
                    <a:p>
                      <a:endParaRPr sz="2300"/>
                    </a:p>
                  </a:txBody>
                  <a:tcPr marL="0" marR="0" marT="0" marB="0"/>
                </a:tc>
                <a:tc>
                  <a:txBody>
                    <a:bodyPr/>
                    <a:lstStyle/>
                    <a:p>
                      <a:pPr marR="127000" indent="0" algn="r" rtl="1">
                        <a:lnSpc>
                          <a:spcPts val="2280"/>
                        </a:lnSpc>
                      </a:pPr>
                      <a:r>
                        <a:rPr lang="ar-SA" sz="1300">
                          <a:latin typeface="Arial Unicode MS"/>
                        </a:rPr>
                        <a:t>لمدة لا </a:t>
                      </a:r>
                      <a:r>
                        <a:rPr lang="ar-SA" sz="1600">
                          <a:latin typeface="Arial Unicode MS"/>
                        </a:rPr>
                        <a:t>تقل </a:t>
                      </a:r>
                      <a:r>
                        <a:rPr lang="ar-SA" sz="1300">
                          <a:latin typeface="Arial Unicode MS"/>
                        </a:rPr>
                        <a:t>عن سنة.</a:t>
                      </a:r>
                    </a:p>
                  </a:txBody>
                  <a:tcPr marL="0" marR="0" marT="0" marB="0" anchor="b"/>
                </a:tc>
              </a:tr>
              <a:tr h="471376">
                <a:tc>
                  <a:txBody>
                    <a:bodyPr/>
                    <a:lstStyle/>
                    <a:p>
                      <a:endParaRPr sz="2300"/>
                    </a:p>
                  </a:txBody>
                  <a:tcPr marL="0" marR="0" marT="0" marB="0"/>
                </a:tc>
                <a:tc>
                  <a:txBody>
                    <a:bodyPr/>
                    <a:lstStyle/>
                    <a:p>
                      <a:pPr marL="88900" indent="0">
                        <a:lnSpc>
                          <a:spcPts val="1880"/>
                        </a:lnSpc>
                      </a:pPr>
                      <a:r>
                        <a:rPr lang="ar-SA" sz="1400">
                          <a:latin typeface="Arial Unicode MS"/>
                        </a:rPr>
                        <a:t>٢...</a:t>
                      </a:r>
                    </a:p>
                  </a:txBody>
                  <a:tcPr marL="0" marR="0" marT="0" marB="0" anchor="b"/>
                </a:tc>
                <a:tc>
                  <a:txBody>
                    <a:bodyPr/>
                    <a:lstStyle/>
                    <a:p>
                      <a:pPr marL="101600" indent="0">
                        <a:lnSpc>
                          <a:spcPts val="1880"/>
                        </a:lnSpc>
                      </a:pPr>
                      <a:r>
                        <a:rPr lang="ar-SA" sz="1300">
                          <a:latin typeface="Arial Unicode MS"/>
                        </a:rPr>
                        <a:t>٣٩٣٠</a:t>
                      </a:r>
                    </a:p>
                  </a:txBody>
                  <a:tcPr marL="0" marR="0" marT="0" marB="0" anchor="b"/>
                </a:tc>
                <a:tc>
                  <a:txBody>
                    <a:bodyPr/>
                    <a:lstStyle/>
                    <a:p>
                      <a:pPr marL="88900" indent="0">
                        <a:lnSpc>
                          <a:spcPts val="1880"/>
                        </a:lnSpc>
                      </a:pPr>
                      <a:r>
                        <a:rPr lang="ar-SA" sz="1400">
                          <a:latin typeface="Arial Unicode MS"/>
                        </a:rPr>
                        <a:t>١٠.</a:t>
                      </a:r>
                    </a:p>
                  </a:txBody>
                  <a:tcPr marL="0" marR="0" marT="0" marB="0" anchor="b"/>
                </a:tc>
                <a:tc>
                  <a:txBody>
                    <a:bodyPr/>
                    <a:lstStyle/>
                    <a:p>
                      <a:pPr marL="165100" indent="0">
                        <a:lnSpc>
                          <a:spcPts val="1880"/>
                        </a:lnSpc>
                      </a:pPr>
                      <a:r>
                        <a:rPr lang="ar-SA" sz="1400">
                          <a:latin typeface="Arial Unicode MS"/>
                        </a:rPr>
                        <a:t>٢٤٣٠</a:t>
                      </a:r>
                    </a:p>
                  </a:txBody>
                  <a:tcPr marL="0" marR="0" marT="0" marB="0" anchor="b"/>
                </a:tc>
                <a:tc>
                  <a:txBody>
                    <a:bodyPr/>
                    <a:lstStyle/>
                    <a:p>
                      <a:pPr marR="127000" indent="0" algn="r" rtl="1">
                        <a:lnSpc>
                          <a:spcPts val="1880"/>
                        </a:lnSpc>
                      </a:pPr>
                      <a:r>
                        <a:rPr lang="ar-SA" sz="1300">
                          <a:latin typeface="Arial Unicode MS"/>
                        </a:rPr>
                        <a:t>ماجتير غير تربوي</a:t>
                      </a:r>
                    </a:p>
                  </a:txBody>
                  <a:tcPr marL="0" marR="0" marT="0" marB="0" anchor="b"/>
                </a:tc>
              </a:tr>
              <a:tr h="513906">
                <a:tc>
                  <a:txBody>
                    <a:bodyPr/>
                    <a:lstStyle/>
                    <a:p>
                      <a:endParaRPr sz="2500"/>
                    </a:p>
                  </a:txBody>
                  <a:tcPr marL="0" marR="0" marT="0" marB="0"/>
                </a:tc>
                <a:tc>
                  <a:txBody>
                    <a:bodyPr/>
                    <a:lstStyle/>
                    <a:p>
                      <a:pPr marR="304800" indent="0" algn="r" rtl="1">
                        <a:lnSpc>
                          <a:spcPts val="1880"/>
                        </a:lnSpc>
                      </a:pPr>
                      <a:r>
                        <a:rPr lang="ar-SA" sz="1400">
                          <a:latin typeface="Arial Unicode MS"/>
                        </a:rPr>
                        <a:t>!لى</a:t>
                      </a:r>
                    </a:p>
                  </a:txBody>
                  <a:tcPr marL="0" marR="0" marT="0" marB="0" anchor="ctr"/>
                </a:tc>
                <a:tc>
                  <a:txBody>
                    <a:bodyPr/>
                    <a:lstStyle/>
                    <a:p>
                      <a:pPr marL="101600" indent="0">
                        <a:lnSpc>
                          <a:spcPts val="1880"/>
                        </a:lnSpc>
                      </a:pPr>
                      <a:r>
                        <a:rPr lang="ar-SA" sz="1400">
                          <a:latin typeface="Arial Unicode MS"/>
                        </a:rPr>
                        <a:t>٣٦٨٠</a:t>
                      </a:r>
                    </a:p>
                  </a:txBody>
                  <a:tcPr marL="0" marR="0" marT="0" marB="0" anchor="ctr"/>
                </a:tc>
                <a:tc>
                  <a:txBody>
                    <a:bodyPr/>
                    <a:lstStyle/>
                    <a:p>
                      <a:pPr marL="88900" indent="0">
                        <a:lnSpc>
                          <a:spcPts val="1880"/>
                        </a:lnSpc>
                      </a:pPr>
                      <a:r>
                        <a:rPr lang="ar-SA" sz="1400">
                          <a:latin typeface="Arial Unicode MS"/>
                        </a:rPr>
                        <a:t>١٠.</a:t>
                      </a:r>
                    </a:p>
                  </a:txBody>
                  <a:tcPr marL="0" marR="0" marT="0" marB="0" anchor="ctr"/>
                </a:tc>
                <a:tc>
                  <a:txBody>
                    <a:bodyPr/>
                    <a:lstStyle/>
                    <a:p>
                      <a:pPr marL="165100" indent="0">
                        <a:lnSpc>
                          <a:spcPts val="1880"/>
                        </a:lnSpc>
                      </a:pPr>
                      <a:r>
                        <a:rPr lang="ar-SA" sz="1400">
                          <a:latin typeface="Arial Unicode MS"/>
                        </a:rPr>
                        <a:t>٢١٨٠</a:t>
                      </a:r>
                    </a:p>
                  </a:txBody>
                  <a:tcPr marL="0" marR="0" marT="0" marB="0" anchor="ctr"/>
                </a:tc>
                <a:tc>
                  <a:txBody>
                    <a:bodyPr/>
                    <a:lstStyle/>
                    <a:p>
                      <a:pPr marR="127000" indent="0" algn="r" rtl="1">
                        <a:lnSpc>
                          <a:spcPts val="1880"/>
                        </a:lnSpc>
                      </a:pPr>
                      <a:r>
                        <a:rPr lang="ar-SA" sz="1300">
                          <a:latin typeface="Arial Unicode MS"/>
                        </a:rPr>
                        <a:t>الثهادة الجاسية </a:t>
                      </a:r>
                      <a:r>
                        <a:rPr lang="ar-SA" sz="1100">
                          <a:latin typeface="Arial Unicode MS"/>
                        </a:rPr>
                        <a:t>التربوية</a:t>
                      </a:r>
                    </a:p>
                  </a:txBody>
                  <a:tcPr marL="0" marR="0" marT="0" marB="0" anchor="ctr"/>
                </a:tc>
              </a:tr>
              <a:tr h="503274">
                <a:tc>
                  <a:txBody>
                    <a:bodyPr/>
                    <a:lstStyle/>
                    <a:p>
                      <a:endParaRPr sz="2400"/>
                    </a:p>
                  </a:txBody>
                  <a:tcPr marL="0" marR="0" marT="0" marB="0"/>
                </a:tc>
                <a:tc>
                  <a:txBody>
                    <a:bodyPr/>
                    <a:lstStyle/>
                    <a:p>
                      <a:pPr marR="127000" indent="0" algn="r" rtl="1">
                        <a:lnSpc>
                          <a:spcPts val="1880"/>
                        </a:lnSpc>
                      </a:pPr>
                      <a:r>
                        <a:rPr lang="ar-SA" sz="1400">
                          <a:latin typeface="Arial Unicode MS"/>
                        </a:rPr>
                        <a:t>..</a:t>
                      </a:r>
                      <a:r>
                        <a:rPr lang="en-US" sz="1400">
                          <a:latin typeface="Arial Unicode MS"/>
                        </a:rPr>
                        <a:t>٣٥</a:t>
                      </a:r>
                      <a:r>
                        <a:rPr lang="ar-SA" sz="1400">
                          <a:latin typeface="Arial Unicode MS"/>
                        </a:rPr>
                        <a:t> </a:t>
                      </a:r>
                      <a:r>
                        <a:rPr lang="en-US" sz="1400">
                          <a:latin typeface="Arial Unicode MS"/>
                        </a:rPr>
                        <a:t>٥</a:t>
                      </a:r>
                    </a:p>
                  </a:txBody>
                  <a:tcPr marL="0" marR="0" marT="0" marB="0" anchor="ctr"/>
                </a:tc>
                <a:tc>
                  <a:txBody>
                    <a:bodyPr/>
                    <a:lstStyle/>
                    <a:p>
                      <a:pPr marL="101600" indent="0">
                        <a:lnSpc>
                          <a:spcPts val="1880"/>
                        </a:lnSpc>
                      </a:pPr>
                      <a:r>
                        <a:rPr lang="ar-SA" sz="1400">
                          <a:latin typeface="Arial Unicode MS"/>
                        </a:rPr>
                        <a:t>٤٠٢٠</a:t>
                      </a:r>
                    </a:p>
                  </a:txBody>
                  <a:tcPr marL="0" marR="0" marT="0" marB="0" anchor="ctr"/>
                </a:tc>
                <a:tc>
                  <a:txBody>
                    <a:bodyPr/>
                    <a:lstStyle/>
                    <a:p>
                      <a:pPr marL="165100" indent="0">
                        <a:lnSpc>
                          <a:spcPts val="1880"/>
                        </a:lnSpc>
                      </a:pPr>
                      <a:r>
                        <a:rPr lang="ar-SA" sz="1400">
                          <a:latin typeface="Arial Unicode MS"/>
                        </a:rPr>
                        <a:t>١٠.</a:t>
                      </a:r>
                    </a:p>
                  </a:txBody>
                  <a:tcPr marL="0" marR="0" marT="0" marB="0" anchor="ctr"/>
                </a:tc>
                <a:tc>
                  <a:txBody>
                    <a:bodyPr/>
                    <a:lstStyle/>
                    <a:p>
                      <a:pPr marL="165100" indent="0">
                        <a:lnSpc>
                          <a:spcPts val="1880"/>
                        </a:lnSpc>
                      </a:pPr>
                      <a:r>
                        <a:rPr lang="ar-SA" sz="1400">
                          <a:latin typeface="Arial Unicode MS"/>
                        </a:rPr>
                        <a:t>٢٥٢٠</a:t>
                      </a:r>
                    </a:p>
                  </a:txBody>
                  <a:tcPr marL="0" marR="0" marT="0" marB="0" anchor="ctr"/>
                </a:tc>
                <a:tc>
                  <a:txBody>
                    <a:bodyPr/>
                    <a:lstStyle/>
                    <a:p>
                      <a:pPr marR="127000" indent="0" algn="r" rtl="1">
                        <a:lnSpc>
                          <a:spcPts val="1880"/>
                        </a:lnSpc>
                      </a:pPr>
                      <a:r>
                        <a:rPr lang="ar-SA" sz="1300">
                          <a:latin typeface="Arial Unicode MS"/>
                        </a:rPr>
                        <a:t>الثهادة الحاسية </a:t>
                      </a:r>
                      <a:r>
                        <a:rPr lang="ar-SA" sz="1100">
                          <a:latin typeface="Arial Unicode MS"/>
                        </a:rPr>
                        <a:t>التربوية</a:t>
                      </a:r>
                    </a:p>
                  </a:txBody>
                  <a:tcPr marL="0" marR="0" marT="0" marB="0" anchor="ctr"/>
                </a:tc>
              </a:tr>
              <a:tr h="506818">
                <a:tc>
                  <a:txBody>
                    <a:bodyPr/>
                    <a:lstStyle/>
                    <a:p>
                      <a:endParaRPr sz="2400"/>
                    </a:p>
                  </a:txBody>
                  <a:tcPr marL="0" marR="0" marT="0" marB="0"/>
                </a:tc>
                <a:tc>
                  <a:txBody>
                    <a:bodyPr/>
                    <a:lstStyle/>
                    <a:p>
                      <a:pPr marR="127000" indent="0" algn="r" rtl="1">
                        <a:lnSpc>
                          <a:spcPts val="1880"/>
                        </a:lnSpc>
                      </a:pPr>
                      <a:r>
                        <a:rPr lang="ar-SA" sz="1400">
                          <a:latin typeface="Arial Unicode MS"/>
                        </a:rPr>
                        <a:t>ا</a:t>
                      </a:r>
                      <a:r>
                        <a:rPr lang="en-US" sz="1400">
                          <a:latin typeface="Arial Unicode MS"/>
                        </a:rPr>
                        <a:t>٤٠</a:t>
                      </a:r>
                      <a:r>
                        <a:rPr lang="ar-SA" sz="1400">
                          <a:latin typeface="Arial Unicode MS"/>
                        </a:rPr>
                        <a:t>لمن</a:t>
                      </a:r>
                    </a:p>
                  </a:txBody>
                  <a:tcPr marL="0" marR="0" marT="0" marB="0" anchor="b"/>
                </a:tc>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pPr marR="127000" indent="0" algn="r" rtl="1">
                        <a:lnSpc>
                          <a:spcPts val="1880"/>
                        </a:lnSpc>
                      </a:pPr>
                      <a:r>
                        <a:rPr lang="ar-SA" sz="1300">
                          <a:latin typeface="Arial Unicode MS"/>
                        </a:rPr>
                        <a:t>+ للوم ترموى لمدة لا</a:t>
                      </a:r>
                    </a:p>
                  </a:txBody>
                  <a:tcPr marL="0" marR="0" marT="0" marB="0" anchor="b"/>
                </a:tc>
              </a:tr>
              <a:tr h="457200">
                <a:tc>
                  <a:txBody>
                    <a:bodyPr/>
                    <a:lstStyle/>
                    <a:p>
                      <a:endParaRPr sz="2200"/>
                    </a:p>
                  </a:txBody>
                  <a:tcPr marL="0" marR="0" marT="0" marB="0"/>
                </a:tc>
                <a:tc>
                  <a:txBody>
                    <a:bodyPr/>
                    <a:lstStyle/>
                    <a:p>
                      <a:pPr marR="127000" indent="0" algn="r" rtl="1">
                        <a:lnSpc>
                          <a:spcPts val="1880"/>
                        </a:lnSpc>
                      </a:pPr>
                      <a:r>
                        <a:rPr lang="ar-SA" sz="1300">
                          <a:latin typeface="Arial Unicode MS"/>
                        </a:rPr>
                        <a:t>راتبه أكثر</a:t>
                      </a:r>
                    </a:p>
                  </a:txBody>
                  <a:tcPr marL="0" marR="0" marT="0" marB="0" anchor="b"/>
                </a:tc>
                <a:tc>
                  <a:txBody>
                    <a:bodyPr/>
                    <a:lstStyle/>
                    <a:p>
                      <a:endParaRPr sz="2200"/>
                    </a:p>
                  </a:txBody>
                  <a:tcPr marL="0" marR="0" marT="0" marB="0"/>
                </a:tc>
                <a:tc>
                  <a:txBody>
                    <a:bodyPr/>
                    <a:lstStyle/>
                    <a:p>
                      <a:endParaRPr sz="2200"/>
                    </a:p>
                  </a:txBody>
                  <a:tcPr marL="0" marR="0" marT="0" marB="0"/>
                </a:tc>
                <a:tc>
                  <a:txBody>
                    <a:bodyPr/>
                    <a:lstStyle/>
                    <a:p>
                      <a:endParaRPr sz="2200"/>
                    </a:p>
                  </a:txBody>
                  <a:tcPr marL="0" marR="0" marT="0" marB="0"/>
                </a:tc>
                <a:tc>
                  <a:txBody>
                    <a:bodyPr/>
                    <a:lstStyle/>
                    <a:p>
                      <a:pPr marR="127000" indent="0" algn="r" rtl="1">
                        <a:lnSpc>
                          <a:spcPts val="2280"/>
                        </a:lnSpc>
                      </a:pPr>
                      <a:r>
                        <a:rPr lang="ar-SA" sz="1600">
                          <a:latin typeface="Arial Unicode MS"/>
                        </a:rPr>
                        <a:t>تقل </a:t>
                      </a:r>
                      <a:r>
                        <a:rPr lang="ar-SA" sz="1300">
                          <a:latin typeface="Arial Unicode MS"/>
                        </a:rPr>
                        <a:t>عن </a:t>
                      </a:r>
                      <a:r>
                        <a:rPr lang="ar-SA" sz="1300">
                          <a:latin typeface="Arial"/>
                        </a:rPr>
                        <a:t>منة.</a:t>
                      </a:r>
                    </a:p>
                  </a:txBody>
                  <a:tcPr marL="0" marR="0" marT="0" marB="0" anchor="b"/>
                </a:tc>
              </a:tr>
              <a:tr h="492641">
                <a:tc>
                  <a:txBody>
                    <a:bodyPr/>
                    <a:lstStyle/>
                    <a:p>
                      <a:endParaRPr sz="2400"/>
                    </a:p>
                  </a:txBody>
                  <a:tcPr marL="0" marR="0" marT="0" marB="0"/>
                </a:tc>
                <a:tc>
                  <a:txBody>
                    <a:bodyPr/>
                    <a:lstStyle/>
                    <a:p>
                      <a:pPr marR="127000" indent="0" algn="r" rtl="1">
                        <a:lnSpc>
                          <a:spcPts val="1880"/>
                        </a:lnSpc>
                      </a:pPr>
                      <a:r>
                        <a:rPr lang="ar-SA" sz="1400">
                          <a:latin typeface="Arial Unicode MS"/>
                        </a:rPr>
                        <a:t>من</a:t>
                      </a:r>
                      <a:r>
                        <a:rPr lang="en-US" sz="1400">
                          <a:latin typeface="Arial Unicode MS"/>
                        </a:rPr>
                        <a:t>٤٠٠٠</a:t>
                      </a:r>
                    </a:p>
                  </a:txBody>
                  <a:tcPr marL="0" marR="0" marT="0" marB="0" anchor="ctr"/>
                </a:tc>
                <a:tc>
                  <a:txBody>
                    <a:bodyPr/>
                    <a:lstStyle/>
                    <a:p>
                      <a:pPr marL="101600" indent="0">
                        <a:lnSpc>
                          <a:spcPts val="1880"/>
                        </a:lnSpc>
                      </a:pPr>
                      <a:r>
                        <a:rPr lang="ar-SA" sz="1400">
                          <a:latin typeface="Arial Unicode MS"/>
                        </a:rPr>
                        <a:t>٤٦٥٠</a:t>
                      </a:r>
                    </a:p>
                  </a:txBody>
                  <a:tcPr marL="0" marR="0" marT="0" marB="0" anchor="ctr"/>
                </a:tc>
                <a:tc>
                  <a:txBody>
                    <a:bodyPr/>
                    <a:lstStyle/>
                    <a:p>
                      <a:pPr marL="165100" indent="0">
                        <a:lnSpc>
                          <a:spcPts val="1880"/>
                        </a:lnSpc>
                      </a:pPr>
                      <a:r>
                        <a:rPr lang="ar-SA" sz="1400">
                          <a:latin typeface="Arial Unicode MS"/>
                        </a:rPr>
                        <a:t>١٢٠</a:t>
                      </a:r>
                    </a:p>
                  </a:txBody>
                  <a:tcPr marL="0" marR="0" marT="0" marB="0" anchor="ctr"/>
                </a:tc>
                <a:tc>
                  <a:txBody>
                    <a:bodyPr/>
                    <a:lstStyle/>
                    <a:p>
                      <a:pPr marL="165100" indent="0">
                        <a:lnSpc>
                          <a:spcPts val="1880"/>
                        </a:lnSpc>
                      </a:pPr>
                      <a:r>
                        <a:rPr lang="ar-SA" sz="1400">
                          <a:latin typeface="Arial Unicode MS"/>
                        </a:rPr>
                        <a:t>٢٨٥٠</a:t>
                      </a:r>
                    </a:p>
                  </a:txBody>
                  <a:tcPr marL="0" marR="0" marT="0" marB="0" anchor="ctr"/>
                </a:tc>
                <a:tc>
                  <a:txBody>
                    <a:bodyPr/>
                    <a:lstStyle/>
                    <a:p>
                      <a:pPr marR="127000" indent="0" algn="r" rtl="1">
                        <a:lnSpc>
                          <a:spcPts val="1880"/>
                        </a:lnSpc>
                      </a:pPr>
                      <a:r>
                        <a:rPr lang="ar-SA" sz="1300">
                          <a:latin typeface="Arial Unicode MS"/>
                        </a:rPr>
                        <a:t>ماجسترترلوى</a:t>
                      </a:r>
                    </a:p>
                  </a:txBody>
                  <a:tcPr marL="0" marR="0" marT="0" marB="0" anchor="ctr"/>
                </a:tc>
              </a:tr>
              <a:tr h="542260">
                <a:tc>
                  <a:txBody>
                    <a:bodyPr/>
                    <a:lstStyle/>
                    <a:p>
                      <a:endParaRPr sz="2600"/>
                    </a:p>
                  </a:txBody>
                  <a:tcPr marL="0" marR="0" marT="0" marB="0"/>
                </a:tc>
                <a:tc>
                  <a:txBody>
                    <a:bodyPr/>
                    <a:lstStyle/>
                    <a:p>
                      <a:endParaRPr sz="2600"/>
                    </a:p>
                  </a:txBody>
                  <a:tcPr marL="0" marR="0" marT="0" marB="0"/>
                </a:tc>
                <a:tc>
                  <a:txBody>
                    <a:bodyPr/>
                    <a:lstStyle/>
                    <a:p>
                      <a:pPr marL="190500" indent="0">
                        <a:lnSpc>
                          <a:spcPts val="1880"/>
                        </a:lnSpc>
                      </a:pPr>
                      <a:r>
                        <a:rPr lang="ar-SA" sz="1400">
                          <a:latin typeface="Arial Unicode MS"/>
                        </a:rPr>
                        <a:t>٦٣٥٠</a:t>
                      </a:r>
                    </a:p>
                  </a:txBody>
                  <a:tcPr marL="0" marR="0" marT="0" marB="0" anchor="ctr"/>
                </a:tc>
                <a:tc>
                  <a:txBody>
                    <a:bodyPr/>
                    <a:lstStyle/>
                    <a:p>
                      <a:pPr marL="165100" indent="0">
                        <a:lnSpc>
                          <a:spcPts val="1880"/>
                        </a:lnSpc>
                      </a:pPr>
                      <a:r>
                        <a:rPr lang="ar-SA" sz="1400">
                          <a:latin typeface="Arial Unicode MS"/>
                        </a:rPr>
                        <a:t>١٥٠</a:t>
                      </a:r>
                    </a:p>
                  </a:txBody>
                  <a:tcPr marL="0" marR="0" marT="0" marB="0" anchor="ctr"/>
                </a:tc>
                <a:tc>
                  <a:txBody>
                    <a:bodyPr/>
                    <a:lstStyle/>
                    <a:p>
                      <a:pPr marL="165100" indent="0">
                        <a:lnSpc>
                          <a:spcPts val="1880"/>
                        </a:lnSpc>
                      </a:pPr>
                      <a:r>
                        <a:rPr lang="ar-SA" sz="1400">
                          <a:latin typeface="Arial Unicode MS"/>
                        </a:rPr>
                        <a:t>٤١٠*</a:t>
                      </a:r>
                    </a:p>
                  </a:txBody>
                  <a:tcPr marL="0" marR="0" marT="0" marB="0" anchor="ctr"/>
                </a:tc>
                <a:tc>
                  <a:txBody>
                    <a:bodyPr/>
                    <a:lstStyle/>
                    <a:p>
                      <a:pPr marR="127000" indent="0" algn="r" rtl="1">
                        <a:lnSpc>
                          <a:spcPts val="1880"/>
                        </a:lnSpc>
                      </a:pPr>
                      <a:r>
                        <a:rPr lang="ar-SA" sz="1300">
                          <a:latin typeface="Arial Unicode MS"/>
                        </a:rPr>
                        <a:t>دكتورا. تربوي أو غير</a:t>
                      </a:r>
                    </a:p>
                  </a:txBody>
                  <a:tcPr marL="0" marR="0" marT="0" marB="0" anchor="ctr"/>
                </a:tc>
              </a:tr>
              <a:tr h="613144">
                <a:tc>
                  <a:txBody>
                    <a:bodyPr/>
                    <a:lstStyle/>
                    <a:p>
                      <a:endParaRPr sz="2900"/>
                    </a:p>
                  </a:txBody>
                  <a:tcPr marL="0" marR="0" marT="0" marB="0"/>
                </a:tc>
                <a:tc>
                  <a:txBody>
                    <a:bodyPr/>
                    <a:lstStyle/>
                    <a:p>
                      <a:endParaRPr sz="2900"/>
                    </a:p>
                  </a:txBody>
                  <a:tcPr marL="0" marR="0" marT="0" marB="0"/>
                </a:tc>
                <a:tc>
                  <a:txBody>
                    <a:bodyPr/>
                    <a:lstStyle/>
                    <a:p>
                      <a:endParaRPr sz="2900"/>
                    </a:p>
                  </a:txBody>
                  <a:tcPr marL="0" marR="0" marT="0" marB="0"/>
                </a:tc>
                <a:tc>
                  <a:txBody>
                    <a:bodyPr/>
                    <a:lstStyle/>
                    <a:p>
                      <a:endParaRPr sz="2900"/>
                    </a:p>
                  </a:txBody>
                  <a:tcPr marL="0" marR="0" marT="0" marB="0"/>
                </a:tc>
                <a:tc>
                  <a:txBody>
                    <a:bodyPr/>
                    <a:lstStyle/>
                    <a:p>
                      <a:endParaRPr sz="2900"/>
                    </a:p>
                  </a:txBody>
                  <a:tcPr marL="0" marR="0" marT="0" marB="0"/>
                </a:tc>
                <a:tc>
                  <a:txBody>
                    <a:bodyPr/>
                    <a:lstStyle/>
                    <a:p>
                      <a:pPr marR="127000" indent="0" algn="r" rtl="1">
                        <a:lnSpc>
                          <a:spcPts val="1880"/>
                        </a:lnSpc>
                      </a:pPr>
                      <a:r>
                        <a:rPr lang="ar-SA" sz="1300">
                          <a:latin typeface="Arial Unicode MS"/>
                        </a:rPr>
                        <a:t>بربوي.</a:t>
                      </a: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446" y="10632"/>
            <a:ext cx="6971414" cy="1321981"/>
          </a:xfrm>
          <a:prstGeom prst="rect">
            <a:avLst/>
          </a:prstGeom>
        </p:spPr>
      </p:pic>
      <p:pic>
        <p:nvPicPr>
          <p:cNvPr id="3" name="Picture 2"/>
          <p:cNvPicPr>
            <a:picLocks noChangeAspect="1"/>
          </p:cNvPicPr>
          <p:nvPr/>
        </p:nvPicPr>
        <p:blipFill>
          <a:blip r:embed="rId3"/>
          <a:stretch>
            <a:fillRect/>
          </a:stretch>
        </p:blipFill>
        <p:spPr>
          <a:xfrm>
            <a:off x="279990" y="9154632"/>
            <a:ext cx="7045842" cy="1531088"/>
          </a:xfrm>
          <a:prstGeom prst="rect">
            <a:avLst/>
          </a:prstGeom>
        </p:spPr>
      </p:pic>
      <p:sp>
        <p:nvSpPr>
          <p:cNvPr id="4" name="Rectangle 3"/>
          <p:cNvSpPr/>
          <p:nvPr/>
        </p:nvSpPr>
        <p:spPr>
          <a:xfrm>
            <a:off x="2130055" y="1470837"/>
            <a:ext cx="4579089" cy="326065"/>
          </a:xfrm>
          <a:prstGeom prst="rect">
            <a:avLst/>
          </a:prstGeom>
        </p:spPr>
        <p:txBody>
          <a:bodyPr wrap="none" lIns="0" tIns="0" rIns="0" bIns="0">
            <a:noAutofit/>
          </a:bodyPr>
          <a:lstStyle/>
          <a:p>
            <a:pPr indent="0" algn="r" rtl="1">
              <a:lnSpc>
                <a:spcPts val="2410"/>
              </a:lnSpc>
            </a:pPr>
            <a:r>
              <a:rPr lang="ar-SA" sz="1800">
                <a:latin typeface="Arial Unicode MS"/>
              </a:rPr>
              <a:t>أ - يطبق </a:t>
            </a:r>
            <a:r>
              <a:rPr lang="ar-SA" sz="1700">
                <a:latin typeface="Arial Unicode MS"/>
              </a:rPr>
              <a:t>هذا الجدول </a:t>
            </a:r>
            <a:r>
              <a:rPr lang="ar-SA" sz="1800">
                <a:latin typeface="Arial Unicode MS"/>
              </a:rPr>
              <a:t>على </a:t>
            </a:r>
            <a:r>
              <a:rPr lang="ar-SA" sz="1700">
                <a:latin typeface="Arial Unicode MS"/>
              </a:rPr>
              <a:t>من يشغل </a:t>
            </a:r>
            <a:r>
              <a:rPr lang="ar-SA" sz="1800">
                <a:latin typeface="Arial Unicode MS"/>
              </a:rPr>
              <a:t>وظيغة مدرس.</a:t>
            </a:r>
          </a:p>
        </p:txBody>
      </p:sp>
      <p:sp>
        <p:nvSpPr>
          <p:cNvPr id="5" name="Rectangle 4"/>
          <p:cNvSpPr/>
          <p:nvPr/>
        </p:nvSpPr>
        <p:spPr>
          <a:xfrm>
            <a:off x="751367" y="2037906"/>
            <a:ext cx="6071191" cy="7006856"/>
          </a:xfrm>
          <a:prstGeom prst="rect">
            <a:avLst/>
          </a:prstGeom>
        </p:spPr>
        <p:txBody>
          <a:bodyPr lIns="0" tIns="0" rIns="0" bIns="0">
            <a:noAutofit/>
          </a:bodyPr>
          <a:lstStyle/>
          <a:p>
            <a:pPr marR="563526" indent="-533400" algn="just" rtl="1">
              <a:lnSpc>
                <a:spcPts val="4102"/>
              </a:lnSpc>
              <a:spcBef>
                <a:spcPts val="1400"/>
              </a:spcBef>
              <a:spcAft>
                <a:spcPts val="210"/>
              </a:spcAft>
            </a:pPr>
            <a:r>
              <a:rPr lang="ar-SA" sz="1700">
                <a:latin typeface="Arial Unicode MS"/>
              </a:rPr>
              <a:t>ب </a:t>
            </a:r>
            <a:r>
              <a:rPr lang="en-US" sz="1900">
                <a:latin typeface="Arial Unicode MS"/>
              </a:rPr>
              <a:t>٠</a:t>
            </a:r>
            <a:r>
              <a:rPr lang="ar-SA" sz="1900">
                <a:latin typeface="Arial Unicode MS"/>
              </a:rPr>
              <a:t> </a:t>
            </a:r>
            <a:r>
              <a:rPr lang="ar-SA" sz="1700">
                <a:latin typeface="Arial Unicode MS"/>
              </a:rPr>
              <a:t>لا يجوز التعاقد في مجال التعليم العام هع </a:t>
            </a:r>
            <a:r>
              <a:rPr lang="ar-SA" sz="1800">
                <a:latin typeface="Arial Unicode MS"/>
              </a:rPr>
              <a:t>شخعس </a:t>
            </a:r>
            <a:r>
              <a:rPr lang="ar-SA" sz="1700">
                <a:latin typeface="Arial Unicode MS"/>
              </a:rPr>
              <a:t>لا يتوفر لديه </a:t>
            </a:r>
            <a:r>
              <a:rPr lang="ar-SA" sz="1800">
                <a:latin typeface="Arial Unicode MS"/>
              </a:rPr>
              <a:t>أحد </a:t>
            </a:r>
            <a:r>
              <a:rPr lang="ar-SA" sz="1700">
                <a:latin typeface="Arial Unicode MS"/>
              </a:rPr>
              <a:t>المؤهلات المنصووس </a:t>
            </a:r>
            <a:r>
              <a:rPr lang="ar-SA" sz="2000" b="1">
                <a:latin typeface="Arial"/>
              </a:rPr>
              <a:t>عليها </a:t>
            </a:r>
            <a:r>
              <a:rPr lang="ar-SA" sz="1700">
                <a:latin typeface="Arial Unicode MS"/>
              </a:rPr>
              <a:t>في جدول الرواتب الموضح </a:t>
            </a:r>
            <a:r>
              <a:rPr lang="ar-SA" sz="1800">
                <a:latin typeface="Arial Unicode MS"/>
              </a:rPr>
              <a:t>أعلاه </a:t>
            </a:r>
            <a:r>
              <a:rPr lang="ar-SA" sz="1700">
                <a:latin typeface="Arial Unicode MS"/>
              </a:rPr>
              <a:t>واستثناء من ذلك إذا </a:t>
            </a:r>
            <a:r>
              <a:rPr lang="ar-SA" sz="1800">
                <a:latin typeface="Arial Unicode MS"/>
              </a:rPr>
              <a:t>كان </a:t>
            </a:r>
            <a:r>
              <a:rPr lang="ar-SA" sz="1700">
                <a:latin typeface="Arial Unicode MS"/>
              </a:rPr>
              <a:t>من بين المتعاقدين السارية عقودهم عند تطبيق هذا الجدول من لا تتوفر فيه هذ</a:t>
            </a:r>
            <a:r>
              <a:rPr lang="en-US" sz="1700">
                <a:latin typeface="Arial Unicode MS"/>
              </a:rPr>
              <a:t>٥</a:t>
            </a:r>
            <a:r>
              <a:rPr lang="ar-SA" sz="1700">
                <a:latin typeface="Arial Unicode MS"/>
              </a:rPr>
              <a:t> الشروط فيسمر </a:t>
            </a:r>
            <a:r>
              <a:rPr lang="ar-SA" sz="1900">
                <a:latin typeface="Arial Unicode MS"/>
              </a:rPr>
              <a:t>براتبه </a:t>
            </a:r>
            <a:r>
              <a:rPr lang="ar-SA" sz="1700">
                <a:latin typeface="Arial Unicode MS"/>
              </a:rPr>
              <a:t>ويجوز منحه العلاوة السوية المقررة.</a:t>
            </a:r>
          </a:p>
          <a:p>
            <a:pPr marR="563526" indent="-533400" algn="just" rtl="1">
              <a:lnSpc>
                <a:spcPts val="4186"/>
              </a:lnSpc>
            </a:pPr>
            <a:r>
              <a:rPr lang="ar-SA" sz="1700">
                <a:latin typeface="Arial Unicode MS"/>
              </a:rPr>
              <a:t>ر - يجب </a:t>
            </a:r>
            <a:r>
              <a:rPr lang="ar-SA" sz="1800">
                <a:latin typeface="Arial Unicode MS"/>
              </a:rPr>
              <a:t>أن </a:t>
            </a:r>
            <a:r>
              <a:rPr lang="ar-SA" sz="1800" b="1">
                <a:latin typeface="Arial"/>
              </a:rPr>
              <a:t>تتوفر </a:t>
            </a:r>
            <a:r>
              <a:rPr lang="ar-SA" sz="1700">
                <a:latin typeface="Arial Unicode MS"/>
              </a:rPr>
              <a:t>لدى الثخص الذي يتم التعاقد معه في </a:t>
            </a:r>
            <a:r>
              <a:rPr lang="ar-SA" sz="1800">
                <a:latin typeface="Arial Unicode MS"/>
              </a:rPr>
              <a:t>مجال </a:t>
            </a:r>
            <a:r>
              <a:rPr lang="ar-SA" sz="1700">
                <a:latin typeface="Arial Unicode MS"/>
              </a:rPr>
              <a:t>التعليم العام — إذا لم يكن مؤهله </a:t>
            </a:r>
            <a:r>
              <a:rPr lang="ar-SA" sz="1800">
                <a:latin typeface="Arial Unicode MS"/>
              </a:rPr>
              <a:t>تربويا </a:t>
            </a:r>
            <a:r>
              <a:rPr lang="en-US" sz="1700">
                <a:latin typeface="Arial Unicode MS"/>
              </a:rPr>
              <a:t>٠</a:t>
            </a:r>
            <a:r>
              <a:rPr lang="ar-SA" sz="1700">
                <a:latin typeface="Arial Unicode MS"/>
              </a:rPr>
              <a:t> خبرة .عملية لا </a:t>
            </a:r>
            <a:r>
              <a:rPr lang="ar-SA" sz="1800" b="1">
                <a:latin typeface="Arial"/>
              </a:rPr>
              <a:t>تقل </a:t>
            </a:r>
            <a:r>
              <a:rPr lang="ar-SA" sz="1700">
                <a:latin typeface="Arial Unicode MS"/>
              </a:rPr>
              <a:t>عن </a:t>
            </a:r>
            <a:r>
              <a:rPr lang="ar-SA" sz="2000" b="1">
                <a:latin typeface="Arial"/>
              </a:rPr>
              <a:t>ستين </a:t>
            </a:r>
            <a:r>
              <a:rPr lang="ar-SA" sz="1700">
                <a:latin typeface="Arial Unicode MS"/>
              </a:rPr>
              <a:t>باستثناء المؤهلات النادرة التي لا يمكن شديد الاحتياج لها.</a:t>
            </a:r>
          </a:p>
          <a:p>
            <a:pPr marR="563526" indent="-533400" algn="just" rtl="1">
              <a:lnSpc>
                <a:spcPts val="4381"/>
              </a:lnSpc>
            </a:pPr>
            <a:r>
              <a:rPr lang="ar-SA" sz="1700">
                <a:latin typeface="Arial Unicode MS"/>
              </a:rPr>
              <a:t>د </a:t>
            </a:r>
            <a:r>
              <a:rPr lang="en-US" sz="1700">
                <a:latin typeface="Arial Unicode MS"/>
              </a:rPr>
              <a:t>٠</a:t>
            </a:r>
            <a:r>
              <a:rPr lang="ar-SA" sz="1700">
                <a:latin typeface="Arial Unicode MS"/>
              </a:rPr>
              <a:t> يجوز منح من يحمل مؤهلا نادرا علاوة لا تتجاوز </a:t>
            </a:r>
            <a:r>
              <a:rPr lang="en-US" sz="1700">
                <a:latin typeface="Arial Unicode MS"/>
              </a:rPr>
              <a:t>٢٠</a:t>
            </a:r>
            <a:r>
              <a:rPr lang="ar-SA" sz="1700">
                <a:latin typeface="Arial Unicode MS"/>
              </a:rPr>
              <a:t>/ من الرانب المقرر صب هذا الجدول ويحدد مجلس الجامعة المؤهلات النادرة التي يشملها هذا الوصف في بداية كل عام درامي.</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64293"/>
            <a:ext cx="421482" cy="414338"/>
          </a:xfrm>
          <a:prstGeom prst="rect">
            <a:avLst/>
          </a:prstGeom>
        </p:spPr>
      </p:pic>
      <p:pic>
        <p:nvPicPr>
          <p:cNvPr id="3" name="Picture 2"/>
          <p:cNvPicPr>
            <a:picLocks noChangeAspect="1"/>
          </p:cNvPicPr>
          <p:nvPr/>
        </p:nvPicPr>
        <p:blipFill>
          <a:blip r:embed="rId3"/>
          <a:stretch>
            <a:fillRect/>
          </a:stretch>
        </p:blipFill>
        <p:spPr>
          <a:xfrm>
            <a:off x="6843712" y="10201275"/>
            <a:ext cx="464344" cy="414337"/>
          </a:xfrm>
          <a:prstGeom prst="rect">
            <a:avLst/>
          </a:prstGeom>
        </p:spPr>
      </p:pic>
      <p:pic>
        <p:nvPicPr>
          <p:cNvPr id="4" name="Picture 3"/>
          <p:cNvPicPr>
            <a:picLocks noChangeAspect="1"/>
          </p:cNvPicPr>
          <p:nvPr/>
        </p:nvPicPr>
        <p:blipFill>
          <a:blip r:embed="rId4"/>
          <a:stretch>
            <a:fillRect/>
          </a:stretch>
        </p:blipFill>
        <p:spPr>
          <a:xfrm>
            <a:off x="271462" y="10079831"/>
            <a:ext cx="407194" cy="535781"/>
          </a:xfrm>
          <a:prstGeom prst="rect">
            <a:avLst/>
          </a:prstGeom>
        </p:spPr>
      </p:pic>
      <p:sp>
        <p:nvSpPr>
          <p:cNvPr id="5" name="Rectangle 4"/>
          <p:cNvSpPr/>
          <p:nvPr/>
        </p:nvSpPr>
        <p:spPr>
          <a:xfrm>
            <a:off x="250031" y="42862"/>
            <a:ext cx="471487" cy="478631"/>
          </a:xfrm>
          <a:prstGeom prst="rect">
            <a:avLst/>
          </a:prstGeom>
        </p:spPr>
        <p:txBody>
          <a:bodyPr wrap="none" lIns="0" tIns="0" rIns="0" bIns="0">
            <a:noAutofit/>
          </a:bodyPr>
          <a:lstStyle/>
          <a:p>
            <a:pPr indent="0" rtl="1">
              <a:lnSpc>
                <a:spcPts val="10990"/>
              </a:lnSpc>
            </a:pPr>
            <a:r>
              <a:rPr lang="ar-SA" sz="8200">
                <a:solidFill>
                  <a:srgbClr val="735949"/>
                </a:solidFill>
                <a:latin typeface="Arial Unicode MS"/>
              </a:rPr>
              <a:t>ء</a:t>
            </a:r>
          </a:p>
        </p:txBody>
      </p:sp>
      <p:sp>
        <p:nvSpPr>
          <p:cNvPr id="6" name="Rectangle 5"/>
          <p:cNvSpPr/>
          <p:nvPr/>
        </p:nvSpPr>
        <p:spPr>
          <a:xfrm>
            <a:off x="5907881" y="2093118"/>
            <a:ext cx="914400" cy="378619"/>
          </a:xfrm>
          <a:prstGeom prst="rect">
            <a:avLst/>
          </a:prstGeom>
        </p:spPr>
        <p:txBody>
          <a:bodyPr wrap="none" lIns="0" tIns="0" rIns="0" bIns="0">
            <a:noAutofit/>
          </a:bodyPr>
          <a:lstStyle/>
          <a:p>
            <a:pPr indent="0" algn="r" rtl="1">
              <a:lnSpc>
                <a:spcPts val="2950"/>
              </a:lnSpc>
            </a:pPr>
            <a:r>
              <a:rPr lang="ar-SA" sz="1800">
                <a:latin typeface="Arial Unicode MS"/>
              </a:rPr>
              <a:t>إنه في </a:t>
            </a:r>
            <a:r>
              <a:rPr lang="ar-SA" sz="2200">
                <a:latin typeface="Arial Unicode MS"/>
              </a:rPr>
              <a:t>يوم</a:t>
            </a:r>
          </a:p>
        </p:txBody>
      </p:sp>
      <p:sp>
        <p:nvSpPr>
          <p:cNvPr id="7" name="Rectangle 6"/>
          <p:cNvSpPr/>
          <p:nvPr/>
        </p:nvSpPr>
        <p:spPr>
          <a:xfrm>
            <a:off x="3864768" y="2121693"/>
            <a:ext cx="792957" cy="307182"/>
          </a:xfrm>
          <a:prstGeom prst="rect">
            <a:avLst/>
          </a:prstGeom>
        </p:spPr>
        <p:txBody>
          <a:bodyPr wrap="none" lIns="0" tIns="0" rIns="0" bIns="0">
            <a:noAutofit/>
          </a:bodyPr>
          <a:lstStyle/>
          <a:p>
            <a:pPr indent="0" algn="r" rtl="1">
              <a:lnSpc>
                <a:spcPts val="2280"/>
              </a:lnSpc>
            </a:pPr>
            <a:r>
              <a:rPr lang="ar-SA" sz="1700">
                <a:latin typeface="Arial Unicode MS"/>
              </a:rPr>
              <a:t>من ثهر</a:t>
            </a:r>
          </a:p>
        </p:txBody>
      </p:sp>
      <p:sp>
        <p:nvSpPr>
          <p:cNvPr id="8" name="Rectangle 7"/>
          <p:cNvSpPr/>
          <p:nvPr/>
        </p:nvSpPr>
        <p:spPr>
          <a:xfrm>
            <a:off x="771525" y="2057400"/>
            <a:ext cx="1750218" cy="414337"/>
          </a:xfrm>
          <a:prstGeom prst="rect">
            <a:avLst/>
          </a:prstGeom>
        </p:spPr>
        <p:txBody>
          <a:bodyPr wrap="none" lIns="0" tIns="0" rIns="0" bIns="0">
            <a:noAutofit/>
          </a:bodyPr>
          <a:lstStyle/>
          <a:p>
            <a:pPr indent="0" algn="r" rtl="1">
              <a:lnSpc>
                <a:spcPts val="1340"/>
              </a:lnSpc>
            </a:pPr>
            <a:r>
              <a:rPr lang="ar-SA" sz="1000" i="1">
                <a:latin typeface="Arial Unicode MS"/>
              </a:rPr>
              <a:t>س عغ ا ؛ ف</a:t>
            </a:r>
          </a:p>
        </p:txBody>
      </p:sp>
      <p:sp>
        <p:nvSpPr>
          <p:cNvPr id="9" name="Rectangle 8"/>
          <p:cNvSpPr/>
          <p:nvPr/>
        </p:nvSpPr>
        <p:spPr>
          <a:xfrm>
            <a:off x="2639615" y="2714625"/>
            <a:ext cx="4143375" cy="325040"/>
          </a:xfrm>
          <a:prstGeom prst="rect">
            <a:avLst/>
          </a:prstGeom>
        </p:spPr>
        <p:txBody>
          <a:bodyPr wrap="none" lIns="0" tIns="0" rIns="0" bIns="0">
            <a:noAutofit/>
          </a:bodyPr>
          <a:lstStyle/>
          <a:p>
            <a:pPr indent="355600" algn="just" rtl="1">
              <a:lnSpc>
                <a:spcPts val="3178"/>
              </a:lnSpc>
              <a:spcAft>
                <a:spcPts val="350"/>
              </a:spcAft>
            </a:pPr>
            <a:r>
              <a:rPr lang="ar-SA" sz="1800">
                <a:latin typeface="Arial Unicode MS"/>
              </a:rPr>
              <a:t>الموافق </a:t>
            </a:r>
            <a:r>
              <a:rPr lang="ar-SA" sz="1700">
                <a:latin typeface="Arial Unicode MS"/>
              </a:rPr>
              <a:t>ا ا م </a:t>
            </a:r>
            <a:r>
              <a:rPr lang="ar-SA" sz="1800">
                <a:latin typeface="Arial Unicode MS"/>
              </a:rPr>
              <a:t>قد </a:t>
            </a:r>
            <a:r>
              <a:rPr lang="ar-SA" sz="1700">
                <a:latin typeface="Arial Unicode MS"/>
              </a:rPr>
              <a:t>تم </a:t>
            </a:r>
            <a:r>
              <a:rPr lang="ar-SA" sz="1800">
                <a:latin typeface="Arial Unicode MS"/>
              </a:rPr>
              <a:t>التعاقد </a:t>
            </a:r>
            <a:r>
              <a:rPr lang="ar-SA" sz="1700">
                <a:latin typeface="Arial Unicode MS"/>
              </a:rPr>
              <a:t>ين كل من :</a:t>
            </a:r>
          </a:p>
        </p:txBody>
      </p:sp>
      <p:sp>
        <p:nvSpPr>
          <p:cNvPr id="10" name="Rectangle 9"/>
          <p:cNvSpPr/>
          <p:nvPr/>
        </p:nvSpPr>
        <p:spPr>
          <a:xfrm>
            <a:off x="792956" y="3164681"/>
            <a:ext cx="5975747" cy="282178"/>
          </a:xfrm>
          <a:prstGeom prst="rect">
            <a:avLst/>
          </a:prstGeom>
        </p:spPr>
        <p:txBody>
          <a:bodyPr wrap="none" lIns="0" tIns="0" rIns="0" bIns="0">
            <a:noAutofit/>
          </a:bodyPr>
          <a:lstStyle/>
          <a:p>
            <a:pPr indent="355600" algn="just" rtl="1">
              <a:lnSpc>
                <a:spcPts val="3178"/>
              </a:lnSpc>
              <a:spcAft>
                <a:spcPts val="350"/>
              </a:spcAft>
            </a:pPr>
            <a:r>
              <a:rPr lang="ar-SA" sz="1700">
                <a:latin typeface="Arial Unicode MS"/>
              </a:rPr>
              <a:t>أ ) جامعة ............................... ويمثلها مديرها طرف أول</a:t>
            </a:r>
          </a:p>
        </p:txBody>
      </p:sp>
      <p:sp>
        <p:nvSpPr>
          <p:cNvPr id="11" name="Rectangle 10"/>
          <p:cNvSpPr/>
          <p:nvPr/>
        </p:nvSpPr>
        <p:spPr>
          <a:xfrm>
            <a:off x="750093" y="3654028"/>
            <a:ext cx="6029325" cy="321468"/>
          </a:xfrm>
          <a:prstGeom prst="rect">
            <a:avLst/>
          </a:prstGeom>
        </p:spPr>
        <p:txBody>
          <a:bodyPr wrap="none" lIns="0" tIns="0" rIns="0" bIns="0">
            <a:noAutofit/>
          </a:bodyPr>
          <a:lstStyle/>
          <a:p>
            <a:pPr indent="355600" algn="just" rtl="1">
              <a:lnSpc>
                <a:spcPts val="3178"/>
              </a:lnSpc>
              <a:spcAft>
                <a:spcPts val="350"/>
              </a:spcAft>
            </a:pPr>
            <a:r>
              <a:rPr lang="ar-SA" sz="1800">
                <a:latin typeface="Arial Unicode MS"/>
              </a:rPr>
              <a:t>ب) السيد/ ..................... ( ..................... الجنسية) </a:t>
            </a:r>
            <a:r>
              <a:rPr lang="ar-SA" sz="1700">
                <a:latin typeface="Arial Unicode MS"/>
              </a:rPr>
              <a:t>طرف ثاني</a:t>
            </a:r>
          </a:p>
        </p:txBody>
      </p:sp>
      <p:sp>
        <p:nvSpPr>
          <p:cNvPr id="12" name="Rectangle 11"/>
          <p:cNvSpPr/>
          <p:nvPr/>
        </p:nvSpPr>
        <p:spPr>
          <a:xfrm>
            <a:off x="1182290" y="4089796"/>
            <a:ext cx="5607844" cy="360760"/>
          </a:xfrm>
          <a:prstGeom prst="rect">
            <a:avLst/>
          </a:prstGeom>
        </p:spPr>
        <p:txBody>
          <a:bodyPr wrap="none" lIns="0" tIns="0" rIns="0" bIns="0">
            <a:noAutofit/>
          </a:bodyPr>
          <a:lstStyle/>
          <a:p>
            <a:pPr indent="355600" algn="just" rtl="1">
              <a:lnSpc>
                <a:spcPts val="2410"/>
              </a:lnSpc>
              <a:spcAft>
                <a:spcPts val="840"/>
              </a:spcAft>
            </a:pPr>
            <a:r>
              <a:rPr lang="ar-SA" sz="1700">
                <a:latin typeface="Arial Unicode MS"/>
              </a:rPr>
              <a:t>ليشغل الطرف الثاني وظيغة ( ......................... ) </a:t>
            </a:r>
            <a:r>
              <a:rPr lang="ar-SA" sz="1800">
                <a:latin typeface="Arial Unicode MS"/>
              </a:rPr>
              <a:t>وفقآ </a:t>
            </a:r>
            <a:r>
              <a:rPr lang="ar-SA" sz="1700">
                <a:latin typeface="Arial Unicode MS"/>
              </a:rPr>
              <a:t>لما يلي:</a:t>
            </a:r>
          </a:p>
        </p:txBody>
      </p:sp>
      <p:sp>
        <p:nvSpPr>
          <p:cNvPr id="13" name="Rectangle 12"/>
          <p:cNvSpPr/>
          <p:nvPr/>
        </p:nvSpPr>
        <p:spPr>
          <a:xfrm>
            <a:off x="739378" y="4561284"/>
            <a:ext cx="6015037" cy="792956"/>
          </a:xfrm>
          <a:prstGeom prst="rect">
            <a:avLst/>
          </a:prstGeom>
        </p:spPr>
        <p:txBody>
          <a:bodyPr lIns="0" tIns="0" rIns="0" bIns="0">
            <a:noAutofit/>
          </a:bodyPr>
          <a:lstStyle/>
          <a:p>
            <a:pPr indent="0" rtl="1">
              <a:lnSpc>
                <a:spcPts val="2306"/>
              </a:lnSpc>
              <a:spcAft>
                <a:spcPts val="840"/>
              </a:spcAft>
            </a:pPr>
            <a:r>
              <a:rPr lang="en-US" sz="1700">
                <a:latin typeface="Arial Unicode MS"/>
              </a:rPr>
              <a:t>١</a:t>
            </a:r>
            <a:r>
              <a:rPr lang="ar-SA" sz="1700">
                <a:latin typeface="Arial Unicode MS"/>
              </a:rPr>
              <a:t> - ينزم الطرف الأول بأن يدنع للطرف اثني راتبا شهرا مقدار. ( ................... ) ريال يدخ في نهاية كل شهر بالإضافة</a:t>
            </a:r>
          </a:p>
        </p:txBody>
      </p:sp>
      <p:sp>
        <p:nvSpPr>
          <p:cNvPr id="14" name="Rectangle 13"/>
          <p:cNvSpPr/>
          <p:nvPr/>
        </p:nvSpPr>
        <p:spPr>
          <a:xfrm>
            <a:off x="2089546" y="5479256"/>
            <a:ext cx="4171950" cy="275034"/>
          </a:xfrm>
          <a:prstGeom prst="rect">
            <a:avLst/>
          </a:prstGeom>
        </p:spPr>
        <p:txBody>
          <a:bodyPr wrap="none" lIns="0" tIns="0" rIns="0" bIns="0">
            <a:noAutofit/>
          </a:bodyPr>
          <a:lstStyle/>
          <a:p>
            <a:pPr indent="0" algn="r" rtl="1">
              <a:lnSpc>
                <a:spcPts val="2410"/>
              </a:lnSpc>
              <a:spcAft>
                <a:spcPts val="840"/>
              </a:spcAft>
            </a:pPr>
            <a:r>
              <a:rPr lang="ar-SA" sz="1700">
                <a:latin typeface="Arial Unicode MS"/>
              </a:rPr>
              <a:t>إلى البدلات الشهرية والعلاوات السوية </a:t>
            </a:r>
            <a:r>
              <a:rPr lang="ar-SA" sz="1800">
                <a:latin typeface="Arial Unicode MS"/>
              </a:rPr>
              <a:t>المقررة.</a:t>
            </a:r>
          </a:p>
        </p:txBody>
      </p:sp>
      <p:sp>
        <p:nvSpPr>
          <p:cNvPr id="15" name="Rectangle 14"/>
          <p:cNvSpPr/>
          <p:nvPr/>
        </p:nvSpPr>
        <p:spPr>
          <a:xfrm>
            <a:off x="750093" y="5907881"/>
            <a:ext cx="6007894" cy="778669"/>
          </a:xfrm>
          <a:prstGeom prst="rect">
            <a:avLst/>
          </a:prstGeom>
        </p:spPr>
        <p:txBody>
          <a:bodyPr lIns="0" tIns="0" rIns="0" bIns="0">
            <a:noAutofit/>
          </a:bodyPr>
          <a:lstStyle/>
          <a:p>
            <a:pPr indent="0" rtl="1">
              <a:lnSpc>
                <a:spcPts val="2419"/>
              </a:lnSpc>
              <a:spcAft>
                <a:spcPts val="840"/>
              </a:spcAft>
            </a:pPr>
            <a:r>
              <a:rPr lang="en-US" sz="1700">
                <a:latin typeface="Arial Unicode MS"/>
              </a:rPr>
              <a:t>٢</a:t>
            </a:r>
            <a:r>
              <a:rPr lang="ar-SA" sz="1700">
                <a:latin typeface="Arial Unicode MS"/>
              </a:rPr>
              <a:t> - يلتزم </a:t>
            </a:r>
            <a:r>
              <a:rPr lang="ar-SA" sz="1800" b="1">
                <a:latin typeface="Arial"/>
              </a:rPr>
              <a:t>الطرف </a:t>
            </a:r>
            <a:r>
              <a:rPr lang="ar-SA" sz="1800">
                <a:latin typeface="Arial Unicode MS"/>
              </a:rPr>
              <a:t>الأول </a:t>
            </a:r>
            <a:r>
              <a:rPr lang="ar-SA" sz="1700">
                <a:latin typeface="Arial Unicode MS"/>
              </a:rPr>
              <a:t>بأن يؤمن </a:t>
            </a:r>
            <a:r>
              <a:rPr lang="ar-SA" sz="1800" b="1">
                <a:latin typeface="Arial"/>
              </a:rPr>
              <a:t>للطرف الثاني </a:t>
            </a:r>
            <a:r>
              <a:rPr lang="ar-SA" sz="1700">
                <a:latin typeface="Arial Unicode MS"/>
              </a:rPr>
              <a:t>سكنا </a:t>
            </a:r>
            <a:r>
              <a:rPr lang="ar-SA" sz="1800">
                <a:latin typeface="Arial Unicode MS"/>
              </a:rPr>
              <a:t>أو أن </a:t>
            </a:r>
            <a:r>
              <a:rPr lang="ar-SA" sz="1700">
                <a:latin typeface="Arial Unicode MS"/>
              </a:rPr>
              <a:t>يدبع </a:t>
            </a:r>
            <a:r>
              <a:rPr lang="ar-SA" sz="1800" b="1">
                <a:latin typeface="Arial"/>
              </a:rPr>
              <a:t>له </a:t>
            </a:r>
            <a:r>
              <a:rPr lang="ar-SA" sz="1700">
                <a:latin typeface="Arial Unicode MS"/>
              </a:rPr>
              <a:t>بدل سكن سنوي قدر</a:t>
            </a:r>
            <a:r>
              <a:rPr lang="en-US" sz="1700">
                <a:latin typeface="Arial Unicode MS"/>
              </a:rPr>
              <a:t>٠</a:t>
            </a:r>
            <a:r>
              <a:rPr lang="ar-SA" sz="1700">
                <a:latin typeface="Arial Unicode MS"/>
              </a:rPr>
              <a:t> ( ................... ) ريال بالإضافة </a:t>
            </a:r>
            <a:r>
              <a:rPr lang="ar-SA" sz="1800">
                <a:latin typeface="Arial Unicode MS"/>
              </a:rPr>
              <a:t>إلى </a:t>
            </a:r>
            <a:r>
              <a:rPr lang="ar-SA" sz="1700">
                <a:latin typeface="Arial Unicode MS"/>
              </a:rPr>
              <a:t>بدل</a:t>
            </a:r>
          </a:p>
        </p:txBody>
      </p:sp>
      <p:sp>
        <p:nvSpPr>
          <p:cNvPr id="16" name="Rectangle 15"/>
          <p:cNvSpPr/>
          <p:nvPr/>
        </p:nvSpPr>
        <p:spPr>
          <a:xfrm>
            <a:off x="771525" y="6804421"/>
            <a:ext cx="5486400" cy="332185"/>
          </a:xfrm>
          <a:prstGeom prst="rect">
            <a:avLst/>
          </a:prstGeom>
        </p:spPr>
        <p:txBody>
          <a:bodyPr wrap="none" lIns="0" tIns="0" rIns="0" bIns="0">
            <a:noAutofit/>
          </a:bodyPr>
          <a:lstStyle/>
          <a:p>
            <a:pPr indent="0" rtl="1">
              <a:lnSpc>
                <a:spcPts val="2410"/>
              </a:lnSpc>
              <a:spcAft>
                <a:spcPts val="840"/>
              </a:spcAft>
            </a:pPr>
            <a:r>
              <a:rPr lang="ar-SA" sz="1700">
                <a:latin typeface="Arial Unicode MS"/>
              </a:rPr>
              <a:t>تأثيث </a:t>
            </a:r>
            <a:r>
              <a:rPr lang="ar-SA" sz="1800">
                <a:latin typeface="Arial Unicode MS"/>
              </a:rPr>
              <a:t>قدره </a:t>
            </a:r>
            <a:r>
              <a:rPr lang="ar-SA" sz="1700">
                <a:latin typeface="Arial Unicode MS"/>
              </a:rPr>
              <a:t>( .................... ) ريال يدبع </a:t>
            </a:r>
            <a:r>
              <a:rPr lang="ar-SA" sz="1800">
                <a:latin typeface="Arial Unicode MS"/>
              </a:rPr>
              <a:t>لمرة </a:t>
            </a:r>
            <a:r>
              <a:rPr lang="ar-SA" sz="1700">
                <a:latin typeface="Arial Unicode MS"/>
              </a:rPr>
              <a:t>واحدة عند بداية</a:t>
            </a:r>
          </a:p>
        </p:txBody>
      </p:sp>
      <p:sp>
        <p:nvSpPr>
          <p:cNvPr id="17" name="Rectangle 16"/>
          <p:cNvSpPr/>
          <p:nvPr/>
        </p:nvSpPr>
        <p:spPr>
          <a:xfrm>
            <a:off x="5632846" y="7268765"/>
            <a:ext cx="617935" cy="167878"/>
          </a:xfrm>
          <a:prstGeom prst="rect">
            <a:avLst/>
          </a:prstGeom>
        </p:spPr>
        <p:txBody>
          <a:bodyPr wrap="none" lIns="0" tIns="0" rIns="0" bIns="0">
            <a:noAutofit/>
          </a:bodyPr>
          <a:lstStyle/>
          <a:p>
            <a:pPr indent="0" algn="r" rtl="1">
              <a:lnSpc>
                <a:spcPts val="2280"/>
              </a:lnSpc>
              <a:spcAft>
                <a:spcPts val="840"/>
              </a:spcAft>
            </a:pPr>
            <a:r>
              <a:rPr lang="ar-SA" sz="1700">
                <a:latin typeface="Arial Unicode MS"/>
              </a:rPr>
              <a:t>ال</a:t>
            </a:r>
          </a:p>
        </p:txBody>
      </p:sp>
      <p:sp>
        <p:nvSpPr>
          <p:cNvPr id="18" name="Rectangle 17"/>
          <p:cNvSpPr/>
          <p:nvPr/>
        </p:nvSpPr>
        <p:spPr>
          <a:xfrm>
            <a:off x="742950" y="7733109"/>
            <a:ext cx="6022181" cy="1178719"/>
          </a:xfrm>
          <a:prstGeom prst="rect">
            <a:avLst/>
          </a:prstGeom>
        </p:spPr>
        <p:txBody>
          <a:bodyPr lIns="0" tIns="0" rIns="0" bIns="0">
            <a:noAutofit/>
          </a:bodyPr>
          <a:lstStyle/>
          <a:p>
            <a:pPr indent="355600" algn="just" rtl="1">
              <a:lnSpc>
                <a:spcPts val="3431"/>
              </a:lnSpc>
              <a:spcAft>
                <a:spcPts val="350"/>
              </a:spcAft>
            </a:pPr>
            <a:r>
              <a:rPr lang="en-US" sz="1700">
                <a:latin typeface="Arial Unicode MS"/>
              </a:rPr>
              <a:t>٣</a:t>
            </a:r>
            <a:r>
              <a:rPr lang="ar-SA" sz="1700">
                <a:latin typeface="Arial Unicode MS"/>
              </a:rPr>
              <a:t> </a:t>
            </a:r>
            <a:r>
              <a:rPr lang="en-US" sz="1900">
                <a:latin typeface="Arial Unicode MS"/>
              </a:rPr>
              <a:t>٠</a:t>
            </a:r>
            <a:r>
              <a:rPr lang="ar-SA" sz="1900">
                <a:latin typeface="Arial Unicode MS"/>
              </a:rPr>
              <a:t> </a:t>
            </a:r>
            <a:r>
              <a:rPr lang="ar-SA" sz="1700">
                <a:latin typeface="Arial Unicode MS"/>
              </a:rPr>
              <a:t>مدة هذا العقد يوم شهر سة تنتهي بنهاية يوم ا ا د الموافق ا ا م ويتجدد تلقائيا ما لم يخطر </a:t>
            </a:r>
            <a:r>
              <a:rPr lang="ar-SA" sz="1800">
                <a:latin typeface="Arial Unicode MS"/>
              </a:rPr>
              <a:t>أحد </a:t>
            </a:r>
            <a:r>
              <a:rPr lang="ar-SA" sz="1700">
                <a:latin typeface="Arial Unicode MS"/>
              </a:rPr>
              <a:t>الطرفين الطرف الآخر كتابة برغبته في عدم التجديد قبل موعد</a:t>
            </a:r>
          </a:p>
        </p:txBody>
      </p:sp>
      <p:sp>
        <p:nvSpPr>
          <p:cNvPr id="19" name="Rectangle 18"/>
          <p:cNvSpPr/>
          <p:nvPr/>
        </p:nvSpPr>
        <p:spPr>
          <a:xfrm>
            <a:off x="3493293" y="9008268"/>
            <a:ext cx="2757488" cy="303610"/>
          </a:xfrm>
          <a:prstGeom prst="rect">
            <a:avLst/>
          </a:prstGeom>
        </p:spPr>
        <p:txBody>
          <a:bodyPr wrap="none" lIns="0" tIns="0" rIns="0" bIns="0">
            <a:noAutofit/>
          </a:bodyPr>
          <a:lstStyle/>
          <a:p>
            <a:pPr indent="0" algn="r" rtl="1">
              <a:lnSpc>
                <a:spcPts val="2410"/>
              </a:lnSpc>
              <a:spcAft>
                <a:spcPts val="350"/>
              </a:spcAft>
            </a:pPr>
            <a:r>
              <a:rPr lang="ar-SA" sz="1800">
                <a:latin typeface="Arial Unicode MS"/>
              </a:rPr>
              <a:t>انتهاء العقد بشهرين </a:t>
            </a:r>
            <a:r>
              <a:rPr lang="ar-SA" sz="1600">
                <a:latin typeface="Arial Unicode MS"/>
              </a:rPr>
              <a:t>عر </a:t>
            </a:r>
            <a:r>
              <a:rPr lang="ar-SA" sz="1800">
                <a:latin typeface="Arial Unicode MS"/>
              </a:rPr>
              <a:t>الأقل.</a:t>
            </a:r>
          </a:p>
        </p:txBody>
      </p:sp>
      <p:sp>
        <p:nvSpPr>
          <p:cNvPr id="20" name="Rectangle 19"/>
          <p:cNvSpPr/>
          <p:nvPr/>
        </p:nvSpPr>
        <p:spPr>
          <a:xfrm>
            <a:off x="735806" y="9476184"/>
            <a:ext cx="5689997" cy="717947"/>
          </a:xfrm>
          <a:prstGeom prst="rect">
            <a:avLst/>
          </a:prstGeom>
        </p:spPr>
        <p:txBody>
          <a:bodyPr lIns="0" tIns="0" rIns="0" bIns="0">
            <a:noAutofit/>
          </a:bodyPr>
          <a:lstStyle/>
          <a:p>
            <a:pPr indent="-177800" algn="r" rtl="1">
              <a:lnSpc>
                <a:spcPts val="3009"/>
              </a:lnSpc>
            </a:pPr>
            <a:r>
              <a:rPr lang="ar-SA" sz="1700">
                <a:latin typeface="Arial Unicode MS"/>
              </a:rPr>
              <a:t>تعتبر لائحة توظيف غير السعوديين بالجامعة والتعديلات التي تطرأ عليها جزءأ مكملأ لهذا العقد.</a:t>
            </a:r>
          </a:p>
        </p:txBody>
      </p:sp>
      <p:sp>
        <p:nvSpPr>
          <p:cNvPr id="21" name="Rectangle 20"/>
          <p:cNvSpPr/>
          <p:nvPr/>
        </p:nvSpPr>
        <p:spPr>
          <a:xfrm>
            <a:off x="6465093" y="9486900"/>
            <a:ext cx="314325" cy="221456"/>
          </a:xfrm>
          <a:prstGeom prst="rect">
            <a:avLst/>
          </a:prstGeom>
        </p:spPr>
        <p:txBody>
          <a:bodyPr wrap="none" lIns="0" tIns="0" rIns="0" bIns="0">
            <a:noAutofit/>
          </a:bodyPr>
          <a:lstStyle/>
          <a:p>
            <a:pPr indent="0">
              <a:lnSpc>
                <a:spcPts val="2280"/>
              </a:lnSpc>
            </a:pPr>
            <a:r>
              <a:rPr lang="ar-SA" sz="1700">
                <a:latin typeface="Arial Unicode MS"/>
              </a:rPr>
              <a:t>_٤</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28846" y="701748"/>
            <a:ext cx="6351181" cy="2527005"/>
          </a:xfrm>
          <a:prstGeom prst="rect">
            <a:avLst/>
          </a:prstGeom>
        </p:spPr>
        <p:txBody>
          <a:bodyPr lIns="0" tIns="0" rIns="0" bIns="0">
            <a:noAutofit/>
          </a:bodyPr>
          <a:lstStyle/>
          <a:p>
            <a:pPr marL="343491" marR="551417" indent="-508000" algn="just" rtl="1">
              <a:lnSpc>
                <a:spcPts val="3349"/>
              </a:lnSpc>
            </a:pPr>
            <a:r>
              <a:rPr lang="en-US" sz="1700">
                <a:latin typeface="Arial Unicode MS"/>
              </a:rPr>
              <a:t>٥</a:t>
            </a:r>
            <a:r>
              <a:rPr lang="ar-SA" sz="1700">
                <a:latin typeface="Arial Unicode MS"/>
              </a:rPr>
              <a:t> - حرر هذا العقد من </a:t>
            </a:r>
            <a:r>
              <a:rPr lang="ar-SA" sz="1900">
                <a:latin typeface="Arial Unicode MS"/>
              </a:rPr>
              <a:t>خمس </a:t>
            </a:r>
            <a:r>
              <a:rPr lang="ar-SA" sz="1700">
                <a:latin typeface="Arial Unicode MS"/>
              </a:rPr>
              <a:t>نغ يحتفظ الطرف الاول بأربع منها وتعطى النخة الخامسة هع نخة من لائحة توظيف غير العوديين بالجامعة للطرف الثاني </a:t>
            </a:r>
            <a:r>
              <a:rPr lang="ar-SA" sz="1800">
                <a:latin typeface="Arial Unicode MS"/>
              </a:rPr>
              <a:t>للعمل بموجبها.</a:t>
            </a:r>
          </a:p>
          <a:p>
            <a:pPr marL="343491" marR="551417" indent="-508000" algn="just" rtl="1">
              <a:lnSpc>
                <a:spcPts val="3349"/>
              </a:lnSpc>
            </a:pPr>
            <a:r>
              <a:rPr lang="en-US" sz="1700">
                <a:latin typeface="Arial Unicode MS"/>
              </a:rPr>
              <a:t>٦</a:t>
            </a:r>
            <a:r>
              <a:rPr lang="ar-SA" sz="1700">
                <a:latin typeface="Arial Unicode MS"/>
              </a:rPr>
              <a:t> - يجوز ترجمة اللائحة والعقد </a:t>
            </a:r>
            <a:r>
              <a:rPr lang="ar-SA" sz="1800">
                <a:latin typeface="Arial Unicode MS"/>
              </a:rPr>
              <a:t>إلى </a:t>
            </a:r>
            <a:r>
              <a:rPr lang="ar-SA" sz="1700">
                <a:latin typeface="Arial Unicode MS"/>
              </a:rPr>
              <a:t>لفات أجبية وإذا وقع </a:t>
            </a:r>
            <a:r>
              <a:rPr lang="ar-SA" sz="1900">
                <a:latin typeface="Arial Unicode MS"/>
              </a:rPr>
              <a:t>خلاف </a:t>
            </a:r>
            <a:r>
              <a:rPr lang="ar-SA" sz="1700">
                <a:latin typeface="Arial Unicode MS"/>
              </a:rPr>
              <a:t>في الترجمة ين النص باللغة العربية والنص في الترجمة فإن المعول عيه هو النص باللغة العربية.</a:t>
            </a:r>
          </a:p>
        </p:txBody>
      </p:sp>
      <p:sp>
        <p:nvSpPr>
          <p:cNvPr id="3" name="Rectangle 2"/>
          <p:cNvSpPr/>
          <p:nvPr/>
        </p:nvSpPr>
        <p:spPr>
          <a:xfrm>
            <a:off x="435934" y="3359888"/>
            <a:ext cx="6351182" cy="3196856"/>
          </a:xfrm>
          <a:prstGeom prst="rect">
            <a:avLst/>
          </a:prstGeom>
        </p:spPr>
        <p:txBody>
          <a:bodyPr lIns="0" tIns="0" rIns="0" bIns="0">
            <a:noAutofit/>
          </a:bodyPr>
          <a:lstStyle/>
          <a:p>
            <a:pPr marR="558505" indent="-508000" algn="just" rtl="1">
              <a:lnSpc>
                <a:spcPts val="2280"/>
              </a:lnSpc>
              <a:spcAft>
                <a:spcPts val="700"/>
              </a:spcAft>
            </a:pPr>
            <a:r>
              <a:rPr lang="ar-SA" sz="1700">
                <a:latin typeface="Arial Unicode MS"/>
              </a:rPr>
              <a:t>نوع التعاهد ......................... الموطن .....................................</a:t>
            </a:r>
          </a:p>
          <a:p>
            <a:pPr marR="558505" indent="-508000" algn="just" rtl="1">
              <a:lnSpc>
                <a:spcPts val="2410"/>
              </a:lnSpc>
              <a:spcAft>
                <a:spcPts val="700"/>
              </a:spcAft>
            </a:pPr>
            <a:r>
              <a:rPr lang="ar-SA" sz="1700">
                <a:latin typeface="Arial Unicode MS"/>
              </a:rPr>
              <a:t>مكان التعاقد : (المدينة التي </a:t>
            </a:r>
            <a:r>
              <a:rPr lang="ar-SA" sz="1800">
                <a:latin typeface="Arial Unicode MS"/>
              </a:rPr>
              <a:t>يقيم </a:t>
            </a:r>
            <a:r>
              <a:rPr lang="ar-SA" sz="1700">
                <a:latin typeface="Arial Unicode MS"/>
              </a:rPr>
              <a:t>فيها الحعاقد بموطنه) .................</a:t>
            </a:r>
          </a:p>
          <a:p>
            <a:pPr marR="558505" indent="-508000" algn="just" rtl="1">
              <a:lnSpc>
                <a:spcPts val="2280"/>
              </a:lnSpc>
              <a:spcAft>
                <a:spcPts val="3010"/>
              </a:spcAft>
            </a:pPr>
            <a:r>
              <a:rPr lang="ar-SA" sz="1700">
                <a:latin typeface="Arial Unicode MS"/>
              </a:rPr>
              <a:t>عتوان المتعاقد ......................................................................</a:t>
            </a:r>
          </a:p>
          <a:p>
            <a:pPr marR="964905" indent="0" algn="just" rtl="1">
              <a:lnSpc>
                <a:spcPts val="3740"/>
              </a:lnSpc>
              <a:spcAft>
                <a:spcPts val="700"/>
              </a:spcAft>
            </a:pPr>
            <a:r>
              <a:rPr lang="ar-SA" sz="1700">
                <a:latin typeface="Arial Unicode MS"/>
              </a:rPr>
              <a:t>الطرف الآول    اب الافي</a:t>
            </a:r>
          </a:p>
          <a:p>
            <a:pPr marR="558505" indent="-508000" algn="just" rtl="1">
              <a:lnSpc>
                <a:spcPts val="3740"/>
              </a:lnSpc>
              <a:spcAft>
                <a:spcPts val="350"/>
              </a:spcAft>
            </a:pPr>
            <a:r>
              <a:rPr lang="ar-SA" sz="2200">
                <a:latin typeface="Tahoma"/>
              </a:rPr>
              <a:t>الا</a:t>
            </a:r>
            <a:r>
              <a:rPr lang="en-US" sz="2200">
                <a:latin typeface="Tahoma"/>
              </a:rPr>
              <a:t>٣</a:t>
            </a:r>
            <a:r>
              <a:rPr lang="ar-SA" sz="2200">
                <a:latin typeface="Tahoma"/>
              </a:rPr>
              <a:t>: .....................    </a:t>
            </a:r>
            <a:r>
              <a:rPr lang="ar-SA" sz="1500" b="1">
                <a:latin typeface="Tahoma"/>
              </a:rPr>
              <a:t>الام:</a:t>
            </a:r>
          </a:p>
          <a:p>
            <a:pPr marR="558505" indent="-508000" algn="just" rtl="1">
              <a:lnSpc>
                <a:spcPts val="2280"/>
              </a:lnSpc>
            </a:pPr>
            <a:r>
              <a:rPr lang="ar-SA" sz="1700">
                <a:latin typeface="Arial Unicode MS"/>
              </a:rPr>
              <a:t>البرقع: .....................    اس: --------------------</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7284" y="207168"/>
            <a:ext cx="421481" cy="285750"/>
          </a:xfrm>
          <a:prstGeom prst="rect">
            <a:avLst/>
          </a:prstGeom>
        </p:spPr>
      </p:pic>
      <p:pic>
        <p:nvPicPr>
          <p:cNvPr id="3" name="Picture 2"/>
          <p:cNvPicPr>
            <a:picLocks noChangeAspect="1"/>
          </p:cNvPicPr>
          <p:nvPr/>
        </p:nvPicPr>
        <p:blipFill>
          <a:blip r:embed="rId3"/>
          <a:stretch>
            <a:fillRect/>
          </a:stretch>
        </p:blipFill>
        <p:spPr>
          <a:xfrm>
            <a:off x="267890" y="92868"/>
            <a:ext cx="421481" cy="514350"/>
          </a:xfrm>
          <a:prstGeom prst="rect">
            <a:avLst/>
          </a:prstGeom>
        </p:spPr>
      </p:pic>
      <p:pic>
        <p:nvPicPr>
          <p:cNvPr id="4" name="Picture 3"/>
          <p:cNvPicPr>
            <a:picLocks noChangeAspect="1"/>
          </p:cNvPicPr>
          <p:nvPr/>
        </p:nvPicPr>
        <p:blipFill>
          <a:blip r:embed="rId4"/>
          <a:stretch>
            <a:fillRect/>
          </a:stretch>
        </p:blipFill>
        <p:spPr>
          <a:xfrm>
            <a:off x="6875859" y="10194131"/>
            <a:ext cx="464344" cy="450056"/>
          </a:xfrm>
          <a:prstGeom prst="rect">
            <a:avLst/>
          </a:prstGeom>
        </p:spPr>
      </p:pic>
      <p:pic>
        <p:nvPicPr>
          <p:cNvPr id="5" name="Picture 4"/>
          <p:cNvPicPr>
            <a:picLocks noChangeAspect="1"/>
          </p:cNvPicPr>
          <p:nvPr/>
        </p:nvPicPr>
        <p:blipFill>
          <a:blip r:embed="rId5"/>
          <a:stretch>
            <a:fillRect/>
          </a:stretch>
        </p:blipFill>
        <p:spPr>
          <a:xfrm>
            <a:off x="282178" y="10229850"/>
            <a:ext cx="421481" cy="414337"/>
          </a:xfrm>
          <a:prstGeom prst="rect">
            <a:avLst/>
          </a:prstGeom>
        </p:spPr>
      </p:pic>
      <p:sp>
        <p:nvSpPr>
          <p:cNvPr id="6" name="Rectangle 5"/>
          <p:cNvSpPr/>
          <p:nvPr/>
        </p:nvSpPr>
        <p:spPr>
          <a:xfrm>
            <a:off x="6725840" y="2914650"/>
            <a:ext cx="128588" cy="207168"/>
          </a:xfrm>
          <a:prstGeom prst="rect">
            <a:avLst/>
          </a:prstGeom>
        </p:spPr>
        <p:txBody>
          <a:bodyPr wrap="none" lIns="0" tIns="0" rIns="0" bIns="0">
            <a:noAutofit/>
          </a:bodyPr>
          <a:lstStyle/>
          <a:p>
            <a:pPr indent="0">
              <a:lnSpc>
                <a:spcPts val="2410"/>
              </a:lnSpc>
            </a:pPr>
            <a:r>
              <a:rPr lang="ar-SA" sz="1800">
                <a:latin typeface="Arial Unicode MS"/>
              </a:rPr>
              <a:t>١</a:t>
            </a:r>
          </a:p>
        </p:txBody>
      </p:sp>
      <p:sp>
        <p:nvSpPr>
          <p:cNvPr id="7" name="Rectangle 6"/>
          <p:cNvSpPr/>
          <p:nvPr/>
        </p:nvSpPr>
        <p:spPr>
          <a:xfrm>
            <a:off x="6682978" y="3786187"/>
            <a:ext cx="185737" cy="650081"/>
          </a:xfrm>
          <a:prstGeom prst="rect">
            <a:avLst/>
          </a:prstGeom>
        </p:spPr>
        <p:txBody>
          <a:bodyPr wrap="none" lIns="0" tIns="0" rIns="0" bIns="0">
            <a:noAutofit/>
          </a:bodyPr>
          <a:lstStyle/>
          <a:p>
            <a:pPr indent="0">
              <a:lnSpc>
                <a:spcPts val="2280"/>
              </a:lnSpc>
            </a:pPr>
            <a:r>
              <a:rPr lang="en-US" sz="1700">
                <a:latin typeface="Arial Unicode MS"/>
              </a:rPr>
              <a:t>;</a:t>
            </a:r>
          </a:p>
        </p:txBody>
      </p:sp>
      <p:sp>
        <p:nvSpPr>
          <p:cNvPr id="8" name="Rectangle 7"/>
          <p:cNvSpPr/>
          <p:nvPr/>
        </p:nvSpPr>
        <p:spPr>
          <a:xfrm>
            <a:off x="753665" y="2414587"/>
            <a:ext cx="5872163" cy="2500313"/>
          </a:xfrm>
          <a:prstGeom prst="rect">
            <a:avLst/>
          </a:prstGeom>
        </p:spPr>
        <p:txBody>
          <a:bodyPr lIns="0" tIns="0" rIns="0" bIns="0">
            <a:noAutofit/>
          </a:bodyPr>
          <a:lstStyle/>
          <a:p>
            <a:pPr marR="148432" indent="-355600" algn="r" rtl="1">
              <a:lnSpc>
                <a:spcPts val="2280"/>
              </a:lnSpc>
              <a:spcAft>
                <a:spcPts val="770"/>
              </a:spcAft>
            </a:pPr>
            <a:r>
              <a:rPr lang="ar-SA" sz="1700">
                <a:latin typeface="Arial Unicode MS"/>
              </a:rPr>
              <a:t>يشترط للتوظيف : -</a:t>
            </a:r>
          </a:p>
          <a:p>
            <a:pPr marR="148432" indent="-355600" algn="r" rtl="1">
              <a:lnSpc>
                <a:spcPts val="3122"/>
              </a:lnSpc>
            </a:pPr>
            <a:r>
              <a:rPr lang="en-US" sz="1900">
                <a:latin typeface="Arial Unicode MS"/>
              </a:rPr>
              <a:t>٠</a:t>
            </a:r>
            <a:r>
              <a:rPr lang="ar-SA" sz="1900">
                <a:latin typeface="Arial Unicode MS"/>
              </a:rPr>
              <a:t> </a:t>
            </a:r>
            <a:r>
              <a:rPr lang="ar-SA" sz="1700">
                <a:latin typeface="Arial Unicode MS"/>
              </a:rPr>
              <a:t>وجود وظيغة شاغرة معتمدة </a:t>
            </a:r>
            <a:r>
              <a:rPr lang="ar-SA" sz="1900">
                <a:latin typeface="Arial Unicode MS"/>
              </a:rPr>
              <a:t>في </a:t>
            </a:r>
            <a:r>
              <a:rPr lang="ar-SA" sz="1700">
                <a:latin typeface="Arial Unicode MS"/>
              </a:rPr>
              <a:t>الميزانية أو توفر اعتماد مالي مخصعس لغرض التوظيف ضمن بند الرواتب المقطوعة.</a:t>
            </a:r>
          </a:p>
          <a:p>
            <a:pPr marR="148432" indent="-355600" algn="r" rtl="1">
              <a:lnSpc>
                <a:spcPts val="2280"/>
              </a:lnSpc>
              <a:spcAft>
                <a:spcPts val="770"/>
              </a:spcAft>
            </a:pPr>
            <a:r>
              <a:rPr lang="ar-SA" sz="1700">
                <a:latin typeface="Arial Unicode MS"/>
              </a:rPr>
              <a:t>-    عدم </a:t>
            </a:r>
            <a:r>
              <a:rPr lang="ar-SA" sz="1800" b="1">
                <a:latin typeface="Arial"/>
              </a:rPr>
              <a:t>توفر </a:t>
            </a:r>
            <a:r>
              <a:rPr lang="ar-SA" sz="1700">
                <a:latin typeface="Arial Unicode MS"/>
              </a:rPr>
              <a:t>مواطن مؤهل لشغل الوظيفة.</a:t>
            </a:r>
          </a:p>
          <a:p>
            <a:pPr marR="148432" indent="-355600" algn="r" rtl="1">
              <a:lnSpc>
                <a:spcPts val="2953"/>
              </a:lnSpc>
              <a:spcAft>
                <a:spcPts val="7420"/>
              </a:spcAft>
            </a:pPr>
            <a:r>
              <a:rPr lang="ar-SA" sz="1800">
                <a:latin typeface="Arial Unicode MS"/>
              </a:rPr>
              <a:t>-    أن </a:t>
            </a:r>
            <a:r>
              <a:rPr lang="ar-SA" sz="1900">
                <a:latin typeface="Arial Unicode MS"/>
              </a:rPr>
              <a:t>يتوفر </a:t>
            </a:r>
            <a:r>
              <a:rPr lang="ar-SA" sz="1700">
                <a:latin typeface="Arial Unicode MS"/>
              </a:rPr>
              <a:t>وصف لواجبات الوظيغة ومسؤولياتها بما </a:t>
            </a:r>
            <a:r>
              <a:rPr lang="ar-SA" sz="1900">
                <a:latin typeface="Arial Unicode MS"/>
              </a:rPr>
              <a:t>في </a:t>
            </a:r>
            <a:r>
              <a:rPr lang="ar-SA" sz="1700">
                <a:latin typeface="Arial Unicode MS"/>
              </a:rPr>
              <a:t>ذلك الحد الأدني للمؤهلات المطلوبة لشغلها.</a:t>
            </a:r>
          </a:p>
        </p:txBody>
      </p:sp>
      <p:sp>
        <p:nvSpPr>
          <p:cNvPr id="9" name="Rectangle 8"/>
          <p:cNvSpPr/>
          <p:nvPr/>
        </p:nvSpPr>
        <p:spPr>
          <a:xfrm>
            <a:off x="710803" y="6293643"/>
            <a:ext cx="6122193" cy="3971925"/>
          </a:xfrm>
          <a:prstGeom prst="rect">
            <a:avLst/>
          </a:prstGeom>
        </p:spPr>
        <p:txBody>
          <a:bodyPr lIns="0" tIns="0" rIns="0" bIns="0">
            <a:noAutofit/>
          </a:bodyPr>
          <a:lstStyle/>
          <a:p>
            <a:pPr marR="355600" indent="0" algn="r" rtl="1">
              <a:lnSpc>
                <a:spcPts val="2540"/>
              </a:lnSpc>
              <a:spcBef>
                <a:spcPts val="7420"/>
              </a:spcBef>
              <a:spcAft>
                <a:spcPts val="1050"/>
              </a:spcAft>
            </a:pPr>
            <a:r>
              <a:rPr lang="ar-SA" sz="1900">
                <a:latin typeface="Arial Unicode MS"/>
              </a:rPr>
              <a:t>يشترط في </a:t>
            </a:r>
            <a:r>
              <a:rPr lang="ar-SA" sz="1700">
                <a:latin typeface="Arial Unicode MS"/>
              </a:rPr>
              <a:t>المتعاقد </a:t>
            </a:r>
            <a:r>
              <a:rPr lang="ar-SA" sz="1800">
                <a:latin typeface="Arial Unicode MS"/>
              </a:rPr>
              <a:t>أن </a:t>
            </a:r>
            <a:r>
              <a:rPr lang="ar-SA" sz="1700">
                <a:latin typeface="Arial Unicode MS"/>
              </a:rPr>
              <a:t>يكون : -</a:t>
            </a:r>
          </a:p>
          <a:p>
            <a:pPr marR="609600" indent="-609600" algn="just" rtl="1">
              <a:lnSpc>
                <a:spcPts val="3825"/>
              </a:lnSpc>
            </a:pPr>
            <a:r>
              <a:rPr lang="en-US" sz="1800">
                <a:latin typeface="Arial Unicode MS"/>
              </a:rPr>
              <a:t>١</a:t>
            </a:r>
            <a:r>
              <a:rPr lang="ar-SA" sz="1800">
                <a:latin typeface="Arial Unicode MS"/>
              </a:rPr>
              <a:t> </a:t>
            </a:r>
            <a:r>
              <a:rPr lang="en-US" sz="1700">
                <a:latin typeface="Arial Unicode MS"/>
              </a:rPr>
              <a:t>٠</a:t>
            </a:r>
            <a:r>
              <a:rPr lang="ar-SA" sz="1700">
                <a:latin typeface="Arial Unicode MS"/>
              </a:rPr>
              <a:t> قد </a:t>
            </a:r>
            <a:r>
              <a:rPr lang="ar-SA" sz="1800">
                <a:latin typeface="Arial Unicode MS"/>
              </a:rPr>
              <a:t>أكمل </a:t>
            </a:r>
            <a:r>
              <a:rPr lang="ar-SA" sz="1700">
                <a:latin typeface="Arial Unicode MS"/>
              </a:rPr>
              <a:t>من العمر عشرين </a:t>
            </a:r>
            <a:r>
              <a:rPr lang="ar-SA" sz="1800">
                <a:latin typeface="Arial Unicode MS"/>
              </a:rPr>
              <a:t>سة، </a:t>
            </a:r>
            <a:r>
              <a:rPr lang="ar-SA" sz="1700">
                <a:latin typeface="Arial Unicode MS"/>
              </a:rPr>
              <a:t>ولم يتجاوز السين </a:t>
            </a:r>
            <a:r>
              <a:rPr lang="ar-SA" sz="1800">
                <a:latin typeface="Arial Unicode MS"/>
              </a:rPr>
              <a:t>سة </a:t>
            </a:r>
            <a:r>
              <a:rPr lang="ar-SA" sz="1700">
                <a:latin typeface="Arial Unicode MS"/>
              </a:rPr>
              <a:t>ميلادية، ويجوز لمجلس الجامعة تجاوز الحد الأعلى للعمر في حدود عثر متوات للأساتذة، والأساتذة المشاركين، وخمس سنوات للأسادة </a:t>
            </a:r>
            <a:r>
              <a:rPr lang="ar-SA" sz="1800">
                <a:latin typeface="Arial Unicode MS"/>
              </a:rPr>
              <a:t>الساعدين، </a:t>
            </a:r>
            <a:r>
              <a:rPr lang="ar-SA" sz="1700">
                <a:latin typeface="Arial Unicode MS"/>
              </a:rPr>
              <a:t>وذلك </a:t>
            </a:r>
            <a:r>
              <a:rPr lang="ar-SA" sz="1800">
                <a:latin typeface="Arial Unicode MS"/>
              </a:rPr>
              <a:t>بناء </a:t>
            </a:r>
            <a:r>
              <a:rPr lang="ar-SA" sz="1700">
                <a:latin typeface="Arial Unicode MS"/>
              </a:rPr>
              <a:t>على </a:t>
            </a:r>
            <a:r>
              <a:rPr lang="ar-SA" sz="1800">
                <a:latin typeface="Arial Unicode MS"/>
              </a:rPr>
              <a:t>توصية </a:t>
            </a:r>
            <a:r>
              <a:rPr lang="ar-SA" sz="1700">
                <a:latin typeface="Arial Unicode MS"/>
              </a:rPr>
              <a:t>مجلس الفسم ومجلس الكلية، </a:t>
            </a:r>
            <a:r>
              <a:rPr lang="ar-SA" sz="1800">
                <a:latin typeface="Arial Unicode MS"/>
              </a:rPr>
              <a:t>وثلاث </a:t>
            </a:r>
            <a:r>
              <a:rPr lang="ar-SA" sz="1700">
                <a:latin typeface="Arial Unicode MS"/>
              </a:rPr>
              <a:t>منوات بالنسبة للغئات الأخرى بناء على توبة جهة </a:t>
            </a:r>
            <a:r>
              <a:rPr lang="ar-SA" sz="1800">
                <a:latin typeface="Arial Unicode MS"/>
              </a:rPr>
              <a:t>عملهم.</a:t>
            </a:r>
          </a:p>
          <a:p>
            <a:pPr marR="355600" indent="-355600" algn="r" rtl="1">
              <a:lnSpc>
                <a:spcPts val="2280"/>
              </a:lnSpc>
            </a:pPr>
            <a:r>
              <a:rPr lang="en-US" sz="1700">
                <a:latin typeface="Arial Unicode MS"/>
              </a:rPr>
              <a:t>٢</a:t>
            </a:r>
            <a:r>
              <a:rPr lang="ar-SA" sz="1700">
                <a:latin typeface="Arial Unicode MS"/>
              </a:rPr>
              <a:t> - لائقأ صحيأ للخدمة، بموجب .ثهادة صحية حديثة صادرة من</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0"/>
            <a:ext cx="7111603" cy="575071"/>
          </a:xfrm>
          <a:prstGeom prst="rect">
            <a:avLst/>
          </a:prstGeom>
        </p:spPr>
      </p:pic>
      <p:pic>
        <p:nvPicPr>
          <p:cNvPr id="3" name="Picture 2"/>
          <p:cNvPicPr>
            <a:picLocks noChangeAspect="1"/>
          </p:cNvPicPr>
          <p:nvPr/>
        </p:nvPicPr>
        <p:blipFill>
          <a:blip r:embed="rId3"/>
          <a:stretch>
            <a:fillRect/>
          </a:stretch>
        </p:blipFill>
        <p:spPr>
          <a:xfrm>
            <a:off x="225028" y="10151268"/>
            <a:ext cx="7111603" cy="542925"/>
          </a:xfrm>
          <a:prstGeom prst="rect">
            <a:avLst/>
          </a:prstGeom>
        </p:spPr>
      </p:pic>
      <p:sp>
        <p:nvSpPr>
          <p:cNvPr id="4" name="Rectangle 3"/>
          <p:cNvSpPr/>
          <p:nvPr/>
        </p:nvSpPr>
        <p:spPr>
          <a:xfrm>
            <a:off x="3675459" y="750093"/>
            <a:ext cx="2521744" cy="289322"/>
          </a:xfrm>
          <a:prstGeom prst="rect">
            <a:avLst/>
          </a:prstGeom>
        </p:spPr>
        <p:txBody>
          <a:bodyPr wrap="none" lIns="0" tIns="0" rIns="0" bIns="0">
            <a:noAutofit/>
          </a:bodyPr>
          <a:lstStyle/>
          <a:p>
            <a:pPr indent="0" algn="r" rtl="1">
              <a:lnSpc>
                <a:spcPts val="2540"/>
              </a:lnSpc>
            </a:pPr>
            <a:r>
              <a:rPr lang="ar-SA" sz="1700">
                <a:latin typeface="Arial Unicode MS"/>
              </a:rPr>
              <a:t>جهة </a:t>
            </a:r>
            <a:r>
              <a:rPr lang="ar-SA" sz="1900">
                <a:latin typeface="Arial Unicode MS"/>
              </a:rPr>
              <a:t>طبية </a:t>
            </a:r>
            <a:r>
              <a:rPr lang="ar-SA" sz="1800" b="1">
                <a:latin typeface="Arial"/>
              </a:rPr>
              <a:t>تعترف </a:t>
            </a:r>
            <a:r>
              <a:rPr lang="ar-SA" sz="1900">
                <a:latin typeface="Arial Unicode MS"/>
              </a:rPr>
              <a:t>بها </a:t>
            </a:r>
            <a:r>
              <a:rPr lang="ar-SA" sz="1700">
                <a:latin typeface="Arial Unicode MS"/>
              </a:rPr>
              <a:t>الجامعة.</a:t>
            </a:r>
          </a:p>
        </p:txBody>
      </p:sp>
      <p:sp>
        <p:nvSpPr>
          <p:cNvPr id="5" name="Rectangle 4"/>
          <p:cNvSpPr/>
          <p:nvPr/>
        </p:nvSpPr>
        <p:spPr>
          <a:xfrm>
            <a:off x="2800350" y="1228725"/>
            <a:ext cx="4314825" cy="1921668"/>
          </a:xfrm>
          <a:prstGeom prst="rect">
            <a:avLst/>
          </a:prstGeom>
        </p:spPr>
        <p:txBody>
          <a:bodyPr lIns="0" tIns="0" rIns="0" bIns="0">
            <a:noAutofit/>
          </a:bodyPr>
          <a:lstStyle/>
          <a:p>
            <a:pPr marR="337344" indent="0" algn="r" rtl="1">
              <a:lnSpc>
                <a:spcPts val="3825"/>
              </a:lnSpc>
              <a:spcBef>
                <a:spcPts val="1260"/>
              </a:spcBef>
              <a:spcAft>
                <a:spcPts val="7350"/>
              </a:spcAft>
            </a:pPr>
            <a:r>
              <a:rPr lang="en-US" sz="1700">
                <a:latin typeface="Arial Unicode MS"/>
              </a:rPr>
              <a:t>٣</a:t>
            </a:r>
            <a:r>
              <a:rPr lang="ar-SA" sz="1700">
                <a:latin typeface="Arial Unicode MS"/>
              </a:rPr>
              <a:t> - حش السيرة </a:t>
            </a:r>
            <a:r>
              <a:rPr lang="ar-SA" sz="1800">
                <a:latin typeface="Arial Unicode MS"/>
              </a:rPr>
              <a:t>والآخلاق. </a:t>
            </a:r>
            <a:r>
              <a:rPr lang="en-US" sz="1700">
                <a:latin typeface="Arial Unicode MS"/>
              </a:rPr>
              <a:t>٤</a:t>
            </a:r>
            <a:r>
              <a:rPr lang="ar-SA" sz="1700">
                <a:latin typeface="Arial Unicode MS"/>
              </a:rPr>
              <a:t> - حائزأ على المؤهلات المطلوبة للوظيغة. </a:t>
            </a:r>
            <a:r>
              <a:rPr lang="en-US" sz="1700">
                <a:latin typeface="Arial Unicode MS"/>
              </a:rPr>
              <a:t>٥</a:t>
            </a:r>
            <a:r>
              <a:rPr lang="ar-SA" sz="1700">
                <a:latin typeface="Arial Unicode MS"/>
              </a:rPr>
              <a:t> </a:t>
            </a:r>
            <a:r>
              <a:rPr lang="en-US" sz="1700">
                <a:latin typeface="Arial Unicode MS"/>
              </a:rPr>
              <a:t>٠</a:t>
            </a:r>
            <a:r>
              <a:rPr lang="ar-SA" sz="1700">
                <a:latin typeface="Arial Unicode MS"/>
              </a:rPr>
              <a:t> </a:t>
            </a:r>
            <a:r>
              <a:rPr lang="ar-SA" sz="1800">
                <a:latin typeface="Arial Unicode MS"/>
              </a:rPr>
              <a:t>غير مرتبط </a:t>
            </a:r>
            <a:r>
              <a:rPr lang="ar-SA" sz="1700">
                <a:latin typeface="Arial Unicode MS"/>
              </a:rPr>
              <a:t>بعقد </a:t>
            </a:r>
            <a:r>
              <a:rPr lang="ar-SA" sz="2300">
                <a:latin typeface="Arial Unicode MS"/>
              </a:rPr>
              <a:t>لع </a:t>
            </a:r>
            <a:r>
              <a:rPr lang="ar-SA" sz="1700">
                <a:latin typeface="Arial Unicode MS"/>
              </a:rPr>
              <a:t>جهة </a:t>
            </a:r>
            <a:r>
              <a:rPr lang="ar-SA" sz="1800">
                <a:latin typeface="Arial Unicode MS"/>
              </a:rPr>
              <a:t>أخرى </a:t>
            </a:r>
            <a:r>
              <a:rPr lang="ar-SA" sz="1700">
                <a:latin typeface="Arial Unicode MS"/>
              </a:rPr>
              <a:t>بالمملكة. </a:t>
            </a:r>
            <a:r>
              <a:rPr lang="en-US" sz="1700">
                <a:latin typeface="Arial Unicode MS"/>
              </a:rPr>
              <a:t>٦</a:t>
            </a:r>
            <a:r>
              <a:rPr lang="ar-SA" sz="1700">
                <a:latin typeface="Arial Unicode MS"/>
              </a:rPr>
              <a:t> - </a:t>
            </a:r>
            <a:r>
              <a:rPr lang="ar-SA" sz="1800" b="1">
                <a:latin typeface="Arial"/>
              </a:rPr>
              <a:t>متغرغأ </a:t>
            </a:r>
            <a:r>
              <a:rPr lang="ar-SA" sz="1700">
                <a:latin typeface="Arial Unicode MS"/>
              </a:rPr>
              <a:t>للعمل في الجامعة.</a:t>
            </a:r>
          </a:p>
        </p:txBody>
      </p:sp>
      <p:sp>
        <p:nvSpPr>
          <p:cNvPr id="6" name="Rectangle 5"/>
          <p:cNvSpPr/>
          <p:nvPr/>
        </p:nvSpPr>
        <p:spPr>
          <a:xfrm>
            <a:off x="728662" y="4568428"/>
            <a:ext cx="6068616" cy="914400"/>
          </a:xfrm>
          <a:prstGeom prst="rect">
            <a:avLst/>
          </a:prstGeom>
        </p:spPr>
        <p:txBody>
          <a:bodyPr lIns="0" tIns="0" rIns="0" bIns="0">
            <a:noAutofit/>
          </a:bodyPr>
          <a:lstStyle/>
          <a:p>
            <a:pPr indent="355600" algn="just" rtl="1">
              <a:lnSpc>
                <a:spcPts val="4134"/>
              </a:lnSpc>
              <a:spcBef>
                <a:spcPts val="7350"/>
              </a:spcBef>
              <a:spcAft>
                <a:spcPts val="7350"/>
              </a:spcAft>
            </a:pPr>
            <a:r>
              <a:rPr lang="ar-SA" sz="1900">
                <a:latin typeface="Arial Unicode MS"/>
              </a:rPr>
              <a:t>يبرم </a:t>
            </a:r>
            <a:r>
              <a:rPr lang="ar-SA" sz="1700">
                <a:latin typeface="Arial Unicode MS"/>
              </a:rPr>
              <a:t>العقد لمدة سة </a:t>
            </a:r>
            <a:r>
              <a:rPr lang="ar-SA" sz="1800">
                <a:latin typeface="Arial Unicode MS"/>
              </a:rPr>
              <a:t>أو أقل أو أكثر </a:t>
            </a:r>
            <a:r>
              <a:rPr lang="ar-SA" sz="1700">
                <a:latin typeface="Arial Unicode MS"/>
              </a:rPr>
              <a:t>قابلا للتجديد مثل مدته </a:t>
            </a:r>
            <a:r>
              <a:rPr lang="ar-SA" sz="1800">
                <a:latin typeface="Arial Unicode MS"/>
              </a:rPr>
              <a:t>أو للمدة </a:t>
            </a:r>
            <a:r>
              <a:rPr lang="ar-SA" sz="1700">
                <a:latin typeface="Arial Unicode MS"/>
              </a:rPr>
              <a:t>التي تحددها الجامعة.</a:t>
            </a:r>
          </a:p>
        </p:txBody>
      </p:sp>
      <p:sp>
        <p:nvSpPr>
          <p:cNvPr id="7" name="Rectangle 6"/>
          <p:cNvSpPr/>
          <p:nvPr/>
        </p:nvSpPr>
        <p:spPr>
          <a:xfrm>
            <a:off x="732234" y="6972300"/>
            <a:ext cx="6079331" cy="3064668"/>
          </a:xfrm>
          <a:prstGeom prst="rect">
            <a:avLst/>
          </a:prstGeom>
        </p:spPr>
        <p:txBody>
          <a:bodyPr lIns="0" tIns="0" rIns="0" bIns="0">
            <a:noAutofit/>
          </a:bodyPr>
          <a:lstStyle/>
          <a:p>
            <a:pPr indent="355600" algn="just" rtl="1">
              <a:lnSpc>
                <a:spcPts val="4191"/>
              </a:lnSpc>
              <a:spcBef>
                <a:spcPts val="7350"/>
              </a:spcBef>
            </a:pPr>
            <a:r>
              <a:rPr lang="ar-SA" sz="1700">
                <a:latin typeface="Arial Unicode MS"/>
              </a:rPr>
              <a:t>تبدأ مدة العقد اعتبارأ من ايوم الذي يغادر </a:t>
            </a:r>
            <a:r>
              <a:rPr lang="ar-SA" sz="1800">
                <a:latin typeface="Arial Unicode MS"/>
              </a:rPr>
              <a:t>نيه </a:t>
            </a:r>
            <a:r>
              <a:rPr lang="ar-SA" sz="1700">
                <a:latin typeface="Arial Unicode MS"/>
              </a:rPr>
              <a:t>المتعاقد موطنه متوجهأ إلى مقر عمله ني المملكة بأقصر طريق على ألا تزيد المدة </a:t>
            </a:r>
            <a:r>
              <a:rPr lang="ar-SA" sz="1900">
                <a:latin typeface="Arial Unicode MS"/>
              </a:rPr>
              <a:t>بين </a:t>
            </a:r>
            <a:r>
              <a:rPr lang="ar-SA" sz="1700">
                <a:latin typeface="Arial Unicode MS"/>
              </a:rPr>
              <a:t>مغادرة الموطن والتقدم لمبامثرة العمل على ثلاثة أيام ولا بق الموعد المحدد </a:t>
            </a:r>
            <a:r>
              <a:rPr lang="ar-SA" sz="1900">
                <a:latin typeface="Arial Unicode MS"/>
              </a:rPr>
              <a:t>هن </a:t>
            </a:r>
            <a:r>
              <a:rPr lang="ar-SA" sz="1700">
                <a:latin typeface="Arial Unicode MS"/>
              </a:rPr>
              <a:t>قبل الجامعة بدابة العقد، أو من ايوم الذي يتقدم فيه المتعاقد لمباشرة العمل </a:t>
            </a:r>
            <a:r>
              <a:rPr lang="ar-SA" sz="1800">
                <a:latin typeface="Arial Unicode MS"/>
              </a:rPr>
              <a:t>ونقأ </a:t>
            </a:r>
            <a:r>
              <a:rPr lang="ar-SA" sz="1700">
                <a:latin typeface="Arial Unicode MS"/>
              </a:rPr>
              <a:t>لتعليمات الجامعة إذا كان مقيمأ في </a:t>
            </a:r>
            <a:r>
              <a:rPr lang="ar-SA" sz="1800">
                <a:latin typeface="Arial Unicode MS"/>
              </a:rPr>
              <a:t>ابلد الذي </a:t>
            </a:r>
            <a:r>
              <a:rPr lang="ar-SA" sz="1700">
                <a:latin typeface="Arial Unicode MS"/>
              </a:rPr>
              <a:t>توجد فيه الوظيغة ووبع فيه </a:t>
            </a:r>
            <a:r>
              <a:rPr lang="ar-SA" sz="1800">
                <a:latin typeface="Arial Unicode MS"/>
              </a:rPr>
              <a:t>العقد.</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9378" y="2653903"/>
            <a:ext cx="6082903" cy="7543800"/>
          </a:xfrm>
          <a:prstGeom prst="rect">
            <a:avLst/>
          </a:prstGeom>
        </p:spPr>
        <p:txBody>
          <a:bodyPr lIns="0" tIns="0" rIns="0" bIns="0">
            <a:noAutofit/>
          </a:bodyPr>
          <a:lstStyle/>
          <a:p>
            <a:pPr marR="603250" indent="-571500" algn="just" rtl="1">
              <a:lnSpc>
                <a:spcPts val="3797"/>
              </a:lnSpc>
            </a:pPr>
            <a:r>
              <a:rPr lang="en-US" sz="1800">
                <a:latin typeface="Arial Unicode MS"/>
              </a:rPr>
              <a:t>١</a:t>
            </a:r>
            <a:r>
              <a:rPr lang="ar-SA" sz="1800">
                <a:latin typeface="Arial Unicode MS"/>
              </a:rPr>
              <a:t> </a:t>
            </a:r>
            <a:r>
              <a:rPr lang="ar-SA" sz="1700">
                <a:latin typeface="Arial Unicode MS"/>
              </a:rPr>
              <a:t>- تحدد الرواتب ونقأ للجداول الواردة في الملحق رقم </a:t>
            </a:r>
            <a:r>
              <a:rPr lang="ar-SA" sz="1800">
                <a:latin typeface="Arial Unicode MS"/>
              </a:rPr>
              <a:t>(</a:t>
            </a:r>
            <a:r>
              <a:rPr lang="en-US" sz="1800">
                <a:latin typeface="Arial Unicode MS"/>
              </a:rPr>
              <a:t>١</a:t>
            </a:r>
            <a:r>
              <a:rPr lang="ar-SA" sz="1800">
                <a:latin typeface="Arial Unicode MS"/>
              </a:rPr>
              <a:t>) </a:t>
            </a:r>
            <a:r>
              <a:rPr lang="ar-SA" sz="1700">
                <a:latin typeface="Arial Unicode MS"/>
              </a:rPr>
              <a:t>المرافق لهذه اللائحة بعد تحديد الجدول المناسب للوظيغة التي سيتم التماقد عليها وتعتبر التعليمات الملحقة بكل جدول جزءأ </a:t>
            </a:r>
            <a:r>
              <a:rPr lang="ar-SA" sz="1800">
                <a:latin typeface="Arial Unicode MS"/>
              </a:rPr>
              <a:t>متممأ </a:t>
            </a:r>
            <a:r>
              <a:rPr lang="ar-SA" sz="1700">
                <a:latin typeface="Arial Unicode MS"/>
              </a:rPr>
              <a:t>له، ويجوز للجامعة التعاقد براتب يقل عن الموضح في الجداول المشار إليها إذا اتغق الطرفان على ذلك.</a:t>
            </a:r>
          </a:p>
          <a:p>
            <a:pPr marR="603250" indent="-571500" algn="just" rtl="1">
              <a:lnSpc>
                <a:spcPts val="4022"/>
              </a:lnSpc>
            </a:pPr>
            <a:r>
              <a:rPr lang="en-US" sz="1700">
                <a:latin typeface="Arial Unicode MS"/>
              </a:rPr>
              <a:t>٢</a:t>
            </a:r>
            <a:r>
              <a:rPr lang="ar-SA" sz="1700">
                <a:latin typeface="Arial Unicode MS"/>
              </a:rPr>
              <a:t> — بعد إقرار الجامعة ترقية عضو هيئة التدريس والتي تمت من خارج الجامعة من درجة علمية إلى درجة أعلى يجوز </a:t>
            </a:r>
            <a:r>
              <a:rPr lang="ar-SA" sz="1800">
                <a:latin typeface="Arial Unicode MS"/>
              </a:rPr>
              <a:t>أن </a:t>
            </a:r>
            <a:r>
              <a:rPr lang="ar-SA" sz="1700">
                <a:latin typeface="Arial Unicode MS"/>
              </a:rPr>
              <a:t>يعطى عند تجديد عقده بداية راتب الدرجة المرهى إليها، فإذا </a:t>
            </a:r>
            <a:r>
              <a:rPr lang="ar-SA" sz="1800">
                <a:latin typeface="Arial Unicode MS"/>
              </a:rPr>
              <a:t>كان راتبه </a:t>
            </a:r>
            <a:r>
              <a:rPr lang="ar-SA" sz="1700">
                <a:latin typeface="Arial Unicode MS"/>
              </a:rPr>
              <a:t>قبل الدرقية يزيد أو يتساوى </a:t>
            </a:r>
            <a:r>
              <a:rPr lang="ar-SA" sz="2300">
                <a:latin typeface="Arial Unicode MS"/>
              </a:rPr>
              <a:t>هع </a:t>
            </a:r>
            <a:r>
              <a:rPr lang="ar-SA" sz="1700">
                <a:latin typeface="Arial Unicode MS"/>
              </a:rPr>
              <a:t>بداية راتب الدرجة المرفى إليها جاز </a:t>
            </a:r>
            <a:r>
              <a:rPr lang="ar-SA" sz="1800">
                <a:latin typeface="Arial Unicode MS"/>
              </a:rPr>
              <a:t>أن </a:t>
            </a:r>
            <a:r>
              <a:rPr lang="ar-SA" sz="1700">
                <a:latin typeface="Arial Unicode MS"/>
              </a:rPr>
              <a:t>يعطى الراتب الذي يعلو مبامثرة الراتب الذي </a:t>
            </a:r>
            <a:r>
              <a:rPr lang="ar-SA" sz="1800">
                <a:latin typeface="Arial Unicode MS"/>
              </a:rPr>
              <a:t>كان </a:t>
            </a:r>
            <a:r>
              <a:rPr lang="ar-SA" sz="1700">
                <a:latin typeface="Arial Unicode MS"/>
              </a:rPr>
              <a:t>يتقاصاه ني درجته </a:t>
            </a:r>
            <a:r>
              <a:rPr lang="en-US" sz="1700">
                <a:latin typeface="Arial Unicode MS"/>
              </a:rPr>
              <a:t>١</a:t>
            </a:r>
            <a:r>
              <a:rPr lang="ar-SA" sz="1700">
                <a:latin typeface="Arial Unicode MS"/>
              </a:rPr>
              <a:t>لابقة ويمخ العلاوة السوية من الدرجة المرهى إليها.</a:t>
            </a:r>
          </a:p>
          <a:p>
            <a:pPr marR="603250" indent="0" algn="just" rtl="1">
              <a:lnSpc>
                <a:spcPts val="3853"/>
              </a:lnSpc>
            </a:pPr>
            <a:r>
              <a:rPr lang="ar-SA" sz="1700">
                <a:latin typeface="Arial Unicode MS"/>
              </a:rPr>
              <a:t>أما من تتم ترقيته من قبل الجامعة فيعطى </a:t>
            </a:r>
            <a:r>
              <a:rPr lang="ar-SA" sz="1800">
                <a:latin typeface="Arial Unicode MS"/>
              </a:rPr>
              <a:t>الراتب </a:t>
            </a:r>
            <a:r>
              <a:rPr lang="ar-SA" sz="1700">
                <a:latin typeface="Arial Unicode MS"/>
              </a:rPr>
              <a:t>الذي يعلو مباشرة الراتب الذي كان يتقاضاه في درجته السابقة، ثم يمنح العلاوة السنوية من الدرجة </a:t>
            </a:r>
            <a:r>
              <a:rPr lang="ar-SA" sz="1800">
                <a:latin typeface="Arial Unicode MS"/>
              </a:rPr>
              <a:t>المرفى </a:t>
            </a:r>
            <a:r>
              <a:rPr lang="ar-SA" sz="1700">
                <a:latin typeface="Arial Unicode MS"/>
              </a:rPr>
              <a:t>إيها عند تجديد عقده.</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06" y="10715"/>
            <a:ext cx="6975872" cy="525066"/>
          </a:xfrm>
          <a:prstGeom prst="rect">
            <a:avLst/>
          </a:prstGeom>
        </p:spPr>
      </p:pic>
      <p:pic>
        <p:nvPicPr>
          <p:cNvPr id="3" name="Picture 2"/>
          <p:cNvPicPr>
            <a:picLocks noChangeAspect="1"/>
          </p:cNvPicPr>
          <p:nvPr/>
        </p:nvPicPr>
        <p:blipFill>
          <a:blip r:embed="rId3"/>
          <a:stretch>
            <a:fillRect/>
          </a:stretch>
        </p:blipFill>
        <p:spPr>
          <a:xfrm>
            <a:off x="221456" y="10183415"/>
            <a:ext cx="7065169" cy="510778"/>
          </a:xfrm>
          <a:prstGeom prst="rect">
            <a:avLst/>
          </a:prstGeom>
        </p:spPr>
      </p:pic>
      <p:sp>
        <p:nvSpPr>
          <p:cNvPr id="4" name="Rectangle 3"/>
          <p:cNvSpPr/>
          <p:nvPr/>
        </p:nvSpPr>
        <p:spPr>
          <a:xfrm>
            <a:off x="739378" y="571500"/>
            <a:ext cx="6097190" cy="3414712"/>
          </a:xfrm>
          <a:prstGeom prst="rect">
            <a:avLst/>
          </a:prstGeom>
        </p:spPr>
        <p:txBody>
          <a:bodyPr lIns="0" tIns="0" rIns="0" bIns="0">
            <a:noAutofit/>
          </a:bodyPr>
          <a:lstStyle/>
          <a:p>
            <a:pPr marR="629444" indent="-584200" algn="just" rtl="1">
              <a:lnSpc>
                <a:spcPts val="3797"/>
              </a:lnSpc>
              <a:spcBef>
                <a:spcPts val="280"/>
              </a:spcBef>
              <a:spcAft>
                <a:spcPts val="280"/>
              </a:spcAft>
            </a:pPr>
            <a:r>
              <a:rPr lang="en-US" sz="1700">
                <a:latin typeface="Arial Unicode MS"/>
              </a:rPr>
              <a:t>٣</a:t>
            </a:r>
            <a:r>
              <a:rPr lang="ar-SA" sz="1700">
                <a:latin typeface="Arial Unicode MS"/>
              </a:rPr>
              <a:t> - يجوز نقل المتعاقد من غير أعضاء هيئة التدريس والمحاصرين والمبدين عند تجديد عقده من درجة </a:t>
            </a:r>
            <a:r>
              <a:rPr lang="ar-SA" sz="1800">
                <a:latin typeface="Arial Unicode MS"/>
              </a:rPr>
              <a:t>إلي </a:t>
            </a:r>
            <a:r>
              <a:rPr lang="ar-SA" sz="1700">
                <a:latin typeface="Arial Unicode MS"/>
              </a:rPr>
              <a:t>درجة أعلى منها داخل الفئة ذغهاإذ</a:t>
            </a:r>
            <a:r>
              <a:rPr lang="en-US" sz="1700">
                <a:latin typeface="Arial Unicode MS"/>
              </a:rPr>
              <a:t>١</a:t>
            </a:r>
            <a:r>
              <a:rPr lang="ar-SA" sz="1700">
                <a:latin typeface="Arial Unicode MS"/>
              </a:rPr>
              <a:t> </a:t>
            </a:r>
            <a:r>
              <a:rPr lang="ar-SA" sz="1800" b="1">
                <a:latin typeface="Arial"/>
              </a:rPr>
              <a:t>توافرت </a:t>
            </a:r>
            <a:r>
              <a:rPr lang="ar-SA" sz="1700">
                <a:latin typeface="Arial Unicode MS"/>
              </a:rPr>
              <a:t>فيه الشروط المظربة.</a:t>
            </a:r>
          </a:p>
          <a:p>
            <a:pPr marR="629444" indent="-584200" algn="just" rtl="1">
              <a:lnSpc>
                <a:spcPts val="4050"/>
              </a:lnSpc>
              <a:spcAft>
                <a:spcPts val="7840"/>
              </a:spcAft>
            </a:pPr>
            <a:r>
              <a:rPr lang="en-US" sz="1700">
                <a:latin typeface="Arial Unicode MS"/>
              </a:rPr>
              <a:t>٤</a:t>
            </a:r>
            <a:r>
              <a:rPr lang="ar-SA" sz="1700">
                <a:latin typeface="Arial Unicode MS"/>
              </a:rPr>
              <a:t> </a:t>
            </a:r>
            <a:r>
              <a:rPr lang="en-US" sz="1700">
                <a:latin typeface="Arial Unicode MS"/>
              </a:rPr>
              <a:t>٠</a:t>
            </a:r>
            <a:r>
              <a:rPr lang="ar-SA" sz="1700">
                <a:latin typeface="Arial Unicode MS"/>
              </a:rPr>
              <a:t> يجوز لمجلس الجامعة عند وصرل المتعاقد لنهاية </a:t>
            </a:r>
            <a:r>
              <a:rPr lang="ar-SA" sz="1800">
                <a:latin typeface="Arial Unicode MS"/>
              </a:rPr>
              <a:t>مربوط </a:t>
            </a:r>
            <a:r>
              <a:rPr lang="ar-SA" sz="1700">
                <a:latin typeface="Arial Unicode MS"/>
              </a:rPr>
              <a:t>الدرجة المعين عليها، منحه علاوة تلك الدرجة ، بعد كل ستين بتوصية من </a:t>
            </a:r>
            <a:r>
              <a:rPr lang="ar-SA" sz="1800">
                <a:latin typeface="Arial Unicode MS"/>
              </a:rPr>
              <a:t>رئيسه .</a:t>
            </a:r>
          </a:p>
        </p:txBody>
      </p:sp>
      <p:sp>
        <p:nvSpPr>
          <p:cNvPr id="5" name="Rectangle 4"/>
          <p:cNvSpPr/>
          <p:nvPr/>
        </p:nvSpPr>
        <p:spPr>
          <a:xfrm>
            <a:off x="735806" y="5629275"/>
            <a:ext cx="6072187" cy="4336256"/>
          </a:xfrm>
          <a:prstGeom prst="rect">
            <a:avLst/>
          </a:prstGeom>
        </p:spPr>
        <p:txBody>
          <a:bodyPr lIns="0" tIns="0" rIns="0" bIns="0">
            <a:noAutofit/>
          </a:bodyPr>
          <a:lstStyle/>
          <a:p>
            <a:pPr marR="600869" indent="-584200" algn="just" rtl="1">
              <a:lnSpc>
                <a:spcPts val="3881"/>
              </a:lnSpc>
              <a:spcBef>
                <a:spcPts val="7840"/>
              </a:spcBef>
              <a:spcAft>
                <a:spcPts val="280"/>
              </a:spcAft>
            </a:pPr>
            <a:r>
              <a:rPr lang="en-US" sz="1800">
                <a:latin typeface="Arial Unicode MS"/>
              </a:rPr>
              <a:t>١</a:t>
            </a:r>
            <a:r>
              <a:rPr lang="ar-SA" sz="1800">
                <a:latin typeface="Arial Unicode MS"/>
              </a:rPr>
              <a:t> </a:t>
            </a:r>
            <a:r>
              <a:rPr lang="ar-SA" sz="1700">
                <a:latin typeface="Arial Unicode MS"/>
              </a:rPr>
              <a:t>- يجوز لمجلس الجامعة زيادة الرواتب المحددة وفق جداول الروانب بنسبة لا تتجاوز </a:t>
            </a:r>
            <a:r>
              <a:rPr lang="en-US" sz="1700">
                <a:latin typeface="Arial Unicode MS"/>
              </a:rPr>
              <a:t>٠</a:t>
            </a:r>
            <a:r>
              <a:rPr lang="ar-SA" sz="1700">
                <a:latin typeface="Arial Unicode MS"/>
              </a:rPr>
              <a:t> ه/ من الرانب السححق لمن يتم التعاقد معه من أوربا او أمريكا أو أية بلداف متقدمة </a:t>
            </a:r>
            <a:r>
              <a:rPr lang="ar-SA" sz="1900">
                <a:latin typeface="Arial Unicode MS"/>
              </a:rPr>
              <a:t>في </a:t>
            </a:r>
            <a:r>
              <a:rPr lang="ar-SA" sz="1700">
                <a:latin typeface="Arial Unicode MS"/>
              </a:rPr>
              <a:t>سواها يحددها </a:t>
            </a:r>
            <a:r>
              <a:rPr lang="ar-SA" sz="1500">
                <a:latin typeface="Arial Unicode MS"/>
              </a:rPr>
              <a:t>مجلس </a:t>
            </a:r>
            <a:r>
              <a:rPr lang="ar-SA" sz="1700">
                <a:latin typeface="Arial Unicode MS"/>
              </a:rPr>
              <a:t>الجامعة.</a:t>
            </a:r>
          </a:p>
          <a:p>
            <a:pPr marR="600869" indent="-584200" algn="just" rtl="1">
              <a:lnSpc>
                <a:spcPts val="3881"/>
              </a:lnSpc>
            </a:pPr>
            <a:r>
              <a:rPr lang="en-US" sz="1700">
                <a:latin typeface="Arial Unicode MS"/>
              </a:rPr>
              <a:t>٢</a:t>
            </a:r>
            <a:r>
              <a:rPr lang="ar-SA" sz="1700">
                <a:latin typeface="Arial Unicode MS"/>
              </a:rPr>
              <a:t> - يجوز لمجلس الجامعة التعاقد هع </a:t>
            </a:r>
            <a:r>
              <a:rPr lang="ar-SA" sz="1800">
                <a:latin typeface="Arial Unicode MS"/>
              </a:rPr>
              <a:t>ذوي </a:t>
            </a:r>
            <a:r>
              <a:rPr lang="ar-SA" sz="1700">
                <a:latin typeface="Arial Unicode MS"/>
              </a:rPr>
              <a:t>التخصصات النادرة، </a:t>
            </a:r>
            <a:r>
              <a:rPr lang="ar-SA" sz="1800">
                <a:latin typeface="Arial Unicode MS"/>
              </a:rPr>
              <a:t>أو ذوي </a:t>
            </a:r>
            <a:r>
              <a:rPr lang="ar-SA" sz="1700">
                <a:latin typeface="Arial Unicode MS"/>
              </a:rPr>
              <a:t>السعة العلمية، </a:t>
            </a:r>
            <a:r>
              <a:rPr lang="ar-SA" sz="1800">
                <a:latin typeface="Arial Unicode MS"/>
              </a:rPr>
              <a:t>أو </a:t>
            </a:r>
            <a:r>
              <a:rPr lang="ar-SA" sz="1700">
                <a:latin typeface="Arial Unicode MS"/>
              </a:rPr>
              <a:t>الحبرة'، </a:t>
            </a:r>
            <a:r>
              <a:rPr lang="ar-SA" sz="1800">
                <a:latin typeface="Arial Unicode MS"/>
              </a:rPr>
              <a:t>أو </a:t>
            </a:r>
            <a:r>
              <a:rPr lang="ar-SA" sz="1700">
                <a:latin typeface="Arial Unicode MS"/>
              </a:rPr>
              <a:t>المهارة العالية، </a:t>
            </a:r>
            <a:r>
              <a:rPr lang="ar-SA" sz="1800">
                <a:latin typeface="Arial Unicode MS"/>
              </a:rPr>
              <a:t>أو </a:t>
            </a:r>
            <a:r>
              <a:rPr lang="ar-SA" sz="1700">
                <a:latin typeface="Arial Unicode MS"/>
              </a:rPr>
              <a:t>المؤهلات الممتازة المكشبة بإحدى الجامعات المشهورة، من أعضاء هيئه التدريسى، ومن في حكمهم،</a:t>
            </a:r>
          </a:p>
          <a:p>
            <a:pPr marR="600869" indent="0" algn="r" rtl="1">
              <a:lnSpc>
                <a:spcPts val="2410"/>
              </a:lnSpc>
              <a:spcAft>
                <a:spcPts val="1750"/>
              </a:spcAft>
            </a:pPr>
            <a:r>
              <a:rPr lang="ar-SA" sz="1800">
                <a:latin typeface="Arial Unicode MS"/>
              </a:rPr>
              <a:t>وكنا </a:t>
            </a:r>
            <a:r>
              <a:rPr lang="ar-SA" sz="1700">
                <a:latin typeface="Arial Unicode MS"/>
              </a:rPr>
              <a:t>الآطباء، بزبادة لا تتجاوز سبة </a:t>
            </a:r>
            <a:r>
              <a:rPr lang="en-US" sz="1800">
                <a:latin typeface="Arial Unicode MS"/>
              </a:rPr>
              <a:t>٠</a:t>
            </a:r>
            <a:r>
              <a:rPr lang="ar-SA" sz="1800">
                <a:latin typeface="Arial Unicode MS"/>
              </a:rPr>
              <a:t> </a:t>
            </a:r>
            <a:r>
              <a:rPr lang="en-US" sz="1800">
                <a:latin typeface="Arial Unicode MS"/>
              </a:rPr>
              <a:t>٠</a:t>
            </a:r>
            <a:r>
              <a:rPr lang="ar-SA" sz="1800">
                <a:latin typeface="Arial Unicode MS"/>
              </a:rPr>
              <a:t> </a:t>
            </a:r>
            <a:r>
              <a:rPr lang="en-US" sz="1800">
                <a:latin typeface="Arial Unicode MS"/>
              </a:rPr>
              <a:t>١</a:t>
            </a:r>
            <a:r>
              <a:rPr lang="ar-SA" sz="1800">
                <a:latin typeface="Arial Unicode MS"/>
              </a:rPr>
              <a:t> </a:t>
            </a:r>
            <a:r>
              <a:rPr lang="en-US" sz="1700">
                <a:latin typeface="Arial Unicode MS"/>
              </a:rPr>
              <a:t>٠</a:t>
            </a:r>
            <a:r>
              <a:rPr lang="ar-SA" sz="1700">
                <a:latin typeface="Arial Unicode MS"/>
              </a:rPr>
              <a:t>/' من الراتب</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7135</Words>
  <Application>Microsoft Office PowerPoint</Application>
  <PresentationFormat>Custom</PresentationFormat>
  <Paragraphs>678</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 Unicode MS</vt:lpstr>
      <vt:lpstr>Arial</vt:lpstr>
      <vt:lpstr>Franklin Gothic Demi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2015-04-17T19:39:06Z</dcterms:modified>
</cp:coreProperties>
</file>