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7583488" cy="1071245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0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66753" y="1736651"/>
            <a:ext cx="2619153" cy="372139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6160"/>
              </a:lnSpc>
            </a:pPr>
            <a:r>
              <a:rPr lang="en-US" sz="4600">
                <a:solidFill>
                  <a:srgbClr val="2387E0"/>
                </a:solidFill>
                <a:latin typeface="Arial Unicode MS"/>
              </a:rPr>
              <a:t>٠</a:t>
            </a:r>
            <a:r>
              <a:rPr lang="ar-SA" sz="4600">
                <a:solidFill>
                  <a:srgbClr val="2387E0"/>
                </a:solidFill>
                <a:latin typeface="Arial Unicode MS"/>
              </a:rPr>
              <a:t>جدم اسيم </a:t>
            </a:r>
            <a:r>
              <a:rPr lang="ar-SA" sz="3600" b="1">
                <a:solidFill>
                  <a:srgbClr val="2387E0"/>
                </a:solidFill>
                <a:latin typeface="Arial"/>
              </a:rPr>
              <a:t>اسى</a:t>
            </a:r>
          </a:p>
        </p:txBody>
      </p:sp>
      <p:sp>
        <p:nvSpPr>
          <p:cNvPr id="3" name="Rectangle 2"/>
          <p:cNvSpPr/>
          <p:nvPr/>
        </p:nvSpPr>
        <p:spPr>
          <a:xfrm>
            <a:off x="988827" y="2434855"/>
            <a:ext cx="5599814" cy="76058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2950"/>
              </a:lnSpc>
              <a:spcAft>
                <a:spcPts val="770"/>
              </a:spcAft>
            </a:pPr>
            <a:r>
              <a:rPr lang="ar-SA" sz="2200">
                <a:latin typeface="Arial Unicode MS"/>
              </a:rPr>
              <a:t>المادة الرابعة عشرة</a:t>
            </a:r>
          </a:p>
          <a:p>
            <a:pPr indent="317500" algn="r" rtl="1">
              <a:lnSpc>
                <a:spcPts val="3070"/>
              </a:lnSpc>
            </a:pPr>
            <a:r>
              <a:rPr lang="ar-SA" sz="1600">
                <a:latin typeface="Arial Unicode MS"/>
              </a:rPr>
              <a:t>يتألف مجلى التعليم العالي عل الوجه التالي: رسمى مجلسى الورراء رئيسى اللجنة العليا لياسة التعليم رل</a:t>
            </a:r>
            <a:r>
              <a:rPr lang="en-US" sz="1600">
                <a:latin typeface="Arial Unicode MS"/>
              </a:rPr>
              <a:t>1</a:t>
            </a:r>
            <a:r>
              <a:rPr lang="ar-SA" sz="1600">
                <a:latin typeface="Arial Unicode MS"/>
              </a:rPr>
              <a:t> وزير التعليم العالي    ذ</a:t>
            </a:r>
            <a:r>
              <a:rPr lang="en-US" sz="1600">
                <a:latin typeface="Arial Unicode MS"/>
              </a:rPr>
              <a:t>1</a:t>
            </a:r>
            <a:r>
              <a:rPr lang="ar-SA" sz="1600">
                <a:latin typeface="Arial Unicode MS"/>
              </a:rPr>
              <a:t>ئاللرئس</a:t>
            </a:r>
          </a:p>
          <a:p>
            <a:pPr indent="0" algn="r" rtl="1">
              <a:lnSpc>
                <a:spcPts val="3070"/>
              </a:lnSpc>
            </a:pPr>
            <a:r>
              <a:rPr lang="ar-SA" sz="1600">
                <a:latin typeface="Arial Unicode MS"/>
              </a:rPr>
              <a:t>وزير المعارف.</a:t>
            </a:r>
          </a:p>
          <a:p>
            <a:pPr marL="2933700" indent="0" algn="r" rtl="1">
              <a:lnSpc>
                <a:spcPts val="2819"/>
              </a:lnSpc>
            </a:pPr>
            <a:r>
              <a:rPr lang="ar-SA" sz="1600">
                <a:latin typeface="Arial Unicode MS"/>
              </a:rPr>
              <a:t>وزير المالية والاقتصاد الوطني. وزير العمل والشؤون الاجتإعية </a:t>
            </a:r>
            <a:r>
              <a:rPr lang="en-US" sz="1600">
                <a:latin typeface="Arial Unicode MS"/>
              </a:rPr>
              <a:t>٠</a:t>
            </a:r>
            <a:r>
              <a:rPr lang="ar-SA" sz="1600">
                <a:latin typeface="Arial Unicode MS"/>
              </a:rPr>
              <a:t> وزير التخطيط.</a:t>
            </a:r>
          </a:p>
          <a:p>
            <a:pPr marL="2755900" indent="0" algn="r" rtl="1">
              <a:lnSpc>
                <a:spcPts val="2902"/>
              </a:lnSpc>
              <a:spcAft>
                <a:spcPts val="770"/>
              </a:spcAft>
            </a:pPr>
            <a:r>
              <a:rPr lang="ar-SA" sz="1600">
                <a:latin typeface="Arial Unicode MS"/>
              </a:rPr>
              <a:t>رئيس الديوان العام للخدمة المدنية . الرئيس العام </a:t>
            </a:r>
            <a:r>
              <a:rPr lang="ar-SA" sz="1800">
                <a:latin typeface="Arial Unicode MS"/>
              </a:rPr>
              <a:t>لتعليم البنات . مديرو </a:t>
            </a:r>
            <a:r>
              <a:rPr lang="ar-SA" sz="1600">
                <a:latin typeface="Arial Unicode MS"/>
              </a:rPr>
              <a:t>الجامعات .</a:t>
            </a:r>
          </a:p>
          <a:p>
            <a:pPr indent="0" algn="ctr" rtl="1">
              <a:lnSpc>
                <a:spcPts val="2950"/>
              </a:lnSpc>
              <a:spcAft>
                <a:spcPts val="770"/>
              </a:spcAft>
            </a:pPr>
            <a:r>
              <a:rPr lang="ar-SA" sz="2200">
                <a:latin typeface="Arial Unicode MS"/>
              </a:rPr>
              <a:t>المادة الخامسة عثرة</a:t>
            </a:r>
          </a:p>
          <a:p>
            <a:pPr indent="317500" algn="r" rtl="1">
              <a:lnSpc>
                <a:spcPts val="2902"/>
              </a:lnSpc>
            </a:pPr>
            <a:r>
              <a:rPr lang="ar-SA" sz="1600">
                <a:latin typeface="Arial Unicode MS"/>
              </a:rPr>
              <a:t>مجلس التعليم العالي هو الططة العليا الزولة عن شؤون </a:t>
            </a:r>
            <a:r>
              <a:rPr lang="ar-SA" sz="1800">
                <a:latin typeface="Arial Unicode MS"/>
              </a:rPr>
              <a:t>التعليم </a:t>
            </a:r>
            <a:r>
              <a:rPr lang="ar-SA" sz="1500">
                <a:latin typeface="Arial Unicode MS"/>
              </a:rPr>
              <a:t>فوق </a:t>
            </a:r>
            <a:r>
              <a:rPr lang="ar-SA" sz="1600">
                <a:latin typeface="Arial Unicode MS"/>
              </a:rPr>
              <a:t>السوى ا لثابوي والإشراف عليه والتتيق بين مؤسساته عدا </a:t>
            </a:r>
            <a:r>
              <a:rPr lang="ar-SA" sz="1800">
                <a:latin typeface="Arial Unicode MS"/>
              </a:rPr>
              <a:t>التعليم </a:t>
            </a:r>
            <a:r>
              <a:rPr lang="ar-SA" sz="1600">
                <a:latin typeface="Arial Unicode MS"/>
              </a:rPr>
              <a:t>العسكري، وبالنسجة </a:t>
            </a:r>
            <a:r>
              <a:rPr lang="ar-SA" sz="1800">
                <a:latin typeface="Arial Unicode MS"/>
              </a:rPr>
              <a:t>للجا</a:t>
            </a:r>
            <a:r>
              <a:rPr lang="ar-SA" sz="1600">
                <a:latin typeface="Arial Unicode MS"/>
              </a:rPr>
              <a:t>معات له عل الخصوص : </a:t>
            </a:r>
            <a:r>
              <a:rPr lang="en-US" sz="1600">
                <a:latin typeface="Arial Unicode MS"/>
              </a:rPr>
              <a:t>١</a:t>
            </a:r>
            <a:r>
              <a:rPr lang="ar-SA" sz="1600">
                <a:latin typeface="Arial Unicode MS"/>
              </a:rPr>
              <a:t> - توجيه التعليم الجامعي بإ يتفق واليامة المرمرمة لذلك . </a:t>
            </a:r>
            <a:r>
              <a:rPr lang="en-US" sz="1600">
                <a:latin typeface="Arial Unicode MS"/>
              </a:rPr>
              <a:t>٢</a:t>
            </a:r>
            <a:r>
              <a:rPr lang="ar-SA" sz="1600">
                <a:latin typeface="Arial Unicode MS"/>
              </a:rPr>
              <a:t> - الإشراف عل تطوير التعليم الجامعي في جع قطاعاته </a:t>
            </a:r>
            <a:r>
              <a:rPr lang="en-US" sz="1600">
                <a:latin typeface="Arial Unicode MS"/>
              </a:rPr>
              <a:t>٠</a:t>
            </a:r>
            <a:r>
              <a:rPr lang="ar-SA" sz="1600">
                <a:latin typeface="Arial Unicode MS"/>
              </a:rPr>
              <a:t> </a:t>
            </a:r>
            <a:r>
              <a:rPr lang="en-US" sz="1600">
                <a:latin typeface="Arial Unicode MS"/>
              </a:rPr>
              <a:t>٣</a:t>
            </a:r>
            <a:r>
              <a:rPr lang="ar-SA" sz="1600">
                <a:latin typeface="Arial Unicode MS"/>
              </a:rPr>
              <a:t> — تحقيق التنسيق بين الجامعات وبخاصة في مجال الأقسام العلمية والدرجات الجامعية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" y="10715"/>
            <a:ext cx="6904434" cy="127873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78681" y="1596628"/>
            <a:ext cx="5704284" cy="829032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88900" marR="558800" indent="-558800" algn="just" rtl="1">
              <a:lnSpc>
                <a:spcPts val="3066"/>
              </a:lnSpc>
              <a:spcAft>
                <a:spcPts val="910"/>
              </a:spcAft>
            </a:pPr>
            <a:r>
              <a:rPr lang="en-US" sz="1600">
                <a:latin typeface="Arial Unicode MS"/>
              </a:rPr>
              <a:t>٤</a:t>
            </a:r>
            <a:r>
              <a:rPr lang="ar-SA" sz="1600">
                <a:latin typeface="Arial Unicode MS"/>
              </a:rPr>
              <a:t> - </a:t>
            </a:r>
            <a:r>
              <a:rPr lang="ar-SA" sz="1500">
                <a:latin typeface="Arial Unicode MS"/>
              </a:rPr>
              <a:t>الموافقة </a:t>
            </a:r>
            <a:r>
              <a:rPr lang="ar-SA" sz="1600">
                <a:latin typeface="Arial Unicode MS"/>
              </a:rPr>
              <a:t>عل </a:t>
            </a:r>
            <a:r>
              <a:rPr lang="ar-SA" sz="1400">
                <a:latin typeface="Arial Unicode MS"/>
              </a:rPr>
              <a:t>إنشاء </a:t>
            </a:r>
            <a:r>
              <a:rPr lang="ar-SA" sz="1600">
                <a:latin typeface="Arial Unicode MS"/>
              </a:rPr>
              <a:t>كليات، ومعاهد، </a:t>
            </a:r>
            <a:r>
              <a:rPr lang="ar-SA" sz="1200">
                <a:latin typeface="Arial Unicode MS"/>
              </a:rPr>
              <a:t>وأقسام </a:t>
            </a:r>
            <a:r>
              <a:rPr lang="ar-SA" sz="1600">
                <a:latin typeface="Arial Unicode MS"/>
              </a:rPr>
              <a:t>علمية، </a:t>
            </a:r>
            <a:r>
              <a:rPr lang="ar-SA" sz="1400">
                <a:latin typeface="Arial Unicode MS"/>
              </a:rPr>
              <a:t>ومراكز </a:t>
            </a:r>
            <a:r>
              <a:rPr lang="ar-SA" sz="1600">
                <a:latin typeface="Arial Unicode MS"/>
              </a:rPr>
              <a:t>بحث، وعإدات </a:t>
            </a:r>
            <a:r>
              <a:rPr lang="ar-SA" sz="1400">
                <a:latin typeface="Arial Unicode MS"/>
              </a:rPr>
              <a:t>مساندة </a:t>
            </a:r>
            <a:r>
              <a:rPr lang="ar-SA" sz="1600">
                <a:latin typeface="Arial Unicode MS"/>
              </a:rPr>
              <a:t>في الجامعات </a:t>
            </a:r>
            <a:r>
              <a:rPr lang="ar-SA" sz="1400">
                <a:latin typeface="Arial Unicode MS"/>
              </a:rPr>
              <a:t>القائمة، </a:t>
            </a:r>
            <a:r>
              <a:rPr lang="ar-SA" sz="1600">
                <a:latin typeface="Arial Unicode MS"/>
              </a:rPr>
              <a:t>وللمجلس بمج هذه الكليات والمعاهد والأفام </a:t>
            </a:r>
            <a:r>
              <a:rPr lang="ar-SA" sz="1400">
                <a:latin typeface="Arial Unicode MS"/>
              </a:rPr>
              <a:t>والمراكز </a:t>
            </a:r>
            <a:r>
              <a:rPr lang="ar-SA" sz="1600">
                <a:latin typeface="Arial Unicode MS"/>
              </a:rPr>
              <a:t>والعادات </a:t>
            </a:r>
            <a:r>
              <a:rPr lang="ar-SA" sz="1800">
                <a:latin typeface="Arial Unicode MS"/>
              </a:rPr>
              <a:t>بعضها </a:t>
            </a:r>
            <a:r>
              <a:rPr lang="ar-SA" sz="1600">
                <a:latin typeface="Arial Unicode MS"/>
              </a:rPr>
              <a:t>ببعض أو </a:t>
            </a:r>
            <a:r>
              <a:rPr lang="ar-SA" sz="1400">
                <a:latin typeface="Arial Unicode MS"/>
              </a:rPr>
              <a:t>إلغاء </a:t>
            </a:r>
            <a:r>
              <a:rPr lang="ar-SA" sz="1600">
                <a:latin typeface="Arial Unicode MS"/>
              </a:rPr>
              <a:t>ما يقتفي </a:t>
            </a:r>
            <a:r>
              <a:rPr lang="ar-SA" sz="1400">
                <a:latin typeface="Arial Unicode MS"/>
              </a:rPr>
              <a:t>الأمر إلغاؤه .</a:t>
            </a:r>
          </a:p>
          <a:p>
            <a:pPr marL="88900" marR="558800" indent="-558800" algn="just" rtl="1">
              <a:lnSpc>
                <a:spcPts val="2813"/>
              </a:lnSpc>
            </a:pPr>
            <a:r>
              <a:rPr lang="en-US" sz="1600">
                <a:latin typeface="Arial Unicode MS"/>
              </a:rPr>
              <a:t>٥</a:t>
            </a:r>
            <a:r>
              <a:rPr lang="ar-SA" sz="1600">
                <a:latin typeface="Arial Unicode MS"/>
              </a:rPr>
              <a:t> - إقرار القواعد الخاصة بإنشاء المتاحف، والجمعيات العلمية، وإصدار الدوريات .</a:t>
            </a:r>
          </a:p>
          <a:p>
            <a:pPr marL="88900" indent="0" algn="just" rtl="1">
              <a:lnSpc>
                <a:spcPts val="3038"/>
              </a:lnSpc>
            </a:pPr>
            <a:r>
              <a:rPr lang="en-US" sz="1600">
                <a:latin typeface="Arial Unicode MS"/>
              </a:rPr>
              <a:t>٦</a:t>
            </a:r>
            <a:r>
              <a:rPr lang="ar-SA" sz="1600">
                <a:latin typeface="Arial Unicode MS"/>
              </a:rPr>
              <a:t> - إصدار اللوابح المشزكة للجامعات . </a:t>
            </a:r>
            <a:r>
              <a:rPr lang="en-US" sz="1600">
                <a:latin typeface="Arial Unicode MS"/>
              </a:rPr>
              <a:t>٧</a:t>
            </a:r>
            <a:r>
              <a:rPr lang="ar-SA" sz="1600">
                <a:latin typeface="Arial Unicode MS"/>
              </a:rPr>
              <a:t> - إصدار اللوائح المنظمة لشؤون </a:t>
            </a:r>
            <a:r>
              <a:rPr lang="ar-SA" sz="1400">
                <a:latin typeface="Arial Unicode MS"/>
              </a:rPr>
              <a:t>منسوبي </a:t>
            </a:r>
            <a:r>
              <a:rPr lang="ar-SA" sz="1600">
                <a:latin typeface="Arial Unicode MS"/>
              </a:rPr>
              <a:t>الجامعات الوظيفية من العوديين والمتعاقدين بمن فيهم أعضاء هيئة التدريس، ويثمل ذلك مرتباتهم ، ومكافاتمم ، وبدلاتبم ، ^لك بعد إعدادها من قبل كل من وزارة التعليم العالي، ووزارة المالية والاقتصاد الوطني، والديوان العام للخدمة المدنية.</a:t>
            </a:r>
          </a:p>
          <a:p>
            <a:pPr marR="558800" indent="-558800" algn="just" rtl="1">
              <a:lnSpc>
                <a:spcPts val="2140"/>
              </a:lnSpc>
              <a:spcAft>
                <a:spcPts val="910"/>
              </a:spcAft>
            </a:pPr>
            <a:r>
              <a:rPr lang="en-US" sz="1600">
                <a:latin typeface="Arial Unicode MS"/>
              </a:rPr>
              <a:t>٨</a:t>
            </a:r>
            <a:r>
              <a:rPr lang="ar-SA" sz="1600">
                <a:latin typeface="Arial Unicode MS"/>
              </a:rPr>
              <a:t> - إصدار القواعد المنظمة </a:t>
            </a:r>
            <a:r>
              <a:rPr lang="ar-SA" sz="1500">
                <a:latin typeface="Arial Unicode MS"/>
              </a:rPr>
              <a:t>لتعيين </a:t>
            </a:r>
            <a:r>
              <a:rPr lang="ar-SA" sz="1600">
                <a:latin typeface="Arial Unicode MS"/>
              </a:rPr>
              <a:t>أعضاء هيئة التدريس من</a:t>
            </a:r>
          </a:p>
          <a:p>
            <a:pPr marL="88900" marR="558800" indent="0" algn="just" rtl="1">
              <a:lnSpc>
                <a:spcPts val="2869"/>
              </a:lnSpc>
            </a:pPr>
            <a:r>
              <a:rPr lang="ar-SA" sz="1500">
                <a:latin typeface="Arial Unicode MS"/>
              </a:rPr>
              <a:t>السعوديين، </a:t>
            </a:r>
            <a:r>
              <a:rPr lang="ar-SA" sz="1600">
                <a:latin typeface="Arial Unicode MS"/>
              </a:rPr>
              <a:t>وترقيابم، وإعاربم، وذدب</a:t>
            </a:r>
            <a:r>
              <a:rPr lang="en-US" sz="1600">
                <a:latin typeface="Arial Unicode MS"/>
              </a:rPr>
              <a:t>۴</a:t>
            </a:r>
            <a:r>
              <a:rPr lang="ar-SA" sz="1600">
                <a:latin typeface="Arial Unicode MS"/>
              </a:rPr>
              <a:t>م، ونقلهم إلى وظاثف </a:t>
            </a:r>
            <a:r>
              <a:rPr lang="ar-SA" sz="1500">
                <a:latin typeface="Arial Unicode MS"/>
              </a:rPr>
              <a:t>أخرى </a:t>
            </a:r>
            <a:r>
              <a:rPr lang="ar-SA" sz="1600">
                <a:latin typeface="Arial Unicode MS"/>
              </a:rPr>
              <a:t>داخل الجامعة </a:t>
            </a:r>
            <a:r>
              <a:rPr lang="ar-SA" sz="1500">
                <a:latin typeface="Arial Unicode MS"/>
              </a:rPr>
              <a:t>أو </a:t>
            </a:r>
            <a:r>
              <a:rPr lang="ar-SA" sz="1600">
                <a:latin typeface="Arial Unicode MS"/>
              </a:rPr>
              <a:t>خارجها، وعودبم إلى وظائفهم</a:t>
            </a:r>
          </a:p>
          <a:p>
            <a:pPr marL="88900" marR="558800" indent="0" algn="just" rtl="1">
              <a:lnSpc>
                <a:spcPts val="2897"/>
              </a:lnSpc>
            </a:pPr>
            <a:r>
              <a:rPr lang="ar-SA" sz="1600">
                <a:latin typeface="Arial Unicode MS"/>
              </a:rPr>
              <a:t>الأكاديمية وذلك بعد إمعدادها من قبل كل من وزارة التعليم العالي، والديوان العام للخدمة المدنية.</a:t>
            </a:r>
          </a:p>
          <a:p>
            <a:pPr marL="88900" marR="558800" indent="-558800" algn="just" rtl="1">
              <a:lnSpc>
                <a:spcPts val="3178"/>
              </a:lnSpc>
            </a:pPr>
            <a:r>
              <a:rPr lang="en-US" sz="1600">
                <a:latin typeface="Arial Unicode MS"/>
              </a:rPr>
              <a:t>٩</a:t>
            </a:r>
            <a:r>
              <a:rPr lang="ar-SA" sz="1600">
                <a:latin typeface="Arial Unicode MS"/>
              </a:rPr>
              <a:t> - إصدار اللائحة المنظمة للشؤون المالية في الجامعات بإ في ذلك القواعد المنظمة لمكافأت وإمعانات الطلبة وغيرهم وذلك </a:t>
            </a:r>
            <a:r>
              <a:rPr lang="ar-SA" sz="1800">
                <a:latin typeface="Arial Unicode MS"/>
              </a:rPr>
              <a:t>بعد</a:t>
            </a:r>
          </a:p>
          <a:p>
            <a:pPr marL="88900" marR="558800" indent="0" algn="just" rtl="1">
              <a:lnSpc>
                <a:spcPts val="3150"/>
              </a:lnSpc>
            </a:pPr>
            <a:r>
              <a:rPr lang="ar-SA" sz="1600">
                <a:latin typeface="Arial Unicode MS"/>
              </a:rPr>
              <a:t>إعدادها من قبل كل من وزارة التعليم العالي، ووزارة المالية والاقتصاد الوطي.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6553" y="1757362"/>
            <a:ext cx="5647134" cy="830460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584200" indent="-584200" algn="just" rtl="1">
              <a:lnSpc>
                <a:spcPts val="3403"/>
              </a:lnSpc>
            </a:pPr>
            <a:r>
              <a:rPr lang="en-US" sz="1600">
                <a:latin typeface="Arial Unicode MS"/>
              </a:rPr>
              <a:t>٠١٠</a:t>
            </a:r>
            <a:r>
              <a:rPr lang="ar-SA" sz="1600">
                <a:latin typeface="Arial Unicode MS"/>
              </a:rPr>
              <a:t> </a:t>
            </a:r>
            <a:r>
              <a:rPr lang="ar-SA" sz="1400">
                <a:latin typeface="Arial Unicode MS"/>
              </a:rPr>
              <a:t>إقرار </a:t>
            </a:r>
            <a:r>
              <a:rPr lang="ar-SA" sz="1600">
                <a:latin typeface="Arial Unicode MS"/>
              </a:rPr>
              <a:t>القواعد اللازمة لتشجيع/ الكفاءات العودة المتوفرة خاوج الجامعات للقيام بالتدريس في كليات الجامعة ومعاهدها، أو للقيام بإجراء بحوث محددة بمراكز البحث العلمي ، وتحديد</a:t>
            </a:r>
          </a:p>
          <a:p>
            <a:pPr marR="584200" indent="0" algn="r" rtl="1">
              <a:lnSpc>
                <a:spcPts val="2010"/>
              </a:lnSpc>
              <a:spcAft>
                <a:spcPts val="490"/>
              </a:spcAft>
            </a:pPr>
            <a:r>
              <a:rPr lang="ar-SA" sz="1500">
                <a:latin typeface="Arial Unicode MS"/>
              </a:rPr>
              <a:t>مكافأ ب </a:t>
            </a:r>
            <a:r>
              <a:rPr lang="en-US" sz="1500">
                <a:latin typeface="Arial Unicode MS"/>
              </a:rPr>
              <a:t>٠</a:t>
            </a:r>
          </a:p>
          <a:p>
            <a:pPr indent="0" algn="r" rtl="1">
              <a:lnSpc>
                <a:spcPts val="2897"/>
              </a:lnSpc>
              <a:spcAft>
                <a:spcPts val="490"/>
              </a:spcAft>
            </a:pPr>
            <a:r>
              <a:rPr lang="en-US" sz="1600">
                <a:latin typeface="Arial Unicode MS"/>
              </a:rPr>
              <a:t>٠١١</a:t>
            </a:r>
            <a:r>
              <a:rPr lang="ar-SA" sz="1600">
                <a:latin typeface="Arial Unicode MS"/>
              </a:rPr>
              <a:t> اقزاح تعديل نظام مجلس </a:t>
            </a:r>
            <a:r>
              <a:rPr lang="ar-SA" sz="1800">
                <a:latin typeface="Arial Unicode MS"/>
              </a:rPr>
              <a:t>التعليم </a:t>
            </a:r>
            <a:r>
              <a:rPr lang="ar-SA" sz="1600">
                <a:latin typeface="Arial Unicode MS"/>
              </a:rPr>
              <a:t>العالي والجامعات . </a:t>
            </a:r>
            <a:r>
              <a:rPr lang="en-US" sz="1600">
                <a:latin typeface="Arial Unicode MS"/>
              </a:rPr>
              <a:t>٠١٢</a:t>
            </a:r>
            <a:r>
              <a:rPr lang="ar-SA" sz="1600">
                <a:latin typeface="Arial Unicode MS"/>
              </a:rPr>
              <a:t> </a:t>
            </a:r>
            <a:r>
              <a:rPr lang="ar-SA" sz="1400">
                <a:latin typeface="Arial Unicode MS"/>
              </a:rPr>
              <a:t>مناقشة </a:t>
            </a:r>
            <a:r>
              <a:rPr lang="ar-SA" sz="1600">
                <a:latin typeface="Arial Unicode MS"/>
              </a:rPr>
              <a:t>التقرير السنوي لكا جامعة ورفعه </a:t>
            </a:r>
            <a:r>
              <a:rPr lang="ar-SA" sz="1700">
                <a:latin typeface="Arial Unicode MS"/>
              </a:rPr>
              <a:t>إلى </a:t>
            </a:r>
            <a:r>
              <a:rPr lang="ar-SA" sz="1600">
                <a:latin typeface="Arial Unicode MS"/>
              </a:rPr>
              <a:t>رثي</a:t>
            </a:r>
            <a:r>
              <a:rPr lang="en-US" sz="1600">
                <a:latin typeface="Arial Unicode MS"/>
              </a:rPr>
              <a:t>٣</a:t>
            </a:r>
            <a:r>
              <a:rPr lang="ar-SA" sz="1600">
                <a:latin typeface="Arial Unicode MS"/>
              </a:rPr>
              <a:t> مجلب</a:t>
            </a:r>
          </a:p>
          <a:p>
            <a:pPr marR="584200" indent="0" algn="r" rtl="1">
              <a:lnSpc>
                <a:spcPts val="2140"/>
              </a:lnSpc>
              <a:spcAft>
                <a:spcPts val="490"/>
              </a:spcAft>
            </a:pPr>
            <a:r>
              <a:rPr lang="ar-SA" sz="1600">
                <a:latin typeface="Arial Unicode MS"/>
              </a:rPr>
              <a:t>الوزراء.</a:t>
            </a:r>
          </a:p>
          <a:p>
            <a:pPr marR="584200" indent="-584200" algn="just" rtl="1">
              <a:lnSpc>
                <a:spcPts val="2953"/>
              </a:lnSpc>
            </a:pPr>
            <a:r>
              <a:rPr lang="en-US" sz="1600">
                <a:latin typeface="Arial Unicode MS"/>
              </a:rPr>
              <a:t>٠١٣</a:t>
            </a:r>
            <a:r>
              <a:rPr lang="ar-SA" sz="1600">
                <a:latin typeface="Arial Unicode MS"/>
              </a:rPr>
              <a:t> </a:t>
            </a:r>
            <a:r>
              <a:rPr lang="ar-SA" sz="1700">
                <a:latin typeface="Arial Unicode MS"/>
              </a:rPr>
              <a:t>إقرار </a:t>
            </a:r>
            <a:r>
              <a:rPr lang="ar-SA" sz="1600">
                <a:latin typeface="Arial Unicode MS"/>
              </a:rPr>
              <a:t>القواعد اللازمة لاسنحداث الى مح والتخصصات </a:t>
            </a:r>
            <a:r>
              <a:rPr lang="ar-SA" sz="1400">
                <a:latin typeface="Arial Unicode MS"/>
              </a:rPr>
              <a:t>والقواعد المنظمة </a:t>
            </a:r>
            <a:r>
              <a:rPr lang="ar-SA" sz="1800">
                <a:latin typeface="Arial Unicode MS"/>
              </a:rPr>
              <a:t>للتنويم </a:t>
            </a:r>
            <a:r>
              <a:rPr lang="ar-SA" sz="1600">
                <a:latin typeface="Arial Unicode MS"/>
              </a:rPr>
              <a:t>الذاي </a:t>
            </a:r>
            <a:r>
              <a:rPr lang="ar-SA" sz="1400">
                <a:latin typeface="Arial Unicode MS"/>
              </a:rPr>
              <a:t>والاد </a:t>
            </a:r>
            <a:r>
              <a:rPr lang="ar-SA" sz="1600">
                <a:latin typeface="Arial Unicode MS"/>
              </a:rPr>
              <a:t>الأكادس الخارجي </a:t>
            </a:r>
            <a:r>
              <a:rPr lang="ar-SA" sz="1400">
                <a:latin typeface="Arial Unicode MS"/>
              </a:rPr>
              <a:t>لبرامج الدراسات </a:t>
            </a:r>
            <a:r>
              <a:rPr lang="ar-SA" sz="1600">
                <a:latin typeface="Arial Unicode MS"/>
              </a:rPr>
              <a:t>الجامعية والعليا </a:t>
            </a:r>
            <a:r>
              <a:rPr lang="en-US" sz="1600">
                <a:latin typeface="Arial Unicode MS"/>
              </a:rPr>
              <a:t>٠</a:t>
            </a:r>
          </a:p>
          <a:p>
            <a:pPr marR="584200" indent="-584200" algn="just" rtl="1">
              <a:lnSpc>
                <a:spcPts val="2953"/>
              </a:lnSpc>
            </a:pPr>
            <a:r>
              <a:rPr lang="en-US" sz="1600">
                <a:latin typeface="Arial Unicode MS"/>
              </a:rPr>
              <a:t>٤</a:t>
            </a:r>
            <a:r>
              <a:rPr lang="ar-SA" sz="1600">
                <a:latin typeface="Arial Unicode MS"/>
              </a:rPr>
              <a:t> </a:t>
            </a:r>
            <a:r>
              <a:rPr lang="en-US" sz="1600">
                <a:latin typeface="Arial Unicode MS"/>
              </a:rPr>
              <a:t>١</a:t>
            </a:r>
            <a:r>
              <a:rPr lang="ar-SA" sz="1600">
                <a:latin typeface="Arial Unicode MS"/>
              </a:rPr>
              <a:t> </a:t>
            </a:r>
            <a:r>
              <a:rPr lang="en-US" sz="1600">
                <a:latin typeface="Arial Unicode MS"/>
              </a:rPr>
              <a:t>٠</a:t>
            </a:r>
            <a:r>
              <a:rPr lang="ar-SA" sz="1600">
                <a:latin typeface="Arial Unicode MS"/>
              </a:rPr>
              <a:t> </a:t>
            </a:r>
            <a:r>
              <a:rPr lang="ar-SA" sz="1400">
                <a:latin typeface="Arial Unicode MS"/>
              </a:rPr>
              <a:t>إقرار القواعد المنظمة </a:t>
            </a:r>
            <a:r>
              <a:rPr lang="ar-SA" sz="1600">
                <a:latin typeface="Arial Unicode MS"/>
              </a:rPr>
              <a:t>لإنشاء هؤسثت أهلية </a:t>
            </a:r>
            <a:r>
              <a:rPr lang="ar-SA" sz="1800">
                <a:latin typeface="Arial Unicode MS"/>
              </a:rPr>
              <a:t>للتعليم </a:t>
            </a:r>
            <a:r>
              <a:rPr lang="ar-SA" sz="2100">
                <a:latin typeface="Arial"/>
              </a:rPr>
              <a:t>فوق </a:t>
            </a:r>
            <a:r>
              <a:rPr lang="ar-SA" sz="1600">
                <a:latin typeface="Arial Unicode MS"/>
              </a:rPr>
              <a:t>الثانوي </a:t>
            </a:r>
            <a:r>
              <a:rPr lang="ar-SA" sz="1500">
                <a:latin typeface="Arial Unicode MS"/>
              </a:rPr>
              <a:t>والزخيص </a:t>
            </a:r>
            <a:r>
              <a:rPr lang="ar-SA" sz="1600">
                <a:latin typeface="Arial Unicode MS"/>
              </a:rPr>
              <a:t>لها والإشراف </a:t>
            </a:r>
            <a:r>
              <a:rPr lang="ar-SA" sz="1800">
                <a:latin typeface="Arial Unicode MS"/>
              </a:rPr>
              <a:t>عليها.</a:t>
            </a:r>
          </a:p>
          <a:p>
            <a:pPr marR="584200" indent="-584200" algn="just" rtl="1">
              <a:lnSpc>
                <a:spcPts val="2410"/>
              </a:lnSpc>
              <a:spcAft>
                <a:spcPts val="490"/>
              </a:spcAft>
            </a:pPr>
            <a:r>
              <a:rPr lang="en-US" sz="1600">
                <a:latin typeface="Arial Unicode MS"/>
              </a:rPr>
              <a:t>٠١٥</a:t>
            </a:r>
            <a:r>
              <a:rPr lang="ar-SA" sz="1600">
                <a:latin typeface="Arial Unicode MS"/>
              </a:rPr>
              <a:t> ما </a:t>
            </a:r>
            <a:r>
              <a:rPr lang="ar-SA" sz="1800">
                <a:latin typeface="Arial Unicode MS"/>
              </a:rPr>
              <a:t>يحيله </a:t>
            </a:r>
            <a:r>
              <a:rPr lang="ar-SA" sz="1600">
                <a:latin typeface="Arial Unicode MS"/>
              </a:rPr>
              <a:t>إ</a:t>
            </a:r>
            <a:r>
              <a:rPr lang="ar-SA" sz="1800">
                <a:latin typeface="Arial Unicode MS"/>
              </a:rPr>
              <a:t>ليه </a:t>
            </a:r>
            <a:r>
              <a:rPr lang="ar-SA" sz="1600">
                <a:latin typeface="Arial Unicode MS"/>
              </a:rPr>
              <a:t>رئيسه م</a:t>
            </a:r>
            <a:r>
              <a:rPr lang="en-US" sz="1600">
                <a:latin typeface="Arial Unicode MS"/>
              </a:rPr>
              <a:t>٣</a:t>
            </a:r>
            <a:r>
              <a:rPr lang="ar-SA" sz="1600">
                <a:latin typeface="Arial Unicode MS"/>
              </a:rPr>
              <a:t> </a:t>
            </a:r>
            <a:r>
              <a:rPr lang="en-US" sz="1600">
                <a:latin typeface="Arial Unicode MS"/>
              </a:rPr>
              <a:t>٠</a:t>
            </a:r>
            <a:r>
              <a:rPr lang="ar-SA" sz="1600">
                <a:latin typeface="Arial Unicode MS"/>
              </a:rPr>
              <a:t> موصموعات </a:t>
            </a:r>
            <a:r>
              <a:rPr lang="en-US" sz="1600">
                <a:latin typeface="Arial Unicode MS"/>
              </a:rPr>
              <a:t>٠</a:t>
            </a:r>
          </a:p>
          <a:p>
            <a:pPr indent="304800" algn="just" rtl="1">
              <a:lnSpc>
                <a:spcPts val="3094"/>
              </a:lnSpc>
              <a:spcAft>
                <a:spcPts val="770"/>
              </a:spcAft>
            </a:pPr>
            <a:r>
              <a:rPr lang="ar-SA" sz="1600">
                <a:latin typeface="Arial Unicode MS"/>
              </a:rPr>
              <a:t>وللمجلس </a:t>
            </a:r>
            <a:r>
              <a:rPr lang="ar-SA" sz="1800">
                <a:latin typeface="Arial Unicode MS"/>
              </a:rPr>
              <a:t>تكوين </a:t>
            </a:r>
            <a:r>
              <a:rPr lang="ar-SA" sz="1600">
                <a:latin typeface="Arial Unicode MS"/>
              </a:rPr>
              <a:t>لجان </a:t>
            </a:r>
            <a:r>
              <a:rPr lang="ar-SA" sz="1400">
                <a:latin typeface="Arial Unicode MS"/>
              </a:rPr>
              <a:t>بائمة </a:t>
            </a:r>
            <a:r>
              <a:rPr lang="ar-SA" sz="1500">
                <a:latin typeface="Arial Unicode MS"/>
              </a:rPr>
              <a:t>أو</a:t>
            </a:r>
            <a:r>
              <a:rPr lang="ar-SA" sz="1400">
                <a:latin typeface="Arial Unicode MS"/>
              </a:rPr>
              <a:t>مؤقتة </a:t>
            </a:r>
            <a:r>
              <a:rPr lang="ar-SA" sz="1600">
                <a:latin typeface="Arial Unicode MS"/>
              </a:rPr>
              <a:t>من بين أعضائه </a:t>
            </a:r>
            <a:r>
              <a:rPr lang="ar-SA" sz="1500">
                <a:latin typeface="Arial Unicode MS"/>
              </a:rPr>
              <a:t>أو </a:t>
            </a:r>
            <a:r>
              <a:rPr lang="ar-SA" sz="1600">
                <a:latin typeface="Arial Unicode MS"/>
              </a:rPr>
              <a:t>من </a:t>
            </a:r>
            <a:r>
              <a:rPr lang="ar-SA" sz="1800">
                <a:latin typeface="Arial Unicode MS"/>
              </a:rPr>
              <a:t>غبرهم </a:t>
            </a:r>
            <a:r>
              <a:rPr lang="ar-SA" sz="1400">
                <a:latin typeface="Arial Unicode MS"/>
              </a:rPr>
              <a:t>لدراسة </a:t>
            </a:r>
            <a:r>
              <a:rPr lang="ar-SA" sz="1600">
                <a:latin typeface="Arial Unicode MS"/>
              </a:rPr>
              <a:t>ما </a:t>
            </a:r>
            <a:r>
              <a:rPr lang="ar-SA" sz="1800">
                <a:latin typeface="Arial Unicode MS"/>
              </a:rPr>
              <a:t>يكلفهم </a:t>
            </a:r>
            <a:r>
              <a:rPr lang="ar-SA" sz="1600">
                <a:latin typeface="Arial Unicode MS"/>
              </a:rPr>
              <a:t>به .</a:t>
            </a:r>
          </a:p>
          <a:p>
            <a:pPr indent="0" algn="ctr" rtl="1">
              <a:lnSpc>
                <a:spcPts val="2950"/>
              </a:lnSpc>
              <a:spcAft>
                <a:spcPts val="770"/>
              </a:spcAft>
            </a:pPr>
            <a:r>
              <a:rPr lang="ar-SA" sz="2200">
                <a:latin typeface="Arial Unicode MS"/>
              </a:rPr>
              <a:t>المادة السادسة عشرة</a:t>
            </a:r>
          </a:p>
          <a:p>
            <a:pPr indent="304800" algn="just" rtl="1">
              <a:lnSpc>
                <a:spcPts val="3066"/>
              </a:lnSpc>
            </a:pPr>
            <a:r>
              <a:rPr lang="ar-SA" sz="1600">
                <a:latin typeface="Arial Unicode MS"/>
              </a:rPr>
              <a:t>يعقد المجلس بناء عل دعوة من رئيسه </a:t>
            </a:r>
            <a:r>
              <a:rPr lang="ar-SA" sz="1500">
                <a:latin typeface="Arial Unicode MS"/>
              </a:rPr>
              <a:t>أو </a:t>
            </a:r>
            <a:r>
              <a:rPr lang="ar-SA" sz="1600">
                <a:latin typeface="Arial Unicode MS"/>
              </a:rPr>
              <a:t>من </a:t>
            </a:r>
            <a:r>
              <a:rPr lang="ar-SA" sz="1800">
                <a:latin typeface="Arial Unicode MS"/>
              </a:rPr>
              <a:t>ينيبه </a:t>
            </a:r>
            <a:r>
              <a:rPr lang="ar-SA" sz="1600">
                <a:latin typeface="Arial Unicode MS"/>
              </a:rPr>
              <a:t>ثلاث دورات في السنة ، وللرثيب </a:t>
            </a:r>
            <a:r>
              <a:rPr lang="ar-SA" sz="1500">
                <a:latin typeface="Arial Unicode MS"/>
              </a:rPr>
              <a:t>أو </a:t>
            </a:r>
            <a:r>
              <a:rPr lang="ar-SA" sz="1600">
                <a:latin typeface="Arial Unicode MS"/>
              </a:rPr>
              <a:t>من </a:t>
            </a:r>
            <a:r>
              <a:rPr lang="ar-SA" sz="1800">
                <a:latin typeface="Arial Unicode MS"/>
              </a:rPr>
              <a:t>ينيبه </a:t>
            </a:r>
            <a:r>
              <a:rPr lang="ar-SA" sz="1600">
                <a:latin typeface="Arial Unicode MS"/>
              </a:rPr>
              <a:t>دعوبه </a:t>
            </a:r>
            <a:r>
              <a:rPr lang="ar-SA" sz="1700">
                <a:latin typeface="Arial Unicode MS"/>
              </a:rPr>
              <a:t>إلى </a:t>
            </a:r>
            <a:r>
              <a:rPr lang="ar-SA" sz="1600">
                <a:latin typeface="Arial Unicode MS"/>
              </a:rPr>
              <a:t>دورة استثنائية </a:t>
            </a:r>
            <a:r>
              <a:rPr lang="ar-SA" sz="1500">
                <a:latin typeface="Arial Unicode MS"/>
              </a:rPr>
              <a:t>أو أكث. </a:t>
            </a:r>
            <a:r>
              <a:rPr lang="ar-SA" sz="1700">
                <a:latin typeface="Arial Unicode MS"/>
              </a:rPr>
              <a:t>إذا </a:t>
            </a:r>
            <a:r>
              <a:rPr lang="ar-SA" sz="1600">
                <a:latin typeface="Arial Unicode MS"/>
              </a:rPr>
              <a:t>دعت الحاجة لذلك، </a:t>
            </a:r>
            <a:r>
              <a:rPr lang="ar-SA" sz="1500">
                <a:latin typeface="Arial Unicode MS"/>
              </a:rPr>
              <a:t>ولا </a:t>
            </a:r>
            <a:r>
              <a:rPr lang="ar-SA" sz="1600">
                <a:latin typeface="Arial Unicode MS"/>
              </a:rPr>
              <a:t>يصح إنعقاد المجلس </a:t>
            </a:r>
            <a:r>
              <a:rPr lang="ar-SA" sz="1700">
                <a:latin typeface="Arial Unicode MS"/>
              </a:rPr>
              <a:t>إلا إذا </a:t>
            </a:r>
            <a:r>
              <a:rPr lang="ar-SA" sz="1600">
                <a:latin typeface="Arial Unicode MS"/>
              </a:rPr>
              <a:t>حضر الاجتإب </a:t>
            </a:r>
            <a:r>
              <a:rPr lang="ar-SA" sz="1700">
                <a:latin typeface="Arial Unicode MS"/>
              </a:rPr>
              <a:t>ثلثا </a:t>
            </a:r>
            <a:r>
              <a:rPr lang="ar-SA" sz="1600">
                <a:latin typeface="Arial Unicode MS"/>
              </a:rPr>
              <a:t>أعضائه عل </a:t>
            </a:r>
            <a:r>
              <a:rPr lang="ar-SA" sz="1700">
                <a:latin typeface="Arial Unicode MS"/>
              </a:rPr>
              <a:t>الأقل </a:t>
            </a:r>
            <a:r>
              <a:rPr lang="en-US" sz="1600">
                <a:latin typeface="Arial Unicode MS"/>
              </a:rPr>
              <a:t>٠</a:t>
            </a:r>
            <a:r>
              <a:rPr lang="ar-SA" sz="1600">
                <a:latin typeface="Arial Unicode MS"/>
              </a:rPr>
              <a:t> وتصدر </a:t>
            </a:r>
            <a:r>
              <a:rPr lang="ar-SA" sz="1700">
                <a:latin typeface="Arial Unicode MS"/>
              </a:rPr>
              <a:t>قراراته </a:t>
            </a:r>
            <a:r>
              <a:rPr lang="ar-SA" sz="1600">
                <a:latin typeface="Arial Unicode MS"/>
              </a:rPr>
              <a:t>بالأغلبية </a:t>
            </a:r>
            <a:r>
              <a:rPr lang="ar-SA" sz="1700">
                <a:latin typeface="Arial Unicode MS"/>
              </a:rPr>
              <a:t>المطلقة </a:t>
            </a:r>
            <a:r>
              <a:rPr lang="ar-SA" sz="1600">
                <a:latin typeface="Arial Unicode MS"/>
              </a:rPr>
              <a:t>لأصوات </a:t>
            </a:r>
            <a:r>
              <a:rPr lang="ar-SA" sz="1800">
                <a:latin typeface="Arial Unicode MS"/>
              </a:rPr>
              <a:t>الحاصرين </a:t>
            </a:r>
            <a:r>
              <a:rPr lang="ar-SA" sz="1600">
                <a:latin typeface="Arial Unicode MS"/>
              </a:rPr>
              <a:t>وعند الشاوي يرحح الجانب الذي </a:t>
            </a:r>
            <a:r>
              <a:rPr lang="ar-SA" sz="1800">
                <a:latin typeface="Arial Unicode MS"/>
              </a:rPr>
              <a:t>فيه </a:t>
            </a:r>
            <a:r>
              <a:rPr lang="ar-SA" sz="1600">
                <a:latin typeface="Arial Unicode MS"/>
              </a:rPr>
              <a:t>ال ثي</a:t>
            </a:r>
            <a:r>
              <a:rPr lang="en-US" sz="1600">
                <a:latin typeface="Arial Unicode MS"/>
              </a:rPr>
              <a:t>٠</a:t>
            </a:r>
            <a:r>
              <a:rPr lang="ar-SA" sz="1600">
                <a:latin typeface="Arial Unicode MS"/>
              </a:rPr>
              <a:t>س 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6546" y="1764506"/>
            <a:ext cx="5618560" cy="338613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2950"/>
              </a:lnSpc>
              <a:spcAft>
                <a:spcPts val="980"/>
              </a:spcAft>
            </a:pPr>
            <a:r>
              <a:rPr lang="ar-SA" sz="2200">
                <a:latin typeface="Arial Unicode MS"/>
              </a:rPr>
              <a:t>المادة السابعة عشرة</a:t>
            </a:r>
          </a:p>
          <a:p>
            <a:pPr indent="317500" algn="r" rtl="1">
              <a:lnSpc>
                <a:spcPts val="2419"/>
              </a:lnSpc>
              <a:spcAft>
                <a:spcPts val="980"/>
              </a:spcAft>
            </a:pPr>
            <a:r>
              <a:rPr lang="ar-SA" sz="1500">
                <a:latin typeface="Arial Unicode MS"/>
              </a:rPr>
              <a:t>يكون </a:t>
            </a:r>
            <a:r>
              <a:rPr lang="ar-SA" sz="1700">
                <a:latin typeface="Arial Unicode MS"/>
              </a:rPr>
              <a:t>للمجلس </a:t>
            </a:r>
            <a:r>
              <a:rPr lang="ar-SA" sz="1500">
                <a:latin typeface="Arial Unicode MS"/>
              </a:rPr>
              <a:t>أس </a:t>
            </a:r>
            <a:r>
              <a:rPr lang="ar-SA" sz="1700">
                <a:latin typeface="Arial Unicode MS"/>
              </a:rPr>
              <a:t>عام يعينه </a:t>
            </a:r>
            <a:r>
              <a:rPr lang="ar-SA" sz="1600">
                <a:latin typeface="Arial Unicode MS"/>
              </a:rPr>
              <a:t>رئيس </a:t>
            </a:r>
            <a:r>
              <a:rPr lang="ar-SA" sz="1500">
                <a:latin typeface="Arial Unicode MS"/>
              </a:rPr>
              <a:t>المجلس </a:t>
            </a:r>
            <a:r>
              <a:rPr lang="ar-SA" sz="1700">
                <a:latin typeface="Arial Unicode MS"/>
              </a:rPr>
              <a:t>بناء عل </a:t>
            </a:r>
            <a:r>
              <a:rPr lang="ar-SA" sz="1600">
                <a:latin typeface="Arial Unicode MS"/>
              </a:rPr>
              <a:t>توصية </a:t>
            </a:r>
            <a:r>
              <a:rPr lang="ar-SA" sz="1500">
                <a:latin typeface="Arial Unicode MS"/>
              </a:rPr>
              <a:t>من </a:t>
            </a:r>
            <a:r>
              <a:rPr lang="ar-SA" sz="1600">
                <a:latin typeface="Arial Unicode MS"/>
              </a:rPr>
              <a:t>وزير </a:t>
            </a:r>
            <a:r>
              <a:rPr lang="ar-SA" sz="1700">
                <a:latin typeface="Arial Unicode MS"/>
              </a:rPr>
              <a:t>التعليم العالي ليتولى </a:t>
            </a:r>
            <a:r>
              <a:rPr lang="ar-SA" sz="1500">
                <a:latin typeface="Arial Unicode MS"/>
              </a:rPr>
              <a:t>أمانة </a:t>
            </a:r>
            <a:r>
              <a:rPr lang="ar-SA" sz="1800">
                <a:latin typeface="Arial Unicode MS"/>
              </a:rPr>
              <a:t>سر </a:t>
            </a:r>
            <a:r>
              <a:rPr lang="ar-SA" sz="1500">
                <a:latin typeface="Arial Unicode MS"/>
              </a:rPr>
              <a:t>المجلس </a:t>
            </a:r>
            <a:r>
              <a:rPr lang="ar-SA" sz="1600">
                <a:latin typeface="Arial Unicode MS"/>
              </a:rPr>
              <a:t>وبيئة </a:t>
            </a:r>
            <a:r>
              <a:rPr lang="ar-SA" sz="1500">
                <a:latin typeface="Arial Unicode MS"/>
              </a:rPr>
              <a:t>أعإله.</a:t>
            </a:r>
          </a:p>
          <a:p>
            <a:pPr indent="0" algn="ctr" rtl="1">
              <a:lnSpc>
                <a:spcPts val="2950"/>
              </a:lnSpc>
              <a:spcAft>
                <a:spcPts val="560"/>
              </a:spcAft>
            </a:pPr>
            <a:r>
              <a:rPr lang="ar-SA" sz="2200">
                <a:latin typeface="Arial Unicode MS"/>
              </a:rPr>
              <a:t>المادة الثامنة عشرة</a:t>
            </a:r>
          </a:p>
          <a:p>
            <a:pPr indent="317500" algn="r" rtl="1">
              <a:lnSpc>
                <a:spcPts val="2410"/>
              </a:lnSpc>
              <a:spcAft>
                <a:spcPts val="560"/>
              </a:spcAft>
            </a:pPr>
            <a:r>
              <a:rPr lang="ar-SA" sz="1800">
                <a:latin typeface="Arial Unicode MS"/>
              </a:rPr>
              <a:t>يتولى </a:t>
            </a:r>
            <a:r>
              <a:rPr lang="ar-SA" sz="1500">
                <a:latin typeface="Arial Unicode MS"/>
              </a:rPr>
              <a:t>إدارة الجامعة :</a:t>
            </a:r>
          </a:p>
          <a:p>
            <a:pPr indent="317500" algn="r" rtl="1">
              <a:lnSpc>
                <a:spcPts val="2897"/>
              </a:lnSpc>
            </a:pPr>
            <a:r>
              <a:rPr lang="ar-SA" sz="1500">
                <a:latin typeface="Arial Unicode MS"/>
              </a:rPr>
              <a:t>-    مجلس الجامعة </a:t>
            </a:r>
            <a:r>
              <a:rPr lang="en-US" sz="1600">
                <a:latin typeface="Arial Unicode MS"/>
              </a:rPr>
              <a:t>٠</a:t>
            </a:r>
          </a:p>
          <a:p>
            <a:pPr indent="317500" algn="r" rtl="1">
              <a:lnSpc>
                <a:spcPts val="2897"/>
              </a:lnSpc>
            </a:pPr>
            <a:r>
              <a:rPr lang="ar-SA" sz="1800">
                <a:latin typeface="Arial Unicode MS"/>
              </a:rPr>
              <a:t>-    مدير </a:t>
            </a:r>
            <a:r>
              <a:rPr lang="ar-SA" sz="1500">
                <a:latin typeface="Arial Unicode MS"/>
              </a:rPr>
              <a:t>الجامعة .</a:t>
            </a:r>
          </a:p>
          <a:p>
            <a:pPr indent="317500" algn="r" rtl="1">
              <a:lnSpc>
                <a:spcPts val="2897"/>
              </a:lnSpc>
              <a:spcAft>
                <a:spcPts val="3290"/>
              </a:spcAft>
            </a:pPr>
            <a:r>
              <a:rPr lang="ar-SA" sz="1600">
                <a:latin typeface="Arial Unicode MS"/>
              </a:rPr>
              <a:t>-    وكلاء </a:t>
            </a:r>
            <a:r>
              <a:rPr lang="ar-SA" sz="1500">
                <a:latin typeface="Arial Unicode MS"/>
              </a:rPr>
              <a:t>الجامعة .</a:t>
            </a:r>
          </a:p>
        </p:txBody>
      </p:sp>
      <p:sp>
        <p:nvSpPr>
          <p:cNvPr id="3" name="Rectangle 2"/>
          <p:cNvSpPr/>
          <p:nvPr/>
        </p:nvSpPr>
        <p:spPr>
          <a:xfrm>
            <a:off x="1003696" y="5797153"/>
            <a:ext cx="5604272" cy="426124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5822"/>
              </a:lnSpc>
              <a:spcBef>
                <a:spcPts val="3290"/>
              </a:spcBef>
            </a:pPr>
            <a:r>
              <a:rPr lang="en-US" sz="2900" b="1">
                <a:solidFill>
                  <a:srgbClr val="2387E0"/>
                </a:solidFill>
                <a:latin typeface="Arial"/>
              </a:rPr>
              <a:t>٠</a:t>
            </a:r>
            <a:r>
              <a:rPr lang="ar-SA" sz="2900" b="1">
                <a:solidFill>
                  <a:srgbClr val="2387E0"/>
                </a:solidFill>
                <a:latin typeface="Arial"/>
              </a:rPr>
              <a:t>هدم ؟لجامعة</a:t>
            </a:r>
          </a:p>
          <a:p>
            <a:pPr indent="0" algn="ctr" rtl="1">
              <a:lnSpc>
                <a:spcPts val="5822"/>
              </a:lnSpc>
            </a:pPr>
            <a:r>
              <a:rPr lang="ar-SA" sz="2200">
                <a:latin typeface="Arial Unicode MS"/>
              </a:rPr>
              <a:t>المادة التاسعة عفرة</a:t>
            </a:r>
          </a:p>
          <a:p>
            <a:pPr indent="317500" algn="r" rtl="1">
              <a:lnSpc>
                <a:spcPts val="2140"/>
              </a:lnSpc>
              <a:spcAft>
                <a:spcPts val="560"/>
              </a:spcAft>
            </a:pPr>
            <a:r>
              <a:rPr lang="ar-SA" sz="1600">
                <a:latin typeface="Arial Unicode MS"/>
              </a:rPr>
              <a:t>يتألف مجلس الجامعة عل الوجه الآني:</a:t>
            </a:r>
          </a:p>
          <a:p>
            <a:pPr indent="0" algn="just" rtl="1">
              <a:lnSpc>
                <a:spcPts val="2841"/>
              </a:lnSpc>
            </a:pPr>
            <a:r>
              <a:rPr lang="en-US" sz="1600">
                <a:latin typeface="Arial Unicode MS"/>
              </a:rPr>
              <a:t>١</a:t>
            </a:r>
            <a:r>
              <a:rPr lang="ar-SA" sz="1600">
                <a:latin typeface="Arial Unicode MS"/>
              </a:rPr>
              <a:t> - وزير التعليم العالي    رئيا للمجلس</a:t>
            </a:r>
          </a:p>
          <a:p>
            <a:pPr indent="0" algn="just" rtl="1">
              <a:lnSpc>
                <a:spcPts val="2841"/>
              </a:lnSpc>
            </a:pPr>
            <a:r>
              <a:rPr lang="en-US" sz="1600">
                <a:latin typeface="Arial Unicode MS"/>
              </a:rPr>
              <a:t>٢</a:t>
            </a:r>
            <a:r>
              <a:rPr lang="ar-SA" sz="1600">
                <a:latin typeface="Arial Unicode MS"/>
              </a:rPr>
              <a:t> - مدير الجامعة    ناثبا للرئيس</a:t>
            </a:r>
          </a:p>
          <a:p>
            <a:pPr marL="2724150" indent="0" algn="r" rtl="1">
              <a:lnSpc>
                <a:spcPts val="2841"/>
              </a:lnSpc>
            </a:pPr>
            <a:r>
              <a:rPr lang="en-US" sz="1600">
                <a:latin typeface="Arial Unicode MS"/>
              </a:rPr>
              <a:t>٣</a:t>
            </a:r>
            <a:r>
              <a:rPr lang="ar-SA" sz="1600">
                <a:latin typeface="Arial Unicode MS"/>
              </a:rPr>
              <a:t> - وكلاء الجامعة . </a:t>
            </a:r>
            <a:r>
              <a:rPr lang="en-US" sz="1600">
                <a:latin typeface="Arial Unicode MS"/>
              </a:rPr>
              <a:t>٤</a:t>
            </a:r>
            <a:r>
              <a:rPr lang="ar-SA" sz="1600">
                <a:latin typeface="Arial Unicode MS"/>
              </a:rPr>
              <a:t> </a:t>
            </a:r>
            <a:r>
              <a:rPr lang="ar-SA" sz="1500">
                <a:latin typeface="Arial Unicode MS"/>
              </a:rPr>
              <a:t>- أمين </a:t>
            </a:r>
            <a:r>
              <a:rPr lang="ar-SA" sz="1600">
                <a:latin typeface="Arial Unicode MS"/>
              </a:rPr>
              <a:t>عام مجلس التعليم العالي. .-العمداء.</a:t>
            </a:r>
          </a:p>
          <a:p>
            <a:pPr indent="0" algn="just" rtl="1">
              <a:lnSpc>
                <a:spcPts val="2140"/>
              </a:lnSpc>
              <a:spcAft>
                <a:spcPts val="560"/>
              </a:spcAft>
            </a:pPr>
            <a:r>
              <a:rPr lang="en-US" sz="1600">
                <a:latin typeface="Arial Unicode MS"/>
              </a:rPr>
              <a:t>٦</a:t>
            </a:r>
            <a:r>
              <a:rPr lang="ar-SA" sz="1600">
                <a:latin typeface="Arial Unicode MS"/>
              </a:rPr>
              <a:t> - ثلاثة من ذوي الخرة </a:t>
            </a:r>
            <a:r>
              <a:rPr lang="ar-SA" sz="1500">
                <a:latin typeface="Arial Unicode MS"/>
              </a:rPr>
              <a:t>يعينهم </a:t>
            </a:r>
            <a:r>
              <a:rPr lang="ar-SA" sz="1600">
                <a:latin typeface="Arial Unicode MS"/>
              </a:rPr>
              <a:t>وزير </a:t>
            </a:r>
            <a:r>
              <a:rPr lang="ar-SA" sz="1500">
                <a:latin typeface="Arial Unicode MS"/>
              </a:rPr>
              <a:t>التعليم العالي </a:t>
            </a:r>
            <a:r>
              <a:rPr lang="ar-SA" sz="1600">
                <a:latin typeface="Arial Unicode MS"/>
              </a:rPr>
              <a:t>لمدة ثلاث</a:t>
            </a:r>
          </a:p>
          <a:p>
            <a:pPr marR="419100" indent="0" algn="r" rtl="1">
              <a:lnSpc>
                <a:spcPts val="2140"/>
              </a:lnSpc>
            </a:pPr>
            <a:r>
              <a:rPr lang="ar-SA" sz="1600">
                <a:latin typeface="Arial Unicode MS"/>
              </a:rPr>
              <a:t>سنوات </a:t>
            </a:r>
            <a:r>
              <a:rPr lang="en-US" sz="1600">
                <a:latin typeface="Arial Unicode MS"/>
              </a:rPr>
              <a:t>٠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598</Words>
  <Application>Microsoft Office PowerPoint</Application>
  <PresentationFormat>Custom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 Unicode MS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Aabed</dc:creator>
  <cp:lastModifiedBy>Mohammad Aabed</cp:lastModifiedBy>
  <cp:revision>1</cp:revision>
  <dcterms:modified xsi:type="dcterms:W3CDTF">2015-04-17T19:36:03Z</dcterms:modified>
</cp:coreProperties>
</file>