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7558088" cy="106965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250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46546" y="1764506"/>
            <a:ext cx="5618560" cy="338613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 rtl="1">
              <a:lnSpc>
                <a:spcPts val="2680"/>
              </a:lnSpc>
              <a:spcAft>
                <a:spcPts val="980"/>
              </a:spcAft>
            </a:pPr>
            <a:r>
              <a:rPr lang="ar-SA" sz="2400" b="1">
                <a:latin typeface="Arial"/>
              </a:rPr>
              <a:t>المادة السابعة عشرة</a:t>
            </a:r>
          </a:p>
          <a:p>
            <a:pPr indent="317500" algn="r" rtl="1">
              <a:lnSpc>
                <a:spcPts val="2419"/>
              </a:lnSpc>
              <a:spcAft>
                <a:spcPts val="980"/>
              </a:spcAft>
            </a:pPr>
            <a:r>
              <a:rPr lang="ar-SA" sz="1900">
                <a:latin typeface="Arial"/>
              </a:rPr>
              <a:t>يكون </a:t>
            </a:r>
            <a:r>
              <a:rPr lang="ar-SA" sz="1700" b="1">
                <a:latin typeface="Arial"/>
              </a:rPr>
              <a:t>للمجلس </a:t>
            </a:r>
            <a:r>
              <a:rPr lang="ar-SA" sz="1900">
                <a:latin typeface="Arial"/>
              </a:rPr>
              <a:t>أس </a:t>
            </a:r>
            <a:r>
              <a:rPr lang="ar-SA" sz="1700" b="1">
                <a:latin typeface="Arial"/>
              </a:rPr>
              <a:t>عام يعينه </a:t>
            </a:r>
            <a:r>
              <a:rPr lang="ar-SA" sz="1900">
                <a:latin typeface="Arial"/>
              </a:rPr>
              <a:t>رئيس المجلس </a:t>
            </a:r>
            <a:r>
              <a:rPr lang="ar-SA" sz="1700" b="1">
                <a:latin typeface="Arial"/>
              </a:rPr>
              <a:t>بناء عل </a:t>
            </a:r>
            <a:r>
              <a:rPr lang="ar-SA" sz="1900">
                <a:latin typeface="Arial"/>
              </a:rPr>
              <a:t>توصية من وزير </a:t>
            </a:r>
            <a:r>
              <a:rPr lang="ar-SA" sz="1700" b="1">
                <a:latin typeface="Arial"/>
              </a:rPr>
              <a:t>التعليم العالي ليتولى </a:t>
            </a:r>
            <a:r>
              <a:rPr lang="ar-SA" sz="1900">
                <a:latin typeface="Arial"/>
              </a:rPr>
              <a:t>أمانة </a:t>
            </a:r>
            <a:r>
              <a:rPr lang="ar-SA" sz="1600" b="1">
                <a:latin typeface="Arial"/>
              </a:rPr>
              <a:t>سر </a:t>
            </a:r>
            <a:r>
              <a:rPr lang="ar-SA" sz="1900">
                <a:latin typeface="Arial"/>
              </a:rPr>
              <a:t>المجلس وبيئة أعإله.</a:t>
            </a:r>
          </a:p>
          <a:p>
            <a:pPr indent="0" algn="ctr" rtl="1">
              <a:lnSpc>
                <a:spcPts val="2680"/>
              </a:lnSpc>
              <a:spcAft>
                <a:spcPts val="980"/>
              </a:spcAft>
            </a:pPr>
            <a:r>
              <a:rPr lang="ar-SA" sz="2400" b="1">
                <a:latin typeface="Arial"/>
              </a:rPr>
              <a:t>المادة الثامنة عشرة</a:t>
            </a:r>
          </a:p>
          <a:p>
            <a:pPr indent="317500" algn="r" rtl="1">
              <a:lnSpc>
                <a:spcPts val="2120"/>
              </a:lnSpc>
              <a:spcAft>
                <a:spcPts val="630"/>
              </a:spcAft>
            </a:pPr>
            <a:r>
              <a:rPr lang="ar-SA" sz="1600" b="1">
                <a:latin typeface="Arial"/>
              </a:rPr>
              <a:t>يتولى </a:t>
            </a:r>
            <a:r>
              <a:rPr lang="ar-SA" sz="1900">
                <a:latin typeface="Arial"/>
              </a:rPr>
              <a:t>إدارة الجامعة :</a:t>
            </a:r>
          </a:p>
          <a:p>
            <a:pPr indent="317500" algn="r" rtl="1">
              <a:lnSpc>
                <a:spcPts val="2897"/>
              </a:lnSpc>
            </a:pPr>
            <a:r>
              <a:rPr lang="ar-SA" sz="1900">
                <a:latin typeface="Arial"/>
              </a:rPr>
              <a:t>-    مجلس الجامعة </a:t>
            </a:r>
            <a:r>
              <a:rPr lang="en-US" sz="1100">
                <a:latin typeface="Arial Unicode MS"/>
              </a:rPr>
              <a:t>٠</a:t>
            </a:r>
          </a:p>
          <a:p>
            <a:pPr indent="317500" algn="r" rtl="1">
              <a:lnSpc>
                <a:spcPts val="2897"/>
              </a:lnSpc>
            </a:pPr>
            <a:r>
              <a:rPr lang="ar-SA" sz="1600" b="1">
                <a:latin typeface="Arial"/>
              </a:rPr>
              <a:t>-    مدير </a:t>
            </a:r>
            <a:r>
              <a:rPr lang="ar-SA" sz="1900">
                <a:latin typeface="Arial"/>
              </a:rPr>
              <a:t>الجامعة .</a:t>
            </a:r>
          </a:p>
          <a:p>
            <a:pPr indent="317500" algn="r" rtl="1">
              <a:lnSpc>
                <a:spcPts val="2897"/>
              </a:lnSpc>
              <a:spcAft>
                <a:spcPts val="3290"/>
              </a:spcAft>
            </a:pPr>
            <a:r>
              <a:rPr lang="ar-SA" sz="1900">
                <a:latin typeface="Arial"/>
              </a:rPr>
              <a:t>-    وكلاء الجامعة .</a:t>
            </a:r>
          </a:p>
        </p:txBody>
      </p:sp>
      <p:sp>
        <p:nvSpPr>
          <p:cNvPr id="3" name="Rectangle 2"/>
          <p:cNvSpPr/>
          <p:nvPr/>
        </p:nvSpPr>
        <p:spPr>
          <a:xfrm>
            <a:off x="1003696" y="5797153"/>
            <a:ext cx="5604272" cy="426124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 rtl="1">
              <a:lnSpc>
                <a:spcPts val="5822"/>
              </a:lnSpc>
              <a:spcBef>
                <a:spcPts val="3290"/>
              </a:spcBef>
            </a:pPr>
            <a:r>
              <a:rPr lang="en-US" sz="2900" b="1">
                <a:solidFill>
                  <a:srgbClr val="1083DD"/>
                </a:solidFill>
                <a:latin typeface="Arial"/>
              </a:rPr>
              <a:t>٠</a:t>
            </a:r>
            <a:r>
              <a:rPr lang="ar-SA" sz="2900" b="1">
                <a:solidFill>
                  <a:srgbClr val="1083DD"/>
                </a:solidFill>
                <a:latin typeface="Arial"/>
              </a:rPr>
              <a:t>هدم ؟لجامعة</a:t>
            </a:r>
          </a:p>
          <a:p>
            <a:pPr indent="0" algn="ctr" rtl="1">
              <a:lnSpc>
                <a:spcPts val="5822"/>
              </a:lnSpc>
            </a:pPr>
            <a:r>
              <a:rPr lang="ar-SA" sz="2400" b="1">
                <a:latin typeface="Arial"/>
              </a:rPr>
              <a:t>المادة التاسعة عفرة</a:t>
            </a:r>
          </a:p>
          <a:p>
            <a:pPr indent="317500" algn="r" rtl="1">
              <a:lnSpc>
                <a:spcPts val="2120"/>
              </a:lnSpc>
              <a:spcAft>
                <a:spcPts val="980"/>
              </a:spcAft>
            </a:pPr>
            <a:r>
              <a:rPr lang="ar-SA" sz="1900">
                <a:latin typeface="Arial"/>
              </a:rPr>
              <a:t>يتألف مجلس الجامعة عل الوجه الآني:</a:t>
            </a:r>
          </a:p>
          <a:p>
            <a:pPr indent="0" algn="just" rtl="1">
              <a:lnSpc>
                <a:spcPts val="2841"/>
              </a:lnSpc>
            </a:pPr>
            <a:r>
              <a:rPr lang="en-US" sz="1900">
                <a:latin typeface="Arial"/>
              </a:rPr>
              <a:t>١</a:t>
            </a:r>
            <a:r>
              <a:rPr lang="ar-SA" sz="1900">
                <a:latin typeface="Arial"/>
              </a:rPr>
              <a:t> - وزير التعليم العالي    رئيا للمجلس</a:t>
            </a:r>
          </a:p>
          <a:p>
            <a:pPr indent="0" algn="just" rtl="1">
              <a:lnSpc>
                <a:spcPts val="2841"/>
              </a:lnSpc>
            </a:pPr>
            <a:r>
              <a:rPr lang="en-US" sz="1900">
                <a:latin typeface="Arial"/>
              </a:rPr>
              <a:t>٢</a:t>
            </a:r>
            <a:r>
              <a:rPr lang="ar-SA" sz="1900">
                <a:latin typeface="Arial"/>
              </a:rPr>
              <a:t> - مدير الجامعة    ناثبا للرئيس</a:t>
            </a:r>
          </a:p>
          <a:p>
            <a:pPr marL="2724150" indent="0" algn="r" rtl="1">
              <a:lnSpc>
                <a:spcPts val="2841"/>
              </a:lnSpc>
            </a:pPr>
            <a:r>
              <a:rPr lang="en-US" sz="1900">
                <a:latin typeface="Arial"/>
              </a:rPr>
              <a:t>٣</a:t>
            </a:r>
            <a:r>
              <a:rPr lang="ar-SA" sz="1900">
                <a:latin typeface="Arial"/>
              </a:rPr>
              <a:t> - وكلاء الجامعة . </a:t>
            </a:r>
            <a:r>
              <a:rPr lang="en-US" sz="1600" b="1">
                <a:latin typeface="Arial"/>
              </a:rPr>
              <a:t>٤</a:t>
            </a:r>
            <a:r>
              <a:rPr lang="ar-SA" sz="1600" b="1">
                <a:latin typeface="Arial"/>
              </a:rPr>
              <a:t> </a:t>
            </a:r>
            <a:r>
              <a:rPr lang="ar-SA" sz="1900">
                <a:latin typeface="Arial"/>
              </a:rPr>
              <a:t>- أمين عام مجلس التعليم العالي. .-العمداء.</a:t>
            </a:r>
          </a:p>
          <a:p>
            <a:pPr indent="0" algn="just" rtl="1">
              <a:lnSpc>
                <a:spcPts val="2230"/>
              </a:lnSpc>
            </a:pPr>
            <a:r>
              <a:rPr lang="en-US" sz="1900">
                <a:latin typeface="Arial"/>
              </a:rPr>
              <a:t>٦</a:t>
            </a:r>
            <a:r>
              <a:rPr lang="ar-SA" sz="1900">
                <a:latin typeface="Arial"/>
              </a:rPr>
              <a:t> - ثلاثة من ذوي </a:t>
            </a:r>
            <a:r>
              <a:rPr lang="ar-SA" sz="2000">
                <a:latin typeface="Arial"/>
              </a:rPr>
              <a:t>الخرة </a:t>
            </a:r>
            <a:r>
              <a:rPr lang="ar-SA" sz="1600" b="1">
                <a:latin typeface="Arial"/>
              </a:rPr>
              <a:t>يعينهم </a:t>
            </a:r>
            <a:r>
              <a:rPr lang="ar-SA" sz="1900">
                <a:latin typeface="Arial"/>
              </a:rPr>
              <a:t>وزير </a:t>
            </a:r>
            <a:r>
              <a:rPr lang="ar-SA" sz="1600" b="1">
                <a:latin typeface="Arial"/>
              </a:rPr>
              <a:t>التعليم العالي </a:t>
            </a:r>
            <a:r>
              <a:rPr lang="ar-SA" sz="2000">
                <a:latin typeface="Arial"/>
              </a:rPr>
              <a:t>لمدة </a:t>
            </a:r>
            <a:r>
              <a:rPr lang="ar-SA" sz="1900">
                <a:latin typeface="Arial"/>
              </a:rPr>
              <a:t>ثلاث</a:t>
            </a:r>
          </a:p>
          <a:p>
            <a:pPr marR="419100" indent="0" algn="r" rtl="1">
              <a:lnSpc>
                <a:spcPts val="1900"/>
              </a:lnSpc>
            </a:pPr>
            <a:r>
              <a:rPr lang="ar-SA" sz="1700">
                <a:latin typeface="Arial"/>
              </a:rPr>
              <a:t>سنوات </a:t>
            </a:r>
            <a:r>
              <a:rPr lang="en-US" sz="1050">
                <a:latin typeface="Arial Unicode MS"/>
              </a:rPr>
              <a:t>٠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106" y="1899683"/>
            <a:ext cx="5596270" cy="812327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 rtl="1">
              <a:lnSpc>
                <a:spcPts val="2680"/>
              </a:lnSpc>
              <a:spcAft>
                <a:spcPts val="910"/>
              </a:spcAft>
            </a:pPr>
            <a:r>
              <a:rPr lang="ar-SA" sz="2400" b="1">
                <a:latin typeface="Arial"/>
              </a:rPr>
              <a:t>المادة العشرون</a:t>
            </a:r>
          </a:p>
          <a:p>
            <a:pPr indent="304800" algn="just" rtl="1">
              <a:lnSpc>
                <a:spcPts val="2847"/>
              </a:lnSpc>
            </a:pPr>
            <a:r>
              <a:rPr lang="ar-SA" sz="1900">
                <a:latin typeface="Arial"/>
              </a:rPr>
              <a:t>مع التقيد </a:t>
            </a:r>
            <a:r>
              <a:rPr lang="ar-SA" sz="1600" b="1">
                <a:latin typeface="Arial"/>
              </a:rPr>
              <a:t>بإ </a:t>
            </a:r>
            <a:r>
              <a:rPr lang="ar-SA" sz="1900">
                <a:latin typeface="Arial"/>
              </a:rPr>
              <a:t>يقخي </a:t>
            </a:r>
            <a:r>
              <a:rPr lang="ar-SA" sz="1600" b="1">
                <a:latin typeface="Arial"/>
              </a:rPr>
              <a:t>به </a:t>
            </a:r>
            <a:r>
              <a:rPr lang="ar-SA" sz="1900">
                <a:latin typeface="Arial"/>
              </a:rPr>
              <a:t>هذا النظام وغيره من الأنظمة، وما تقفي </a:t>
            </a:r>
            <a:r>
              <a:rPr lang="ar-SA" sz="1600" b="1">
                <a:latin typeface="Arial"/>
              </a:rPr>
              <a:t>به </a:t>
            </a:r>
            <a:r>
              <a:rPr lang="ar-SA" sz="1700">
                <a:latin typeface="Arial"/>
              </a:rPr>
              <a:t>قرارات </a:t>
            </a:r>
            <a:r>
              <a:rPr lang="ar-SA" sz="1900">
                <a:latin typeface="Arial"/>
              </a:rPr>
              <a:t>مجلس </a:t>
            </a:r>
            <a:r>
              <a:rPr lang="ar-SA" sz="1600" b="1">
                <a:latin typeface="Arial"/>
              </a:rPr>
              <a:t>التعليم </a:t>
            </a:r>
            <a:r>
              <a:rPr lang="ar-SA" sz="1900">
                <a:latin typeface="Arial"/>
              </a:rPr>
              <a:t>العالي، </a:t>
            </a:r>
            <a:r>
              <a:rPr lang="ar-SA" sz="1600" b="1">
                <a:latin typeface="Arial"/>
              </a:rPr>
              <a:t>يتولى </a:t>
            </a:r>
            <a:r>
              <a:rPr lang="ar-SA" sz="1900">
                <a:latin typeface="Arial"/>
              </a:rPr>
              <a:t>محلب الجامعة تصريف ا</a:t>
            </a:r>
            <a:r>
              <a:rPr lang="ar-SA" sz="2000">
                <a:latin typeface="Arial"/>
              </a:rPr>
              <a:t>لشؤون </a:t>
            </a:r>
            <a:r>
              <a:rPr lang="ar-SA" sz="1900">
                <a:latin typeface="Arial"/>
              </a:rPr>
              <a:t>العلمية، والإدارية، والمالية، وتنفيذ </a:t>
            </a:r>
            <a:r>
              <a:rPr lang="ar-SA" sz="1700">
                <a:latin typeface="Arial"/>
              </a:rPr>
              <a:t>الماسة </a:t>
            </a:r>
            <a:r>
              <a:rPr lang="ar-SA" sz="1900">
                <a:latin typeface="Arial"/>
              </a:rPr>
              <a:t>العامة للجامعة، وله </a:t>
            </a:r>
            <a:r>
              <a:rPr lang="ar-SA" sz="2000">
                <a:latin typeface="Arial"/>
              </a:rPr>
              <a:t>عل</a:t>
            </a:r>
          </a:p>
          <a:p>
            <a:pPr indent="0" algn="r" rtl="1">
              <a:lnSpc>
                <a:spcPts val="3098"/>
              </a:lnSpc>
            </a:pPr>
            <a:r>
              <a:rPr lang="ar-SA" sz="2000">
                <a:latin typeface="Arial"/>
              </a:rPr>
              <a:t>الحصوحس :</a:t>
            </a:r>
          </a:p>
          <a:p>
            <a:pPr indent="0" algn="r" rtl="1">
              <a:lnSpc>
                <a:spcPts val="3098"/>
              </a:lnSpc>
            </a:pPr>
            <a:r>
              <a:rPr lang="en-US" sz="1900">
                <a:latin typeface="Arial"/>
              </a:rPr>
              <a:t>١</a:t>
            </a:r>
            <a:r>
              <a:rPr lang="ar-SA" sz="1900">
                <a:latin typeface="Arial"/>
              </a:rPr>
              <a:t> - اعتإد خطة التدريب والابتعاث . </a:t>
            </a:r>
            <a:r>
              <a:rPr lang="en-US" sz="1900">
                <a:latin typeface="Arial"/>
              </a:rPr>
              <a:t>٢</a:t>
            </a:r>
            <a:r>
              <a:rPr lang="ar-SA" sz="1900">
                <a:latin typeface="Arial"/>
              </a:rPr>
              <a:t> - إقراح إنثماء كليات، ومعاهد، وأقسام، ومراكز بحث، وعإدات ساندة، واقراح تعديا أسهائها، أو دمجها أو إلفاثها </a:t>
            </a:r>
            <a:r>
              <a:rPr lang="en-US" sz="1050">
                <a:latin typeface="Arial Unicode MS"/>
              </a:rPr>
              <a:t>٠</a:t>
            </a:r>
            <a:r>
              <a:rPr lang="ar-SA" sz="1050">
                <a:latin typeface="Arial Unicode MS"/>
              </a:rPr>
              <a:t> </a:t>
            </a:r>
            <a:r>
              <a:rPr lang="en-US" sz="1900">
                <a:latin typeface="Arial"/>
              </a:rPr>
              <a:t>٣</a:t>
            </a:r>
            <a:r>
              <a:rPr lang="ar-SA" sz="1900">
                <a:latin typeface="Arial"/>
              </a:rPr>
              <a:t> - إقرار التخصمات العلمية وبرامح الدراسات العليا . </a:t>
            </a:r>
            <a:r>
              <a:rPr lang="en-US" sz="1600" b="1">
                <a:latin typeface="Arial"/>
              </a:rPr>
              <a:t>٤</a:t>
            </a:r>
            <a:r>
              <a:rPr lang="ar-SA" sz="1600" b="1">
                <a:latin typeface="Arial"/>
              </a:rPr>
              <a:t> </a:t>
            </a:r>
            <a:r>
              <a:rPr lang="ar-SA" sz="1900">
                <a:latin typeface="Arial"/>
              </a:rPr>
              <a:t>- منح الدرجات العلمية لخرمجي الجامعة . </a:t>
            </a:r>
            <a:r>
              <a:rPr lang="en-US" sz="1900">
                <a:latin typeface="Arial"/>
              </a:rPr>
              <a:t>٥</a:t>
            </a:r>
            <a:r>
              <a:rPr lang="ar-SA" sz="1900">
                <a:latin typeface="Arial"/>
              </a:rPr>
              <a:t> </a:t>
            </a:r>
            <a:r>
              <a:rPr lang="en-US" sz="700">
                <a:latin typeface="Arial"/>
              </a:rPr>
              <a:t>٠</a:t>
            </a:r>
            <a:r>
              <a:rPr lang="ar-SA" sz="700">
                <a:latin typeface="Arial"/>
              </a:rPr>
              <a:t> </a:t>
            </a:r>
            <a:r>
              <a:rPr lang="ar-SA" sz="1900">
                <a:latin typeface="Arial"/>
              </a:rPr>
              <a:t>منح الدكتوراه الفخرية </a:t>
            </a:r>
            <a:r>
              <a:rPr lang="ar-SA" sz="700">
                <a:latin typeface="Arial"/>
              </a:rPr>
              <a:t>.</a:t>
            </a:r>
          </a:p>
          <a:p>
            <a:pPr marR="431800" indent="-431800" algn="r" rtl="1">
              <a:lnSpc>
                <a:spcPts val="2958"/>
              </a:lnSpc>
            </a:pPr>
            <a:r>
              <a:rPr lang="en-US" sz="1900">
                <a:latin typeface="Arial"/>
              </a:rPr>
              <a:t>٦</a:t>
            </a:r>
            <a:r>
              <a:rPr lang="ar-SA" sz="1900">
                <a:latin typeface="Arial"/>
              </a:rPr>
              <a:t> - تحديد تغصيلات التقويم الدرامي وفقا للاطار العام لبداية الدراسة ونهايتها وتحديد الإجازات الني تتخللها .</a:t>
            </a:r>
          </a:p>
          <a:p>
            <a:pPr marR="431800" indent="-431800" algn="just" rtl="1">
              <a:lnSpc>
                <a:spcPts val="2651"/>
              </a:lnSpc>
            </a:pPr>
            <a:r>
              <a:rPr lang="en-US" sz="1900">
                <a:latin typeface="Arial"/>
              </a:rPr>
              <a:t>٧</a:t>
            </a:r>
            <a:r>
              <a:rPr lang="ar-SA" sz="1900">
                <a:latin typeface="Arial"/>
              </a:rPr>
              <a:t> — </a:t>
            </a:r>
            <a:r>
              <a:rPr lang="ar-SA" sz="2000">
                <a:latin typeface="Arial"/>
              </a:rPr>
              <a:t>إعارة أعضاء </a:t>
            </a:r>
            <a:r>
              <a:rPr lang="ar-SA" sz="1900">
                <a:latin typeface="Arial"/>
              </a:rPr>
              <a:t>هيئة التدريس، وندبهم، </a:t>
            </a:r>
            <a:r>
              <a:rPr lang="ar-SA" sz="2000">
                <a:latin typeface="Arial"/>
              </a:rPr>
              <a:t>وإيغادهم لمهإت </a:t>
            </a:r>
            <a:r>
              <a:rPr lang="ar-SA" sz="1900">
                <a:latin typeface="Arial"/>
              </a:rPr>
              <a:t>علمية، </a:t>
            </a:r>
            <a:r>
              <a:rPr lang="ar-SA" sz="2000">
                <a:latin typeface="Arial"/>
              </a:rPr>
              <a:t>ومنحهم إجازة التغرغ العلمي، وإنهاء خدماتهم وفق </a:t>
            </a:r>
            <a:r>
              <a:rPr lang="ar-SA" sz="1900">
                <a:latin typeface="Arial"/>
              </a:rPr>
              <a:t>القواعد المنظمة </a:t>
            </a:r>
            <a:r>
              <a:rPr lang="ar-SA" sz="2000">
                <a:latin typeface="Arial"/>
              </a:rPr>
              <a:t>لذلك.</a:t>
            </a:r>
          </a:p>
          <a:p>
            <a:pPr marR="431800" indent="-431800" algn="r" rtl="1">
              <a:lnSpc>
                <a:spcPts val="2958"/>
              </a:lnSpc>
            </a:pPr>
            <a:r>
              <a:rPr lang="en-US" sz="1900">
                <a:latin typeface="Arial"/>
              </a:rPr>
              <a:t>٨</a:t>
            </a:r>
            <a:r>
              <a:rPr lang="ar-SA" sz="1900">
                <a:latin typeface="Arial"/>
              </a:rPr>
              <a:t> </a:t>
            </a:r>
            <a:r>
              <a:rPr lang="en-US" sz="700">
                <a:latin typeface="Arial"/>
              </a:rPr>
              <a:t>٠</a:t>
            </a:r>
            <a:r>
              <a:rPr lang="ar-SA" sz="700">
                <a:latin typeface="Arial"/>
              </a:rPr>
              <a:t> </a:t>
            </a:r>
            <a:r>
              <a:rPr lang="ar-SA" sz="1700">
                <a:latin typeface="Arial"/>
              </a:rPr>
              <a:t>إقرار المنا</a:t>
            </a:r>
            <a:r>
              <a:rPr lang="ar-SA" sz="1900">
                <a:latin typeface="Arial"/>
              </a:rPr>
              <a:t>هح وخطط </a:t>
            </a:r>
            <a:r>
              <a:rPr lang="ar-SA" sz="1700">
                <a:latin typeface="Arial"/>
              </a:rPr>
              <a:t>الدراسة </a:t>
            </a:r>
            <a:r>
              <a:rPr lang="ar-SA" sz="1900">
                <a:latin typeface="Arial"/>
              </a:rPr>
              <a:t>والكتب </a:t>
            </a:r>
            <a:r>
              <a:rPr lang="ar-SA" sz="1700">
                <a:latin typeface="Arial"/>
              </a:rPr>
              <a:t>المقررة </a:t>
            </a:r>
            <a:r>
              <a:rPr lang="ar-SA" sz="1900">
                <a:latin typeface="Arial"/>
              </a:rPr>
              <a:t>والمراجع </a:t>
            </a:r>
            <a:r>
              <a:rPr lang="ar-SA" sz="1600" b="1">
                <a:latin typeface="Arial"/>
              </a:rPr>
              <a:t>بناء </a:t>
            </a:r>
            <a:r>
              <a:rPr lang="ar-SA" sz="1900">
                <a:latin typeface="Arial"/>
              </a:rPr>
              <a:t>عل </a:t>
            </a:r>
            <a:r>
              <a:rPr lang="ar-SA" sz="1700">
                <a:latin typeface="Arial"/>
              </a:rPr>
              <a:t>إقزاح </a:t>
            </a:r>
            <a:r>
              <a:rPr lang="ar-SA" sz="1900">
                <a:latin typeface="Arial"/>
              </a:rPr>
              <a:t>مجالس </a:t>
            </a:r>
            <a:r>
              <a:rPr lang="ar-SA" sz="1700">
                <a:latin typeface="Arial"/>
              </a:rPr>
              <a:t>الكليات </a:t>
            </a:r>
            <a:r>
              <a:rPr lang="ar-SA" sz="1900">
                <a:latin typeface="Arial"/>
              </a:rPr>
              <a:t>والمعاهد المختصة .</a:t>
            </a:r>
          </a:p>
          <a:p>
            <a:pPr indent="0" algn="r" rtl="1">
              <a:lnSpc>
                <a:spcPts val="2958"/>
              </a:lnSpc>
            </a:pPr>
            <a:r>
              <a:rPr lang="en-US" sz="2000">
                <a:latin typeface="Arial"/>
              </a:rPr>
              <a:t>٩</a:t>
            </a:r>
            <a:r>
              <a:rPr lang="ar-SA" sz="2000">
                <a:latin typeface="Arial"/>
              </a:rPr>
              <a:t> </a:t>
            </a:r>
            <a:r>
              <a:rPr lang="en-US" sz="700">
                <a:latin typeface="Arial"/>
              </a:rPr>
              <a:t>٠</a:t>
            </a:r>
            <a:r>
              <a:rPr lang="ar-SA" sz="700">
                <a:latin typeface="Arial"/>
              </a:rPr>
              <a:t> </a:t>
            </a:r>
            <a:r>
              <a:rPr lang="ar-SA" sz="2000">
                <a:latin typeface="Arial"/>
              </a:rPr>
              <a:t>إقزاح المكافات والإعانات للطلاب عل اختلاف أنواعها. </a:t>
            </a:r>
            <a:r>
              <a:rPr lang="en-US" sz="1900">
                <a:latin typeface="Arial"/>
              </a:rPr>
              <a:t>٠</a:t>
            </a:r>
            <a:r>
              <a:rPr lang="ar-SA" sz="1900">
                <a:latin typeface="Arial"/>
              </a:rPr>
              <a:t> </a:t>
            </a:r>
            <a:r>
              <a:rPr lang="en-US" sz="1900">
                <a:latin typeface="Arial"/>
              </a:rPr>
              <a:t>١</a:t>
            </a:r>
            <a:r>
              <a:rPr lang="ar-SA" sz="1900">
                <a:latin typeface="Arial"/>
              </a:rPr>
              <a:t> </a:t>
            </a:r>
            <a:r>
              <a:rPr lang="ar-SA" sz="2000">
                <a:latin typeface="Arial"/>
              </a:rPr>
              <a:t>- الموافقة عل مثروع ميزانية الجامعة ورفعها إلى وزير التعليم العالي.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7262" y="1668065"/>
            <a:ext cx="5647134" cy="689014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 rtl="1">
              <a:lnSpc>
                <a:spcPts val="3122"/>
              </a:lnSpc>
            </a:pPr>
            <a:r>
              <a:rPr lang="en-US" sz="1900">
                <a:latin typeface="Arial"/>
              </a:rPr>
              <a:t>١١</a:t>
            </a:r>
            <a:r>
              <a:rPr lang="ar-SA" sz="1900">
                <a:latin typeface="Arial"/>
              </a:rPr>
              <a:t>-    رب مزب ماب أووظيفية.</a:t>
            </a:r>
          </a:p>
          <a:p>
            <a:pPr indent="0" algn="r" rtl="1">
              <a:lnSpc>
                <a:spcPts val="3122"/>
              </a:lnSpc>
            </a:pPr>
            <a:r>
              <a:rPr lang="en-US" sz="1900">
                <a:latin typeface="Arial"/>
              </a:rPr>
              <a:t>١٢</a:t>
            </a:r>
            <a:r>
              <a:rPr lang="ar-SA" sz="1900">
                <a:latin typeface="Arial"/>
              </a:rPr>
              <a:t>— إقراح اللواح الخاصة بالجامعة أو تعديلها </a:t>
            </a:r>
            <a:r>
              <a:rPr lang="en-US" sz="1200">
                <a:latin typeface="Arial Unicode MS"/>
              </a:rPr>
              <a:t>٠</a:t>
            </a:r>
            <a:r>
              <a:rPr lang="ar-SA" sz="1200">
                <a:latin typeface="Arial Unicode MS"/>
              </a:rPr>
              <a:t> </a:t>
            </a:r>
            <a:r>
              <a:rPr lang="en-US" sz="1900">
                <a:latin typeface="Arial"/>
              </a:rPr>
              <a:t>١٣</a:t>
            </a:r>
            <a:r>
              <a:rPr lang="ar-SA" sz="1900">
                <a:latin typeface="Arial"/>
              </a:rPr>
              <a:t>- مناقشة التقرير السوي </a:t>
            </a:r>
            <a:r>
              <a:rPr lang="ar-SA" sz="1700" b="1">
                <a:latin typeface="Arial"/>
              </a:rPr>
              <a:t>تمهيد</a:t>
            </a:r>
            <a:r>
              <a:rPr lang="ar-SA" sz="1900">
                <a:latin typeface="Arial"/>
              </a:rPr>
              <a:t>آ لعرضه عل </a:t>
            </a:r>
            <a:r>
              <a:rPr lang="ar-SA" sz="1800" b="1">
                <a:latin typeface="Arial"/>
              </a:rPr>
              <a:t>مجلس </a:t>
            </a:r>
            <a:r>
              <a:rPr lang="ar-SA" sz="1900">
                <a:latin typeface="Arial"/>
              </a:rPr>
              <a:t>التعليم العالي . </a:t>
            </a:r>
            <a:r>
              <a:rPr lang="en-US" sz="1600" b="1">
                <a:latin typeface="Arial"/>
              </a:rPr>
              <a:t>١٤</a:t>
            </a:r>
            <a:r>
              <a:rPr lang="ar-SA" sz="1600" b="1">
                <a:latin typeface="Arial"/>
              </a:rPr>
              <a:t>— </a:t>
            </a:r>
            <a:r>
              <a:rPr lang="ar-SA" sz="1900">
                <a:latin typeface="Arial"/>
              </a:rPr>
              <a:t>تحديد المبالغ الني </a:t>
            </a:r>
            <a:r>
              <a:rPr lang="ar-SA" sz="1600" b="1">
                <a:latin typeface="Arial"/>
              </a:rPr>
              <a:t>تخصمى </a:t>
            </a:r>
            <a:r>
              <a:rPr lang="ar-SA" sz="1900">
                <a:latin typeface="Arial"/>
              </a:rPr>
              <a:t>لكل كلية </a:t>
            </a:r>
            <a:r>
              <a:rPr lang="ar-SA" sz="2000">
                <a:latin typeface="Arial"/>
              </a:rPr>
              <a:t>ومعهد </a:t>
            </a:r>
            <a:r>
              <a:rPr lang="ar-SA" sz="1900">
                <a:latin typeface="Arial"/>
              </a:rPr>
              <a:t>وعإدة </a:t>
            </a:r>
            <a:r>
              <a:rPr lang="ar-SA" sz="2000">
                <a:latin typeface="Arial"/>
              </a:rPr>
              <a:t>ساندة </a:t>
            </a:r>
            <a:r>
              <a:rPr lang="ar-SA" sz="1900">
                <a:latin typeface="Arial"/>
              </a:rPr>
              <a:t>ومركز بحث مستقل للإنفاق </a:t>
            </a:r>
            <a:r>
              <a:rPr lang="ar-SA" sz="2200">
                <a:latin typeface="Arial"/>
              </a:rPr>
              <a:t>مب في </a:t>
            </a:r>
            <a:r>
              <a:rPr lang="ar-SA" sz="2000">
                <a:latin typeface="Arial"/>
              </a:rPr>
              <a:t>حدود </a:t>
            </a:r>
            <a:r>
              <a:rPr lang="ar-SA" sz="1900">
                <a:latin typeface="Arial"/>
              </a:rPr>
              <a:t>اللائحة المالية </a:t>
            </a:r>
            <a:r>
              <a:rPr lang="ar-SA" sz="2200">
                <a:latin typeface="Arial"/>
              </a:rPr>
              <a:t>.</a:t>
            </a:r>
          </a:p>
          <a:p>
            <a:pPr indent="0" algn="just" rtl="1">
              <a:lnSpc>
                <a:spcPts val="3122"/>
              </a:lnSpc>
              <a:spcAft>
                <a:spcPts val="350"/>
              </a:spcAft>
            </a:pPr>
            <a:r>
              <a:rPr lang="en-US" sz="1900">
                <a:latin typeface="Arial"/>
              </a:rPr>
              <a:t>١٥</a:t>
            </a:r>
            <a:r>
              <a:rPr lang="ar-SA" sz="1900">
                <a:latin typeface="Arial"/>
              </a:rPr>
              <a:t>- مناقثة </a:t>
            </a:r>
            <a:r>
              <a:rPr lang="ar-SA" sz="1700" b="1">
                <a:latin typeface="Arial"/>
              </a:rPr>
              <a:t>الحساب الختامي </a:t>
            </a:r>
            <a:r>
              <a:rPr lang="ar-SA" sz="1900">
                <a:latin typeface="Arial"/>
              </a:rPr>
              <a:t>للجامعة </a:t>
            </a:r>
            <a:r>
              <a:rPr lang="ar-SA" sz="1700" b="1">
                <a:latin typeface="Arial"/>
              </a:rPr>
              <a:t>تمهيد</a:t>
            </a:r>
            <a:r>
              <a:rPr lang="ar-SA" sz="1900">
                <a:latin typeface="Arial"/>
              </a:rPr>
              <a:t>آ </a:t>
            </a:r>
            <a:r>
              <a:rPr lang="ar-SA" sz="1800">
                <a:latin typeface="Arial"/>
              </a:rPr>
              <a:t>لرفعه </a:t>
            </a:r>
            <a:r>
              <a:rPr lang="ar-SA" sz="1900">
                <a:latin typeface="Arial"/>
              </a:rPr>
              <a:t>إلى </a:t>
            </a:r>
            <a:r>
              <a:rPr lang="ar-SA" sz="1700">
                <a:latin typeface="Arial"/>
              </a:rPr>
              <a:t>رثسر </a:t>
            </a:r>
            <a:r>
              <a:rPr lang="ar-SA" sz="1900">
                <a:latin typeface="Arial"/>
              </a:rPr>
              <a:t>مجلس</a:t>
            </a:r>
          </a:p>
          <a:p>
            <a:pPr marR="584200" indent="0" algn="r" rtl="1">
              <a:lnSpc>
                <a:spcPts val="2120"/>
              </a:lnSpc>
              <a:spcAft>
                <a:spcPts val="350"/>
              </a:spcAft>
            </a:pPr>
            <a:r>
              <a:rPr lang="ar-SA" sz="1900">
                <a:latin typeface="Arial"/>
              </a:rPr>
              <a:t>الوزراء.</a:t>
            </a:r>
          </a:p>
          <a:p>
            <a:pPr indent="0" algn="just" rtl="1">
              <a:lnSpc>
                <a:spcPts val="2120"/>
              </a:lnSpc>
              <a:spcAft>
                <a:spcPts val="350"/>
              </a:spcAft>
            </a:pPr>
            <a:r>
              <a:rPr lang="en-US" sz="1900">
                <a:latin typeface="Arial"/>
              </a:rPr>
              <a:t>١٦</a:t>
            </a:r>
            <a:r>
              <a:rPr lang="ar-SA" sz="1900">
                <a:latin typeface="Arial"/>
              </a:rPr>
              <a:t>- إقرار خطط الثاط </a:t>
            </a:r>
            <a:r>
              <a:rPr lang="ar-SA" sz="1700" b="1">
                <a:latin typeface="Arial"/>
              </a:rPr>
              <a:t>اللامبجي </a:t>
            </a:r>
            <a:r>
              <a:rPr lang="ar-SA" sz="1900">
                <a:latin typeface="Arial"/>
              </a:rPr>
              <a:t>للجامعة .</a:t>
            </a:r>
          </a:p>
          <a:p>
            <a:pPr indent="0" algn="just" rtl="1">
              <a:lnSpc>
                <a:spcPts val="2120"/>
              </a:lnSpc>
              <a:spcAft>
                <a:spcPts val="910"/>
              </a:spcAft>
            </a:pPr>
            <a:r>
              <a:rPr lang="en-US" sz="1900">
                <a:latin typeface="Arial"/>
              </a:rPr>
              <a:t>١٧</a:t>
            </a:r>
            <a:r>
              <a:rPr lang="ar-SA" sz="1900">
                <a:latin typeface="Arial"/>
              </a:rPr>
              <a:t>— اليت في </a:t>
            </a:r>
            <a:r>
              <a:rPr lang="ar-SA" sz="1600" b="1">
                <a:latin typeface="Arial"/>
              </a:rPr>
              <a:t>تعيين </a:t>
            </a:r>
            <a:r>
              <a:rPr lang="ar-SA" sz="1900">
                <a:latin typeface="Arial"/>
              </a:rPr>
              <a:t>أعضاء هيئة التدرس </a:t>
            </a:r>
            <a:r>
              <a:rPr lang="ar-SA" sz="1600" b="1">
                <a:latin typeface="Arial"/>
              </a:rPr>
              <a:t>بناء </a:t>
            </a:r>
            <a:r>
              <a:rPr lang="ar-SA" sz="1900">
                <a:latin typeface="Arial"/>
              </a:rPr>
              <a:t>عل </a:t>
            </a:r>
            <a:r>
              <a:rPr lang="ar-SA" sz="1600" b="1">
                <a:latin typeface="Arial"/>
              </a:rPr>
              <a:t>توصب </a:t>
            </a:r>
            <a:r>
              <a:rPr lang="ar-SA" sz="1900">
                <a:latin typeface="Arial"/>
              </a:rPr>
              <a:t>المجلس</a:t>
            </a:r>
          </a:p>
          <a:p>
            <a:pPr marR="584200" indent="0" algn="r" rtl="1">
              <a:lnSpc>
                <a:spcPts val="2230"/>
              </a:lnSpc>
              <a:spcAft>
                <a:spcPts val="350"/>
              </a:spcAft>
            </a:pPr>
            <a:r>
              <a:rPr lang="ar-SA" sz="2000">
                <a:latin typeface="Arial"/>
              </a:rPr>
              <a:t>العلمي.</a:t>
            </a:r>
          </a:p>
          <a:p>
            <a:pPr marR="584200" indent="-584200" algn="r" rtl="1">
              <a:lnSpc>
                <a:spcPts val="3459"/>
              </a:lnSpc>
            </a:pPr>
            <a:r>
              <a:rPr lang="en-US" sz="1900">
                <a:latin typeface="Arial"/>
              </a:rPr>
              <a:t>١٨</a:t>
            </a:r>
            <a:r>
              <a:rPr lang="ar-SA" sz="1900">
                <a:latin typeface="Arial"/>
              </a:rPr>
              <a:t>— </a:t>
            </a:r>
            <a:r>
              <a:rPr lang="ar-SA" sz="1600" b="1">
                <a:latin typeface="Arial"/>
              </a:rPr>
              <a:t>قبول التيرعات والهبات والوصايا </a:t>
            </a:r>
            <a:r>
              <a:rPr lang="ar-SA" sz="1900">
                <a:latin typeface="Arial"/>
              </a:rPr>
              <a:t>وغيرها </a:t>
            </a:r>
            <a:r>
              <a:rPr lang="ar-SA" sz="1600" b="1">
                <a:latin typeface="Arial"/>
              </a:rPr>
              <a:t>عل </a:t>
            </a:r>
            <a:r>
              <a:rPr lang="ar-SA" sz="1900">
                <a:latin typeface="Arial"/>
              </a:rPr>
              <a:t>ألا </a:t>
            </a:r>
            <a:r>
              <a:rPr lang="ar-SA" sz="1600" b="1">
                <a:latin typeface="Arial"/>
              </a:rPr>
              <a:t>تتعارظى مع الفرطى الأساسي </a:t>
            </a:r>
            <a:r>
              <a:rPr lang="ar-SA" sz="1900">
                <a:latin typeface="Arial"/>
              </a:rPr>
              <a:t>الذي أنشئت من أجله </a:t>
            </a:r>
            <a:r>
              <a:rPr lang="ar-SA" sz="1600" b="1">
                <a:latin typeface="Arial"/>
              </a:rPr>
              <a:t>الجامعة .</a:t>
            </a:r>
          </a:p>
          <a:p>
            <a:pPr marR="584200" indent="-584200" algn="r" rtl="1">
              <a:lnSpc>
                <a:spcPts val="2559"/>
              </a:lnSpc>
            </a:pPr>
            <a:r>
              <a:rPr lang="en-US" sz="1900">
                <a:latin typeface="Arial"/>
              </a:rPr>
              <a:t>١٩</a:t>
            </a:r>
            <a:r>
              <a:rPr lang="ar-SA" sz="1900">
                <a:latin typeface="Arial"/>
              </a:rPr>
              <a:t>- وطع القواعد المنظمة للطلاب الزاثرين أو المحولين من الجامعة وإليها.</a:t>
            </a:r>
          </a:p>
          <a:p>
            <a:pPr marR="584200" indent="-584200" algn="r" rtl="1">
              <a:lnSpc>
                <a:spcPts val="2981"/>
              </a:lnSpc>
            </a:pPr>
            <a:r>
              <a:rPr lang="en-US" sz="1900">
                <a:latin typeface="Arial"/>
              </a:rPr>
              <a:t>٢٠</a:t>
            </a:r>
            <a:r>
              <a:rPr lang="ar-SA" sz="1900">
                <a:latin typeface="Arial"/>
              </a:rPr>
              <a:t>- الظر في الموصوعات الني </a:t>
            </a:r>
            <a:r>
              <a:rPr lang="ar-SA" sz="1700" b="1">
                <a:latin typeface="Arial"/>
              </a:rPr>
              <a:t>مجيلها </a:t>
            </a:r>
            <a:r>
              <a:rPr lang="ar-SA" sz="1900">
                <a:latin typeface="Arial"/>
              </a:rPr>
              <a:t>إليه وزير </a:t>
            </a:r>
            <a:r>
              <a:rPr lang="ar-SA" sz="1700" b="1">
                <a:latin typeface="Arial"/>
              </a:rPr>
              <a:t>التعليم العالي </a:t>
            </a:r>
            <a:r>
              <a:rPr lang="ar-SA" sz="1900">
                <a:latin typeface="Arial"/>
              </a:rPr>
              <a:t>أو مدير الجامعة أو الني يقخح أي </a:t>
            </a:r>
            <a:r>
              <a:rPr lang="ar-SA" sz="2000">
                <a:latin typeface="Arial"/>
              </a:rPr>
              <a:t>عضو </a:t>
            </a:r>
            <a:r>
              <a:rPr lang="ar-SA" sz="1600" b="1">
                <a:latin typeface="Arial"/>
              </a:rPr>
              <a:t>من </a:t>
            </a:r>
            <a:r>
              <a:rPr lang="ar-SA" sz="1900">
                <a:latin typeface="Arial"/>
              </a:rPr>
              <a:t>أعضاء المجلس عرصها . </a:t>
            </a:r>
            <a:r>
              <a:rPr lang="ar-SA" sz="1700" b="1">
                <a:latin typeface="Arial"/>
              </a:rPr>
              <a:t>وللمجلم </a:t>
            </a:r>
            <a:r>
              <a:rPr lang="ar-SA" sz="1900">
                <a:latin typeface="Arial"/>
              </a:rPr>
              <a:t>تكوين لجان دائمة أو مؤقتة </a:t>
            </a:r>
            <a:r>
              <a:rPr lang="ar-SA" sz="1600" b="1">
                <a:latin typeface="Arial"/>
              </a:rPr>
              <a:t>من </a:t>
            </a:r>
            <a:r>
              <a:rPr lang="ar-SA" sz="1900">
                <a:latin typeface="Arial"/>
              </a:rPr>
              <a:t>بين أعضائه أو </a:t>
            </a:r>
            <a:r>
              <a:rPr lang="ar-SA" sz="1600" b="1">
                <a:latin typeface="Arial"/>
              </a:rPr>
              <a:t>من </a:t>
            </a:r>
            <a:r>
              <a:rPr lang="ar-SA" sz="1900">
                <a:latin typeface="Arial"/>
              </a:rPr>
              <a:t>غيرهم لدراسة ما يكلفهم </a:t>
            </a:r>
            <a:r>
              <a:rPr lang="ar-SA" sz="1600" b="1">
                <a:latin typeface="Arial"/>
              </a:rPr>
              <a:t>به </a:t>
            </a:r>
            <a:r>
              <a:rPr lang="en-US" sz="800">
                <a:latin typeface="Arial Unicode MS"/>
              </a:rPr>
              <a:t>٠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8290" y="603646"/>
            <a:ext cx="617935" cy="66794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96553" y="1768078"/>
            <a:ext cx="5625703" cy="463272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 rtl="1">
              <a:lnSpc>
                <a:spcPts val="2680"/>
              </a:lnSpc>
              <a:spcBef>
                <a:spcPts val="2800"/>
              </a:spcBef>
              <a:spcAft>
                <a:spcPts val="1330"/>
              </a:spcAft>
            </a:pPr>
            <a:r>
              <a:rPr lang="ar-SA" sz="2400" b="1">
                <a:latin typeface="Arial"/>
              </a:rPr>
              <a:t>المادة الحادية والعشرون</a:t>
            </a:r>
          </a:p>
          <a:p>
            <a:pPr indent="304800" algn="r" rtl="1">
              <a:lnSpc>
                <a:spcPts val="2120"/>
              </a:lnSpc>
              <a:spcAft>
                <a:spcPts val="350"/>
              </a:spcAft>
            </a:pPr>
            <a:r>
              <a:rPr lang="ar-SA" sz="1900">
                <a:latin typeface="Arial"/>
              </a:rPr>
              <a:t>مجتمع المجلس بناء عل دعوة </a:t>
            </a:r>
            <a:r>
              <a:rPr lang="ar-SA" sz="1500">
                <a:latin typeface="Arial"/>
              </a:rPr>
              <a:t>رئيسه </a:t>
            </a:r>
            <a:r>
              <a:rPr lang="ar-SA" sz="1900">
                <a:latin typeface="Arial"/>
              </a:rPr>
              <a:t>مرة كل شهر عل الأقل،</a:t>
            </a:r>
          </a:p>
          <a:p>
            <a:pPr indent="0" algn="just" rtl="1">
              <a:lnSpc>
                <a:spcPts val="2981"/>
              </a:lnSpc>
              <a:spcAft>
                <a:spcPts val="910"/>
              </a:spcAft>
            </a:pPr>
            <a:r>
              <a:rPr lang="ar-SA" sz="1900">
                <a:latin typeface="Arial"/>
              </a:rPr>
              <a:t>وللرئيس </a:t>
            </a:r>
            <a:r>
              <a:rPr lang="ar-SA" sz="1800">
                <a:latin typeface="Arial"/>
              </a:rPr>
              <a:t>أن </a:t>
            </a:r>
            <a:r>
              <a:rPr lang="ar-SA" sz="1900">
                <a:latin typeface="Arial"/>
              </a:rPr>
              <a:t>يدعو </a:t>
            </a:r>
            <a:r>
              <a:rPr lang="ar-SA" sz="1600" b="1">
                <a:latin typeface="Arial"/>
              </a:rPr>
              <a:t>المجلس </a:t>
            </a:r>
            <a:r>
              <a:rPr lang="ar-SA" sz="1900">
                <a:latin typeface="Arial"/>
              </a:rPr>
              <a:t>إلى الاجتإع إذا دعت الحاجة لذلك، </a:t>
            </a:r>
            <a:r>
              <a:rPr lang="ar-SA" sz="1600" b="1">
                <a:latin typeface="Arial"/>
              </a:rPr>
              <a:t>وعليه </a:t>
            </a:r>
            <a:r>
              <a:rPr lang="ar-SA" sz="1800">
                <a:latin typeface="Arial"/>
              </a:rPr>
              <a:t>أل </a:t>
            </a:r>
            <a:r>
              <a:rPr lang="ar-SA" sz="1900">
                <a:latin typeface="Arial"/>
              </a:rPr>
              <a:t>يدعوه إذا قدم إليه ثلث </a:t>
            </a:r>
            <a:r>
              <a:rPr lang="ar-SA" sz="2000">
                <a:latin typeface="Arial"/>
              </a:rPr>
              <a:t>الأعضاء </a:t>
            </a:r>
            <a:r>
              <a:rPr lang="ar-SA" sz="1900">
                <a:latin typeface="Arial"/>
              </a:rPr>
              <a:t>طلبا مكتوبا بذلك . ولوزير التعليم العالي </a:t>
            </a:r>
            <a:r>
              <a:rPr lang="ar-SA" sz="1800">
                <a:latin typeface="Arial"/>
              </a:rPr>
              <a:t>ال </a:t>
            </a:r>
            <a:r>
              <a:rPr lang="ar-SA" sz="1900">
                <a:latin typeface="Arial"/>
              </a:rPr>
              <a:t>يطلب إدراج </a:t>
            </a:r>
            <a:r>
              <a:rPr lang="ar-SA" sz="1800">
                <a:latin typeface="Arial"/>
              </a:rPr>
              <a:t>أي </a:t>
            </a:r>
            <a:r>
              <a:rPr lang="ar-SA" sz="1900">
                <a:latin typeface="Arial"/>
              </a:rPr>
              <a:t>سالة يراها في جدول الأعإل، أو تأجيلها </a:t>
            </a:r>
            <a:r>
              <a:rPr lang="ar-SA" sz="1600" b="1">
                <a:latin typeface="Arial"/>
              </a:rPr>
              <a:t>قبا </a:t>
            </a:r>
            <a:r>
              <a:rPr lang="ar-SA" sz="1900">
                <a:latin typeface="Arial"/>
              </a:rPr>
              <a:t>انعقاد المجلس، ولا تكون اجتإعاته </a:t>
            </a:r>
            <a:r>
              <a:rPr lang="ar-SA" sz="1600" b="1">
                <a:latin typeface="Arial"/>
              </a:rPr>
              <a:t>صحيحة </a:t>
            </a:r>
            <a:r>
              <a:rPr lang="ar-SA" sz="1900">
                <a:latin typeface="Arial"/>
              </a:rPr>
              <a:t>إلا إذا حضرها ثلثا </a:t>
            </a:r>
            <a:r>
              <a:rPr lang="ar-SA" sz="2000">
                <a:latin typeface="Arial"/>
              </a:rPr>
              <a:t>أعضائه </a:t>
            </a:r>
            <a:r>
              <a:rPr lang="ar-SA" sz="1900">
                <a:latin typeface="Arial"/>
              </a:rPr>
              <a:t>عل الأقل، ويتولى أمانة المجلس أحد </a:t>
            </a:r>
            <a:r>
              <a:rPr lang="ar-SA" sz="2000">
                <a:latin typeface="Arial"/>
              </a:rPr>
              <a:t>أعضائه </a:t>
            </a:r>
            <a:r>
              <a:rPr lang="ar-SA" sz="1900">
                <a:latin typeface="Arial"/>
              </a:rPr>
              <a:t>بناء عل ترشح من المجلس وموافقة </a:t>
            </a:r>
            <a:r>
              <a:rPr lang="ar-SA" sz="1500">
                <a:latin typeface="Arial"/>
              </a:rPr>
              <a:t>رئيسه .</a:t>
            </a:r>
          </a:p>
          <a:p>
            <a:pPr indent="0" algn="ctr" rtl="1">
              <a:lnSpc>
                <a:spcPts val="2680"/>
              </a:lnSpc>
              <a:spcAft>
                <a:spcPts val="910"/>
              </a:spcAft>
            </a:pPr>
            <a:r>
              <a:rPr lang="ar-SA" sz="2400" b="1">
                <a:latin typeface="Arial"/>
              </a:rPr>
              <a:t>المادة الثانية والعشرون</a:t>
            </a:r>
          </a:p>
          <a:p>
            <a:pPr indent="304800" algn="just" rtl="1">
              <a:lnSpc>
                <a:spcPts val="3459"/>
              </a:lnSpc>
            </a:pPr>
            <a:r>
              <a:rPr lang="ar-SA" sz="1900">
                <a:latin typeface="Arial"/>
              </a:rPr>
              <a:t>تصدر قرارات </a:t>
            </a:r>
            <a:r>
              <a:rPr lang="ar-SA" sz="1600" b="1">
                <a:latin typeface="Arial"/>
              </a:rPr>
              <a:t>المجلس بالأغلبية </a:t>
            </a:r>
            <a:r>
              <a:rPr lang="ar-SA" sz="1900">
                <a:latin typeface="Arial"/>
              </a:rPr>
              <a:t>المطلقة لأصوات </a:t>
            </a:r>
            <a:r>
              <a:rPr lang="ar-SA" sz="1600" b="1">
                <a:latin typeface="Arial"/>
              </a:rPr>
              <a:t>الأعضاء </a:t>
            </a:r>
            <a:r>
              <a:rPr lang="ar-SA" sz="1900">
                <a:latin typeface="Arial"/>
              </a:rPr>
              <a:t>الحاك ين</a:t>
            </a:r>
            <a:r>
              <a:rPr lang="ar-SA" sz="1600" b="1">
                <a:latin typeface="Arial"/>
              </a:rPr>
              <a:t>، </a:t>
            </a:r>
            <a:r>
              <a:rPr lang="ar-SA" sz="1900">
                <a:latin typeface="Arial"/>
              </a:rPr>
              <a:t>وإذا تساوت الأصوات يرجح الجانب الذي </a:t>
            </a:r>
            <a:r>
              <a:rPr lang="ar-SA" sz="1600" b="1">
                <a:latin typeface="Arial"/>
              </a:rPr>
              <a:t>فيه </a:t>
            </a:r>
            <a:r>
              <a:rPr lang="ar-SA" sz="1900">
                <a:latin typeface="Arial"/>
              </a:rPr>
              <a:t>الرئيس.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540</Words>
  <Application>Microsoft Office PowerPoint</Application>
  <PresentationFormat>Custom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 Unicode MS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Aabed</dc:creator>
  <cp:lastModifiedBy>Mohammad Aabed</cp:lastModifiedBy>
  <cp:revision>1</cp:revision>
  <dcterms:modified xsi:type="dcterms:W3CDTF">2015-04-17T19:35:24Z</dcterms:modified>
</cp:coreProperties>
</file>