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8768" y="4239815"/>
            <a:ext cx="4325541" cy="11394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480"/>
              </a:lnSpc>
              <a:spcAft>
                <a:spcPts val="1820"/>
              </a:spcAft>
            </a:pPr>
            <a:r>
              <a:rPr lang="ar-SA" sz="2400" b="1">
                <a:latin typeface="Arial"/>
              </a:rPr>
              <a:t>( الغصل </a:t>
            </a:r>
            <a:r>
              <a:rPr lang="ar-SA" sz="2600">
                <a:latin typeface="Arial Unicode MS"/>
              </a:rPr>
              <a:t>السابع )</a:t>
            </a:r>
          </a:p>
          <a:p>
            <a:pPr indent="0" algn="r" rtl="1">
              <a:lnSpc>
                <a:spcPts val="4690"/>
              </a:lnSpc>
            </a:pPr>
            <a:r>
              <a:rPr lang="ar-SA" sz="4200" b="1">
                <a:solidFill>
                  <a:srgbClr val="82B593"/>
                </a:solidFill>
                <a:latin typeface="Arial"/>
              </a:rPr>
              <a:t>هكافات وإعانات اسلاب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84" y="0"/>
            <a:ext cx="7111603" cy="106941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395" y="389860"/>
            <a:ext cx="5805377" cy="120856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066800" algn="r" rtl="1">
              <a:lnSpc>
                <a:spcPts val="3460"/>
              </a:lnSpc>
              <a:spcAft>
                <a:spcPts val="210"/>
              </a:spcAft>
            </a:pPr>
            <a:r>
              <a:rPr lang="ar-SA" sz="1900">
                <a:latin typeface="Arial Unicode MS"/>
              </a:rPr>
              <a:t>يصرف للطاب العودي المنتظم غير الموظف في ر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) اد حلة الجامعية، ومرحلة الدراسات 'العليا، المكافأت، والإعانات الآتية:</a:t>
            </a:r>
          </a:p>
        </p:txBody>
      </p:sp>
      <p:sp>
        <p:nvSpPr>
          <p:cNvPr id="3" name="Rectangle 2"/>
          <p:cNvSpPr/>
          <p:nvPr/>
        </p:nvSpPr>
        <p:spPr>
          <a:xfrm>
            <a:off x="3405962" y="1765004"/>
            <a:ext cx="2013098" cy="31188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066800" algn="r" rtl="1">
              <a:lnSpc>
                <a:spcPts val="2540"/>
              </a:lnSpc>
              <a:spcAft>
                <a:spcPts val="980"/>
              </a:spcAft>
            </a:pPr>
            <a:r>
              <a:rPr lang="ar-SA" sz="1900">
                <a:latin typeface="Arial Unicode MS"/>
              </a:rPr>
              <a:t>(أ) المرحلة الجامعية :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837" y="2257646"/>
            <a:ext cx="4692502" cy="31543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066800" algn="r" rtl="1">
              <a:lnSpc>
                <a:spcPts val="2950"/>
              </a:lnSpc>
              <a:spcAft>
                <a:spcPts val="210"/>
              </a:spcAft>
            </a:pPr>
            <a:r>
              <a:rPr lang="en-US" sz="2200">
                <a:latin typeface="Arial Unicode MS"/>
              </a:rPr>
              <a:t>١</a:t>
            </a:r>
            <a:r>
              <a:rPr lang="ar-SA" sz="2200">
                <a:latin typeface="Arial Unicode MS"/>
              </a:rPr>
              <a:t> </a:t>
            </a:r>
            <a:r>
              <a:rPr lang="ar-SA" sz="1900">
                <a:latin typeface="Arial Unicode MS"/>
              </a:rPr>
              <a:t>- مكافأة </a:t>
            </a:r>
            <a:r>
              <a:rPr lang="ar-SA" sz="2000">
                <a:latin typeface="Arial Unicode MS"/>
              </a:rPr>
              <a:t>شهرية </a:t>
            </a:r>
            <a:r>
              <a:rPr lang="ar-SA" sz="1900">
                <a:latin typeface="Arial Unicode MS"/>
              </a:rPr>
              <a:t>مقدارها </a:t>
            </a:r>
            <a:r>
              <a:rPr lang="ar-SA" sz="2200">
                <a:latin typeface="Arial Unicode MS"/>
              </a:rPr>
              <a:t>(ا</a:t>
            </a:r>
            <a:r>
              <a:rPr lang="en-US" sz="2200">
                <a:latin typeface="Arial Unicode MS"/>
              </a:rPr>
              <a:t>١٠٠</a:t>
            </a:r>
            <a:r>
              <a:rPr lang="ar-SA" sz="2200">
                <a:latin typeface="Arial Unicode MS"/>
              </a:rPr>
              <a:t>) </a:t>
            </a:r>
            <a:r>
              <a:rPr lang="ar-SA" sz="1900">
                <a:latin typeface="Arial Unicode MS"/>
              </a:rPr>
              <a:t>ألف ريال،</a:t>
            </a:r>
          </a:p>
        </p:txBody>
      </p:sp>
      <p:sp>
        <p:nvSpPr>
          <p:cNvPr id="5" name="Rectangle 4"/>
          <p:cNvSpPr/>
          <p:nvPr/>
        </p:nvSpPr>
        <p:spPr>
          <a:xfrm>
            <a:off x="666306" y="2721934"/>
            <a:ext cx="4235303" cy="31897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265"/>
              </a:lnSpc>
              <a:spcAft>
                <a:spcPts val="210"/>
              </a:spcAft>
            </a:pPr>
            <a:r>
              <a:rPr lang="ar-SA" sz="2000">
                <a:latin typeface="Arial Unicode MS"/>
              </a:rPr>
              <a:t>للطالب </a:t>
            </a:r>
            <a:r>
              <a:rPr lang="ar-SA" sz="1900">
                <a:latin typeface="Arial Unicode MS"/>
              </a:rPr>
              <a:t>في التخصمات </a:t>
            </a:r>
            <a:r>
              <a:rPr lang="ar-SA" sz="2000">
                <a:latin typeface="Arial Unicode MS"/>
              </a:rPr>
              <a:t>العلمية، </a:t>
            </a:r>
            <a:r>
              <a:rPr lang="ar-SA" sz="1900">
                <a:latin typeface="Arial Unicode MS"/>
              </a:rPr>
              <a:t>و(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</a:t>
            </a:r>
            <a:r>
              <a:rPr lang="en-US" sz="1900">
                <a:latin typeface="Arial Unicode MS"/>
              </a:rPr>
              <a:t>٨٥</a:t>
            </a:r>
            <a:r>
              <a:rPr lang="ar-SA" sz="1900">
                <a:latin typeface="Arial Unicode MS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69851" y="3072809"/>
            <a:ext cx="4235302" cy="8009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265"/>
              </a:lnSpc>
            </a:pPr>
            <a:r>
              <a:rPr lang="ar-SA" sz="2100">
                <a:latin typeface="Arial Unicode MS"/>
              </a:rPr>
              <a:t>ثعانعائة </a:t>
            </a:r>
            <a:r>
              <a:rPr lang="ar-SA" sz="2000">
                <a:latin typeface="Arial Unicode MS"/>
              </a:rPr>
              <a:t>وخمون </a:t>
            </a:r>
            <a:r>
              <a:rPr lang="ar-SA" sz="1900">
                <a:latin typeface="Arial Unicode MS"/>
              </a:rPr>
              <a:t>ريالأ، للطاب في التخصصات </a:t>
            </a:r>
            <a:r>
              <a:rPr lang="ar-SA" sz="2000">
                <a:latin typeface="Arial Unicode MS"/>
              </a:rPr>
              <a:t>الطرية.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218" y="4015562"/>
            <a:ext cx="4759842" cy="11731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508000" algn="just" rtl="1">
              <a:lnSpc>
                <a:spcPts val="3516"/>
              </a:lnSpc>
              <a:spcAft>
                <a:spcPts val="210"/>
              </a:spcAft>
            </a:pPr>
            <a:r>
              <a:rPr lang="en-US" sz="1900">
                <a:latin typeface="Arial Unicode MS"/>
              </a:rPr>
              <a:t>٢</a:t>
            </a:r>
            <a:r>
              <a:rPr lang="ar-SA" sz="1900">
                <a:latin typeface="Arial Unicode MS"/>
              </a:rPr>
              <a:t> — </a:t>
            </a:r>
            <a:r>
              <a:rPr lang="ar-SA" sz="2000">
                <a:latin typeface="Arial Unicode MS"/>
              </a:rPr>
              <a:t>إعانة </a:t>
            </a:r>
            <a:r>
              <a:rPr lang="ar-SA" sz="1900">
                <a:latin typeface="Arial Unicode MS"/>
              </a:rPr>
              <a:t>مالية </a:t>
            </a:r>
            <a:r>
              <a:rPr lang="ar-SA" sz="2000">
                <a:latin typeface="Arial Unicode MS"/>
              </a:rPr>
              <a:t>شهرية </a:t>
            </a:r>
            <a:r>
              <a:rPr lang="ar-SA" sz="1900">
                <a:latin typeface="Arial Unicode MS"/>
              </a:rPr>
              <a:t>للطالب الحفيف </a:t>
            </a:r>
            <a:r>
              <a:rPr lang="ar-SA" sz="2000">
                <a:latin typeface="Arial Unicode MS"/>
              </a:rPr>
              <a:t>مساوية </a:t>
            </a:r>
            <a:r>
              <a:rPr lang="ar-SA" sz="1900">
                <a:latin typeface="Arial Unicode MS"/>
              </a:rPr>
              <a:t>د </a:t>
            </a:r>
            <a:r>
              <a:rPr lang="ar-SA" sz="2000">
                <a:latin typeface="Arial Unicode MS"/>
              </a:rPr>
              <a:t>تب </a:t>
            </a:r>
            <a:r>
              <a:rPr lang="ar-SA" sz="1900">
                <a:latin typeface="Arial Unicode MS"/>
              </a:rPr>
              <a:t>الدرجة الأولى من </a:t>
            </a:r>
            <a:r>
              <a:rPr lang="ar-SA" sz="2000">
                <a:latin typeface="Arial Unicode MS"/>
              </a:rPr>
              <a:t>المرتبة </a:t>
            </a:r>
            <a:r>
              <a:rPr lang="ar-SA" sz="1900">
                <a:latin typeface="Arial Unicode MS"/>
              </a:rPr>
              <a:t>الخامسة باسم بدل قاريء ووسائل معينة .</a:t>
            </a:r>
          </a:p>
        </p:txBody>
      </p:sp>
      <p:sp>
        <p:nvSpPr>
          <p:cNvPr id="8" name="Rectangle 7"/>
          <p:cNvSpPr/>
          <p:nvPr/>
        </p:nvSpPr>
        <p:spPr>
          <a:xfrm>
            <a:off x="542260" y="5326911"/>
            <a:ext cx="4880344" cy="301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066800" algn="r" rtl="1">
              <a:lnSpc>
                <a:spcPts val="4158"/>
              </a:lnSpc>
            </a:pPr>
            <a:r>
              <a:rPr lang="en-US" sz="2200">
                <a:latin typeface="Arial Unicode MS"/>
              </a:rPr>
              <a:t>٣</a:t>
            </a:r>
            <a:r>
              <a:rPr lang="ar-SA" sz="1900">
                <a:latin typeface="Arial Unicode MS"/>
              </a:rPr>
              <a:t>- مكالأةامتياز مقدارها(...</a:t>
            </a:r>
            <a:r>
              <a:rPr lang="en-US" sz="1900">
                <a:latin typeface="Arial Unicode MS"/>
              </a:rPr>
              <a:t>١</a:t>
            </a:r>
            <a:r>
              <a:rPr lang="ar-SA" sz="1900">
                <a:latin typeface="Arial Unicode MS"/>
              </a:rPr>
              <a:t>)آلفرال، للطاب</a:t>
            </a:r>
          </a:p>
        </p:txBody>
      </p:sp>
      <p:sp>
        <p:nvSpPr>
          <p:cNvPr id="9" name="Rectangle 8"/>
          <p:cNvSpPr/>
          <p:nvPr/>
        </p:nvSpPr>
        <p:spPr>
          <a:xfrm>
            <a:off x="1229832" y="5833730"/>
            <a:ext cx="3735572" cy="32252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4158"/>
              </a:lnSpc>
              <a:spcAft>
                <a:spcPts val="210"/>
              </a:spcAft>
            </a:pPr>
            <a:r>
              <a:rPr lang="ar-SA" sz="1700" baseline="30000">
                <a:latin typeface="Arial Unicode MS"/>
              </a:rPr>
              <a:t>ا</a:t>
            </a:r>
            <a:r>
              <a:rPr lang="ar-SA" sz="1700">
                <a:latin typeface="Arial Unicode MS"/>
              </a:rPr>
              <a:t>لحاصل ب </a:t>
            </a:r>
            <a:r>
              <a:rPr lang="en-US" sz="1700">
                <a:latin typeface="Arial Unicode MS"/>
              </a:rPr>
              <a:t>٠</a:t>
            </a:r>
            <a:r>
              <a:rPr lang="ar-SA" sz="1700">
                <a:latin typeface="Arial Unicode MS"/>
              </a:rPr>
              <a:t>ثدير ىاذ</a:t>
            </a:r>
            <a:r>
              <a:rPr lang="en-US" sz="1700">
                <a:latin typeface="Arial Unicode MS"/>
              </a:rPr>
              <a:t>٠</a:t>
            </a:r>
            <a:r>
              <a:rPr lang="ar-SA" sz="1700">
                <a:latin typeface="Arial Unicode MS"/>
              </a:rPr>
              <a:t> في </a:t>
            </a:r>
            <a:r>
              <a:rPr lang="en-US" sz="1700">
                <a:latin typeface="Arial Unicode MS"/>
              </a:rPr>
              <a:t>٠</a:t>
            </a:r>
            <a:r>
              <a:rPr lang="ar-SA" sz="1700">
                <a:latin typeface="Arial Unicode MS"/>
              </a:rPr>
              <a:t>تمل </a:t>
            </a:r>
            <a:r>
              <a:rPr lang="ar-SA" sz="2900" i="1">
                <a:latin typeface="Sylfaen"/>
              </a:rPr>
              <a:t>&amp;</a:t>
            </a:r>
            <a:r>
              <a:rPr lang="ar-SA" sz="1700">
                <a:latin typeface="Arial Unicode MS"/>
              </a:rPr>
              <a:t> درب•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95106" y="6482316"/>
            <a:ext cx="2906233" cy="29062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066800" algn="r" rtl="1">
              <a:lnSpc>
                <a:spcPts val="2680"/>
              </a:lnSpc>
              <a:spcAft>
                <a:spcPts val="980"/>
              </a:spcAft>
            </a:pPr>
            <a:r>
              <a:rPr lang="ar-SA" sz="1900">
                <a:latin typeface="Arial Unicode MS"/>
              </a:rPr>
              <a:t>دب) مرحلة </a:t>
            </a:r>
            <a:r>
              <a:rPr lang="ar-SA" sz="2000">
                <a:latin typeface="Arial Unicode MS"/>
              </a:rPr>
              <a:t>الدراسات </a:t>
            </a:r>
            <a:r>
              <a:rPr lang="ar-SA" sz="1900">
                <a:latin typeface="Arial Unicode MS"/>
              </a:rPr>
              <a:t>العليا: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1497" y="6967869"/>
            <a:ext cx="4763386" cy="16090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066800" algn="r" rtl="1">
              <a:lnSpc>
                <a:spcPts val="3405"/>
              </a:lnSpc>
              <a:spcAft>
                <a:spcPts val="210"/>
              </a:spcAft>
            </a:pPr>
            <a:r>
              <a:rPr lang="en-US" sz="1900">
                <a:latin typeface="Arial Unicode MS"/>
              </a:rPr>
              <a:t>١</a:t>
            </a:r>
            <a:r>
              <a:rPr lang="ar-SA" sz="1900">
                <a:latin typeface="Arial Unicode MS"/>
              </a:rPr>
              <a:t> — محافاة شهرية مقدارها (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</a:t>
            </a:r>
            <a:r>
              <a:rPr lang="en-US" sz="2200">
                <a:latin typeface="Arial Unicode MS"/>
              </a:rPr>
              <a:t>٩٠</a:t>
            </a:r>
            <a:r>
              <a:rPr lang="ar-SA" sz="2200">
                <a:latin typeface="Arial Unicode MS"/>
              </a:rPr>
              <a:t>) </a:t>
            </a:r>
            <a:r>
              <a:rPr lang="ar-SA" sz="1900" b="1">
                <a:latin typeface="Arial"/>
              </a:rPr>
              <a:t>تعإئه </a:t>
            </a:r>
            <a:r>
              <a:rPr lang="ar-SA" sz="1900">
                <a:latin typeface="Arial Unicode MS"/>
              </a:rPr>
              <a:t>زيال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</a:t>
            </a:r>
            <a:r>
              <a:rPr lang="en-US" sz="1900">
                <a:latin typeface="Arial Unicode MS"/>
              </a:rPr>
              <a:t>٢</a:t>
            </a:r>
            <a:r>
              <a:rPr lang="ar-SA" sz="1900">
                <a:latin typeface="Arial Unicode MS"/>
              </a:rPr>
              <a:t> — مكافأة شب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واحد سد يأ، بدل كتب، </a:t>
            </a:r>
            <a:r>
              <a:rPr lang="en-US" sz="1900">
                <a:latin typeface="Arial Unicode MS"/>
              </a:rPr>
              <a:t>٠٥٥</a:t>
            </a:r>
            <a:r>
              <a:rPr lang="ar-SA" sz="1900">
                <a:latin typeface="Arial Unicode MS"/>
              </a:rPr>
              <a:t> اجع عل </a:t>
            </a:r>
            <a:r>
              <a:rPr lang="ar-SA" sz="2000">
                <a:latin typeface="Arial"/>
              </a:rPr>
              <a:t>'أن </a:t>
            </a:r>
            <a:r>
              <a:rPr lang="ar-SA" sz="1900">
                <a:latin typeface="Arial Unicode MS"/>
              </a:rPr>
              <a:t>يقتحم ص فها عل المدة النظامية المحدنن لإباء الدراسة دون التمديدات.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5041" y="8711609"/>
            <a:ext cx="4788196" cy="12050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508000" algn="just" rtl="1">
              <a:lnSpc>
                <a:spcPts val="3544"/>
              </a:lnSpc>
            </a:pPr>
            <a:r>
              <a:rPr lang="en-US" sz="2200">
                <a:latin typeface="Arial Unicode MS"/>
              </a:rPr>
              <a:t>٣</a:t>
            </a:r>
            <a:r>
              <a:rPr lang="ar-SA" sz="2200">
                <a:latin typeface="Arial Unicode MS"/>
              </a:rPr>
              <a:t>_ </a:t>
            </a:r>
            <a:r>
              <a:rPr lang="ar-SA" sz="1900">
                <a:latin typeface="Arial Unicode MS"/>
              </a:rPr>
              <a:t>مكافأة مقطوعة مقدارها </a:t>
            </a:r>
            <a:r>
              <a:rPr lang="ar-SA" sz="2200">
                <a:latin typeface="Arial Unicode MS"/>
              </a:rPr>
              <a:t>(</a:t>
            </a:r>
            <a:r>
              <a:rPr lang="en-US" sz="2200">
                <a:latin typeface="Arial Unicode MS"/>
              </a:rPr>
              <a:t>٠</a:t>
            </a:r>
            <a:r>
              <a:rPr lang="ar-SA" sz="2200">
                <a:latin typeface="Arial Unicode MS"/>
              </a:rPr>
              <a:t> </a:t>
            </a:r>
            <a:r>
              <a:rPr lang="en-US" sz="2200">
                <a:latin typeface="Arial Unicode MS"/>
              </a:rPr>
              <a:t>٠</a:t>
            </a:r>
            <a:r>
              <a:rPr lang="ar-SA" sz="2200">
                <a:latin typeface="Arial Unicode MS"/>
              </a:rPr>
              <a:t> </a:t>
            </a:r>
            <a:r>
              <a:rPr lang="en-US" sz="2200">
                <a:latin typeface="Arial Unicode MS"/>
              </a:rPr>
              <a:t>٣٠</a:t>
            </a:r>
            <a:r>
              <a:rPr lang="ar-SA" sz="2200">
                <a:latin typeface="Arial Unicode MS"/>
              </a:rPr>
              <a:t>) </a:t>
            </a:r>
            <a:r>
              <a:rPr lang="ar-SA" sz="1900">
                <a:latin typeface="Arial Unicode MS"/>
              </a:rPr>
              <a:t>ثلاثة الاف ريال، نطاب الماجتن، و (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«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</a:t>
            </a:r>
            <a:r>
              <a:rPr lang="en-US" sz="1900">
                <a:latin typeface="Arial Unicode MS"/>
              </a:rPr>
              <a:t>٤</a:t>
            </a:r>
            <a:r>
              <a:rPr lang="ar-SA" sz="1900">
                <a:latin typeface="Arial Unicode MS"/>
              </a:rPr>
              <a:t> ) أربعة آلاف رال اطال الدكتوراه، بدل طاعة الإمالة.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63702" y="10061944"/>
            <a:ext cx="3781646" cy="2091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880"/>
              </a:lnSpc>
            </a:pPr>
            <a:r>
              <a:rPr lang="ar-SA" sz="1400">
                <a:latin typeface="Arial Unicode MS"/>
              </a:rPr>
              <a:t>(*) انغلر الملحق آخر اللاثحة ص </a:t>
            </a:r>
            <a:r>
              <a:rPr lang="en-US" sz="1400">
                <a:latin typeface="Arial Unicode MS"/>
              </a:rPr>
              <a:t>٤٦</a:t>
            </a:r>
            <a:r>
              <a:rPr lang="ar-SA" sz="1400">
                <a:latin typeface="Arial Unicode MS"/>
              </a:rPr>
              <a:t> </a:t>
            </a:r>
            <a:r>
              <a:rPr lang="en-US" sz="1400">
                <a:latin typeface="Arial Unicode MS"/>
              </a:rPr>
              <a:t>١</a:t>
            </a:r>
            <a:r>
              <a:rPr lang="ar-SA" sz="1400">
                <a:latin typeface="Arial Unicode MS"/>
              </a:rPr>
              <a:t> ،</a:t>
            </a:r>
            <a:r>
              <a:rPr lang="en-US" sz="1400">
                <a:latin typeface="Arial Unicode MS"/>
              </a:rPr>
              <a:t>١٤٧</a:t>
            </a:r>
            <a:r>
              <a:rPr lang="ar-SA" sz="1400">
                <a:latin typeface="Arial Unicode MS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5137" y="178593"/>
            <a:ext cx="150019" cy="17145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410"/>
              </a:lnSpc>
            </a:pPr>
            <a:r>
              <a:rPr lang="ar-SA" sz="1800">
                <a:latin typeface="Arial Unicode MS"/>
              </a:rPr>
              <a:t>٢</a:t>
            </a:r>
          </a:p>
        </p:txBody>
      </p:sp>
      <p:sp>
        <p:nvSpPr>
          <p:cNvPr id="3" name="Rectangle 2"/>
          <p:cNvSpPr/>
          <p:nvPr/>
        </p:nvSpPr>
        <p:spPr>
          <a:xfrm>
            <a:off x="692943" y="357187"/>
            <a:ext cx="4761310" cy="11715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558800" algn="just" rtl="1">
              <a:lnSpc>
                <a:spcPts val="3488"/>
              </a:lnSpc>
              <a:spcAft>
                <a:spcPts val="560"/>
              </a:spcAft>
            </a:pPr>
            <a:r>
              <a:rPr lang="en-US" sz="1900">
                <a:latin typeface="Arial Unicode MS"/>
              </a:rPr>
              <a:t>٤</a:t>
            </a:r>
            <a:r>
              <a:rPr lang="ar-SA" sz="1900">
                <a:latin typeface="Arial Unicode MS"/>
              </a:rPr>
              <a:t> - إعانة مالية شهرية </a:t>
            </a:r>
            <a:r>
              <a:rPr lang="ar-SA" sz="2100">
                <a:latin typeface="Arial Unicode MS"/>
              </a:rPr>
              <a:t>للطاب </a:t>
            </a:r>
            <a:r>
              <a:rPr lang="ar-SA" sz="1900">
                <a:latin typeface="Arial Unicode MS"/>
              </a:rPr>
              <a:t>الكفيف ماوية </a:t>
            </a:r>
            <a:r>
              <a:rPr lang="ar-SA" sz="1800" b="1">
                <a:latin typeface="Arial"/>
              </a:rPr>
              <a:t>لمرنب </a:t>
            </a:r>
            <a:r>
              <a:rPr lang="ar-SA" sz="1900">
                <a:latin typeface="Arial Unicode MS"/>
              </a:rPr>
              <a:t>الدرجة الأولى من المرتبة الخاسة باسم بدل قاريء ووسائل معينة 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368" y="1793081"/>
            <a:ext cx="6157913" cy="3429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solidFill>
                  <a:srgbClr val="82B593"/>
                </a:solidFill>
                <a:latin typeface="Arial Unicode MS"/>
              </a:rPr>
              <a:t>مادة ( </a:t>
            </a:r>
            <a:r>
              <a:rPr lang="en-US" sz="1900">
                <a:solidFill>
                  <a:srgbClr val="82B593"/>
                </a:solidFill>
                <a:latin typeface="Arial Unicode MS"/>
              </a:rPr>
              <a:t>٢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 ذ )</a:t>
            </a:r>
            <a:r>
              <a:rPr lang="ar-SA" sz="1900">
                <a:latin typeface="Arial Unicode MS"/>
              </a:rPr>
              <a:t> </a:t>
            </a:r>
            <a:r>
              <a:rPr lang="ar-SA" sz="1800" b="1">
                <a:latin typeface="Arial"/>
              </a:rPr>
              <a:t>يصرف </a:t>
            </a:r>
            <a:r>
              <a:rPr lang="ar-SA" sz="1900">
                <a:latin typeface="Arial Unicode MS"/>
              </a:rPr>
              <a:t>لطاب المنحة الرسمية من خاوج المملكة في</a:t>
            </a:r>
          </a:p>
        </p:txBody>
      </p:sp>
      <p:sp>
        <p:nvSpPr>
          <p:cNvPr id="5" name="Rectangle 4"/>
          <p:cNvSpPr/>
          <p:nvPr/>
        </p:nvSpPr>
        <p:spPr>
          <a:xfrm>
            <a:off x="660796" y="2221706"/>
            <a:ext cx="6107907" cy="1600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375"/>
              </a:lnSpc>
            </a:pPr>
            <a:r>
              <a:rPr lang="ar-SA" sz="1900">
                <a:latin typeface="Arial Unicode MS"/>
              </a:rPr>
              <a:t>( £؛ ) المرحلة الجامعية، وفي مرحلة الدراسات العليا، المكافأت، والإعانات الآتية:-(أ) مكافأة شهرية وفق ما يصم </a:t>
            </a:r>
            <a:r>
              <a:rPr lang="ar-SA" sz="1800" b="1">
                <a:latin typeface="Arial"/>
              </a:rPr>
              <a:t>ف </a:t>
            </a:r>
            <a:r>
              <a:rPr lang="ar-SA" sz="1900">
                <a:latin typeface="Arial Unicode MS"/>
              </a:rPr>
              <a:t>للطالب السعودي.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7231" y="3921918"/>
            <a:ext cx="4732734" cy="31432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558800" algn="just" rtl="1">
              <a:lnSpc>
                <a:spcPts val="3600"/>
              </a:lnSpc>
            </a:pPr>
            <a:r>
              <a:rPr lang="ar-SA" sz="1900">
                <a:latin typeface="Arial Unicode MS"/>
              </a:rPr>
              <a:t>(ب) مكافأة امتياز مقدارها (...</a:t>
            </a:r>
            <a:r>
              <a:rPr lang="en-US" sz="1900">
                <a:latin typeface="Arial Unicode MS"/>
              </a:rPr>
              <a:t>١</a:t>
            </a:r>
            <a:r>
              <a:rPr lang="ar-SA" sz="1900">
                <a:latin typeface="Arial Unicode MS"/>
              </a:rPr>
              <a:t>) ألف ريال،</a:t>
            </a:r>
          </a:p>
        </p:txBody>
      </p:sp>
      <p:sp>
        <p:nvSpPr>
          <p:cNvPr id="7" name="Rectangle 6"/>
          <p:cNvSpPr/>
          <p:nvPr/>
        </p:nvSpPr>
        <p:spPr>
          <a:xfrm>
            <a:off x="660796" y="4382690"/>
            <a:ext cx="4193382" cy="7715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600"/>
              </a:lnSpc>
            </a:pPr>
            <a:r>
              <a:rPr lang="ar-SA" sz="2100">
                <a:latin typeface="Arial Unicode MS"/>
              </a:rPr>
              <a:t>للطاب </a:t>
            </a:r>
            <a:r>
              <a:rPr lang="ar-SA" sz="1900">
                <a:latin typeface="Arial Unicode MS"/>
              </a:rPr>
              <a:t>في المرحلة الجامعية الحاصل عرتقدير ممتاز في كل عام لراس.</a:t>
            </a:r>
          </a:p>
        </p:txBody>
      </p:sp>
      <p:sp>
        <p:nvSpPr>
          <p:cNvPr id="8" name="Rectangle 7"/>
          <p:cNvSpPr/>
          <p:nvPr/>
        </p:nvSpPr>
        <p:spPr>
          <a:xfrm>
            <a:off x="714375" y="5168503"/>
            <a:ext cx="4739878" cy="36790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558800" algn="just" rtl="1">
              <a:lnSpc>
                <a:spcPts val="2680"/>
              </a:lnSpc>
              <a:spcAft>
                <a:spcPts val="560"/>
              </a:spcAft>
            </a:pPr>
            <a:r>
              <a:rPr lang="ar-SA" sz="1500">
                <a:latin typeface="Arial Unicode MS"/>
              </a:rPr>
              <a:t>(ر) </a:t>
            </a:r>
            <a:r>
              <a:rPr lang="ar-SA" sz="1900">
                <a:latin typeface="Arial Unicode MS"/>
              </a:rPr>
              <a:t>مكافأة </a:t>
            </a:r>
            <a:r>
              <a:rPr lang="ar-SA" sz="1800" b="1">
                <a:latin typeface="Arial"/>
              </a:rPr>
              <a:t>ثهر </a:t>
            </a:r>
            <a:r>
              <a:rPr lang="ar-SA" sz="1500">
                <a:latin typeface="Arial Unicode MS"/>
              </a:rPr>
              <a:t>واحد </a:t>
            </a:r>
            <a:r>
              <a:rPr lang="ar-SA" sz="2000">
                <a:latin typeface="Arial Unicode MS"/>
              </a:rPr>
              <a:t>سنويأ</a:t>
            </a:r>
            <a:r>
              <a:rPr lang="ar-SA" sz="1500">
                <a:latin typeface="Arial Unicode MS"/>
              </a:rPr>
              <a:t>، بدل </a:t>
            </a:r>
            <a:r>
              <a:rPr lang="ar-SA" sz="1900">
                <a:latin typeface="Arial Unicode MS"/>
              </a:rPr>
              <a:t>كتب،</a:t>
            </a:r>
          </a:p>
        </p:txBody>
      </p:sp>
      <p:sp>
        <p:nvSpPr>
          <p:cNvPr id="9" name="Rectangle 8"/>
          <p:cNvSpPr/>
          <p:nvPr/>
        </p:nvSpPr>
        <p:spPr>
          <a:xfrm>
            <a:off x="653653" y="5654278"/>
            <a:ext cx="4807743" cy="252174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58800" algn="r" rtl="1">
              <a:lnSpc>
                <a:spcPts val="3403"/>
              </a:lnSpc>
            </a:pPr>
            <a:r>
              <a:rPr lang="ar-SA" sz="1500">
                <a:latin typeface="Arial Unicode MS"/>
              </a:rPr>
              <a:t>ومراجع</a:t>
            </a:r>
            <a:r>
              <a:rPr lang="ar-SA" sz="1900">
                <a:latin typeface="Arial Unicode MS"/>
              </a:rPr>
              <a:t>، عل أن يقتصر صرفها عل المدة النظابة المحددة لإنهاء الدراسة درن التمددات (د) مكافأة مقطوعة مقدارها </a:t>
            </a:r>
            <a:r>
              <a:rPr lang="ar-SA" sz="2100">
                <a:latin typeface="Arial Unicode MS"/>
              </a:rPr>
              <a:t>( </a:t>
            </a:r>
            <a:r>
              <a:rPr lang="en-US" sz="2100">
                <a:latin typeface="Arial Unicode MS"/>
              </a:rPr>
              <a:t>٠</a:t>
            </a:r>
            <a:r>
              <a:rPr lang="ar-SA" sz="2100">
                <a:latin typeface="Arial Unicode MS"/>
              </a:rPr>
              <a:t> </a:t>
            </a:r>
            <a:r>
              <a:rPr lang="en-US" sz="2100">
                <a:latin typeface="Arial Unicode MS"/>
              </a:rPr>
              <a:t>٠</a:t>
            </a:r>
            <a:r>
              <a:rPr lang="ar-SA" sz="2100">
                <a:latin typeface="Arial Unicode MS"/>
              </a:rPr>
              <a:t> </a:t>
            </a:r>
            <a:r>
              <a:rPr lang="en-US" sz="2100">
                <a:latin typeface="Arial Unicode MS"/>
              </a:rPr>
              <a:t>٠</a:t>
            </a:r>
            <a:r>
              <a:rPr lang="ar-SA" sz="2100">
                <a:latin typeface="Arial Unicode MS"/>
              </a:rPr>
              <a:t> </a:t>
            </a:r>
            <a:r>
              <a:rPr lang="en-US" sz="2100">
                <a:latin typeface="Arial Unicode MS"/>
              </a:rPr>
              <a:t>٣</a:t>
            </a:r>
            <a:r>
              <a:rPr lang="ar-SA" sz="2100">
                <a:latin typeface="Arial Unicode MS"/>
              </a:rPr>
              <a:t>) ثلاثة آلاف </a:t>
            </a:r>
            <a:r>
              <a:rPr lang="ar-SA" sz="1900">
                <a:latin typeface="Arial Unicode MS"/>
              </a:rPr>
              <a:t>ريال، لطا</a:t>
            </a:r>
            <a:r>
              <a:rPr lang="ar-SA" sz="2100">
                <a:latin typeface="Arial Unicode MS"/>
              </a:rPr>
              <a:t>ب </a:t>
            </a:r>
            <a:r>
              <a:rPr lang="ar-SA" sz="1900">
                <a:latin typeface="Arial Unicode MS"/>
              </a:rPr>
              <a:t>الماجتير، </a:t>
            </a:r>
            <a:r>
              <a:rPr lang="ar-SA" sz="2100">
                <a:latin typeface="Arial Unicode MS"/>
              </a:rPr>
              <a:t>و(</a:t>
            </a:r>
            <a:r>
              <a:rPr lang="en-US" sz="2100">
                <a:latin typeface="Arial Unicode MS"/>
              </a:rPr>
              <a:t>٤٠٠٠</a:t>
            </a:r>
            <a:r>
              <a:rPr lang="ar-SA" sz="2100">
                <a:latin typeface="Arial Unicode MS"/>
              </a:rPr>
              <a:t>) </a:t>
            </a:r>
            <a:r>
              <a:rPr lang="ar-SA" sz="1900">
                <a:latin typeface="Arial Unicode MS"/>
              </a:rPr>
              <a:t>أزبعة </a:t>
            </a:r>
            <a:r>
              <a:rPr lang="ar-SA" sz="2100">
                <a:latin typeface="Arial Unicode MS"/>
              </a:rPr>
              <a:t>آلاف </a:t>
            </a:r>
            <a:r>
              <a:rPr lang="ar-SA" sz="1900">
                <a:latin typeface="Arial Unicode MS"/>
              </a:rPr>
              <a:t>رال، لطا</a:t>
            </a:r>
            <a:r>
              <a:rPr lang="ar-SA" sz="2100">
                <a:latin typeface="Arial Unicode MS"/>
              </a:rPr>
              <a:t>ب </a:t>
            </a:r>
            <a:r>
              <a:rPr lang="ar-SA" sz="1900">
                <a:latin typeface="Arial Unicode MS"/>
              </a:rPr>
              <a:t>الدكوراه، بدل طباعة الرسالة.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7940" y="8336756"/>
            <a:ext cx="4800600" cy="27860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558800" algn="just" rtl="1">
              <a:lnSpc>
                <a:spcPts val="3403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(ا؛ل) </a:t>
            </a:r>
            <a:r>
              <a:rPr lang="ar-SA" sz="2200">
                <a:latin typeface="Arial"/>
              </a:rPr>
              <a:t>تنكرة </a:t>
            </a:r>
            <a:r>
              <a:rPr lang="ar-SA" sz="1900">
                <a:latin typeface="Arial Unicode MS"/>
              </a:rPr>
              <a:t>سعر بالدرجة السياحية المخفضة عند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7940" y="8747521"/>
            <a:ext cx="4214813" cy="11930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544"/>
              </a:lnSpc>
            </a:pPr>
            <a:r>
              <a:rPr lang="ar-SA" sz="1900">
                <a:latin typeface="Arial Unicode MS"/>
              </a:rPr>
              <a:t>ادلم في </a:t>
            </a:r>
            <a:r>
              <a:rPr lang="ar-SA" sz="2100">
                <a:latin typeface="Arial Unicode MS"/>
              </a:rPr>
              <a:t>غ</a:t>
            </a:r>
            <a:r>
              <a:rPr lang="en-US" sz="2100">
                <a:latin typeface="Arial Unicode MS"/>
              </a:rPr>
              <a:t>1</a:t>
            </a:r>
            <a:r>
              <a:rPr lang="ar-SA" sz="2100">
                <a:latin typeface="Arial Unicode MS"/>
              </a:rPr>
              <a:t>اية </a:t>
            </a:r>
            <a:r>
              <a:rPr lang="ar-SA" sz="1900">
                <a:latin typeface="Arial Unicode MS"/>
              </a:rPr>
              <a:t>كل ءا</a:t>
            </a:r>
            <a:r>
              <a:rPr lang="en-US" sz="1900">
                <a:latin typeface="Arial Unicode MS"/>
              </a:rPr>
              <a:t>٢</a:t>
            </a:r>
            <a:r>
              <a:rPr lang="ar-SA" sz="1900">
                <a:latin typeface="Arial Unicode MS"/>
              </a:rPr>
              <a:t> دراس من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أضب &lt;ي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ل لمقر الإنامة بشرط أن لا يكون الطاب قد حصل عل تنكرة سفر من </a:t>
            </a:r>
            <a:r>
              <a:rPr lang="ar-SA" sz="2100">
                <a:latin typeface="Arial Unicode MS"/>
              </a:rPr>
              <a:t>جهة </a:t>
            </a:r>
            <a:r>
              <a:rPr lang="ar-SA" sz="1900">
                <a:latin typeface="Arial Unicode MS"/>
              </a:rPr>
              <a:t>أخرى </a:t>
            </a:r>
            <a:r>
              <a:rPr lang="en-US" sz="1900">
                <a:latin typeface="Arial Unicode MS"/>
              </a:rPr>
              <a:t>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18221" y="10133409"/>
            <a:ext cx="3779044" cy="20716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010"/>
              </a:lnSpc>
            </a:pPr>
            <a:r>
              <a:rPr lang="ar-SA" sz="1500">
                <a:latin typeface="Arial Unicode MS"/>
              </a:rPr>
              <a:t>(</a:t>
            </a:r>
            <a:r>
              <a:rPr lang="en-US" sz="1500">
                <a:latin typeface="Arial Unicode MS"/>
              </a:rPr>
              <a:t>٠</a:t>
            </a:r>
            <a:r>
              <a:rPr lang="ar-SA" sz="1500">
                <a:latin typeface="Arial Unicode MS"/>
              </a:rPr>
              <a:t>) انظر الملحق آخر اللائحة ص </a:t>
            </a:r>
            <a:r>
              <a:rPr lang="en-US" sz="1500">
                <a:latin typeface="Arial Unicode MS"/>
              </a:rPr>
              <a:t>٤٦</a:t>
            </a:r>
            <a:r>
              <a:rPr lang="ar-SA" sz="1500">
                <a:latin typeface="Arial Unicode MS"/>
              </a:rPr>
              <a:t> </a:t>
            </a:r>
            <a:r>
              <a:rPr lang="en-US" sz="1500">
                <a:latin typeface="Arial Unicode MS"/>
              </a:rPr>
              <a:t>١</a:t>
            </a:r>
            <a:r>
              <a:rPr lang="ar-SA" sz="1500">
                <a:latin typeface="Arial Unicode MS"/>
              </a:rPr>
              <a:t> ، </a:t>
            </a:r>
            <a:r>
              <a:rPr lang="en-US" sz="1500">
                <a:latin typeface="Arial Unicode MS"/>
              </a:rPr>
              <a:t>٤٧</a:t>
            </a:r>
            <a:r>
              <a:rPr lang="ar-SA" sz="1500">
                <a:latin typeface="Arial Unicode MS"/>
              </a:rPr>
              <a:t> </a:t>
            </a:r>
            <a:r>
              <a:rPr lang="en-US" sz="1500">
                <a:latin typeface="Arial Unicode MS"/>
              </a:rPr>
              <a:t>١</a:t>
            </a:r>
            <a:r>
              <a:rPr lang="ar-SA" sz="1500">
                <a:latin typeface="Arial Unicode MS"/>
              </a:rPr>
              <a:t>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4613" y="588334"/>
            <a:ext cx="992373" cy="3048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500">
                <a:solidFill>
                  <a:srgbClr val="82B593"/>
                </a:solidFill>
                <a:latin typeface="Arial Unicode MS"/>
              </a:rPr>
              <a:t>مادة 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(</a:t>
            </a:r>
            <a:r>
              <a:rPr lang="en-US" sz="1900">
                <a:solidFill>
                  <a:srgbClr val="82B593"/>
                </a:solidFill>
                <a:latin typeface="Arial Unicode MS"/>
              </a:rPr>
              <a:t>٤٣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708837" y="595423"/>
            <a:ext cx="4759842" cy="11554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321"/>
              </a:lnSpc>
              <a:spcAft>
                <a:spcPts val="2380"/>
              </a:spcAft>
            </a:pPr>
            <a:r>
              <a:rPr lang="ar-SA" sz="1900">
                <a:latin typeface="Arial Unicode MS"/>
              </a:rPr>
              <a:t>يجوز للجامعة </a:t>
            </a:r>
            <a:r>
              <a:rPr lang="ar-SA" sz="1600">
                <a:latin typeface="Arial Unicode MS"/>
              </a:rPr>
              <a:t>إسكان </a:t>
            </a:r>
            <a:r>
              <a:rPr lang="ar-SA" sz="1900">
                <a:latin typeface="Arial Unicode MS"/>
              </a:rPr>
              <a:t>الطاب غر الموظف المنتظم في المرحلة الجامعية، أو مرحلة الدراسات العليا في حال توفر السكن لدى الجامعة.</a:t>
            </a:r>
          </a:p>
        </p:txBody>
      </p:sp>
      <p:sp>
        <p:nvSpPr>
          <p:cNvPr id="4" name="Rectangle 3"/>
          <p:cNvSpPr/>
          <p:nvPr/>
        </p:nvSpPr>
        <p:spPr>
          <a:xfrm>
            <a:off x="715925" y="2303720"/>
            <a:ext cx="6145619" cy="3579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2810"/>
              </a:lnSpc>
              <a:spcAft>
                <a:spcPts val="280"/>
              </a:spcAft>
            </a:pPr>
            <a:r>
              <a:rPr lang="ar-SA" sz="2000">
                <a:solidFill>
                  <a:srgbClr val="82B593"/>
                </a:solidFill>
                <a:latin typeface="Arial"/>
              </a:rPr>
              <a:t>نادة 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( </a:t>
            </a:r>
            <a:r>
              <a:rPr lang="en-US" sz="1900">
                <a:solidFill>
                  <a:srgbClr val="82B593"/>
                </a:solidFill>
                <a:latin typeface="Arial Unicode MS"/>
              </a:rPr>
              <a:t>٤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 :: )</a:t>
            </a:r>
            <a:r>
              <a:rPr lang="ar-SA" sz="1900">
                <a:latin typeface="Arial Unicode MS"/>
              </a:rPr>
              <a:t> : إذا كان الرناهج الأكاديمي </a:t>
            </a:r>
            <a:r>
              <a:rPr lang="ar-SA" sz="2100">
                <a:latin typeface="Arial Unicode MS"/>
              </a:rPr>
              <a:t>للطاب يتطب </a:t>
            </a:r>
            <a:r>
              <a:rPr lang="ar-SA" sz="1900">
                <a:latin typeface="Arial Unicode MS"/>
              </a:rPr>
              <a:t>سفره</a:t>
            </a:r>
          </a:p>
        </p:txBody>
      </p:sp>
      <p:sp>
        <p:nvSpPr>
          <p:cNvPr id="5" name="Rectangle 4"/>
          <p:cNvSpPr/>
          <p:nvPr/>
        </p:nvSpPr>
        <p:spPr>
          <a:xfrm>
            <a:off x="694660" y="2750288"/>
            <a:ext cx="4774019" cy="11447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153"/>
              </a:lnSpc>
              <a:spcAft>
                <a:spcPts val="280"/>
              </a:spcAft>
            </a:pPr>
            <a:r>
              <a:rPr lang="ar-SA" sz="1900">
                <a:latin typeface="Arial Unicode MS"/>
              </a:rPr>
              <a:t>خاح مدينة الدراسة، فتصرف له الجامعة بناة عل توصية مجلي القسم، والكلية، وموافقة مدير الجامعة، </a:t>
            </a:r>
            <a:r>
              <a:rPr lang="ar-SA" sz="2100">
                <a:latin typeface="Arial"/>
              </a:rPr>
              <a:t>تنكرة سنر </a:t>
            </a:r>
            <a:r>
              <a:rPr lang="ar-SA" sz="1900">
                <a:latin typeface="Arial Unicode MS"/>
              </a:rPr>
              <a:t>بالدرجة السياحية نهابأ، وإيابأ،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3367" y="4043916"/>
            <a:ext cx="3941135" cy="28353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  <a:spcAft>
                <a:spcPts val="2870"/>
              </a:spcAft>
            </a:pPr>
            <a:r>
              <a:rPr lang="ar-SA" sz="1900">
                <a:latin typeface="Arial Unicode MS"/>
              </a:rPr>
              <a:t>ولمرة واحدة خلال المرحلة الدراسية الواحدة.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719469" y="4869711"/>
            <a:ext cx="6138531" cy="3579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2540"/>
              </a:lnSpc>
              <a:spcAft>
                <a:spcPts val="560"/>
              </a:spcAft>
            </a:pPr>
            <a:r>
              <a:rPr lang="ar-SA" sz="1500">
                <a:solidFill>
                  <a:srgbClr val="82B593"/>
                </a:solidFill>
                <a:latin typeface="Arial Unicode MS"/>
              </a:rPr>
              <a:t>بادة 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(دا)</a:t>
            </a:r>
            <a:r>
              <a:rPr lang="ar-SA" sz="1900">
                <a:latin typeface="Arial Unicode MS"/>
              </a:rPr>
              <a:t> : يجوز </a:t>
            </a:r>
            <a:r>
              <a:rPr lang="ar-SA" sz="16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تقدم الجامعة للطلاب، وجبات غنائية</a:t>
            </a:r>
          </a:p>
        </p:txBody>
      </p:sp>
      <p:sp>
        <p:nvSpPr>
          <p:cNvPr id="8" name="Rectangle 7"/>
          <p:cNvSpPr/>
          <p:nvPr/>
        </p:nvSpPr>
        <p:spPr>
          <a:xfrm>
            <a:off x="726558" y="5302102"/>
            <a:ext cx="4735032" cy="7230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2874"/>
              </a:lnSpc>
              <a:spcAft>
                <a:spcPts val="2870"/>
              </a:spcAft>
            </a:pPr>
            <a:r>
              <a:rPr lang="ar-SA" sz="1900">
                <a:latin typeface="Arial Unicode MS"/>
              </a:rPr>
              <a:t>بأسعار خغخة، وهدد </a:t>
            </a:r>
            <a:r>
              <a:rPr lang="ar-SA" sz="2000">
                <a:latin typeface="Arial Unicode MS"/>
              </a:rPr>
              <a:t>مجلس </a:t>
            </a:r>
            <a:r>
              <a:rPr lang="ar-SA" sz="1900">
                <a:latin typeface="Arial Unicode MS"/>
              </a:rPr>
              <a:t>الجامعة </a:t>
            </a:r>
            <a:r>
              <a:rPr lang="ar-SA" sz="2000">
                <a:latin typeface="Arial Unicode MS"/>
              </a:rPr>
              <a:t>المبلغ </a:t>
            </a:r>
            <a:r>
              <a:rPr lang="ar-SA" sz="1900">
                <a:latin typeface="Arial Unicode MS"/>
              </a:rPr>
              <a:t>الذي يدفعه كز طاف مقابز</a:t>
            </a:r>
            <a:r>
              <a:rPr lang="en-US" sz="950" b="1">
                <a:latin typeface="Arial"/>
              </a:rPr>
              <a:t>٠</a:t>
            </a:r>
            <a:r>
              <a:rPr lang="ar-SA" sz="950" b="1">
                <a:latin typeface="Arial"/>
              </a:rPr>
              <a:t> </a:t>
            </a:r>
            <a:r>
              <a:rPr lang="ar-SA" sz="1900">
                <a:latin typeface="Arial Unicode MS"/>
              </a:rPr>
              <a:t>كز </a:t>
            </a:r>
            <a:r>
              <a:rPr lang="ar-SA" sz="1500">
                <a:latin typeface="Arial Unicode MS"/>
              </a:rPr>
              <a:t>وجبة </a:t>
            </a:r>
            <a:r>
              <a:rPr lang="ar-SA" sz="950" b="1">
                <a:latin typeface="Arial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5890437" y="6592186"/>
            <a:ext cx="985283" cy="3331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2540"/>
              </a:lnSpc>
              <a:spcBef>
                <a:spcPts val="2870"/>
              </a:spcBef>
            </a:pPr>
            <a:r>
              <a:rPr lang="ar-SA" sz="1500">
                <a:solidFill>
                  <a:srgbClr val="82B593"/>
                </a:solidFill>
                <a:latin typeface="Arial Unicode MS"/>
              </a:rPr>
              <a:t>مادة 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(</a:t>
            </a:r>
            <a:r>
              <a:rPr lang="en-US" sz="1900">
                <a:solidFill>
                  <a:srgbClr val="82B593"/>
                </a:solidFill>
                <a:latin typeface="Arial Unicode MS"/>
              </a:rPr>
              <a:t>٤٦</a:t>
            </a:r>
            <a:r>
              <a:rPr lang="ar-SA" sz="1900">
                <a:solidFill>
                  <a:srgbClr val="82B593"/>
                </a:solidFill>
                <a:latin typeface="Arial Unicode MS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0548" y="5759302"/>
            <a:ext cx="2934586" cy="301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4270"/>
              </a:lnSpc>
            </a:pPr>
            <a:r>
              <a:rPr lang="ar-SA" sz="1900">
                <a:latin typeface="Arial Unicode MS"/>
              </a:rPr>
              <a:t>يدفعه كل طاب مقابل كل </a:t>
            </a:r>
            <a:r>
              <a:rPr lang="ar-SA" sz="1500">
                <a:latin typeface="Arial Unicode MS"/>
              </a:rPr>
              <a:t>وجبة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1116" y="6620539"/>
            <a:ext cx="4784651" cy="33138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4270"/>
              </a:lnSpc>
            </a:pPr>
            <a:r>
              <a:rPr lang="ar-SA" sz="1900">
                <a:latin typeface="Arial Unicode MS"/>
              </a:rPr>
              <a:t>يجوز بقرار </a:t>
            </a:r>
            <a:r>
              <a:rPr lang="ar-SA" sz="2000">
                <a:latin typeface="Arial Unicode MS"/>
              </a:rPr>
              <a:t>من مدير </a:t>
            </a:r>
            <a:r>
              <a:rPr lang="ar-SA" sz="1900">
                <a:latin typeface="Arial Unicode MS"/>
              </a:rPr>
              <a:t>الجامعة </a:t>
            </a:r>
            <a:r>
              <a:rPr lang="ar-SA" sz="2000">
                <a:latin typeface="Arial Unicode MS"/>
              </a:rPr>
              <a:t>تشغيل </a:t>
            </a:r>
            <a:r>
              <a:rPr lang="ar-SA" sz="1900">
                <a:latin typeface="Arial Unicode MS"/>
              </a:rPr>
              <a:t>الطلاب المنتظمين في </a:t>
            </a:r>
            <a:r>
              <a:rPr lang="ar-SA" sz="2000">
                <a:latin typeface="Arial Unicode MS"/>
              </a:rPr>
              <a:t>كليات </a:t>
            </a:r>
            <a:r>
              <a:rPr lang="ar-SA" sz="1900">
                <a:latin typeface="Arial Unicode MS"/>
              </a:rPr>
              <a:t>الجامعة في بعض الآعإل المناسبة خاح وقت الدراسة وفق </a:t>
            </a:r>
            <a:r>
              <a:rPr lang="ar-SA" sz="2000">
                <a:latin typeface="Arial Unicode MS"/>
              </a:rPr>
              <a:t>الضوابط الآتية </a:t>
            </a:r>
            <a:r>
              <a:rPr lang="en-US" sz="2000">
                <a:latin typeface="Arial Unicode MS"/>
              </a:rPr>
              <a:t>١</a:t>
            </a:r>
            <a:r>
              <a:rPr lang="ar-SA" sz="2000">
                <a:latin typeface="Arial Unicode MS"/>
              </a:rPr>
              <a:t> </a:t>
            </a:r>
            <a:r>
              <a:rPr lang="ar-SA" sz="1900">
                <a:latin typeface="Arial Unicode MS"/>
              </a:rPr>
              <a:t>- توفر اعتإد مالي .</a:t>
            </a:r>
          </a:p>
          <a:p>
            <a:pPr indent="-622300" algn="r" rtl="1">
              <a:lnSpc>
                <a:spcPts val="3098"/>
              </a:lnSpc>
            </a:pPr>
            <a:r>
              <a:rPr lang="en-US" sz="1900">
                <a:latin typeface="Arial Unicode MS"/>
              </a:rPr>
              <a:t>٢</a:t>
            </a:r>
            <a:r>
              <a:rPr lang="ar-SA" sz="1900">
                <a:latin typeface="Arial Unicode MS"/>
              </a:rPr>
              <a:t> - أن يكون التعاقد عل نظام الاعات، أو الوظائف المؤقتة.</a:t>
            </a:r>
          </a:p>
          <a:p>
            <a:pPr indent="-622300" algn="r" rtl="1">
              <a:lnSpc>
                <a:spcPts val="3544"/>
              </a:lnSpc>
            </a:pPr>
            <a:r>
              <a:rPr lang="en-US" sz="2000">
                <a:latin typeface="Arial Unicode MS"/>
              </a:rPr>
              <a:t>٣</a:t>
            </a:r>
            <a:r>
              <a:rPr lang="ar-SA" sz="2000">
                <a:latin typeface="Arial Unicode MS"/>
              </a:rPr>
              <a:t> - </a:t>
            </a:r>
            <a:r>
              <a:rPr lang="ar-SA" sz="1900">
                <a:latin typeface="Arial Unicode MS"/>
              </a:rPr>
              <a:t>أن </a:t>
            </a:r>
            <a:r>
              <a:rPr lang="ar-SA" sz="2000">
                <a:latin typeface="Arial Unicode MS"/>
              </a:rPr>
              <a:t>لا تزيد </a:t>
            </a:r>
            <a:r>
              <a:rPr lang="ar-SA" sz="1600">
                <a:latin typeface="Arial Unicode MS"/>
              </a:rPr>
              <a:t>المكافأة </a:t>
            </a:r>
            <a:r>
              <a:rPr lang="ar-SA" sz="2000">
                <a:latin typeface="Arial Unicode MS"/>
              </a:rPr>
              <a:t>عن (ا</a:t>
            </a:r>
            <a:r>
              <a:rPr lang="en-US" sz="2000">
                <a:latin typeface="Arial Unicode MS"/>
              </a:rPr>
              <a:t>١٠٠</a:t>
            </a:r>
            <a:r>
              <a:rPr lang="ar-SA" sz="2000">
                <a:latin typeface="Arial Unicode MS"/>
              </a:rPr>
              <a:t>) </a:t>
            </a:r>
            <a:r>
              <a:rPr lang="ar-SA" sz="1900">
                <a:latin typeface="Arial Unicode MS"/>
              </a:rPr>
              <a:t>ألف </a:t>
            </a:r>
            <a:r>
              <a:rPr lang="ar-SA" sz="2000">
                <a:latin typeface="Arial Unicode MS"/>
              </a:rPr>
              <a:t>ريال، في </a:t>
            </a:r>
            <a:r>
              <a:rPr lang="ar-SA" sz="2000">
                <a:latin typeface="Arial"/>
              </a:rPr>
              <a:t>الشهر.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Sylfaen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2015-04-17T19:31:57Z</dcterms:modified>
</cp:coreProperties>
</file>