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8195" y="1665767"/>
            <a:ext cx="5628167" cy="83394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5760"/>
              </a:lnSpc>
            </a:pPr>
            <a:r>
              <a:rPr lang="ar-SA" sz="4300">
                <a:solidFill>
                  <a:srgbClr val="267EE1"/>
                </a:solidFill>
                <a:latin typeface="Arial Unicode MS"/>
              </a:rPr>
              <a:t>ولا، س</a:t>
            </a:r>
            <a:r>
              <a:rPr lang="en-US" sz="4300">
                <a:solidFill>
                  <a:srgbClr val="267EE1"/>
                </a:solidFill>
                <a:latin typeface="Arial Unicode MS"/>
              </a:rPr>
              <a:t>٠</a:t>
            </a:r>
            <a:r>
              <a:rPr lang="ar-SA" sz="4300">
                <a:solidFill>
                  <a:srgbClr val="267EE1"/>
                </a:solidFill>
                <a:latin typeface="Arial Unicode MS"/>
              </a:rPr>
              <a:t>س</a:t>
            </a:r>
          </a:p>
          <a:p>
            <a:pPr indent="0" algn="ctr" rtl="1">
              <a:lnSpc>
                <a:spcPts val="3220"/>
              </a:lnSpc>
              <a:spcAft>
                <a:spcPts val="700"/>
              </a:spcAft>
            </a:pPr>
            <a:r>
              <a:rPr lang="ar-SA" sz="2400">
                <a:latin typeface="Arial Unicode MS"/>
              </a:rPr>
              <a:t>المادة السادسة والعشرون</a:t>
            </a:r>
          </a:p>
          <a:p>
            <a:pPr indent="0" algn="r" rtl="1">
              <a:lnSpc>
                <a:spcPts val="2986"/>
              </a:lnSpc>
            </a:pPr>
            <a:r>
              <a:rPr lang="en-US" sz="1600">
                <a:latin typeface="Arial Unicode MS"/>
              </a:rPr>
              <a:t>١</a:t>
            </a:r>
            <a:r>
              <a:rPr lang="ar-SA" sz="1600">
                <a:latin typeface="Arial Unicode MS"/>
              </a:rPr>
              <a:t> - يكون لكل جامعة وكيل أو أكثر مجدد عددهم مجلس التعليم العالي من بين أعضاء هيئة التدريس بدرجة أستاذ مشارك عل الأقل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٢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يكلف وكيل الجامعة بعمله ويعفى منه بقرار من مجلس التعليم العالي </a:t>
            </a:r>
            <a:r>
              <a:rPr lang="ar-SA" sz="1700">
                <a:latin typeface="Arial Unicode MS"/>
              </a:rPr>
              <a:t>بناء </a:t>
            </a:r>
            <a:r>
              <a:rPr lang="ar-SA" sz="1600">
                <a:latin typeface="Arial Unicode MS"/>
              </a:rPr>
              <a:t>عل </a:t>
            </a:r>
            <a:r>
              <a:rPr lang="ar-SA" sz="1500">
                <a:latin typeface="Arial Unicode MS"/>
              </a:rPr>
              <a:t>ترشيح </a:t>
            </a:r>
            <a:r>
              <a:rPr lang="ar-SA" sz="1600">
                <a:latin typeface="Arial Unicode MS"/>
              </a:rPr>
              <a:t>مدير الجامعة وموافقة وزير التعليم العالي ويكون التكليف لمدة ثلاث سنوات قابلة للتجديد مرتين .</a:t>
            </a:r>
          </a:p>
          <a:p>
            <a:pPr marR="431800" indent="-431800" algn="just" rtl="1">
              <a:lnSpc>
                <a:spcPts val="3042"/>
              </a:lnSpc>
            </a:pPr>
            <a:r>
              <a:rPr lang="en-US" sz="1600">
                <a:latin typeface="Arial Unicode MS"/>
              </a:rPr>
              <a:t>٣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</a:t>
            </a:r>
            <a:r>
              <a:rPr lang="ar-SA" sz="1700">
                <a:latin typeface="Arial Unicode MS"/>
              </a:rPr>
              <a:t>يمنح </a:t>
            </a:r>
            <a:r>
              <a:rPr lang="ar-SA" sz="1600">
                <a:latin typeface="Arial Unicode MS"/>
              </a:rPr>
              <a:t>الوكيل أول درجة من المرتبة الخامسة </a:t>
            </a:r>
            <a:r>
              <a:rPr lang="ar-SA" sz="1500">
                <a:latin typeface="Arial Unicode MS"/>
              </a:rPr>
              <a:t>عثرة </a:t>
            </a:r>
            <a:r>
              <a:rPr lang="ar-SA" sz="1600">
                <a:latin typeface="Arial Unicode MS"/>
              </a:rPr>
              <a:t>والميزات </a:t>
            </a:r>
            <a:r>
              <a:rPr lang="ar-SA" sz="1500">
                <a:latin typeface="Arial Unicode MS"/>
              </a:rPr>
              <a:t>المقررة </a:t>
            </a:r>
            <a:r>
              <a:rPr lang="ar-SA" sz="1600">
                <a:latin typeface="Arial Unicode MS"/>
              </a:rPr>
              <a:t>لشاغلها، فإذا كان </a:t>
            </a:r>
            <a:r>
              <a:rPr lang="ar-SA" sz="1500">
                <a:latin typeface="Arial Unicode MS"/>
              </a:rPr>
              <a:t>راتبه </a:t>
            </a:r>
            <a:r>
              <a:rPr lang="ar-SA" sz="1600" b="1">
                <a:latin typeface="Arial"/>
              </a:rPr>
              <a:t>حسب </a:t>
            </a:r>
            <a:r>
              <a:rPr lang="ar-SA" sz="1600">
                <a:latin typeface="Arial Unicode MS"/>
              </a:rPr>
              <a:t>كادر </a:t>
            </a:r>
            <a:r>
              <a:rPr lang="ar-SA" sz="1500">
                <a:latin typeface="Arial Unicode MS"/>
              </a:rPr>
              <a:t>أعضاء </a:t>
            </a:r>
            <a:r>
              <a:rPr lang="ar-SA" sz="1600">
                <a:latin typeface="Arial Unicode MS"/>
              </a:rPr>
              <a:t>هيئة </a:t>
            </a:r>
            <a:r>
              <a:rPr lang="ar-SA" sz="1500">
                <a:latin typeface="Arial Unicode MS"/>
              </a:rPr>
              <a:t>التدريس </a:t>
            </a:r>
            <a:r>
              <a:rPr lang="ar-SA" sz="1600">
                <a:latin typeface="Arial Unicode MS"/>
              </a:rPr>
              <a:t>أكثر من </a:t>
            </a:r>
            <a:r>
              <a:rPr lang="ar-SA" sz="1500">
                <a:latin typeface="Arial Unicode MS"/>
              </a:rPr>
              <a:t>رانب </a:t>
            </a:r>
            <a:r>
              <a:rPr lang="ar-SA" sz="1600">
                <a:latin typeface="Arial Unicode MS"/>
              </a:rPr>
              <a:t>الدرجة الأولى فيتقا</a:t>
            </a:r>
            <a:r>
              <a:rPr lang="ar-SA" sz="1600" b="1">
                <a:latin typeface="Arial"/>
              </a:rPr>
              <a:t>صى </a:t>
            </a:r>
            <a:r>
              <a:rPr lang="ar-SA" sz="1600">
                <a:latin typeface="Arial Unicode MS"/>
              </a:rPr>
              <a:t>راتبه مع ما ينحقه من علاوات</a:t>
            </a:r>
          </a:p>
          <a:p>
            <a:pPr indent="431800" algn="r" rtl="1">
              <a:lnSpc>
                <a:spcPts val="3042"/>
              </a:lnSpc>
            </a:pPr>
            <a:r>
              <a:rPr lang="ar-SA" sz="1600">
                <a:latin typeface="Arial Unicode MS"/>
              </a:rPr>
              <a:t>أو ترقيات ولو تجاوز ذلك آخر درجة من المرتبة الخامة عثرة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٤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عند ترك وكيل الجامعة </a:t>
            </a:r>
            <a:r>
              <a:rPr lang="ar-SA" sz="1700">
                <a:latin typeface="Arial Unicode MS"/>
              </a:rPr>
              <a:t>لنصب </a:t>
            </a:r>
            <a:r>
              <a:rPr lang="ar-SA" sz="1600">
                <a:latin typeface="Arial Unicode MS"/>
              </a:rPr>
              <a:t>يصرف له راتبه حسب درجته الأكاديمية فإن كان أقل مما يتقاصاه أثناء تكليفه </a:t>
            </a:r>
            <a:r>
              <a:rPr lang="ar-SA" sz="1700">
                <a:latin typeface="Arial Unicode MS"/>
              </a:rPr>
              <a:t>بمنصب </a:t>
            </a:r>
            <a:r>
              <a:rPr lang="ar-SA" sz="1600">
                <a:latin typeface="Arial Unicode MS"/>
              </a:rPr>
              <a:t>وكيل الجامعة فيصرف له </a:t>
            </a:r>
            <a:r>
              <a:rPr lang="ar-SA" sz="1700">
                <a:latin typeface="Arial Unicode MS"/>
              </a:rPr>
              <a:t>الفرق </a:t>
            </a:r>
            <a:r>
              <a:rPr lang="ar-SA" sz="1600" b="1">
                <a:latin typeface="Arial"/>
              </a:rPr>
              <a:t>حتى </a:t>
            </a:r>
            <a:r>
              <a:rPr lang="ar-SA" sz="1600">
                <a:latin typeface="Arial Unicode MS"/>
              </a:rPr>
              <a:t>يتلاشى بالعلاوة وادرقية .</a:t>
            </a:r>
          </a:p>
          <a:p>
            <a:pPr marR="431800" indent="-431800" algn="just" rtl="1">
              <a:lnSpc>
                <a:spcPts val="3042"/>
              </a:lnSpc>
              <a:spcAft>
                <a:spcPts val="700"/>
              </a:spcAft>
            </a:pPr>
            <a:r>
              <a:rPr lang="en-US" sz="1600">
                <a:latin typeface="Arial Unicode MS"/>
              </a:rPr>
              <a:t>٥</a:t>
            </a:r>
            <a:r>
              <a:rPr lang="ar-SA" sz="1600">
                <a:latin typeface="Arial Unicode MS"/>
              </a:rPr>
              <a:t> - يطبق عل الوكياى أثناء فرة تكليفه القواعد </a:t>
            </a:r>
            <a:r>
              <a:rPr lang="ar-SA" sz="1700">
                <a:latin typeface="Arial Unicode MS"/>
              </a:rPr>
              <a:t>المقررة </a:t>
            </a:r>
            <a:r>
              <a:rPr lang="ar-SA" sz="1600">
                <a:latin typeface="Arial Unicode MS"/>
              </a:rPr>
              <a:t>للعلاوات والزبيات الخاصة بأعضاء هيئة اكدريى </a:t>
            </a:r>
            <a:r>
              <a:rPr lang="ar-SA" sz="1700">
                <a:latin typeface="Arial Unicode MS"/>
              </a:rPr>
              <a:t>با</a:t>
            </a:r>
            <a:r>
              <a:rPr lang="ar-SA" sz="1600">
                <a:latin typeface="Arial Unicode MS"/>
              </a:rPr>
              <a:t>لجامعات .</a:t>
            </a:r>
          </a:p>
          <a:p>
            <a:pPr indent="0" algn="ctr" rtl="1">
              <a:lnSpc>
                <a:spcPts val="3220"/>
              </a:lnSpc>
              <a:spcAft>
                <a:spcPts val="700"/>
              </a:spcAft>
            </a:pPr>
            <a:r>
              <a:rPr lang="ar-SA" sz="2400">
                <a:latin typeface="Arial Unicode MS"/>
              </a:rPr>
              <a:t>المادة السابعة والمثرون</a:t>
            </a:r>
          </a:p>
          <a:p>
            <a:pPr indent="304800" algn="just" rtl="1">
              <a:lnSpc>
                <a:spcPts val="2847"/>
              </a:lnSpc>
            </a:pPr>
            <a:r>
              <a:rPr lang="ar-SA" sz="1600">
                <a:latin typeface="Arial Unicode MS"/>
              </a:rPr>
              <a:t>يعاون الوكلاء مدير الجامعة في إدارة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شؤوا، وتحدد اللواثح صلاحيتهم ويقوم أقدمهم عند تعددهم مقام مدير الجامعة عند </a:t>
            </a:r>
            <a:r>
              <a:rPr lang="ar-SA" sz="1500">
                <a:latin typeface="Arial Unicode MS"/>
              </a:rPr>
              <a:t>غيابه </a:t>
            </a:r>
            <a:r>
              <a:rPr lang="ar-SA" sz="1600">
                <a:latin typeface="Arial Unicode MS"/>
              </a:rPr>
              <a:t>أو خل منصبه.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2015-04-17T19:30:57Z</dcterms:modified>
</cp:coreProperties>
</file>