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65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0474" y="464288"/>
            <a:ext cx="5635256" cy="531982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6300"/>
              </a:lnSpc>
              <a:spcAft>
                <a:spcPts val="1470"/>
              </a:spcAft>
            </a:pPr>
            <a:r>
              <a:rPr lang="ar-SA" sz="4700" b="1">
                <a:latin typeface="Arial Unicode MS"/>
              </a:rPr>
              <a:t>ج</a:t>
            </a:r>
          </a:p>
          <a:p>
            <a:pPr indent="0" algn="ctr" rtl="1">
              <a:lnSpc>
                <a:spcPts val="2950"/>
              </a:lnSpc>
              <a:spcAft>
                <a:spcPts val="770"/>
              </a:spcAft>
            </a:pPr>
            <a:r>
              <a:rPr lang="ar-SA" sz="2200">
                <a:latin typeface="Arial Unicode MS"/>
              </a:rPr>
              <a:t>المادة التاسعة والثلاثون</a:t>
            </a:r>
          </a:p>
          <a:p>
            <a:pPr indent="304800" algn="just" rtl="1">
              <a:lnSpc>
                <a:spcPts val="3265"/>
              </a:lnSpc>
              <a:spcAft>
                <a:spcPts val="770"/>
              </a:spcAft>
            </a:pPr>
            <a:r>
              <a:rPr lang="ar-SA" sz="1600">
                <a:latin typeface="Arial Unicode MS"/>
              </a:rPr>
              <a:t>يعحن عمداء العإدابت </a:t>
            </a:r>
            <a:r>
              <a:rPr lang="en-US" sz="1600">
                <a:latin typeface="Arial Unicode MS"/>
              </a:rPr>
              <a:t>١</a:t>
            </a:r>
            <a:r>
              <a:rPr lang="ar-SA" sz="1600">
                <a:latin typeface="Arial Unicode MS"/>
              </a:rPr>
              <a:t>لاذدة من أعضنء </a:t>
            </a:r>
            <a:r>
              <a:rPr lang="ar-SA" sz="1700">
                <a:latin typeface="Arial Unicode MS"/>
              </a:rPr>
              <a:t>هيئه </a:t>
            </a:r>
            <a:r>
              <a:rPr lang="ar-SA" sz="1600">
                <a:latin typeface="Arial Unicode MS"/>
              </a:rPr>
              <a:t>التدريس ا لسعوديحت </a:t>
            </a:r>
            <a:r>
              <a:rPr lang="ar-SA" sz="1500">
                <a:latin typeface="Arial Unicode MS"/>
              </a:rPr>
              <a:t>المتميزين </a:t>
            </a:r>
            <a:r>
              <a:rPr lang="ar-SA" sz="1600">
                <a:latin typeface="Arial Unicode MS"/>
              </a:rPr>
              <a:t>بالكفاءة العلمية والإدارية </a:t>
            </a:r>
            <a:r>
              <a:rPr lang="ar-SA" sz="1400">
                <a:latin typeface="Arial Unicode MS"/>
              </a:rPr>
              <a:t>بقرار </a:t>
            </a:r>
            <a:r>
              <a:rPr lang="ar-SA" sz="1600">
                <a:latin typeface="Arial Unicode MS"/>
              </a:rPr>
              <a:t>من وزير التعليم العالي بناء عل </a:t>
            </a:r>
            <a:r>
              <a:rPr lang="ar-SA" sz="1400">
                <a:latin typeface="Arial Unicode MS"/>
              </a:rPr>
              <a:t>ترشيح </a:t>
            </a:r>
            <a:r>
              <a:rPr lang="ar-SA" sz="1600">
                <a:latin typeface="Arial Unicode MS"/>
              </a:rPr>
              <a:t>مدير الجامعة ويكون التعيين لمدة سنتين قابلة للتجديد .</a:t>
            </a:r>
          </a:p>
          <a:p>
            <a:pPr indent="0" algn="ctr" rtl="1">
              <a:lnSpc>
                <a:spcPts val="3080"/>
              </a:lnSpc>
              <a:spcAft>
                <a:spcPts val="770"/>
              </a:spcAft>
            </a:pPr>
            <a:r>
              <a:rPr lang="ar-SA" sz="2200">
                <a:latin typeface="Arial Unicode MS"/>
              </a:rPr>
              <a:t>المادة </a:t>
            </a:r>
            <a:r>
              <a:rPr lang="ar-SA" sz="2300">
                <a:latin typeface="Arial Unicode MS"/>
              </a:rPr>
              <a:t>الأربعون</a:t>
            </a:r>
          </a:p>
          <a:p>
            <a:pPr indent="304800" algn="just" rtl="1">
              <a:lnSpc>
                <a:spcPts val="3042"/>
              </a:lnSpc>
              <a:spcAft>
                <a:spcPts val="2030"/>
              </a:spcAft>
            </a:pPr>
            <a:r>
              <a:rPr lang="ar-SA" sz="1600">
                <a:latin typeface="Arial Unicode MS"/>
              </a:rPr>
              <a:t>يجوز أن يعين </a:t>
            </a:r>
            <a:r>
              <a:rPr lang="ar-SA" sz="1700">
                <a:latin typeface="Arial Unicode MS"/>
              </a:rPr>
              <a:t>من </a:t>
            </a:r>
            <a:r>
              <a:rPr lang="ar-SA" sz="1600">
                <a:latin typeface="Arial Unicode MS"/>
              </a:rPr>
              <a:t>أ</a:t>
            </a:r>
            <a:r>
              <a:rPr lang="en-US" sz="1600">
                <a:latin typeface="Arial Unicode MS"/>
              </a:rPr>
              <a:t>٠</a:t>
            </a:r>
            <a:r>
              <a:rPr lang="ar-SA" sz="1600">
                <a:latin typeface="Arial Unicode MS"/>
              </a:rPr>
              <a:t>ءضا ء </a:t>
            </a:r>
            <a:r>
              <a:rPr lang="ar-SA" sz="1700">
                <a:latin typeface="Arial Unicode MS"/>
              </a:rPr>
              <a:t>هيئه </a:t>
            </a:r>
            <a:r>
              <a:rPr lang="ar-SA" sz="1600">
                <a:latin typeface="Arial Unicode MS"/>
              </a:rPr>
              <a:t>التدريس ا</a:t>
            </a:r>
            <a:r>
              <a:rPr lang="ar-SA" sz="1500">
                <a:latin typeface="Arial Unicode MS"/>
              </a:rPr>
              <a:t>لسعود</a:t>
            </a:r>
            <a:r>
              <a:rPr lang="ar-SA" sz="1600">
                <a:latin typeface="Arial Unicode MS"/>
              </a:rPr>
              <a:t>يحن المتميزين بالكفاءة العلمية والإدارية وكلاء لعمداء العإدات الن ندة ويتم التعيين </a:t>
            </a:r>
            <a:r>
              <a:rPr lang="ar-SA" sz="1400">
                <a:latin typeface="Arial Unicode MS"/>
              </a:rPr>
              <a:t>بقرار </a:t>
            </a:r>
            <a:r>
              <a:rPr lang="ar-SA" sz="1700">
                <a:latin typeface="Arial Unicode MS"/>
              </a:rPr>
              <a:t>من </a:t>
            </a:r>
            <a:r>
              <a:rPr lang="ar-SA" sz="1600">
                <a:latin typeface="Arial Unicode MS"/>
              </a:rPr>
              <a:t>مدير الجامعة </a:t>
            </a:r>
            <a:r>
              <a:rPr lang="ar-SA" sz="1700">
                <a:latin typeface="Arial Unicode MS"/>
              </a:rPr>
              <a:t>بناء </a:t>
            </a:r>
            <a:r>
              <a:rPr lang="ar-SA" sz="1600">
                <a:latin typeface="Arial Unicode MS"/>
              </a:rPr>
              <a:t>عل </a:t>
            </a:r>
            <a:r>
              <a:rPr lang="ar-SA" sz="1400">
                <a:latin typeface="Arial Unicode MS"/>
              </a:rPr>
              <a:t>ترشح </a:t>
            </a:r>
            <a:r>
              <a:rPr lang="ar-SA" sz="1600">
                <a:latin typeface="Arial Unicode MS"/>
              </a:rPr>
              <a:t>العميد ويكون التبين لمدة سنتين قابلة للتجديد ويعاون |لويل العميد في أعإله وينوب عنه أثناء .غيابه أو خلو منصبه.</a:t>
            </a:r>
          </a:p>
        </p:txBody>
      </p:sp>
      <p:sp>
        <p:nvSpPr>
          <p:cNvPr id="3" name="Rectangle 2"/>
          <p:cNvSpPr/>
          <p:nvPr/>
        </p:nvSpPr>
        <p:spPr>
          <a:xfrm>
            <a:off x="995916" y="6163339"/>
            <a:ext cx="5603358" cy="38808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412359" marR="1447800" indent="0" algn="r" rtl="1">
              <a:lnSpc>
                <a:spcPts val="5721"/>
              </a:lnSpc>
              <a:spcBef>
                <a:spcPts val="2030"/>
              </a:spcBef>
            </a:pPr>
            <a:r>
              <a:rPr lang="ar-SA" sz="2300" b="1">
                <a:solidFill>
                  <a:srgbClr val="3586E0"/>
                </a:solidFill>
                <a:latin typeface="Tahoma"/>
              </a:rPr>
              <a:t>اقط</a:t>
            </a:r>
            <a:r>
              <a:rPr lang="en-US" sz="2300" b="1">
                <a:solidFill>
                  <a:srgbClr val="3586E0"/>
                </a:solidFill>
                <a:latin typeface="Tahoma"/>
              </a:rPr>
              <a:t>۶</a:t>
            </a:r>
            <a:r>
              <a:rPr lang="ar-SA" sz="2300" b="1">
                <a:solidFill>
                  <a:srgbClr val="3586E0"/>
                </a:solidFill>
                <a:latin typeface="Tahoma"/>
              </a:rPr>
              <a:t> الصات والمعاهد </a:t>
            </a:r>
            <a:r>
              <a:rPr lang="ar-SA" sz="2200">
                <a:latin typeface="Arial Unicode MS"/>
              </a:rPr>
              <a:t>المادة الحادية </a:t>
            </a:r>
            <a:r>
              <a:rPr lang="ar-SA" sz="2300">
                <a:latin typeface="Arial Unicode MS"/>
              </a:rPr>
              <a:t>والأربعون</a:t>
            </a:r>
          </a:p>
          <a:p>
            <a:pPr indent="304800" algn="just" rtl="1">
              <a:lnSpc>
                <a:spcPts val="2986"/>
              </a:lnSpc>
              <a:spcAft>
                <a:spcPts val="770"/>
              </a:spcAft>
            </a:pPr>
            <a:r>
              <a:rPr lang="ar-SA" sz="1600">
                <a:latin typeface="Arial Unicode MS"/>
              </a:rPr>
              <a:t>يكون لكل </a:t>
            </a:r>
            <a:r>
              <a:rPr lang="ar-SA" sz="1500">
                <a:latin typeface="Arial Unicode MS"/>
              </a:rPr>
              <a:t>قم </a:t>
            </a:r>
            <a:r>
              <a:rPr lang="ar-SA" sz="1700">
                <a:latin typeface="Arial Unicode MS"/>
              </a:rPr>
              <a:t>من </a:t>
            </a:r>
            <a:r>
              <a:rPr lang="ar-SA" sz="1500">
                <a:latin typeface="Arial Unicode MS"/>
              </a:rPr>
              <a:t>أقسام </a:t>
            </a:r>
            <a:r>
              <a:rPr lang="ar-SA" sz="1600">
                <a:latin typeface="Arial Unicode MS"/>
              </a:rPr>
              <a:t>الكليات والمعاهد مجلس </a:t>
            </a:r>
            <a:r>
              <a:rPr lang="ar-SA" sz="1500">
                <a:latin typeface="Arial Unicode MS"/>
              </a:rPr>
              <a:t>قم </a:t>
            </a:r>
            <a:r>
              <a:rPr lang="ar-SA" sz="1600">
                <a:latin typeface="Arial Unicode MS"/>
              </a:rPr>
              <a:t>يتألف </a:t>
            </a:r>
            <a:r>
              <a:rPr lang="ar-SA" sz="1700">
                <a:latin typeface="Arial Unicode MS"/>
              </a:rPr>
              <a:t>من </a:t>
            </a:r>
            <a:r>
              <a:rPr lang="ar-SA" sz="1600">
                <a:latin typeface="Arial Unicode MS"/>
              </a:rPr>
              <a:t>أعضاء هيئة التدريس فيه، ولكل </a:t>
            </a:r>
            <a:r>
              <a:rPr lang="ar-SA" sz="1500">
                <a:latin typeface="Arial Unicode MS"/>
              </a:rPr>
              <a:t>قسم </a:t>
            </a:r>
            <a:r>
              <a:rPr lang="ar-SA" sz="1600">
                <a:latin typeface="Arial Unicode MS"/>
              </a:rPr>
              <a:t>صلاحيات في الثؤوف العلمية والمالية والادارية في حدود هذا النظام ولوائحه .</a:t>
            </a:r>
          </a:p>
          <a:p>
            <a:pPr marR="1447800" indent="0" algn="r" rtl="1">
              <a:lnSpc>
                <a:spcPts val="3080"/>
              </a:lnSpc>
              <a:spcAft>
                <a:spcPts val="770"/>
              </a:spcAft>
            </a:pPr>
            <a:r>
              <a:rPr lang="ar-SA" sz="2200">
                <a:latin typeface="Arial Unicode MS"/>
              </a:rPr>
              <a:t>المادة الثانية </a:t>
            </a:r>
            <a:r>
              <a:rPr lang="ar-SA" sz="2300">
                <a:latin typeface="Arial Unicode MS"/>
              </a:rPr>
              <a:t>والأربعون</a:t>
            </a:r>
          </a:p>
          <a:p>
            <a:pPr indent="304800" algn="just" rtl="1">
              <a:lnSpc>
                <a:spcPts val="3126"/>
              </a:lnSpc>
            </a:pPr>
            <a:r>
              <a:rPr lang="ar-SA" sz="1600">
                <a:latin typeface="Arial Unicode MS"/>
              </a:rPr>
              <a:t>بحتمع مجلس القم </a:t>
            </a:r>
            <a:r>
              <a:rPr lang="ar-SA" sz="1500">
                <a:latin typeface="Arial Unicode MS"/>
              </a:rPr>
              <a:t>بدعوة </a:t>
            </a:r>
            <a:r>
              <a:rPr lang="ar-SA" sz="1600">
                <a:latin typeface="Arial Unicode MS"/>
              </a:rPr>
              <a:t>من </a:t>
            </a:r>
            <a:r>
              <a:rPr lang="ar-SA" sz="1500">
                <a:latin typeface="Arial Unicode MS"/>
              </a:rPr>
              <a:t>رئيه مرة كل </a:t>
            </a:r>
            <a:r>
              <a:rPr lang="ar-SA" sz="1600">
                <a:latin typeface="Arial Unicode MS"/>
              </a:rPr>
              <a:t>شهر </a:t>
            </a:r>
            <a:r>
              <a:rPr lang="ar-SA" sz="1500">
                <a:latin typeface="Arial Unicode MS"/>
              </a:rPr>
              <a:t>عل </a:t>
            </a:r>
            <a:r>
              <a:rPr lang="ar-SA" sz="1600">
                <a:latin typeface="Arial Unicode MS"/>
              </a:rPr>
              <a:t>الأقل، ولا </a:t>
            </a:r>
            <a:r>
              <a:rPr lang="ar-SA" sz="1500">
                <a:latin typeface="Arial Unicode MS"/>
              </a:rPr>
              <a:t>يصح </a:t>
            </a:r>
            <a:r>
              <a:rPr lang="ar-SA" sz="1600">
                <a:latin typeface="Arial Unicode MS"/>
              </a:rPr>
              <a:t>الاجتإع إلا بحضور ثلثي </a:t>
            </a:r>
            <a:r>
              <a:rPr lang="ar-SA" sz="1500">
                <a:latin typeface="Arial Unicode MS"/>
              </a:rPr>
              <a:t>أعضائه </a:t>
            </a:r>
            <a:r>
              <a:rPr lang="ar-SA" sz="1600">
                <a:latin typeface="Arial Unicode MS"/>
              </a:rPr>
              <a:t>وتصدر قراراته </a:t>
            </a:r>
            <a:r>
              <a:rPr lang="ar-SA" sz="1700">
                <a:latin typeface="Arial Unicode MS"/>
              </a:rPr>
              <a:t>بالأغلبية </a:t>
            </a:r>
            <a:r>
              <a:rPr lang="ar-SA" sz="1600">
                <a:latin typeface="Arial Unicode MS"/>
              </a:rPr>
              <a:t>المطلقة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4018" y="1782725"/>
            <a:ext cx="5617535" cy="834301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 rtl="1">
              <a:lnSpc>
                <a:spcPts val="2280"/>
              </a:lnSpc>
              <a:spcAft>
                <a:spcPts val="770"/>
              </a:spcAft>
            </a:pPr>
            <a:r>
              <a:rPr lang="ar-SA" sz="1600">
                <a:latin typeface="Arial Unicode MS"/>
              </a:rPr>
              <a:t>لأصوات الأعضاء الحاصرين وعند </a:t>
            </a:r>
            <a:r>
              <a:rPr lang="ar-SA" sz="1700">
                <a:latin typeface="Arial Unicode MS"/>
              </a:rPr>
              <a:t>الناوي </a:t>
            </a:r>
            <a:r>
              <a:rPr lang="ar-SA" sz="1500">
                <a:latin typeface="Arial Unicode MS"/>
              </a:rPr>
              <a:t>يرجح </a:t>
            </a:r>
            <a:r>
              <a:rPr lang="ar-SA" sz="1600">
                <a:latin typeface="Arial Unicode MS"/>
              </a:rPr>
              <a:t>الجانب </a:t>
            </a:r>
            <a:r>
              <a:rPr lang="ar-SA" sz="1700">
                <a:latin typeface="Arial Unicode MS"/>
              </a:rPr>
              <a:t>الذي </a:t>
            </a:r>
            <a:r>
              <a:rPr lang="ar-SA" sz="1600">
                <a:latin typeface="Arial Unicode MS"/>
              </a:rPr>
              <a:t>فيه </a:t>
            </a:r>
            <a:r>
              <a:rPr lang="ar-SA" sz="1700">
                <a:latin typeface="Arial Unicode MS"/>
              </a:rPr>
              <a:t>الرئثس.</a:t>
            </a:r>
          </a:p>
          <a:p>
            <a:pPr indent="292100" algn="just" rtl="1">
              <a:lnSpc>
                <a:spcPts val="2986"/>
              </a:lnSpc>
            </a:pPr>
            <a:r>
              <a:rPr lang="ar-SA" sz="1600">
                <a:latin typeface="Arial Unicode MS"/>
              </a:rPr>
              <a:t>وتعتر </a:t>
            </a:r>
            <a:r>
              <a:rPr lang="ar-SA" sz="1500">
                <a:latin typeface="Arial Unicode MS"/>
              </a:rPr>
              <a:t>قرارات </a:t>
            </a:r>
            <a:r>
              <a:rPr lang="ar-SA" sz="1600">
                <a:latin typeface="Arial Unicode MS"/>
              </a:rPr>
              <a:t>المجلس نا</a:t>
            </a:r>
            <a:r>
              <a:rPr lang="ar-SA" sz="1500">
                <a:latin typeface="Arial Unicode MS"/>
              </a:rPr>
              <a:t>فذة </a:t>
            </a:r>
            <a:r>
              <a:rPr lang="ar-SA" sz="1600">
                <a:latin typeface="Arial Unicode MS"/>
              </a:rPr>
              <a:t>ما لم يرد عليها اعزاضر </a:t>
            </a:r>
            <a:r>
              <a:rPr lang="ar-SA" sz="1700">
                <a:latin typeface="Arial Unicode MS"/>
              </a:rPr>
              <a:t>من </a:t>
            </a:r>
            <a:r>
              <a:rPr lang="ar-SA" sz="1600">
                <a:latin typeface="Arial Unicode MS"/>
              </a:rPr>
              <a:t>عميد الكلية أو المعهد خلال حمسة عثر </a:t>
            </a:r>
            <a:r>
              <a:rPr lang="ar-SA" sz="1500">
                <a:latin typeface="Arial Unicode MS"/>
              </a:rPr>
              <a:t>يومأ </a:t>
            </a:r>
            <a:r>
              <a:rPr lang="ar-SA" sz="1700">
                <a:latin typeface="Arial Unicode MS"/>
              </a:rPr>
              <a:t>من </a:t>
            </a:r>
            <a:r>
              <a:rPr lang="ar-SA" sz="1600">
                <a:latin typeface="Arial Unicode MS"/>
              </a:rPr>
              <a:t>تارح وصولها إليه . </a:t>
            </a:r>
            <a:r>
              <a:rPr lang="ar-SA" sz="1500">
                <a:latin typeface="Arial Unicode MS"/>
              </a:rPr>
              <a:t>فإذا </a:t>
            </a:r>
            <a:r>
              <a:rPr lang="ar-SA" sz="1600">
                <a:latin typeface="Arial Unicode MS"/>
              </a:rPr>
              <a:t>بقي المجلس عل رأيه مجال </a:t>
            </a:r>
            <a:r>
              <a:rPr lang="ar-SA" sz="1500">
                <a:latin typeface="Arial Unicode MS"/>
              </a:rPr>
              <a:t>القرار المعزضر </a:t>
            </a:r>
            <a:r>
              <a:rPr lang="ar-SA" sz="1600">
                <a:latin typeface="Arial Unicode MS"/>
              </a:rPr>
              <a:t>عليه إلى مجلس الكلية وللمجلس صلاحية</a:t>
            </a:r>
          </a:p>
          <a:p>
            <a:pPr indent="0" algn="r" rtl="1">
              <a:lnSpc>
                <a:spcPts val="2280"/>
              </a:lnSpc>
              <a:spcAft>
                <a:spcPts val="1330"/>
              </a:spcAft>
            </a:pPr>
            <a:r>
              <a:rPr lang="ar-SA" sz="1700">
                <a:latin typeface="Arial Unicode MS"/>
              </a:rPr>
              <a:t>البت </a:t>
            </a:r>
            <a:r>
              <a:rPr lang="ar-SA" sz="1400">
                <a:latin typeface="Arial Unicode MS"/>
              </a:rPr>
              <a:t>فيه .</a:t>
            </a:r>
          </a:p>
          <a:p>
            <a:pPr indent="0" algn="ctr" rtl="1">
              <a:lnSpc>
                <a:spcPts val="3080"/>
              </a:lnSpc>
              <a:spcAft>
                <a:spcPts val="770"/>
              </a:spcAft>
            </a:pPr>
            <a:r>
              <a:rPr lang="ar-SA" sz="2200">
                <a:latin typeface="Arial Unicode MS"/>
              </a:rPr>
              <a:t>المادة الثالثة </a:t>
            </a:r>
            <a:r>
              <a:rPr lang="ar-SA" sz="2300">
                <a:latin typeface="Arial Unicode MS"/>
              </a:rPr>
              <a:t>والأربعون</a:t>
            </a:r>
          </a:p>
          <a:p>
            <a:pPr indent="292100" algn="just" rtl="1">
              <a:lnSpc>
                <a:spcPts val="3042"/>
              </a:lnSpc>
            </a:pPr>
            <a:r>
              <a:rPr lang="ar-SA" sz="1600">
                <a:latin typeface="Arial Unicode MS"/>
              </a:rPr>
              <a:t>يقخح </a:t>
            </a:r>
            <a:r>
              <a:rPr lang="ar-SA" sz="1400">
                <a:latin typeface="Arial Unicode MS"/>
              </a:rPr>
              <a:t>مجلس </a:t>
            </a:r>
            <a:r>
              <a:rPr lang="ar-SA" sz="1500">
                <a:latin typeface="Arial Unicode MS"/>
              </a:rPr>
              <a:t>القسم </a:t>
            </a:r>
            <a:r>
              <a:rPr lang="ar-SA" sz="1600">
                <a:latin typeface="Arial Unicode MS"/>
              </a:rPr>
              <a:t>عل </a:t>
            </a:r>
            <a:r>
              <a:rPr lang="ar-SA" sz="1400">
                <a:latin typeface="Arial Unicode MS"/>
              </a:rPr>
              <a:t>مجلس </a:t>
            </a:r>
            <a:r>
              <a:rPr lang="ar-SA" sz="1600">
                <a:latin typeface="Arial Unicode MS"/>
              </a:rPr>
              <a:t>الكلية </a:t>
            </a:r>
            <a:r>
              <a:rPr lang="ar-SA" sz="1700">
                <a:latin typeface="Arial Unicode MS"/>
              </a:rPr>
              <a:t>خطة </a:t>
            </a:r>
            <a:r>
              <a:rPr lang="ar-SA" sz="1600">
                <a:latin typeface="Arial Unicode MS"/>
              </a:rPr>
              <a:t>الدراسة، والمناهج الدراسية </a:t>
            </a:r>
            <a:r>
              <a:rPr lang="en-US" sz="1600">
                <a:latin typeface="Arial Unicode MS"/>
              </a:rPr>
              <a:t>١٠</a:t>
            </a:r>
            <a:r>
              <a:rPr lang="ar-SA" sz="1600">
                <a:latin typeface="Arial Unicode MS"/>
              </a:rPr>
              <a:t> والكتب المقررة، والمراجع، ويقخح تعيين </a:t>
            </a:r>
            <a:r>
              <a:rPr lang="ar-SA" sz="1700">
                <a:latin typeface="Arial Unicode MS"/>
              </a:rPr>
              <a:t>أعضاء </a:t>
            </a:r>
            <a:r>
              <a:rPr lang="ar-SA" sz="1600">
                <a:latin typeface="Arial Unicode MS"/>
              </a:rPr>
              <a:t>هيئة التدريس والمحاصرين والعيدين وترقياتم، كإ يقوم بدراسة مثروعات البحوث العلمية، وبتوزيع المحاصرات والتمرينات والاءعإل التدريبية عل </a:t>
            </a:r>
            <a:r>
              <a:rPr lang="ar-SA" sz="1700">
                <a:latin typeface="Arial Unicode MS"/>
              </a:rPr>
              <a:t>أعضاء </a:t>
            </a:r>
            <a:r>
              <a:rPr lang="ar-SA" sz="1600">
                <a:latin typeface="Arial Unicode MS"/>
              </a:rPr>
              <a:t>هيئة </a:t>
            </a:r>
            <a:r>
              <a:rPr lang="ar-SA" sz="1400">
                <a:latin typeface="Arial Unicode MS"/>
              </a:rPr>
              <a:t>التدريس </a:t>
            </a:r>
            <a:r>
              <a:rPr lang="ar-SA" sz="1600">
                <a:latin typeface="Arial Unicode MS"/>
              </a:rPr>
              <a:t>والعيدين، وتنظم </a:t>
            </a:r>
            <a:r>
              <a:rPr lang="ar-SA" sz="1700">
                <a:latin typeface="Arial Unicode MS"/>
              </a:rPr>
              <a:t>أعال </a:t>
            </a:r>
            <a:r>
              <a:rPr lang="ar-SA" sz="1600">
                <a:latin typeface="Arial Unicode MS"/>
              </a:rPr>
              <a:t>الفم وتنسقها </a:t>
            </a:r>
            <a:r>
              <a:rPr lang="en-US" sz="1600">
                <a:latin typeface="Arial Unicode MS"/>
              </a:rPr>
              <a:t>٠</a:t>
            </a:r>
            <a:r>
              <a:rPr lang="ar-SA" sz="1600">
                <a:latin typeface="Arial Unicode MS"/>
              </a:rPr>
              <a:t> ويتولى كل قم </a:t>
            </a:r>
            <a:r>
              <a:rPr lang="ar-SA" sz="1400">
                <a:latin typeface="Arial Unicode MS"/>
              </a:rPr>
              <a:t>تدريس </a:t>
            </a:r>
            <a:r>
              <a:rPr lang="ar-SA" sz="1600">
                <a:latin typeface="Arial Unicode MS"/>
              </a:rPr>
              <a:t>المقررات الي تدخل في </a:t>
            </a:r>
            <a:r>
              <a:rPr lang="ar-SA" sz="1700">
                <a:latin typeface="Arial Unicode MS"/>
              </a:rPr>
              <a:t>اختصاصه </a:t>
            </a:r>
            <a:r>
              <a:rPr lang="ar-SA" sz="1600">
                <a:latin typeface="Arial Unicode MS"/>
              </a:rPr>
              <a:t>بعد إقرارها من مجلس الجامعة </a:t>
            </a:r>
            <a:r>
              <a:rPr lang="en-US" sz="1600">
                <a:latin typeface="Arial Unicode MS"/>
              </a:rPr>
              <a:t>٠</a:t>
            </a:r>
          </a:p>
          <a:p>
            <a:pPr indent="292100" algn="just" rtl="1">
              <a:lnSpc>
                <a:spcPts val="2280"/>
              </a:lnSpc>
              <a:spcAft>
                <a:spcPts val="1330"/>
              </a:spcAft>
            </a:pPr>
            <a:r>
              <a:rPr lang="ar-SA" sz="1500">
                <a:latin typeface="Arial Unicode MS"/>
              </a:rPr>
              <a:t>ولمجلس </a:t>
            </a:r>
            <a:r>
              <a:rPr lang="ar-SA" sz="1400">
                <a:latin typeface="Arial Unicode MS"/>
              </a:rPr>
              <a:t>القسم </a:t>
            </a:r>
            <a:r>
              <a:rPr lang="ar-SA" sz="1600">
                <a:latin typeface="Arial Unicode MS"/>
              </a:rPr>
              <a:t>تثكيل لجان </a:t>
            </a:r>
            <a:r>
              <a:rPr lang="ar-SA" sz="1700">
                <a:latin typeface="Arial Unicode MS"/>
              </a:rPr>
              <a:t>دائمة </a:t>
            </a:r>
            <a:r>
              <a:rPr lang="ar-SA" sz="1500">
                <a:latin typeface="Arial Unicode MS"/>
              </a:rPr>
              <a:t>أو </a:t>
            </a:r>
            <a:r>
              <a:rPr lang="ar-SA" sz="1700">
                <a:latin typeface="Arial Unicode MS"/>
              </a:rPr>
              <a:t>مؤقتة </a:t>
            </a:r>
            <a:r>
              <a:rPr lang="ar-SA" sz="1600">
                <a:latin typeface="Arial Unicode MS"/>
              </a:rPr>
              <a:t>من بين </a:t>
            </a:r>
            <a:r>
              <a:rPr lang="ar-SA" sz="1500">
                <a:latin typeface="Arial Unicode MS"/>
              </a:rPr>
              <a:t>أعضاثه .</a:t>
            </a:r>
          </a:p>
          <a:p>
            <a:pPr indent="0" algn="ctr" rtl="1">
              <a:lnSpc>
                <a:spcPts val="3080"/>
              </a:lnSpc>
              <a:spcAft>
                <a:spcPts val="770"/>
              </a:spcAft>
            </a:pPr>
            <a:r>
              <a:rPr lang="ar-SA" sz="2300">
                <a:latin typeface="Arial Unicode MS"/>
              </a:rPr>
              <a:t>المادة الرابعة والاربعون</a:t>
            </a:r>
          </a:p>
          <a:p>
            <a:pPr indent="292100" algn="just" rtl="1">
              <a:lnSpc>
                <a:spcPts val="3070"/>
              </a:lnSpc>
            </a:pPr>
            <a:r>
              <a:rPr lang="ar-SA" sz="1600">
                <a:latin typeface="Arial Unicode MS"/>
              </a:rPr>
              <a:t>يعين رس</a:t>
            </a:r>
            <a:r>
              <a:rPr lang="en-US" sz="1600">
                <a:latin typeface="Arial Unicode MS"/>
              </a:rPr>
              <a:t>٣</a:t>
            </a:r>
            <a:r>
              <a:rPr lang="ar-SA" sz="1600">
                <a:latin typeface="Arial Unicode MS"/>
              </a:rPr>
              <a:t> الفم من أعضاء هيئة التدريس الموديين المتميزين بالكفاءات العلمية والإدارية بقرار من مدير الجامعة بناء </a:t>
            </a:r>
            <a:r>
              <a:rPr lang="ar-SA" sz="1500">
                <a:latin typeface="Arial Unicode MS"/>
              </a:rPr>
              <a:t>عل </a:t>
            </a:r>
            <a:r>
              <a:rPr lang="ar-SA" sz="1600">
                <a:latin typeface="Arial Unicode MS"/>
              </a:rPr>
              <a:t>ترشح </a:t>
            </a:r>
            <a:r>
              <a:rPr lang="ar-SA" sz="1500">
                <a:latin typeface="Arial Unicode MS"/>
              </a:rPr>
              <a:t>عميد </a:t>
            </a:r>
            <a:r>
              <a:rPr lang="ar-SA" sz="1600">
                <a:latin typeface="Arial Unicode MS"/>
              </a:rPr>
              <a:t>الكلية أو المعهد، ويكون التعيين لمدة سنتين قابلة للتجديد وهو المسؤول </a:t>
            </a:r>
            <a:r>
              <a:rPr lang="ar-SA" sz="1500">
                <a:latin typeface="Arial Unicode MS"/>
              </a:rPr>
              <a:t>عن سير </a:t>
            </a:r>
            <a:r>
              <a:rPr lang="ar-SA" sz="1600">
                <a:latin typeface="Arial Unicode MS"/>
              </a:rPr>
              <a:t>الأمور العلمية والإدارية والمالية فيه، ويقدم للعميد تقريرا </a:t>
            </a:r>
            <a:r>
              <a:rPr lang="ar-SA" sz="1500">
                <a:latin typeface="Arial Unicode MS"/>
              </a:rPr>
              <a:t>عن ؟عإل </a:t>
            </a:r>
            <a:r>
              <a:rPr lang="ar-SA" sz="1600">
                <a:latin typeface="Arial Unicode MS"/>
              </a:rPr>
              <a:t>القسم في .باية كل سنة دراسية 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339</Words>
  <Application>Microsoft Office PowerPoint</Application>
  <PresentationFormat>Custom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 Unicode MS</vt:lpstr>
      <vt:lpstr>Arial</vt:lpstr>
      <vt:lpstr>Tahoma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Aabed</dc:creator>
  <cp:lastModifiedBy>Mohammad Aabed</cp:lastModifiedBy>
  <cp:revision>1</cp:revision>
  <dcterms:modified xsi:type="dcterms:W3CDTF">2015-04-17T18:55:21Z</dcterms:modified>
</cp:coreProperties>
</file>