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7578725" cy="1070768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250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6521" y="746521"/>
            <a:ext cx="6115050" cy="59578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 rtl="1">
              <a:lnSpc>
                <a:spcPts val="3460"/>
              </a:lnSpc>
              <a:spcAft>
                <a:spcPts val="2380"/>
              </a:spcAft>
            </a:pPr>
            <a:r>
              <a:rPr lang="ar-SA" sz="2600" b="1">
                <a:solidFill>
                  <a:srgbClr val="E21A64"/>
                </a:solidFill>
                <a:latin typeface="Segoe UI"/>
              </a:rPr>
              <a:t>المادة السابعن </a:t>
            </a:r>
            <a:r>
              <a:rPr lang="ar-SA" sz="2200" b="1">
                <a:solidFill>
                  <a:srgbClr val="E21A64"/>
                </a:solidFill>
                <a:latin typeface="Segoe UI"/>
              </a:rPr>
              <a:t>عشرة</a:t>
            </a:r>
          </a:p>
          <a:p>
            <a:pPr indent="457200" algn="r" rtl="1">
              <a:lnSpc>
                <a:spcPts val="3263"/>
              </a:lnSpc>
            </a:pPr>
            <a:r>
              <a:rPr lang="ar-SA" sz="1700">
                <a:latin typeface="Segoe UI"/>
              </a:rPr>
              <a:t>يصرف للمبتمث تنكرة سفر نهابآ وإيابآ لمرة واحدة لحضور المؤتمرات، والندوات العلمية، </a:t>
            </a:r>
            <a:r>
              <a:rPr lang="ar-SA" sz="1700" b="1">
                <a:latin typeface="Segoe UI"/>
              </a:rPr>
              <a:t>أو </a:t>
            </a:r>
            <a:r>
              <a:rPr lang="ar-SA" sz="1700">
                <a:latin typeface="Segoe UI"/>
              </a:rPr>
              <a:t>الدورات القصيرة </a:t>
            </a:r>
            <a:r>
              <a:rPr lang="ar-SA" sz="1700" b="1">
                <a:latin typeface="Segoe UI"/>
              </a:rPr>
              <a:t>وذلك خلال </a:t>
            </a:r>
            <a:r>
              <a:rPr lang="ar-SA" sz="1700">
                <a:latin typeface="Segoe UI"/>
              </a:rPr>
              <a:t>المرحلة الدراسية الواحدة وفق الضوابط الآتية : </a:t>
            </a:r>
            <a:r>
              <a:rPr lang="en-US" sz="1700" b="1">
                <a:latin typeface="Segoe UI"/>
              </a:rPr>
              <a:t>١</a:t>
            </a:r>
            <a:r>
              <a:rPr lang="ar-SA" sz="1700" b="1">
                <a:latin typeface="Segoe UI"/>
              </a:rPr>
              <a:t> </a:t>
            </a:r>
            <a:r>
              <a:rPr lang="en-US" sz="1050">
                <a:latin typeface="Times New Roman"/>
              </a:rPr>
              <a:t>٠</a:t>
            </a:r>
            <a:r>
              <a:rPr lang="ar-SA" sz="1050">
                <a:latin typeface="Times New Roman"/>
              </a:rPr>
              <a:t> </a:t>
            </a:r>
            <a:r>
              <a:rPr lang="ar-SA" sz="1700" b="1">
                <a:latin typeface="Segoe UI"/>
              </a:rPr>
              <a:t>أن </a:t>
            </a:r>
            <a:r>
              <a:rPr lang="ar-SA" sz="1700">
                <a:latin typeface="Segoe UI"/>
              </a:rPr>
              <a:t>يكون للمؤتمر، أو الدورة علاقة مباشرة بتخصمه </a:t>
            </a:r>
            <a:r>
              <a:rPr lang="ar-SA" sz="1700" b="1">
                <a:latin typeface="Segoe UI"/>
              </a:rPr>
              <a:t>أو موضع </a:t>
            </a:r>
            <a:r>
              <a:rPr lang="ar-SA" sz="1700">
                <a:latin typeface="Segoe UI"/>
              </a:rPr>
              <a:t>بحثه.</a:t>
            </a:r>
          </a:p>
          <a:p>
            <a:pPr marR="457200" indent="-457200" algn="just" rtl="1">
              <a:lnSpc>
                <a:spcPts val="3403"/>
              </a:lnSpc>
              <a:spcAft>
                <a:spcPts val="1260"/>
              </a:spcAft>
            </a:pPr>
            <a:r>
              <a:rPr lang="en-US" sz="1700" b="1">
                <a:latin typeface="Segoe UI"/>
              </a:rPr>
              <a:t>٢</a:t>
            </a:r>
            <a:r>
              <a:rPr lang="ar-SA" sz="1700" b="1">
                <a:latin typeface="Segoe UI"/>
              </a:rPr>
              <a:t> </a:t>
            </a:r>
            <a:r>
              <a:rPr lang="en-US" sz="1050">
                <a:latin typeface="Times New Roman"/>
              </a:rPr>
              <a:t>٠</a:t>
            </a:r>
            <a:r>
              <a:rPr lang="ar-SA" sz="1050">
                <a:latin typeface="Times New Roman"/>
              </a:rPr>
              <a:t> </a:t>
            </a:r>
            <a:r>
              <a:rPr lang="ar-SA" sz="1700">
                <a:latin typeface="Segoe UI"/>
              </a:rPr>
              <a:t>موافقة لجنة الابتعاث والتدريب </a:t>
            </a:r>
            <a:r>
              <a:rPr lang="ar-SA" sz="1700" b="1">
                <a:latin typeface="Times New Roman"/>
              </a:rPr>
              <a:t>في </a:t>
            </a:r>
            <a:r>
              <a:rPr lang="ar-SA" sz="1700">
                <a:latin typeface="Segoe UI"/>
              </a:rPr>
              <a:t>الجامعة </a:t>
            </a:r>
            <a:r>
              <a:rPr lang="ar-SA" sz="1700" b="1">
                <a:latin typeface="Times New Roman"/>
              </a:rPr>
              <a:t>بناء </a:t>
            </a:r>
            <a:r>
              <a:rPr lang="ar-SA" sz="2000" b="1">
                <a:latin typeface="Times New Roman"/>
              </a:rPr>
              <a:t>على </a:t>
            </a:r>
            <a:r>
              <a:rPr lang="ar-SA" sz="1700">
                <a:latin typeface="Segoe UI"/>
              </a:rPr>
              <a:t>توصية المشرف </a:t>
            </a:r>
            <a:r>
              <a:rPr lang="ar-SA" sz="2000" b="1">
                <a:latin typeface="Times New Roman"/>
              </a:rPr>
              <a:t>عر </a:t>
            </a:r>
            <a:r>
              <a:rPr lang="ar-SA" sz="1700">
                <a:latin typeface="Segoe UI"/>
              </a:rPr>
              <a:t>دراسة الطالب وتأيد الملحق الثقافي بالنسبة للابتعاث للحارج.</a:t>
            </a:r>
          </a:p>
          <a:p>
            <a:pPr indent="0" algn="r" rtl="1">
              <a:lnSpc>
                <a:spcPts val="3140"/>
              </a:lnSpc>
              <a:spcAft>
                <a:spcPts val="2730"/>
              </a:spcAft>
            </a:pPr>
            <a:r>
              <a:rPr lang="ar-SA" sz="2600" b="1">
                <a:solidFill>
                  <a:srgbClr val="E21A64"/>
                </a:solidFill>
                <a:latin typeface="Tahoma"/>
              </a:rPr>
              <a:t>اهتتلعداخلي:</a:t>
            </a:r>
          </a:p>
          <a:p>
            <a:pPr indent="0" algn="ctr" rtl="1">
              <a:lnSpc>
                <a:spcPts val="3460"/>
              </a:lnSpc>
              <a:spcAft>
                <a:spcPts val="2730"/>
              </a:spcAft>
            </a:pPr>
            <a:r>
              <a:rPr lang="ar-SA" sz="2600" b="1">
                <a:solidFill>
                  <a:srgbClr val="E21A64"/>
                </a:solidFill>
                <a:latin typeface="Segoe UI"/>
              </a:rPr>
              <a:t>المادة الث منن </a:t>
            </a:r>
            <a:r>
              <a:rPr lang="ar-SA" sz="2200" b="1">
                <a:solidFill>
                  <a:srgbClr val="E21A64"/>
                </a:solidFill>
                <a:latin typeface="Segoe UI"/>
              </a:rPr>
              <a:t>عشرة</a:t>
            </a:r>
          </a:p>
        </p:txBody>
      </p:sp>
      <p:sp>
        <p:nvSpPr>
          <p:cNvPr id="3" name="Rectangle 2"/>
          <p:cNvSpPr/>
          <p:nvPr/>
        </p:nvSpPr>
        <p:spPr>
          <a:xfrm>
            <a:off x="757237" y="7311628"/>
            <a:ext cx="6100763" cy="291107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57200" algn="r" rtl="1">
              <a:lnSpc>
                <a:spcPts val="2260"/>
              </a:lnSpc>
              <a:spcBef>
                <a:spcPts val="2730"/>
              </a:spcBef>
              <a:spcAft>
                <a:spcPts val="1260"/>
              </a:spcAft>
            </a:pPr>
            <a:r>
              <a:rPr lang="ar-SA" sz="1700">
                <a:latin typeface="Segoe UI"/>
              </a:rPr>
              <a:t>يكون </a:t>
            </a:r>
            <a:r>
              <a:rPr lang="ar-SA" sz="1700" b="1">
                <a:latin typeface="Times New Roman"/>
              </a:rPr>
              <a:t>الابغاث </a:t>
            </a:r>
            <a:r>
              <a:rPr lang="ar-SA" sz="1700">
                <a:latin typeface="Segoe UI"/>
              </a:rPr>
              <a:t>للداخل في الحالات الآبة:</a:t>
            </a:r>
          </a:p>
          <a:p>
            <a:pPr marR="453629" indent="-457200" algn="just" rtl="1">
              <a:lnSpc>
                <a:spcPts val="2260"/>
              </a:lnSpc>
              <a:spcAft>
                <a:spcPts val="1260"/>
              </a:spcAft>
            </a:pPr>
            <a:r>
              <a:rPr lang="en-US" sz="1700">
                <a:latin typeface="Segoe UI"/>
              </a:rPr>
              <a:t>١</a:t>
            </a:r>
            <a:r>
              <a:rPr lang="ar-SA" sz="1700">
                <a:latin typeface="Segoe UI"/>
              </a:rPr>
              <a:t> </a:t>
            </a:r>
            <a:r>
              <a:rPr lang="en-US" sz="1700">
                <a:latin typeface="Segoe UI"/>
              </a:rPr>
              <a:t>٠</a:t>
            </a:r>
            <a:r>
              <a:rPr lang="ar-SA" sz="1700">
                <a:latin typeface="Segoe UI"/>
              </a:rPr>
              <a:t> </a:t>
            </a:r>
            <a:r>
              <a:rPr lang="ar-SA" sz="1900" b="1">
                <a:latin typeface="Times New Roman"/>
              </a:rPr>
              <a:t>من </a:t>
            </a:r>
            <a:r>
              <a:rPr lang="ar-SA" sz="1700">
                <a:latin typeface="Segoe UI"/>
              </a:rPr>
              <a:t>مؤسسة </a:t>
            </a:r>
            <a:r>
              <a:rPr lang="ar-SA" sz="1700" b="1">
                <a:latin typeface="Times New Roman"/>
              </a:rPr>
              <a:t>تعليمية </a:t>
            </a:r>
            <a:r>
              <a:rPr lang="ar-SA" sz="1700">
                <a:latin typeface="Segoe UI"/>
              </a:rPr>
              <a:t>إلى مؤسة </a:t>
            </a:r>
            <a:r>
              <a:rPr lang="ar-SA" sz="1700" b="1">
                <a:latin typeface="Times New Roman"/>
              </a:rPr>
              <a:t>تعليمية </a:t>
            </a:r>
            <a:r>
              <a:rPr lang="ar-SA" sz="1700" b="1">
                <a:latin typeface="Segoe UI"/>
              </a:rPr>
              <a:t>أخرى </a:t>
            </a:r>
            <a:r>
              <a:rPr lang="ar-SA" sz="1700" b="1">
                <a:latin typeface="Times New Roman"/>
              </a:rPr>
              <a:t>في </a:t>
            </a:r>
            <a:r>
              <a:rPr lang="ar-SA" sz="1700">
                <a:latin typeface="Segoe UI"/>
              </a:rPr>
              <a:t>مكانين</a:t>
            </a:r>
          </a:p>
          <a:p>
            <a:pPr indent="457200" algn="r" rtl="1">
              <a:lnSpc>
                <a:spcPts val="2100"/>
              </a:lnSpc>
              <a:spcAft>
                <a:spcPts val="1260"/>
              </a:spcAft>
            </a:pPr>
            <a:r>
              <a:rPr lang="ar-SA" sz="1900" b="1">
                <a:latin typeface="Times New Roman"/>
              </a:rPr>
              <a:t>مختلفين.</a:t>
            </a:r>
          </a:p>
          <a:p>
            <a:pPr indent="0" algn="r" rtl="1">
              <a:lnSpc>
                <a:spcPts val="4528"/>
              </a:lnSpc>
            </a:pPr>
            <a:r>
              <a:rPr lang="en-US" sz="1700" b="1">
                <a:latin typeface="Segoe UI"/>
              </a:rPr>
              <a:t>٢</a:t>
            </a:r>
            <a:r>
              <a:rPr lang="ar-SA" sz="1700" b="1">
                <a:latin typeface="Segoe UI"/>
              </a:rPr>
              <a:t> </a:t>
            </a:r>
            <a:r>
              <a:rPr lang="en-US" sz="1050">
                <a:latin typeface="Times New Roman"/>
              </a:rPr>
              <a:t>٠</a:t>
            </a:r>
            <a:r>
              <a:rPr lang="ar-SA" sz="1050">
                <a:latin typeface="Times New Roman"/>
              </a:rPr>
              <a:t> </a:t>
            </a:r>
            <a:r>
              <a:rPr lang="ar-SA" sz="1700" b="1">
                <a:latin typeface="Times New Roman"/>
              </a:rPr>
              <a:t>من </a:t>
            </a:r>
            <a:r>
              <a:rPr lang="ar-SA" sz="1700">
                <a:latin typeface="Segoe UI"/>
              </a:rPr>
              <a:t>مؤسسة </a:t>
            </a:r>
            <a:r>
              <a:rPr lang="ar-SA" sz="1700" b="1">
                <a:latin typeface="Times New Roman"/>
              </a:rPr>
              <a:t>تعليمية </a:t>
            </a:r>
            <a:r>
              <a:rPr lang="ar-SA" sz="1700">
                <a:latin typeface="Segoe UI"/>
              </a:rPr>
              <a:t>إلى موسسة </a:t>
            </a:r>
            <a:r>
              <a:rPr lang="ar-SA" sz="1700" b="1">
                <a:latin typeface="Times New Roman"/>
              </a:rPr>
              <a:t>تعليمية </a:t>
            </a:r>
            <a:r>
              <a:rPr lang="ar-SA" sz="1700" b="1">
                <a:latin typeface="Segoe UI"/>
              </a:rPr>
              <a:t>أخرى </a:t>
            </a:r>
            <a:r>
              <a:rPr lang="ar-SA" sz="1700" b="1">
                <a:latin typeface="Times New Roman"/>
              </a:rPr>
              <a:t>في </a:t>
            </a:r>
            <a:r>
              <a:rPr lang="ar-SA" sz="1700">
                <a:latin typeface="Segoe UI"/>
              </a:rPr>
              <a:t>المدينة شبا. </a:t>
            </a:r>
            <a:r>
              <a:rPr lang="en-US" sz="1700">
                <a:latin typeface="Segoe UI"/>
              </a:rPr>
              <a:t>٣</a:t>
            </a:r>
            <a:r>
              <a:rPr lang="ar-SA" sz="1700">
                <a:latin typeface="Segoe UI"/>
              </a:rPr>
              <a:t> - </a:t>
            </a:r>
            <a:r>
              <a:rPr lang="ar-SA" sz="1900" b="1">
                <a:latin typeface="Times New Roman"/>
              </a:rPr>
              <a:t>من </a:t>
            </a:r>
            <a:r>
              <a:rPr lang="ar-SA" sz="1400" b="1">
                <a:latin typeface="Segoe UI"/>
              </a:rPr>
              <a:t>فرع </a:t>
            </a:r>
            <a:r>
              <a:rPr lang="ar-SA" sz="1700">
                <a:latin typeface="Segoe UI"/>
              </a:rPr>
              <a:t>إر </a:t>
            </a:r>
            <a:r>
              <a:rPr lang="ar-SA" sz="1400" b="1">
                <a:latin typeface="Segoe UI"/>
              </a:rPr>
              <a:t>فرع </a:t>
            </a:r>
            <a:r>
              <a:rPr lang="ar-SA" sz="1600" b="1">
                <a:latin typeface="Segoe UI"/>
              </a:rPr>
              <a:t>داحل </a:t>
            </a:r>
            <a:r>
              <a:rPr lang="ar-SA" sz="1700">
                <a:latin typeface="Segoe UI"/>
              </a:rPr>
              <a:t>المؤسة </a:t>
            </a:r>
            <a:r>
              <a:rPr lang="ar-SA" sz="1700" b="1">
                <a:latin typeface="Times New Roman"/>
              </a:rPr>
              <a:t>اتعليمية </a:t>
            </a:r>
            <a:r>
              <a:rPr lang="ar-SA" sz="1700">
                <a:latin typeface="Segoe UI"/>
              </a:rPr>
              <a:t>الواحدة ولكن ني </a:t>
            </a:r>
            <a:r>
              <a:rPr lang="ar-SA" sz="1700" b="1">
                <a:latin typeface="Times New Roman"/>
              </a:rPr>
              <a:t>مقرين </a:t>
            </a:r>
            <a:r>
              <a:rPr lang="ar-SA" sz="1900" b="1">
                <a:latin typeface="Times New Roman"/>
              </a:rPr>
              <a:t>مختلفين.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64531" y="721518"/>
            <a:ext cx="3557587" cy="47863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 rtl="1">
              <a:lnSpc>
                <a:spcPts val="3460"/>
              </a:lnSpc>
              <a:spcAft>
                <a:spcPts val="1890"/>
              </a:spcAft>
            </a:pPr>
            <a:r>
              <a:rPr lang="ar-SA" sz="2600" b="1">
                <a:solidFill>
                  <a:srgbClr val="CB0C25"/>
                </a:solidFill>
                <a:latin typeface="Segoe UI"/>
              </a:rPr>
              <a:t>المادة التاسعذ عشرة</a:t>
            </a:r>
          </a:p>
        </p:txBody>
      </p:sp>
      <p:sp>
        <p:nvSpPr>
          <p:cNvPr id="3" name="Rectangle 2"/>
          <p:cNvSpPr/>
          <p:nvPr/>
        </p:nvSpPr>
        <p:spPr>
          <a:xfrm>
            <a:off x="700087" y="1607343"/>
            <a:ext cx="6129338" cy="153590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355600" algn="just" rtl="1">
              <a:lnSpc>
                <a:spcPts val="4219"/>
              </a:lnSpc>
              <a:spcBef>
                <a:spcPts val="1890"/>
              </a:spcBef>
              <a:spcAft>
                <a:spcPts val="1890"/>
              </a:spcAft>
            </a:pPr>
            <a:r>
              <a:rPr lang="ar-SA" sz="1700">
                <a:latin typeface="Segoe UI"/>
              </a:rPr>
              <a:t>يكلف المعيد </a:t>
            </a:r>
            <a:r>
              <a:rPr lang="ar-SA" sz="1700" b="1">
                <a:latin typeface="Segoe UI"/>
              </a:rPr>
              <a:t>أو </a:t>
            </a:r>
            <a:r>
              <a:rPr lang="ar-SA" sz="1700">
                <a:latin typeface="Segoe UI"/>
              </a:rPr>
              <a:t>المحاصر المبتمث للدراسات العليا </a:t>
            </a:r>
            <a:r>
              <a:rPr lang="ar-SA" sz="1700" b="1">
                <a:latin typeface="Times New Roman"/>
              </a:rPr>
              <a:t>في </a:t>
            </a:r>
            <a:r>
              <a:rPr lang="ar-SA" sz="1700">
                <a:latin typeface="Segoe UI"/>
              </a:rPr>
              <a:t>الداخل بأعمال إدارية </a:t>
            </a:r>
            <a:r>
              <a:rPr lang="ar-SA" sz="1700" b="1">
                <a:latin typeface="Segoe UI"/>
              </a:rPr>
              <a:t>أو </a:t>
            </a:r>
            <a:r>
              <a:rPr lang="ar-SA" sz="1700">
                <a:latin typeface="Segoe UI"/>
              </a:rPr>
              <a:t>تدريية مناسبة لتخععه الدرامي على ألآ يؤثر ذلك على تحصيله العلمي </a:t>
            </a:r>
            <a:r>
              <a:rPr lang="ar-SA" sz="1700" b="1">
                <a:latin typeface="Segoe UI"/>
              </a:rPr>
              <a:t>وفقأ </a:t>
            </a:r>
            <a:r>
              <a:rPr lang="ar-SA" sz="1700">
                <a:latin typeface="Segoe UI"/>
              </a:rPr>
              <a:t>لما يقرره مجلس القم المبتمث إيه.</a:t>
            </a:r>
          </a:p>
        </p:txBody>
      </p:sp>
      <p:sp>
        <p:nvSpPr>
          <p:cNvPr id="4" name="Rectangle 3"/>
          <p:cNvSpPr/>
          <p:nvPr/>
        </p:nvSpPr>
        <p:spPr>
          <a:xfrm>
            <a:off x="2578893" y="3493293"/>
            <a:ext cx="2507457" cy="47148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 rtl="1">
              <a:lnSpc>
                <a:spcPts val="3460"/>
              </a:lnSpc>
              <a:spcBef>
                <a:spcPts val="1890"/>
              </a:spcBef>
              <a:spcAft>
                <a:spcPts val="2800"/>
              </a:spcAft>
            </a:pPr>
            <a:r>
              <a:rPr lang="ar-SA" sz="2600" b="1">
                <a:solidFill>
                  <a:srgbClr val="CB0C25"/>
                </a:solidFill>
                <a:latin typeface="Segoe UI"/>
              </a:rPr>
              <a:t>المادة العشرهن</a:t>
            </a:r>
          </a:p>
        </p:txBody>
      </p:sp>
      <p:sp>
        <p:nvSpPr>
          <p:cNvPr id="5" name="Rectangle 4"/>
          <p:cNvSpPr/>
          <p:nvPr/>
        </p:nvSpPr>
        <p:spPr>
          <a:xfrm>
            <a:off x="714375" y="4521993"/>
            <a:ext cx="6129337" cy="369331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355600" algn="r" rtl="1">
              <a:lnSpc>
                <a:spcPts val="3431"/>
              </a:lnSpc>
              <a:spcBef>
                <a:spcPts val="2800"/>
              </a:spcBef>
            </a:pPr>
            <a:r>
              <a:rPr lang="ar-SA" sz="1700">
                <a:latin typeface="Segoe UI"/>
              </a:rPr>
              <a:t>يجوز للمبتمث القيام برحلة علمية أثتاء إعداد الرسالة ولمرة واحدة خلال المرحلة الدراسية الواحدة خارج مقرالدراسة سواء كان الفر داخل المملكة أوخارجها وفقأ للضوابط الآتية : </a:t>
            </a:r>
            <a:r>
              <a:rPr lang="en-US" sz="1700">
                <a:latin typeface="Segoe UI"/>
              </a:rPr>
              <a:t>١</a:t>
            </a:r>
            <a:r>
              <a:rPr lang="ar-SA" sz="1700">
                <a:latin typeface="Segoe UI"/>
              </a:rPr>
              <a:t> </a:t>
            </a:r>
            <a:r>
              <a:rPr lang="ar-SA" sz="2000" b="1">
                <a:latin typeface="Times New Roman"/>
              </a:rPr>
              <a:t>— </a:t>
            </a:r>
            <a:r>
              <a:rPr lang="ar-SA" sz="1700" b="1">
                <a:latin typeface="Segoe UI"/>
              </a:rPr>
              <a:t>أن </a:t>
            </a:r>
            <a:r>
              <a:rPr lang="ar-SA" sz="2000" b="1">
                <a:latin typeface="Times New Roman"/>
              </a:rPr>
              <a:t>يوصي </a:t>
            </a:r>
            <a:r>
              <a:rPr lang="ar-SA" sz="1700">
                <a:latin typeface="Segoe UI"/>
              </a:rPr>
              <a:t>المشرف على دراسة الطالب بحاجة </a:t>
            </a:r>
            <a:r>
              <a:rPr lang="ar-SA" sz="2000" b="1">
                <a:latin typeface="Times New Roman"/>
              </a:rPr>
              <a:t>ابحث </a:t>
            </a:r>
            <a:r>
              <a:rPr lang="ar-SA" sz="1700">
                <a:latin typeface="Segoe UI"/>
              </a:rPr>
              <a:t>إلى الرحلة اسبة.</a:t>
            </a:r>
          </a:p>
          <a:p>
            <a:pPr marR="398463" indent="-355600" algn="r" rtl="1">
              <a:lnSpc>
                <a:spcPts val="3684"/>
              </a:lnSpc>
            </a:pPr>
            <a:r>
              <a:rPr lang="en-US" sz="1700">
                <a:latin typeface="Segoe UI"/>
              </a:rPr>
              <a:t>٢</a:t>
            </a:r>
            <a:r>
              <a:rPr lang="ar-SA" sz="1700">
                <a:latin typeface="Segoe UI"/>
              </a:rPr>
              <a:t> - موافقة مجلسي القم والكلية، أو المعهد وما ني حكمهما، ولجة الابتعاث والتدريب في الجامعة المبتمث منها.</a:t>
            </a:r>
          </a:p>
          <a:p>
            <a:pPr marR="398463" indent="-355600" algn="r" rtl="1">
              <a:lnSpc>
                <a:spcPts val="2270"/>
              </a:lnSpc>
              <a:spcAft>
                <a:spcPts val="2800"/>
              </a:spcAft>
            </a:pPr>
            <a:r>
              <a:rPr lang="en-US" sz="1700">
                <a:latin typeface="Segoe UI"/>
              </a:rPr>
              <a:t>٣</a:t>
            </a:r>
            <a:r>
              <a:rPr lang="ar-SA" sz="1700">
                <a:latin typeface="Segoe UI"/>
              </a:rPr>
              <a:t> - ألأ تزيد مدة الرحلة الطمية </a:t>
            </a:r>
            <a:r>
              <a:rPr lang="ar-SA" sz="1700" b="1">
                <a:latin typeface="Segoe UI"/>
              </a:rPr>
              <a:t>عن </a:t>
            </a:r>
            <a:r>
              <a:rPr lang="ar-SA" sz="1700">
                <a:latin typeface="Segoe UI"/>
              </a:rPr>
              <a:t>ثلاثة </a:t>
            </a:r>
            <a:r>
              <a:rPr lang="ar-SA" sz="1700" b="1">
                <a:latin typeface="Segoe UI"/>
              </a:rPr>
              <a:t>أثهر </a:t>
            </a:r>
            <a:r>
              <a:rPr lang="ar-SA" sz="2000" b="1">
                <a:latin typeface="Times New Roman"/>
              </a:rPr>
              <a:t>حدأ </a:t>
            </a:r>
            <a:r>
              <a:rPr lang="ar-SA" sz="1700" b="1">
                <a:latin typeface="Segoe UI"/>
              </a:rPr>
              <a:t>أنص.</a:t>
            </a:r>
          </a:p>
        </p:txBody>
      </p:sp>
      <p:sp>
        <p:nvSpPr>
          <p:cNvPr id="6" name="Rectangle 5"/>
          <p:cNvSpPr/>
          <p:nvPr/>
        </p:nvSpPr>
        <p:spPr>
          <a:xfrm>
            <a:off x="1800225" y="8558212"/>
            <a:ext cx="4007643" cy="500063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 rtl="1">
              <a:lnSpc>
                <a:spcPts val="3460"/>
              </a:lnSpc>
              <a:spcBef>
                <a:spcPts val="2800"/>
              </a:spcBef>
              <a:spcAft>
                <a:spcPts val="1890"/>
              </a:spcAft>
            </a:pPr>
            <a:r>
              <a:rPr lang="ar-SA" sz="2600" b="1">
                <a:solidFill>
                  <a:srgbClr val="CB0C25"/>
                </a:solidFill>
                <a:latin typeface="Segoe UI"/>
              </a:rPr>
              <a:t>المادة الحاديذ والعشرون</a:t>
            </a:r>
          </a:p>
        </p:txBody>
      </p:sp>
      <p:sp>
        <p:nvSpPr>
          <p:cNvPr id="7" name="Rectangle 6"/>
          <p:cNvSpPr/>
          <p:nvPr/>
        </p:nvSpPr>
        <p:spPr>
          <a:xfrm>
            <a:off x="764381" y="9440465"/>
            <a:ext cx="6068615" cy="710803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355600" algn="just" rtl="1">
              <a:lnSpc>
                <a:spcPts val="2897"/>
              </a:lnSpc>
            </a:pPr>
            <a:r>
              <a:rPr lang="ar-SA" sz="1700">
                <a:latin typeface="Segoe UI"/>
              </a:rPr>
              <a:t>يتقاضى المبتمث </a:t>
            </a:r>
            <a:r>
              <a:rPr lang="ar-SA" sz="2000" b="1">
                <a:latin typeface="Times New Roman"/>
              </a:rPr>
              <a:t>للداخل </a:t>
            </a:r>
            <a:r>
              <a:rPr lang="ar-SA" sz="1700">
                <a:latin typeface="Segoe UI"/>
              </a:rPr>
              <a:t>راتبه كاملأ وبدل الانتقال المتحق له </a:t>
            </a:r>
            <a:r>
              <a:rPr lang="ar-SA" sz="1400" b="1">
                <a:latin typeface="Segoe UI"/>
              </a:rPr>
              <a:t>ثهر.ا</a:t>
            </a:r>
            <a:r>
              <a:rPr lang="en-US" sz="1400" b="1">
                <a:latin typeface="Segoe UI"/>
              </a:rPr>
              <a:t>٠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6" y="10715"/>
            <a:ext cx="507206" cy="106870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78668" y="714375"/>
            <a:ext cx="6090047" cy="3093243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02419" indent="0" algn="ctr" rtl="1">
              <a:lnSpc>
                <a:spcPts val="3460"/>
              </a:lnSpc>
              <a:spcAft>
                <a:spcPts val="2520"/>
              </a:spcAft>
            </a:pPr>
            <a:r>
              <a:rPr lang="ar-SA" sz="2600" b="1">
                <a:solidFill>
                  <a:srgbClr val="CB0C25"/>
                </a:solidFill>
                <a:latin typeface="Segoe UI"/>
              </a:rPr>
              <a:t>المادة الثانية هالعشرون</a:t>
            </a:r>
          </a:p>
          <a:p>
            <a:pPr indent="393700" algn="just" rtl="1">
              <a:lnSpc>
                <a:spcPts val="3234"/>
              </a:lnSpc>
              <a:spcAft>
                <a:spcPts val="2520"/>
              </a:spcAft>
            </a:pPr>
            <a:r>
              <a:rPr lang="ar-SA" sz="1700">
                <a:latin typeface="Segoe UI"/>
              </a:rPr>
              <a:t>يصرف للمبتمث إلى مؤسة تعليمية في مدينة </a:t>
            </a:r>
            <a:r>
              <a:rPr lang="ar-SA" sz="1700" b="1">
                <a:latin typeface="Segoe UI"/>
              </a:rPr>
              <a:t>أخرى </a:t>
            </a:r>
            <a:r>
              <a:rPr lang="ar-SA" sz="1700">
                <a:latin typeface="Segoe UI"/>
              </a:rPr>
              <a:t>بدل ترحيل يمادل </a:t>
            </a:r>
            <a:r>
              <a:rPr lang="ar-SA" sz="1700" b="1">
                <a:latin typeface="Segoe UI"/>
              </a:rPr>
              <a:t>راتب شهر </a:t>
            </a:r>
            <a:r>
              <a:rPr lang="ar-SA" sz="1700">
                <a:latin typeface="Segoe UI"/>
              </a:rPr>
              <a:t>إذا </a:t>
            </a:r>
            <a:r>
              <a:rPr lang="ar-SA" sz="1700" b="1">
                <a:latin typeface="Segoe UI"/>
              </a:rPr>
              <a:t>كانت المسافة </a:t>
            </a:r>
            <a:r>
              <a:rPr lang="ar-SA" sz="1700">
                <a:latin typeface="Segoe UI"/>
              </a:rPr>
              <a:t>بين المدينتين تماثل السافة </a:t>
            </a:r>
            <a:r>
              <a:rPr lang="ar-SA" sz="1700" b="1">
                <a:latin typeface="Segoe UI"/>
              </a:rPr>
              <a:t>المقررة </a:t>
            </a:r>
            <a:r>
              <a:rPr lang="ar-SA" sz="1700">
                <a:latin typeface="Segoe UI"/>
              </a:rPr>
              <a:t>لصرف الانتداب.</a:t>
            </a:r>
          </a:p>
          <a:p>
            <a:pPr marL="302419" indent="0" algn="ctr" rtl="1">
              <a:lnSpc>
                <a:spcPts val="3460"/>
              </a:lnSpc>
              <a:spcAft>
                <a:spcPts val="2520"/>
              </a:spcAft>
            </a:pPr>
            <a:r>
              <a:rPr lang="ar-SA" sz="2400" b="1">
                <a:solidFill>
                  <a:srgbClr val="CB0C25"/>
                </a:solidFill>
                <a:latin typeface="Segoe UI"/>
              </a:rPr>
              <a:t>المادة الثالثذ </a:t>
            </a:r>
            <a:r>
              <a:rPr lang="ar-SA" sz="2600" b="1">
                <a:solidFill>
                  <a:srgbClr val="CB0C25"/>
                </a:solidFill>
                <a:latin typeface="Segoe UI"/>
              </a:rPr>
              <a:t>هالعشرون</a:t>
            </a:r>
          </a:p>
        </p:txBody>
      </p:sp>
      <p:sp>
        <p:nvSpPr>
          <p:cNvPr id="4" name="Rectangle 3"/>
          <p:cNvSpPr/>
          <p:nvPr/>
        </p:nvSpPr>
        <p:spPr>
          <a:xfrm>
            <a:off x="782240" y="4411265"/>
            <a:ext cx="6107906" cy="570785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393700" algn="r" rtl="1">
              <a:lnSpc>
                <a:spcPts val="3375"/>
              </a:lnSpc>
              <a:spcBef>
                <a:spcPts val="2520"/>
              </a:spcBef>
            </a:pPr>
            <a:r>
              <a:rPr lang="ar-SA" sz="1700">
                <a:latin typeface="Segoe UI"/>
              </a:rPr>
              <a:t>يصرف للمبتمث، ولزوجه، </a:t>
            </a:r>
            <a:r>
              <a:rPr lang="ar-SA" sz="1700" b="1">
                <a:latin typeface="Segoe UI"/>
              </a:rPr>
              <a:t>وأولاده </a:t>
            </a:r>
            <a:r>
              <a:rPr lang="ar-SA" sz="1700">
                <a:latin typeface="Segoe UI"/>
              </a:rPr>
              <a:t>القصر وبناته غير المتزوجات، ولوالدته اقي يعولها ثرعأ تذاكر </a:t>
            </a:r>
            <a:r>
              <a:rPr lang="ar-SA" sz="1700" b="1">
                <a:latin typeface="Segoe UI"/>
              </a:rPr>
              <a:t>سنر </a:t>
            </a:r>
            <a:r>
              <a:rPr lang="ar-SA" sz="1700">
                <a:latin typeface="Segoe UI"/>
              </a:rPr>
              <a:t>بالطائرة </a:t>
            </a:r>
            <a:r>
              <a:rPr lang="ar-SA" sz="2000" b="1">
                <a:latin typeface="Times New Roman"/>
              </a:rPr>
              <a:t>على </a:t>
            </a:r>
            <a:r>
              <a:rPr lang="ar-SA" sz="1700">
                <a:latin typeface="Segoe UI"/>
              </a:rPr>
              <a:t>النحو الآتي: </a:t>
            </a:r>
            <a:r>
              <a:rPr lang="en-US" sz="1700" b="1">
                <a:latin typeface="Segoe UI"/>
              </a:rPr>
              <a:t>١</a:t>
            </a:r>
            <a:r>
              <a:rPr lang="ar-SA" sz="1700" b="1">
                <a:latin typeface="Segoe UI"/>
              </a:rPr>
              <a:t> </a:t>
            </a:r>
            <a:r>
              <a:rPr lang="ar-SA" sz="1700">
                <a:latin typeface="Segoe UI"/>
              </a:rPr>
              <a:t>- تذاكر </a:t>
            </a:r>
            <a:r>
              <a:rPr lang="ar-SA" sz="1700" b="1">
                <a:latin typeface="Segoe UI"/>
              </a:rPr>
              <a:t>سنر </a:t>
            </a:r>
            <a:r>
              <a:rPr lang="ar-SA" sz="2000" b="1">
                <a:latin typeface="Times New Roman"/>
              </a:rPr>
              <a:t>على </a:t>
            </a:r>
            <a:r>
              <a:rPr lang="ar-SA" sz="1700">
                <a:latin typeface="Segoe UI"/>
              </a:rPr>
              <a:t>الدرجة السياحية وحيدة الاتجاه من </a:t>
            </a:r>
            <a:r>
              <a:rPr lang="ar-SA" sz="1700" b="1">
                <a:latin typeface="Segoe UI"/>
              </a:rPr>
              <a:t>مقر </a:t>
            </a:r>
            <a:r>
              <a:rPr lang="ar-SA" sz="1700">
                <a:latin typeface="Segoe UI"/>
              </a:rPr>
              <a:t>عمله </a:t>
            </a:r>
            <a:r>
              <a:rPr lang="ar-SA" sz="1700" b="1">
                <a:latin typeface="Segoe UI"/>
              </a:rPr>
              <a:t>إلى مقر </a:t>
            </a:r>
            <a:r>
              <a:rPr lang="ar-SA" sz="1700">
                <a:latin typeface="Segoe UI"/>
              </a:rPr>
              <a:t>دراسته.</a:t>
            </a:r>
          </a:p>
          <a:p>
            <a:pPr marR="432197" indent="-393700" algn="r" rtl="1">
              <a:lnSpc>
                <a:spcPts val="3094"/>
              </a:lnSpc>
            </a:pPr>
            <a:r>
              <a:rPr lang="en-US" sz="1700">
                <a:latin typeface="Segoe UI"/>
              </a:rPr>
              <a:t>٢</a:t>
            </a:r>
            <a:r>
              <a:rPr lang="ar-SA" sz="1700">
                <a:latin typeface="Segoe UI"/>
              </a:rPr>
              <a:t> - </a:t>
            </a:r>
            <a:r>
              <a:rPr lang="ar-SA" sz="1700" b="1">
                <a:latin typeface="Segoe UI"/>
              </a:rPr>
              <a:t>تذاكر سفر </a:t>
            </a:r>
            <a:r>
              <a:rPr lang="ar-SA" sz="1700" b="1">
                <a:latin typeface="Times New Roman"/>
              </a:rPr>
              <a:t>على </a:t>
            </a:r>
            <a:r>
              <a:rPr lang="ar-SA" sz="1700" b="1">
                <a:latin typeface="Segoe UI"/>
              </a:rPr>
              <a:t>الدرجة اليا</a:t>
            </a:r>
            <a:r>
              <a:rPr lang="ar-SA" sz="1700">
                <a:latin typeface="Segoe UI"/>
              </a:rPr>
              <a:t>حية ني </a:t>
            </a:r>
            <a:r>
              <a:rPr lang="ar-SA" sz="1700" b="1">
                <a:latin typeface="Segoe UI"/>
              </a:rPr>
              <a:t>نهاية كل عام دراس نهابا وإيابا </a:t>
            </a:r>
            <a:r>
              <a:rPr lang="ar-SA" sz="1700">
                <a:latin typeface="Segoe UI"/>
              </a:rPr>
              <a:t>من </a:t>
            </a:r>
            <a:r>
              <a:rPr lang="ar-SA" sz="1700" b="1">
                <a:latin typeface="Segoe UI"/>
              </a:rPr>
              <a:t>مقر دراسته إلى مقر </a:t>
            </a:r>
            <a:r>
              <a:rPr lang="ar-SA" sz="1700" b="1">
                <a:latin typeface="Times New Roman"/>
              </a:rPr>
              <a:t>عمله.</a:t>
            </a:r>
          </a:p>
          <a:p>
            <a:pPr marR="432197" indent="-393700" algn="r" rtl="1">
              <a:lnSpc>
                <a:spcPts val="3263"/>
              </a:lnSpc>
              <a:spcAft>
                <a:spcPts val="2520"/>
              </a:spcAft>
            </a:pPr>
            <a:r>
              <a:rPr lang="en-US" sz="1700">
                <a:latin typeface="Segoe UI"/>
              </a:rPr>
              <a:t>٣</a:t>
            </a:r>
            <a:r>
              <a:rPr lang="ar-SA" sz="1700">
                <a:latin typeface="Segoe UI"/>
              </a:rPr>
              <a:t> — إذا تعنر </a:t>
            </a:r>
            <a:r>
              <a:rPr lang="ar-SA" sz="2100" b="1">
                <a:latin typeface="Times New Roman"/>
              </a:rPr>
              <a:t>السفر بالنقل </a:t>
            </a:r>
            <a:r>
              <a:rPr lang="ar-SA" sz="1700">
                <a:latin typeface="Segoe UI"/>
              </a:rPr>
              <a:t>الجوي </a:t>
            </a:r>
            <a:r>
              <a:rPr lang="ar-SA" sz="1800" b="1">
                <a:latin typeface="Times New Roman"/>
              </a:rPr>
              <a:t>بين </a:t>
            </a:r>
            <a:r>
              <a:rPr lang="ar-SA" sz="1700" b="1">
                <a:latin typeface="Segoe UI"/>
              </a:rPr>
              <a:t>مقو </a:t>
            </a:r>
            <a:r>
              <a:rPr lang="ar-SA" sz="1700">
                <a:latin typeface="Segoe UI"/>
              </a:rPr>
              <a:t>عمله </a:t>
            </a:r>
            <a:r>
              <a:rPr lang="ar-SA" sz="2100" b="1">
                <a:latin typeface="Times New Roman"/>
              </a:rPr>
              <a:t>إلى </a:t>
            </a:r>
            <a:r>
              <a:rPr lang="ar-SA" sz="1700">
                <a:latin typeface="Segoe UI"/>
              </a:rPr>
              <a:t>مقر دراسته فيعوحض تعويضا يادل قيمة ابار بوائل النقل العامة -</a:t>
            </a:r>
          </a:p>
          <a:p>
            <a:pPr marL="298847" indent="0" algn="ctr" rtl="1">
              <a:lnSpc>
                <a:spcPts val="3460"/>
              </a:lnSpc>
              <a:spcAft>
                <a:spcPts val="3080"/>
              </a:spcAft>
            </a:pPr>
            <a:r>
              <a:rPr lang="ar-SA" sz="2600" b="1">
                <a:solidFill>
                  <a:srgbClr val="CB0C25"/>
                </a:solidFill>
                <a:latin typeface="Segoe UI"/>
              </a:rPr>
              <a:t>المادة الرابعن و</a:t>
            </a:r>
            <a:r>
              <a:rPr lang="en-US" sz="2600" b="1">
                <a:solidFill>
                  <a:srgbClr val="CB0C25"/>
                </a:solidFill>
                <a:latin typeface="Segoe UI"/>
              </a:rPr>
              <a:t>٠</a:t>
            </a:r>
            <a:r>
              <a:rPr lang="ar-SA" sz="2600" b="1">
                <a:solidFill>
                  <a:srgbClr val="CB0C25"/>
                </a:solidFill>
                <a:latin typeface="Segoe UI"/>
              </a:rPr>
              <a:t>لعشرون</a:t>
            </a:r>
          </a:p>
          <a:p>
            <a:pPr indent="393700" algn="just" rtl="1">
              <a:lnSpc>
                <a:spcPts val="3488"/>
              </a:lnSpc>
            </a:pPr>
            <a:r>
              <a:rPr lang="ar-SA" sz="1700">
                <a:latin typeface="Segoe UI"/>
              </a:rPr>
              <a:t>يصرف </a:t>
            </a:r>
            <a:r>
              <a:rPr lang="ar-SA" sz="1700" b="1">
                <a:latin typeface="Segoe UI"/>
              </a:rPr>
              <a:t>للمبتمث </a:t>
            </a:r>
            <a:r>
              <a:rPr lang="ar-SA" sz="1700">
                <a:latin typeface="Segoe UI"/>
              </a:rPr>
              <a:t>سنوا </a:t>
            </a:r>
            <a:r>
              <a:rPr lang="ar-SA" sz="1700" b="1">
                <a:latin typeface="Segoe UI"/>
              </a:rPr>
              <a:t>بدل </a:t>
            </a:r>
            <a:r>
              <a:rPr lang="ar-SA" sz="1700">
                <a:latin typeface="Segoe UI"/>
              </a:rPr>
              <a:t>كتب ومراح </a:t>
            </a:r>
            <a:r>
              <a:rPr lang="ar-SA" sz="1700" b="1">
                <a:latin typeface="Segoe UI"/>
              </a:rPr>
              <a:t>يعادل راتب </a:t>
            </a:r>
            <a:r>
              <a:rPr lang="ar-SA" sz="1700">
                <a:latin typeface="Segoe UI"/>
              </a:rPr>
              <a:t>ثهر </a:t>
            </a:r>
            <a:r>
              <a:rPr lang="ar-SA" sz="1700" b="1">
                <a:latin typeface="Segoe UI"/>
              </a:rPr>
              <a:t>واحد </a:t>
            </a:r>
            <a:r>
              <a:rPr lang="ar-SA" sz="2000" b="1">
                <a:latin typeface="Times New Roman"/>
              </a:rPr>
              <a:t>على </a:t>
            </a:r>
            <a:r>
              <a:rPr lang="ar-SA" sz="1700" b="1">
                <a:latin typeface="Segoe UI"/>
              </a:rPr>
              <a:t>أن </a:t>
            </a:r>
            <a:r>
              <a:rPr lang="ar-SA" sz="1700">
                <a:latin typeface="Segoe UI"/>
              </a:rPr>
              <a:t>يقتصر صرفه </a:t>
            </a:r>
            <a:r>
              <a:rPr lang="ar-SA" sz="2000" b="1">
                <a:latin typeface="Times New Roman"/>
              </a:rPr>
              <a:t>على </a:t>
            </a:r>
            <a:r>
              <a:rPr lang="ar-SA" sz="1700">
                <a:latin typeface="Segoe UI"/>
              </a:rPr>
              <a:t>المدة </a:t>
            </a:r>
            <a:r>
              <a:rPr lang="en-US" sz="1700">
                <a:latin typeface="Segoe UI"/>
              </a:rPr>
              <a:t>١</a:t>
            </a:r>
            <a:r>
              <a:rPr lang="ar-SA" sz="1700">
                <a:latin typeface="Segoe UI"/>
              </a:rPr>
              <a:t>لأاسية </a:t>
            </a:r>
            <a:r>
              <a:rPr lang="ar-SA" sz="1700" b="1">
                <a:latin typeface="Segoe UI"/>
              </a:rPr>
              <a:t>للابتعاث دون التمديد.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7079" y="95693"/>
            <a:ext cx="396948" cy="251637"/>
          </a:xfrm>
          <a:prstGeom prst="rect">
            <a:avLst/>
          </a:prstGeom>
          <a:solidFill>
            <a:srgbClr val="C60927"/>
          </a:solidFill>
        </p:spPr>
        <p:txBody>
          <a:bodyPr wrap="none" lIns="0" tIns="0" rIns="0" bIns="0">
            <a:noAutofit/>
          </a:bodyPr>
          <a:lstStyle/>
          <a:p>
            <a:pPr indent="0" rtl="1">
              <a:lnSpc>
                <a:spcPts val="4260"/>
              </a:lnSpc>
              <a:spcAft>
                <a:spcPts val="1400"/>
              </a:spcAft>
            </a:pPr>
            <a:r>
              <a:rPr lang="ar-SA" sz="3200" b="1">
                <a:solidFill>
                  <a:srgbClr val="FFFFFF"/>
                </a:solidFill>
                <a:latin typeface="Segoe UI"/>
              </a:rPr>
              <a:t>ق</a:t>
            </a:r>
          </a:p>
        </p:txBody>
      </p:sp>
      <p:sp>
        <p:nvSpPr>
          <p:cNvPr id="3" name="Rectangle 2"/>
          <p:cNvSpPr/>
          <p:nvPr/>
        </p:nvSpPr>
        <p:spPr>
          <a:xfrm>
            <a:off x="1566530" y="751367"/>
            <a:ext cx="4352260" cy="524539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 rtl="1">
              <a:lnSpc>
                <a:spcPts val="3460"/>
              </a:lnSpc>
              <a:spcBef>
                <a:spcPts val="1400"/>
              </a:spcBef>
              <a:spcAft>
                <a:spcPts val="3430"/>
              </a:spcAft>
            </a:pPr>
            <a:r>
              <a:rPr lang="ar-SA" sz="2600" b="1">
                <a:solidFill>
                  <a:srgbClr val="CB0C25"/>
                </a:solidFill>
                <a:latin typeface="Segoe UI"/>
              </a:rPr>
              <a:t>المادة الخامسة والعشرون</a:t>
            </a:r>
          </a:p>
        </p:txBody>
      </p:sp>
      <p:sp>
        <p:nvSpPr>
          <p:cNvPr id="4" name="Rectangle 3"/>
          <p:cNvSpPr/>
          <p:nvPr/>
        </p:nvSpPr>
        <p:spPr>
          <a:xfrm>
            <a:off x="673395" y="1984744"/>
            <a:ext cx="6138530" cy="1467293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393700" algn="just" rtl="1">
              <a:lnSpc>
                <a:spcPts val="4242"/>
              </a:lnSpc>
              <a:spcBef>
                <a:spcPts val="3430"/>
              </a:spcBef>
              <a:spcAft>
                <a:spcPts val="3290"/>
              </a:spcAft>
            </a:pPr>
            <a:r>
              <a:rPr lang="ar-SA" sz="1700">
                <a:latin typeface="Segoe UI"/>
              </a:rPr>
              <a:t>يحرف </a:t>
            </a:r>
            <a:r>
              <a:rPr lang="ar-SA" sz="1700" b="1">
                <a:latin typeface="Segoe UI"/>
              </a:rPr>
              <a:t>للمبتمث </a:t>
            </a:r>
            <a:r>
              <a:rPr lang="ar-SA" sz="2000" b="1">
                <a:latin typeface="Times New Roman"/>
              </a:rPr>
              <a:t>ولمرة واحدة </a:t>
            </a:r>
            <a:r>
              <a:rPr lang="ar-SA" sz="1700">
                <a:latin typeface="Segoe UI"/>
              </a:rPr>
              <a:t>بدل .باعة </a:t>
            </a:r>
            <a:r>
              <a:rPr lang="ar-SA" sz="1700" b="1">
                <a:latin typeface="Segoe UI"/>
              </a:rPr>
              <a:t>وتجليد </a:t>
            </a:r>
            <a:r>
              <a:rPr lang="ar-SA" sz="1700">
                <a:latin typeface="Segoe UI"/>
              </a:rPr>
              <a:t>الر</a:t>
            </a:r>
            <a:r>
              <a:rPr lang="ar-SA" sz="2000" b="1">
                <a:latin typeface="Times New Roman"/>
              </a:rPr>
              <a:t>مالة لدرجة </a:t>
            </a:r>
            <a:r>
              <a:rPr lang="ar-SA" sz="1700">
                <a:latin typeface="Segoe UI"/>
              </a:rPr>
              <a:t>الماجتير مبحقدر.(.*</a:t>
            </a:r>
            <a:r>
              <a:rPr lang="en-US" sz="1700">
                <a:latin typeface="Segoe UI"/>
              </a:rPr>
              <a:t>٣٠</a:t>
            </a:r>
            <a:r>
              <a:rPr lang="ar-SA" sz="1700">
                <a:latin typeface="Segoe UI"/>
              </a:rPr>
              <a:t>)</a:t>
            </a:r>
            <a:r>
              <a:rPr lang="ar-SA" sz="2000" b="1">
                <a:latin typeface="Times New Roman"/>
              </a:rPr>
              <a:t>ثلاتذآلافدال، ولدرجة </a:t>
            </a:r>
            <a:r>
              <a:rPr lang="ar-SA" sz="1700">
                <a:latin typeface="Segoe UI"/>
              </a:rPr>
              <a:t>الدكتورا، </a:t>
            </a:r>
            <a:r>
              <a:rPr lang="ar-SA" sz="2000" b="1">
                <a:latin typeface="Times New Roman"/>
              </a:rPr>
              <a:t>مبح قدره </a:t>
            </a:r>
            <a:r>
              <a:rPr lang="ar-SA" sz="1700">
                <a:latin typeface="Segoe UI"/>
              </a:rPr>
              <a:t>(...</a:t>
            </a:r>
            <a:r>
              <a:rPr lang="en-US" sz="1700">
                <a:latin typeface="Segoe UI"/>
              </a:rPr>
              <a:t>٤</a:t>
            </a:r>
            <a:r>
              <a:rPr lang="ar-SA" sz="1700">
                <a:latin typeface="Segoe UI"/>
              </a:rPr>
              <a:t>) </a:t>
            </a:r>
            <a:r>
              <a:rPr lang="ar-SA" sz="2000" b="1">
                <a:latin typeface="Times New Roman"/>
              </a:rPr>
              <a:t>أربعة </a:t>
            </a:r>
            <a:r>
              <a:rPr lang="ar-SA" sz="1800" b="1">
                <a:latin typeface="Segoe UI"/>
              </a:rPr>
              <a:t>آلاف </a:t>
            </a:r>
            <a:r>
              <a:rPr lang="ar-SA" sz="1700">
                <a:latin typeface="Segoe UI"/>
              </a:rPr>
              <a:t>ريال </a:t>
            </a:r>
            <a:r>
              <a:rPr lang="en-US" sz="1050">
                <a:latin typeface="Segoe UI"/>
              </a:rPr>
              <a:t>٠</a:t>
            </a:r>
          </a:p>
        </p:txBody>
      </p:sp>
      <p:sp>
        <p:nvSpPr>
          <p:cNvPr id="5" name="Rectangle 4"/>
          <p:cNvSpPr/>
          <p:nvPr/>
        </p:nvSpPr>
        <p:spPr>
          <a:xfrm>
            <a:off x="1587795" y="3955311"/>
            <a:ext cx="4323907" cy="53871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 rtl="1">
              <a:lnSpc>
                <a:spcPts val="3460"/>
              </a:lnSpc>
              <a:spcBef>
                <a:spcPts val="3290"/>
              </a:spcBef>
              <a:spcAft>
                <a:spcPts val="3290"/>
              </a:spcAft>
            </a:pPr>
            <a:r>
              <a:rPr lang="ar-SA" sz="2600" b="1">
                <a:solidFill>
                  <a:srgbClr val="CB0C25"/>
                </a:solidFill>
                <a:latin typeface="Segoe UI"/>
              </a:rPr>
              <a:t>المادة السادسن والعشرون</a:t>
            </a:r>
          </a:p>
        </p:txBody>
      </p:sp>
      <p:sp>
        <p:nvSpPr>
          <p:cNvPr id="6" name="Rectangle 5"/>
          <p:cNvSpPr/>
          <p:nvPr/>
        </p:nvSpPr>
        <p:spPr>
          <a:xfrm>
            <a:off x="680483" y="5153246"/>
            <a:ext cx="6138530" cy="201309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393700" algn="just" rtl="1">
              <a:lnSpc>
                <a:spcPts val="3628"/>
              </a:lnSpc>
              <a:spcBef>
                <a:spcPts val="3290"/>
              </a:spcBef>
              <a:spcAft>
                <a:spcPts val="700"/>
              </a:spcAft>
            </a:pPr>
            <a:r>
              <a:rPr lang="ar-SA" sz="1700">
                <a:latin typeface="Segoe UI"/>
              </a:rPr>
              <a:t>يعامل المعيد أوالمحاضر الذي يلتحق بأحد برامج الدراسات العليا داخل </a:t>
            </a:r>
            <a:r>
              <a:rPr lang="ar-SA" sz="1700" b="1">
                <a:latin typeface="Segoe UI"/>
              </a:rPr>
              <a:t>المؤسسة </a:t>
            </a:r>
            <a:r>
              <a:rPr lang="ar-SA" sz="1700">
                <a:latin typeface="Segoe UI"/>
              </a:rPr>
              <a:t>التعليمية الواحدة </a:t>
            </a:r>
            <a:r>
              <a:rPr lang="ar-SA" sz="1700" b="1">
                <a:latin typeface="Times New Roman"/>
              </a:rPr>
              <a:t>في </a:t>
            </a:r>
            <a:r>
              <a:rPr lang="ar-SA" sz="1700" b="1">
                <a:latin typeface="Segoe UI"/>
              </a:rPr>
              <a:t>المقر نف، </a:t>
            </a:r>
            <a:r>
              <a:rPr lang="ar-SA" sz="1700">
                <a:latin typeface="Segoe UI"/>
              </a:rPr>
              <a:t>معاملة المبتمث داخليا.</a:t>
            </a:r>
          </a:p>
          <a:p>
            <a:pPr indent="0" algn="r" rtl="1">
              <a:lnSpc>
                <a:spcPts val="3880"/>
              </a:lnSpc>
              <a:spcAft>
                <a:spcPts val="2310"/>
              </a:spcAft>
            </a:pPr>
            <a:r>
              <a:rPr lang="ar-SA" sz="3500" b="1">
                <a:solidFill>
                  <a:srgbClr val="CB0C25"/>
                </a:solidFill>
                <a:latin typeface="Times New Roman"/>
              </a:rPr>
              <a:t>إيفاداسغمىس</a:t>
            </a:r>
            <a:r>
              <a:rPr lang="en-US" sz="3500" b="1">
                <a:solidFill>
                  <a:srgbClr val="CB0C25"/>
                </a:solidFill>
                <a:latin typeface="Times New Roman"/>
              </a:rPr>
              <a:t>٠</a:t>
            </a:r>
            <a:r>
              <a:rPr lang="ar-SA" sz="3500" b="1">
                <a:solidFill>
                  <a:srgbClr val="CB0C25"/>
                </a:solidFill>
                <a:latin typeface="Times New Roman"/>
              </a:rPr>
              <a:t> وانما، ابعتة:</a:t>
            </a:r>
          </a:p>
        </p:txBody>
      </p:sp>
      <p:sp>
        <p:nvSpPr>
          <p:cNvPr id="7" name="Rectangle 6"/>
          <p:cNvSpPr/>
          <p:nvPr/>
        </p:nvSpPr>
        <p:spPr>
          <a:xfrm>
            <a:off x="1701209" y="7499497"/>
            <a:ext cx="4082902" cy="552893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 rtl="1">
              <a:lnSpc>
                <a:spcPts val="3460"/>
              </a:lnSpc>
              <a:spcBef>
                <a:spcPts val="2310"/>
              </a:spcBef>
              <a:spcAft>
                <a:spcPts val="3430"/>
              </a:spcAft>
            </a:pPr>
            <a:r>
              <a:rPr lang="ar-SA" sz="2600" b="1">
                <a:solidFill>
                  <a:srgbClr val="CB0C25"/>
                </a:solidFill>
                <a:latin typeface="Segoe UI"/>
              </a:rPr>
              <a:t>المادة السابعنوالعشرون</a:t>
            </a:r>
          </a:p>
        </p:txBody>
      </p:sp>
      <p:sp>
        <p:nvSpPr>
          <p:cNvPr id="8" name="Rectangle 7"/>
          <p:cNvSpPr/>
          <p:nvPr/>
        </p:nvSpPr>
        <p:spPr>
          <a:xfrm>
            <a:off x="694660" y="8796669"/>
            <a:ext cx="6145619" cy="132552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393700" algn="just" rtl="1">
              <a:lnSpc>
                <a:spcPts val="3851"/>
              </a:lnSpc>
              <a:spcBef>
                <a:spcPts val="3430"/>
              </a:spcBef>
            </a:pPr>
            <a:r>
              <a:rPr lang="ar-SA" sz="1700">
                <a:latin typeface="Segoe UI"/>
              </a:rPr>
              <a:t>توقف مخصصات المبتمث </a:t>
            </a:r>
            <a:r>
              <a:rPr lang="ar-SA" sz="1700" b="1">
                <a:latin typeface="Segoe UI"/>
              </a:rPr>
              <a:t>بحصوله </a:t>
            </a:r>
            <a:r>
              <a:rPr lang="ar-SA" sz="2000" b="1">
                <a:latin typeface="Times New Roman"/>
              </a:rPr>
              <a:t>على </a:t>
            </a:r>
            <a:r>
              <a:rPr lang="ar-SA" sz="1700">
                <a:latin typeface="Segoe UI"/>
              </a:rPr>
              <a:t>الدرجة العلمية </a:t>
            </a:r>
            <a:r>
              <a:rPr lang="ar-SA" sz="1700" b="1">
                <a:latin typeface="Segoe UI"/>
              </a:rPr>
              <a:t>آو </a:t>
            </a:r>
            <a:r>
              <a:rPr lang="ar-SA" sz="1700">
                <a:latin typeface="Segoe UI"/>
              </a:rPr>
              <a:t>إذا </a:t>
            </a:r>
            <a:r>
              <a:rPr lang="ar-SA" sz="1700" b="1">
                <a:latin typeface="Times New Roman"/>
              </a:rPr>
              <a:t>غير </a:t>
            </a:r>
            <a:r>
              <a:rPr lang="ar-SA" sz="1700">
                <a:latin typeface="Segoe UI"/>
              </a:rPr>
              <a:t>مقر دراسته </a:t>
            </a:r>
            <a:r>
              <a:rPr lang="ar-SA" sz="1700" b="1">
                <a:latin typeface="Segoe UI"/>
              </a:rPr>
              <a:t>أو </a:t>
            </a:r>
            <a:r>
              <a:rPr lang="ar-SA" sz="1700">
                <a:latin typeface="Segoe UI"/>
              </a:rPr>
              <a:t>تخممه </a:t>
            </a:r>
            <a:r>
              <a:rPr lang="ar-SA" sz="1700" b="1">
                <a:latin typeface="Segoe UI"/>
              </a:rPr>
              <a:t>أو </a:t>
            </a:r>
            <a:r>
              <a:rPr lang="ar-SA" sz="1700">
                <a:latin typeface="Segoe UI"/>
              </a:rPr>
              <a:t>جامعته دون موافقة مجلس الجامعة.</a:t>
            </a:r>
          </a:p>
        </p:txBody>
      </p:sp>
      <p:sp>
        <p:nvSpPr>
          <p:cNvPr id="9" name="Rectangle 8"/>
          <p:cNvSpPr/>
          <p:nvPr/>
        </p:nvSpPr>
        <p:spPr>
          <a:xfrm>
            <a:off x="581246" y="10313581"/>
            <a:ext cx="134679" cy="15594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1110"/>
              </a:lnSpc>
            </a:pPr>
            <a:r>
              <a:rPr lang="ar-SA" sz="1000">
                <a:solidFill>
                  <a:srgbClr val="4D0A0E"/>
                </a:solidFill>
                <a:latin typeface="Times New Roman"/>
              </a:rPr>
              <a:t>طه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468</Words>
  <Application>Microsoft Office PowerPoint</Application>
  <PresentationFormat>Custom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Segoe UI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Aabed</dc:creator>
  <cp:lastModifiedBy>Mohammad Aabed</cp:lastModifiedBy>
  <cp:revision>1</cp:revision>
  <dcterms:modified xsi:type="dcterms:W3CDTF">2015-04-17T18:56:09Z</dcterms:modified>
</cp:coreProperties>
</file>