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85" r:id="rId3"/>
    <p:sldId id="286" r:id="rId4"/>
    <p:sldId id="287" r:id="rId5"/>
    <p:sldId id="288" r:id="rId6"/>
    <p:sldId id="290" r:id="rId7"/>
    <p:sldId id="291" r:id="rId8"/>
    <p:sldId id="292" r:id="rId9"/>
    <p:sldId id="289" r:id="rId10"/>
    <p:sldId id="293" r:id="rId11"/>
    <p:sldId id="299" r:id="rId12"/>
    <p:sldId id="300" r:id="rId13"/>
    <p:sldId id="301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7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6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0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2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5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B3D83-8CC3-438A-AFE8-D983844816A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9/1/2014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7EF94-248A-41C4-8225-324E27A99E60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477" y="549359"/>
            <a:ext cx="849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smtClean="0">
                <a:solidFill>
                  <a:srgbClr val="1F497D"/>
                </a:solidFill>
                <a:latin typeface="Bookman Old Style" pitchFamily="18" charset="0"/>
                <a:cs typeface="Arial"/>
                <a:sym typeface="Arial"/>
                <a:rtl val="0"/>
              </a:rPr>
              <a:t>Respiratory system</a:t>
            </a:r>
            <a:endParaRPr lang="en-US" sz="6600" kern="0" dirty="0">
              <a:solidFill>
                <a:srgbClr val="1F497D"/>
              </a:solidFill>
              <a:latin typeface="Bookman Old Style" pitchFamily="18" charset="0"/>
              <a:cs typeface="Arial"/>
              <a:sym typeface="Arial"/>
              <a:rtl val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3213205"/>
            <a:ext cx="331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Bookman Old Style" pitchFamily="18" charset="0"/>
                <a:cs typeface="Arial"/>
                <a:sym typeface="Arial"/>
                <a:rtl val="0"/>
              </a:rPr>
              <a:t>By:</a:t>
            </a:r>
          </a:p>
          <a:p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Dr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</a:t>
            </a:r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Hossam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El-</a:t>
            </a:r>
            <a:r>
              <a:rPr lang="en-US" b="1" i="1" kern="0" dirty="0" err="1" smtClean="0">
                <a:latin typeface="Bookman Old Style" pitchFamily="18" charset="0"/>
                <a:cs typeface="Arial"/>
                <a:sym typeface="Arial"/>
                <a:rtl val="0"/>
              </a:rPr>
              <a:t>deen</a:t>
            </a:r>
            <a:r>
              <a:rPr lang="en-US" b="1" i="1" kern="0" dirty="0" smtClean="0">
                <a:latin typeface="Bookman Old Style" pitchFamily="18" charset="0"/>
                <a:cs typeface="Arial"/>
                <a:sym typeface="Arial"/>
                <a:rtl val="0"/>
              </a:rPr>
              <a:t> Salem</a:t>
            </a:r>
            <a:endParaRPr lang="en-US" sz="3200" i="1" kern="0" dirty="0">
              <a:latin typeface="Bookman Old Style" pitchFamily="18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897"/>
            <a:ext cx="5086350" cy="6422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4897"/>
            <a:ext cx="3718672" cy="6422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8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\Desktop\nnn\respiratory_bronchi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95" y="968673"/>
            <a:ext cx="4114800" cy="4705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\Desktop\nnn\airw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505200" cy="6121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19672" y="1196752"/>
            <a:ext cx="4176464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08451"/>
            <a:ext cx="876617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6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\Desktop\nnn\Clipboard 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345"/>
            <a:ext cx="6984776" cy="64720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6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784976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\Desktop\nnn\surfact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320"/>
            <a:ext cx="8272016" cy="60747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83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063" y="490091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Type </a:t>
            </a:r>
            <a:r>
              <a:rPr lang="en-US" sz="2000" b="1" i="1" dirty="0"/>
              <a:t>I </a:t>
            </a:r>
            <a:r>
              <a:rPr lang="en-US" sz="2000" b="1" i="1" dirty="0" err="1"/>
              <a:t>pneumocytes</a:t>
            </a:r>
            <a:r>
              <a:rPr lang="en-US" sz="2000" b="1" i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most numerous.                                  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Flattened </a:t>
            </a:r>
            <a:r>
              <a:rPr lang="en-US" sz="2000" dirty="0"/>
              <a:t>cells with flat </a:t>
            </a:r>
            <a:r>
              <a:rPr lang="en-US" sz="2000" dirty="0" smtClean="0"/>
              <a:t>nuclei (simple squamous).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Responsible </a:t>
            </a:r>
            <a:r>
              <a:rPr lang="en-US" sz="2000" dirty="0"/>
              <a:t>for gas exchange.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b="1" i="1" dirty="0" smtClean="0"/>
              <a:t>Type </a:t>
            </a:r>
            <a:r>
              <a:rPr lang="en-US" sz="2000" b="1" i="1" dirty="0"/>
              <a:t>II </a:t>
            </a:r>
            <a:r>
              <a:rPr lang="en-US" sz="2000" b="1" i="1" dirty="0" err="1"/>
              <a:t>pneumocytes</a:t>
            </a:r>
            <a:r>
              <a:rPr lang="en-US" sz="2000" b="1" i="1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Less numerous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Rounded </a:t>
            </a:r>
            <a:r>
              <a:rPr lang="en-US" sz="2000" dirty="0"/>
              <a:t>cells with </a:t>
            </a:r>
            <a:r>
              <a:rPr lang="en-US" sz="2000" dirty="0" smtClean="0"/>
              <a:t>rounded nuclei.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Secrete pulmonary surfactant which reduces </a:t>
            </a:r>
            <a:r>
              <a:rPr lang="en-US" sz="2000" dirty="0"/>
              <a:t>the surface tension of the alveoli, thus preventing their collapse during </a:t>
            </a:r>
            <a:r>
              <a:rPr lang="en-US" sz="2000" dirty="0" smtClean="0"/>
              <a:t>expiration.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i="1" dirty="0" smtClean="0"/>
              <a:t>Dust cells (and heart failure cells) :</a:t>
            </a:r>
            <a:endParaRPr lang="en-US" sz="2000" b="1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Macrophages present in </a:t>
            </a:r>
            <a:r>
              <a:rPr lang="en-US" sz="2000" dirty="0"/>
              <a:t>the alveoli in order to engulf any </a:t>
            </a:r>
            <a:r>
              <a:rPr lang="en-US" sz="2000" dirty="0" smtClean="0"/>
              <a:t>dust particles, then move </a:t>
            </a:r>
            <a:r>
              <a:rPr lang="en-US" sz="2000" dirty="0"/>
              <a:t>along the air </a:t>
            </a:r>
            <a:r>
              <a:rPr lang="en-US" sz="2000" dirty="0" smtClean="0"/>
              <a:t>passages </a:t>
            </a:r>
            <a:r>
              <a:rPr lang="en-US" sz="2000" dirty="0"/>
              <a:t>and reach the bronchioles, </a:t>
            </a:r>
            <a:r>
              <a:rPr lang="en-US" sz="2000" dirty="0" err="1"/>
              <a:t>brochi</a:t>
            </a:r>
            <a:r>
              <a:rPr lang="en-US" sz="2000" dirty="0"/>
              <a:t> and trachea where they are discharged as sputum.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 case of heart failure, the lungs become congested and the alveoli contain erythrocytes where they are </a:t>
            </a:r>
            <a:r>
              <a:rPr lang="en-US" sz="2000" dirty="0" err="1"/>
              <a:t>phagocytosed</a:t>
            </a:r>
            <a:r>
              <a:rPr lang="en-US" sz="2000" dirty="0"/>
              <a:t> by alveolar macrophages which are called </a:t>
            </a:r>
            <a:r>
              <a:rPr lang="en-US" sz="2000" b="1" i="1" dirty="0"/>
              <a:t>heart failure cells</a:t>
            </a:r>
            <a:r>
              <a:rPr lang="en-US" sz="2000" dirty="0"/>
              <a:t>. </a:t>
            </a:r>
            <a:endParaRPr lang="ar-SA" sz="2000" dirty="0"/>
          </a:p>
        </p:txBody>
      </p:sp>
      <p:sp>
        <p:nvSpPr>
          <p:cNvPr id="6" name="Rectangle 5"/>
          <p:cNvSpPr/>
          <p:nvPr/>
        </p:nvSpPr>
        <p:spPr>
          <a:xfrm>
            <a:off x="3347865" y="7598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cells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80877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063" y="490091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lumen of the alveolus is separated from the lumen of the blood capillary by the following: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surfactant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cytoplasm of type I </a:t>
            </a:r>
            <a:r>
              <a:rPr lang="en-US" sz="2000" dirty="0" err="1"/>
              <a:t>pneumocytes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Basement </a:t>
            </a:r>
            <a:r>
              <a:rPr lang="en-US" sz="2000" dirty="0"/>
              <a:t>membrane of alveolar epithelium.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Basement </a:t>
            </a:r>
            <a:r>
              <a:rPr lang="en-US" sz="2000" dirty="0"/>
              <a:t>membrane of endothelial cells of the blood capillary which fuses with the epithelial basement membrane in many places</a:t>
            </a:r>
            <a:r>
              <a:rPr lang="en-US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Potential space between the 2 basement membranes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cytoplasm of endothelial cells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Interalveolar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septum</a:t>
            </a:r>
            <a:endParaRPr lang="en-US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It is present between adjacent alveoli. It is formed of connective tissue containing </a:t>
            </a:r>
            <a:r>
              <a:rPr lang="en-US" sz="2000" dirty="0" smtClean="0"/>
              <a:t>elastic fibers </a:t>
            </a:r>
            <a:r>
              <a:rPr lang="en-US" sz="2000" dirty="0"/>
              <a:t>and blood capillaries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pores: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interalveolar</a:t>
            </a:r>
            <a:r>
              <a:rPr lang="en-US" sz="2000" dirty="0"/>
              <a:t> septum may contain one or more pores connecting the neighboring alveoli. </a:t>
            </a:r>
            <a:r>
              <a:rPr lang="en-US" sz="2000" dirty="0" smtClean="0"/>
              <a:t>They enable </a:t>
            </a:r>
            <a:r>
              <a:rPr lang="en-US" sz="2000" dirty="0"/>
              <a:t>the collateral circulation of air when a bronchiole is obstructed.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063" y="98407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Respiratory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(=Blood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barrier)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52240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392" y="98072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Elastic tissue is present throughout the respiratory system:</a:t>
            </a:r>
            <a:br>
              <a:rPr lang="en-US" sz="2000" dirty="0" smtClean="0"/>
            </a:br>
            <a:r>
              <a:rPr lang="en-US" sz="2000" dirty="0" smtClean="0"/>
              <a:t>[Trachea - bronchus – bronchiole – alveolar duct – alveolar sac – alveoli]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During </a:t>
            </a:r>
            <a:r>
              <a:rPr lang="en-US" sz="2000" dirty="0" smtClean="0"/>
              <a:t>inspiration: diaphragm descends downwards and ribs move </a:t>
            </a:r>
            <a:r>
              <a:rPr lang="en-US" sz="2000" dirty="0"/>
              <a:t>outwards e </a:t>
            </a:r>
            <a:r>
              <a:rPr lang="en-US" sz="2000" dirty="0" smtClean="0"/>
              <a:t>expanding the thoracic cage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Passive recoil of this elastic tissue is the main factor that expels air during expiration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0063" y="98407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tissue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209657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245368" y="1600201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Conducting Part (Transports air)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Trachea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Primary bronchi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Secondary bronchi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Bronchioles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Terminal bronchioles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>
          <a:xfrm>
            <a:off x="5008240" y="1600201"/>
            <a:ext cx="388424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Part</a:t>
            </a:r>
          </a:p>
          <a:p>
            <a:pPr marL="0" indent="0" eaLnBrk="1" hangingPunct="1"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(gas exchange):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bronchiole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duct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 sac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Alveoli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33281" y="4293096"/>
            <a:ext cx="67288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528" y="4517504"/>
            <a:ext cx="6726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06164" y="350100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06164" y="4517504"/>
            <a:ext cx="0" cy="783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2552" y="2854677"/>
            <a:ext cx="1248948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Extra-pulmonary</a:t>
            </a:r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3794096" y="5301208"/>
            <a:ext cx="122413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Intra-pulmonary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548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w.aisj-jhb.com/theblackplaguepaper/files/2013/05/iStock_000006388736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454"/>
            <a:ext cx="8136904" cy="60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3744416" cy="706089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Trachea, primary bronchus</a:t>
            </a:r>
            <a:endParaRPr lang="ar-S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980728"/>
            <a:ext cx="35283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Mucosa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Respiratory </a:t>
            </a:r>
            <a:r>
              <a:rPr lang="en-US" dirty="0"/>
              <a:t>epithelium. </a:t>
            </a:r>
            <a:r>
              <a:rPr lang="en-US" dirty="0" err="1"/>
              <a:t>Pseudostratified</a:t>
            </a:r>
            <a:r>
              <a:rPr lang="en-US" dirty="0"/>
              <a:t> columnar </a:t>
            </a:r>
            <a:r>
              <a:rPr lang="en-US" dirty="0" smtClean="0"/>
              <a:t>ciliated  with goblet </a:t>
            </a:r>
            <a:r>
              <a:rPr lang="en-US" dirty="0"/>
              <a:t>cells.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connective </a:t>
            </a:r>
            <a:r>
              <a:rPr lang="en-US" dirty="0"/>
              <a:t>tissue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Elastic lamina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Submucosa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 connective </a:t>
            </a:r>
            <a:r>
              <a:rPr lang="en-US" dirty="0"/>
              <a:t>tissue with mucous and </a:t>
            </a:r>
            <a:r>
              <a:rPr lang="en-US" dirty="0" err="1" smtClean="0"/>
              <a:t>seromucous</a:t>
            </a:r>
            <a:r>
              <a:rPr lang="en-US" dirty="0" smtClean="0"/>
              <a:t> </a:t>
            </a:r>
            <a:r>
              <a:rPr lang="en-US" dirty="0"/>
              <a:t>tracheal </a:t>
            </a:r>
            <a:r>
              <a:rPr lang="en-US" dirty="0" smtClean="0"/>
              <a:t>glands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C-shaped cartilage</a:t>
            </a:r>
            <a:endParaRPr lang="en-US" dirty="0"/>
          </a:p>
          <a:p>
            <a:r>
              <a:rPr lang="en-US" dirty="0" smtClean="0"/>
              <a:t> Hyaline cartilage rings </a:t>
            </a:r>
            <a:r>
              <a:rPr lang="en-US" dirty="0"/>
              <a:t>maintain patency; </a:t>
            </a:r>
            <a:r>
              <a:rPr lang="en-US" dirty="0" err="1"/>
              <a:t>trachealis</a:t>
            </a:r>
            <a:r>
              <a:rPr lang="en-US" dirty="0"/>
              <a:t> muscle (smooth) interconnects the open ends of the tracheal </a:t>
            </a:r>
            <a:r>
              <a:rPr lang="en-US" dirty="0" smtClean="0"/>
              <a:t>rings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C00000"/>
                </a:solidFill>
              </a:rPr>
              <a:t>Adventitia</a:t>
            </a:r>
            <a:endParaRPr lang="en-US" dirty="0"/>
          </a:p>
          <a:p>
            <a:r>
              <a:rPr lang="en-US" dirty="0" smtClean="0"/>
              <a:t>connective tissue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785"/>
            <a:ext cx="5292080" cy="65055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3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953295" cy="432865"/>
          </a:xfrm>
        </p:spPr>
        <p:txBody>
          <a:bodyPr>
            <a:noAutofit/>
          </a:bodyPr>
          <a:lstStyle/>
          <a:p>
            <a:r>
              <a:rPr lang="en-US" sz="2400" b="1" i="1" dirty="0" err="1">
                <a:solidFill>
                  <a:srgbClr val="C00000"/>
                </a:solidFill>
              </a:rPr>
              <a:t>Pseudostratified</a:t>
            </a:r>
            <a:r>
              <a:rPr lang="en-US" sz="2400" b="1" i="1" dirty="0">
                <a:solidFill>
                  <a:srgbClr val="C00000"/>
                </a:solidFill>
              </a:rPr>
              <a:t> columnar ciliated epithelium with goblet </a:t>
            </a:r>
            <a:r>
              <a:rPr lang="en-US" sz="2400" b="1" i="1" dirty="0" smtClean="0">
                <a:solidFill>
                  <a:srgbClr val="C00000"/>
                </a:solidFill>
              </a:rPr>
              <a:t>cells</a:t>
            </a:r>
            <a:endParaRPr lang="ar-SA" sz="4000" dirty="0"/>
          </a:p>
        </p:txBody>
      </p:sp>
      <p:pic>
        <p:nvPicPr>
          <p:cNvPr id="4098" name="Picture 2" descr="D:\C\Desktop\nnn\pseudostratifi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9" y="908720"/>
            <a:ext cx="8784976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403" y="245839"/>
            <a:ext cx="8951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ar-SA" sz="24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56" y="3487966"/>
            <a:ext cx="5343139" cy="31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929" y="3573016"/>
            <a:ext cx="3330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Goblet cells and sub-mucosal glands form a blanket of mucus that entraps dust particles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smtClean="0"/>
              <a:t>Cilia beats upwards extruding the mucus enveloped dust as sputum</a:t>
            </a:r>
            <a:endParaRPr lang="ar-SA" sz="2000" i="1" dirty="0"/>
          </a:p>
        </p:txBody>
      </p:sp>
    </p:spTree>
    <p:extLst>
      <p:ext uri="{BB962C8B-B14F-4D97-AF65-F5344CB8AC3E}">
        <p14:creationId xmlns:p14="http://schemas.microsoft.com/office/powerpoint/2010/main" val="295899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952328" cy="706089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Bronchus </a:t>
            </a:r>
            <a:b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(intrapulmonary)</a:t>
            </a:r>
            <a:endParaRPr lang="ar-S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980728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Differs from trachea in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dirty="0" smtClean="0"/>
              <a:t>C-shaped </a:t>
            </a:r>
            <a:r>
              <a:rPr lang="en-US" dirty="0"/>
              <a:t>cartilage </a:t>
            </a:r>
            <a:r>
              <a:rPr lang="en-US" dirty="0" smtClean="0"/>
              <a:t>rings are replaced </a:t>
            </a:r>
            <a:r>
              <a:rPr lang="en-US" dirty="0"/>
              <a:t>by cartilage plates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Smooth </a:t>
            </a:r>
            <a:r>
              <a:rPr lang="en-US" dirty="0"/>
              <a:t>muscle fibers completely </a:t>
            </a:r>
            <a:r>
              <a:rPr lang="en-US" dirty="0" smtClean="0"/>
              <a:t>encircle </a:t>
            </a:r>
            <a:r>
              <a:rPr lang="en-US" dirty="0"/>
              <a:t>the </a:t>
            </a:r>
            <a:r>
              <a:rPr lang="en-US" dirty="0" smtClean="0"/>
              <a:t>wall, interior to the cartilage layer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3821"/>
            <a:ext cx="5904656" cy="634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84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952328" cy="46035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Bronchiole</a:t>
            </a:r>
            <a:endParaRPr lang="ar-S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20688"/>
            <a:ext cx="288032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Summary</a:t>
            </a:r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Simple </a:t>
            </a:r>
            <a:r>
              <a:rPr lang="en-US" b="1" dirty="0" smtClean="0"/>
              <a:t>columnar</a:t>
            </a:r>
            <a:r>
              <a:rPr lang="en-US" dirty="0" smtClean="0"/>
              <a:t> ciliated epithelium with </a:t>
            </a:r>
            <a:r>
              <a:rPr lang="en-US" b="1" dirty="0" smtClean="0"/>
              <a:t>Clara</a:t>
            </a:r>
            <a:r>
              <a:rPr lang="en-US" dirty="0" smtClean="0"/>
              <a:t>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Surrounded by smooth muscle</a:t>
            </a:r>
            <a:endParaRPr lang="en-US" dirty="0"/>
          </a:p>
        </p:txBody>
      </p:sp>
      <p:sp>
        <p:nvSpPr>
          <p:cNvPr id="3" name="AutoShape 2" descr="mk:@MSITStore:H:\Histology\_books\Gartner.chm::/www.studentconsult.com/common/showimage.cfm@mediaisbn=9781416029458&amp;size=thumbnails&amp;figfile=s29458-015-f007.jpg"/>
          <p:cNvSpPr>
            <a:spLocks noChangeAspect="1" noChangeArrowheads="1"/>
          </p:cNvSpPr>
          <p:nvPr/>
        </p:nvSpPr>
        <p:spPr bwMode="auto">
          <a:xfrm>
            <a:off x="8732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15" y="116632"/>
            <a:ext cx="5491823" cy="496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2492896"/>
            <a:ext cx="288032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Details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respiratory epithelium (instead, simple columnar ciliated)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 smtClean="0"/>
              <a:t> goblet cells (instead, the secretory cells are </a:t>
            </a:r>
            <a:r>
              <a:rPr lang="en-US" b="1" dirty="0" smtClean="0"/>
              <a:t>Clara</a:t>
            </a:r>
            <a:r>
              <a:rPr lang="en-US" dirty="0" smtClean="0"/>
              <a:t> cells)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 smtClean="0"/>
              <a:t> cartilage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 smtClean="0"/>
              <a:t> glands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094" y="5229200"/>
            <a:ext cx="8754143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Note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b="1" i="1" dirty="0" smtClean="0"/>
              <a:t>bronchial </a:t>
            </a:r>
            <a:r>
              <a:rPr lang="en-US" b="1" i="1" dirty="0"/>
              <a:t>asthma </a:t>
            </a:r>
            <a:r>
              <a:rPr lang="en-US" dirty="0" smtClean="0"/>
              <a:t>: the smooth muscle of the </a:t>
            </a:r>
            <a:r>
              <a:rPr lang="en-US" b="1" dirty="0" smtClean="0"/>
              <a:t>bronchioles</a:t>
            </a:r>
            <a:r>
              <a:rPr lang="en-US" dirty="0" smtClean="0"/>
              <a:t> contract, it is called </a:t>
            </a:r>
            <a:r>
              <a:rPr lang="en-US" b="1" i="1" dirty="0" smtClean="0"/>
              <a:t>bronchospasm</a:t>
            </a:r>
            <a:r>
              <a:rPr lang="en-US" dirty="0" smtClean="0"/>
              <a:t>. It is treated by </a:t>
            </a:r>
            <a:r>
              <a:rPr lang="en-US" b="1" i="1" dirty="0" smtClean="0"/>
              <a:t>bronchodilators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smtClean="0">
                <a:solidFill>
                  <a:schemeClr val="tx2"/>
                </a:solidFill>
              </a:rPr>
              <a:t>So </a:t>
            </a:r>
            <a:r>
              <a:rPr lang="en-US" b="1" i="1" dirty="0" smtClean="0">
                <a:solidFill>
                  <a:srgbClr val="FF0000"/>
                </a:solidFill>
              </a:rPr>
              <a:t>bronchial asthma</a:t>
            </a:r>
            <a:r>
              <a:rPr lang="en-US" b="1" i="1" dirty="0" smtClean="0">
                <a:solidFill>
                  <a:schemeClr val="tx2"/>
                </a:solidFill>
              </a:rPr>
              <a:t>, </a:t>
            </a:r>
            <a:r>
              <a:rPr lang="en-US" b="1" i="1" dirty="0" smtClean="0">
                <a:solidFill>
                  <a:srgbClr val="FF0000"/>
                </a:solidFill>
              </a:rPr>
              <a:t>bronchospasm</a:t>
            </a:r>
            <a:r>
              <a:rPr lang="en-US" b="1" i="1" dirty="0" smtClean="0">
                <a:solidFill>
                  <a:schemeClr val="tx2"/>
                </a:solidFill>
              </a:rPr>
              <a:t>, and </a:t>
            </a:r>
            <a:r>
              <a:rPr lang="en-US" b="1" i="1" dirty="0" smtClean="0">
                <a:solidFill>
                  <a:srgbClr val="FF0000"/>
                </a:solidFill>
              </a:rPr>
              <a:t>bronchodilators</a:t>
            </a:r>
            <a:r>
              <a:rPr lang="en-US" b="1" i="1" dirty="0" smtClean="0">
                <a:solidFill>
                  <a:schemeClr val="tx2"/>
                </a:solidFill>
              </a:rPr>
              <a:t> are ALL related to </a:t>
            </a:r>
            <a:r>
              <a:rPr lang="en-US" sz="2000" b="1" i="1" dirty="0" smtClean="0">
                <a:solidFill>
                  <a:srgbClr val="FF0000"/>
                </a:solidFill>
              </a:rPr>
              <a:t>bronchioles</a:t>
            </a:r>
            <a:r>
              <a:rPr lang="en-US" sz="2000" b="1" i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and NOT </a:t>
            </a:r>
            <a:r>
              <a:rPr lang="en-US" sz="2000" b="1" i="1" dirty="0" smtClean="0">
                <a:solidFill>
                  <a:schemeClr val="tx2"/>
                </a:solidFill>
              </a:rPr>
              <a:t>bronchi</a:t>
            </a:r>
            <a:endParaRPr lang="en-US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65" y="160338"/>
            <a:ext cx="7200800" cy="46035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bronchiole  </a:t>
            </a:r>
            <a:endParaRPr lang="ar-S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692696"/>
            <a:ext cx="8777734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smallest and most distal region of the conducting part of the respiratory system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Its structure is similar to bronchiole but with smaller diameter (and thus, simple </a:t>
            </a:r>
            <a:r>
              <a:rPr lang="en-US" sz="2000" b="1" dirty="0" smtClean="0"/>
              <a:t>cuboidal</a:t>
            </a:r>
            <a:r>
              <a:rPr lang="en-US" sz="2000" dirty="0" smtClean="0"/>
              <a:t> epithelium, </a:t>
            </a:r>
            <a:r>
              <a:rPr lang="en-US" sz="2000" dirty="0"/>
              <a:t>ciliated </a:t>
            </a:r>
            <a:r>
              <a:rPr lang="en-US" sz="2000" dirty="0" smtClean="0"/>
              <a:t>with Clara cells as any bronchiole)</a:t>
            </a:r>
          </a:p>
        </p:txBody>
      </p:sp>
      <p:sp>
        <p:nvSpPr>
          <p:cNvPr id="3" name="AutoShape 2" descr="mk:@MSITStore:H:\Histology\_books\Gartner.chm::/www.studentconsult.com/common/showimage.cfm@mediaisbn=9781416029458&amp;size=thumbnails&amp;figfile=s29458-015-f007.jpg"/>
          <p:cNvSpPr>
            <a:spLocks noChangeAspect="1" noChangeArrowheads="1"/>
          </p:cNvSpPr>
          <p:nvPr/>
        </p:nvSpPr>
        <p:spPr bwMode="auto">
          <a:xfrm>
            <a:off x="87328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89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836712"/>
            <a:ext cx="4824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alveoli open in the terminal bronchiole, it is called </a:t>
            </a:r>
            <a:r>
              <a:rPr lang="en-US" b="1" dirty="0">
                <a:solidFill>
                  <a:srgbClr val="FF0000"/>
                </a:solidFill>
              </a:rPr>
              <a:t>respiratory bronchiole </a:t>
            </a:r>
            <a:r>
              <a:rPr lang="en-US" dirty="0" smtClean="0"/>
              <a:t>[respiratory bronchiole is similar to terminal bronchiole, </a:t>
            </a:r>
            <a:r>
              <a:rPr lang="en-US" dirty="0"/>
              <a:t>except that </a:t>
            </a:r>
            <a:r>
              <a:rPr lang="en-US" dirty="0" smtClean="0"/>
              <a:t>the wall is interrupted </a:t>
            </a:r>
            <a:r>
              <a:rPr lang="en-US" dirty="0"/>
              <a:t>by numerous </a:t>
            </a:r>
            <a:r>
              <a:rPr lang="en-US" dirty="0" smtClean="0"/>
              <a:t>alveoli </a:t>
            </a:r>
            <a:r>
              <a:rPr lang="en-US" dirty="0"/>
              <a:t>where gas exchange </a:t>
            </a:r>
            <a:r>
              <a:rPr lang="en-US" dirty="0" smtClean="0"/>
              <a:t>occurs]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Proceeding distally, the number of alveoli opening into the respiratory bronchioles is greatly increased till </a:t>
            </a:r>
            <a:r>
              <a:rPr lang="en-US" dirty="0" smtClean="0"/>
              <a:t>we have only a duct of alveoli (</a:t>
            </a:r>
            <a:r>
              <a:rPr lang="en-US" b="1" dirty="0" smtClean="0">
                <a:solidFill>
                  <a:srgbClr val="FF0000"/>
                </a:solidFill>
              </a:rPr>
              <a:t>alveolar duct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alveolar ducts lead to distended spaces called </a:t>
            </a:r>
            <a:r>
              <a:rPr lang="en-US" b="1" dirty="0">
                <a:solidFill>
                  <a:srgbClr val="FF0000"/>
                </a:solidFill>
              </a:rPr>
              <a:t>alveolar </a:t>
            </a:r>
            <a:r>
              <a:rPr lang="en-US" b="1" dirty="0" smtClean="0">
                <a:solidFill>
                  <a:srgbClr val="FF0000"/>
                </a:solidFill>
              </a:rPr>
              <a:t>sacs</a:t>
            </a:r>
            <a:r>
              <a:rPr lang="en-US" dirty="0" smtClean="0"/>
              <a:t>. Several alveoli open in the wall of these sacs.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Alveoli</a:t>
            </a:r>
            <a:r>
              <a:rPr lang="en-US" dirty="0" smtClean="0"/>
              <a:t>: are air spaces, thus responsible for the spongy structure of the lung. Gas exchange occurs across the wall of the alveoli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5616624" cy="56207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Respiratory Part</a:t>
            </a:r>
            <a:endParaRPr lang="ar-S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C\Desktop\nnn\simple_respiratory bronchi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034" y="908720"/>
            <a:ext cx="4158462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48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595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PowerPoint Presentation</vt:lpstr>
      <vt:lpstr>Respiratory system</vt:lpstr>
      <vt:lpstr>PowerPoint Presentation</vt:lpstr>
      <vt:lpstr>Trachea, primary bronchus</vt:lpstr>
      <vt:lpstr>Pseudostratified columnar ciliated epithelium with goblet cells</vt:lpstr>
      <vt:lpstr>Bronchus  (intrapulmonary)</vt:lpstr>
      <vt:lpstr>Bronchiole</vt:lpstr>
      <vt:lpstr>Terminal bronchiole  </vt:lpstr>
      <vt:lpstr>The Respiratory Part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82</cp:revision>
  <dcterms:created xsi:type="dcterms:W3CDTF">2014-02-21T08:05:19Z</dcterms:created>
  <dcterms:modified xsi:type="dcterms:W3CDTF">2014-09-01T10:27:25Z</dcterms:modified>
</cp:coreProperties>
</file>