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handoutMasterIdLst>
    <p:handoutMasterId r:id="rId30"/>
  </p:handoutMasterIdLst>
  <p:sldIdLst>
    <p:sldId id="320" r:id="rId5"/>
    <p:sldId id="327" r:id="rId6"/>
    <p:sldId id="328" r:id="rId7"/>
    <p:sldId id="329" r:id="rId8"/>
    <p:sldId id="330" r:id="rId9"/>
    <p:sldId id="258" r:id="rId10"/>
    <p:sldId id="259" r:id="rId11"/>
    <p:sldId id="260" r:id="rId12"/>
    <p:sldId id="261" r:id="rId13"/>
    <p:sldId id="262" r:id="rId14"/>
    <p:sldId id="263" r:id="rId15"/>
    <p:sldId id="264" r:id="rId16"/>
    <p:sldId id="265" r:id="rId17"/>
    <p:sldId id="266" r:id="rId18"/>
    <p:sldId id="267" r:id="rId19"/>
    <p:sldId id="268" r:id="rId20"/>
    <p:sldId id="274" r:id="rId21"/>
    <p:sldId id="270" r:id="rId22"/>
    <p:sldId id="271" r:id="rId23"/>
    <p:sldId id="272" r:id="rId24"/>
    <p:sldId id="287" r:id="rId25"/>
    <p:sldId id="323" r:id="rId26"/>
    <p:sldId id="278" r:id="rId27"/>
    <p:sldId id="279" r:id="rId2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r" defTabSz="914400" rtl="1" eaLnBrk="1" latinLnBrk="0" hangingPunct="1">
      <a:defRPr sz="2400" kern="1200">
        <a:solidFill>
          <a:schemeClr val="tx1"/>
        </a:solidFill>
        <a:latin typeface="Times New Roman" pitchFamily="18" charset="0"/>
        <a:ea typeface="+mn-ea"/>
        <a:cs typeface="Times New Roman" pitchFamily="18" charset="0"/>
      </a:defRPr>
    </a:lvl6pPr>
    <a:lvl7pPr marL="2743200" algn="r" defTabSz="914400" rtl="1" eaLnBrk="1" latinLnBrk="0" hangingPunct="1">
      <a:defRPr sz="2400" kern="1200">
        <a:solidFill>
          <a:schemeClr val="tx1"/>
        </a:solidFill>
        <a:latin typeface="Times New Roman" pitchFamily="18" charset="0"/>
        <a:ea typeface="+mn-ea"/>
        <a:cs typeface="Times New Roman" pitchFamily="18" charset="0"/>
      </a:defRPr>
    </a:lvl7pPr>
    <a:lvl8pPr marL="3200400" algn="r" defTabSz="914400" rtl="1" eaLnBrk="1" latinLnBrk="0" hangingPunct="1">
      <a:defRPr sz="2400" kern="1200">
        <a:solidFill>
          <a:schemeClr val="tx1"/>
        </a:solidFill>
        <a:latin typeface="Times New Roman" pitchFamily="18" charset="0"/>
        <a:ea typeface="+mn-ea"/>
        <a:cs typeface="Times New Roman" pitchFamily="18" charset="0"/>
      </a:defRPr>
    </a:lvl8pPr>
    <a:lvl9pPr marL="3657600" algn="r" defTabSz="914400" rtl="1"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00"/>
    <a:srgbClr val="000099"/>
    <a:srgbClr val="CCFFFF"/>
    <a:srgbClr val="800000"/>
    <a:srgbClr val="FF0066"/>
    <a:srgbClr val="003300"/>
    <a:srgbClr val="000066"/>
    <a:srgbClr val="6600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59" autoAdjust="0"/>
    <p:restoredTop sz="90909" autoAdjust="0"/>
  </p:normalViewPr>
  <p:slideViewPr>
    <p:cSldViewPr>
      <p:cViewPr>
        <p:scale>
          <a:sx n="65" d="100"/>
          <a:sy n="65" d="100"/>
        </p:scale>
        <p:origin x="-1302" y="-126"/>
      </p:cViewPr>
      <p:guideLst>
        <p:guide orient="horz" pos="2160"/>
        <p:guide pos="2880"/>
      </p:guideLst>
    </p:cSldViewPr>
  </p:slideViewPr>
  <p:outlineViewPr>
    <p:cViewPr>
      <p:scale>
        <a:sx n="33" d="100"/>
        <a:sy n="33" d="100"/>
      </p:scale>
      <p:origin x="0" y="871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5" d="100"/>
          <a:sy n="65" d="100"/>
        </p:scale>
        <p:origin x="-2658"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4579" name="Rectangle 3"/>
          <p:cNvSpPr>
            <a:spLocks noGrp="1" noChangeArrowheads="1"/>
          </p:cNvSpPr>
          <p:nvPr>
            <p:ph type="dt" sz="quarter"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4580" name="Rectangle 4"/>
          <p:cNvSpPr>
            <a:spLocks noGrp="1" noChangeArrowheads="1"/>
          </p:cNvSpPr>
          <p:nvPr>
            <p:ph type="ftr" sz="quarter" idx="2"/>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endParaRPr lang="en-US"/>
          </a:p>
        </p:txBody>
      </p:sp>
      <p:sp>
        <p:nvSpPr>
          <p:cNvPr id="24581" name="Rectangle 5"/>
          <p:cNvSpPr>
            <a:spLocks noGrp="1" noChangeArrowheads="1"/>
          </p:cNvSpPr>
          <p:nvPr>
            <p:ph type="sldNum" sz="quarter" idx="3"/>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fld id="{0D8A09CA-F686-4F57-BC05-D85FED52AFF3}" type="slidenum">
              <a:rPr lang="ar-SA"/>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BD6CF138-9CF1-4399-BD59-8B977FB2F0E5}" type="datetimeFigureOut">
              <a:rPr lang="en-US"/>
              <a:pPr>
                <a:defRPr/>
              </a:pPr>
              <a:t>2/21/2015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DF5E69D-CA7D-4D0A-8D5F-3595CDCC977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عنصر نائب لصورة الشريحة 1"/>
          <p:cNvSpPr>
            <a:spLocks noGrp="1" noRot="1" noChangeAspect="1" noTextEdit="1"/>
          </p:cNvSpPr>
          <p:nvPr>
            <p:ph type="sldImg"/>
          </p:nvPr>
        </p:nvSpPr>
        <p:spPr bwMode="auto">
          <a:noFill/>
          <a:ln>
            <a:solidFill>
              <a:srgbClr val="000000"/>
            </a:solidFill>
            <a:miter lim="800000"/>
            <a:headEnd/>
            <a:tailEnd/>
          </a:ln>
        </p:spPr>
      </p:sp>
      <p:sp>
        <p:nvSpPr>
          <p:cNvPr id="27651" name="عنصر نائب للملاحظا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en-US" smtClean="0"/>
              <a:t>Concomitant use of several drugs is often responsible for achiving a set of goal  or in the case when the patient is suffering from more than one disease.</a:t>
            </a:r>
          </a:p>
          <a:p>
            <a:endParaRPr lang="en-US" smtClean="0"/>
          </a:p>
        </p:txBody>
      </p:sp>
      <p:sp>
        <p:nvSpPr>
          <p:cNvPr id="27652" name="عنصر نائب لرقم الشريحة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F432A80-A27D-4017-9F0F-A56E3EBC836F}" type="slidenum">
              <a:rPr lang="en-US" smtClean="0"/>
              <a:pPr/>
              <a:t>3</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48340D1-06D3-4313-955E-58B7074B0449}" type="slidenum">
              <a:rPr lang="en-US" altLang="en-US" smtClean="0"/>
              <a:pPr/>
              <a:t>15</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03CEEC48-6249-458B-B3FD-1F3E5EECF539}" type="slidenum">
              <a:rPr lang="en-US" altLang="en-US" smtClean="0"/>
              <a:pPr/>
              <a:t>21</a:t>
            </a:fld>
            <a:endParaRPr lang="th-TH" altLang="en-US" smtClean="0"/>
          </a:p>
        </p:txBody>
      </p:sp>
      <p:sp>
        <p:nvSpPr>
          <p:cNvPr id="29699" name="Rectangle 2"/>
          <p:cNvSpPr>
            <a:spLocks noRo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th-TH"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4F5CBC9-F2E9-4E8D-BA6B-704988BC78EA}" type="slidenum">
              <a:rPr lang="ar-SA"/>
              <a:pPr>
                <a:defRPr/>
              </a:pPr>
              <a:t>‹#›</a:t>
            </a:fld>
            <a:endParaRPr lang="en-US"/>
          </a:p>
        </p:txBody>
      </p:sp>
    </p:spTree>
  </p:cSld>
  <p:clrMapOvr>
    <a:masterClrMapping/>
  </p:clrMapOvr>
  <p:transition>
    <p:pull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C2BDDA4-66D8-4D87-93E7-C2C7D1EB79DD}" type="slidenum">
              <a:rPr lang="ar-SA"/>
              <a:pPr>
                <a:defRPr/>
              </a:pPr>
              <a:t>‹#›</a:t>
            </a:fld>
            <a:endParaRPr lang="en-US"/>
          </a:p>
        </p:txBody>
      </p:sp>
    </p:spTree>
  </p:cSld>
  <p:clrMapOvr>
    <a:masterClrMapping/>
  </p:clrMapOvr>
  <p:transition>
    <p:pull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9E0A49-5411-41C8-AB79-86FB6734066B}" type="slidenum">
              <a:rPr lang="ar-SA"/>
              <a:pPr>
                <a:defRPr/>
              </a:pPr>
              <a:t>‹#›</a:t>
            </a:fld>
            <a:endParaRPr lang="en-US"/>
          </a:p>
        </p:txBody>
      </p:sp>
    </p:spTree>
  </p:cSld>
  <p:clrMapOvr>
    <a:masterClrMapping/>
  </p:clrMapOvr>
  <p:transition>
    <p:pull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4229DCF-4F90-4519-ACFB-10793597D40F}" type="slidenum">
              <a:rPr lang="ar-SA"/>
              <a:pPr>
                <a:defRPr/>
              </a:pPr>
              <a:t>‹#›</a:t>
            </a:fld>
            <a:endParaRPr lang="en-US"/>
          </a:p>
        </p:txBody>
      </p:sp>
    </p:spTree>
  </p:cSld>
  <p:clrMapOvr>
    <a:masterClrMapping/>
  </p:clrMapOvr>
  <p:transition>
    <p:pull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B1AD54A-05B2-4314-B8C5-CAA346C4CDE0}" type="slidenum">
              <a:rPr lang="ar-SA"/>
              <a:pPr>
                <a:defRPr/>
              </a:pPr>
              <a:t>‹#›</a:t>
            </a:fld>
            <a:endParaRPr lang="en-US"/>
          </a:p>
        </p:txBody>
      </p:sp>
    </p:spTree>
  </p:cSld>
  <p:clrMapOvr>
    <a:masterClrMapping/>
  </p:clrMapOvr>
  <p:transition>
    <p:pull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71EEE7-04B3-4A83-AD2D-99D87A9896F7}" type="slidenum">
              <a:rPr lang="ar-SA"/>
              <a:pPr>
                <a:defRPr/>
              </a:pPr>
              <a:t>‹#›</a:t>
            </a:fld>
            <a:endParaRPr lang="en-US"/>
          </a:p>
        </p:txBody>
      </p:sp>
    </p:spTree>
  </p:cSld>
  <p:clrMapOvr>
    <a:masterClrMapping/>
  </p:clrMapOvr>
  <p:transition>
    <p:pull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26F3838-C6F4-450E-B0B5-2389E4C4486E}" type="slidenum">
              <a:rPr lang="ar-SA"/>
              <a:pPr>
                <a:defRPr/>
              </a:pPr>
              <a:t>‹#›</a:t>
            </a:fld>
            <a:endParaRPr lang="en-US"/>
          </a:p>
        </p:txBody>
      </p:sp>
    </p:spTree>
  </p:cSld>
  <p:clrMapOvr>
    <a:masterClrMapping/>
  </p:clrMapOvr>
  <p:transition>
    <p:pull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2F780F7-15D0-4DEF-92AF-A5066BD7A95A}" type="slidenum">
              <a:rPr lang="ar-SA"/>
              <a:pPr>
                <a:defRPr/>
              </a:pPr>
              <a:t>‹#›</a:t>
            </a:fld>
            <a:endParaRPr lang="en-US"/>
          </a:p>
        </p:txBody>
      </p:sp>
    </p:spTree>
  </p:cSld>
  <p:clrMapOvr>
    <a:masterClrMapping/>
  </p:clrMapOvr>
  <p:transition>
    <p:pull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75A7457-C1A7-423E-876E-E782149F9790}" type="slidenum">
              <a:rPr lang="ar-SA"/>
              <a:pPr>
                <a:defRPr/>
              </a:pPr>
              <a:t>‹#›</a:t>
            </a:fld>
            <a:endParaRPr lang="en-US"/>
          </a:p>
        </p:txBody>
      </p:sp>
    </p:spTree>
  </p:cSld>
  <p:clrMapOvr>
    <a:masterClrMapping/>
  </p:clrMapOvr>
  <p:transition>
    <p:pull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0BD3AFD-8EE8-4555-852B-632061165084}" type="slidenum">
              <a:rPr lang="ar-SA"/>
              <a:pPr>
                <a:defRPr/>
              </a:pPr>
              <a:t>‹#›</a:t>
            </a:fld>
            <a:endParaRPr lang="en-US"/>
          </a:p>
        </p:txBody>
      </p:sp>
    </p:spTree>
  </p:cSld>
  <p:clrMapOvr>
    <a:masterClrMapping/>
  </p:clrMapOvr>
  <p:transition>
    <p:pull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3A3F017-E29A-46CE-84B4-0F1BC52F0F7E}" type="slidenum">
              <a:rPr lang="ar-SA"/>
              <a:pPr>
                <a:defRPr/>
              </a:pPr>
              <a:t>‹#›</a:t>
            </a:fld>
            <a:endParaRPr lang="en-US"/>
          </a:p>
        </p:txBody>
      </p:sp>
    </p:spTree>
  </p:cSld>
  <p:clrMapOvr>
    <a:masterClrMapping/>
  </p:clrMapOvr>
  <p:transition>
    <p:pull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FC80789-A73C-437C-A921-E05F8EEE5619}" type="slidenum">
              <a:rPr lang="ar-SA"/>
              <a:pPr>
                <a:defRPr/>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r"/>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عنوان 1"/>
          <p:cNvSpPr>
            <a:spLocks noGrp="1"/>
          </p:cNvSpPr>
          <p:nvPr>
            <p:ph type="ctrTitle"/>
          </p:nvPr>
        </p:nvSpPr>
        <p:spPr/>
        <p:txBody>
          <a:bodyPr/>
          <a:lstStyle/>
          <a:p>
            <a:r>
              <a:rPr lang="en-US" altLang="en-US" smtClean="0">
                <a:solidFill>
                  <a:srgbClr val="92D050"/>
                </a:solidFill>
              </a:rPr>
              <a:t>DRUG  INTERACTIONS</a:t>
            </a:r>
            <a:endParaRPr lang="en-US" smtClean="0"/>
          </a:p>
        </p:txBody>
      </p:sp>
      <p:sp>
        <p:nvSpPr>
          <p:cNvPr id="2051" name="عنوان فرعي 2"/>
          <p:cNvSpPr>
            <a:spLocks noGrp="1"/>
          </p:cNvSpPr>
          <p:nvPr>
            <p:ph type="subTitle" idx="1"/>
          </p:nvPr>
        </p:nvSpPr>
        <p:spPr>
          <a:xfrm>
            <a:off x="1371600" y="3886200"/>
            <a:ext cx="6400800" cy="2514600"/>
          </a:xfrm>
        </p:spPr>
        <p:txBody>
          <a:bodyPr/>
          <a:lstStyle/>
          <a:p>
            <a:r>
              <a:rPr lang="en-US" smtClean="0"/>
              <a:t>Prepared By </a:t>
            </a:r>
          </a:p>
          <a:p>
            <a:r>
              <a:rPr lang="en-US" smtClean="0"/>
              <a:t>Dr Shaheen</a:t>
            </a:r>
          </a:p>
          <a:p>
            <a:r>
              <a:rPr lang="en-US" smtClean="0"/>
              <a:t>Delivered By </a:t>
            </a:r>
          </a:p>
          <a:p>
            <a:r>
              <a:rPr lang="en-US" smtClean="0"/>
              <a:t>Dr Naser  </a:t>
            </a:r>
          </a:p>
        </p:txBody>
      </p:sp>
    </p:spTree>
  </p:cSld>
  <p:clrMapOvr>
    <a:masterClrMapping/>
  </p:clrMapOvr>
  <p:transition>
    <p:pull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517525" y="650875"/>
            <a:ext cx="4033838" cy="457200"/>
          </a:xfrm>
          <a:prstGeom prst="rect">
            <a:avLst/>
          </a:prstGeom>
          <a:noFill/>
          <a:ln w="9525">
            <a:noFill/>
            <a:miter lim="800000"/>
            <a:headEnd/>
            <a:tailEnd/>
          </a:ln>
        </p:spPr>
        <p:txBody>
          <a:bodyPr wrap="none">
            <a:spAutoFit/>
          </a:bodyPr>
          <a:lstStyle/>
          <a:p>
            <a:r>
              <a:rPr lang="en-US" altLang="en-US" b="1">
                <a:solidFill>
                  <a:srgbClr val="92D050"/>
                </a:solidFill>
              </a:rPr>
              <a:t>c) Complexation or chelation</a:t>
            </a:r>
            <a:r>
              <a:rPr lang="en-US" altLang="en-US">
                <a:solidFill>
                  <a:srgbClr val="92D050"/>
                </a:solidFill>
              </a:rPr>
              <a:t>;</a:t>
            </a:r>
          </a:p>
        </p:txBody>
      </p:sp>
      <p:sp>
        <p:nvSpPr>
          <p:cNvPr id="11267" name="Text Box 3"/>
          <p:cNvSpPr txBox="1">
            <a:spLocks noChangeArrowheads="1"/>
          </p:cNvSpPr>
          <p:nvPr/>
        </p:nvSpPr>
        <p:spPr bwMode="auto">
          <a:xfrm>
            <a:off x="1431925" y="1412875"/>
            <a:ext cx="7072313" cy="457200"/>
          </a:xfrm>
          <a:prstGeom prst="rect">
            <a:avLst/>
          </a:prstGeom>
          <a:noFill/>
          <a:ln w="9525">
            <a:noFill/>
            <a:miter lim="800000"/>
            <a:headEnd/>
            <a:tailEnd/>
          </a:ln>
        </p:spPr>
        <p:txBody>
          <a:bodyPr wrap="none">
            <a:spAutoFit/>
          </a:bodyPr>
          <a:lstStyle/>
          <a:p>
            <a:r>
              <a:rPr lang="en-US" altLang="en-US" b="1"/>
              <a:t>EX1.,   </a:t>
            </a:r>
            <a:r>
              <a:rPr lang="en-US" altLang="en-US" b="1">
                <a:solidFill>
                  <a:srgbClr val="CC0000"/>
                </a:solidFill>
              </a:rPr>
              <a:t>Tetracycline</a:t>
            </a:r>
            <a:r>
              <a:rPr lang="en-US" altLang="en-US" b="1"/>
              <a:t> interacts with </a:t>
            </a:r>
            <a:r>
              <a:rPr lang="en-US" altLang="en-US" b="1">
                <a:solidFill>
                  <a:srgbClr val="CC0000"/>
                </a:solidFill>
              </a:rPr>
              <a:t>iron</a:t>
            </a:r>
            <a:r>
              <a:rPr lang="en-US" altLang="en-US" b="1"/>
              <a:t> preparations </a:t>
            </a:r>
          </a:p>
        </p:txBody>
      </p:sp>
      <p:sp>
        <p:nvSpPr>
          <p:cNvPr id="11268" name="Text Box 4"/>
          <p:cNvSpPr txBox="1">
            <a:spLocks noChangeArrowheads="1"/>
          </p:cNvSpPr>
          <p:nvPr/>
        </p:nvSpPr>
        <p:spPr bwMode="auto">
          <a:xfrm>
            <a:off x="4784725" y="2087563"/>
            <a:ext cx="568325" cy="579437"/>
          </a:xfrm>
          <a:prstGeom prst="rect">
            <a:avLst/>
          </a:prstGeom>
          <a:noFill/>
          <a:ln w="9525">
            <a:noFill/>
            <a:miter lim="800000"/>
            <a:headEnd/>
            <a:tailEnd/>
          </a:ln>
        </p:spPr>
        <p:txBody>
          <a:bodyPr wrap="none">
            <a:spAutoFit/>
          </a:bodyPr>
          <a:lstStyle/>
          <a:p>
            <a:r>
              <a:rPr lang="en-US" altLang="en-US" sz="3200" b="1">
                <a:solidFill>
                  <a:srgbClr val="008000"/>
                </a:solidFill>
              </a:rPr>
              <a:t>or</a:t>
            </a:r>
          </a:p>
        </p:txBody>
      </p:sp>
      <p:sp>
        <p:nvSpPr>
          <p:cNvPr id="11269" name="Text Box 5"/>
          <p:cNvSpPr txBox="1">
            <a:spLocks noChangeArrowheads="1"/>
          </p:cNvSpPr>
          <p:nvPr/>
        </p:nvSpPr>
        <p:spPr bwMode="auto">
          <a:xfrm>
            <a:off x="2574925" y="2936875"/>
            <a:ext cx="1755775" cy="457200"/>
          </a:xfrm>
          <a:prstGeom prst="rect">
            <a:avLst/>
          </a:prstGeom>
          <a:noFill/>
          <a:ln w="9525">
            <a:noFill/>
            <a:miter lim="800000"/>
            <a:headEnd/>
            <a:tailEnd/>
          </a:ln>
        </p:spPr>
        <p:txBody>
          <a:bodyPr wrap="none">
            <a:spAutoFit/>
          </a:bodyPr>
          <a:lstStyle/>
          <a:p>
            <a:r>
              <a:rPr lang="en-US" altLang="en-US" b="1"/>
              <a:t>Milk (Ca</a:t>
            </a:r>
            <a:r>
              <a:rPr lang="en-US" altLang="en-US" b="1" baseline="30000"/>
              <a:t>2+</a:t>
            </a:r>
            <a:r>
              <a:rPr lang="en-US" altLang="en-US" b="1"/>
              <a:t> )</a:t>
            </a:r>
          </a:p>
        </p:txBody>
      </p:sp>
      <p:sp>
        <p:nvSpPr>
          <p:cNvPr id="11270" name="Line 6"/>
          <p:cNvSpPr>
            <a:spLocks noChangeShapeType="1"/>
          </p:cNvSpPr>
          <p:nvPr/>
        </p:nvSpPr>
        <p:spPr bwMode="auto">
          <a:xfrm>
            <a:off x="4191000" y="3200400"/>
            <a:ext cx="1219200" cy="0"/>
          </a:xfrm>
          <a:prstGeom prst="line">
            <a:avLst/>
          </a:prstGeom>
          <a:noFill/>
          <a:ln w="9525">
            <a:solidFill>
              <a:schemeClr val="tx1"/>
            </a:solidFill>
            <a:round/>
            <a:headEnd/>
            <a:tailEnd type="triangle" w="med" len="med"/>
          </a:ln>
        </p:spPr>
        <p:txBody>
          <a:bodyPr/>
          <a:lstStyle/>
          <a:p>
            <a:endParaRPr lang="ar-SA"/>
          </a:p>
        </p:txBody>
      </p:sp>
      <p:sp>
        <p:nvSpPr>
          <p:cNvPr id="11271" name="Text Box 7"/>
          <p:cNvSpPr txBox="1">
            <a:spLocks noChangeArrowheads="1"/>
          </p:cNvSpPr>
          <p:nvPr/>
        </p:nvSpPr>
        <p:spPr bwMode="auto">
          <a:xfrm>
            <a:off x="5562600" y="2936875"/>
            <a:ext cx="3182938" cy="466725"/>
          </a:xfrm>
          <a:prstGeom prst="rect">
            <a:avLst/>
          </a:prstGeom>
          <a:noFill/>
          <a:ln w="9525">
            <a:solidFill>
              <a:srgbClr val="FF0000"/>
            </a:solidFill>
            <a:miter lim="800000"/>
            <a:headEnd/>
            <a:tailEnd/>
          </a:ln>
        </p:spPr>
        <p:txBody>
          <a:bodyPr wrap="none">
            <a:spAutoFit/>
          </a:bodyPr>
          <a:lstStyle/>
          <a:p>
            <a:r>
              <a:rPr lang="en-US" altLang="en-US" b="1">
                <a:solidFill>
                  <a:srgbClr val="0000FF"/>
                </a:solidFill>
              </a:rPr>
              <a:t>Unabsorpable complex</a:t>
            </a:r>
          </a:p>
        </p:txBody>
      </p:sp>
      <p:sp>
        <p:nvSpPr>
          <p:cNvPr id="11272" name="Text Box 8"/>
          <p:cNvSpPr txBox="1">
            <a:spLocks noChangeArrowheads="1"/>
          </p:cNvSpPr>
          <p:nvPr/>
        </p:nvSpPr>
        <p:spPr bwMode="auto">
          <a:xfrm>
            <a:off x="1584325" y="4308475"/>
            <a:ext cx="7204075" cy="457200"/>
          </a:xfrm>
          <a:prstGeom prst="rect">
            <a:avLst/>
          </a:prstGeom>
          <a:noFill/>
          <a:ln w="9525">
            <a:noFill/>
            <a:miter lim="800000"/>
            <a:headEnd/>
            <a:tailEnd/>
          </a:ln>
        </p:spPr>
        <p:txBody>
          <a:bodyPr wrap="none">
            <a:spAutoFit/>
          </a:bodyPr>
          <a:lstStyle/>
          <a:p>
            <a:r>
              <a:rPr lang="en-US" altLang="en-US" b="1"/>
              <a:t>Ex2.,   </a:t>
            </a:r>
            <a:r>
              <a:rPr lang="en-US" altLang="en-US" b="1">
                <a:solidFill>
                  <a:srgbClr val="FF0000"/>
                </a:solidFill>
              </a:rPr>
              <a:t>Antacid </a:t>
            </a:r>
            <a:r>
              <a:rPr lang="en-US" altLang="en-US" b="1"/>
              <a:t> (aluminum or magnesium) hydroxide</a:t>
            </a:r>
            <a:r>
              <a:rPr lang="en-US" altLang="en-US"/>
              <a:t> </a:t>
            </a:r>
          </a:p>
        </p:txBody>
      </p:sp>
      <p:sp>
        <p:nvSpPr>
          <p:cNvPr id="11273" name="Line 11"/>
          <p:cNvSpPr>
            <a:spLocks noChangeShapeType="1"/>
          </p:cNvSpPr>
          <p:nvPr/>
        </p:nvSpPr>
        <p:spPr bwMode="auto">
          <a:xfrm>
            <a:off x="8686800" y="4572000"/>
            <a:ext cx="0" cy="838200"/>
          </a:xfrm>
          <a:prstGeom prst="line">
            <a:avLst/>
          </a:prstGeom>
          <a:noFill/>
          <a:ln w="9525">
            <a:solidFill>
              <a:schemeClr val="tx1"/>
            </a:solidFill>
            <a:round/>
            <a:headEnd/>
            <a:tailEnd type="triangle" w="med" len="med"/>
          </a:ln>
        </p:spPr>
        <p:txBody>
          <a:bodyPr/>
          <a:lstStyle/>
          <a:p>
            <a:endParaRPr lang="ar-SA"/>
          </a:p>
        </p:txBody>
      </p:sp>
      <p:sp>
        <p:nvSpPr>
          <p:cNvPr id="11274" name="Line 12"/>
          <p:cNvSpPr>
            <a:spLocks noChangeShapeType="1"/>
          </p:cNvSpPr>
          <p:nvPr/>
        </p:nvSpPr>
        <p:spPr bwMode="auto">
          <a:xfrm flipH="1">
            <a:off x="7239000" y="5410200"/>
            <a:ext cx="1447800" cy="0"/>
          </a:xfrm>
          <a:prstGeom prst="line">
            <a:avLst/>
          </a:prstGeom>
          <a:noFill/>
          <a:ln w="9525">
            <a:solidFill>
              <a:schemeClr val="tx1"/>
            </a:solidFill>
            <a:round/>
            <a:headEnd/>
            <a:tailEnd type="triangle" w="med" len="med"/>
          </a:ln>
        </p:spPr>
        <p:txBody>
          <a:bodyPr/>
          <a:lstStyle/>
          <a:p>
            <a:endParaRPr lang="ar-SA"/>
          </a:p>
        </p:txBody>
      </p:sp>
      <p:sp>
        <p:nvSpPr>
          <p:cNvPr id="11275" name="Text Box 13"/>
          <p:cNvSpPr txBox="1">
            <a:spLocks noChangeArrowheads="1"/>
          </p:cNvSpPr>
          <p:nvPr/>
        </p:nvSpPr>
        <p:spPr bwMode="auto">
          <a:xfrm>
            <a:off x="4114800" y="4975225"/>
            <a:ext cx="3249613" cy="1196975"/>
          </a:xfrm>
          <a:prstGeom prst="rect">
            <a:avLst/>
          </a:prstGeom>
          <a:solidFill>
            <a:srgbClr val="FFFF00"/>
          </a:solidFill>
          <a:ln w="9525">
            <a:solidFill>
              <a:srgbClr val="FF0000"/>
            </a:solidFill>
            <a:miter lim="800000"/>
            <a:headEnd/>
            <a:tailEnd/>
          </a:ln>
        </p:spPr>
        <p:txBody>
          <a:bodyPr wrap="none">
            <a:spAutoFit/>
          </a:bodyPr>
          <a:lstStyle/>
          <a:p>
            <a:r>
              <a:rPr lang="en-US" altLang="en-US" b="1">
                <a:solidFill>
                  <a:srgbClr val="000099"/>
                </a:solidFill>
              </a:rPr>
              <a:t>Decrease absorption of </a:t>
            </a:r>
          </a:p>
          <a:p>
            <a:r>
              <a:rPr lang="en-US" altLang="en-US" b="1">
                <a:solidFill>
                  <a:srgbClr val="000099"/>
                </a:solidFill>
              </a:rPr>
              <a:t>ciprofloxacin by 85% </a:t>
            </a:r>
          </a:p>
          <a:p>
            <a:r>
              <a:rPr lang="en-US" altLang="en-US" b="1">
                <a:solidFill>
                  <a:srgbClr val="000099"/>
                </a:solidFill>
              </a:rPr>
              <a:t>due to chelation</a:t>
            </a:r>
          </a:p>
        </p:txBody>
      </p:sp>
    </p:spTree>
  </p:cSld>
  <p:clrMapOvr>
    <a:masterClrMapping/>
  </p:clrMapOvr>
  <p:transition>
    <p:pull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517525" y="803275"/>
            <a:ext cx="8494713" cy="1938338"/>
          </a:xfrm>
          <a:prstGeom prst="rect">
            <a:avLst/>
          </a:prstGeom>
          <a:noFill/>
          <a:ln w="9525">
            <a:noFill/>
            <a:miter lim="800000"/>
            <a:headEnd/>
            <a:tailEnd/>
          </a:ln>
        </p:spPr>
        <p:txBody>
          <a:bodyPr wrap="none">
            <a:spAutoFit/>
          </a:bodyPr>
          <a:lstStyle/>
          <a:p>
            <a:r>
              <a:rPr lang="en-US" altLang="en-US" b="1">
                <a:solidFill>
                  <a:srgbClr val="92D050"/>
                </a:solidFill>
              </a:rPr>
              <a:t>d) Drug-induced mucosal damage.</a:t>
            </a:r>
          </a:p>
          <a:p>
            <a:endParaRPr lang="en-US" altLang="en-US" b="1">
              <a:solidFill>
                <a:srgbClr val="0000FF"/>
              </a:solidFill>
            </a:endParaRPr>
          </a:p>
          <a:p>
            <a:r>
              <a:rPr lang="en-US" altLang="en-US" b="1">
                <a:solidFill>
                  <a:srgbClr val="FF0000"/>
                </a:solidFill>
              </a:rPr>
              <a:t>     Antineoplastic  agents</a:t>
            </a:r>
            <a:r>
              <a:rPr lang="en-US" altLang="en-US" b="1"/>
              <a:t>              e.g., cyclophosphamide </a:t>
            </a:r>
          </a:p>
          <a:p>
            <a:r>
              <a:rPr lang="en-US" altLang="en-US" b="1"/>
              <a:t>						 vincristine</a:t>
            </a:r>
          </a:p>
          <a:p>
            <a:r>
              <a:rPr lang="en-US" altLang="en-US" b="1"/>
              <a:t>						 procarbazine</a:t>
            </a:r>
            <a:r>
              <a:rPr lang="en-US" altLang="en-US"/>
              <a:t> 	</a:t>
            </a:r>
          </a:p>
        </p:txBody>
      </p:sp>
      <p:sp>
        <p:nvSpPr>
          <p:cNvPr id="12291" name="AutoShape 3"/>
          <p:cNvSpPr>
            <a:spLocks/>
          </p:cNvSpPr>
          <p:nvPr/>
        </p:nvSpPr>
        <p:spPr bwMode="auto">
          <a:xfrm>
            <a:off x="8153400" y="1371600"/>
            <a:ext cx="152400" cy="914400"/>
          </a:xfrm>
          <a:prstGeom prst="rightBrace">
            <a:avLst>
              <a:gd name="adj1" fmla="val 50000"/>
              <a:gd name="adj2" fmla="val 50000"/>
            </a:avLst>
          </a:prstGeom>
          <a:noFill/>
          <a:ln w="9525">
            <a:solidFill>
              <a:schemeClr val="tx1"/>
            </a:solidFill>
            <a:round/>
            <a:headEnd/>
            <a:tailEnd/>
          </a:ln>
        </p:spPr>
        <p:txBody>
          <a:bodyPr wrap="none" anchor="ctr"/>
          <a:lstStyle/>
          <a:p>
            <a:endParaRPr lang="en-US" altLang="en-US"/>
          </a:p>
        </p:txBody>
      </p:sp>
      <p:sp>
        <p:nvSpPr>
          <p:cNvPr id="12292" name="Line 4"/>
          <p:cNvSpPr>
            <a:spLocks noChangeShapeType="1"/>
          </p:cNvSpPr>
          <p:nvPr/>
        </p:nvSpPr>
        <p:spPr bwMode="auto">
          <a:xfrm>
            <a:off x="8305800" y="1828800"/>
            <a:ext cx="304800" cy="0"/>
          </a:xfrm>
          <a:prstGeom prst="line">
            <a:avLst/>
          </a:prstGeom>
          <a:noFill/>
          <a:ln w="9525">
            <a:solidFill>
              <a:schemeClr val="tx1"/>
            </a:solidFill>
            <a:round/>
            <a:headEnd/>
            <a:tailEnd/>
          </a:ln>
        </p:spPr>
        <p:txBody>
          <a:bodyPr/>
          <a:lstStyle/>
          <a:p>
            <a:endParaRPr lang="ar-SA"/>
          </a:p>
        </p:txBody>
      </p:sp>
      <p:sp>
        <p:nvSpPr>
          <p:cNvPr id="9221" name="Text Box 6"/>
          <p:cNvSpPr txBox="1">
            <a:spLocks noChangeArrowheads="1"/>
          </p:cNvSpPr>
          <p:nvPr/>
        </p:nvSpPr>
        <p:spPr bwMode="auto">
          <a:xfrm>
            <a:off x="6416675" y="2994025"/>
            <a:ext cx="2574925" cy="1196975"/>
          </a:xfrm>
          <a:prstGeom prst="rect">
            <a:avLst/>
          </a:prstGeom>
          <a:solidFill>
            <a:srgbClr val="FFFF00"/>
          </a:solidFill>
          <a:ln w="9525">
            <a:solidFill>
              <a:srgbClr val="FF0000"/>
            </a:solidFill>
            <a:miter lim="800000"/>
            <a:headEnd/>
            <a:tailEnd/>
          </a:ln>
        </p:spPr>
        <p:txBody>
          <a:bodyPr wrap="none">
            <a:spAutoFit/>
          </a:bodyPr>
          <a:lstStyle/>
          <a:p>
            <a:pPr>
              <a:defRPr/>
            </a:pPr>
            <a:r>
              <a:rPr lang="en-US" b="1" dirty="0">
                <a:solidFill>
                  <a:schemeClr val="bg2">
                    <a:lumMod val="50000"/>
                  </a:schemeClr>
                </a:solidFill>
              </a:rPr>
              <a:t>Inhibit absorption</a:t>
            </a:r>
          </a:p>
          <a:p>
            <a:pPr>
              <a:defRPr/>
            </a:pPr>
            <a:r>
              <a:rPr lang="en-US" b="1" dirty="0">
                <a:solidFill>
                  <a:schemeClr val="bg2">
                    <a:lumMod val="50000"/>
                  </a:schemeClr>
                </a:solidFill>
              </a:rPr>
              <a:t>of several drugs</a:t>
            </a:r>
          </a:p>
          <a:p>
            <a:pPr>
              <a:defRPr/>
            </a:pPr>
            <a:r>
              <a:rPr lang="en-US" b="1" dirty="0" err="1">
                <a:solidFill>
                  <a:schemeClr val="bg2">
                    <a:lumMod val="50000"/>
                  </a:schemeClr>
                </a:solidFill>
              </a:rPr>
              <a:t>eg</a:t>
            </a:r>
            <a:r>
              <a:rPr lang="en-US" b="1" dirty="0">
                <a:solidFill>
                  <a:schemeClr val="bg2">
                    <a:lumMod val="50000"/>
                  </a:schemeClr>
                </a:solidFill>
              </a:rPr>
              <a:t>., </a:t>
            </a:r>
            <a:r>
              <a:rPr lang="en-US" b="1" dirty="0" err="1">
                <a:solidFill>
                  <a:schemeClr val="bg2">
                    <a:lumMod val="50000"/>
                  </a:schemeClr>
                </a:solidFill>
              </a:rPr>
              <a:t>digoxin</a:t>
            </a:r>
            <a:endParaRPr lang="en-US" b="1" dirty="0">
              <a:solidFill>
                <a:schemeClr val="bg2">
                  <a:lumMod val="50000"/>
                </a:schemeClr>
              </a:solidFill>
            </a:endParaRPr>
          </a:p>
        </p:txBody>
      </p:sp>
      <p:sp>
        <p:nvSpPr>
          <p:cNvPr id="12294" name="Line 7"/>
          <p:cNvSpPr>
            <a:spLocks noChangeShapeType="1"/>
          </p:cNvSpPr>
          <p:nvPr/>
        </p:nvSpPr>
        <p:spPr bwMode="auto">
          <a:xfrm>
            <a:off x="8610600" y="1905000"/>
            <a:ext cx="0" cy="533400"/>
          </a:xfrm>
          <a:prstGeom prst="line">
            <a:avLst/>
          </a:prstGeom>
          <a:noFill/>
          <a:ln w="38100">
            <a:solidFill>
              <a:schemeClr val="tx1"/>
            </a:solidFill>
            <a:round/>
            <a:headEnd/>
            <a:tailEnd type="triangle" w="med" len="med"/>
          </a:ln>
        </p:spPr>
        <p:txBody>
          <a:bodyPr/>
          <a:lstStyle/>
          <a:p>
            <a:endParaRPr lang="ar-SA"/>
          </a:p>
        </p:txBody>
      </p:sp>
      <p:sp>
        <p:nvSpPr>
          <p:cNvPr id="12295" name="Text Box 8"/>
          <p:cNvSpPr txBox="1">
            <a:spLocks noChangeArrowheads="1"/>
          </p:cNvSpPr>
          <p:nvPr/>
        </p:nvSpPr>
        <p:spPr bwMode="auto">
          <a:xfrm>
            <a:off x="685800" y="4038600"/>
            <a:ext cx="2568575" cy="457200"/>
          </a:xfrm>
          <a:prstGeom prst="rect">
            <a:avLst/>
          </a:prstGeom>
          <a:noFill/>
          <a:ln w="9525">
            <a:noFill/>
            <a:miter lim="800000"/>
            <a:headEnd/>
            <a:tailEnd/>
          </a:ln>
        </p:spPr>
        <p:txBody>
          <a:bodyPr wrap="none">
            <a:spAutoFit/>
          </a:bodyPr>
          <a:lstStyle/>
          <a:p>
            <a:r>
              <a:rPr lang="en-US" altLang="en-US" b="1">
                <a:solidFill>
                  <a:srgbClr val="92D050"/>
                </a:solidFill>
              </a:rPr>
              <a:t>e) Altered motility</a:t>
            </a:r>
          </a:p>
        </p:txBody>
      </p:sp>
      <p:sp>
        <p:nvSpPr>
          <p:cNvPr id="12296" name="Text Box 9"/>
          <p:cNvSpPr txBox="1">
            <a:spLocks noChangeArrowheads="1"/>
          </p:cNvSpPr>
          <p:nvPr/>
        </p:nvSpPr>
        <p:spPr bwMode="auto">
          <a:xfrm>
            <a:off x="2270125" y="4613275"/>
            <a:ext cx="3913188" cy="457200"/>
          </a:xfrm>
          <a:prstGeom prst="rect">
            <a:avLst/>
          </a:prstGeom>
          <a:noFill/>
          <a:ln w="9525">
            <a:noFill/>
            <a:miter lim="800000"/>
            <a:headEnd/>
            <a:tailEnd/>
          </a:ln>
        </p:spPr>
        <p:txBody>
          <a:bodyPr wrap="none">
            <a:spAutoFit/>
          </a:bodyPr>
          <a:lstStyle/>
          <a:p>
            <a:r>
              <a:rPr lang="en-US" altLang="en-US" b="1"/>
              <a:t>Metoclopramide (antiemitic)</a:t>
            </a:r>
          </a:p>
        </p:txBody>
      </p:sp>
      <p:sp>
        <p:nvSpPr>
          <p:cNvPr id="12297" name="AutoShape 11"/>
          <p:cNvSpPr>
            <a:spLocks noChangeArrowheads="1"/>
          </p:cNvSpPr>
          <p:nvPr/>
        </p:nvSpPr>
        <p:spPr bwMode="auto">
          <a:xfrm>
            <a:off x="6172200" y="4648200"/>
            <a:ext cx="733425" cy="838200"/>
          </a:xfrm>
          <a:prstGeom prst="curvedLeftArrow">
            <a:avLst>
              <a:gd name="adj1" fmla="val 22857"/>
              <a:gd name="adj2" fmla="val 45714"/>
              <a:gd name="adj3" fmla="val 33333"/>
            </a:avLst>
          </a:prstGeom>
          <a:solidFill>
            <a:schemeClr val="accent1"/>
          </a:solidFill>
          <a:ln w="9525">
            <a:solidFill>
              <a:schemeClr val="tx1"/>
            </a:solidFill>
            <a:miter lim="800000"/>
            <a:headEnd/>
            <a:tailEnd/>
          </a:ln>
        </p:spPr>
        <p:txBody>
          <a:bodyPr wrap="none" anchor="ctr"/>
          <a:lstStyle/>
          <a:p>
            <a:endParaRPr lang="en-US" altLang="en-US"/>
          </a:p>
        </p:txBody>
      </p:sp>
      <p:sp>
        <p:nvSpPr>
          <p:cNvPr id="12298" name="Text Box 12"/>
          <p:cNvSpPr txBox="1">
            <a:spLocks noChangeArrowheads="1"/>
          </p:cNvSpPr>
          <p:nvPr/>
        </p:nvSpPr>
        <p:spPr bwMode="auto">
          <a:xfrm>
            <a:off x="3276600" y="5486400"/>
            <a:ext cx="5486400" cy="831850"/>
          </a:xfrm>
          <a:prstGeom prst="rect">
            <a:avLst/>
          </a:prstGeom>
          <a:solidFill>
            <a:schemeClr val="hlink"/>
          </a:solidFill>
          <a:ln w="9525">
            <a:solidFill>
              <a:srgbClr val="FF0000"/>
            </a:solidFill>
            <a:miter lim="800000"/>
            <a:headEnd/>
            <a:tailEnd/>
          </a:ln>
        </p:spPr>
        <p:txBody>
          <a:bodyPr>
            <a:spAutoFit/>
          </a:bodyPr>
          <a:lstStyle/>
          <a:p>
            <a:r>
              <a:rPr lang="en-US" altLang="en-US" b="1"/>
              <a:t>Increase absorption of cyclosporine due </a:t>
            </a:r>
          </a:p>
          <a:p>
            <a:r>
              <a:rPr lang="en-US" altLang="en-US" b="1"/>
              <a:t>to the increase of stomach empting time</a:t>
            </a:r>
          </a:p>
        </p:txBody>
      </p:sp>
      <p:sp>
        <p:nvSpPr>
          <p:cNvPr id="12299" name="Line 13"/>
          <p:cNvSpPr>
            <a:spLocks noChangeShapeType="1"/>
          </p:cNvSpPr>
          <p:nvPr/>
        </p:nvSpPr>
        <p:spPr bwMode="auto">
          <a:xfrm flipH="1">
            <a:off x="2514600" y="6096000"/>
            <a:ext cx="685800" cy="0"/>
          </a:xfrm>
          <a:prstGeom prst="line">
            <a:avLst/>
          </a:prstGeom>
          <a:noFill/>
          <a:ln w="38100">
            <a:solidFill>
              <a:schemeClr val="tx1"/>
            </a:solidFill>
            <a:round/>
            <a:headEnd/>
            <a:tailEnd type="triangle" w="med" len="med"/>
          </a:ln>
        </p:spPr>
        <p:txBody>
          <a:bodyPr/>
          <a:lstStyle/>
          <a:p>
            <a:endParaRPr lang="ar-SA"/>
          </a:p>
        </p:txBody>
      </p:sp>
      <p:sp>
        <p:nvSpPr>
          <p:cNvPr id="12300" name="Text Box 14"/>
          <p:cNvSpPr txBox="1">
            <a:spLocks noChangeArrowheads="1"/>
          </p:cNvSpPr>
          <p:nvPr/>
        </p:nvSpPr>
        <p:spPr bwMode="auto">
          <a:xfrm>
            <a:off x="304800" y="5486400"/>
            <a:ext cx="2806700" cy="822325"/>
          </a:xfrm>
          <a:prstGeom prst="rect">
            <a:avLst/>
          </a:prstGeom>
          <a:noFill/>
          <a:ln w="9525">
            <a:noFill/>
            <a:miter lim="800000"/>
            <a:headEnd/>
            <a:tailEnd/>
          </a:ln>
        </p:spPr>
        <p:txBody>
          <a:bodyPr wrap="none">
            <a:spAutoFit/>
          </a:bodyPr>
          <a:lstStyle/>
          <a:p>
            <a:r>
              <a:rPr lang="en-US" altLang="en-US" b="1">
                <a:solidFill>
                  <a:srgbClr val="FF0000"/>
                </a:solidFill>
              </a:rPr>
              <a:t>Increase the toxicity</a:t>
            </a:r>
          </a:p>
          <a:p>
            <a:r>
              <a:rPr lang="en-US" altLang="en-US" b="1">
                <a:solidFill>
                  <a:srgbClr val="FF0000"/>
                </a:solidFill>
              </a:rPr>
              <a:t>of cyclosporine</a:t>
            </a:r>
          </a:p>
        </p:txBody>
      </p:sp>
    </p:spTree>
  </p:cSld>
  <p:clrMapOvr>
    <a:masterClrMapping/>
  </p:clrMapOvr>
  <p:transition>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365125" y="346075"/>
            <a:ext cx="4017963" cy="461963"/>
          </a:xfrm>
          <a:prstGeom prst="rect">
            <a:avLst/>
          </a:prstGeom>
          <a:noFill/>
          <a:ln w="9525">
            <a:solidFill>
              <a:srgbClr val="FF0000"/>
            </a:solidFill>
            <a:miter lim="800000"/>
            <a:headEnd/>
            <a:tailEnd/>
          </a:ln>
        </p:spPr>
        <p:txBody>
          <a:bodyPr wrap="none">
            <a:spAutoFit/>
          </a:bodyPr>
          <a:lstStyle/>
          <a:p>
            <a:r>
              <a:rPr lang="en-US" altLang="en-US" b="1">
                <a:solidFill>
                  <a:srgbClr val="92D050"/>
                </a:solidFill>
              </a:rPr>
              <a:t>f) Displaced protein binding</a:t>
            </a:r>
          </a:p>
        </p:txBody>
      </p:sp>
      <p:sp>
        <p:nvSpPr>
          <p:cNvPr id="13315" name="Text Box 3"/>
          <p:cNvSpPr txBox="1">
            <a:spLocks noChangeArrowheads="1"/>
          </p:cNvSpPr>
          <p:nvPr/>
        </p:nvSpPr>
        <p:spPr bwMode="auto">
          <a:xfrm>
            <a:off x="1127125" y="879475"/>
            <a:ext cx="8023225" cy="1552575"/>
          </a:xfrm>
          <a:prstGeom prst="rect">
            <a:avLst/>
          </a:prstGeom>
          <a:noFill/>
          <a:ln w="9525">
            <a:noFill/>
            <a:miter lim="800000"/>
            <a:headEnd/>
            <a:tailEnd/>
          </a:ln>
        </p:spPr>
        <p:txBody>
          <a:bodyPr wrap="none">
            <a:spAutoFit/>
          </a:bodyPr>
          <a:lstStyle/>
          <a:p>
            <a:r>
              <a:rPr lang="en-US" altLang="en-US" b="1"/>
              <a:t>It depends on the affinity of the drug to plasma protein. </a:t>
            </a:r>
          </a:p>
          <a:p>
            <a:r>
              <a:rPr lang="en-US" altLang="en-US" b="1"/>
              <a:t>The most likely bound drugs is capable to displace others. </a:t>
            </a:r>
          </a:p>
          <a:p>
            <a:r>
              <a:rPr lang="en-US" altLang="en-US" b="1"/>
              <a:t>The free drug is increased by displacement by another drug </a:t>
            </a:r>
          </a:p>
          <a:p>
            <a:r>
              <a:rPr lang="en-US" altLang="en-US" b="1"/>
              <a:t>with higher affinity. </a:t>
            </a:r>
          </a:p>
        </p:txBody>
      </p:sp>
      <p:sp>
        <p:nvSpPr>
          <p:cNvPr id="13316" name="Text Box 4"/>
          <p:cNvSpPr txBox="1">
            <a:spLocks noChangeArrowheads="1"/>
          </p:cNvSpPr>
          <p:nvPr/>
        </p:nvSpPr>
        <p:spPr bwMode="auto">
          <a:xfrm>
            <a:off x="1431925" y="3013075"/>
            <a:ext cx="7277100" cy="830263"/>
          </a:xfrm>
          <a:prstGeom prst="rect">
            <a:avLst/>
          </a:prstGeom>
          <a:noFill/>
          <a:ln w="9525">
            <a:noFill/>
            <a:miter lim="800000"/>
            <a:headEnd/>
            <a:tailEnd/>
          </a:ln>
        </p:spPr>
        <p:txBody>
          <a:bodyPr wrap="none">
            <a:spAutoFit/>
          </a:bodyPr>
          <a:lstStyle/>
          <a:p>
            <a:r>
              <a:rPr lang="en-US" altLang="en-US" b="1"/>
              <a:t>Phenytoin is a highly bound to plasma protein (90%), </a:t>
            </a:r>
          </a:p>
          <a:p>
            <a:r>
              <a:rPr lang="en-US" altLang="en-US" b="1"/>
              <a:t>Tolbutamide (96%), and warfarin (99%)</a:t>
            </a:r>
          </a:p>
        </p:txBody>
      </p:sp>
      <p:sp>
        <p:nvSpPr>
          <p:cNvPr id="13317" name="AutoShape 6"/>
          <p:cNvSpPr>
            <a:spLocks noChangeArrowheads="1"/>
          </p:cNvSpPr>
          <p:nvPr/>
        </p:nvSpPr>
        <p:spPr bwMode="auto">
          <a:xfrm>
            <a:off x="6781800" y="3733800"/>
            <a:ext cx="733425" cy="762000"/>
          </a:xfrm>
          <a:prstGeom prst="curvedLeftArrow">
            <a:avLst>
              <a:gd name="adj1" fmla="val 20779"/>
              <a:gd name="adj2" fmla="val 41558"/>
              <a:gd name="adj3" fmla="val 33333"/>
            </a:avLst>
          </a:prstGeom>
          <a:solidFill>
            <a:schemeClr val="accent1"/>
          </a:solidFill>
          <a:ln w="9525">
            <a:solidFill>
              <a:schemeClr val="tx1"/>
            </a:solidFill>
            <a:miter lim="800000"/>
            <a:headEnd/>
            <a:tailEnd/>
          </a:ln>
        </p:spPr>
        <p:txBody>
          <a:bodyPr wrap="none" anchor="ctr"/>
          <a:lstStyle/>
          <a:p>
            <a:endParaRPr lang="en-US" altLang="en-US"/>
          </a:p>
        </p:txBody>
      </p:sp>
      <p:sp>
        <p:nvSpPr>
          <p:cNvPr id="13318" name="Text Box 8"/>
          <p:cNvSpPr txBox="1">
            <a:spLocks noChangeArrowheads="1"/>
          </p:cNvSpPr>
          <p:nvPr/>
        </p:nvSpPr>
        <p:spPr bwMode="auto">
          <a:xfrm>
            <a:off x="1828800" y="4375150"/>
            <a:ext cx="6823075" cy="1187450"/>
          </a:xfrm>
          <a:prstGeom prst="rect">
            <a:avLst/>
          </a:prstGeom>
          <a:noFill/>
          <a:ln w="9525">
            <a:noFill/>
            <a:miter lim="800000"/>
            <a:headEnd/>
            <a:tailEnd/>
          </a:ln>
        </p:spPr>
        <p:txBody>
          <a:bodyPr wrap="none">
            <a:spAutoFit/>
          </a:bodyPr>
          <a:lstStyle/>
          <a:p>
            <a:r>
              <a:rPr lang="en-US" altLang="en-US" b="1"/>
              <a:t>Drugs that displace these agents are   </a:t>
            </a:r>
            <a:r>
              <a:rPr lang="en-US" altLang="en-US" b="1">
                <a:solidFill>
                  <a:srgbClr val="FF0000"/>
                </a:solidFill>
              </a:rPr>
              <a:t>Aspirin</a:t>
            </a:r>
          </a:p>
          <a:p>
            <a:r>
              <a:rPr lang="en-US" altLang="en-US" b="1">
                <a:solidFill>
                  <a:srgbClr val="FF0000"/>
                </a:solidFill>
              </a:rPr>
              <a:t>					Sulfonamides</a:t>
            </a:r>
          </a:p>
          <a:p>
            <a:r>
              <a:rPr lang="en-US" altLang="en-US" b="1">
                <a:solidFill>
                  <a:srgbClr val="FF0000"/>
                </a:solidFill>
              </a:rPr>
              <a:t>					phenylbutazone</a:t>
            </a:r>
          </a:p>
        </p:txBody>
      </p:sp>
    </p:spTree>
  </p:cSld>
  <p:clrMapOvr>
    <a:masterClrMapping/>
  </p:clrMapOvr>
  <p:transition>
    <p:pull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365125" y="346075"/>
            <a:ext cx="8340725" cy="2308225"/>
          </a:xfrm>
          <a:prstGeom prst="rect">
            <a:avLst/>
          </a:prstGeom>
          <a:noFill/>
          <a:ln w="9525">
            <a:noFill/>
            <a:miter lim="800000"/>
            <a:headEnd/>
            <a:tailEnd/>
          </a:ln>
        </p:spPr>
        <p:txBody>
          <a:bodyPr wrap="none">
            <a:spAutoFit/>
          </a:bodyPr>
          <a:lstStyle/>
          <a:p>
            <a:r>
              <a:rPr lang="en-US" altLang="en-US" b="1">
                <a:solidFill>
                  <a:srgbClr val="92D050"/>
                </a:solidFill>
              </a:rPr>
              <a:t>g)  Altered metabolism</a:t>
            </a:r>
          </a:p>
          <a:p>
            <a:r>
              <a:rPr lang="en-US" altLang="en-US" b="1"/>
              <a:t>	</a:t>
            </a:r>
          </a:p>
          <a:p>
            <a:r>
              <a:rPr lang="en-US" altLang="en-US" b="1">
                <a:solidFill>
                  <a:srgbClr val="FF0000"/>
                </a:solidFill>
              </a:rPr>
              <a:t>	The effect of one drug on the metabolism of the </a:t>
            </a:r>
          </a:p>
          <a:p>
            <a:r>
              <a:rPr lang="en-US" altLang="en-US" b="1">
                <a:solidFill>
                  <a:srgbClr val="FF0000"/>
                </a:solidFill>
              </a:rPr>
              <a:t>other is well documented. The liver is the major site of drug </a:t>
            </a:r>
          </a:p>
          <a:p>
            <a:r>
              <a:rPr lang="en-US" altLang="en-US" b="1">
                <a:solidFill>
                  <a:srgbClr val="FF0000"/>
                </a:solidFill>
              </a:rPr>
              <a:t>metabolism but other organs can also do e.g., WBC,skin,lung, </a:t>
            </a:r>
          </a:p>
          <a:p>
            <a:r>
              <a:rPr lang="en-US" altLang="en-US" b="1">
                <a:solidFill>
                  <a:srgbClr val="FF0000"/>
                </a:solidFill>
              </a:rPr>
              <a:t>and GIT.</a:t>
            </a:r>
          </a:p>
        </p:txBody>
      </p:sp>
      <p:sp>
        <p:nvSpPr>
          <p:cNvPr id="14339" name="Text Box 3"/>
          <p:cNvSpPr txBox="1">
            <a:spLocks noChangeArrowheads="1"/>
          </p:cNvSpPr>
          <p:nvPr/>
        </p:nvSpPr>
        <p:spPr bwMode="auto">
          <a:xfrm>
            <a:off x="1508125" y="2860675"/>
            <a:ext cx="6672263" cy="830263"/>
          </a:xfrm>
          <a:prstGeom prst="rect">
            <a:avLst/>
          </a:prstGeom>
          <a:noFill/>
          <a:ln w="9525">
            <a:noFill/>
            <a:miter lim="800000"/>
            <a:headEnd/>
            <a:tailEnd/>
          </a:ln>
        </p:spPr>
        <p:txBody>
          <a:bodyPr wrap="none">
            <a:spAutoFit/>
          </a:bodyPr>
          <a:lstStyle/>
          <a:p>
            <a:r>
              <a:rPr lang="en-US" altLang="en-US" b="1"/>
              <a:t>CYP450 family is the major metabolizing enzyme</a:t>
            </a:r>
          </a:p>
          <a:p>
            <a:r>
              <a:rPr lang="en-US" altLang="en-US" b="1"/>
              <a:t> in phase I (oxidation process). </a:t>
            </a:r>
          </a:p>
        </p:txBody>
      </p:sp>
      <p:sp>
        <p:nvSpPr>
          <p:cNvPr id="14340" name="Text Box 4"/>
          <p:cNvSpPr txBox="1">
            <a:spLocks noChangeArrowheads="1"/>
          </p:cNvSpPr>
          <p:nvPr/>
        </p:nvSpPr>
        <p:spPr bwMode="auto">
          <a:xfrm>
            <a:off x="1660525" y="4156075"/>
            <a:ext cx="7453313" cy="822325"/>
          </a:xfrm>
          <a:prstGeom prst="rect">
            <a:avLst/>
          </a:prstGeom>
          <a:noFill/>
          <a:ln w="9525">
            <a:noFill/>
            <a:miter lim="800000"/>
            <a:headEnd/>
            <a:tailEnd/>
          </a:ln>
        </p:spPr>
        <p:txBody>
          <a:bodyPr wrap="none">
            <a:spAutoFit/>
          </a:bodyPr>
          <a:lstStyle/>
          <a:p>
            <a:r>
              <a:rPr lang="en-US" altLang="en-US" b="1"/>
              <a:t>Therefore, the effect of drugs on the rate of metabolism </a:t>
            </a:r>
          </a:p>
          <a:p>
            <a:r>
              <a:rPr lang="en-US" altLang="en-US" b="1"/>
              <a:t>of others can involve the following examples.</a:t>
            </a:r>
          </a:p>
        </p:txBody>
      </p:sp>
    </p:spTree>
  </p:cSld>
  <p:clrMapOvr>
    <a:masterClrMapping/>
  </p:clrMapOvr>
  <p:transition>
    <p:pull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212725" y="422275"/>
            <a:ext cx="7694613" cy="1570038"/>
          </a:xfrm>
          <a:prstGeom prst="rect">
            <a:avLst/>
          </a:prstGeom>
          <a:noFill/>
          <a:ln w="9525">
            <a:noFill/>
            <a:miter lim="800000"/>
            <a:headEnd/>
            <a:tailEnd/>
          </a:ln>
        </p:spPr>
        <p:txBody>
          <a:bodyPr wrap="none">
            <a:spAutoFit/>
          </a:bodyPr>
          <a:lstStyle/>
          <a:p>
            <a:r>
              <a:rPr lang="en-US" altLang="en-US" b="1">
                <a:solidFill>
                  <a:srgbClr val="92D050"/>
                </a:solidFill>
              </a:rPr>
              <a:t>E.g., Enzyme induction</a:t>
            </a:r>
          </a:p>
          <a:p>
            <a:r>
              <a:rPr lang="en-US" altLang="en-US" b="1">
                <a:solidFill>
                  <a:srgbClr val="FF0000"/>
                </a:solidFill>
              </a:rPr>
              <a:t>	</a:t>
            </a:r>
          </a:p>
          <a:p>
            <a:r>
              <a:rPr lang="en-US" altLang="en-US" b="1"/>
              <a:t>	A drug may induce the enzyme that is responsible </a:t>
            </a:r>
          </a:p>
          <a:p>
            <a:r>
              <a:rPr lang="en-US" altLang="en-US" b="1"/>
              <a:t>for the metabolism of another drug or even itself  e.g., </a:t>
            </a:r>
          </a:p>
        </p:txBody>
      </p:sp>
      <p:sp>
        <p:nvSpPr>
          <p:cNvPr id="15363" name="Text Box 3"/>
          <p:cNvSpPr txBox="1">
            <a:spLocks noChangeArrowheads="1"/>
          </p:cNvSpPr>
          <p:nvPr/>
        </p:nvSpPr>
        <p:spPr bwMode="auto">
          <a:xfrm>
            <a:off x="531813" y="2022475"/>
            <a:ext cx="7546975" cy="830263"/>
          </a:xfrm>
          <a:prstGeom prst="rect">
            <a:avLst/>
          </a:prstGeom>
          <a:noFill/>
          <a:ln w="9525">
            <a:noFill/>
            <a:miter lim="800000"/>
            <a:headEnd/>
            <a:tailEnd/>
          </a:ln>
        </p:spPr>
        <p:txBody>
          <a:bodyPr wrap="none">
            <a:spAutoFit/>
          </a:bodyPr>
          <a:lstStyle/>
          <a:p>
            <a:r>
              <a:rPr lang="en-US" altLang="en-US" b="1">
                <a:solidFill>
                  <a:srgbClr val="FF0000"/>
                </a:solidFill>
              </a:rPr>
              <a:t> Carbamazepine  </a:t>
            </a:r>
            <a:r>
              <a:rPr lang="en-US" altLang="en-US" b="1"/>
              <a:t> (antiepileptic drug ) increases its own </a:t>
            </a:r>
          </a:p>
          <a:p>
            <a:r>
              <a:rPr lang="en-US" altLang="en-US" b="1"/>
              <a:t>Metabolism.</a:t>
            </a:r>
          </a:p>
        </p:txBody>
      </p:sp>
      <p:sp>
        <p:nvSpPr>
          <p:cNvPr id="15364" name="Text Box 4"/>
          <p:cNvSpPr txBox="1">
            <a:spLocks noChangeArrowheads="1"/>
          </p:cNvSpPr>
          <p:nvPr/>
        </p:nvSpPr>
        <p:spPr bwMode="auto">
          <a:xfrm>
            <a:off x="1235075" y="3124200"/>
            <a:ext cx="7451725" cy="830263"/>
          </a:xfrm>
          <a:prstGeom prst="rect">
            <a:avLst/>
          </a:prstGeom>
          <a:noFill/>
          <a:ln w="9525">
            <a:noFill/>
            <a:miter lim="800000"/>
            <a:headEnd/>
            <a:tailEnd/>
          </a:ln>
        </p:spPr>
        <p:txBody>
          <a:bodyPr wrap="none">
            <a:spAutoFit/>
          </a:bodyPr>
          <a:lstStyle/>
          <a:p>
            <a:r>
              <a:rPr lang="en-US" altLang="en-US" b="1"/>
              <a:t>Phenytoin increases hepatic metabolism of theophylline</a:t>
            </a:r>
          </a:p>
          <a:p>
            <a:r>
              <a:rPr lang="en-US" altLang="en-US" b="1"/>
              <a:t>Leading to decrease its level </a:t>
            </a:r>
          </a:p>
        </p:txBody>
      </p:sp>
      <p:sp>
        <p:nvSpPr>
          <p:cNvPr id="15365" name="Line 5"/>
          <p:cNvSpPr>
            <a:spLocks noChangeShapeType="1"/>
          </p:cNvSpPr>
          <p:nvPr/>
        </p:nvSpPr>
        <p:spPr bwMode="auto">
          <a:xfrm>
            <a:off x="5105400" y="3810000"/>
            <a:ext cx="990600" cy="0"/>
          </a:xfrm>
          <a:prstGeom prst="line">
            <a:avLst/>
          </a:prstGeom>
          <a:noFill/>
          <a:ln w="9525">
            <a:solidFill>
              <a:schemeClr val="tx1"/>
            </a:solidFill>
            <a:round/>
            <a:headEnd/>
            <a:tailEnd type="triangle" w="med" len="med"/>
          </a:ln>
        </p:spPr>
        <p:txBody>
          <a:bodyPr/>
          <a:lstStyle/>
          <a:p>
            <a:endParaRPr lang="ar-SA"/>
          </a:p>
        </p:txBody>
      </p:sp>
      <p:sp>
        <p:nvSpPr>
          <p:cNvPr id="15366" name="Text Box 6"/>
          <p:cNvSpPr txBox="1">
            <a:spLocks noChangeArrowheads="1"/>
          </p:cNvSpPr>
          <p:nvPr/>
        </p:nvSpPr>
        <p:spPr bwMode="auto">
          <a:xfrm>
            <a:off x="6096000" y="3581400"/>
            <a:ext cx="2544763" cy="1200150"/>
          </a:xfrm>
          <a:prstGeom prst="rect">
            <a:avLst/>
          </a:prstGeom>
          <a:noFill/>
          <a:ln w="9525">
            <a:noFill/>
            <a:miter lim="800000"/>
            <a:headEnd/>
            <a:tailEnd/>
          </a:ln>
        </p:spPr>
        <p:txBody>
          <a:bodyPr wrap="none">
            <a:spAutoFit/>
          </a:bodyPr>
          <a:lstStyle/>
          <a:p>
            <a:r>
              <a:rPr lang="en-US" altLang="en-US" b="1"/>
              <a:t>Reduces its action</a:t>
            </a:r>
          </a:p>
          <a:p>
            <a:r>
              <a:rPr lang="en-US" altLang="en-US" b="1"/>
              <a:t>	and </a:t>
            </a:r>
          </a:p>
          <a:p>
            <a:r>
              <a:rPr lang="en-US" altLang="en-US" b="1"/>
              <a:t>      </a:t>
            </a:r>
            <a:r>
              <a:rPr lang="en-US" altLang="en-US" b="1">
                <a:solidFill>
                  <a:srgbClr val="FF0000"/>
                </a:solidFill>
              </a:rPr>
              <a:t>Vice versa</a:t>
            </a:r>
          </a:p>
        </p:txBody>
      </p:sp>
      <p:sp>
        <p:nvSpPr>
          <p:cNvPr id="15367" name="Text Box 7"/>
          <p:cNvSpPr txBox="1">
            <a:spLocks noChangeArrowheads="1"/>
          </p:cNvSpPr>
          <p:nvPr/>
        </p:nvSpPr>
        <p:spPr bwMode="auto">
          <a:xfrm>
            <a:off x="746125" y="5070475"/>
            <a:ext cx="8066088" cy="831850"/>
          </a:xfrm>
          <a:prstGeom prst="rect">
            <a:avLst/>
          </a:prstGeom>
          <a:solidFill>
            <a:srgbClr val="FFFF00"/>
          </a:solidFill>
          <a:ln w="9525">
            <a:solidFill>
              <a:srgbClr val="FF0000"/>
            </a:solidFill>
            <a:miter lim="800000"/>
            <a:headEnd/>
            <a:tailEnd/>
          </a:ln>
        </p:spPr>
        <p:txBody>
          <a:bodyPr wrap="none">
            <a:spAutoFit/>
          </a:bodyPr>
          <a:lstStyle/>
          <a:p>
            <a:r>
              <a:rPr lang="en-US" altLang="en-US" b="1">
                <a:solidFill>
                  <a:srgbClr val="002060"/>
                </a:solidFill>
              </a:rPr>
              <a:t>N.B enzyme induction involves protein synthesis .Therefore, </a:t>
            </a:r>
          </a:p>
          <a:p>
            <a:r>
              <a:rPr lang="en-US" altLang="en-US" b="1">
                <a:solidFill>
                  <a:srgbClr val="002060"/>
                </a:solidFill>
              </a:rPr>
              <a:t>it needs time up to 3 weeks to reach a maximal effect</a:t>
            </a:r>
          </a:p>
        </p:txBody>
      </p:sp>
    </p:spTree>
  </p:cSld>
  <p:clrMapOvr>
    <a:masterClrMapping/>
  </p:clrMapOvr>
  <p:transition>
    <p:pull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3"/>
          <p:cNvSpPr txBox="1">
            <a:spLocks noChangeArrowheads="1"/>
          </p:cNvSpPr>
          <p:nvPr/>
        </p:nvSpPr>
        <p:spPr bwMode="auto">
          <a:xfrm>
            <a:off x="533400" y="574675"/>
            <a:ext cx="8305800" cy="2308225"/>
          </a:xfrm>
          <a:prstGeom prst="rect">
            <a:avLst/>
          </a:prstGeom>
          <a:noFill/>
          <a:ln w="9525">
            <a:noFill/>
            <a:miter lim="800000"/>
            <a:headEnd/>
            <a:tailEnd/>
          </a:ln>
        </p:spPr>
        <p:txBody>
          <a:bodyPr>
            <a:spAutoFit/>
          </a:bodyPr>
          <a:lstStyle/>
          <a:p>
            <a:r>
              <a:rPr lang="en-US" altLang="en-US" b="1">
                <a:solidFill>
                  <a:srgbClr val="92D050"/>
                </a:solidFill>
              </a:rPr>
              <a:t>Eg., Enzyme inhibition;</a:t>
            </a:r>
          </a:p>
          <a:p>
            <a:r>
              <a:rPr lang="en-US" altLang="en-US" b="1"/>
              <a:t>	</a:t>
            </a:r>
          </a:p>
          <a:p>
            <a:pPr>
              <a:buClr>
                <a:srgbClr val="92D050"/>
              </a:buClr>
              <a:buFont typeface="Wingdings" pitchFamily="2" charset="2"/>
              <a:buChar char="v"/>
            </a:pPr>
            <a:r>
              <a:rPr lang="en-US" altLang="en-US" b="1"/>
              <a:t> It is the decrease of the rate of metabolism of a drug by </a:t>
            </a:r>
          </a:p>
          <a:p>
            <a:pPr>
              <a:buClr>
                <a:srgbClr val="92D050"/>
              </a:buClr>
            </a:pPr>
            <a:r>
              <a:rPr lang="en-US" altLang="en-US" b="1"/>
              <a:t>    another one .     </a:t>
            </a:r>
          </a:p>
          <a:p>
            <a:pPr>
              <a:buClr>
                <a:srgbClr val="92D050"/>
              </a:buClr>
              <a:buFont typeface="Wingdings" pitchFamily="2" charset="2"/>
              <a:buChar char="v"/>
            </a:pPr>
            <a:r>
              <a:rPr lang="en-US" altLang="en-US" b="1"/>
              <a:t> This will lead to the increase of the concentration of the  target drug and leading to the increase of its toxicity .</a:t>
            </a:r>
          </a:p>
        </p:txBody>
      </p:sp>
      <p:sp>
        <p:nvSpPr>
          <p:cNvPr id="16387" name="Text Box 4"/>
          <p:cNvSpPr txBox="1">
            <a:spLocks noChangeArrowheads="1"/>
          </p:cNvSpPr>
          <p:nvPr/>
        </p:nvSpPr>
        <p:spPr bwMode="auto">
          <a:xfrm>
            <a:off x="533400" y="2927350"/>
            <a:ext cx="7699375" cy="1200150"/>
          </a:xfrm>
          <a:prstGeom prst="rect">
            <a:avLst/>
          </a:prstGeom>
          <a:noFill/>
          <a:ln w="9525">
            <a:noFill/>
            <a:miter lim="800000"/>
            <a:headEnd/>
            <a:tailEnd/>
          </a:ln>
        </p:spPr>
        <p:txBody>
          <a:bodyPr wrap="none">
            <a:spAutoFit/>
          </a:bodyPr>
          <a:lstStyle/>
          <a:p>
            <a:pPr>
              <a:buClr>
                <a:srgbClr val="92D050"/>
              </a:buClr>
              <a:buFont typeface="Wingdings" pitchFamily="2" charset="2"/>
              <a:buChar char="v"/>
            </a:pPr>
            <a:r>
              <a:rPr lang="en-US" altLang="en-US" b="1"/>
              <a:t>Inhibition of the enzyme may be due to the competition</a:t>
            </a:r>
          </a:p>
          <a:p>
            <a:r>
              <a:rPr lang="en-US" altLang="en-US" b="1"/>
              <a:t>on its binding sites , so the onset of action is short </a:t>
            </a:r>
          </a:p>
          <a:p>
            <a:r>
              <a:rPr lang="en-US" altLang="en-US" b="1"/>
              <a:t>may be within 24h. </a:t>
            </a:r>
          </a:p>
        </p:txBody>
      </p:sp>
      <p:sp>
        <p:nvSpPr>
          <p:cNvPr id="16388" name="Text Box 5"/>
          <p:cNvSpPr txBox="1">
            <a:spLocks noChangeArrowheads="1"/>
          </p:cNvSpPr>
          <p:nvPr/>
        </p:nvSpPr>
        <p:spPr bwMode="auto">
          <a:xfrm>
            <a:off x="131763" y="4800600"/>
            <a:ext cx="8707437" cy="830263"/>
          </a:xfrm>
          <a:prstGeom prst="rect">
            <a:avLst/>
          </a:prstGeom>
          <a:noFill/>
          <a:ln w="9525">
            <a:noFill/>
            <a:miter lim="800000"/>
            <a:headEnd/>
            <a:tailEnd/>
          </a:ln>
        </p:spPr>
        <p:txBody>
          <a:bodyPr>
            <a:spAutoFit/>
          </a:bodyPr>
          <a:lstStyle/>
          <a:p>
            <a:r>
              <a:rPr lang="en-US" altLang="en-US" b="1"/>
              <a:t> When an enzyme </a:t>
            </a:r>
            <a:r>
              <a:rPr lang="en-US" altLang="en-US" b="1">
                <a:solidFill>
                  <a:srgbClr val="CC0000"/>
                </a:solidFill>
              </a:rPr>
              <a:t>inducer</a:t>
            </a:r>
            <a:r>
              <a:rPr lang="en-US" altLang="en-US" b="1"/>
              <a:t> ( e.g. </a:t>
            </a:r>
            <a:r>
              <a:rPr lang="en-US" altLang="en-US" b="1">
                <a:solidFill>
                  <a:schemeClr val="accent2"/>
                </a:solidFill>
              </a:rPr>
              <a:t>carbamazepine</a:t>
            </a:r>
            <a:r>
              <a:rPr lang="en-US" altLang="en-US" b="1"/>
              <a:t>)  is   administered with an </a:t>
            </a:r>
            <a:r>
              <a:rPr lang="en-US" altLang="en-US" b="1">
                <a:solidFill>
                  <a:srgbClr val="FF0000"/>
                </a:solidFill>
              </a:rPr>
              <a:t>inhibitor</a:t>
            </a:r>
            <a:r>
              <a:rPr lang="en-US" altLang="en-US" b="1"/>
              <a:t> (</a:t>
            </a:r>
            <a:r>
              <a:rPr lang="en-US" altLang="en-US" b="1">
                <a:solidFill>
                  <a:srgbClr val="0000FF"/>
                </a:solidFill>
              </a:rPr>
              <a:t>verapamil</a:t>
            </a:r>
            <a:r>
              <a:rPr lang="en-US" altLang="en-US" b="1"/>
              <a:t>) </a:t>
            </a:r>
          </a:p>
        </p:txBody>
      </p:sp>
      <p:sp>
        <p:nvSpPr>
          <p:cNvPr id="16389" name="Line 6"/>
          <p:cNvSpPr>
            <a:spLocks noChangeShapeType="1"/>
          </p:cNvSpPr>
          <p:nvPr/>
        </p:nvSpPr>
        <p:spPr bwMode="auto">
          <a:xfrm>
            <a:off x="5638800" y="5410200"/>
            <a:ext cx="914400" cy="0"/>
          </a:xfrm>
          <a:prstGeom prst="line">
            <a:avLst/>
          </a:prstGeom>
          <a:noFill/>
          <a:ln w="9525">
            <a:solidFill>
              <a:schemeClr val="tx1"/>
            </a:solidFill>
            <a:round/>
            <a:headEnd/>
            <a:tailEnd type="triangle" w="med" len="med"/>
          </a:ln>
        </p:spPr>
        <p:txBody>
          <a:bodyPr/>
          <a:lstStyle/>
          <a:p>
            <a:endParaRPr lang="ar-SA"/>
          </a:p>
        </p:txBody>
      </p:sp>
      <p:sp>
        <p:nvSpPr>
          <p:cNvPr id="16390" name="Text Box 7"/>
          <p:cNvSpPr txBox="1">
            <a:spLocks noChangeArrowheads="1"/>
          </p:cNvSpPr>
          <p:nvPr/>
        </p:nvSpPr>
        <p:spPr bwMode="auto">
          <a:xfrm>
            <a:off x="6553200" y="5410200"/>
            <a:ext cx="2376488" cy="1196975"/>
          </a:xfrm>
          <a:prstGeom prst="rect">
            <a:avLst/>
          </a:prstGeom>
          <a:solidFill>
            <a:srgbClr val="CCFF99"/>
          </a:solidFill>
          <a:ln w="9525">
            <a:solidFill>
              <a:srgbClr val="FF0000"/>
            </a:solidFill>
            <a:miter lim="800000"/>
            <a:headEnd/>
            <a:tailEnd/>
          </a:ln>
        </p:spPr>
        <p:txBody>
          <a:bodyPr wrap="none">
            <a:spAutoFit/>
          </a:bodyPr>
          <a:lstStyle/>
          <a:p>
            <a:r>
              <a:rPr lang="en-US" altLang="en-US" b="1">
                <a:solidFill>
                  <a:schemeClr val="bg1"/>
                </a:solidFill>
              </a:rPr>
              <a:t>The effect of the </a:t>
            </a:r>
          </a:p>
          <a:p>
            <a:r>
              <a:rPr lang="en-US" altLang="en-US" b="1">
                <a:solidFill>
                  <a:schemeClr val="bg1"/>
                </a:solidFill>
              </a:rPr>
              <a:t>inhibitor will be </a:t>
            </a:r>
          </a:p>
          <a:p>
            <a:r>
              <a:rPr lang="en-US" altLang="en-US" b="1">
                <a:solidFill>
                  <a:schemeClr val="bg1"/>
                </a:solidFill>
              </a:rPr>
              <a:t>predominant </a:t>
            </a:r>
          </a:p>
        </p:txBody>
      </p:sp>
    </p:spTree>
  </p:cSld>
  <p:clrMapOvr>
    <a:masterClrMapping/>
  </p:clrMapOvr>
  <p:transition>
    <p:pull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457200"/>
            <a:ext cx="8901113" cy="457200"/>
          </a:xfrm>
          <a:prstGeom prst="rect">
            <a:avLst/>
          </a:prstGeom>
          <a:noFill/>
          <a:ln w="9525">
            <a:noFill/>
            <a:miter lim="800000"/>
            <a:headEnd/>
            <a:tailEnd/>
          </a:ln>
        </p:spPr>
        <p:txBody>
          <a:bodyPr wrap="none">
            <a:spAutoFit/>
          </a:bodyPr>
          <a:lstStyle/>
          <a:p>
            <a:r>
              <a:rPr lang="en-US" altLang="en-US" b="1"/>
              <a:t>Ex.,Erythromycin inhibit metabolism of </a:t>
            </a:r>
            <a:r>
              <a:rPr lang="en-US" altLang="en-US" b="1" i="1" u="sng"/>
              <a:t>astemazole and terfenadine</a:t>
            </a:r>
          </a:p>
        </p:txBody>
      </p:sp>
      <p:sp>
        <p:nvSpPr>
          <p:cNvPr id="17411" name="Line 3"/>
          <p:cNvSpPr>
            <a:spLocks noChangeShapeType="1"/>
          </p:cNvSpPr>
          <p:nvPr/>
        </p:nvSpPr>
        <p:spPr bwMode="auto">
          <a:xfrm>
            <a:off x="6629400" y="914400"/>
            <a:ext cx="0" cy="990600"/>
          </a:xfrm>
          <a:prstGeom prst="line">
            <a:avLst/>
          </a:prstGeom>
          <a:noFill/>
          <a:ln w="38100">
            <a:solidFill>
              <a:srgbClr val="FF0000"/>
            </a:solidFill>
            <a:round/>
            <a:headEnd/>
            <a:tailEnd type="triangle" w="med" len="med"/>
          </a:ln>
        </p:spPr>
        <p:txBody>
          <a:bodyPr/>
          <a:lstStyle/>
          <a:p>
            <a:endParaRPr lang="ar-SA"/>
          </a:p>
        </p:txBody>
      </p:sp>
      <p:sp>
        <p:nvSpPr>
          <p:cNvPr id="17412" name="Text Box 4"/>
          <p:cNvSpPr txBox="1">
            <a:spLocks noChangeArrowheads="1"/>
          </p:cNvSpPr>
          <p:nvPr/>
        </p:nvSpPr>
        <p:spPr bwMode="auto">
          <a:xfrm>
            <a:off x="4572000" y="1905000"/>
            <a:ext cx="4330700" cy="1570038"/>
          </a:xfrm>
          <a:prstGeom prst="rect">
            <a:avLst/>
          </a:prstGeom>
          <a:solidFill>
            <a:srgbClr val="CCFF99"/>
          </a:solidFill>
          <a:ln w="9525">
            <a:noFill/>
            <a:miter lim="800000"/>
            <a:headEnd/>
            <a:tailEnd/>
          </a:ln>
        </p:spPr>
        <p:txBody>
          <a:bodyPr wrap="none">
            <a:spAutoFit/>
          </a:bodyPr>
          <a:lstStyle/>
          <a:p>
            <a:r>
              <a:rPr lang="en-US" altLang="en-US" b="1">
                <a:solidFill>
                  <a:schemeClr val="bg1"/>
                </a:solidFill>
              </a:rPr>
              <a:t>Increase the serum conc. </a:t>
            </a:r>
          </a:p>
          <a:p>
            <a:r>
              <a:rPr lang="en-US" altLang="en-US" b="1">
                <a:solidFill>
                  <a:schemeClr val="bg1"/>
                </a:solidFill>
              </a:rPr>
              <a:t>of the antihistaminic leading to </a:t>
            </a:r>
          </a:p>
          <a:p>
            <a:r>
              <a:rPr lang="en-US" altLang="en-US" b="1">
                <a:solidFill>
                  <a:schemeClr val="bg1"/>
                </a:solidFill>
              </a:rPr>
              <a:t>increasing the life threatening </a:t>
            </a:r>
          </a:p>
          <a:p>
            <a:r>
              <a:rPr lang="en-US" altLang="en-US" b="1">
                <a:solidFill>
                  <a:schemeClr val="bg1"/>
                </a:solidFill>
              </a:rPr>
              <a:t>	cardiotoxicity</a:t>
            </a:r>
          </a:p>
        </p:txBody>
      </p:sp>
    </p:spTree>
  </p:cSld>
  <p:clrMapOvr>
    <a:masterClrMapping/>
  </p:clrMapOvr>
  <p:transition>
    <p:pull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517525" y="422275"/>
            <a:ext cx="184150" cy="457200"/>
          </a:xfrm>
          <a:prstGeom prst="rect">
            <a:avLst/>
          </a:prstGeom>
          <a:noFill/>
          <a:ln w="9525">
            <a:noFill/>
            <a:miter lim="800000"/>
            <a:headEnd/>
            <a:tailEnd/>
          </a:ln>
        </p:spPr>
        <p:txBody>
          <a:bodyPr wrap="none">
            <a:spAutoFit/>
          </a:bodyPr>
          <a:lstStyle/>
          <a:p>
            <a:endParaRPr lang="en-US" altLang="en-US"/>
          </a:p>
        </p:txBody>
      </p:sp>
      <p:sp>
        <p:nvSpPr>
          <p:cNvPr id="18435" name="Text Box 3"/>
          <p:cNvSpPr txBox="1">
            <a:spLocks noChangeArrowheads="1"/>
          </p:cNvSpPr>
          <p:nvPr/>
        </p:nvSpPr>
        <p:spPr bwMode="auto">
          <a:xfrm>
            <a:off x="441325" y="193675"/>
            <a:ext cx="184150" cy="457200"/>
          </a:xfrm>
          <a:prstGeom prst="rect">
            <a:avLst/>
          </a:prstGeom>
          <a:noFill/>
          <a:ln w="9525">
            <a:noFill/>
            <a:miter lim="800000"/>
            <a:headEnd/>
            <a:tailEnd/>
          </a:ln>
        </p:spPr>
        <p:txBody>
          <a:bodyPr wrap="none">
            <a:spAutoFit/>
          </a:bodyPr>
          <a:lstStyle/>
          <a:p>
            <a:endParaRPr lang="en-US" altLang="en-US"/>
          </a:p>
        </p:txBody>
      </p:sp>
      <p:sp>
        <p:nvSpPr>
          <p:cNvPr id="18436" name="Text Box 4"/>
          <p:cNvSpPr txBox="1">
            <a:spLocks noChangeArrowheads="1"/>
          </p:cNvSpPr>
          <p:nvPr/>
        </p:nvSpPr>
        <p:spPr bwMode="auto">
          <a:xfrm>
            <a:off x="517525" y="247650"/>
            <a:ext cx="7970838" cy="2062163"/>
          </a:xfrm>
          <a:prstGeom prst="rect">
            <a:avLst/>
          </a:prstGeom>
          <a:noFill/>
          <a:ln w="9525">
            <a:noFill/>
            <a:miter lim="800000"/>
            <a:headEnd/>
            <a:tailEnd/>
          </a:ln>
        </p:spPr>
        <p:txBody>
          <a:bodyPr wrap="none">
            <a:spAutoFit/>
          </a:bodyPr>
          <a:lstStyle/>
          <a:p>
            <a:pPr>
              <a:buFontTx/>
              <a:buChar char="•"/>
            </a:pPr>
            <a:r>
              <a:rPr lang="en-US" altLang="en-US" sz="3200" b="1">
                <a:solidFill>
                  <a:srgbClr val="FF0000"/>
                </a:solidFill>
              </a:rPr>
              <a:t>Onset of drug interaction</a:t>
            </a:r>
          </a:p>
          <a:p>
            <a:r>
              <a:rPr lang="en-US" altLang="en-US"/>
              <a:t>	</a:t>
            </a:r>
          </a:p>
          <a:p>
            <a:r>
              <a:rPr lang="en-US" altLang="en-US"/>
              <a:t>          </a:t>
            </a:r>
            <a:r>
              <a:rPr lang="en-US" altLang="en-US" b="1"/>
              <a:t>It may be seconds up to weeks  for example in case</a:t>
            </a:r>
          </a:p>
          <a:p>
            <a:r>
              <a:rPr lang="en-US" altLang="en-US" b="1"/>
              <a:t>  of enzyme induction, it needs weeks for protein synthesis, </a:t>
            </a:r>
          </a:p>
          <a:p>
            <a:r>
              <a:rPr lang="en-US" altLang="en-US" b="1"/>
              <a:t>  while enzyme inhibition occurs rapidly</a:t>
            </a:r>
            <a:r>
              <a:rPr lang="en-US" altLang="en-US"/>
              <a:t>.     </a:t>
            </a:r>
          </a:p>
        </p:txBody>
      </p:sp>
    </p:spTree>
  </p:cSld>
  <p:clrMapOvr>
    <a:masterClrMapping/>
  </p:clrMapOvr>
  <p:transition>
    <p:pull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57200" y="346075"/>
            <a:ext cx="2324100" cy="1187450"/>
          </a:xfrm>
          <a:prstGeom prst="rect">
            <a:avLst/>
          </a:prstGeom>
          <a:noFill/>
          <a:ln w="9525">
            <a:noFill/>
            <a:miter lim="800000"/>
            <a:headEnd/>
            <a:tailEnd/>
          </a:ln>
        </p:spPr>
        <p:txBody>
          <a:bodyPr wrap="none">
            <a:spAutoFit/>
          </a:bodyPr>
          <a:lstStyle/>
          <a:p>
            <a:r>
              <a:rPr lang="en-US" altLang="en-US" b="1">
                <a:solidFill>
                  <a:srgbClr val="FF0000"/>
                </a:solidFill>
              </a:rPr>
              <a:t>Renal excretion:</a:t>
            </a:r>
          </a:p>
          <a:p>
            <a:endParaRPr lang="en-US" altLang="en-US" b="1">
              <a:solidFill>
                <a:srgbClr val="FF0000"/>
              </a:solidFill>
            </a:endParaRPr>
          </a:p>
          <a:p>
            <a:r>
              <a:rPr lang="en-US" altLang="en-US"/>
              <a:t>	</a:t>
            </a:r>
          </a:p>
        </p:txBody>
      </p:sp>
      <p:sp>
        <p:nvSpPr>
          <p:cNvPr id="19459" name="Text Box 3"/>
          <p:cNvSpPr txBox="1">
            <a:spLocks noChangeArrowheads="1"/>
          </p:cNvSpPr>
          <p:nvPr/>
        </p:nvSpPr>
        <p:spPr bwMode="auto">
          <a:xfrm>
            <a:off x="228600" y="990600"/>
            <a:ext cx="8712200" cy="4524375"/>
          </a:xfrm>
          <a:prstGeom prst="rect">
            <a:avLst/>
          </a:prstGeom>
          <a:noFill/>
          <a:ln w="9525">
            <a:noFill/>
            <a:miter lim="800000"/>
            <a:headEnd/>
            <a:tailEnd/>
          </a:ln>
        </p:spPr>
        <p:txBody>
          <a:bodyPr wrap="none">
            <a:spAutoFit/>
          </a:bodyPr>
          <a:lstStyle/>
          <a:p>
            <a:pPr>
              <a:buFontTx/>
              <a:buChar char="•"/>
            </a:pPr>
            <a:r>
              <a:rPr lang="en-US" altLang="en-US" b="1">
                <a:solidFill>
                  <a:srgbClr val="92D050"/>
                </a:solidFill>
              </a:rPr>
              <a:t>Active tubular secretion</a:t>
            </a:r>
          </a:p>
          <a:p>
            <a:endParaRPr lang="en-US" altLang="en-US" b="1"/>
          </a:p>
          <a:p>
            <a:pPr>
              <a:buClr>
                <a:schemeClr val="bg1"/>
              </a:buClr>
              <a:buFont typeface="Wingdings" pitchFamily="2" charset="2"/>
              <a:buChar char="§"/>
            </a:pPr>
            <a:r>
              <a:rPr lang="en-US" altLang="en-US" b="1"/>
              <a:t> It occurs in the proximal tubules.</a:t>
            </a:r>
          </a:p>
          <a:p>
            <a:r>
              <a:rPr lang="en-US" altLang="en-US" b="1"/>
              <a:t>  The drug combines with a specific protein to pass through </a:t>
            </a:r>
          </a:p>
          <a:p>
            <a:r>
              <a:rPr lang="en-US" altLang="en-US" b="1"/>
              <a:t>   the proximal tubules.</a:t>
            </a:r>
          </a:p>
          <a:p>
            <a:endParaRPr lang="en-US" altLang="en-US" b="1"/>
          </a:p>
          <a:p>
            <a:pPr>
              <a:buClr>
                <a:schemeClr val="bg1"/>
              </a:buClr>
              <a:buFont typeface="Wingdings" pitchFamily="2" charset="2"/>
              <a:buChar char="§"/>
            </a:pPr>
            <a:r>
              <a:rPr lang="en-US" altLang="en-US" b="1"/>
              <a:t>When a drug has a competitive reactivity to the protein that is  </a:t>
            </a:r>
          </a:p>
          <a:p>
            <a:r>
              <a:rPr lang="en-US" altLang="en-US" b="1"/>
              <a:t>responsible for active transport of another drug .This will reduce</a:t>
            </a:r>
          </a:p>
          <a:p>
            <a:r>
              <a:rPr lang="en-US" altLang="en-US" b="1"/>
              <a:t> such a drug excretion increasing its con. and hence its toxicity.    </a:t>
            </a:r>
          </a:p>
          <a:p>
            <a:endParaRPr lang="en-US" altLang="en-US" b="1"/>
          </a:p>
          <a:p>
            <a:endParaRPr lang="en-US" altLang="en-US" b="1"/>
          </a:p>
          <a:p>
            <a:endParaRPr lang="en-US" altLang="en-US"/>
          </a:p>
        </p:txBody>
      </p:sp>
      <p:sp>
        <p:nvSpPr>
          <p:cNvPr id="19460" name="Text Box 4"/>
          <p:cNvSpPr txBox="1">
            <a:spLocks noChangeArrowheads="1"/>
          </p:cNvSpPr>
          <p:nvPr/>
        </p:nvSpPr>
        <p:spPr bwMode="auto">
          <a:xfrm>
            <a:off x="746125" y="4537075"/>
            <a:ext cx="2841625" cy="457200"/>
          </a:xfrm>
          <a:prstGeom prst="rect">
            <a:avLst/>
          </a:prstGeom>
          <a:noFill/>
          <a:ln w="9525">
            <a:noFill/>
            <a:miter lim="800000"/>
            <a:headEnd/>
            <a:tailEnd/>
          </a:ln>
        </p:spPr>
        <p:txBody>
          <a:bodyPr wrap="none">
            <a:spAutoFit/>
          </a:bodyPr>
          <a:lstStyle/>
          <a:p>
            <a:r>
              <a:rPr lang="en-US" altLang="en-US" b="1"/>
              <a:t>EX., </a:t>
            </a:r>
            <a:r>
              <a:rPr lang="en-US" altLang="en-US" b="1">
                <a:solidFill>
                  <a:srgbClr val="CC0000"/>
                </a:solidFill>
              </a:rPr>
              <a:t>Probenecid …..</a:t>
            </a:r>
          </a:p>
        </p:txBody>
      </p:sp>
      <p:sp>
        <p:nvSpPr>
          <p:cNvPr id="19461" name="Line 5"/>
          <p:cNvSpPr>
            <a:spLocks noChangeShapeType="1"/>
          </p:cNvSpPr>
          <p:nvPr/>
        </p:nvSpPr>
        <p:spPr bwMode="auto">
          <a:xfrm>
            <a:off x="3429000" y="4876800"/>
            <a:ext cx="304800" cy="0"/>
          </a:xfrm>
          <a:prstGeom prst="line">
            <a:avLst/>
          </a:prstGeom>
          <a:noFill/>
          <a:ln w="38100">
            <a:solidFill>
              <a:srgbClr val="660033"/>
            </a:solidFill>
            <a:round/>
            <a:headEnd/>
            <a:tailEnd type="triangle" w="med" len="med"/>
          </a:ln>
        </p:spPr>
        <p:txBody>
          <a:bodyPr/>
          <a:lstStyle/>
          <a:p>
            <a:endParaRPr lang="ar-SA"/>
          </a:p>
        </p:txBody>
      </p:sp>
      <p:sp>
        <p:nvSpPr>
          <p:cNvPr id="19462" name="Text Box 6"/>
          <p:cNvSpPr txBox="1">
            <a:spLocks noChangeArrowheads="1"/>
          </p:cNvSpPr>
          <p:nvPr/>
        </p:nvSpPr>
        <p:spPr bwMode="auto">
          <a:xfrm>
            <a:off x="3810000" y="4648200"/>
            <a:ext cx="4200525" cy="830263"/>
          </a:xfrm>
          <a:prstGeom prst="rect">
            <a:avLst/>
          </a:prstGeom>
          <a:noFill/>
          <a:ln w="9525">
            <a:noFill/>
            <a:miter lim="800000"/>
            <a:headEnd/>
            <a:tailEnd/>
          </a:ln>
        </p:spPr>
        <p:txBody>
          <a:bodyPr wrap="none">
            <a:spAutoFit/>
          </a:bodyPr>
          <a:lstStyle/>
          <a:p>
            <a:r>
              <a:rPr lang="en-US" altLang="en-US" b="1"/>
              <a:t>Decreases tubular secretion of </a:t>
            </a:r>
          </a:p>
          <a:p>
            <a:r>
              <a:rPr lang="en-US" altLang="en-US" b="1"/>
              <a:t>	methotrexate.</a:t>
            </a:r>
          </a:p>
        </p:txBody>
      </p:sp>
    </p:spTree>
  </p:cSld>
  <p:clrMapOvr>
    <a:masterClrMapping/>
  </p:clrMapOvr>
  <p:transition>
    <p:pull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441325" y="193675"/>
            <a:ext cx="4273550" cy="457200"/>
          </a:xfrm>
          <a:prstGeom prst="rect">
            <a:avLst/>
          </a:prstGeom>
          <a:noFill/>
          <a:ln w="9525">
            <a:noFill/>
            <a:miter lim="800000"/>
            <a:headEnd/>
            <a:tailEnd/>
          </a:ln>
        </p:spPr>
        <p:txBody>
          <a:bodyPr wrap="none">
            <a:spAutoFit/>
          </a:bodyPr>
          <a:lstStyle/>
          <a:p>
            <a:r>
              <a:rPr lang="en-US" altLang="en-US" b="1" u="sng">
                <a:solidFill>
                  <a:srgbClr val="00B050"/>
                </a:solidFill>
              </a:rPr>
              <a:t>* Passive tubular reabsorption</a:t>
            </a:r>
            <a:r>
              <a:rPr lang="en-US" altLang="en-US" b="1"/>
              <a:t>;</a:t>
            </a:r>
          </a:p>
        </p:txBody>
      </p:sp>
      <p:sp>
        <p:nvSpPr>
          <p:cNvPr id="20483" name="Text Box 3"/>
          <p:cNvSpPr txBox="1">
            <a:spLocks noChangeArrowheads="1"/>
          </p:cNvSpPr>
          <p:nvPr/>
        </p:nvSpPr>
        <p:spPr bwMode="auto">
          <a:xfrm>
            <a:off x="1508125" y="727075"/>
            <a:ext cx="7643813" cy="1187450"/>
          </a:xfrm>
          <a:prstGeom prst="rect">
            <a:avLst/>
          </a:prstGeom>
          <a:noFill/>
          <a:ln w="9525">
            <a:noFill/>
            <a:miter lim="800000"/>
            <a:headEnd/>
            <a:tailEnd/>
          </a:ln>
        </p:spPr>
        <p:txBody>
          <a:bodyPr wrap="none">
            <a:spAutoFit/>
          </a:bodyPr>
          <a:lstStyle/>
          <a:p>
            <a:r>
              <a:rPr lang="en-US" altLang="en-US" b="1"/>
              <a:t>Excretion and reabsorption of drugs occur in the tubules </a:t>
            </a:r>
          </a:p>
          <a:p>
            <a:r>
              <a:rPr lang="en-US" altLang="en-US" b="1"/>
              <a:t>By passive diffusion which is regulated by concentration </a:t>
            </a:r>
          </a:p>
          <a:p>
            <a:r>
              <a:rPr lang="en-US" altLang="en-US" b="1"/>
              <a:t>and lipid solubility</a:t>
            </a:r>
            <a:r>
              <a:rPr lang="en-US" altLang="en-US"/>
              <a:t>.</a:t>
            </a:r>
          </a:p>
        </p:txBody>
      </p:sp>
      <p:sp>
        <p:nvSpPr>
          <p:cNvPr id="20484" name="Text Box 4"/>
          <p:cNvSpPr txBox="1">
            <a:spLocks noChangeArrowheads="1"/>
          </p:cNvSpPr>
          <p:nvPr/>
        </p:nvSpPr>
        <p:spPr bwMode="auto">
          <a:xfrm>
            <a:off x="457200" y="2438400"/>
            <a:ext cx="8256588" cy="461963"/>
          </a:xfrm>
          <a:prstGeom prst="rect">
            <a:avLst/>
          </a:prstGeom>
          <a:noFill/>
          <a:ln w="9525">
            <a:noFill/>
            <a:miter lim="800000"/>
            <a:headEnd/>
            <a:tailEnd/>
          </a:ln>
        </p:spPr>
        <p:txBody>
          <a:bodyPr wrap="none">
            <a:spAutoFit/>
          </a:bodyPr>
          <a:lstStyle/>
          <a:p>
            <a:r>
              <a:rPr lang="en-US" altLang="en-US" b="1">
                <a:solidFill>
                  <a:srgbClr val="00B050"/>
                </a:solidFill>
              </a:rPr>
              <a:t> Ionized drugs are  reabsorbed lower than non-ionized ones </a:t>
            </a:r>
          </a:p>
        </p:txBody>
      </p:sp>
      <p:sp>
        <p:nvSpPr>
          <p:cNvPr id="20485" name="Text Box 5"/>
          <p:cNvSpPr txBox="1">
            <a:spLocks noChangeArrowheads="1"/>
          </p:cNvSpPr>
          <p:nvPr/>
        </p:nvSpPr>
        <p:spPr bwMode="auto">
          <a:xfrm>
            <a:off x="974725" y="3470275"/>
            <a:ext cx="2563813" cy="457200"/>
          </a:xfrm>
          <a:prstGeom prst="rect">
            <a:avLst/>
          </a:prstGeom>
          <a:noFill/>
          <a:ln w="9525">
            <a:noFill/>
            <a:miter lim="800000"/>
            <a:headEnd/>
            <a:tailEnd/>
          </a:ln>
        </p:spPr>
        <p:txBody>
          <a:bodyPr wrap="none">
            <a:spAutoFit/>
          </a:bodyPr>
          <a:lstStyle/>
          <a:p>
            <a:r>
              <a:rPr lang="en-US" altLang="en-US" b="1">
                <a:solidFill>
                  <a:srgbClr val="008000"/>
                </a:solidFill>
              </a:rPr>
              <a:t>Ex1.,</a:t>
            </a:r>
            <a:r>
              <a:rPr lang="en-US" altLang="en-US" b="1"/>
              <a:t> Sod.bicarb.  </a:t>
            </a:r>
          </a:p>
        </p:txBody>
      </p:sp>
      <p:sp>
        <p:nvSpPr>
          <p:cNvPr id="20486" name="Line 6"/>
          <p:cNvSpPr>
            <a:spLocks noChangeShapeType="1"/>
          </p:cNvSpPr>
          <p:nvPr/>
        </p:nvSpPr>
        <p:spPr bwMode="auto">
          <a:xfrm>
            <a:off x="3276600" y="3733800"/>
            <a:ext cx="1447800" cy="0"/>
          </a:xfrm>
          <a:prstGeom prst="line">
            <a:avLst/>
          </a:prstGeom>
          <a:noFill/>
          <a:ln w="38100">
            <a:solidFill>
              <a:schemeClr val="tx1"/>
            </a:solidFill>
            <a:round/>
            <a:headEnd/>
            <a:tailEnd type="triangle" w="med" len="med"/>
          </a:ln>
        </p:spPr>
        <p:txBody>
          <a:bodyPr/>
          <a:lstStyle/>
          <a:p>
            <a:endParaRPr lang="ar-SA"/>
          </a:p>
        </p:txBody>
      </p:sp>
      <p:sp>
        <p:nvSpPr>
          <p:cNvPr id="20487" name="Text Box 7"/>
          <p:cNvSpPr txBox="1">
            <a:spLocks noChangeArrowheads="1"/>
          </p:cNvSpPr>
          <p:nvPr/>
        </p:nvSpPr>
        <p:spPr bwMode="auto">
          <a:xfrm>
            <a:off x="4708525" y="3352800"/>
            <a:ext cx="3822700" cy="831850"/>
          </a:xfrm>
          <a:prstGeom prst="rect">
            <a:avLst/>
          </a:prstGeom>
          <a:solidFill>
            <a:srgbClr val="CCFF99"/>
          </a:solidFill>
          <a:ln w="9525">
            <a:solidFill>
              <a:srgbClr val="660033"/>
            </a:solidFill>
            <a:miter lim="800000"/>
            <a:headEnd/>
            <a:tailEnd/>
          </a:ln>
        </p:spPr>
        <p:txBody>
          <a:bodyPr wrap="none">
            <a:spAutoFit/>
          </a:bodyPr>
          <a:lstStyle/>
          <a:p>
            <a:r>
              <a:rPr lang="en-US" altLang="en-US" b="1">
                <a:solidFill>
                  <a:srgbClr val="FF0000"/>
                </a:solidFill>
              </a:rPr>
              <a:t>Increases </a:t>
            </a:r>
            <a:r>
              <a:rPr lang="en-US" altLang="en-US" b="1">
                <a:solidFill>
                  <a:srgbClr val="6600FF"/>
                </a:solidFill>
              </a:rPr>
              <a:t>lithium</a:t>
            </a:r>
            <a:r>
              <a:rPr lang="en-US" altLang="en-US" b="1">
                <a:solidFill>
                  <a:srgbClr val="FF0000"/>
                </a:solidFill>
              </a:rPr>
              <a:t> clearance </a:t>
            </a:r>
          </a:p>
          <a:p>
            <a:r>
              <a:rPr lang="en-US" altLang="en-US" b="1">
                <a:solidFill>
                  <a:srgbClr val="FF0000"/>
                </a:solidFill>
              </a:rPr>
              <a:t>and decreases its action</a:t>
            </a:r>
          </a:p>
        </p:txBody>
      </p:sp>
      <p:sp>
        <p:nvSpPr>
          <p:cNvPr id="20488" name="Text Box 8"/>
          <p:cNvSpPr txBox="1">
            <a:spLocks noChangeArrowheads="1"/>
          </p:cNvSpPr>
          <p:nvPr/>
        </p:nvSpPr>
        <p:spPr bwMode="auto">
          <a:xfrm>
            <a:off x="1050925" y="4689475"/>
            <a:ext cx="2225675" cy="457200"/>
          </a:xfrm>
          <a:prstGeom prst="rect">
            <a:avLst/>
          </a:prstGeom>
          <a:noFill/>
          <a:ln w="9525">
            <a:noFill/>
            <a:miter lim="800000"/>
            <a:headEnd/>
            <a:tailEnd/>
          </a:ln>
        </p:spPr>
        <p:txBody>
          <a:bodyPr wrap="none">
            <a:spAutoFit/>
          </a:bodyPr>
          <a:lstStyle/>
          <a:p>
            <a:r>
              <a:rPr lang="en-US" altLang="en-US" b="1">
                <a:solidFill>
                  <a:srgbClr val="008000"/>
                </a:solidFill>
              </a:rPr>
              <a:t>Ex2., </a:t>
            </a:r>
            <a:r>
              <a:rPr lang="en-US" altLang="en-US" b="1">
                <a:solidFill>
                  <a:schemeClr val="tx2"/>
                </a:solidFill>
              </a:rPr>
              <a:t>Antacids</a:t>
            </a:r>
            <a:r>
              <a:rPr lang="en-US" altLang="en-US">
                <a:solidFill>
                  <a:srgbClr val="008000"/>
                </a:solidFill>
              </a:rPr>
              <a:t> </a:t>
            </a:r>
            <a:r>
              <a:rPr lang="en-US" altLang="en-US"/>
              <a:t> </a:t>
            </a:r>
          </a:p>
        </p:txBody>
      </p:sp>
      <p:sp>
        <p:nvSpPr>
          <p:cNvPr id="20489" name="Line 9"/>
          <p:cNvSpPr>
            <a:spLocks noChangeShapeType="1"/>
          </p:cNvSpPr>
          <p:nvPr/>
        </p:nvSpPr>
        <p:spPr bwMode="auto">
          <a:xfrm>
            <a:off x="3048000" y="5029200"/>
            <a:ext cx="1981200" cy="0"/>
          </a:xfrm>
          <a:prstGeom prst="line">
            <a:avLst/>
          </a:prstGeom>
          <a:noFill/>
          <a:ln w="38100">
            <a:solidFill>
              <a:schemeClr val="tx1"/>
            </a:solidFill>
            <a:round/>
            <a:headEnd/>
            <a:tailEnd type="triangle" w="med" len="med"/>
          </a:ln>
        </p:spPr>
        <p:txBody>
          <a:bodyPr/>
          <a:lstStyle/>
          <a:p>
            <a:endParaRPr lang="ar-SA"/>
          </a:p>
        </p:txBody>
      </p:sp>
      <p:sp>
        <p:nvSpPr>
          <p:cNvPr id="20490" name="Text Box 10"/>
          <p:cNvSpPr txBox="1">
            <a:spLocks noChangeArrowheads="1"/>
          </p:cNvSpPr>
          <p:nvPr/>
        </p:nvSpPr>
        <p:spPr bwMode="auto">
          <a:xfrm>
            <a:off x="5013325" y="4841875"/>
            <a:ext cx="3749675" cy="1196975"/>
          </a:xfrm>
          <a:prstGeom prst="rect">
            <a:avLst/>
          </a:prstGeom>
          <a:solidFill>
            <a:srgbClr val="FFCCFF"/>
          </a:solidFill>
          <a:ln w="9525">
            <a:solidFill>
              <a:srgbClr val="FF0000"/>
            </a:solidFill>
            <a:miter lim="800000"/>
            <a:headEnd/>
            <a:tailEnd/>
          </a:ln>
        </p:spPr>
        <p:txBody>
          <a:bodyPr>
            <a:spAutoFit/>
          </a:bodyPr>
          <a:lstStyle/>
          <a:p>
            <a:r>
              <a:rPr lang="en-US" altLang="en-US" b="1">
                <a:solidFill>
                  <a:schemeClr val="bg1"/>
                </a:solidFill>
              </a:rPr>
              <a:t>Increases salicylates clearance and decreases its action</a:t>
            </a:r>
          </a:p>
        </p:txBody>
      </p:sp>
    </p:spTree>
  </p:cSld>
  <p:clrMapOvr>
    <a:masterClrMapping/>
  </p:clrMapOvr>
  <p:transition>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defRPr/>
            </a:pPr>
            <a:r>
              <a:rPr lang="en-US" sz="5400" b="1" dirty="0" smtClean="0">
                <a:solidFill>
                  <a:srgbClr val="FFFF00"/>
                </a:solidFill>
              </a:rPr>
              <a:t>Drug interactions- objectives</a:t>
            </a:r>
            <a:endParaRPr lang="en-US" sz="5400" b="1" dirty="0">
              <a:solidFill>
                <a:srgbClr val="FFFF00"/>
              </a:solidFill>
            </a:endParaRPr>
          </a:p>
        </p:txBody>
      </p:sp>
      <p:sp>
        <p:nvSpPr>
          <p:cNvPr id="3" name="Content Placeholder 2"/>
          <p:cNvSpPr>
            <a:spLocks noGrp="1"/>
          </p:cNvSpPr>
          <p:nvPr>
            <p:ph idx="1"/>
          </p:nvPr>
        </p:nvSpPr>
        <p:spPr>
          <a:xfrm>
            <a:off x="0" y="1447800"/>
            <a:ext cx="9144000" cy="5410200"/>
          </a:xfrm>
        </p:spPr>
        <p:style>
          <a:lnRef idx="2">
            <a:schemeClr val="accent4">
              <a:shade val="50000"/>
            </a:schemeClr>
          </a:lnRef>
          <a:fillRef idx="1">
            <a:schemeClr val="accent4"/>
          </a:fillRef>
          <a:effectRef idx="0">
            <a:schemeClr val="accent4"/>
          </a:effectRef>
          <a:fontRef idx="minor">
            <a:schemeClr val="lt1"/>
          </a:fontRef>
        </p:style>
        <p:txBody>
          <a:bodyPr/>
          <a:lstStyle/>
          <a:p>
            <a:pPr>
              <a:defRPr/>
            </a:pPr>
            <a:r>
              <a:rPr lang="en-US" sz="4000" dirty="0"/>
              <a:t>Discuss Pharmacokinetic interactions</a:t>
            </a:r>
          </a:p>
          <a:p>
            <a:pPr>
              <a:defRPr/>
            </a:pPr>
            <a:endParaRPr lang="en-US" sz="4000" dirty="0" smtClean="0"/>
          </a:p>
          <a:p>
            <a:pPr>
              <a:defRPr/>
            </a:pPr>
            <a:r>
              <a:rPr lang="en-US" sz="4000" dirty="0" smtClean="0"/>
              <a:t>List </a:t>
            </a:r>
            <a:r>
              <a:rPr lang="en-US" sz="4000" dirty="0" err="1"/>
              <a:t>Pharmacodynamic</a:t>
            </a:r>
            <a:r>
              <a:rPr lang="en-US" sz="4000" dirty="0"/>
              <a:t> interactions</a:t>
            </a:r>
          </a:p>
          <a:p>
            <a:pPr>
              <a:defRPr/>
            </a:pPr>
            <a:endParaRPr lang="en-US" sz="4000" dirty="0" smtClean="0"/>
          </a:p>
          <a:p>
            <a:pPr>
              <a:defRPr/>
            </a:pPr>
            <a:r>
              <a:rPr lang="en-US" sz="4000" dirty="0" smtClean="0"/>
              <a:t>Comment </a:t>
            </a:r>
            <a:r>
              <a:rPr lang="en-US" sz="4000" dirty="0"/>
              <a:t>on common Drug- Food interactions</a:t>
            </a:r>
          </a:p>
          <a:p>
            <a:pPr>
              <a:defRPr/>
            </a:pPr>
            <a:endParaRPr lang="en-US" dirty="0"/>
          </a:p>
        </p:txBody>
      </p:sp>
    </p:spTree>
  </p:cSld>
  <p:clrMapOvr>
    <a:masterClrMapping/>
  </p:clrMapOvr>
  <p:transition>
    <p:pull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304800" y="1150938"/>
            <a:ext cx="8355013" cy="5262562"/>
          </a:xfrm>
          <a:prstGeom prst="rect">
            <a:avLst/>
          </a:prstGeom>
          <a:noFill/>
          <a:ln w="9525">
            <a:noFill/>
            <a:miter lim="800000"/>
            <a:headEnd/>
            <a:tailEnd/>
          </a:ln>
        </p:spPr>
        <p:txBody>
          <a:bodyPr>
            <a:spAutoFit/>
          </a:bodyPr>
          <a:lstStyle/>
          <a:p>
            <a:r>
              <a:rPr lang="en-US" altLang="en-US" b="1"/>
              <a:t>It means alteration of the dug action without change in its </a:t>
            </a:r>
          </a:p>
          <a:p>
            <a:r>
              <a:rPr lang="en-US" altLang="en-US" b="1"/>
              <a:t>serum concentration by pharmacokinetic factors.</a:t>
            </a:r>
          </a:p>
          <a:p>
            <a:endParaRPr lang="en-US" altLang="en-US" b="1"/>
          </a:p>
          <a:p>
            <a:endParaRPr lang="en-US" altLang="en-US" b="1"/>
          </a:p>
          <a:p>
            <a:endParaRPr lang="en-US" altLang="en-US" b="1"/>
          </a:p>
          <a:p>
            <a:endParaRPr lang="en-US" altLang="en-US" b="1"/>
          </a:p>
          <a:p>
            <a:endParaRPr lang="en-US" altLang="en-US" b="1"/>
          </a:p>
          <a:p>
            <a:endParaRPr lang="en-US" altLang="en-US" b="1"/>
          </a:p>
          <a:p>
            <a:endParaRPr lang="en-US" altLang="en-US" b="1"/>
          </a:p>
          <a:p>
            <a:endParaRPr lang="en-US" altLang="en-US" b="1"/>
          </a:p>
          <a:p>
            <a:endParaRPr lang="en-US" altLang="en-US" b="1"/>
          </a:p>
          <a:p>
            <a:endParaRPr lang="en-US" altLang="en-US" b="1"/>
          </a:p>
          <a:p>
            <a:endParaRPr lang="en-US" altLang="en-US" b="1"/>
          </a:p>
          <a:p>
            <a:endParaRPr lang="en-US" altLang="en-US" b="1"/>
          </a:p>
        </p:txBody>
      </p:sp>
      <p:sp>
        <p:nvSpPr>
          <p:cNvPr id="21507" name="Text Box 4"/>
          <p:cNvSpPr txBox="1">
            <a:spLocks noChangeArrowheads="1"/>
          </p:cNvSpPr>
          <p:nvPr/>
        </p:nvSpPr>
        <p:spPr bwMode="auto">
          <a:xfrm>
            <a:off x="228600" y="2378075"/>
            <a:ext cx="4164013" cy="461963"/>
          </a:xfrm>
          <a:prstGeom prst="rect">
            <a:avLst/>
          </a:prstGeom>
          <a:noFill/>
          <a:ln w="9525">
            <a:noFill/>
            <a:miter lim="800000"/>
            <a:headEnd/>
            <a:tailEnd/>
          </a:ln>
        </p:spPr>
        <p:txBody>
          <a:bodyPr wrap="none">
            <a:spAutoFit/>
          </a:bodyPr>
          <a:lstStyle/>
          <a:p>
            <a:pPr marL="457200" indent="-457200"/>
            <a:r>
              <a:rPr lang="en-US" altLang="en-US" b="1"/>
              <a:t>EX., </a:t>
            </a:r>
            <a:r>
              <a:rPr lang="en-US" altLang="en-US" b="1">
                <a:solidFill>
                  <a:schemeClr val="accent2"/>
                </a:solidFill>
              </a:rPr>
              <a:t>Propranolol + verapamil </a:t>
            </a:r>
          </a:p>
        </p:txBody>
      </p:sp>
      <p:sp>
        <p:nvSpPr>
          <p:cNvPr id="21508" name="Line 5"/>
          <p:cNvSpPr>
            <a:spLocks noChangeShapeType="1"/>
          </p:cNvSpPr>
          <p:nvPr/>
        </p:nvSpPr>
        <p:spPr bwMode="auto">
          <a:xfrm>
            <a:off x="4267200" y="2667000"/>
            <a:ext cx="1295400" cy="0"/>
          </a:xfrm>
          <a:prstGeom prst="line">
            <a:avLst/>
          </a:prstGeom>
          <a:noFill/>
          <a:ln w="28575">
            <a:solidFill>
              <a:schemeClr val="tx1"/>
            </a:solidFill>
            <a:round/>
            <a:headEnd/>
            <a:tailEnd type="triangle" w="med" len="med"/>
          </a:ln>
        </p:spPr>
        <p:txBody>
          <a:bodyPr/>
          <a:lstStyle/>
          <a:p>
            <a:endParaRPr lang="ar-SA"/>
          </a:p>
        </p:txBody>
      </p:sp>
      <p:sp>
        <p:nvSpPr>
          <p:cNvPr id="21509" name="Text Box 6"/>
          <p:cNvSpPr txBox="1">
            <a:spLocks noChangeArrowheads="1"/>
          </p:cNvSpPr>
          <p:nvPr/>
        </p:nvSpPr>
        <p:spPr bwMode="auto">
          <a:xfrm>
            <a:off x="5562600" y="2286000"/>
            <a:ext cx="3187700" cy="822325"/>
          </a:xfrm>
          <a:prstGeom prst="rect">
            <a:avLst/>
          </a:prstGeom>
          <a:noFill/>
          <a:ln w="9525">
            <a:noFill/>
            <a:miter lim="800000"/>
            <a:headEnd/>
            <a:tailEnd/>
          </a:ln>
        </p:spPr>
        <p:txBody>
          <a:bodyPr wrap="none">
            <a:spAutoFit/>
          </a:bodyPr>
          <a:lstStyle/>
          <a:p>
            <a:r>
              <a:rPr lang="en-US" altLang="en-US" b="1">
                <a:solidFill>
                  <a:srgbClr val="CC3300"/>
                </a:solidFill>
              </a:rPr>
              <a:t>Synergistic or additive </a:t>
            </a:r>
          </a:p>
          <a:p>
            <a:r>
              <a:rPr lang="en-US" altLang="en-US" b="1">
                <a:solidFill>
                  <a:srgbClr val="CC3300"/>
                </a:solidFill>
              </a:rPr>
              <a:t>effect</a:t>
            </a:r>
          </a:p>
        </p:txBody>
      </p:sp>
      <p:sp>
        <p:nvSpPr>
          <p:cNvPr id="21510" name="Title 13"/>
          <p:cNvSpPr>
            <a:spLocks noGrp="1"/>
          </p:cNvSpPr>
          <p:nvPr>
            <p:ph type="title"/>
          </p:nvPr>
        </p:nvSpPr>
        <p:spPr>
          <a:xfrm>
            <a:off x="457200" y="228600"/>
            <a:ext cx="8229600" cy="838200"/>
          </a:xfrm>
        </p:spPr>
        <p:txBody>
          <a:bodyPr/>
          <a:lstStyle/>
          <a:p>
            <a:pPr algn="l"/>
            <a:r>
              <a:rPr lang="en-US" altLang="en-US" sz="2800" smtClean="0">
                <a:solidFill>
                  <a:srgbClr val="FF0000"/>
                </a:solidFill>
              </a:rPr>
              <a:t>Pharmacodynamic interaction</a:t>
            </a:r>
          </a:p>
        </p:txBody>
      </p:sp>
      <p:sp>
        <p:nvSpPr>
          <p:cNvPr id="16" name="Rectangle 15"/>
          <p:cNvSpPr/>
          <p:nvPr/>
        </p:nvSpPr>
        <p:spPr>
          <a:xfrm>
            <a:off x="304800" y="3402013"/>
            <a:ext cx="4572000" cy="2160587"/>
          </a:xfrm>
          <a:prstGeom prst="rect">
            <a:avLst/>
          </a:prstGeom>
        </p:spPr>
        <p:txBody>
          <a:bodyPr>
            <a:spAutoFit/>
          </a:bodyPr>
          <a:lstStyle/>
          <a:p>
            <a:pPr>
              <a:lnSpc>
                <a:spcPct val="140000"/>
              </a:lnSpc>
              <a:defRPr/>
            </a:pPr>
            <a:r>
              <a:rPr lang="th-TH" b="1" dirty="0">
                <a:solidFill>
                  <a:schemeClr val="tx1">
                    <a:lumMod val="95000"/>
                  </a:schemeClr>
                </a:solidFill>
                <a:latin typeface="Arial" charset="0"/>
              </a:rPr>
              <a:t>Additive effect : 1 + 1 =2</a:t>
            </a:r>
          </a:p>
          <a:p>
            <a:pPr>
              <a:lnSpc>
                <a:spcPct val="140000"/>
              </a:lnSpc>
              <a:defRPr/>
            </a:pPr>
            <a:r>
              <a:rPr lang="th-TH" b="1" dirty="0">
                <a:solidFill>
                  <a:schemeClr val="tx1">
                    <a:lumMod val="95000"/>
                  </a:schemeClr>
                </a:solidFill>
                <a:latin typeface="Arial" charset="0"/>
              </a:rPr>
              <a:t>Synergistic effect : 1 +1 &gt; 2</a:t>
            </a:r>
          </a:p>
          <a:p>
            <a:pPr>
              <a:lnSpc>
                <a:spcPct val="140000"/>
              </a:lnSpc>
              <a:defRPr/>
            </a:pPr>
            <a:r>
              <a:rPr lang="th-TH" b="1" dirty="0">
                <a:solidFill>
                  <a:schemeClr val="tx1">
                    <a:lumMod val="95000"/>
                  </a:schemeClr>
                </a:solidFill>
                <a:latin typeface="Arial" charset="0"/>
              </a:rPr>
              <a:t>Potentiation effect : 1 +</a:t>
            </a:r>
            <a:r>
              <a:rPr lang="en-US" b="1" dirty="0">
                <a:solidFill>
                  <a:schemeClr val="tx1">
                    <a:lumMod val="95000"/>
                  </a:schemeClr>
                </a:solidFill>
                <a:latin typeface="Arial" charset="0"/>
                <a:cs typeface="Angsana New" pitchFamily="18" charset="-34"/>
              </a:rPr>
              <a:t> </a:t>
            </a:r>
            <a:r>
              <a:rPr lang="th-TH" b="1" dirty="0">
                <a:solidFill>
                  <a:schemeClr val="tx1">
                    <a:lumMod val="95000"/>
                  </a:schemeClr>
                </a:solidFill>
                <a:latin typeface="Arial" charset="0"/>
              </a:rPr>
              <a:t>0 =2</a:t>
            </a:r>
          </a:p>
          <a:p>
            <a:pPr>
              <a:lnSpc>
                <a:spcPct val="140000"/>
              </a:lnSpc>
              <a:defRPr/>
            </a:pPr>
            <a:r>
              <a:rPr lang="th-TH" b="1" dirty="0">
                <a:solidFill>
                  <a:schemeClr val="tx1">
                    <a:lumMod val="95000"/>
                  </a:schemeClr>
                </a:solidFill>
                <a:latin typeface="Arial" charset="0"/>
              </a:rPr>
              <a:t>Antagonism : 1-1 = 0</a:t>
            </a:r>
          </a:p>
        </p:txBody>
      </p:sp>
    </p:spTree>
  </p:cSld>
  <p:clrMapOvr>
    <a:masterClrMapping/>
  </p:clrMapOvr>
  <p:transition>
    <p:pull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81000" y="304800"/>
            <a:ext cx="7772400" cy="1143000"/>
          </a:xfrm>
        </p:spPr>
        <p:txBody>
          <a:bodyPr/>
          <a:lstStyle/>
          <a:p>
            <a:r>
              <a:rPr lang="th-TH" altLang="en-US" sz="3200" b="1" smtClean="0">
                <a:solidFill>
                  <a:srgbClr val="FF0000"/>
                </a:solidFill>
                <a:latin typeface="Arial" pitchFamily="34" charset="0"/>
              </a:rPr>
              <a:t>Drug-Food interactions</a:t>
            </a:r>
          </a:p>
        </p:txBody>
      </p:sp>
      <p:sp>
        <p:nvSpPr>
          <p:cNvPr id="22531" name="Rectangle 3"/>
          <p:cNvSpPr>
            <a:spLocks noGrp="1" noChangeArrowheads="1"/>
          </p:cNvSpPr>
          <p:nvPr>
            <p:ph idx="1"/>
          </p:nvPr>
        </p:nvSpPr>
        <p:spPr>
          <a:xfrm>
            <a:off x="609600" y="4114800"/>
            <a:ext cx="7772400" cy="2362200"/>
          </a:xfrm>
        </p:spPr>
        <p:txBody>
          <a:bodyPr/>
          <a:lstStyle/>
          <a:p>
            <a:pPr>
              <a:buClr>
                <a:srgbClr val="92D050"/>
              </a:buClr>
            </a:pPr>
            <a:r>
              <a:rPr lang="th-TH" altLang="en-US" sz="2400" b="1" smtClean="0"/>
              <a:t>Grapefruit juice and Terfenadine</a:t>
            </a:r>
          </a:p>
          <a:p>
            <a:pPr>
              <a:buClr>
                <a:srgbClr val="92D050"/>
              </a:buClr>
            </a:pPr>
            <a:r>
              <a:rPr lang="th-TH" altLang="en-US" sz="2400" b="1" smtClean="0"/>
              <a:t>Grapefruit juice and cyclosporin</a:t>
            </a:r>
          </a:p>
          <a:p>
            <a:pPr>
              <a:buClr>
                <a:srgbClr val="92D050"/>
              </a:buClr>
            </a:pPr>
            <a:r>
              <a:rPr lang="th-TH" altLang="en-US" sz="2400" b="1" smtClean="0"/>
              <a:t>Grapefruit juice and felodipine</a:t>
            </a:r>
          </a:p>
          <a:p>
            <a:pPr>
              <a:buClr>
                <a:srgbClr val="92D050"/>
              </a:buClr>
            </a:pPr>
            <a:r>
              <a:rPr lang="th-TH" altLang="en-US" sz="2400" b="1" smtClean="0"/>
              <a:t>Grapefruit contains : furanocoumarin compounds that can selectively inhibit CYP3A4</a:t>
            </a:r>
          </a:p>
        </p:txBody>
      </p:sp>
      <p:pic>
        <p:nvPicPr>
          <p:cNvPr id="22532" name="Picture 4" descr="grapefruit4"/>
          <p:cNvPicPr>
            <a:picLocks noChangeAspect="1" noChangeArrowheads="1"/>
          </p:cNvPicPr>
          <p:nvPr/>
        </p:nvPicPr>
        <p:blipFill>
          <a:blip r:embed="rId3"/>
          <a:srcRect/>
          <a:stretch>
            <a:fillRect/>
          </a:stretch>
        </p:blipFill>
        <p:spPr bwMode="auto">
          <a:xfrm>
            <a:off x="1219200" y="1600200"/>
            <a:ext cx="1155700" cy="1485900"/>
          </a:xfrm>
          <a:prstGeom prst="rect">
            <a:avLst/>
          </a:prstGeom>
          <a:noFill/>
          <a:ln w="9525">
            <a:noFill/>
            <a:miter lim="800000"/>
            <a:headEnd/>
            <a:tailEnd/>
          </a:ln>
        </p:spPr>
      </p:pic>
      <p:pic>
        <p:nvPicPr>
          <p:cNvPr id="22533" name="Picture 6" descr="grape8"/>
          <p:cNvPicPr>
            <a:picLocks noChangeAspect="1" noChangeArrowheads="1"/>
          </p:cNvPicPr>
          <p:nvPr/>
        </p:nvPicPr>
        <p:blipFill>
          <a:blip r:embed="rId4"/>
          <a:srcRect/>
          <a:stretch>
            <a:fillRect/>
          </a:stretch>
        </p:blipFill>
        <p:spPr bwMode="auto">
          <a:xfrm>
            <a:off x="2814638" y="1468438"/>
            <a:ext cx="3052762" cy="2036762"/>
          </a:xfrm>
          <a:prstGeom prst="rect">
            <a:avLst/>
          </a:prstGeom>
          <a:noFill/>
          <a:ln w="9525">
            <a:noFill/>
            <a:miter lim="800000"/>
            <a:headEnd/>
            <a:tailEnd/>
          </a:ln>
        </p:spPr>
      </p:pic>
      <p:pic>
        <p:nvPicPr>
          <p:cNvPr id="22534" name="Picture 8" descr="grapefruit2"/>
          <p:cNvPicPr>
            <a:picLocks noChangeAspect="1" noChangeArrowheads="1"/>
          </p:cNvPicPr>
          <p:nvPr/>
        </p:nvPicPr>
        <p:blipFill>
          <a:blip r:embed="rId5"/>
          <a:srcRect/>
          <a:stretch>
            <a:fillRect/>
          </a:stretch>
        </p:blipFill>
        <p:spPr bwMode="auto">
          <a:xfrm>
            <a:off x="6324600" y="1308100"/>
            <a:ext cx="1984375" cy="2654300"/>
          </a:xfrm>
          <a:prstGeom prst="rect">
            <a:avLst/>
          </a:prstGeom>
          <a:noFill/>
          <a:ln w="9525">
            <a:noFill/>
            <a:miter lim="800000"/>
            <a:headEnd/>
            <a:tailEnd/>
          </a:ln>
        </p:spPr>
      </p:pic>
    </p:spTree>
  </p:cSld>
  <p:clrMapOvr>
    <a:masterClrMapping/>
  </p:clrMapOvr>
  <p:transition>
    <p:pull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85800" y="457200"/>
            <a:ext cx="7772400" cy="533400"/>
          </a:xfrm>
        </p:spPr>
        <p:txBody>
          <a:bodyPr/>
          <a:lstStyle/>
          <a:p>
            <a:r>
              <a:rPr lang="en-US" altLang="en-US" sz="3200" smtClean="0"/>
              <a:t>Changes in diet may alter drug action</a:t>
            </a:r>
            <a:br>
              <a:rPr lang="en-US" altLang="en-US" sz="3200" smtClean="0"/>
            </a:br>
            <a:endParaRPr lang="en-IN" altLang="en-US" sz="3200" smtClean="0"/>
          </a:p>
        </p:txBody>
      </p:sp>
      <p:sp>
        <p:nvSpPr>
          <p:cNvPr id="25603" name="Content Placeholder 2"/>
          <p:cNvSpPr>
            <a:spLocks noGrp="1"/>
          </p:cNvSpPr>
          <p:nvPr>
            <p:ph idx="1"/>
          </p:nvPr>
        </p:nvSpPr>
        <p:spPr>
          <a:xfrm>
            <a:off x="685800" y="990600"/>
            <a:ext cx="7924800" cy="5638800"/>
          </a:xfrm>
        </p:spPr>
        <p:txBody>
          <a:bodyPr>
            <a:normAutofit lnSpcReduction="10000"/>
          </a:bodyPr>
          <a:lstStyle/>
          <a:p>
            <a:pPr>
              <a:lnSpc>
                <a:spcPct val="80000"/>
              </a:lnSpc>
              <a:defRPr/>
            </a:pPr>
            <a:r>
              <a:rPr lang="en-US" altLang="en-US" dirty="0" smtClean="0"/>
              <a:t>Theophylline: a high protein, low CHO diet can enhance clearance of this and other drugs</a:t>
            </a:r>
          </a:p>
          <a:p>
            <a:pPr>
              <a:lnSpc>
                <a:spcPct val="80000"/>
              </a:lnSpc>
              <a:defRPr/>
            </a:pPr>
            <a:r>
              <a:rPr lang="en-US" altLang="en-US" dirty="0" smtClean="0"/>
              <a:t>MAO inhibitors</a:t>
            </a:r>
          </a:p>
          <a:p>
            <a:pPr>
              <a:lnSpc>
                <a:spcPct val="80000"/>
              </a:lnSpc>
              <a:defRPr/>
            </a:pPr>
            <a:r>
              <a:rPr lang="en-US" altLang="en-US" dirty="0" smtClean="0"/>
              <a:t>Warfarin (anticoagulant)</a:t>
            </a:r>
          </a:p>
          <a:p>
            <a:pPr>
              <a:lnSpc>
                <a:spcPct val="80000"/>
              </a:lnSpc>
              <a:defRPr/>
            </a:pPr>
            <a:r>
              <a:rPr lang="en-US" altLang="en-US" dirty="0" smtClean="0"/>
              <a:t>Alcohol with CNS-suppressant drugs may produce excessive drowsiness</a:t>
            </a:r>
          </a:p>
          <a:p>
            <a:pPr>
              <a:spcBef>
                <a:spcPct val="50000"/>
              </a:spcBef>
              <a:defRPr/>
            </a:pPr>
            <a:r>
              <a:rPr lang="en-US" altLang="en-US" dirty="0" smtClean="0"/>
              <a:t>Phenytoin increases metabolism of vitamin D, vitamin K, and folic acid.</a:t>
            </a:r>
          </a:p>
          <a:p>
            <a:pPr>
              <a:spcBef>
                <a:spcPct val="50000"/>
              </a:spcBef>
              <a:defRPr/>
            </a:pPr>
            <a:r>
              <a:rPr lang="en-US" altLang="en-US" dirty="0" smtClean="0"/>
              <a:t>Carbamazepine may affect metabolism of vitamin D, and folic acid, leading to possible depletion</a:t>
            </a:r>
          </a:p>
          <a:p>
            <a:pPr>
              <a:lnSpc>
                <a:spcPct val="80000"/>
              </a:lnSpc>
              <a:defRPr/>
            </a:pPr>
            <a:endParaRPr lang="en-US" altLang="en-US" dirty="0" smtClean="0"/>
          </a:p>
          <a:p>
            <a:pPr>
              <a:lnSpc>
                <a:spcPct val="80000"/>
              </a:lnSpc>
              <a:defRPr/>
            </a:pPr>
            <a:endParaRPr lang="en-US" altLang="en-US" dirty="0" smtClean="0"/>
          </a:p>
          <a:p>
            <a:pPr>
              <a:defRPr/>
            </a:pPr>
            <a:endParaRPr lang="en-IN" altLang="en-US" dirty="0" smtClean="0"/>
          </a:p>
        </p:txBody>
      </p:sp>
    </p:spTree>
  </p:cSld>
  <p:clrMapOvr>
    <a:masterClrMapping/>
  </p:clrMapOvr>
  <p:transition>
    <p:pull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algn="l"/>
            <a:r>
              <a:rPr lang="en-US" altLang="en-US" sz="3200" smtClean="0">
                <a:solidFill>
                  <a:srgbClr val="FF0000"/>
                </a:solidFill>
              </a:rPr>
              <a:t>   Management of an adverse interaction</a:t>
            </a:r>
          </a:p>
        </p:txBody>
      </p:sp>
      <p:sp>
        <p:nvSpPr>
          <p:cNvPr id="24579" name="Content Placeholder 2"/>
          <p:cNvSpPr>
            <a:spLocks noGrp="1"/>
          </p:cNvSpPr>
          <p:nvPr>
            <p:ph idx="1"/>
          </p:nvPr>
        </p:nvSpPr>
        <p:spPr/>
        <p:txBody>
          <a:bodyPr/>
          <a:lstStyle/>
          <a:p>
            <a:pPr>
              <a:buClr>
                <a:srgbClr val="00CC00"/>
              </a:buClr>
              <a:buFont typeface="Wingdings" pitchFamily="2" charset="2"/>
              <a:buChar char="q"/>
            </a:pPr>
            <a:r>
              <a:rPr lang="en-US" altLang="en-US" sz="2400" smtClean="0"/>
              <a:t> Dose related events may be managed by changing the  dose of the affected drug. </a:t>
            </a:r>
          </a:p>
          <a:p>
            <a:pPr>
              <a:buClr>
                <a:srgbClr val="00CC00"/>
              </a:buClr>
            </a:pPr>
            <a:endParaRPr lang="en-US" altLang="en-US" sz="2400" smtClean="0"/>
          </a:p>
          <a:p>
            <a:pPr>
              <a:buClr>
                <a:srgbClr val="00CC00"/>
              </a:buClr>
            </a:pPr>
            <a:r>
              <a:rPr lang="en-US" altLang="en-US" sz="2400" smtClean="0"/>
              <a:t>Eg.,when miconazole oral gel causes an increase in bleeding time of warfarin then reducing the warfarin dose  will bring the bleeding time back into range and reduce the risk of  haemorrhage</a:t>
            </a:r>
          </a:p>
          <a:p>
            <a:pPr>
              <a:buClr>
                <a:srgbClr val="00CC00"/>
              </a:buClr>
              <a:buFontTx/>
              <a:buNone/>
            </a:pPr>
            <a:endParaRPr lang="en-US" altLang="en-US" sz="2400" smtClean="0"/>
          </a:p>
          <a:p>
            <a:pPr>
              <a:buClr>
                <a:srgbClr val="00CC00"/>
              </a:buClr>
            </a:pPr>
            <a:r>
              <a:rPr lang="en-US" altLang="en-US" sz="2400" smtClean="0"/>
              <a:t>It is important to retitrate the dose of warfarin when the course of miconazole is complete.</a:t>
            </a:r>
          </a:p>
        </p:txBody>
      </p:sp>
    </p:spTree>
  </p:cSld>
  <p:clrMapOvr>
    <a:masterClrMapping/>
  </p:clrMapOvr>
  <p:transition>
    <p:pull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4294967295"/>
          </p:nvPr>
        </p:nvSpPr>
        <p:spPr>
          <a:xfrm>
            <a:off x="152400" y="990600"/>
            <a:ext cx="8534400" cy="4724400"/>
          </a:xfrm>
        </p:spPr>
        <p:txBody>
          <a:bodyPr/>
          <a:lstStyle/>
          <a:p>
            <a:pPr>
              <a:buClr>
                <a:srgbClr val="00CC00"/>
              </a:buClr>
              <a:buFont typeface="Wingdings" pitchFamily="2" charset="2"/>
              <a:buChar char="q"/>
            </a:pPr>
            <a:r>
              <a:rPr lang="en-US" altLang="en-US" sz="2400" smtClean="0"/>
              <a:t>The potential severity of some interaction require immediate</a:t>
            </a:r>
          </a:p>
          <a:p>
            <a:pPr>
              <a:buClr>
                <a:srgbClr val="00CC00"/>
              </a:buClr>
              <a:buFontTx/>
              <a:buNone/>
            </a:pPr>
            <a:r>
              <a:rPr lang="en-US" altLang="en-US" sz="2400" smtClean="0"/>
              <a:t>     Cessation of the combination.</a:t>
            </a:r>
          </a:p>
          <a:p>
            <a:pPr>
              <a:buClr>
                <a:srgbClr val="00CC00"/>
              </a:buClr>
            </a:pPr>
            <a:r>
              <a:rPr lang="en-US" altLang="en-US" sz="2400" smtClean="0"/>
              <a:t> Eg,.the combination of erythromycin and terfenadine can produse high terfenadine level with the risk of developing Torsades de Pointes.</a:t>
            </a:r>
          </a:p>
          <a:p>
            <a:pPr>
              <a:buClr>
                <a:srgbClr val="00CC00"/>
              </a:buClr>
              <a:buFont typeface="Wingdings" pitchFamily="2" charset="2"/>
              <a:buChar char="q"/>
            </a:pPr>
            <a:r>
              <a:rPr lang="en-US" altLang="en-US" sz="2400" smtClean="0"/>
              <a:t>Dose  spacing is appropriate for interaction involving the inhibition of absorption in the GI tract .</a:t>
            </a:r>
          </a:p>
          <a:p>
            <a:pPr>
              <a:buClr>
                <a:srgbClr val="00CC00"/>
              </a:buClr>
            </a:pPr>
            <a:r>
              <a:rPr lang="en-US" altLang="en-US" sz="2400" smtClean="0"/>
              <a:t>Eg.,avoidig the binding of ciprofloxacin by ferrous salts</a:t>
            </a:r>
          </a:p>
          <a:p>
            <a:pPr>
              <a:buClr>
                <a:srgbClr val="00CC00"/>
              </a:buClr>
              <a:buFontTx/>
              <a:buNone/>
            </a:pPr>
            <a:endParaRPr lang="en-US" altLang="en-US" sz="2400" smtClean="0"/>
          </a:p>
        </p:txBody>
      </p:sp>
    </p:spTree>
  </p:cSld>
  <p:clrMapOvr>
    <a:masterClrMapping/>
  </p:clrMapOvr>
  <p:transition>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defRPr/>
            </a:pPr>
            <a:r>
              <a:rPr lang="en-US" sz="6000" b="1" dirty="0" smtClean="0">
                <a:solidFill>
                  <a:srgbClr val="FFFF00"/>
                </a:solidFill>
              </a:rPr>
              <a:t>Drug interactions</a:t>
            </a:r>
            <a:endParaRPr lang="en-US" sz="6000" b="1" dirty="0">
              <a:solidFill>
                <a:srgbClr val="FFFF00"/>
              </a:solidFill>
            </a:endParaRPr>
          </a:p>
        </p:txBody>
      </p:sp>
      <p:sp>
        <p:nvSpPr>
          <p:cNvPr id="3" name="Content Placeholder 2"/>
          <p:cNvSpPr>
            <a:spLocks noGrp="1"/>
          </p:cNvSpPr>
          <p:nvPr>
            <p:ph idx="1"/>
          </p:nvPr>
        </p:nvSpPr>
        <p:spPr/>
        <p:txBody>
          <a:bodyPr>
            <a:normAutofit/>
          </a:bodyPr>
          <a:lstStyle/>
          <a:p>
            <a:pPr>
              <a:defRPr/>
            </a:pPr>
            <a:endParaRPr lang="en-US" dirty="0" smtClean="0"/>
          </a:p>
          <a:p>
            <a:pPr>
              <a:defRPr/>
            </a:pPr>
            <a:r>
              <a:rPr lang="en-US" altLang="en-US" dirty="0"/>
              <a:t>It is the modification of the effect of one drug (the object   drug ) by the prior </a:t>
            </a:r>
            <a:r>
              <a:rPr lang="en-US" altLang="en-US" dirty="0" smtClean="0"/>
              <a:t>or concomitant </a:t>
            </a:r>
            <a:r>
              <a:rPr lang="en-US" altLang="en-US" dirty="0"/>
              <a:t>administration of </a:t>
            </a:r>
            <a:r>
              <a:rPr lang="en-US" altLang="en-US" dirty="0" smtClean="0"/>
              <a:t> another </a:t>
            </a:r>
            <a:r>
              <a:rPr lang="en-US" altLang="en-US" dirty="0"/>
              <a:t>(precipitant drug).</a:t>
            </a:r>
          </a:p>
          <a:p>
            <a:pPr marL="0" indent="0">
              <a:buClr>
                <a:srgbClr val="92D050"/>
              </a:buClr>
              <a:buFontTx/>
              <a:buNone/>
              <a:defRPr/>
            </a:pPr>
            <a:r>
              <a:rPr lang="en-US" altLang="en-US" dirty="0" smtClean="0"/>
              <a:t> </a:t>
            </a:r>
            <a:endParaRPr lang="en-US" altLang="en-US" dirty="0"/>
          </a:p>
        </p:txBody>
      </p:sp>
    </p:spTree>
  </p:cSld>
  <p:clrMapOvr>
    <a:masterClrMapping/>
  </p:clrMapOvr>
  <p:transition>
    <p:pull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b="1" dirty="0" smtClean="0">
                <a:solidFill>
                  <a:srgbClr val="FFFF00"/>
                </a:solidFill>
              </a:rPr>
              <a:t>Drug interaction – risk factor</a:t>
            </a:r>
            <a:endParaRPr lang="en-US" b="1" dirty="0">
              <a:solidFill>
                <a:srgbClr val="FFFF00"/>
              </a:solidFill>
            </a:endParaRPr>
          </a:p>
        </p:txBody>
      </p:sp>
      <p:sp>
        <p:nvSpPr>
          <p:cNvPr id="3" name="عنصر نائب للمحتوى 2"/>
          <p:cNvSpPr>
            <a:spLocks noGrp="1"/>
          </p:cNvSpPr>
          <p:nvPr>
            <p:ph idx="1"/>
          </p:nvPr>
        </p:nvSpPr>
        <p:spPr>
          <a:xfrm>
            <a:off x="457200" y="1600200"/>
            <a:ext cx="8229600" cy="4953000"/>
          </a:xfrm>
        </p:spPr>
        <p:txBody>
          <a:bodyPr>
            <a:normAutofit fontScale="92500" lnSpcReduction="20000"/>
          </a:bodyPr>
          <a:lstStyle/>
          <a:p>
            <a:pPr>
              <a:buClr>
                <a:srgbClr val="92D050"/>
              </a:buClr>
              <a:defRPr/>
            </a:pPr>
            <a:r>
              <a:rPr lang="en-US" altLang="en-US" dirty="0"/>
              <a:t>Poly pharmacy</a:t>
            </a:r>
          </a:p>
          <a:p>
            <a:pPr>
              <a:buClr>
                <a:srgbClr val="92D050"/>
              </a:buClr>
              <a:defRPr/>
            </a:pPr>
            <a:r>
              <a:rPr lang="en-US" altLang="en-US" dirty="0"/>
              <a:t>Multiple prescribers</a:t>
            </a:r>
          </a:p>
          <a:p>
            <a:pPr>
              <a:buClr>
                <a:srgbClr val="92D050"/>
              </a:buClr>
              <a:defRPr/>
            </a:pPr>
            <a:r>
              <a:rPr lang="en-US" altLang="en-US" dirty="0"/>
              <a:t>Multiple pharmacies</a:t>
            </a:r>
          </a:p>
          <a:p>
            <a:pPr>
              <a:buClr>
                <a:srgbClr val="92D050"/>
              </a:buClr>
              <a:defRPr/>
            </a:pPr>
            <a:r>
              <a:rPr lang="en-US" altLang="en-US" dirty="0"/>
              <a:t>Genetic make up</a:t>
            </a:r>
          </a:p>
          <a:p>
            <a:pPr>
              <a:buClr>
                <a:srgbClr val="92D050"/>
              </a:buClr>
              <a:defRPr/>
            </a:pPr>
            <a:r>
              <a:rPr lang="en-US" altLang="en-US" dirty="0"/>
              <a:t>Specific population like </a:t>
            </a:r>
            <a:r>
              <a:rPr lang="en-US" altLang="en-US" dirty="0" smtClean="0"/>
              <a:t>. elderly</a:t>
            </a:r>
            <a:r>
              <a:rPr lang="en-US" altLang="en-US" dirty="0"/>
              <a:t>, obese, </a:t>
            </a:r>
            <a:r>
              <a:rPr lang="en-US" altLang="en-US" dirty="0" err="1" smtClean="0"/>
              <a:t>criticaly</a:t>
            </a:r>
            <a:r>
              <a:rPr lang="en-US" altLang="en-US" dirty="0" smtClean="0"/>
              <a:t> </a:t>
            </a:r>
            <a:r>
              <a:rPr lang="en-US" altLang="en-US" dirty="0"/>
              <a:t>ill patient </a:t>
            </a:r>
          </a:p>
          <a:p>
            <a:pPr>
              <a:buClr>
                <a:srgbClr val="92D050"/>
              </a:buClr>
              <a:defRPr/>
            </a:pPr>
            <a:r>
              <a:rPr lang="en-US" altLang="en-US" dirty="0"/>
              <a:t>Specific illness E.g.    Hepatic disease,</a:t>
            </a:r>
          </a:p>
          <a:p>
            <a:pPr>
              <a:buClr>
                <a:srgbClr val="92D050"/>
              </a:buClr>
              <a:buFontTx/>
              <a:buNone/>
              <a:defRPr/>
            </a:pPr>
            <a:r>
              <a:rPr lang="en-US" altLang="en-US" dirty="0"/>
              <a:t>                                        </a:t>
            </a:r>
            <a:r>
              <a:rPr lang="en-US" altLang="en-US" dirty="0" smtClean="0"/>
              <a:t>  Renal </a:t>
            </a:r>
            <a:r>
              <a:rPr lang="en-US" altLang="en-US" dirty="0"/>
              <a:t>dysfunction, </a:t>
            </a:r>
          </a:p>
          <a:p>
            <a:pPr>
              <a:buClr>
                <a:srgbClr val="92D050"/>
              </a:buClr>
              <a:defRPr/>
            </a:pPr>
            <a:r>
              <a:rPr lang="en-US" altLang="en-US" dirty="0"/>
              <a:t>Narrow therapeutic index drugs</a:t>
            </a:r>
          </a:p>
          <a:p>
            <a:pPr>
              <a:buClr>
                <a:srgbClr val="92D050"/>
              </a:buClr>
              <a:buFontTx/>
              <a:buNone/>
              <a:defRPr/>
            </a:pPr>
            <a:r>
              <a:rPr lang="en-US" altLang="en-US" dirty="0"/>
              <a:t>     </a:t>
            </a:r>
            <a:r>
              <a:rPr lang="en-US" altLang="en-US" sz="3600" dirty="0"/>
              <a:t> Digoxin, Insulin, Lithium , Antidepressant, Warfarin</a:t>
            </a:r>
          </a:p>
          <a:p>
            <a:pPr>
              <a:defRPr/>
            </a:pPr>
            <a:endParaRPr lang="en-US" dirty="0"/>
          </a:p>
        </p:txBody>
      </p:sp>
    </p:spTree>
  </p:cSld>
  <p:clrMapOvr>
    <a:masterClrMapping/>
  </p:clrMapOvr>
  <p:transition>
    <p:pull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b="1" dirty="0" smtClean="0">
                <a:solidFill>
                  <a:srgbClr val="FFFF00"/>
                </a:solidFill>
              </a:rPr>
              <a:t>Consequences of drug interactions</a:t>
            </a:r>
            <a:endParaRPr lang="en-US" b="1" dirty="0">
              <a:solidFill>
                <a:srgbClr val="FFFF00"/>
              </a:solidFill>
            </a:endParaRPr>
          </a:p>
        </p:txBody>
      </p:sp>
      <p:sp>
        <p:nvSpPr>
          <p:cNvPr id="3" name="عنصر نائب للمحتوى 2"/>
          <p:cNvSpPr>
            <a:spLocks noGrp="1"/>
          </p:cNvSpPr>
          <p:nvPr>
            <p:ph idx="1"/>
          </p:nvPr>
        </p:nvSpPr>
        <p:spPr>
          <a:xfrm>
            <a:off x="381000" y="1752600"/>
            <a:ext cx="8382000" cy="4724400"/>
          </a:xfrm>
        </p:spPr>
        <p:txBody>
          <a:bodyPr>
            <a:normAutofit lnSpcReduction="10000"/>
          </a:bodyPr>
          <a:lstStyle/>
          <a:p>
            <a:pPr>
              <a:buFontTx/>
              <a:buAutoNum type="arabicParenR"/>
              <a:defRPr/>
            </a:pPr>
            <a:r>
              <a:rPr lang="en-US" altLang="en-US" b="1" dirty="0"/>
              <a:t>Loss of therapeutic effect</a:t>
            </a:r>
          </a:p>
          <a:p>
            <a:pPr>
              <a:buFontTx/>
              <a:buAutoNum type="arabicParenR"/>
              <a:defRPr/>
            </a:pPr>
            <a:r>
              <a:rPr lang="en-US" altLang="en-US" b="1" dirty="0"/>
              <a:t>Toxicity</a:t>
            </a:r>
          </a:p>
          <a:p>
            <a:pPr>
              <a:buFontTx/>
              <a:buAutoNum type="arabicParenR"/>
              <a:defRPr/>
            </a:pPr>
            <a:r>
              <a:rPr lang="en-US" altLang="en-US" b="1" dirty="0"/>
              <a:t>Unexpected increase in pharmacological activity</a:t>
            </a:r>
          </a:p>
          <a:p>
            <a:pPr>
              <a:buFontTx/>
              <a:buAutoNum type="arabicParenR"/>
              <a:defRPr/>
            </a:pPr>
            <a:r>
              <a:rPr lang="en-US" altLang="en-US" b="1" dirty="0"/>
              <a:t>Beneficial effects  </a:t>
            </a:r>
            <a:r>
              <a:rPr lang="en-US" altLang="en-US" b="1" dirty="0" err="1"/>
              <a:t>e.g</a:t>
            </a:r>
            <a:r>
              <a:rPr lang="en-US" altLang="en-US" b="1" dirty="0"/>
              <a:t> additive  &amp; potentiation (intended) </a:t>
            </a:r>
            <a:r>
              <a:rPr lang="en-US" altLang="en-US" b="1" dirty="0" smtClean="0"/>
              <a:t> or </a:t>
            </a:r>
            <a:r>
              <a:rPr lang="en-US" altLang="en-US" b="1" dirty="0"/>
              <a:t>antagonism (unintended).</a:t>
            </a:r>
          </a:p>
          <a:p>
            <a:pPr marL="0" indent="0">
              <a:buFontTx/>
              <a:buNone/>
              <a:defRPr/>
            </a:pPr>
            <a:r>
              <a:rPr lang="en-US" altLang="en-US" b="1" dirty="0"/>
              <a:t>5) Chemical or physical interaction </a:t>
            </a:r>
          </a:p>
          <a:p>
            <a:pPr marL="0" indent="0">
              <a:buFontTx/>
              <a:buNone/>
              <a:defRPr/>
            </a:pPr>
            <a:r>
              <a:rPr lang="en-US" altLang="en-US" b="1" dirty="0" smtClean="0"/>
              <a:t>   </a:t>
            </a:r>
            <a:r>
              <a:rPr lang="en-US" altLang="en-US" b="1" dirty="0" err="1" smtClean="0"/>
              <a:t>e.g</a:t>
            </a:r>
            <a:r>
              <a:rPr lang="en-US" altLang="en-US" b="1" dirty="0" smtClean="0"/>
              <a:t> </a:t>
            </a:r>
            <a:r>
              <a:rPr lang="en-US" altLang="en-US" b="1" dirty="0"/>
              <a:t>I.V incompatibility in fluid or syringes mixture </a:t>
            </a:r>
          </a:p>
          <a:p>
            <a:pPr>
              <a:defRPr/>
            </a:pPr>
            <a:endParaRPr lang="en-US" dirty="0"/>
          </a:p>
        </p:txBody>
      </p:sp>
    </p:spTree>
  </p:cSld>
  <p:clrMapOvr>
    <a:masterClrMapping/>
  </p:clrMapOvr>
  <p:transition>
    <p:pull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676400" y="323850"/>
            <a:ext cx="5884863" cy="579438"/>
          </a:xfrm>
          <a:prstGeom prst="rect">
            <a:avLst/>
          </a:prstGeom>
          <a:noFill/>
          <a:ln w="9525">
            <a:noFill/>
            <a:miter lim="800000"/>
            <a:headEnd/>
            <a:tailEnd/>
          </a:ln>
        </p:spPr>
        <p:txBody>
          <a:bodyPr wrap="none">
            <a:spAutoFit/>
          </a:bodyPr>
          <a:lstStyle/>
          <a:p>
            <a:r>
              <a:rPr lang="en-US" altLang="en-US" sz="3200" b="1">
                <a:solidFill>
                  <a:srgbClr val="FF0000"/>
                </a:solidFill>
              </a:rPr>
              <a:t>Mechanisms of drug interactions</a:t>
            </a:r>
          </a:p>
        </p:txBody>
      </p:sp>
      <p:sp>
        <p:nvSpPr>
          <p:cNvPr id="7171" name="Text Box 3"/>
          <p:cNvSpPr txBox="1">
            <a:spLocks noChangeArrowheads="1"/>
          </p:cNvSpPr>
          <p:nvPr/>
        </p:nvSpPr>
        <p:spPr bwMode="auto">
          <a:xfrm>
            <a:off x="669925" y="1565275"/>
            <a:ext cx="184150" cy="457200"/>
          </a:xfrm>
          <a:prstGeom prst="rect">
            <a:avLst/>
          </a:prstGeom>
          <a:noFill/>
          <a:ln w="9525">
            <a:noFill/>
            <a:miter lim="800000"/>
            <a:headEnd/>
            <a:tailEnd/>
          </a:ln>
        </p:spPr>
        <p:txBody>
          <a:bodyPr wrap="none">
            <a:spAutoFit/>
          </a:bodyPr>
          <a:lstStyle/>
          <a:p>
            <a:endParaRPr lang="en-US" altLang="en-US"/>
          </a:p>
        </p:txBody>
      </p:sp>
      <p:sp>
        <p:nvSpPr>
          <p:cNvPr id="7172" name="Line 6"/>
          <p:cNvSpPr>
            <a:spLocks noChangeShapeType="1"/>
          </p:cNvSpPr>
          <p:nvPr/>
        </p:nvSpPr>
        <p:spPr bwMode="auto">
          <a:xfrm flipH="1">
            <a:off x="2971800" y="914400"/>
            <a:ext cx="1600200" cy="914400"/>
          </a:xfrm>
          <a:prstGeom prst="line">
            <a:avLst/>
          </a:prstGeom>
          <a:noFill/>
          <a:ln w="38100">
            <a:solidFill>
              <a:schemeClr val="tx1"/>
            </a:solidFill>
            <a:round/>
            <a:headEnd/>
            <a:tailEnd type="triangle" w="med" len="med"/>
          </a:ln>
        </p:spPr>
        <p:txBody>
          <a:bodyPr/>
          <a:lstStyle/>
          <a:p>
            <a:endParaRPr lang="ar-SA"/>
          </a:p>
        </p:txBody>
      </p:sp>
      <p:sp>
        <p:nvSpPr>
          <p:cNvPr id="7173" name="Line 8"/>
          <p:cNvSpPr>
            <a:spLocks noChangeShapeType="1"/>
          </p:cNvSpPr>
          <p:nvPr/>
        </p:nvSpPr>
        <p:spPr bwMode="auto">
          <a:xfrm>
            <a:off x="4495800" y="990600"/>
            <a:ext cx="1295400" cy="838200"/>
          </a:xfrm>
          <a:prstGeom prst="line">
            <a:avLst/>
          </a:prstGeom>
          <a:noFill/>
          <a:ln w="38100">
            <a:solidFill>
              <a:schemeClr val="tx1"/>
            </a:solidFill>
            <a:round/>
            <a:headEnd/>
            <a:tailEnd type="triangle" w="med" len="med"/>
          </a:ln>
        </p:spPr>
        <p:txBody>
          <a:bodyPr/>
          <a:lstStyle/>
          <a:p>
            <a:endParaRPr lang="ar-SA"/>
          </a:p>
        </p:txBody>
      </p:sp>
      <p:sp>
        <p:nvSpPr>
          <p:cNvPr id="7174" name="Text Box 9"/>
          <p:cNvSpPr txBox="1">
            <a:spLocks noChangeArrowheads="1"/>
          </p:cNvSpPr>
          <p:nvPr/>
        </p:nvSpPr>
        <p:spPr bwMode="auto">
          <a:xfrm>
            <a:off x="1905000" y="1905000"/>
            <a:ext cx="2909888" cy="519113"/>
          </a:xfrm>
          <a:prstGeom prst="rect">
            <a:avLst/>
          </a:prstGeom>
          <a:noFill/>
          <a:ln w="9525">
            <a:noFill/>
            <a:miter lim="800000"/>
            <a:headEnd/>
            <a:tailEnd/>
          </a:ln>
        </p:spPr>
        <p:txBody>
          <a:bodyPr wrap="none">
            <a:spAutoFit/>
          </a:bodyPr>
          <a:lstStyle/>
          <a:p>
            <a:r>
              <a:rPr lang="en-US" altLang="en-US" sz="2800" b="1"/>
              <a:t>Pharmacokinetics</a:t>
            </a:r>
          </a:p>
        </p:txBody>
      </p:sp>
      <p:sp>
        <p:nvSpPr>
          <p:cNvPr id="7175" name="Text Box 10"/>
          <p:cNvSpPr txBox="1">
            <a:spLocks noChangeArrowheads="1"/>
          </p:cNvSpPr>
          <p:nvPr/>
        </p:nvSpPr>
        <p:spPr bwMode="auto">
          <a:xfrm>
            <a:off x="4975225" y="1895475"/>
            <a:ext cx="3187700" cy="519113"/>
          </a:xfrm>
          <a:prstGeom prst="rect">
            <a:avLst/>
          </a:prstGeom>
          <a:noFill/>
          <a:ln w="9525">
            <a:noFill/>
            <a:miter lim="800000"/>
            <a:headEnd/>
            <a:tailEnd/>
          </a:ln>
        </p:spPr>
        <p:txBody>
          <a:bodyPr wrap="none">
            <a:spAutoFit/>
          </a:bodyPr>
          <a:lstStyle/>
          <a:p>
            <a:r>
              <a:rPr lang="en-US" altLang="en-US" sz="2800" b="1"/>
              <a:t>Pharmacodynamics</a:t>
            </a:r>
          </a:p>
        </p:txBody>
      </p:sp>
      <p:sp>
        <p:nvSpPr>
          <p:cNvPr id="7176" name="Text Box 11"/>
          <p:cNvSpPr txBox="1">
            <a:spLocks noChangeArrowheads="1"/>
          </p:cNvSpPr>
          <p:nvPr/>
        </p:nvSpPr>
        <p:spPr bwMode="auto">
          <a:xfrm>
            <a:off x="288925" y="2733675"/>
            <a:ext cx="8855075" cy="1200150"/>
          </a:xfrm>
          <a:prstGeom prst="rect">
            <a:avLst/>
          </a:prstGeom>
          <a:noFill/>
          <a:ln w="9525">
            <a:noFill/>
            <a:miter lim="800000"/>
            <a:headEnd/>
            <a:tailEnd/>
          </a:ln>
        </p:spPr>
        <p:txBody>
          <a:bodyPr>
            <a:spAutoFit/>
          </a:bodyPr>
          <a:lstStyle/>
          <a:p>
            <a:r>
              <a:rPr lang="en-US" altLang="en-US" b="1"/>
              <a:t>Pharmacokinetics</a:t>
            </a:r>
            <a:r>
              <a:rPr lang="en-US" altLang="en-US"/>
              <a:t> </a:t>
            </a:r>
            <a:r>
              <a:rPr lang="en-US" altLang="en-US" b="1"/>
              <a:t>involve the effect of a drug on another drug kinetic that  includes</a:t>
            </a:r>
            <a:r>
              <a:rPr lang="en-US" altLang="en-US" b="1">
                <a:solidFill>
                  <a:srgbClr val="92D050"/>
                </a:solidFill>
              </a:rPr>
              <a:t> absorption ,distribution , metabolism </a:t>
            </a:r>
          </a:p>
          <a:p>
            <a:r>
              <a:rPr lang="en-US" altLang="en-US" b="1">
                <a:solidFill>
                  <a:srgbClr val="92D050"/>
                </a:solidFill>
              </a:rPr>
              <a:t>and excretion</a:t>
            </a:r>
            <a:r>
              <a:rPr lang="en-US" altLang="en-US" b="1"/>
              <a:t>. </a:t>
            </a:r>
          </a:p>
        </p:txBody>
      </p:sp>
      <p:sp>
        <p:nvSpPr>
          <p:cNvPr id="7177" name="Text Box 12"/>
          <p:cNvSpPr txBox="1">
            <a:spLocks noChangeArrowheads="1"/>
          </p:cNvSpPr>
          <p:nvPr/>
        </p:nvSpPr>
        <p:spPr bwMode="auto">
          <a:xfrm>
            <a:off x="441325" y="4486275"/>
            <a:ext cx="8702675" cy="1631950"/>
          </a:xfrm>
          <a:prstGeom prst="rect">
            <a:avLst/>
          </a:prstGeom>
          <a:noFill/>
          <a:ln w="9525">
            <a:noFill/>
            <a:miter lim="800000"/>
            <a:headEnd/>
            <a:tailEnd/>
          </a:ln>
        </p:spPr>
        <p:txBody>
          <a:bodyPr>
            <a:spAutoFit/>
          </a:bodyPr>
          <a:lstStyle/>
          <a:p>
            <a:r>
              <a:rPr lang="en-US" altLang="en-US" sz="2800" b="1"/>
              <a:t>Pharmacodynamics</a:t>
            </a:r>
            <a:r>
              <a:rPr lang="en-US" altLang="en-US"/>
              <a:t> </a:t>
            </a:r>
            <a:r>
              <a:rPr lang="en-US" altLang="en-US" b="1"/>
              <a:t>are related to the pharmacological activity  of the interacting drugs </a:t>
            </a:r>
          </a:p>
          <a:p>
            <a:r>
              <a:rPr lang="en-US" altLang="en-US" b="1"/>
              <a:t>  E.g., synergism , antagonism, altered cellular    transport effect </a:t>
            </a:r>
          </a:p>
          <a:p>
            <a:r>
              <a:rPr lang="en-US" altLang="en-US" b="1"/>
              <a:t>	on the receptor site.  </a:t>
            </a:r>
          </a:p>
        </p:txBody>
      </p:sp>
    </p:spTree>
  </p:cSld>
  <p:clrMapOvr>
    <a:masterClrMapping/>
  </p:clrMapOvr>
  <p:transition>
    <p:pull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2514600" y="142875"/>
            <a:ext cx="4657725" cy="519113"/>
          </a:xfrm>
          <a:prstGeom prst="rect">
            <a:avLst/>
          </a:prstGeom>
          <a:noFill/>
          <a:ln w="9525">
            <a:noFill/>
            <a:miter lim="800000"/>
            <a:headEnd/>
            <a:tailEnd/>
          </a:ln>
        </p:spPr>
        <p:txBody>
          <a:bodyPr wrap="none">
            <a:spAutoFit/>
          </a:bodyPr>
          <a:lstStyle/>
          <a:p>
            <a:r>
              <a:rPr lang="en-US" altLang="en-US" sz="2800" b="1">
                <a:solidFill>
                  <a:srgbClr val="FF0000"/>
                </a:solidFill>
              </a:rPr>
              <a:t>Pharmacokinetic interactions</a:t>
            </a:r>
          </a:p>
        </p:txBody>
      </p:sp>
      <p:sp>
        <p:nvSpPr>
          <p:cNvPr id="8195" name="Text Box 3"/>
          <p:cNvSpPr txBox="1">
            <a:spLocks noChangeArrowheads="1"/>
          </p:cNvSpPr>
          <p:nvPr/>
        </p:nvSpPr>
        <p:spPr bwMode="auto">
          <a:xfrm>
            <a:off x="441325" y="1133475"/>
            <a:ext cx="4273550" cy="519113"/>
          </a:xfrm>
          <a:prstGeom prst="rect">
            <a:avLst/>
          </a:prstGeom>
          <a:noFill/>
          <a:ln w="9525">
            <a:noFill/>
            <a:miter lim="800000"/>
            <a:headEnd/>
            <a:tailEnd/>
          </a:ln>
        </p:spPr>
        <p:txBody>
          <a:bodyPr wrap="none">
            <a:spAutoFit/>
          </a:bodyPr>
          <a:lstStyle/>
          <a:p>
            <a:r>
              <a:rPr lang="en-US" altLang="en-US" sz="2800" b="1">
                <a:solidFill>
                  <a:schemeClr val="bg1"/>
                </a:solidFill>
              </a:rPr>
              <a:t>1) Altered GIT absorption</a:t>
            </a:r>
            <a:r>
              <a:rPr lang="en-US" altLang="en-US" sz="2800">
                <a:solidFill>
                  <a:schemeClr val="bg1"/>
                </a:solidFill>
              </a:rPr>
              <a:t>.</a:t>
            </a:r>
          </a:p>
        </p:txBody>
      </p:sp>
      <p:sp>
        <p:nvSpPr>
          <p:cNvPr id="8196" name="Text Box 4"/>
          <p:cNvSpPr txBox="1">
            <a:spLocks noChangeArrowheads="1"/>
          </p:cNvSpPr>
          <p:nvPr/>
        </p:nvSpPr>
        <p:spPr bwMode="auto">
          <a:xfrm>
            <a:off x="974725" y="1717675"/>
            <a:ext cx="5635625" cy="1938338"/>
          </a:xfrm>
          <a:prstGeom prst="rect">
            <a:avLst/>
          </a:prstGeom>
          <a:noFill/>
          <a:ln w="9525">
            <a:noFill/>
            <a:miter lim="800000"/>
            <a:headEnd/>
            <a:tailEnd/>
          </a:ln>
        </p:spPr>
        <p:txBody>
          <a:bodyPr wrap="none">
            <a:spAutoFit/>
          </a:bodyPr>
          <a:lstStyle/>
          <a:p>
            <a:pPr>
              <a:buFontTx/>
              <a:buChar char="•"/>
            </a:pPr>
            <a:r>
              <a:rPr lang="en-US" altLang="en-US" b="1">
                <a:solidFill>
                  <a:srgbClr val="92D050"/>
                </a:solidFill>
              </a:rPr>
              <a:t>Altered pH</a:t>
            </a:r>
          </a:p>
          <a:p>
            <a:pPr>
              <a:buFontTx/>
              <a:buChar char="•"/>
            </a:pPr>
            <a:r>
              <a:rPr lang="en-US" altLang="en-US" b="1">
                <a:solidFill>
                  <a:srgbClr val="92D050"/>
                </a:solidFill>
              </a:rPr>
              <a:t>Altered bacterial flora</a:t>
            </a:r>
          </a:p>
          <a:p>
            <a:pPr>
              <a:buFontTx/>
              <a:buChar char="•"/>
            </a:pPr>
            <a:r>
              <a:rPr lang="en-US" altLang="en-US" b="1">
                <a:solidFill>
                  <a:srgbClr val="92D050"/>
                </a:solidFill>
              </a:rPr>
              <a:t> formation of drug chelates or complexes</a:t>
            </a:r>
          </a:p>
          <a:p>
            <a:pPr>
              <a:buFontTx/>
              <a:buChar char="•"/>
            </a:pPr>
            <a:r>
              <a:rPr lang="en-US" altLang="en-US" b="1">
                <a:solidFill>
                  <a:srgbClr val="92D050"/>
                </a:solidFill>
              </a:rPr>
              <a:t> drug induced mucosal damage  </a:t>
            </a:r>
          </a:p>
          <a:p>
            <a:pPr>
              <a:buFontTx/>
              <a:buChar char="•"/>
            </a:pPr>
            <a:r>
              <a:rPr lang="en-US" altLang="en-US" b="1">
                <a:solidFill>
                  <a:srgbClr val="92D050"/>
                </a:solidFill>
              </a:rPr>
              <a:t> altered  GIT motility.</a:t>
            </a:r>
          </a:p>
        </p:txBody>
      </p:sp>
      <p:sp>
        <p:nvSpPr>
          <p:cNvPr id="8197" name="Text Box 5"/>
          <p:cNvSpPr txBox="1">
            <a:spLocks noChangeArrowheads="1"/>
          </p:cNvSpPr>
          <p:nvPr/>
        </p:nvSpPr>
        <p:spPr bwMode="auto">
          <a:xfrm>
            <a:off x="898525" y="3876675"/>
            <a:ext cx="8164513" cy="1631950"/>
          </a:xfrm>
          <a:prstGeom prst="rect">
            <a:avLst/>
          </a:prstGeom>
          <a:noFill/>
          <a:ln w="9525">
            <a:noFill/>
            <a:miter lim="800000"/>
            <a:headEnd/>
            <a:tailEnd/>
          </a:ln>
        </p:spPr>
        <p:txBody>
          <a:bodyPr wrap="none">
            <a:spAutoFit/>
          </a:bodyPr>
          <a:lstStyle/>
          <a:p>
            <a:pPr marL="457200" indent="-457200">
              <a:buFontTx/>
              <a:buAutoNum type="alphaLcParenR"/>
            </a:pPr>
            <a:r>
              <a:rPr lang="en-US" altLang="en-US" sz="2800" b="1" i="1">
                <a:solidFill>
                  <a:srgbClr val="92D050"/>
                </a:solidFill>
              </a:rPr>
              <a:t>Altered pH;</a:t>
            </a:r>
            <a:r>
              <a:rPr lang="en-US" altLang="en-US" sz="2800"/>
              <a:t> </a:t>
            </a:r>
          </a:p>
          <a:p>
            <a:pPr marL="457200" indent="-457200"/>
            <a:r>
              <a:rPr lang="en-US" altLang="en-US"/>
              <a:t>			</a:t>
            </a:r>
            <a:r>
              <a:rPr lang="en-US" altLang="en-US" b="1"/>
              <a:t>The non-ionized form of a drug is more lipid </a:t>
            </a:r>
          </a:p>
          <a:p>
            <a:pPr marL="457200" indent="-457200"/>
            <a:r>
              <a:rPr lang="en-US" altLang="en-US" b="1"/>
              <a:t>		soluble and more readily absorbed from GIT than the</a:t>
            </a:r>
          </a:p>
          <a:p>
            <a:pPr marL="457200" indent="-457200"/>
            <a:r>
              <a:rPr lang="en-US" altLang="en-US" b="1"/>
              <a:t>		 ionized form does</a:t>
            </a:r>
            <a:r>
              <a:rPr lang="en-US" altLang="en-US"/>
              <a:t>.   </a:t>
            </a:r>
          </a:p>
        </p:txBody>
      </p:sp>
    </p:spTree>
  </p:cSld>
  <p:clrMapOvr>
    <a:masterClrMapping/>
  </p:clrMapOvr>
  <p:transition>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3"/>
          <p:cNvSpPr txBox="1">
            <a:spLocks noChangeArrowheads="1"/>
          </p:cNvSpPr>
          <p:nvPr/>
        </p:nvSpPr>
        <p:spPr bwMode="auto">
          <a:xfrm>
            <a:off x="228600" y="762000"/>
            <a:ext cx="2470150" cy="457200"/>
          </a:xfrm>
          <a:prstGeom prst="rect">
            <a:avLst/>
          </a:prstGeom>
          <a:noFill/>
          <a:ln w="9525">
            <a:noFill/>
            <a:miter lim="800000"/>
            <a:headEnd/>
            <a:tailEnd/>
          </a:ln>
        </p:spPr>
        <p:txBody>
          <a:bodyPr wrap="none">
            <a:spAutoFit/>
          </a:bodyPr>
          <a:lstStyle/>
          <a:p>
            <a:r>
              <a:rPr lang="en-US" altLang="en-US" b="1"/>
              <a:t>Ex1.,    antacids</a:t>
            </a:r>
            <a:r>
              <a:rPr lang="en-US" altLang="en-US"/>
              <a:t>  </a:t>
            </a:r>
          </a:p>
        </p:txBody>
      </p:sp>
      <p:sp>
        <p:nvSpPr>
          <p:cNvPr id="9219" name="Line 4"/>
          <p:cNvSpPr>
            <a:spLocks noChangeShapeType="1"/>
          </p:cNvSpPr>
          <p:nvPr/>
        </p:nvSpPr>
        <p:spPr bwMode="auto">
          <a:xfrm>
            <a:off x="2743200" y="1066800"/>
            <a:ext cx="2209800" cy="0"/>
          </a:xfrm>
          <a:prstGeom prst="line">
            <a:avLst/>
          </a:prstGeom>
          <a:noFill/>
          <a:ln w="9525">
            <a:solidFill>
              <a:schemeClr val="tx1"/>
            </a:solidFill>
            <a:round/>
            <a:headEnd/>
            <a:tailEnd type="triangle" w="med" len="med"/>
          </a:ln>
        </p:spPr>
        <p:txBody>
          <a:bodyPr/>
          <a:lstStyle/>
          <a:p>
            <a:endParaRPr lang="ar-SA"/>
          </a:p>
        </p:txBody>
      </p:sp>
      <p:sp>
        <p:nvSpPr>
          <p:cNvPr id="9220" name="Text Box 7"/>
          <p:cNvSpPr txBox="1">
            <a:spLocks noChangeArrowheads="1"/>
          </p:cNvSpPr>
          <p:nvPr/>
        </p:nvSpPr>
        <p:spPr bwMode="auto">
          <a:xfrm>
            <a:off x="5226050" y="685800"/>
            <a:ext cx="3536950" cy="1196975"/>
          </a:xfrm>
          <a:prstGeom prst="rect">
            <a:avLst/>
          </a:prstGeom>
          <a:noFill/>
          <a:ln w="9525">
            <a:solidFill>
              <a:srgbClr val="FF0000"/>
            </a:solidFill>
            <a:miter lim="800000"/>
            <a:headEnd/>
            <a:tailEnd/>
          </a:ln>
        </p:spPr>
        <p:txBody>
          <a:bodyPr>
            <a:spAutoFit/>
          </a:bodyPr>
          <a:lstStyle/>
          <a:p>
            <a:r>
              <a:rPr lang="en-US" altLang="en-US" b="1"/>
              <a:t>Decrease</a:t>
            </a:r>
            <a:r>
              <a:rPr lang="en-US" altLang="en-US"/>
              <a:t> </a:t>
            </a:r>
            <a:r>
              <a:rPr lang="en-US" altLang="en-US" b="1"/>
              <a:t>the tablet dissolution </a:t>
            </a:r>
          </a:p>
          <a:p>
            <a:r>
              <a:rPr lang="en-US" altLang="en-US" b="1"/>
              <a:t>of </a:t>
            </a:r>
            <a:r>
              <a:rPr lang="en-US" altLang="en-US" b="1">
                <a:solidFill>
                  <a:srgbClr val="FF0000"/>
                </a:solidFill>
              </a:rPr>
              <a:t>Ketoconazole </a:t>
            </a:r>
            <a:r>
              <a:rPr lang="en-US" altLang="en-US" b="1"/>
              <a:t>(acidic)</a:t>
            </a:r>
          </a:p>
        </p:txBody>
      </p:sp>
      <p:sp>
        <p:nvSpPr>
          <p:cNvPr id="9221" name="Text Box 8"/>
          <p:cNvSpPr txBox="1">
            <a:spLocks noChangeArrowheads="1"/>
          </p:cNvSpPr>
          <p:nvPr/>
        </p:nvSpPr>
        <p:spPr bwMode="auto">
          <a:xfrm>
            <a:off x="898525" y="3013075"/>
            <a:ext cx="920750" cy="457200"/>
          </a:xfrm>
          <a:prstGeom prst="rect">
            <a:avLst/>
          </a:prstGeom>
          <a:noFill/>
          <a:ln w="9525">
            <a:noFill/>
            <a:miter lim="800000"/>
            <a:headEnd/>
            <a:tailEnd/>
          </a:ln>
        </p:spPr>
        <p:txBody>
          <a:bodyPr wrap="none">
            <a:spAutoFit/>
          </a:bodyPr>
          <a:lstStyle/>
          <a:p>
            <a:r>
              <a:rPr lang="en-US" altLang="en-US" b="1"/>
              <a:t>Ex2., </a:t>
            </a:r>
          </a:p>
        </p:txBody>
      </p:sp>
      <p:sp>
        <p:nvSpPr>
          <p:cNvPr id="9222" name="Text Box 9"/>
          <p:cNvSpPr txBox="1">
            <a:spLocks noChangeArrowheads="1"/>
          </p:cNvSpPr>
          <p:nvPr/>
        </p:nvSpPr>
        <p:spPr bwMode="auto">
          <a:xfrm>
            <a:off x="1889125" y="3089275"/>
            <a:ext cx="2124075" cy="457200"/>
          </a:xfrm>
          <a:prstGeom prst="rect">
            <a:avLst/>
          </a:prstGeom>
          <a:noFill/>
          <a:ln w="9525">
            <a:noFill/>
            <a:miter lim="800000"/>
            <a:headEnd/>
            <a:tailEnd/>
          </a:ln>
        </p:spPr>
        <p:txBody>
          <a:bodyPr wrap="none">
            <a:spAutoFit/>
          </a:bodyPr>
          <a:lstStyle/>
          <a:p>
            <a:r>
              <a:rPr lang="en-US" altLang="en-US" b="1"/>
              <a:t>H2 antagonists</a:t>
            </a:r>
          </a:p>
        </p:txBody>
      </p:sp>
      <p:sp>
        <p:nvSpPr>
          <p:cNvPr id="9223" name="Line 10"/>
          <p:cNvSpPr>
            <a:spLocks noChangeShapeType="1"/>
          </p:cNvSpPr>
          <p:nvPr/>
        </p:nvSpPr>
        <p:spPr bwMode="auto">
          <a:xfrm>
            <a:off x="3886200" y="3429000"/>
            <a:ext cx="1295400" cy="0"/>
          </a:xfrm>
          <a:prstGeom prst="line">
            <a:avLst/>
          </a:prstGeom>
          <a:noFill/>
          <a:ln w="9525">
            <a:solidFill>
              <a:schemeClr val="tx1"/>
            </a:solidFill>
            <a:round/>
            <a:headEnd/>
            <a:tailEnd type="triangle" w="med" len="med"/>
          </a:ln>
        </p:spPr>
        <p:txBody>
          <a:bodyPr/>
          <a:lstStyle/>
          <a:p>
            <a:endParaRPr lang="ar-SA"/>
          </a:p>
        </p:txBody>
      </p:sp>
      <p:sp>
        <p:nvSpPr>
          <p:cNvPr id="9224" name="Line 15"/>
          <p:cNvSpPr>
            <a:spLocks noChangeShapeType="1"/>
          </p:cNvSpPr>
          <p:nvPr/>
        </p:nvSpPr>
        <p:spPr bwMode="auto">
          <a:xfrm flipV="1">
            <a:off x="5105400" y="1828800"/>
            <a:ext cx="1752600" cy="1676400"/>
          </a:xfrm>
          <a:prstGeom prst="line">
            <a:avLst/>
          </a:prstGeom>
          <a:noFill/>
          <a:ln w="9525">
            <a:solidFill>
              <a:schemeClr val="tx1"/>
            </a:solidFill>
            <a:round/>
            <a:headEnd/>
            <a:tailEnd type="triangle" w="med" len="med"/>
          </a:ln>
        </p:spPr>
        <p:txBody>
          <a:bodyPr/>
          <a:lstStyle/>
          <a:p>
            <a:endParaRPr lang="ar-SA"/>
          </a:p>
        </p:txBody>
      </p:sp>
      <p:sp>
        <p:nvSpPr>
          <p:cNvPr id="9225" name="Text Box 16"/>
          <p:cNvSpPr txBox="1">
            <a:spLocks noChangeArrowheads="1"/>
          </p:cNvSpPr>
          <p:nvPr/>
        </p:nvSpPr>
        <p:spPr bwMode="auto">
          <a:xfrm>
            <a:off x="746125" y="4384675"/>
            <a:ext cx="7364413" cy="1187450"/>
          </a:xfrm>
          <a:prstGeom prst="rect">
            <a:avLst/>
          </a:prstGeom>
          <a:noFill/>
          <a:ln w="9525">
            <a:noFill/>
            <a:miter lim="800000"/>
            <a:headEnd/>
            <a:tailEnd/>
          </a:ln>
        </p:spPr>
        <p:txBody>
          <a:bodyPr wrap="none">
            <a:spAutoFit/>
          </a:bodyPr>
          <a:lstStyle/>
          <a:p>
            <a:r>
              <a:rPr lang="en-US" altLang="en-US" b="1">
                <a:solidFill>
                  <a:srgbClr val="FF0000"/>
                </a:solidFill>
              </a:rPr>
              <a:t>Therefore</a:t>
            </a:r>
            <a:r>
              <a:rPr lang="en-US" altLang="en-US" b="1"/>
              <a:t>, these drugs must be separated by at least 2h</a:t>
            </a:r>
          </a:p>
          <a:p>
            <a:r>
              <a:rPr lang="en-US" altLang="en-US" b="1"/>
              <a:t> in the time of administration of both .</a:t>
            </a:r>
          </a:p>
          <a:p>
            <a:endParaRPr lang="en-US" altLang="en-US" b="1"/>
          </a:p>
        </p:txBody>
      </p:sp>
    </p:spTree>
  </p:cSld>
  <p:clrMapOvr>
    <a:masterClrMapping/>
  </p:clrMapOvr>
  <p:transition>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304800" y="381000"/>
            <a:ext cx="8534400" cy="1570038"/>
          </a:xfrm>
          <a:prstGeom prst="rect">
            <a:avLst/>
          </a:prstGeom>
          <a:noFill/>
          <a:ln w="9525">
            <a:noFill/>
            <a:miter lim="800000"/>
            <a:headEnd/>
            <a:tailEnd/>
          </a:ln>
        </p:spPr>
        <p:txBody>
          <a:bodyPr>
            <a:spAutoFit/>
          </a:bodyPr>
          <a:lstStyle/>
          <a:p>
            <a:r>
              <a:rPr lang="en-US" altLang="en-US">
                <a:solidFill>
                  <a:srgbClr val="92D050"/>
                </a:solidFill>
              </a:rPr>
              <a:t>b) </a:t>
            </a:r>
            <a:r>
              <a:rPr lang="en-US" altLang="en-US" b="1" i="1">
                <a:solidFill>
                  <a:srgbClr val="92D050"/>
                </a:solidFill>
              </a:rPr>
              <a:t>Altered intestinal bacterial flora ;</a:t>
            </a:r>
          </a:p>
          <a:p>
            <a:r>
              <a:rPr lang="en-US" altLang="en-US" i="1"/>
              <a:t>	</a:t>
            </a:r>
          </a:p>
          <a:p>
            <a:r>
              <a:rPr lang="en-US" altLang="en-US" b="1"/>
              <a:t>EX</a:t>
            </a:r>
            <a:r>
              <a:rPr lang="en-US" altLang="en-US" b="1">
                <a:solidFill>
                  <a:srgbClr val="6600FF"/>
                </a:solidFill>
              </a:rPr>
              <a:t>.,</a:t>
            </a:r>
            <a:r>
              <a:rPr lang="en-US" altLang="en-US" b="1">
                <a:solidFill>
                  <a:srgbClr val="CC0000"/>
                </a:solidFill>
              </a:rPr>
              <a:t>     </a:t>
            </a:r>
            <a:r>
              <a:rPr lang="en-US" altLang="en-US" b="1"/>
              <a:t>40% or more of the administered </a:t>
            </a:r>
            <a:r>
              <a:rPr lang="en-US" altLang="en-US" b="1">
                <a:solidFill>
                  <a:srgbClr val="CC0000"/>
                </a:solidFill>
              </a:rPr>
              <a:t>digoxin</a:t>
            </a:r>
            <a:r>
              <a:rPr lang="en-US" altLang="en-US" b="1"/>
              <a:t>  dose is     </a:t>
            </a:r>
          </a:p>
          <a:p>
            <a:r>
              <a:rPr lang="en-US" altLang="en-US" b="1"/>
              <a:t>	 metabolised by the intestinal flora.</a:t>
            </a:r>
          </a:p>
        </p:txBody>
      </p:sp>
      <p:sp>
        <p:nvSpPr>
          <p:cNvPr id="10243" name="Text Box 3"/>
          <p:cNvSpPr txBox="1">
            <a:spLocks noChangeArrowheads="1"/>
          </p:cNvSpPr>
          <p:nvPr/>
        </p:nvSpPr>
        <p:spPr bwMode="auto">
          <a:xfrm>
            <a:off x="1371600" y="2438400"/>
            <a:ext cx="6091238" cy="822325"/>
          </a:xfrm>
          <a:prstGeom prst="rect">
            <a:avLst/>
          </a:prstGeom>
          <a:noFill/>
          <a:ln w="9525">
            <a:noFill/>
            <a:miter lim="800000"/>
            <a:headEnd/>
            <a:tailEnd/>
          </a:ln>
        </p:spPr>
        <p:txBody>
          <a:bodyPr wrap="none">
            <a:spAutoFit/>
          </a:bodyPr>
          <a:lstStyle/>
          <a:p>
            <a:r>
              <a:rPr lang="en-US" altLang="en-US" b="1">
                <a:solidFill>
                  <a:srgbClr val="FF0000"/>
                </a:solidFill>
              </a:rPr>
              <a:t>Antibiotics</a:t>
            </a:r>
            <a:r>
              <a:rPr lang="en-US" altLang="en-US" b="1"/>
              <a:t> kill a large number of the normal </a:t>
            </a:r>
          </a:p>
          <a:p>
            <a:r>
              <a:rPr lang="en-US" altLang="en-US" b="1"/>
              <a:t>flora of the intestine</a:t>
            </a:r>
          </a:p>
        </p:txBody>
      </p:sp>
      <p:sp>
        <p:nvSpPr>
          <p:cNvPr id="10244" name="Line 5"/>
          <p:cNvSpPr>
            <a:spLocks noChangeShapeType="1"/>
          </p:cNvSpPr>
          <p:nvPr/>
        </p:nvSpPr>
        <p:spPr bwMode="auto">
          <a:xfrm>
            <a:off x="4038600" y="3048000"/>
            <a:ext cx="1981200" cy="0"/>
          </a:xfrm>
          <a:prstGeom prst="line">
            <a:avLst/>
          </a:prstGeom>
          <a:noFill/>
          <a:ln w="9525">
            <a:solidFill>
              <a:schemeClr val="tx1"/>
            </a:solidFill>
            <a:round/>
            <a:headEnd/>
            <a:tailEnd type="triangle" w="med" len="med"/>
          </a:ln>
        </p:spPr>
        <p:txBody>
          <a:bodyPr/>
          <a:lstStyle/>
          <a:p>
            <a:endParaRPr lang="ar-SA"/>
          </a:p>
        </p:txBody>
      </p:sp>
      <p:sp>
        <p:nvSpPr>
          <p:cNvPr id="10245" name="Line 6"/>
          <p:cNvSpPr>
            <a:spLocks noChangeShapeType="1"/>
          </p:cNvSpPr>
          <p:nvPr/>
        </p:nvSpPr>
        <p:spPr bwMode="auto">
          <a:xfrm>
            <a:off x="6019800" y="3124200"/>
            <a:ext cx="0" cy="762000"/>
          </a:xfrm>
          <a:prstGeom prst="line">
            <a:avLst/>
          </a:prstGeom>
          <a:noFill/>
          <a:ln w="9525">
            <a:solidFill>
              <a:schemeClr val="tx1"/>
            </a:solidFill>
            <a:round/>
            <a:headEnd/>
            <a:tailEnd type="triangle" w="med" len="med"/>
          </a:ln>
        </p:spPr>
        <p:txBody>
          <a:bodyPr/>
          <a:lstStyle/>
          <a:p>
            <a:endParaRPr lang="ar-SA"/>
          </a:p>
        </p:txBody>
      </p:sp>
      <p:sp>
        <p:nvSpPr>
          <p:cNvPr id="7174" name="Text Box 7"/>
          <p:cNvSpPr txBox="1">
            <a:spLocks noChangeArrowheads="1"/>
          </p:cNvSpPr>
          <p:nvPr/>
        </p:nvSpPr>
        <p:spPr bwMode="auto">
          <a:xfrm>
            <a:off x="4495800" y="3886200"/>
            <a:ext cx="3248025" cy="831850"/>
          </a:xfrm>
          <a:prstGeom prst="rect">
            <a:avLst/>
          </a:prstGeom>
          <a:noFill/>
          <a:ln w="9525">
            <a:solidFill>
              <a:srgbClr val="FF0000"/>
            </a:solidFill>
            <a:miter lim="800000"/>
            <a:headEnd/>
            <a:tailEnd/>
          </a:ln>
        </p:spPr>
        <p:txBody>
          <a:bodyPr wrap="none">
            <a:spAutoFit/>
          </a:bodyPr>
          <a:lstStyle/>
          <a:p>
            <a:pPr>
              <a:defRPr/>
            </a:pPr>
            <a:r>
              <a:rPr lang="en-US" b="1" dirty="0">
                <a:solidFill>
                  <a:schemeClr val="accent3"/>
                </a:solidFill>
              </a:rPr>
              <a:t>Increase </a:t>
            </a:r>
            <a:r>
              <a:rPr lang="en-US" b="1" dirty="0" err="1">
                <a:solidFill>
                  <a:schemeClr val="accent3"/>
                </a:solidFill>
              </a:rPr>
              <a:t>digoxin</a:t>
            </a:r>
            <a:r>
              <a:rPr lang="en-US" b="1" dirty="0">
                <a:solidFill>
                  <a:schemeClr val="accent3"/>
                </a:solidFill>
              </a:rPr>
              <a:t> conc. </a:t>
            </a:r>
          </a:p>
          <a:p>
            <a:pPr>
              <a:defRPr/>
            </a:pPr>
            <a:r>
              <a:rPr lang="en-US" b="1" dirty="0">
                <a:solidFill>
                  <a:schemeClr val="accent3"/>
                </a:solidFill>
              </a:rPr>
              <a:t>and increase its toxicity</a:t>
            </a:r>
          </a:p>
        </p:txBody>
      </p:sp>
    </p:spTree>
  </p:cSld>
  <p:clrMapOvr>
    <a:masterClrMapping/>
  </p:clrMapOvr>
  <p:transition>
    <p:pull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C753C02268AD6419DA4D9E816E69FF3" ma:contentTypeVersion="1" ma:contentTypeDescription="Create a new document." ma:contentTypeScope="" ma:versionID="723ab1dfddd5df8724ad6d37fd88a106">
  <xsd:schema xmlns:xsd="http://www.w3.org/2001/XMLSchema" xmlns:p="http://schemas.microsoft.com/office/2006/metadata/properties" xmlns:ns1="http://schemas.microsoft.com/sharepoint/v3" targetNamespace="http://schemas.microsoft.com/office/2006/metadata/properties" ma:root="true" ma:fieldsID="ddb0c952b897a810c8a4e377cff6bff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EDDC96E-B1C4-4A64-8AF1-0D4E990989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A19096C0-343A-485B-A19F-710CE6407D20}">
  <ds:schemaRefs>
    <ds:schemaRef ds:uri="http://schemas.microsoft.com/sharepoint/v3/contenttype/forms"/>
  </ds:schemaRefs>
</ds:datastoreItem>
</file>

<file path=customXml/itemProps3.xml><?xml version="1.0" encoding="utf-8"?>
<ds:datastoreItem xmlns:ds="http://schemas.openxmlformats.org/officeDocument/2006/customXml" ds:itemID="{374D8C6B-9934-4DB3-A5D1-145BF6600C5A}">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1558</TotalTime>
  <Words>1067</Words>
  <Application>Microsoft Office PowerPoint</Application>
  <PresentationFormat>On-screen Show (4:3)</PresentationFormat>
  <Paragraphs>218</Paragraphs>
  <Slides>24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Times New Roman</vt:lpstr>
      <vt:lpstr>Arial</vt:lpstr>
      <vt:lpstr>Calibri</vt:lpstr>
      <vt:lpstr>Wingdings</vt:lpstr>
      <vt:lpstr>Angsana New</vt:lpstr>
      <vt:lpstr>Cordia New</vt:lpstr>
      <vt:lpstr>Default Design</vt:lpstr>
      <vt:lpstr>DRUG  INTERACTIONS</vt:lpstr>
      <vt:lpstr>Drug interactions- objectives</vt:lpstr>
      <vt:lpstr>Drug interactions</vt:lpstr>
      <vt:lpstr>Drug interaction – risk factor</vt:lpstr>
      <vt:lpstr>Consequences of drug interactions</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Pharmacodynamic interaction</vt:lpstr>
      <vt:lpstr>Drug-Food interactions</vt:lpstr>
      <vt:lpstr>Changes in diet may alter drug action </vt:lpstr>
      <vt:lpstr>   Management of an adverse interaction</vt:lpstr>
      <vt:lpstr>Slide 24</vt:lpstr>
    </vt:vector>
  </TitlesOfParts>
  <Company>ksu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adel rashad</dc:creator>
  <cp:lastModifiedBy>DELL</cp:lastModifiedBy>
  <cp:revision>157</cp:revision>
  <dcterms:created xsi:type="dcterms:W3CDTF">2003-12-22T23:50:05Z</dcterms:created>
  <dcterms:modified xsi:type="dcterms:W3CDTF">2015-02-21T07:30:44Z</dcterms:modified>
</cp:coreProperties>
</file>