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27"/>
  </p:notesMasterIdLst>
  <p:sldIdLst>
    <p:sldId id="256" r:id="rId3"/>
    <p:sldId id="303" r:id="rId4"/>
    <p:sldId id="304" r:id="rId5"/>
    <p:sldId id="257" r:id="rId6"/>
    <p:sldId id="261" r:id="rId7"/>
    <p:sldId id="262" r:id="rId8"/>
    <p:sldId id="266" r:id="rId9"/>
    <p:sldId id="267" r:id="rId10"/>
    <p:sldId id="269" r:id="rId11"/>
    <p:sldId id="271" r:id="rId12"/>
    <p:sldId id="273" r:id="rId13"/>
    <p:sldId id="275" r:id="rId14"/>
    <p:sldId id="274" r:id="rId15"/>
    <p:sldId id="305" r:id="rId16"/>
    <p:sldId id="309" r:id="rId17"/>
    <p:sldId id="310" r:id="rId18"/>
    <p:sldId id="288" r:id="rId19"/>
    <p:sldId id="300" r:id="rId20"/>
    <p:sldId id="292" r:id="rId21"/>
    <p:sldId id="295" r:id="rId22"/>
    <p:sldId id="296" r:id="rId23"/>
    <p:sldId id="297" r:id="rId24"/>
    <p:sldId id="308" r:id="rId25"/>
    <p:sldId id="299" r:id="rId26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F1794-689B-4047-BF2E-C62D630D5543}" type="datetimeFigureOut">
              <a:rPr lang="en-US" smtClean="0"/>
              <a:pPr/>
              <a:t>2/21/2015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AB9A0-7358-4A9F-816C-C18494598A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2552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E3B78D-8F06-4997-B8D7-D03B1D61D1C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75A68-4037-4F5D-A215-74537FD7483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6F2BA-8090-4108-8F1E-980CB1C0A96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IN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IN"/>
              <a:t>Click to edit Master subtitle style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739E6C-CBC4-44DE-ACB2-8FF36BC516D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CE17C-561F-4EDE-AA96-14D75F70AB9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E7CDD-7468-4C92-8506-E2F9AEE1D04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A183A-EC37-4394-8341-158570A3100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8A7A8-5FDB-48F1-AF29-DE5F66B0937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C8BDE-A39F-4A40-89D0-912D59D4F0D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93DCD-92A5-46C6-A5A9-8E10342577A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4030-B51D-4AFD-90ED-8B31EA7C7F0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F0FBA-2C51-42FA-A9D4-CF400BA1774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0F3FC-440F-41AE-8899-FCBD87FE4F5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94D3-B86F-49F4-8190-442380DBF3C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594AC-DB0D-419A-970D-5E30ABBC96A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FD27-1838-4E65-9D05-242BE567A29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807E5-C20B-46D4-8BBE-57F7BD02AF7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2F718-7543-4559-815A-D7F6E033982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3A9-6924-4566-8C11-A17B84C73FB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FC855-4ACB-429B-A53B-0360A87F48F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91FD-81EC-41A3-89FE-25E26560DD5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5BA14-4141-4C1F-AE3A-C9536F7A49F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B29C0E-186C-4C8F-9D1D-F1D385077B1E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FEF74A-10CA-4C77-B696-8EA6E62CCF9D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Adverse Drug Reaction 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142900"/>
            <a:ext cx="6316662" cy="1143000"/>
          </a:xfrm>
        </p:spPr>
        <p:txBody>
          <a:bodyPr/>
          <a:lstStyle/>
          <a:p>
            <a:r>
              <a:rPr lang="en-US" dirty="0" smtClean="0"/>
              <a:t>Type C: Chronic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361" y="1600200"/>
            <a:ext cx="9020175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Dose &amp; time related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Uncommon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Related to cumulative dose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Drug given for prolonged period of time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e.g.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SLE with Hydralazine 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HPA suppression with Corticosteroids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214338"/>
            <a:ext cx="6316662" cy="1143000"/>
          </a:xfrm>
        </p:spPr>
        <p:txBody>
          <a:bodyPr/>
          <a:lstStyle/>
          <a:p>
            <a:r>
              <a:rPr lang="en-US" dirty="0" smtClean="0"/>
              <a:t>Type D: Delayed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214422"/>
            <a:ext cx="8162951" cy="49117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Time related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Uncommon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Apparent sometimes after stoppage of drug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e.g.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Vaginal </a:t>
            </a:r>
            <a:r>
              <a:rPr lang="en-US" dirty="0" err="1" smtClean="0"/>
              <a:t>adenocarcinoma</a:t>
            </a:r>
            <a:r>
              <a:rPr lang="en-US" dirty="0" smtClean="0"/>
              <a:t> with DES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 smtClean="0"/>
              <a:t>Tardive</a:t>
            </a:r>
            <a:r>
              <a:rPr lang="en-US" dirty="0" smtClean="0"/>
              <a:t> </a:t>
            </a:r>
            <a:r>
              <a:rPr lang="en-US" dirty="0" err="1" smtClean="0"/>
              <a:t>dyskinesia</a:t>
            </a:r>
            <a:r>
              <a:rPr lang="en-US" dirty="0" smtClean="0"/>
              <a:t> with CPZ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214338"/>
            <a:ext cx="6316662" cy="1143000"/>
          </a:xfrm>
        </p:spPr>
        <p:txBody>
          <a:bodyPr/>
          <a:lstStyle/>
          <a:p>
            <a:r>
              <a:rPr lang="en-US" dirty="0" smtClean="0"/>
              <a:t>Type E: End of Dose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5" y="1357298"/>
            <a:ext cx="8734455" cy="47688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Uncommon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Occur after withdrawal of therapy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e.g.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Acute adrenal insufficiency on stoppage of corticosteroids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71462"/>
            <a:ext cx="6316662" cy="1143000"/>
          </a:xfrm>
        </p:spPr>
        <p:txBody>
          <a:bodyPr/>
          <a:lstStyle/>
          <a:p>
            <a:r>
              <a:rPr lang="en-US" dirty="0" smtClean="0"/>
              <a:t>Type F: Failure of 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8162951" cy="47688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Common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Dose related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Often caused by drug interactions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e.g.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Oral contraceptive failure with Rifampicin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Drug Dependence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493793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Drug dependence </a:t>
            </a:r>
            <a:r>
              <a:rPr lang="en-US" dirty="0"/>
              <a:t>is a state in which use of drugs </a:t>
            </a:r>
            <a:r>
              <a:rPr lang="en-US" dirty="0" smtClean="0"/>
              <a:t>for personal </a:t>
            </a:r>
            <a:r>
              <a:rPr lang="en-US" dirty="0"/>
              <a:t>satisfaction is accorded a higher </a:t>
            </a:r>
            <a:r>
              <a:rPr lang="en-US" dirty="0" smtClean="0"/>
              <a:t>priority than </a:t>
            </a:r>
            <a:r>
              <a:rPr lang="en-US" dirty="0"/>
              <a:t>other basic </a:t>
            </a:r>
            <a:r>
              <a:rPr lang="en-US" dirty="0" smtClean="0"/>
              <a:t>needs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676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96647" cy="630932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1. Psychological dependence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hen </a:t>
            </a:r>
            <a:r>
              <a:rPr lang="en-US" sz="2000" dirty="0"/>
              <a:t>individual believes </a:t>
            </a:r>
            <a:r>
              <a:rPr lang="en-US" sz="2000" dirty="0" smtClean="0"/>
              <a:t>that optimal </a:t>
            </a:r>
            <a:r>
              <a:rPr lang="en-US" sz="2000" dirty="0"/>
              <a:t>state of wellbeing is achieved </a:t>
            </a:r>
            <a:r>
              <a:rPr lang="en-US" sz="2000" dirty="0" smtClean="0"/>
              <a:t>only through actions </a:t>
            </a:r>
            <a:r>
              <a:rPr lang="en-US" sz="2000" dirty="0"/>
              <a:t>of </a:t>
            </a:r>
            <a:r>
              <a:rPr lang="en-US" sz="2000" dirty="0" smtClean="0"/>
              <a:t>drug</a:t>
            </a:r>
          </a:p>
          <a:p>
            <a:pPr lvl="1"/>
            <a:r>
              <a:rPr lang="en-US" sz="2000" dirty="0" smtClean="0"/>
              <a:t>May </a:t>
            </a:r>
            <a:r>
              <a:rPr lang="en-US" sz="2000" dirty="0"/>
              <a:t>start </a:t>
            </a:r>
            <a:r>
              <a:rPr lang="en-US" sz="2000" dirty="0" smtClean="0"/>
              <a:t>as liking </a:t>
            </a:r>
            <a:r>
              <a:rPr lang="en-US" sz="2000" dirty="0"/>
              <a:t>for </a:t>
            </a:r>
            <a:r>
              <a:rPr lang="en-US" sz="2000" dirty="0" smtClean="0"/>
              <a:t>drug </a:t>
            </a:r>
            <a:r>
              <a:rPr lang="en-US" sz="2000" dirty="0"/>
              <a:t>effects </a:t>
            </a:r>
            <a:r>
              <a:rPr lang="en-US" sz="2000" dirty="0" smtClean="0"/>
              <a:t>&amp; may </a:t>
            </a:r>
            <a:r>
              <a:rPr lang="en-US" sz="2000" dirty="0"/>
              <a:t>progress </a:t>
            </a:r>
            <a:r>
              <a:rPr lang="en-US" sz="2000" dirty="0" smtClean="0"/>
              <a:t>to compulsive </a:t>
            </a:r>
            <a:r>
              <a:rPr lang="en-US" sz="2000" dirty="0"/>
              <a:t>drug use in some </a:t>
            </a:r>
            <a:r>
              <a:rPr lang="en-US" sz="2000" dirty="0" smtClean="0"/>
              <a:t>individuals</a:t>
            </a:r>
          </a:p>
          <a:p>
            <a:pPr lvl="1"/>
            <a:r>
              <a:rPr lang="en-US" sz="2000" dirty="0" err="1" smtClean="0"/>
              <a:t>E.g</a:t>
            </a:r>
            <a:r>
              <a:rPr lang="en-US" sz="2000" dirty="0" smtClean="0"/>
              <a:t>: opioids</a:t>
            </a:r>
            <a:r>
              <a:rPr lang="en-US" sz="2000" dirty="0"/>
              <a:t>, </a:t>
            </a:r>
            <a:r>
              <a:rPr lang="en-US" sz="2000" dirty="0" smtClean="0"/>
              <a:t>cocaine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2. Physical </a:t>
            </a:r>
            <a:r>
              <a:rPr lang="en-US" sz="2000" b="1" dirty="0"/>
              <a:t>dependence</a:t>
            </a:r>
          </a:p>
          <a:p>
            <a:r>
              <a:rPr lang="en-US" sz="2000" dirty="0" smtClean="0"/>
              <a:t>An </a:t>
            </a:r>
            <a:r>
              <a:rPr lang="en-US" sz="2000" dirty="0"/>
              <a:t>altered </a:t>
            </a:r>
            <a:r>
              <a:rPr lang="en-US" sz="2000" dirty="0" smtClean="0"/>
              <a:t>physiological state </a:t>
            </a:r>
          </a:p>
          <a:p>
            <a:r>
              <a:rPr lang="en-US" sz="2000" dirty="0" smtClean="0"/>
              <a:t>Produced </a:t>
            </a:r>
            <a:r>
              <a:rPr lang="en-US" sz="2000" dirty="0"/>
              <a:t>by repeated </a:t>
            </a:r>
            <a:r>
              <a:rPr lang="en-US" sz="2000" dirty="0" smtClean="0"/>
              <a:t>administration of </a:t>
            </a:r>
            <a:r>
              <a:rPr lang="en-US" sz="2000" dirty="0"/>
              <a:t>a drug </a:t>
            </a:r>
            <a:endParaRPr lang="en-US" sz="2000" dirty="0" smtClean="0"/>
          </a:p>
          <a:p>
            <a:r>
              <a:rPr lang="en-US" sz="2000" dirty="0" smtClean="0"/>
              <a:t>Need for presence </a:t>
            </a:r>
            <a:r>
              <a:rPr lang="en-US" sz="2000" dirty="0"/>
              <a:t>of </a:t>
            </a:r>
            <a:r>
              <a:rPr lang="en-US" sz="2000" dirty="0" smtClean="0"/>
              <a:t>drug </a:t>
            </a:r>
            <a:r>
              <a:rPr lang="en-US" sz="2000" dirty="0"/>
              <a:t>to maintain </a:t>
            </a:r>
            <a:r>
              <a:rPr lang="en-US" sz="2000" dirty="0" smtClean="0"/>
              <a:t>physiological equilibrium</a:t>
            </a:r>
          </a:p>
          <a:p>
            <a:r>
              <a:rPr lang="en-US" sz="2000" dirty="0" smtClean="0"/>
              <a:t>Discontinuation </a:t>
            </a:r>
            <a:r>
              <a:rPr lang="en-US" sz="2000" dirty="0"/>
              <a:t>of </a:t>
            </a:r>
            <a:r>
              <a:rPr lang="en-US" sz="2000" dirty="0" smtClean="0"/>
              <a:t>drug results in </a:t>
            </a:r>
            <a:r>
              <a:rPr lang="en-US" sz="2000" dirty="0"/>
              <a:t>a characteristic withdrawal (abstinence) syndrome </a:t>
            </a:r>
          </a:p>
          <a:p>
            <a:r>
              <a:rPr lang="en-US" sz="2000" dirty="0" err="1" smtClean="0"/>
              <a:t>E.g</a:t>
            </a:r>
            <a:r>
              <a:rPr lang="en-US" sz="2000" dirty="0" smtClean="0"/>
              <a:t> : Alcohol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672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624639" cy="57214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3. Drug abuse</a:t>
            </a:r>
          </a:p>
          <a:p>
            <a:pPr lvl="1"/>
            <a:r>
              <a:rPr lang="en-US" dirty="0"/>
              <a:t>Refers to use of a drug by self medication</a:t>
            </a:r>
          </a:p>
          <a:p>
            <a:pPr lvl="1"/>
            <a:r>
              <a:rPr lang="en-US" dirty="0" smtClean="0"/>
              <a:t>Not approved by medical </a:t>
            </a:r>
            <a:r>
              <a:rPr lang="en-US" dirty="0"/>
              <a:t>and social patterns </a:t>
            </a:r>
          </a:p>
          <a:p>
            <a:pPr lvl="1"/>
            <a:r>
              <a:rPr lang="en-US" dirty="0" err="1" smtClean="0"/>
              <a:t>Coccaine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4.Drug addiction</a:t>
            </a:r>
          </a:p>
          <a:p>
            <a:pPr lvl="1"/>
            <a:r>
              <a:rPr lang="en-US" dirty="0" smtClean="0"/>
              <a:t>Pattern of compulsive drug </a:t>
            </a:r>
            <a:r>
              <a:rPr lang="en-US" dirty="0"/>
              <a:t>use characterized by overwhelming </a:t>
            </a:r>
            <a:r>
              <a:rPr lang="en-US" dirty="0" smtClean="0"/>
              <a:t>involvement with </a:t>
            </a:r>
            <a:r>
              <a:rPr lang="en-US" dirty="0"/>
              <a:t>the use of a </a:t>
            </a:r>
            <a:r>
              <a:rPr lang="en-US" dirty="0" smtClean="0"/>
              <a:t>drug</a:t>
            </a:r>
          </a:p>
          <a:p>
            <a:pPr lvl="1"/>
            <a:r>
              <a:rPr lang="en-US" dirty="0" smtClean="0"/>
              <a:t>E.g. Amphetamines</a:t>
            </a:r>
            <a:r>
              <a:rPr lang="en-US" dirty="0"/>
              <a:t>, cocaine, cannabis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010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734455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dirty="0" smtClean="0"/>
              <a:t>Toxicology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214338"/>
            <a:ext cx="6316662" cy="1143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663017" cy="52149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Toxicology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Science deals with poison with reference to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Source, properties, mode of action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Symptoms, lethal dose, treatment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Poison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Substance which when administered, inhaled/ ingested, capable of acting deleteriously on human body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9" y="571480"/>
            <a:ext cx="8305827" cy="1143000"/>
          </a:xfrm>
        </p:spPr>
        <p:txBody>
          <a:bodyPr/>
          <a:lstStyle/>
          <a:p>
            <a:r>
              <a:rPr lang="en-US" dirty="0" smtClean="0"/>
              <a:t>Initial management of toxicity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142984"/>
            <a:ext cx="8020075" cy="5500726"/>
          </a:xfrm>
        </p:spPr>
        <p:txBody>
          <a:bodyPr/>
          <a:lstStyle/>
          <a:p>
            <a:pPr>
              <a:tabLst>
                <a:tab pos="1350963" algn="l"/>
              </a:tabLst>
            </a:pPr>
            <a:r>
              <a:rPr lang="en-US" dirty="0" smtClean="0"/>
              <a:t>Airway</a:t>
            </a:r>
          </a:p>
          <a:p>
            <a:pPr>
              <a:tabLst>
                <a:tab pos="1350963" algn="l"/>
              </a:tabLst>
            </a:pPr>
            <a:r>
              <a:rPr lang="en-US" dirty="0" smtClean="0"/>
              <a:t>Breathing</a:t>
            </a:r>
          </a:p>
          <a:p>
            <a:pPr>
              <a:tabLst>
                <a:tab pos="1350963" algn="l"/>
              </a:tabLst>
            </a:pPr>
            <a:r>
              <a:rPr lang="en-US" dirty="0" smtClean="0"/>
              <a:t>Circulation</a:t>
            </a:r>
          </a:p>
          <a:p>
            <a:pPr>
              <a:tabLst>
                <a:tab pos="1350963" algn="l"/>
              </a:tabLst>
            </a:pPr>
            <a:r>
              <a:rPr lang="en-US" dirty="0" smtClean="0"/>
              <a:t>History  </a:t>
            </a:r>
          </a:p>
          <a:p>
            <a:pPr>
              <a:tabLst>
                <a:tab pos="1350963" algn="l"/>
              </a:tabLst>
            </a:pPr>
            <a:r>
              <a:rPr lang="en-US" dirty="0" smtClean="0"/>
              <a:t>Physical Examination</a:t>
            </a:r>
          </a:p>
          <a:p>
            <a:pPr lvl="1">
              <a:buFont typeface="Wingdings" pitchFamily="2" charset="2"/>
              <a:buChar char="ü"/>
              <a:tabLst>
                <a:tab pos="1350963" algn="l"/>
              </a:tabLst>
            </a:pPr>
            <a:r>
              <a:rPr lang="en-US" dirty="0" smtClean="0"/>
              <a:t>Vital signs</a:t>
            </a:r>
          </a:p>
          <a:p>
            <a:pPr lvl="1">
              <a:buFont typeface="Wingdings" pitchFamily="2" charset="2"/>
              <a:buChar char="ü"/>
              <a:tabLst>
                <a:tab pos="1350963" algn="l"/>
              </a:tabLst>
            </a:pPr>
            <a:r>
              <a:rPr lang="en-US" dirty="0" smtClean="0"/>
              <a:t>Eyes</a:t>
            </a:r>
          </a:p>
          <a:p>
            <a:pPr lvl="1">
              <a:buFont typeface="Wingdings" pitchFamily="2" charset="2"/>
              <a:buChar char="ü"/>
              <a:tabLst>
                <a:tab pos="1350963" algn="l"/>
              </a:tabLst>
            </a:pPr>
            <a:r>
              <a:rPr lang="en-US" dirty="0" smtClean="0"/>
              <a:t>Mouth</a:t>
            </a:r>
          </a:p>
          <a:p>
            <a:pPr lvl="1">
              <a:buFont typeface="Wingdings" pitchFamily="2" charset="2"/>
              <a:buChar char="ü"/>
              <a:tabLst>
                <a:tab pos="1350963" algn="l"/>
              </a:tabLst>
            </a:pPr>
            <a:r>
              <a:rPr lang="en-US" dirty="0" smtClean="0"/>
              <a:t>Skin</a:t>
            </a:r>
          </a:p>
          <a:p>
            <a:pPr lvl="1">
              <a:buFont typeface="Wingdings" pitchFamily="2" charset="2"/>
              <a:buChar char="ü"/>
              <a:tabLst>
                <a:tab pos="1350963" algn="l"/>
              </a:tabLst>
            </a:pPr>
            <a:r>
              <a:rPr lang="en-US" dirty="0" smtClean="0"/>
              <a:t>Abdomen</a:t>
            </a:r>
          </a:p>
          <a:p>
            <a:pPr lvl="1">
              <a:buFont typeface="Wingdings" pitchFamily="2" charset="2"/>
              <a:buChar char="ü"/>
              <a:tabLst>
                <a:tab pos="1350963" algn="l"/>
              </a:tabLst>
            </a:pPr>
            <a:r>
              <a:rPr lang="en-US" dirty="0" smtClean="0"/>
              <a:t>Nervous system </a:t>
            </a:r>
          </a:p>
          <a:p>
            <a:pPr lvl="1">
              <a:tabLst>
                <a:tab pos="1350963" algn="l"/>
              </a:tabLst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584599"/>
            <a:ext cx="8261456" cy="5012753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Explain </a:t>
            </a:r>
            <a:r>
              <a:rPr lang="en-US" dirty="0"/>
              <a:t>Pharmacovigilance &amp; various types of adverse drug reactions. </a:t>
            </a:r>
          </a:p>
          <a:p>
            <a:r>
              <a:rPr lang="en-US" dirty="0" smtClean="0"/>
              <a:t>List </a:t>
            </a:r>
            <a:r>
              <a:rPr lang="en-US" dirty="0"/>
              <a:t>some common adverse effects &amp; toxicities with examples. </a:t>
            </a:r>
          </a:p>
          <a:p>
            <a:r>
              <a:rPr lang="en-US" dirty="0" smtClean="0"/>
              <a:t>Discuss </a:t>
            </a:r>
            <a:r>
              <a:rPr lang="en-US" dirty="0"/>
              <a:t>drug dependence &amp; its public health importance. </a:t>
            </a:r>
          </a:p>
          <a:p>
            <a:r>
              <a:rPr lang="en-US" dirty="0" smtClean="0"/>
              <a:t>Describe </a:t>
            </a:r>
            <a:r>
              <a:rPr lang="en-US" dirty="0"/>
              <a:t>principles of toxicology &amp; treatment of poisoning in general. </a:t>
            </a:r>
          </a:p>
          <a:p>
            <a:r>
              <a:rPr lang="en-US" dirty="0" smtClean="0"/>
              <a:t>Describe </a:t>
            </a:r>
            <a:r>
              <a:rPr lang="en-US" dirty="0"/>
              <a:t>Idiosyncratic reactions.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001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147" y="274638"/>
            <a:ext cx="8162951" cy="1143000"/>
          </a:xfrm>
        </p:spPr>
        <p:txBody>
          <a:bodyPr/>
          <a:lstStyle/>
          <a:p>
            <a:r>
              <a:rPr lang="en-US" dirty="0" smtClean="0"/>
              <a:t>Initial management of toxicity  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643050"/>
            <a:ext cx="8091513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Laboratory reports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Arterial blood gases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Electrolytes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Renal function test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Echocardiogram</a:t>
            </a:r>
          </a:p>
          <a:p>
            <a:pPr lvl="1">
              <a:lnSpc>
                <a:spcPct val="150000"/>
              </a:lnSpc>
              <a:buNone/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357214"/>
            <a:ext cx="6316662" cy="1143000"/>
          </a:xfrm>
        </p:spPr>
        <p:txBody>
          <a:bodyPr/>
          <a:lstStyle/>
          <a:p>
            <a:r>
              <a:rPr lang="en-US" dirty="0" smtClean="0"/>
              <a:t>Decontamination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147" y="1600200"/>
            <a:ext cx="8234389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Skin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Gastrointestinal tract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Emesis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Gastric </a:t>
            </a:r>
            <a:r>
              <a:rPr lang="en-US" dirty="0" err="1" smtClean="0"/>
              <a:t>lavage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Activated charcoal</a:t>
            </a:r>
          </a:p>
          <a:p>
            <a:pPr lvl="1">
              <a:lnSpc>
                <a:spcPct val="150000"/>
              </a:lnSpc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24"/>
            <a:ext cx="6316662" cy="1143000"/>
          </a:xfrm>
        </p:spPr>
        <p:txBody>
          <a:bodyPr/>
          <a:lstStyle/>
          <a:p>
            <a:r>
              <a:rPr lang="en-US" dirty="0" smtClean="0"/>
              <a:t>Specific Antidote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22</a:t>
            </a:fld>
            <a:endParaRPr lang="en-I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2844" y="1071545"/>
          <a:ext cx="8877331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677"/>
                <a:gridCol w="2690544"/>
                <a:gridCol w="2959110"/>
              </a:tblGrid>
              <a:tr h="614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Poison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Antidote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Dose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</a:tr>
              <a:tr h="10599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Anticholinesterases</a:t>
                      </a:r>
                      <a:r>
                        <a:rPr lang="en-US" dirty="0" smtClean="0"/>
                        <a:t>, OPC, </a:t>
                      </a:r>
                      <a:r>
                        <a:rPr lang="en-US" dirty="0" err="1" smtClean="0"/>
                        <a:t>Carbamate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Atropine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 mg IV</a:t>
                      </a:r>
                      <a:r>
                        <a:rPr lang="en-US" baseline="0" dirty="0" smtClean="0"/>
                        <a:t>, repeated every 5- 10 min till </a:t>
                      </a:r>
                      <a:r>
                        <a:rPr lang="en-US" baseline="0" dirty="0" err="1" smtClean="0"/>
                        <a:t>atropinization</a:t>
                      </a:r>
                      <a:r>
                        <a:rPr lang="en-US" baseline="0" dirty="0" smtClean="0"/>
                        <a:t> occur </a:t>
                      </a:r>
                      <a:endParaRPr lang="en-IN" dirty="0"/>
                    </a:p>
                  </a:txBody>
                  <a:tcPr/>
                </a:tc>
              </a:tr>
              <a:tr h="614086">
                <a:tc>
                  <a:txBody>
                    <a:bodyPr/>
                    <a:lstStyle/>
                    <a:p>
                      <a:r>
                        <a:rPr lang="en-US" dirty="0" smtClean="0"/>
                        <a:t>Benzodiazepines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Flumazenil</a:t>
                      </a:r>
                      <a:r>
                        <a:rPr lang="en-US" dirty="0" smtClean="0"/>
                        <a:t>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 mg IV </a:t>
                      </a:r>
                      <a:r>
                        <a:rPr lang="en-US" dirty="0" err="1" smtClean="0"/>
                        <a:t>upto</a:t>
                      </a:r>
                      <a:r>
                        <a:rPr lang="en-US" dirty="0" smtClean="0"/>
                        <a:t> 3 mg</a:t>
                      </a:r>
                      <a:endParaRPr lang="en-IN" dirty="0"/>
                    </a:p>
                  </a:txBody>
                  <a:tcPr/>
                </a:tc>
              </a:tr>
              <a:tr h="720903">
                <a:tc>
                  <a:txBody>
                    <a:bodyPr/>
                    <a:lstStyle/>
                    <a:p>
                      <a:r>
                        <a:rPr lang="en-US" dirty="0" smtClean="0"/>
                        <a:t>Methanol,</a:t>
                      </a:r>
                      <a:r>
                        <a:rPr lang="en-US" baseline="0" dirty="0" smtClean="0"/>
                        <a:t> Ethylene Glycol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0.7</a:t>
                      </a:r>
                      <a:r>
                        <a:rPr lang="en-US" baseline="0" dirty="0" smtClean="0"/>
                        <a:t> mg/kg IV followed by 0.15 mg/kg/h</a:t>
                      </a:r>
                      <a:endParaRPr lang="en-IN" dirty="0"/>
                    </a:p>
                  </a:txBody>
                  <a:tcPr/>
                </a:tc>
              </a:tr>
              <a:tr h="720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Methanol,</a:t>
                      </a:r>
                      <a:r>
                        <a:rPr lang="en-US" baseline="0" dirty="0" smtClean="0"/>
                        <a:t> Ethylene Glycol 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Fomepizole</a:t>
                      </a:r>
                      <a:r>
                        <a:rPr lang="en-US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15 mg/kg IV followed by 10 mg/kg</a:t>
                      </a:r>
                      <a:r>
                        <a:rPr lang="en-US" baseline="0" dirty="0" smtClean="0"/>
                        <a:t> every 12 h</a:t>
                      </a:r>
                      <a:endParaRPr lang="en-IN" dirty="0"/>
                    </a:p>
                  </a:txBody>
                  <a:tcPr/>
                </a:tc>
              </a:tr>
              <a:tr h="614086">
                <a:tc>
                  <a:txBody>
                    <a:bodyPr/>
                    <a:lstStyle/>
                    <a:p>
                      <a:r>
                        <a:rPr lang="en-US" dirty="0" smtClean="0"/>
                        <a:t>Narcotic drugs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Naloxone</a:t>
                      </a:r>
                      <a:r>
                        <a:rPr lang="en-US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 mg IV/ IM </a:t>
                      </a:r>
                      <a:endParaRPr lang="en-IN" dirty="0"/>
                    </a:p>
                  </a:txBody>
                  <a:tcPr/>
                </a:tc>
              </a:tr>
              <a:tr h="61408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Anticholinergic</a:t>
                      </a:r>
                      <a:r>
                        <a:rPr lang="en-US" dirty="0" smtClean="0"/>
                        <a:t> agents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Physostigmine</a:t>
                      </a:r>
                      <a:r>
                        <a:rPr lang="en-US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0.5-</a:t>
                      </a:r>
                      <a:r>
                        <a:rPr lang="en-US" baseline="0" dirty="0" smtClean="0"/>
                        <a:t> 1 mg IV </a:t>
                      </a:r>
                      <a:endParaRPr lang="en-IN" dirty="0"/>
                    </a:p>
                  </a:txBody>
                  <a:tcPr/>
                </a:tc>
              </a:tr>
              <a:tr h="614086">
                <a:tc>
                  <a:txBody>
                    <a:bodyPr/>
                    <a:lstStyle/>
                    <a:p>
                      <a:r>
                        <a:rPr lang="en-US" dirty="0" smtClean="0"/>
                        <a:t>OPC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Pralidoxime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 g IV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Idiosyncratic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8120583" cy="4525963"/>
          </a:xfrm>
        </p:spPr>
        <p:txBody>
          <a:bodyPr/>
          <a:lstStyle/>
          <a:p>
            <a:r>
              <a:rPr lang="en-US" altLang="en-US" dirty="0" smtClean="0"/>
              <a:t>Genetically </a:t>
            </a:r>
            <a:r>
              <a:rPr lang="en-US" altLang="en-US" dirty="0"/>
              <a:t>determined abnormal </a:t>
            </a:r>
            <a:r>
              <a:rPr lang="en-US" altLang="en-US" dirty="0" smtClean="0"/>
              <a:t>response of a drug</a:t>
            </a:r>
          </a:p>
          <a:p>
            <a:r>
              <a:rPr lang="en-US" altLang="en-US" dirty="0" smtClean="0"/>
              <a:t>Unique feature of individual, not found in majority of subjects.</a:t>
            </a:r>
          </a:p>
          <a:p>
            <a:r>
              <a:rPr lang="en-US" altLang="en-US" dirty="0" err="1" smtClean="0"/>
              <a:t>Eg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Barbiturates causes excitement and mental confusion in some subjects. 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23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557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24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643042" y="2714620"/>
            <a:ext cx="66800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Pharmacovigilance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552631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en-US" dirty="0"/>
              <a:t>Science of collecting, monitoring, researching, assessing and evaluating information from health care providers and patients on adverse effects of medications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50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0"/>
            <a:ext cx="8520141" cy="1143000"/>
          </a:xfrm>
        </p:spPr>
        <p:txBody>
          <a:bodyPr/>
          <a:lstStyle/>
          <a:p>
            <a:r>
              <a:rPr lang="en-US" dirty="0" smtClean="0"/>
              <a:t>Adverse drug reaction (ADR) (WHO) 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624639" cy="5121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Response to a drug that is noxious &amp; unintended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Occurs at doses normally used in man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prophylaxis, diagnosis or therapy  of disease or for modification of physiological functions</a:t>
            </a:r>
          </a:p>
          <a:p>
            <a:pPr>
              <a:lnSpc>
                <a:spcPct val="150000"/>
              </a:lnSpc>
            </a:pPr>
            <a:r>
              <a:rPr lang="en-US" dirty="0"/>
              <a:t>Should require an intervention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Warning, Dose adjustment, Stoppage </a:t>
            </a:r>
            <a:r>
              <a:rPr lang="en-US" dirty="0"/>
              <a:t>of </a:t>
            </a:r>
            <a:r>
              <a:rPr lang="en-US" dirty="0" smtClean="0"/>
              <a:t>therapy, Intervention </a:t>
            </a:r>
            <a:r>
              <a:rPr lang="en-US" dirty="0"/>
              <a:t>for treatment of ADRs</a:t>
            </a:r>
            <a:endParaRPr lang="en-IN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71462"/>
            <a:ext cx="6316662" cy="1143000"/>
          </a:xfrm>
        </p:spPr>
        <p:txBody>
          <a:bodyPr/>
          <a:lstStyle/>
          <a:p>
            <a:r>
              <a:rPr lang="en-US" dirty="0" smtClean="0"/>
              <a:t>Side Effects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600200"/>
            <a:ext cx="8020075" cy="4525963"/>
          </a:xfrm>
        </p:spPr>
        <p:txBody>
          <a:bodyPr/>
          <a:lstStyle/>
          <a:p>
            <a:r>
              <a:rPr lang="en-US" dirty="0" smtClean="0"/>
              <a:t>Undesirable effects which may accompany beneficial effects of drug </a:t>
            </a:r>
          </a:p>
          <a:p>
            <a:r>
              <a:rPr lang="en-US" dirty="0" smtClean="0"/>
              <a:t>Not so harmful as to stop drug</a:t>
            </a:r>
          </a:p>
          <a:p>
            <a:r>
              <a:rPr lang="en-US" dirty="0" smtClean="0"/>
              <a:t>e.g.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Dryness of mouth with atropine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Tachycardia with ephedrine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6" y="-142900"/>
            <a:ext cx="6316662" cy="1143000"/>
          </a:xfrm>
        </p:spPr>
        <p:txBody>
          <a:bodyPr/>
          <a:lstStyle/>
          <a:p>
            <a:r>
              <a:rPr lang="en-US" dirty="0" smtClean="0"/>
              <a:t>Toxicity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571612"/>
            <a:ext cx="7929619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Exaggeration of desired therapeutic effect at higher doses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Dose related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Coma due to barbiturates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Delirium, hyperpyrexia in atropine overdose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57" y="0"/>
            <a:ext cx="8805893" cy="1143000"/>
          </a:xfrm>
        </p:spPr>
        <p:txBody>
          <a:bodyPr/>
          <a:lstStyle/>
          <a:p>
            <a:r>
              <a:rPr lang="en-US" dirty="0" smtClean="0"/>
              <a:t>Adverse drug reaction: Classification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600200"/>
            <a:ext cx="7877199" cy="4525963"/>
          </a:xfrm>
        </p:spPr>
        <p:txBody>
          <a:bodyPr/>
          <a:lstStyle/>
          <a:p>
            <a:r>
              <a:rPr lang="en-US" dirty="0" smtClean="0"/>
              <a:t>Types 	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Type A: Augmented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Type B: Bizarre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Type C: Chronic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Type D: Delayed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Type E: End of dose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Type F: Failure of therapy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71462"/>
            <a:ext cx="6316662" cy="1143000"/>
          </a:xfrm>
        </p:spPr>
        <p:txBody>
          <a:bodyPr/>
          <a:lstStyle/>
          <a:p>
            <a:r>
              <a:rPr lang="en-US" dirty="0" smtClean="0"/>
              <a:t>Type A: Augmented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0"/>
            <a:ext cx="8305827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Dose related, Predictable &amp; expected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Less mortality, High frequency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Incidence more in elderly, infants, renal &amp; hepatic dysfunction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/>
              <a:t>Gastritis with NSAIDs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/>
              <a:t>Tachyarrhythmias</a:t>
            </a:r>
            <a:r>
              <a:rPr lang="en-US" dirty="0"/>
              <a:t> with adrenaline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-285776"/>
            <a:ext cx="6316662" cy="1143000"/>
          </a:xfrm>
        </p:spPr>
        <p:txBody>
          <a:bodyPr/>
          <a:lstStyle/>
          <a:p>
            <a:r>
              <a:rPr lang="en-US" dirty="0" smtClean="0"/>
              <a:t>Type B: Bizarre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377265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Not expected from known pharmacological action of drug in usual doses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Unpredictable, Based on patient rather than drug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Occur on 1</a:t>
            </a:r>
            <a:r>
              <a:rPr lang="en-US" baseline="30000" dirty="0" smtClean="0"/>
              <a:t>st</a:t>
            </a:r>
            <a:r>
              <a:rPr lang="en-US" dirty="0" smtClean="0"/>
              <a:t> exposure, High mortality, Less frequency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/>
              <a:t>Hemolysis in G-6-PD deficient individuals: </a:t>
            </a:r>
            <a:r>
              <a:rPr lang="en-US" dirty="0" err="1"/>
              <a:t>Primaquine</a:t>
            </a:r>
            <a:r>
              <a:rPr lang="en-IN" dirty="0"/>
              <a:t>, </a:t>
            </a:r>
            <a:r>
              <a:rPr lang="en-IN" dirty="0" err="1"/>
              <a:t>Dapsone</a:t>
            </a:r>
            <a:endParaRPr lang="en-IN" dirty="0"/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/>
              <a:t>Prolonged apnea with </a:t>
            </a:r>
            <a:r>
              <a:rPr lang="en-US" dirty="0" err="1"/>
              <a:t>SCh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FBA-2C51-42FA-A9D4-CF400BA17745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15_slide">
  <a:themeElements>
    <a:clrScheme name="Office Theme 2">
      <a:dk1>
        <a:srgbClr val="000000"/>
      </a:dk1>
      <a:lt1>
        <a:srgbClr val="9DE2F7"/>
      </a:lt1>
      <a:dk2>
        <a:srgbClr val="000000"/>
      </a:dk2>
      <a:lt2>
        <a:srgbClr val="808080"/>
      </a:lt2>
      <a:accent1>
        <a:srgbClr val="44BE0E"/>
      </a:accent1>
      <a:accent2>
        <a:srgbClr val="0F94BD"/>
      </a:accent2>
      <a:accent3>
        <a:srgbClr val="CCEEFA"/>
      </a:accent3>
      <a:accent4>
        <a:srgbClr val="000000"/>
      </a:accent4>
      <a:accent5>
        <a:srgbClr val="B0DBAA"/>
      </a:accent5>
      <a:accent6>
        <a:srgbClr val="0C86AB"/>
      </a:accent6>
      <a:hlink>
        <a:srgbClr val="383399"/>
      </a:hlink>
      <a:folHlink>
        <a:srgbClr val="190FB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DE2F7"/>
        </a:lt1>
        <a:dk2>
          <a:srgbClr val="000000"/>
        </a:dk2>
        <a:lt2>
          <a:srgbClr val="808080"/>
        </a:lt2>
        <a:accent1>
          <a:srgbClr val="1094BC"/>
        </a:accent1>
        <a:accent2>
          <a:srgbClr val="407AC0"/>
        </a:accent2>
        <a:accent3>
          <a:srgbClr val="CCEEFA"/>
        </a:accent3>
        <a:accent4>
          <a:srgbClr val="000000"/>
        </a:accent4>
        <a:accent5>
          <a:srgbClr val="AAC8DA"/>
        </a:accent5>
        <a:accent6>
          <a:srgbClr val="396EAE"/>
        </a:accent6>
        <a:hlink>
          <a:srgbClr val="2E5D6B"/>
        </a:hlink>
        <a:folHlink>
          <a:srgbClr val="0F5E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DE2F7"/>
        </a:lt1>
        <a:dk2>
          <a:srgbClr val="000000"/>
        </a:dk2>
        <a:lt2>
          <a:srgbClr val="808080"/>
        </a:lt2>
        <a:accent1>
          <a:srgbClr val="44BE0E"/>
        </a:accent1>
        <a:accent2>
          <a:srgbClr val="0F94BD"/>
        </a:accent2>
        <a:accent3>
          <a:srgbClr val="CCEEFA"/>
        </a:accent3>
        <a:accent4>
          <a:srgbClr val="000000"/>
        </a:accent4>
        <a:accent5>
          <a:srgbClr val="B0DBAA"/>
        </a:accent5>
        <a:accent6>
          <a:srgbClr val="0C86AB"/>
        </a:accent6>
        <a:hlink>
          <a:srgbClr val="383399"/>
        </a:hlink>
        <a:folHlink>
          <a:srgbClr val="190F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DE2F7"/>
        </a:lt1>
        <a:dk2>
          <a:srgbClr val="000000"/>
        </a:dk2>
        <a:lt2>
          <a:srgbClr val="808080"/>
        </a:lt2>
        <a:accent1>
          <a:srgbClr val="AF8C04"/>
        </a:accent1>
        <a:accent2>
          <a:srgbClr val="0487AF"/>
        </a:accent2>
        <a:accent3>
          <a:srgbClr val="CCEEFA"/>
        </a:accent3>
        <a:accent4>
          <a:srgbClr val="000000"/>
        </a:accent4>
        <a:accent5>
          <a:srgbClr val="D4C5AA"/>
        </a:accent5>
        <a:accent6>
          <a:srgbClr val="037A9E"/>
        </a:accent6>
        <a:hlink>
          <a:srgbClr val="8E570B"/>
        </a:hlink>
        <a:folHlink>
          <a:srgbClr val="7C1D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E2F7"/>
        </a:lt1>
        <a:dk2>
          <a:srgbClr val="000000"/>
        </a:dk2>
        <a:lt2>
          <a:srgbClr val="808080"/>
        </a:lt2>
        <a:accent1>
          <a:srgbClr val="0F94BD"/>
        </a:accent1>
        <a:accent2>
          <a:srgbClr val="AFAD04"/>
        </a:accent2>
        <a:accent3>
          <a:srgbClr val="CCEEFA"/>
        </a:accent3>
        <a:accent4>
          <a:srgbClr val="000000"/>
        </a:accent4>
        <a:accent5>
          <a:srgbClr val="AAC8DB"/>
        </a:accent5>
        <a:accent6>
          <a:srgbClr val="9E9C03"/>
        </a:accent6>
        <a:hlink>
          <a:srgbClr val="A55427"/>
        </a:hlink>
        <a:folHlink>
          <a:srgbClr val="6A4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094BC"/>
        </a:accent1>
        <a:accent2>
          <a:srgbClr val="407AC0"/>
        </a:accent2>
        <a:accent3>
          <a:srgbClr val="FFFFFF"/>
        </a:accent3>
        <a:accent4>
          <a:srgbClr val="000000"/>
        </a:accent4>
        <a:accent5>
          <a:srgbClr val="AAC8DA"/>
        </a:accent5>
        <a:accent6>
          <a:srgbClr val="396EAE"/>
        </a:accent6>
        <a:hlink>
          <a:srgbClr val="2E5D6B"/>
        </a:hlink>
        <a:folHlink>
          <a:srgbClr val="0F5E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4BE0E"/>
        </a:accent1>
        <a:accent2>
          <a:srgbClr val="0F94BD"/>
        </a:accent2>
        <a:accent3>
          <a:srgbClr val="FFFFFF"/>
        </a:accent3>
        <a:accent4>
          <a:srgbClr val="000000"/>
        </a:accent4>
        <a:accent5>
          <a:srgbClr val="B0DBAA"/>
        </a:accent5>
        <a:accent6>
          <a:srgbClr val="0C86AB"/>
        </a:accent6>
        <a:hlink>
          <a:srgbClr val="383399"/>
        </a:hlink>
        <a:folHlink>
          <a:srgbClr val="190F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F8C04"/>
        </a:accent1>
        <a:accent2>
          <a:srgbClr val="0487AF"/>
        </a:accent2>
        <a:accent3>
          <a:srgbClr val="FFFFFF"/>
        </a:accent3>
        <a:accent4>
          <a:srgbClr val="000000"/>
        </a:accent4>
        <a:accent5>
          <a:srgbClr val="D4C5AA"/>
        </a:accent5>
        <a:accent6>
          <a:srgbClr val="037A9E"/>
        </a:accent6>
        <a:hlink>
          <a:srgbClr val="8E570B"/>
        </a:hlink>
        <a:folHlink>
          <a:srgbClr val="7C1D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F94BD"/>
        </a:accent1>
        <a:accent2>
          <a:srgbClr val="AFAD04"/>
        </a:accent2>
        <a:accent3>
          <a:srgbClr val="FFFFFF"/>
        </a:accent3>
        <a:accent4>
          <a:srgbClr val="000000"/>
        </a:accent4>
        <a:accent5>
          <a:srgbClr val="AAC8DB"/>
        </a:accent5>
        <a:accent6>
          <a:srgbClr val="9E9C03"/>
        </a:accent6>
        <a:hlink>
          <a:srgbClr val="A55427"/>
        </a:hlink>
        <a:folHlink>
          <a:srgbClr val="6A4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DE2F7"/>
      </a:lt1>
      <a:dk2>
        <a:srgbClr val="000000"/>
      </a:dk2>
      <a:lt2>
        <a:srgbClr val="808080"/>
      </a:lt2>
      <a:accent1>
        <a:srgbClr val="44BE0E"/>
      </a:accent1>
      <a:accent2>
        <a:srgbClr val="0F94BD"/>
      </a:accent2>
      <a:accent3>
        <a:srgbClr val="CCEEFA"/>
      </a:accent3>
      <a:accent4>
        <a:srgbClr val="000000"/>
      </a:accent4>
      <a:accent5>
        <a:srgbClr val="B0DBAA"/>
      </a:accent5>
      <a:accent6>
        <a:srgbClr val="0C86AB"/>
      </a:accent6>
      <a:hlink>
        <a:srgbClr val="383399"/>
      </a:hlink>
      <a:folHlink>
        <a:srgbClr val="190FBD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DE2F7"/>
        </a:lt1>
        <a:dk2>
          <a:srgbClr val="000000"/>
        </a:dk2>
        <a:lt2>
          <a:srgbClr val="808080"/>
        </a:lt2>
        <a:accent1>
          <a:srgbClr val="1094BC"/>
        </a:accent1>
        <a:accent2>
          <a:srgbClr val="407AC0"/>
        </a:accent2>
        <a:accent3>
          <a:srgbClr val="CCEEFA"/>
        </a:accent3>
        <a:accent4>
          <a:srgbClr val="000000"/>
        </a:accent4>
        <a:accent5>
          <a:srgbClr val="AAC8DA"/>
        </a:accent5>
        <a:accent6>
          <a:srgbClr val="396EAE"/>
        </a:accent6>
        <a:hlink>
          <a:srgbClr val="2E5D6B"/>
        </a:hlink>
        <a:folHlink>
          <a:srgbClr val="0F5E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DE2F7"/>
        </a:lt1>
        <a:dk2>
          <a:srgbClr val="000000"/>
        </a:dk2>
        <a:lt2>
          <a:srgbClr val="808080"/>
        </a:lt2>
        <a:accent1>
          <a:srgbClr val="44BE0E"/>
        </a:accent1>
        <a:accent2>
          <a:srgbClr val="0F94BD"/>
        </a:accent2>
        <a:accent3>
          <a:srgbClr val="CCEEFA"/>
        </a:accent3>
        <a:accent4>
          <a:srgbClr val="000000"/>
        </a:accent4>
        <a:accent5>
          <a:srgbClr val="B0DBAA"/>
        </a:accent5>
        <a:accent6>
          <a:srgbClr val="0C86AB"/>
        </a:accent6>
        <a:hlink>
          <a:srgbClr val="383399"/>
        </a:hlink>
        <a:folHlink>
          <a:srgbClr val="190F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DE2F7"/>
        </a:lt1>
        <a:dk2>
          <a:srgbClr val="000000"/>
        </a:dk2>
        <a:lt2>
          <a:srgbClr val="808080"/>
        </a:lt2>
        <a:accent1>
          <a:srgbClr val="AF8C04"/>
        </a:accent1>
        <a:accent2>
          <a:srgbClr val="0487AF"/>
        </a:accent2>
        <a:accent3>
          <a:srgbClr val="CCEEFA"/>
        </a:accent3>
        <a:accent4>
          <a:srgbClr val="000000"/>
        </a:accent4>
        <a:accent5>
          <a:srgbClr val="D4C5AA"/>
        </a:accent5>
        <a:accent6>
          <a:srgbClr val="037A9E"/>
        </a:accent6>
        <a:hlink>
          <a:srgbClr val="8E570B"/>
        </a:hlink>
        <a:folHlink>
          <a:srgbClr val="7C1D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DE2F7"/>
        </a:lt1>
        <a:dk2>
          <a:srgbClr val="000000"/>
        </a:dk2>
        <a:lt2>
          <a:srgbClr val="808080"/>
        </a:lt2>
        <a:accent1>
          <a:srgbClr val="0F94BD"/>
        </a:accent1>
        <a:accent2>
          <a:srgbClr val="AFAD04"/>
        </a:accent2>
        <a:accent3>
          <a:srgbClr val="CCEEFA"/>
        </a:accent3>
        <a:accent4>
          <a:srgbClr val="000000"/>
        </a:accent4>
        <a:accent5>
          <a:srgbClr val="AAC8DB"/>
        </a:accent5>
        <a:accent6>
          <a:srgbClr val="9E9C03"/>
        </a:accent6>
        <a:hlink>
          <a:srgbClr val="A55427"/>
        </a:hlink>
        <a:folHlink>
          <a:srgbClr val="6A4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094BC"/>
        </a:accent1>
        <a:accent2>
          <a:srgbClr val="407AC0"/>
        </a:accent2>
        <a:accent3>
          <a:srgbClr val="FFFFFF"/>
        </a:accent3>
        <a:accent4>
          <a:srgbClr val="000000"/>
        </a:accent4>
        <a:accent5>
          <a:srgbClr val="AAC8DA"/>
        </a:accent5>
        <a:accent6>
          <a:srgbClr val="396EAE"/>
        </a:accent6>
        <a:hlink>
          <a:srgbClr val="2E5D6B"/>
        </a:hlink>
        <a:folHlink>
          <a:srgbClr val="0F5E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4BE0E"/>
        </a:accent1>
        <a:accent2>
          <a:srgbClr val="0F94BD"/>
        </a:accent2>
        <a:accent3>
          <a:srgbClr val="FFFFFF"/>
        </a:accent3>
        <a:accent4>
          <a:srgbClr val="000000"/>
        </a:accent4>
        <a:accent5>
          <a:srgbClr val="B0DBAA"/>
        </a:accent5>
        <a:accent6>
          <a:srgbClr val="0C86AB"/>
        </a:accent6>
        <a:hlink>
          <a:srgbClr val="383399"/>
        </a:hlink>
        <a:folHlink>
          <a:srgbClr val="190F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F8C04"/>
        </a:accent1>
        <a:accent2>
          <a:srgbClr val="0487AF"/>
        </a:accent2>
        <a:accent3>
          <a:srgbClr val="FFFFFF"/>
        </a:accent3>
        <a:accent4>
          <a:srgbClr val="000000"/>
        </a:accent4>
        <a:accent5>
          <a:srgbClr val="D4C5AA"/>
        </a:accent5>
        <a:accent6>
          <a:srgbClr val="037A9E"/>
        </a:accent6>
        <a:hlink>
          <a:srgbClr val="8E570B"/>
        </a:hlink>
        <a:folHlink>
          <a:srgbClr val="7C1D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F94BD"/>
        </a:accent1>
        <a:accent2>
          <a:srgbClr val="AFAD04"/>
        </a:accent2>
        <a:accent3>
          <a:srgbClr val="FFFFFF"/>
        </a:accent3>
        <a:accent4>
          <a:srgbClr val="000000"/>
        </a:accent4>
        <a:accent5>
          <a:srgbClr val="AAC8DB"/>
        </a:accent5>
        <a:accent6>
          <a:srgbClr val="9E9C03"/>
        </a:accent6>
        <a:hlink>
          <a:srgbClr val="A55427"/>
        </a:hlink>
        <a:folHlink>
          <a:srgbClr val="6A4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ind_0015_slide</Template>
  <TotalTime>1400</TotalTime>
  <Words>726</Words>
  <Application>Microsoft Office PowerPoint</Application>
  <PresentationFormat>On-screen Show (4:3)</PresentationFormat>
  <Paragraphs>187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ind_0015_slide</vt:lpstr>
      <vt:lpstr>1_Default Design</vt:lpstr>
      <vt:lpstr>Adverse Drug Reaction  </vt:lpstr>
      <vt:lpstr>Objectives </vt:lpstr>
      <vt:lpstr>Pharmacovigilance</vt:lpstr>
      <vt:lpstr>Adverse drug reaction (ADR) (WHO) </vt:lpstr>
      <vt:lpstr>Side Effects </vt:lpstr>
      <vt:lpstr>Toxicity </vt:lpstr>
      <vt:lpstr>Adverse drug reaction: Classification </vt:lpstr>
      <vt:lpstr>Type A: Augmented </vt:lpstr>
      <vt:lpstr>Type B: Bizarre </vt:lpstr>
      <vt:lpstr>Type C: Chronic</vt:lpstr>
      <vt:lpstr>Type D: Delayed </vt:lpstr>
      <vt:lpstr>Type E: End of Dose </vt:lpstr>
      <vt:lpstr>Type F: Failure of therapy</vt:lpstr>
      <vt:lpstr>Drug Dependence </vt:lpstr>
      <vt:lpstr>Slide 15</vt:lpstr>
      <vt:lpstr>Slide 16</vt:lpstr>
      <vt:lpstr>Slide 17</vt:lpstr>
      <vt:lpstr>Definitions</vt:lpstr>
      <vt:lpstr>Initial management of toxicity    </vt:lpstr>
      <vt:lpstr>Initial management of toxicity   </vt:lpstr>
      <vt:lpstr>Decontamination </vt:lpstr>
      <vt:lpstr>Specific Antidote </vt:lpstr>
      <vt:lpstr>Idiosyncratic Reactions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ADRs Drug Interactions Toxicity</dc:title>
  <dc:creator>rupinder</dc:creator>
  <cp:lastModifiedBy>DELL</cp:lastModifiedBy>
  <cp:revision>31</cp:revision>
  <dcterms:created xsi:type="dcterms:W3CDTF">2009-08-09T09:15:56Z</dcterms:created>
  <dcterms:modified xsi:type="dcterms:W3CDTF">2015-02-21T08:27:56Z</dcterms:modified>
</cp:coreProperties>
</file>