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RATIONAL</a:t>
            </a:r>
            <a:r>
              <a:rPr lang="en-US" dirty="0" smtClean="0"/>
              <a:t> Prescribing &amp; Prescription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Dr Arif Hashmi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20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Dosing Regimens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143" y="2459865"/>
            <a:ext cx="11513712" cy="5100034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/>
              <a:t>DOSAGE </a:t>
            </a:r>
            <a:r>
              <a:rPr lang="en-US" sz="2800" b="1" dirty="0" smtClean="0"/>
              <a:t>REGIMEN: </a:t>
            </a:r>
            <a:r>
              <a:rPr lang="en-US" sz="2800" dirty="0" smtClean="0"/>
              <a:t>Decision </a:t>
            </a:r>
            <a:r>
              <a:rPr lang="en-US" sz="2800" dirty="0"/>
              <a:t>of drug administration regarding formulation, route of administration, drug dose, dosing interval and treatment duration</a:t>
            </a:r>
            <a:r>
              <a:rPr lang="en-US" sz="2800" dirty="0" smtClean="0"/>
              <a:t>.</a:t>
            </a:r>
          </a:p>
          <a:p>
            <a:pPr lvl="1" algn="just"/>
            <a:r>
              <a:rPr lang="en-US" sz="2400" dirty="0"/>
              <a:t>The objective of drug therapy is to bring plasma concentration within the therapeutic window.</a:t>
            </a:r>
          </a:p>
          <a:p>
            <a:pPr lvl="1" algn="just"/>
            <a:r>
              <a:rPr lang="en-US" sz="2400" dirty="0"/>
              <a:t>The dosage regimen is the modality of drug administration that is chosen to reach the therapeutic objective</a:t>
            </a:r>
            <a:r>
              <a:rPr lang="en-US" sz="2400" dirty="0" smtClean="0"/>
              <a:t>.</a:t>
            </a:r>
          </a:p>
          <a:p>
            <a:pPr lvl="1" algn="just"/>
            <a:r>
              <a:rPr lang="en-US" sz="2400" dirty="0" smtClean="0"/>
              <a:t> </a:t>
            </a:r>
            <a:r>
              <a:rPr lang="en-US" sz="2400" dirty="0"/>
              <a:t>This depends on the drug used, the condition to be treated, and the patient's characteristics.</a:t>
            </a:r>
          </a:p>
          <a:p>
            <a:pPr algn="just"/>
            <a:r>
              <a:rPr lang="en-US" sz="2800" dirty="0"/>
              <a:t>Dosing rate = CL * C</a:t>
            </a:r>
            <a:r>
              <a:rPr lang="en-US" sz="2800" baseline="-25000" dirty="0"/>
              <a:t>ss </a:t>
            </a:r>
          </a:p>
          <a:p>
            <a:pPr marL="0" indent="0" algn="just">
              <a:buNone/>
            </a:pPr>
            <a:endParaRPr lang="en-US" sz="2800" b="1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92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Intravenous infusion and intermittent intravenous bolus dosing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2304" y="109968"/>
            <a:ext cx="7083379" cy="3600311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time to reach steady state is determined by the half-life </a:t>
            </a: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1-&gt; 0.5 -&gt; 0.25 (Single dose clearance)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Continued dosing after every half life:</a:t>
            </a:r>
          </a:p>
          <a:p>
            <a:pPr marL="457200" lvl="1" indent="0">
              <a:buNone/>
            </a:pPr>
            <a:r>
              <a:rPr lang="en-US" sz="2000" dirty="0" smtClean="0"/>
              <a:t>1 -&gt; 0.5 + 1 -&gt; 0.75 + 1 -&gt; 0.8 + 1 -&gt; 0.9 + 1 -&gt; 0.95 + 1 -&gt; 0.97 + 1 -&gt; 0.98 + 1 -&gt; 0.99 +1 -&gt; 0.995 + 1 -&gt; 0.997….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</a:t>
            </a:r>
            <a:r>
              <a:rPr lang="en-US" sz="2000" dirty="0" smtClean="0"/>
              <a:t>t steady state: rate </a:t>
            </a:r>
            <a:r>
              <a:rPr lang="en-US" sz="2000" dirty="0"/>
              <a:t>of administration equals rate of elimination where each is one dose per dosing interval</a:t>
            </a:r>
            <a:endParaRPr lang="en-US" sz="2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6575" y="2352056"/>
            <a:ext cx="4620684" cy="135822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 smtClean="0"/>
              <a:t>Desired </a:t>
            </a:r>
            <a:r>
              <a:rPr lang="en-US" sz="2800" b="1" dirty="0"/>
              <a:t>concentration (C</a:t>
            </a:r>
            <a:r>
              <a:rPr lang="en-US" sz="2800" b="1" baseline="-25000" dirty="0"/>
              <a:t>ss</a:t>
            </a:r>
            <a:r>
              <a:rPr lang="en-US" sz="2800" b="1" dirty="0"/>
              <a:t>) = maintenance dose rate / CL</a:t>
            </a:r>
            <a:endParaRPr lang="en-US" sz="24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483" y="3508351"/>
            <a:ext cx="92202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2" y="-120583"/>
            <a:ext cx="3547533" cy="1618396"/>
          </a:xfrm>
        </p:spPr>
        <p:txBody>
          <a:bodyPr/>
          <a:lstStyle/>
          <a:p>
            <a:r>
              <a:rPr lang="en-US" sz="3200" dirty="0"/>
              <a:t>Use of a loading dose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7198992" cy="1814651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If the loading dose achieves a plasma drug concentration the same as the steady state concentration for the </a:t>
            </a:r>
            <a:r>
              <a:rPr lang="en-US" sz="2400" dirty="0" smtClean="0"/>
              <a:t>maintenance, </a:t>
            </a:r>
            <a:r>
              <a:rPr lang="en-US" sz="2400" dirty="0"/>
              <a:t>steady state will be immediately achieved and maintained.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30" y="2260739"/>
            <a:ext cx="4623515" cy="1499892"/>
          </a:xfrm>
        </p:spPr>
        <p:txBody>
          <a:bodyPr>
            <a:noAutofit/>
          </a:bodyPr>
          <a:lstStyle/>
          <a:p>
            <a:r>
              <a:rPr lang="en-US" sz="2400" b="1" dirty="0"/>
              <a:t>Loading dose = </a:t>
            </a:r>
            <a:r>
              <a:rPr lang="en-US" sz="2400" b="1" dirty="0" err="1" smtClean="0"/>
              <a:t>Cp</a:t>
            </a:r>
            <a:r>
              <a:rPr lang="en-US" sz="2400" b="1" dirty="0" smtClean="0"/>
              <a:t> </a:t>
            </a:r>
            <a:r>
              <a:rPr lang="en-US" sz="2400" b="1" dirty="0"/>
              <a:t>x </a:t>
            </a:r>
            <a:r>
              <a:rPr lang="en-US" sz="2400" b="1" dirty="0" smtClean="0"/>
              <a:t>V</a:t>
            </a:r>
            <a:r>
              <a:rPr lang="en-US" sz="2400" b="1" baseline="-25000" dirty="0" smtClean="0"/>
              <a:t>D</a:t>
            </a:r>
          </a:p>
          <a:p>
            <a:r>
              <a:rPr lang="en-US" sz="2400" b="1" baseline="-25000" dirty="0" err="1" smtClean="0"/>
              <a:t>Cp</a:t>
            </a:r>
            <a:r>
              <a:rPr lang="en-US" sz="2400" b="1" baseline="-25000" dirty="0" smtClean="0"/>
              <a:t>= desired plasma conc.</a:t>
            </a:r>
          </a:p>
          <a:p>
            <a:r>
              <a:rPr lang="en-US" sz="2400" b="1" baseline="-25000" dirty="0" err="1" smtClean="0"/>
              <a:t>Vd</a:t>
            </a:r>
            <a:r>
              <a:rPr lang="en-US" sz="2400" b="1" baseline="-25000" dirty="0" smtClean="0"/>
              <a:t> = Vol. of distribution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047" y="3791423"/>
            <a:ext cx="7851283" cy="29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Oral dosing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2284233"/>
          </a:xfrm>
        </p:spPr>
        <p:txBody>
          <a:bodyPr>
            <a:normAutofit lnSpcReduction="10000"/>
          </a:bodyPr>
          <a:lstStyle/>
          <a:p>
            <a:endParaRPr lang="en-US" sz="3200" dirty="0" smtClean="0"/>
          </a:p>
          <a:p>
            <a:pPr marL="0" indent="0">
              <a:buNone/>
            </a:pPr>
            <a:r>
              <a:rPr lang="en-US" sz="3200" b="1" dirty="0"/>
              <a:t>C</a:t>
            </a:r>
            <a:r>
              <a:rPr lang="en-US" sz="3200" b="1" baseline="-25000" dirty="0"/>
              <a:t>ss</a:t>
            </a:r>
            <a:r>
              <a:rPr lang="en-US" sz="3200" b="1" dirty="0"/>
              <a:t> = F x oral dose rate / CL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/>
              <a:t>C</a:t>
            </a:r>
            <a:r>
              <a:rPr lang="en-US" sz="2400" b="1" baseline="-25000" dirty="0"/>
              <a:t>ss  =</a:t>
            </a:r>
            <a:r>
              <a:rPr lang="en-US" sz="2400" b="1" dirty="0"/>
              <a:t>Desired concentration 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/>
              <a:t>F = oral </a:t>
            </a:r>
            <a:r>
              <a:rPr lang="en-US" sz="2400" b="1" dirty="0" smtClean="0"/>
              <a:t>Bioavailability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31" y="2260739"/>
            <a:ext cx="4517653" cy="1693076"/>
          </a:xfrm>
        </p:spPr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4951" y="2926576"/>
            <a:ext cx="11414975" cy="279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slower absorption of oral doses '</a:t>
            </a:r>
            <a:r>
              <a:rPr lang="en-US" sz="2400" dirty="0" err="1"/>
              <a:t>smooths</a:t>
            </a:r>
            <a:r>
              <a:rPr lang="en-US" sz="2400" dirty="0"/>
              <a:t>' the plasma concentration profile so that fluctuation over the dosing interval is less than with intravenous bolus dosing</a:t>
            </a:r>
            <a:r>
              <a:rPr lang="en-US" sz="2400" dirty="0" smtClean="0"/>
              <a:t>.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 smoothing effect is exaggerated with sustained release formulations </a:t>
            </a:r>
            <a:r>
              <a:rPr lang="en-US" sz="2400" dirty="0" smtClean="0"/>
              <a:t>allowing </a:t>
            </a:r>
            <a:r>
              <a:rPr lang="en-US" sz="2400" dirty="0"/>
              <a:t>less frequent administration for drugs with short half- lives.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78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/upload/issue_files/1903_176_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02" y="408032"/>
            <a:ext cx="7958115" cy="618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3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/>
              <a:t>the rational steps and general rules considered for prescribing medication. </a:t>
            </a:r>
          </a:p>
          <a:p>
            <a:r>
              <a:rPr lang="en-US" dirty="0" smtClean="0"/>
              <a:t>Describe </a:t>
            </a:r>
            <a:r>
              <a:rPr lang="en-US" dirty="0"/>
              <a:t>the elements of prescription. </a:t>
            </a:r>
          </a:p>
          <a:p>
            <a:r>
              <a:rPr lang="en-US" dirty="0" smtClean="0"/>
              <a:t>Describe </a:t>
            </a:r>
            <a:r>
              <a:rPr lang="en-US" dirty="0"/>
              <a:t>the type of errors in prescription writing. </a:t>
            </a:r>
          </a:p>
          <a:p>
            <a:r>
              <a:rPr lang="en-US" dirty="0" smtClean="0"/>
              <a:t>Discuss </a:t>
            </a:r>
            <a:r>
              <a:rPr lang="en-US" dirty="0"/>
              <a:t>concept of drug contraindication. </a:t>
            </a:r>
          </a:p>
          <a:p>
            <a:r>
              <a:rPr lang="en-US" dirty="0" smtClean="0"/>
              <a:t>Determine </a:t>
            </a:r>
            <a:r>
              <a:rPr lang="en-US" dirty="0"/>
              <a:t>the appropriate dosing regimen.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22287"/>
            <a:ext cx="10563286" cy="44618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What is the diagnosis 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are the </a:t>
            </a:r>
            <a:r>
              <a:rPr lang="en-US" sz="2400" dirty="0" err="1" smtClean="0"/>
              <a:t>patho</a:t>
            </a:r>
            <a:r>
              <a:rPr lang="en-US" sz="2400" dirty="0" smtClean="0"/>
              <a:t>-physiological implications of the diagnosis?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is your therapeutic objective?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drugs do you want to use to achieve this therapeutic objective?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272" y="446088"/>
            <a:ext cx="3547533" cy="1618396"/>
          </a:xfrm>
        </p:spPr>
        <p:txBody>
          <a:bodyPr/>
          <a:lstStyle/>
          <a:p>
            <a:r>
              <a:rPr lang="en-US" sz="4400" b="0" dirty="0"/>
              <a:t>Rational prescribing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81093" y="446088"/>
            <a:ext cx="6227173" cy="6019106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Appropriate </a:t>
            </a:r>
            <a:r>
              <a:rPr lang="en-US" sz="2000" b="1" dirty="0"/>
              <a:t>indication: </a:t>
            </a:r>
            <a:r>
              <a:rPr lang="en-US" sz="2000" dirty="0"/>
              <a:t>the reason to </a:t>
            </a:r>
            <a:r>
              <a:rPr lang="en-US" sz="2000" dirty="0" smtClean="0"/>
              <a:t>prescribe the </a:t>
            </a:r>
            <a:r>
              <a:rPr lang="en-US" sz="2000" dirty="0"/>
              <a:t>medicine is based on sound </a:t>
            </a:r>
            <a:r>
              <a:rPr lang="en-US" sz="2000" dirty="0" smtClean="0"/>
              <a:t>medical considerations</a:t>
            </a:r>
            <a:r>
              <a:rPr lang="en-US" sz="2000" dirty="0"/>
              <a:t>.</a:t>
            </a:r>
          </a:p>
          <a:p>
            <a:pPr algn="just"/>
            <a:r>
              <a:rPr lang="en-US" sz="2000" b="1" dirty="0" smtClean="0"/>
              <a:t>Appropriate </a:t>
            </a:r>
            <a:r>
              <a:rPr lang="en-US" sz="2000" b="1" dirty="0"/>
              <a:t>drug </a:t>
            </a:r>
            <a:r>
              <a:rPr lang="en-US" sz="2000" dirty="0"/>
              <a:t>in efficacy, tolerability</a:t>
            </a:r>
            <a:r>
              <a:rPr lang="en-US" sz="2000" dirty="0" smtClean="0"/>
              <a:t>, safety</a:t>
            </a:r>
            <a:r>
              <a:rPr lang="en-US" sz="2000" dirty="0"/>
              <a:t>, and suitability for the patient.</a:t>
            </a:r>
          </a:p>
          <a:p>
            <a:pPr algn="just"/>
            <a:r>
              <a:rPr lang="en-US" sz="2000" b="1" dirty="0" smtClean="0"/>
              <a:t>Appropriate </a:t>
            </a:r>
            <a:r>
              <a:rPr lang="en-US" sz="2000" b="1" dirty="0"/>
              <a:t>dose</a:t>
            </a:r>
            <a:r>
              <a:rPr lang="en-US" sz="2000" dirty="0"/>
              <a:t>, </a:t>
            </a:r>
            <a:r>
              <a:rPr lang="en-US" sz="2000" b="1" dirty="0"/>
              <a:t>route</a:t>
            </a:r>
            <a:r>
              <a:rPr lang="en-US" sz="2000" dirty="0"/>
              <a:t> and </a:t>
            </a:r>
            <a:r>
              <a:rPr lang="en-US" sz="2000" b="1" dirty="0" smtClean="0"/>
              <a:t>duration</a:t>
            </a:r>
            <a:r>
              <a:rPr lang="en-US" sz="2000" dirty="0" smtClean="0"/>
              <a:t> according </a:t>
            </a:r>
            <a:r>
              <a:rPr lang="en-US" sz="2000" dirty="0"/>
              <a:t>to specific features of the patient.</a:t>
            </a:r>
          </a:p>
          <a:p>
            <a:pPr algn="just"/>
            <a:r>
              <a:rPr lang="en-US" sz="2000" b="1" dirty="0" smtClean="0"/>
              <a:t>Appropriate </a:t>
            </a:r>
            <a:r>
              <a:rPr lang="en-US" sz="2000" b="1" dirty="0"/>
              <a:t>patient</a:t>
            </a:r>
            <a:r>
              <a:rPr lang="en-US" sz="2000" dirty="0"/>
              <a:t>: no </a:t>
            </a:r>
            <a:r>
              <a:rPr lang="en-US" sz="2000" dirty="0" smtClean="0"/>
              <a:t>contraindications exist</a:t>
            </a:r>
            <a:r>
              <a:rPr lang="en-US" sz="2000" dirty="0"/>
              <a:t>; drug acceptable to the patient; </a:t>
            </a:r>
            <a:r>
              <a:rPr lang="en-US" sz="2000" dirty="0" smtClean="0"/>
              <a:t>likelihood of </a:t>
            </a:r>
            <a:r>
              <a:rPr lang="en-US" sz="2000" dirty="0"/>
              <a:t>adverse effect is minimal and less than </a:t>
            </a:r>
            <a:r>
              <a:rPr lang="en-US" sz="2000" dirty="0" smtClean="0"/>
              <a:t>the expected </a:t>
            </a:r>
            <a:r>
              <a:rPr lang="en-US" sz="2000" dirty="0"/>
              <a:t>benefit.</a:t>
            </a:r>
          </a:p>
          <a:p>
            <a:pPr algn="just"/>
            <a:r>
              <a:rPr lang="en-US" sz="2000" b="1" dirty="0" smtClean="0"/>
              <a:t>Correct </a:t>
            </a:r>
            <a:r>
              <a:rPr lang="en-US" sz="2000" b="1" dirty="0"/>
              <a:t>dispensing </a:t>
            </a:r>
            <a:r>
              <a:rPr lang="en-US" sz="2000" dirty="0"/>
              <a:t>with appropriate </a:t>
            </a:r>
            <a:r>
              <a:rPr lang="en-US" sz="2000" dirty="0" smtClean="0"/>
              <a:t>information/instruction </a:t>
            </a:r>
            <a:r>
              <a:rPr lang="en-US" sz="2000" dirty="0"/>
              <a:t>to the patient.</a:t>
            </a:r>
          </a:p>
          <a:p>
            <a:pPr algn="just"/>
            <a:r>
              <a:rPr lang="en-US" sz="2000" b="1" dirty="0" smtClean="0"/>
              <a:t>Adequate </a:t>
            </a:r>
            <a:r>
              <a:rPr lang="en-US" sz="2000" b="1" dirty="0"/>
              <a:t>monitoring</a:t>
            </a:r>
            <a:r>
              <a:rPr lang="en-US" sz="2000" dirty="0"/>
              <a:t> of patient's </a:t>
            </a:r>
            <a:r>
              <a:rPr lang="en-US" sz="2000" dirty="0" smtClean="0"/>
              <a:t>adherence to </a:t>
            </a:r>
            <a:r>
              <a:rPr lang="en-US" sz="2000" dirty="0"/>
              <a:t>medication, as well as of anticipated </a:t>
            </a:r>
            <a:r>
              <a:rPr lang="en-US" sz="2000" dirty="0" smtClean="0"/>
              <a:t>beneficial and </a:t>
            </a:r>
            <a:r>
              <a:rPr lang="en-US" sz="2000" dirty="0"/>
              <a:t>untoward effects of the medication.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61782" y="2222102"/>
            <a:ext cx="3547533" cy="43461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Rational prescribing is not just the choice of </a:t>
            </a:r>
            <a:r>
              <a:rPr lang="en-US" sz="2000" dirty="0" smtClean="0"/>
              <a:t>correct </a:t>
            </a:r>
            <a:r>
              <a:rPr lang="en-US" sz="2000" dirty="0"/>
              <a:t>drug for a disease, or mere matching </a:t>
            </a:r>
            <a:r>
              <a:rPr lang="en-US" sz="2000" dirty="0" smtClean="0"/>
              <a:t>of drugs </a:t>
            </a:r>
            <a:r>
              <a:rPr lang="en-US" sz="2000" dirty="0"/>
              <a:t>with diseases, but also the </a:t>
            </a:r>
            <a:r>
              <a:rPr lang="en-US" sz="2000" dirty="0" smtClean="0"/>
              <a:t>appropriateness of </a:t>
            </a:r>
            <a:r>
              <a:rPr lang="en-US" sz="2000" dirty="0"/>
              <a:t>the whole therapeutic set up along with </a:t>
            </a:r>
            <a:r>
              <a:rPr lang="en-US" sz="2000" dirty="0" smtClean="0"/>
              <a:t>follow up </a:t>
            </a:r>
            <a:r>
              <a:rPr lang="en-US" sz="2000" dirty="0"/>
              <a:t>of the outcome.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14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/>
              <a:t>P</a:t>
            </a:r>
            <a:r>
              <a:rPr lang="en-US" sz="3200" b="1" dirty="0" smtClean="0"/>
              <a:t>rescription</a:t>
            </a:r>
            <a:r>
              <a:rPr lang="en-US" sz="3200" dirty="0" smtClean="0"/>
              <a:t> </a:t>
            </a:r>
            <a:r>
              <a:rPr lang="en-US" sz="3200" dirty="0"/>
              <a:t>is the prescriber’s order </a:t>
            </a:r>
            <a:r>
              <a:rPr lang="en-US" sz="3200" dirty="0" smtClean="0"/>
              <a:t>to prepare </a:t>
            </a:r>
            <a:r>
              <a:rPr lang="en-US" sz="3200" dirty="0"/>
              <a:t>or dispense a specific </a:t>
            </a:r>
            <a:r>
              <a:rPr lang="en-US" sz="3200" dirty="0" smtClean="0"/>
              <a:t>treatment—usually medication—for a </a:t>
            </a:r>
            <a:r>
              <a:rPr lang="en-US" sz="3200" dirty="0"/>
              <a:t>specific patient.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5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104" y="-87543"/>
            <a:ext cx="5473521" cy="703308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546" y="0"/>
            <a:ext cx="6289182" cy="746975"/>
          </a:xfrm>
        </p:spPr>
        <p:txBody>
          <a:bodyPr>
            <a:normAutofit/>
          </a:bodyPr>
          <a:lstStyle/>
          <a:p>
            <a:r>
              <a:rPr lang="en-US" sz="3600" b="1" dirty="0"/>
              <a:t>Elements of the Prescription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4546" y="746975"/>
            <a:ext cx="5806194" cy="5769735"/>
          </a:xfrm>
        </p:spPr>
        <p:txBody>
          <a:bodyPr>
            <a:noAutofit/>
          </a:bodyPr>
          <a:lstStyle/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1-4: </a:t>
            </a:r>
            <a:r>
              <a:rPr lang="en-US" sz="2000" dirty="0"/>
              <a:t>identity of the prescriber</a:t>
            </a:r>
            <a:r>
              <a:rPr lang="en-US" sz="2000" dirty="0" smtClean="0"/>
              <a:t>: name</a:t>
            </a:r>
            <a:r>
              <a:rPr lang="en-US" sz="2000" dirty="0"/>
              <a:t>, license classification (</a:t>
            </a:r>
            <a:r>
              <a:rPr lang="en-US" sz="2000" dirty="0" err="1"/>
              <a:t>ie</a:t>
            </a:r>
            <a:r>
              <a:rPr lang="en-US" sz="2000" dirty="0"/>
              <a:t>, professional degree), address, </a:t>
            </a:r>
            <a:r>
              <a:rPr lang="en-US" sz="2000" dirty="0" smtClean="0"/>
              <a:t>and office </a:t>
            </a:r>
            <a:r>
              <a:rPr lang="en-US" sz="2000" dirty="0"/>
              <a:t>telephone number</a:t>
            </a:r>
            <a:r>
              <a:rPr lang="en-US" sz="2000" dirty="0" smtClean="0"/>
              <a:t>.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5: Date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6-7: Patient identity 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8-11: </a:t>
            </a:r>
            <a:r>
              <a:rPr lang="en-US" sz="2000" dirty="0"/>
              <a:t>the </a:t>
            </a:r>
            <a:r>
              <a:rPr lang="en-US" sz="2000" dirty="0" smtClean="0"/>
              <a:t>medication name (proprietary/generic), </a:t>
            </a:r>
            <a:r>
              <a:rPr lang="en-US" sz="2000" dirty="0"/>
              <a:t>the </a:t>
            </a:r>
            <a:r>
              <a:rPr lang="en-US" sz="2000" dirty="0" smtClean="0"/>
              <a:t>strength (</a:t>
            </a:r>
            <a:r>
              <a:rPr lang="en-US" sz="2000" dirty="0"/>
              <a:t>metric </a:t>
            </a:r>
            <a:r>
              <a:rPr lang="en-US" sz="2000" dirty="0" smtClean="0"/>
              <a:t>units) </a:t>
            </a:r>
            <a:r>
              <a:rPr lang="en-US" sz="2000" dirty="0"/>
              <a:t>and quantity to </a:t>
            </a:r>
            <a:r>
              <a:rPr lang="en-US" sz="2000" dirty="0" smtClean="0"/>
              <a:t>be dispensed</a:t>
            </a:r>
            <a:r>
              <a:rPr lang="en-US" sz="2000" dirty="0"/>
              <a:t>, the dosage, and complete directions for use</a:t>
            </a:r>
            <a:r>
              <a:rPr lang="en-US" sz="2000" dirty="0" smtClean="0"/>
              <a:t>. 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12-14:refill </a:t>
            </a:r>
            <a:r>
              <a:rPr lang="en-US" sz="2000" dirty="0"/>
              <a:t>information</a:t>
            </a:r>
            <a:r>
              <a:rPr lang="en-US" sz="2000" dirty="0" smtClean="0"/>
              <a:t>, waiver </a:t>
            </a:r>
            <a:r>
              <a:rPr lang="en-US" sz="2000" dirty="0"/>
              <a:t>of the requirement for childproof containers, </a:t>
            </a:r>
            <a:r>
              <a:rPr lang="en-US" sz="2000" dirty="0" smtClean="0"/>
              <a:t>and additional </a:t>
            </a:r>
            <a:r>
              <a:rPr lang="en-US" sz="2000" dirty="0"/>
              <a:t>labeling instructions (</a:t>
            </a:r>
            <a:r>
              <a:rPr lang="en-US" sz="2000" dirty="0" err="1"/>
              <a:t>eg</a:t>
            </a:r>
            <a:r>
              <a:rPr lang="en-US" sz="2000" dirty="0"/>
              <a:t>, warnings such as “may </a:t>
            </a:r>
            <a:r>
              <a:rPr lang="en-US" sz="2000" dirty="0" smtClean="0"/>
              <a:t>cause drowsiness</a:t>
            </a:r>
            <a:r>
              <a:rPr lang="en-US" sz="2000" dirty="0"/>
              <a:t>,” “do not drink alcohol</a:t>
            </a:r>
            <a:r>
              <a:rPr lang="en-US" sz="2000" dirty="0" smtClean="0"/>
              <a:t>”). </a:t>
            </a:r>
            <a:endParaRPr lang="en-US" sz="2000" dirty="0"/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15-17:</a:t>
            </a:r>
            <a:r>
              <a:rPr lang="en-US" sz="2000" dirty="0"/>
              <a:t>prescriber’s signature and other identification data.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642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</a:t>
            </a:r>
            <a:r>
              <a:rPr lang="en-US" dirty="0"/>
              <a:t>in </a:t>
            </a:r>
            <a:r>
              <a:rPr lang="en-US" dirty="0" smtClean="0"/>
              <a:t>Prescription 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39121"/>
          </a:xfrm>
        </p:spPr>
        <p:txBody>
          <a:bodyPr/>
          <a:lstStyle/>
          <a:p>
            <a:r>
              <a:rPr lang="en-US" b="1" dirty="0"/>
              <a:t>Omission of </a:t>
            </a:r>
            <a:r>
              <a:rPr lang="en-US" b="1" dirty="0" smtClean="0"/>
              <a:t>Information: </a:t>
            </a:r>
            <a:r>
              <a:rPr lang="en-US" dirty="0"/>
              <a:t>“</a:t>
            </a:r>
            <a:r>
              <a:rPr lang="en-US" dirty="0" smtClean="0"/>
              <a:t>continue present </a:t>
            </a:r>
            <a:r>
              <a:rPr lang="en-US" dirty="0"/>
              <a:t>IV fluids,” which fails to state exactly what fluids are to </a:t>
            </a:r>
            <a:r>
              <a:rPr lang="en-US" dirty="0" smtClean="0"/>
              <a:t>be given</a:t>
            </a:r>
            <a:r>
              <a:rPr lang="en-US" dirty="0"/>
              <a:t>, in what volume, and over what time period</a:t>
            </a:r>
            <a:endParaRPr lang="en-US" b="1" dirty="0" smtClean="0"/>
          </a:p>
          <a:p>
            <a:r>
              <a:rPr lang="en-US" b="1" dirty="0"/>
              <a:t>Poor Prescription </a:t>
            </a:r>
            <a:r>
              <a:rPr lang="en-US" b="1" dirty="0" smtClean="0"/>
              <a:t>Writing: </a:t>
            </a:r>
            <a:r>
              <a:rPr lang="en-US" dirty="0" smtClean="0"/>
              <a:t>illegible handwriting, </a:t>
            </a:r>
            <a:r>
              <a:rPr lang="en-US" dirty="0"/>
              <a:t>misplaced or ambiguous decimal </a:t>
            </a:r>
            <a:r>
              <a:rPr lang="en-US" dirty="0" smtClean="0"/>
              <a:t>point (1 vs .1)</a:t>
            </a:r>
            <a:endParaRPr lang="en-US" b="1" dirty="0" smtClean="0"/>
          </a:p>
          <a:p>
            <a:r>
              <a:rPr lang="en-US" b="1" dirty="0"/>
              <a:t>Inappropriate Drug </a:t>
            </a:r>
            <a:r>
              <a:rPr lang="en-US" b="1" dirty="0" smtClean="0"/>
              <a:t>Prescriptions: </a:t>
            </a:r>
          </a:p>
          <a:p>
            <a:pPr lvl="1"/>
            <a:r>
              <a:rPr lang="en-US" dirty="0"/>
              <a:t>Use of drug when none is needed; e.g. </a:t>
            </a:r>
            <a:r>
              <a:rPr lang="en-US" dirty="0" smtClean="0"/>
              <a:t>antibiotics for </a:t>
            </a:r>
            <a:r>
              <a:rPr lang="en-US" dirty="0"/>
              <a:t>viral fevers and nonspecific </a:t>
            </a:r>
            <a:r>
              <a:rPr lang="en-US" dirty="0" err="1"/>
              <a:t>diarrhoeas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ailure </a:t>
            </a:r>
            <a:r>
              <a:rPr lang="en-US" dirty="0"/>
              <a:t>to recognize </a:t>
            </a:r>
            <a:r>
              <a:rPr lang="en-US" dirty="0" smtClean="0"/>
              <a:t>contraindications</a:t>
            </a:r>
          </a:p>
          <a:p>
            <a:pPr lvl="1"/>
            <a:r>
              <a:rPr lang="en-US" dirty="0"/>
              <a:t>Compulsive </a:t>
            </a:r>
            <a:r>
              <a:rPr lang="en-US" dirty="0" err="1"/>
              <a:t>coprescription</a:t>
            </a:r>
            <a:r>
              <a:rPr lang="en-US" dirty="0"/>
              <a:t> of vitamins </a:t>
            </a:r>
            <a:r>
              <a:rPr lang="en-US" dirty="0" smtClean="0"/>
              <a:t>&amp; tonics</a:t>
            </a:r>
          </a:p>
          <a:p>
            <a:pPr lvl="1"/>
            <a:r>
              <a:rPr lang="en-US" dirty="0"/>
              <a:t>Physicochemical </a:t>
            </a:r>
            <a:r>
              <a:rPr lang="en-US" dirty="0" smtClean="0"/>
              <a:t>incompatibilities; e.g. certain insulin </a:t>
            </a:r>
            <a:r>
              <a:rPr lang="en-US" dirty="0"/>
              <a:t>preparations should not be </a:t>
            </a:r>
            <a:r>
              <a:rPr lang="en-US" dirty="0" smtClean="0"/>
              <a:t>mixed, iron &amp; Calcium supplements</a:t>
            </a:r>
          </a:p>
          <a:p>
            <a:pPr lvl="1"/>
            <a:r>
              <a:rPr lang="en-US" dirty="0"/>
              <a:t>Polypharmacy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709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Irrational 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472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Delay </a:t>
            </a:r>
            <a:r>
              <a:rPr lang="en-US" sz="2000" dirty="0"/>
              <a:t>/inability in affording relief/ cure </a:t>
            </a:r>
            <a:r>
              <a:rPr lang="en-US" sz="2000" dirty="0" smtClean="0"/>
              <a:t>of disease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adverse drug effects.</a:t>
            </a:r>
          </a:p>
          <a:p>
            <a:r>
              <a:rPr lang="en-US" sz="2000" dirty="0" smtClean="0"/>
              <a:t>Prolongation </a:t>
            </a:r>
            <a:r>
              <a:rPr lang="en-US" sz="2000" dirty="0"/>
              <a:t>of hospitalization; loss of </a:t>
            </a:r>
            <a:r>
              <a:rPr lang="en-US" sz="2000" dirty="0" smtClean="0"/>
              <a:t>man days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Increased </a:t>
            </a:r>
            <a:r>
              <a:rPr lang="en-US" sz="2000" dirty="0"/>
              <a:t>morbidity and mortality.</a:t>
            </a:r>
          </a:p>
          <a:p>
            <a:r>
              <a:rPr lang="en-US" sz="2000" dirty="0" smtClean="0"/>
              <a:t>Emergence </a:t>
            </a:r>
            <a:r>
              <a:rPr lang="en-US" sz="2000" dirty="0"/>
              <a:t>of microbial resistance.</a:t>
            </a:r>
          </a:p>
          <a:p>
            <a:r>
              <a:rPr lang="en-US" sz="2000" dirty="0" smtClean="0"/>
              <a:t>Financial </a:t>
            </a:r>
            <a:r>
              <a:rPr lang="en-US" sz="2000" dirty="0"/>
              <a:t>loss to the patient/ community.</a:t>
            </a:r>
          </a:p>
          <a:p>
            <a:r>
              <a:rPr lang="en-US" sz="2000" dirty="0" smtClean="0"/>
              <a:t>Loss </a:t>
            </a:r>
            <a:r>
              <a:rPr lang="en-US" sz="2000" dirty="0"/>
              <a:t>of patient's confidence in the doctor.</a:t>
            </a:r>
          </a:p>
          <a:p>
            <a:r>
              <a:rPr lang="en-US" sz="2000" dirty="0" smtClean="0"/>
              <a:t>Lowering </a:t>
            </a:r>
            <a:r>
              <a:rPr lang="en-US" sz="2000" dirty="0"/>
              <a:t>of health standards of </a:t>
            </a:r>
            <a:r>
              <a:rPr lang="en-US" sz="2000" dirty="0" smtClean="0"/>
              <a:t>patients/community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Perpetuation </a:t>
            </a:r>
            <a:r>
              <a:rPr lang="en-US" sz="2000" dirty="0"/>
              <a:t>of public health problem.</a:t>
            </a:r>
          </a:p>
        </p:txBody>
      </p:sp>
    </p:spTree>
    <p:extLst>
      <p:ext uri="{BB962C8B-B14F-4D97-AF65-F5344CB8AC3E}">
        <p14:creationId xmlns:p14="http://schemas.microsoft.com/office/powerpoint/2010/main" val="27858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Contraindication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22287"/>
            <a:ext cx="10563286" cy="4307302"/>
          </a:xfrm>
        </p:spPr>
        <p:txBody>
          <a:bodyPr>
            <a:normAutofit/>
          </a:bodyPr>
          <a:lstStyle/>
          <a:p>
            <a:r>
              <a:rPr lang="en-US" sz="2800" dirty="0"/>
              <a:t>A contraindication is a specific situation in which a drug, procedure, or surgery should not be used because it may be harmful to the patient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/>
              <a:t>Relative </a:t>
            </a:r>
            <a:r>
              <a:rPr lang="en-US" sz="2400" dirty="0" smtClean="0"/>
              <a:t>contraindication: can be used when benefit outweighs risk (Ciprofloxacin in renal failure)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Absolute </a:t>
            </a:r>
            <a:r>
              <a:rPr lang="en-US" sz="2400" dirty="0" smtClean="0"/>
              <a:t>contraindication: cannot be used. Risk or potential harm proven on use (ACEI in renal artery </a:t>
            </a:r>
            <a:r>
              <a:rPr lang="en-US" sz="2400" dirty="0" err="1" smtClean="0"/>
              <a:t>coarctation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9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128</TotalTime>
  <Words>791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Wingdings 2</vt:lpstr>
      <vt:lpstr>Quotable</vt:lpstr>
      <vt:lpstr>RATIONAL Prescribing &amp; Prescription Writing</vt:lpstr>
      <vt:lpstr>PowerPoint Presentation</vt:lpstr>
      <vt:lpstr>The Process…</vt:lpstr>
      <vt:lpstr>Rational prescribing</vt:lpstr>
      <vt:lpstr>Prescription Writing</vt:lpstr>
      <vt:lpstr>Elements of the Prescription</vt:lpstr>
      <vt:lpstr>Errors in Prescription Writing</vt:lpstr>
      <vt:lpstr>Impact of Irrational Prescribing</vt:lpstr>
      <vt:lpstr>Drug Contraindication</vt:lpstr>
      <vt:lpstr>Appropriate Dosing Regimens</vt:lpstr>
      <vt:lpstr>Intravenous infusion and intermittent intravenous bolus dosing </vt:lpstr>
      <vt:lpstr>Use of a loading dose</vt:lpstr>
      <vt:lpstr>Oral dosing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Prescribing</dc:title>
  <dc:creator>Dr Arif Hashmi</dc:creator>
  <cp:lastModifiedBy>Dr Arif Hashmi</cp:lastModifiedBy>
  <cp:revision>27</cp:revision>
  <dcterms:created xsi:type="dcterms:W3CDTF">2015-02-06T15:24:24Z</dcterms:created>
  <dcterms:modified xsi:type="dcterms:W3CDTF">2015-02-06T17:32:43Z</dcterms:modified>
</cp:coreProperties>
</file>